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67" r:id="rId9"/>
    <p:sldId id="272" r:id="rId10"/>
    <p:sldId id="265" r:id="rId11"/>
    <p:sldId id="266" r:id="rId12"/>
    <p:sldId id="269" r:id="rId13"/>
    <p:sldId id="270" r:id="rId14"/>
    <p:sldId id="271" r:id="rId15"/>
    <p:sldId id="273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65D"/>
    <a:srgbClr val="E6E3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7762" autoAdjust="0"/>
  </p:normalViewPr>
  <p:slideViewPr>
    <p:cSldViewPr showGuides="1">
      <p:cViewPr>
        <p:scale>
          <a:sx n="70" d="100"/>
          <a:sy n="70" d="100"/>
        </p:scale>
        <p:origin x="-145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2BB-E721-4849-A92D-7DE25C6FF17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90319-6C61-4822-9C76-470B1B4C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7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446B7744-C9DB-42F3-BEE3-A629D1554DDA}" type="datetime1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Jersey Reconstruction, Rehabilitation, Elevation, and Mitigation (RREM)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</p:spPr>
        <p:txBody>
          <a:bodyPr/>
          <a:lstStyle>
            <a:lvl1pPr>
              <a:defRPr sz="1100" b="0">
                <a:latin typeface="Arial" pitchFamily="34" charset="0"/>
                <a:cs typeface="Arial" pitchFamily="34" charset="0"/>
              </a:defRPr>
            </a:lvl1pPr>
          </a:lstStyle>
          <a:p>
            <a:fld id="{6EE54F2D-0B39-4C6A-9EF7-0497C9CE8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1EB6-5E01-4B23-B61F-4F25F68917C7}" type="datetime1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492-7602-4828-A3A1-105E51094870}" type="datetime1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-7891"/>
            <a:ext cx="9143999" cy="1371600"/>
          </a:xfrm>
          <a:prstGeom prst="rect">
            <a:avLst/>
          </a:prstGeom>
          <a:solidFill>
            <a:srgbClr val="E6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620000" cy="11430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17365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620000" cy="4525963"/>
          </a:xfrm>
        </p:spPr>
        <p:txBody>
          <a:bodyPr>
            <a:normAutofit/>
          </a:bodyPr>
          <a:lstStyle>
            <a:lvl1pPr marL="173038" indent="-173038">
              <a:defRPr sz="2000"/>
            </a:lvl1pPr>
            <a:lvl2pPr marL="690563" indent="-233363">
              <a:defRPr sz="2000"/>
            </a:lvl2pPr>
            <a:lvl3pPr marL="1087438" indent="-173038"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6858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6EE54F2D-0B39-4C6A-9EF7-0497C9CE87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G:\Images\Hurricanes-Storms-Lightning\AL Georges BPA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5377" r="43976" b="5914"/>
          <a:stretch/>
        </p:blipFill>
        <p:spPr bwMode="auto">
          <a:xfrm>
            <a:off x="0" y="2760452"/>
            <a:ext cx="1069779" cy="14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35870" r="58943"/>
          <a:stretch/>
        </p:blipFill>
        <p:spPr>
          <a:xfrm>
            <a:off x="0" y="1"/>
            <a:ext cx="1069779" cy="1363708"/>
          </a:xfrm>
          <a:prstGeom prst="rect">
            <a:avLst/>
          </a:prstGeom>
        </p:spPr>
      </p:pic>
      <p:pic>
        <p:nvPicPr>
          <p:cNvPr id="13" name="Picture 3" descr="G:\Images\Construction\86545048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40" b="4151"/>
          <a:stretch/>
        </p:blipFill>
        <p:spPr bwMode="auto">
          <a:xfrm>
            <a:off x="0" y="1363708"/>
            <a:ext cx="1069779" cy="13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:\Images\Mitigation pix\DSC03656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15143" r="37169" b="-627"/>
          <a:stretch/>
        </p:blipFill>
        <p:spPr bwMode="auto">
          <a:xfrm>
            <a:off x="3044" y="5504659"/>
            <a:ext cx="1066735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12565" r="40876"/>
          <a:stretch/>
        </p:blipFill>
        <p:spPr>
          <a:xfrm>
            <a:off x="0" y="4183811"/>
            <a:ext cx="1069779" cy="140084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6200000">
            <a:off x="-2368349" y="3387842"/>
            <a:ext cx="6876258" cy="100571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A8BD-F3D4-4019-8E1E-CE5C120E2C45}" type="datetime1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FDF0-F594-4244-A351-1EC4828C1BD7}" type="datetime1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51F1-AA90-433B-A233-2CA9DE1A07EC}" type="datetime1">
              <a:rPr lang="en-US" smtClean="0"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20C2-0D9B-48D5-BC8F-BB21038B0E78}" type="datetime1">
              <a:rPr lang="en-US" smtClean="0"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342E-99B7-47F2-BFC6-4F33D816B82E}" type="datetime1">
              <a:rPr lang="en-US" smtClean="0"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B7E-48D8-4A1B-B658-9FD671CF5C4C}" type="datetime1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5B83-94C5-4F31-B3FF-017845924320}" type="datetime1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36158-6B8A-4B90-9909-A8D743C6C6E5}" type="datetime1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Jersey Reconstruction, Rehabilitation, Elevation, and Mitigation (RREM)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54F2D-0B39-4C6A-9EF7-0497C9CE874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428625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32" y="3048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6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808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90563" indent="-233363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209800"/>
            <a:ext cx="9143999" cy="4648200"/>
          </a:xfrm>
          <a:prstGeom prst="rect">
            <a:avLst/>
          </a:prstGeom>
          <a:solidFill>
            <a:srgbClr val="E6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1144" y="3429000"/>
            <a:ext cx="6871856" cy="1524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17365D"/>
                </a:solidFill>
              </a:rPr>
              <a:t>New </a:t>
            </a:r>
            <a:r>
              <a:rPr lang="en-US" dirty="0">
                <a:solidFill>
                  <a:srgbClr val="17365D"/>
                </a:solidFill>
              </a:rPr>
              <a:t>Jersey Reconstruction, Rehabilitation, Elevation, and Mitigation (RREM) </a:t>
            </a:r>
            <a:r>
              <a:rPr lang="en-US" dirty="0" smtClean="0">
                <a:solidFill>
                  <a:srgbClr val="17365D"/>
                </a:solidFill>
              </a:rPr>
              <a:t>Program</a:t>
            </a:r>
            <a:br>
              <a:rPr lang="en-US" dirty="0" smtClean="0">
                <a:solidFill>
                  <a:srgbClr val="17365D"/>
                </a:solidFill>
              </a:rPr>
            </a:br>
            <a:r>
              <a:rPr lang="en-US" dirty="0">
                <a:solidFill>
                  <a:srgbClr val="17365D"/>
                </a:solidFill>
              </a:rPr>
              <a:t/>
            </a:r>
            <a:br>
              <a:rPr lang="en-US" dirty="0">
                <a:solidFill>
                  <a:srgbClr val="17365D"/>
                </a:solidFill>
              </a:rPr>
            </a:br>
            <a:r>
              <a:rPr lang="en-US" dirty="0" smtClean="0">
                <a:solidFill>
                  <a:srgbClr val="17365D"/>
                </a:solidFill>
              </a:rPr>
              <a:t>Pre-Bid Conference Round 2</a:t>
            </a:r>
            <a:endParaRPr lang="en-US" dirty="0">
              <a:solidFill>
                <a:srgbClr val="17365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2" y="2781300"/>
            <a:ext cx="750094" cy="1600200"/>
          </a:xfrm>
          <a:prstGeom prst="rect">
            <a:avLst/>
          </a:prstGeom>
        </p:spPr>
      </p:pic>
      <p:pic>
        <p:nvPicPr>
          <p:cNvPr id="11" name="Picture 10" descr="G:\Images\Hurricanes-Storms-Lightning\AL Georges BPA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r="11111"/>
          <a:stretch/>
        </p:blipFill>
        <p:spPr bwMode="auto">
          <a:xfrm>
            <a:off x="3253561" y="0"/>
            <a:ext cx="2382982" cy="21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24657" r="47111"/>
          <a:stretch/>
        </p:blipFill>
        <p:spPr>
          <a:xfrm>
            <a:off x="-1" y="1"/>
            <a:ext cx="1850023" cy="2109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18922"/>
          <a:stretch/>
        </p:blipFill>
        <p:spPr>
          <a:xfrm>
            <a:off x="5636543" y="0"/>
            <a:ext cx="2022765" cy="2106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48200"/>
            <a:ext cx="1295400" cy="1295400"/>
          </a:xfrm>
          <a:prstGeom prst="rect">
            <a:avLst/>
          </a:prstGeom>
        </p:spPr>
      </p:pic>
      <p:pic>
        <p:nvPicPr>
          <p:cNvPr id="1027" name="Picture 3" descr="G:\Images\Construction\8654504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272" y="1"/>
            <a:ext cx="1406289" cy="21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Images\Mitigation pix\DSC0365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r="34239"/>
          <a:stretch/>
        </p:blipFill>
        <p:spPr bwMode="auto">
          <a:xfrm>
            <a:off x="7659308" y="0"/>
            <a:ext cx="1484692" cy="21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109229"/>
            <a:ext cx="9144000" cy="100571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Contractor Prequalification Pool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Pricing Exercise in Solicitation</a:t>
            </a:r>
          </a:p>
          <a:p>
            <a:pPr lvl="1"/>
            <a:r>
              <a:rPr lang="en-US" b="1" i="1" u="sng" dirty="0"/>
              <a:t>Pricing conducted to determine contractor’s cost estimating capabilities only</a:t>
            </a:r>
          </a:p>
          <a:p>
            <a:pPr lvl="1"/>
            <a:r>
              <a:rPr lang="en-US" dirty="0"/>
              <a:t>Pricing is not performed on a floor plan that will be constructed in the New Jersey RREM Program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Contractor Prequalification Pool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HUD Section 3</a:t>
            </a:r>
          </a:p>
          <a:p>
            <a:pPr lvl="1"/>
            <a:r>
              <a:rPr lang="en-US" dirty="0"/>
              <a:t>	What is Section 3?</a:t>
            </a:r>
          </a:p>
          <a:p>
            <a:pPr lvl="2"/>
            <a:r>
              <a:rPr lang="en-US" i="1" dirty="0"/>
              <a:t>“Under Section 3 of the HUD Act of 1968, wherever HUD financial assistance is expended for housing or community development, to the greatest extent feasible, economic opportunities will be given to Section 3 residents and businesses in that area.”</a:t>
            </a:r>
          </a:p>
          <a:p>
            <a:pPr lvl="1"/>
            <a:r>
              <a:rPr lang="en-US" dirty="0"/>
              <a:t>The State of New Jersey will publish their Section 3 plan and requirements at a later date, but contractors will be expected to comply with the State’s policy.  </a:t>
            </a:r>
          </a:p>
          <a:p>
            <a:pPr lvl="1"/>
            <a:r>
              <a:rPr lang="en-US" dirty="0"/>
              <a:t>Includes Section 3 new hires and Section 3 businesses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Contractor Prequalification Pool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Selection Intervals for more GCs</a:t>
            </a:r>
          </a:p>
          <a:p>
            <a:pPr lvl="1"/>
            <a:r>
              <a:rPr lang="en-US" dirty="0"/>
              <a:t>If General Contractors are not able to respond to this solicitation in the timeframe allotted, additional opportunities will be available.  Tentatively, the solicitation will be re-opened on the following dates:</a:t>
            </a:r>
          </a:p>
          <a:p>
            <a:pPr lvl="2"/>
            <a:r>
              <a:rPr lang="en-US" smtClean="0"/>
              <a:t>August 19, </a:t>
            </a:r>
            <a:r>
              <a:rPr lang="en-US" dirty="0"/>
              <a:t>2013</a:t>
            </a:r>
          </a:p>
          <a:p>
            <a:pPr lvl="2"/>
            <a:r>
              <a:rPr lang="en-US" dirty="0"/>
              <a:t>September 17, 2013</a:t>
            </a:r>
          </a:p>
          <a:p>
            <a:pPr lvl="1"/>
            <a:r>
              <a:rPr lang="en-US" dirty="0"/>
              <a:t>Contractor workshops will be conducted following each additional selection interval.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Contractor Prequalification Pool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Solicitation Responses shall be consistently evaluated and scored in accordance with the following criteria:</a:t>
            </a:r>
          </a:p>
          <a:p>
            <a:pPr lvl="1"/>
            <a:r>
              <a:rPr lang="en-US" dirty="0"/>
              <a:t>Cost (20 percent);</a:t>
            </a:r>
          </a:p>
          <a:p>
            <a:pPr lvl="1"/>
            <a:r>
              <a:rPr lang="en-US" dirty="0"/>
              <a:t>Qualifications and Experience (55 percent);</a:t>
            </a:r>
          </a:p>
          <a:p>
            <a:pPr lvl="1"/>
            <a:r>
              <a:rPr lang="en-US" dirty="0" smtClean="0"/>
              <a:t>References </a:t>
            </a:r>
            <a:r>
              <a:rPr lang="en-US" dirty="0"/>
              <a:t>(</a:t>
            </a:r>
            <a:r>
              <a:rPr lang="en-US" dirty="0" smtClean="0"/>
              <a:t>15 </a:t>
            </a:r>
            <a:r>
              <a:rPr lang="en-US" dirty="0"/>
              <a:t>percent); and</a:t>
            </a:r>
          </a:p>
          <a:p>
            <a:pPr lvl="1"/>
            <a:r>
              <a:rPr lang="en-US" dirty="0"/>
              <a:t>Overall clarity and completeness of Solicitation Response </a:t>
            </a:r>
            <a:r>
              <a:rPr lang="en-US" dirty="0" smtClean="0"/>
              <a:t>(10 </a:t>
            </a:r>
            <a:r>
              <a:rPr lang="en-US" dirty="0"/>
              <a:t>percent</a:t>
            </a:r>
            <a:r>
              <a:rPr lang="en-US" dirty="0" smtClean="0"/>
              <a:t>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TO BE CONSIDERED FOR THE QUALIFED CONTRACTOR POOL A RESPONDENT MUST SCORE AT LEAST A 65% ON </a:t>
            </a:r>
            <a:r>
              <a:rPr lang="en-US" dirty="0" smtClean="0"/>
              <a:t>PUBLISHED </a:t>
            </a:r>
            <a:r>
              <a:rPr lang="en-US" dirty="0"/>
              <a:t>CRITERIA.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Schedule for awards</a:t>
            </a:r>
          </a:p>
          <a:p>
            <a:pPr lvl="1"/>
            <a:r>
              <a:rPr lang="en-US" dirty="0"/>
              <a:t>Anticipate first NTP in </a:t>
            </a:r>
            <a:r>
              <a:rPr lang="en-US" dirty="0" smtClean="0"/>
              <a:t>late Summer/early Fall 2013</a:t>
            </a:r>
          </a:p>
          <a:p>
            <a:r>
              <a:rPr lang="en-US" dirty="0" smtClean="0"/>
              <a:t>Performance </a:t>
            </a:r>
            <a:r>
              <a:rPr lang="en-US" b="1" u="sng" dirty="0" smtClean="0"/>
              <a:t>and </a:t>
            </a:r>
            <a:r>
              <a:rPr lang="en-US" dirty="0" smtClean="0"/>
              <a:t> payment bonds required for each property assigned.  Original bonds required prior to issuance of any NTP to General Contractors.</a:t>
            </a:r>
            <a:endParaRPr lang="en-US" dirty="0"/>
          </a:p>
          <a:p>
            <a:r>
              <a:rPr lang="en-US" dirty="0"/>
              <a:t>90 day completion </a:t>
            </a:r>
            <a:r>
              <a:rPr lang="en-US" dirty="0" smtClean="0"/>
              <a:t>deadlines for Reconstruction</a:t>
            </a:r>
            <a:endParaRPr lang="en-US" dirty="0"/>
          </a:p>
          <a:p>
            <a:pPr lvl="1"/>
            <a:r>
              <a:rPr lang="en-US" dirty="0"/>
              <a:t>Substantial progress deadlines along the way to ensure contractors are making satisfactory progress on homes prior to 90 day deadline.</a:t>
            </a:r>
          </a:p>
          <a:p>
            <a:pPr lvl="1"/>
            <a:r>
              <a:rPr lang="en-US" dirty="0"/>
              <a:t>Passed 33% inspection within first 30 days of NTP</a:t>
            </a:r>
          </a:p>
          <a:p>
            <a:pPr lvl="1"/>
            <a:r>
              <a:rPr lang="en-US" dirty="0"/>
              <a:t>Passed 66% inspection within first 60 days of NTP</a:t>
            </a:r>
          </a:p>
          <a:p>
            <a:pPr lvl="1"/>
            <a:r>
              <a:rPr lang="en-US" dirty="0"/>
              <a:t>Passed Final inspection within 90 days of NTP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Rehab and Modular construction:</a:t>
            </a:r>
          </a:p>
          <a:p>
            <a:endParaRPr lang="en-US" dirty="0"/>
          </a:p>
          <a:p>
            <a:r>
              <a:rPr lang="en-US" dirty="0" smtClean="0"/>
              <a:t>90 </a:t>
            </a:r>
            <a:r>
              <a:rPr lang="en-US" dirty="0"/>
              <a:t>day completion deadlines </a:t>
            </a:r>
            <a:endParaRPr lang="en-US" dirty="0" smtClean="0"/>
          </a:p>
          <a:p>
            <a:r>
              <a:rPr lang="en-US" dirty="0" smtClean="0"/>
              <a:t>Substantial </a:t>
            </a:r>
            <a:r>
              <a:rPr lang="en-US" dirty="0"/>
              <a:t>progress deadlines along the way to ensure contractors are making satisfactory progress on homes prior to 90 day deadline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Passed </a:t>
            </a:r>
            <a:r>
              <a:rPr lang="en-US" dirty="0" smtClean="0"/>
              <a:t>50% </a:t>
            </a:r>
            <a:r>
              <a:rPr lang="en-US" dirty="0"/>
              <a:t>inspection within first </a:t>
            </a:r>
            <a:r>
              <a:rPr lang="en-US" dirty="0" smtClean="0"/>
              <a:t>45 </a:t>
            </a:r>
            <a:r>
              <a:rPr lang="en-US" dirty="0"/>
              <a:t>days of </a:t>
            </a:r>
            <a:r>
              <a:rPr lang="en-US" dirty="0" smtClean="0"/>
              <a:t>NTP (For modular house on </a:t>
            </a:r>
            <a:r>
              <a:rPr lang="en-US" smtClean="0"/>
              <a:t>the ground)</a:t>
            </a:r>
            <a:endParaRPr lang="en-US" dirty="0"/>
          </a:p>
          <a:p>
            <a:r>
              <a:rPr lang="en-US" dirty="0"/>
              <a:t>Passed Final inspection within 90 days of NTP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Contractor Workshop to be conducted following identification of Prequalified Contractor Pool</a:t>
            </a:r>
          </a:p>
          <a:p>
            <a:pPr lvl="1"/>
            <a:r>
              <a:rPr lang="en-US" dirty="0"/>
              <a:t>Additional Program requirements regarding implementation to be presented to contractors during this workshop.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  <a:p>
            <a:pPr lvl="1"/>
            <a:r>
              <a:rPr lang="en-US" dirty="0"/>
              <a:t>Rehabilitation, Reconstruction, Elevation, and Mitigation (RREM) Program Managers</a:t>
            </a:r>
          </a:p>
          <a:p>
            <a:r>
              <a:rPr lang="en-US" dirty="0"/>
              <a:t>RREM Program Description</a:t>
            </a:r>
          </a:p>
          <a:p>
            <a:pPr lvl="1"/>
            <a:r>
              <a:rPr lang="en-US" dirty="0"/>
              <a:t>Counties Affected</a:t>
            </a:r>
          </a:p>
          <a:p>
            <a:pPr lvl="1"/>
            <a:r>
              <a:rPr lang="en-US" dirty="0"/>
              <a:t>Contractor’s Role</a:t>
            </a:r>
          </a:p>
          <a:p>
            <a:r>
              <a:rPr lang="en-US" dirty="0"/>
              <a:t>General Contractor Prequalification Pool Development</a:t>
            </a:r>
          </a:p>
          <a:p>
            <a:r>
              <a:rPr lang="en-US" dirty="0"/>
              <a:t>Program Implementation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RREM Program </a:t>
            </a:r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HUD Grant and NJ Allocation to RREM</a:t>
            </a:r>
          </a:p>
          <a:p>
            <a:pPr lvl="1"/>
            <a:r>
              <a:rPr lang="en-US" dirty="0"/>
              <a:t>Initial allocation for RREM Program is $600,000,000 and an estimated </a:t>
            </a:r>
            <a:r>
              <a:rPr lang="en-US" dirty="0" smtClean="0"/>
              <a:t>4,000 </a:t>
            </a:r>
            <a:r>
              <a:rPr lang="en-US" dirty="0"/>
              <a:t>homes to be served</a:t>
            </a:r>
          </a:p>
          <a:p>
            <a:pPr lvl="1"/>
            <a:r>
              <a:rPr lang="en-US" dirty="0"/>
              <a:t>RREM Program Includes:</a:t>
            </a:r>
          </a:p>
          <a:p>
            <a:pPr lvl="2"/>
            <a:r>
              <a:rPr lang="en-US" dirty="0" smtClean="0"/>
              <a:t>Single-Family</a:t>
            </a:r>
            <a:r>
              <a:rPr lang="en-US" dirty="0"/>
              <a:t>, Owner-Occupied properties</a:t>
            </a:r>
          </a:p>
          <a:p>
            <a:pPr lvl="2"/>
            <a:r>
              <a:rPr lang="en-US" dirty="0"/>
              <a:t>Maximum Program benefit is $150,000 per applicant</a:t>
            </a:r>
          </a:p>
          <a:p>
            <a:pPr lvl="2"/>
            <a:r>
              <a:rPr lang="en-US" dirty="0"/>
              <a:t>Program allows for homeowners to add their own funds and/or insurance proceeds on top of the $150,000 maximum Program Benefit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RREM Program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RREM Program Description</a:t>
            </a:r>
          </a:p>
          <a:p>
            <a:pPr lvl="1"/>
            <a:r>
              <a:rPr lang="en-US" dirty="0"/>
              <a:t>Counties Affected</a:t>
            </a:r>
          </a:p>
          <a:p>
            <a:pPr lvl="2"/>
            <a:r>
              <a:rPr lang="en-US" dirty="0"/>
              <a:t>Bergen</a:t>
            </a:r>
          </a:p>
          <a:p>
            <a:pPr lvl="2"/>
            <a:r>
              <a:rPr lang="en-US" dirty="0"/>
              <a:t>Essex</a:t>
            </a:r>
          </a:p>
          <a:p>
            <a:pPr lvl="2"/>
            <a:r>
              <a:rPr lang="en-US" dirty="0"/>
              <a:t>Hudson</a:t>
            </a:r>
          </a:p>
          <a:p>
            <a:pPr lvl="2"/>
            <a:r>
              <a:rPr lang="en-US" dirty="0"/>
              <a:t>Union</a:t>
            </a:r>
          </a:p>
          <a:p>
            <a:pPr lvl="2"/>
            <a:r>
              <a:rPr lang="en-US" dirty="0"/>
              <a:t>Middlesex</a:t>
            </a:r>
          </a:p>
          <a:p>
            <a:pPr lvl="2"/>
            <a:r>
              <a:rPr lang="en-US" dirty="0"/>
              <a:t>Monmouth</a:t>
            </a:r>
          </a:p>
          <a:p>
            <a:pPr lvl="2"/>
            <a:r>
              <a:rPr lang="en-US" dirty="0"/>
              <a:t>Ocean</a:t>
            </a:r>
          </a:p>
          <a:p>
            <a:pPr lvl="2"/>
            <a:r>
              <a:rPr lang="en-US" dirty="0"/>
              <a:t>Atlantic</a:t>
            </a:r>
          </a:p>
          <a:p>
            <a:pPr lvl="2"/>
            <a:r>
              <a:rPr lang="en-US" dirty="0"/>
              <a:t>Cape May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547937" cy="474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39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RREM Program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US" dirty="0"/>
              <a:t>General Contractor’s Role in RREM</a:t>
            </a:r>
          </a:p>
          <a:p>
            <a:pPr marL="742950" lvl="2" indent="-342900"/>
            <a:r>
              <a:rPr lang="en-US" dirty="0"/>
              <a:t>Primary goal is to assist with the recovery of New Jersey residents negatively impacted by Superstorm Sandy</a:t>
            </a:r>
          </a:p>
          <a:p>
            <a:pPr marL="1200150" lvl="3" indent="-342900"/>
            <a:r>
              <a:rPr lang="en-US" dirty="0"/>
              <a:t>Accomplished through:</a:t>
            </a:r>
          </a:p>
          <a:p>
            <a:pPr marL="1657350" lvl="4" indent="-342900"/>
            <a:r>
              <a:rPr lang="en-US" dirty="0"/>
              <a:t>Customer service with applicants</a:t>
            </a:r>
          </a:p>
          <a:p>
            <a:pPr marL="1657350" lvl="4" indent="-342900"/>
            <a:r>
              <a:rPr lang="en-US" dirty="0"/>
              <a:t>Quality construction performance</a:t>
            </a:r>
          </a:p>
          <a:p>
            <a:pPr marL="1657350" lvl="4" indent="-342900"/>
            <a:r>
              <a:rPr lang="en-US" dirty="0"/>
              <a:t>Efficient and timely construction </a:t>
            </a:r>
            <a:r>
              <a:rPr lang="en-US" dirty="0" smtClean="0"/>
              <a:t>timeframes</a:t>
            </a:r>
          </a:p>
          <a:p>
            <a:pPr marL="687388" lvl="2" indent="-342900"/>
            <a:r>
              <a:rPr lang="en-US" dirty="0" smtClean="0"/>
              <a:t>Coordinate with RREM Program Managers on scope of work (SOW) development</a:t>
            </a:r>
          </a:p>
          <a:p>
            <a:pPr marL="1200150" lvl="3" indent="-342900"/>
            <a:r>
              <a:rPr lang="en-US" dirty="0" smtClean="0"/>
              <a:t>General Contractors are </a:t>
            </a:r>
            <a:r>
              <a:rPr lang="en-US" b="1" u="sng" dirty="0" smtClean="0"/>
              <a:t>not</a:t>
            </a:r>
            <a:r>
              <a:rPr lang="en-US" dirty="0" smtClean="0"/>
              <a:t> to take direction from homeowners on SOW questions/changes</a:t>
            </a:r>
          </a:p>
          <a:p>
            <a:pPr marL="1200150" lvl="3" indent="-342900"/>
            <a:r>
              <a:rPr lang="en-US" dirty="0" smtClean="0"/>
              <a:t>Change orders only through written approval from RREM Program Managers</a:t>
            </a:r>
          </a:p>
          <a:p>
            <a:pPr marL="1200150" lvl="3" indent="-342900"/>
            <a:r>
              <a:rPr lang="en-US" dirty="0" smtClean="0"/>
              <a:t>Once SOW signed off by RREM Program Managers, no add-ons permitted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Contractor Prequalification Pool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Updates to this solicitation can be found at:</a:t>
            </a:r>
          </a:p>
          <a:p>
            <a:pPr lvl="1"/>
            <a:r>
              <a:rPr lang="en-US" dirty="0"/>
              <a:t>New Jersey Department of Community Affairs website </a:t>
            </a:r>
          </a:p>
          <a:p>
            <a:pPr lvl="1"/>
            <a:r>
              <a:rPr lang="en-US" dirty="0" smtClean="0"/>
              <a:t>New Jersey Builders Associate website</a:t>
            </a:r>
          </a:p>
          <a:p>
            <a:pPr lvl="1"/>
            <a:r>
              <a:rPr lang="en-US" dirty="0" err="1" smtClean="0"/>
              <a:t>reNEWJERSEYstronger</a:t>
            </a:r>
            <a:r>
              <a:rPr lang="en-US" dirty="0" smtClean="0"/>
              <a:t> website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Contractor Prequalification Pool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General Contractor Prequalification Requirements</a:t>
            </a:r>
          </a:p>
          <a:p>
            <a:pPr lvl="1"/>
            <a:r>
              <a:rPr lang="en-US" dirty="0"/>
              <a:t>All required registrations in place to conduct residential construction/repairs in New Jersey</a:t>
            </a:r>
          </a:p>
          <a:p>
            <a:pPr lvl="1"/>
            <a:r>
              <a:rPr lang="en-US" dirty="0"/>
              <a:t>Minimum bonding capacity of $1,000,000</a:t>
            </a:r>
          </a:p>
          <a:p>
            <a:pPr lvl="1"/>
            <a:r>
              <a:rPr lang="en-US" dirty="0" smtClean="0"/>
              <a:t>Financially solvent and adequately capitalized</a:t>
            </a:r>
            <a:endParaRPr lang="en-US" dirty="0"/>
          </a:p>
          <a:p>
            <a:pPr lvl="1"/>
            <a:r>
              <a:rPr lang="en-US" dirty="0"/>
              <a:t>Minimum of 5 years experience as a General Contractor building residential </a:t>
            </a:r>
            <a:r>
              <a:rPr lang="en-US" dirty="0" smtClean="0"/>
              <a:t>homes (unless modular builder with commercial experience)</a:t>
            </a:r>
            <a:endParaRPr lang="en-US" dirty="0"/>
          </a:p>
          <a:p>
            <a:pPr lvl="1"/>
            <a:r>
              <a:rPr lang="en-US" dirty="0"/>
              <a:t>Demonstrated ability to properly address LBP and ACM in residential </a:t>
            </a:r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Demonstrated ability to complete homes in 90 days or less</a:t>
            </a:r>
            <a:endParaRPr lang="en-US" dirty="0"/>
          </a:p>
          <a:p>
            <a:pPr lvl="1"/>
            <a:r>
              <a:rPr lang="en-US" dirty="0"/>
              <a:t>Compliance with HUD Section 3 Requirements</a:t>
            </a:r>
          </a:p>
          <a:p>
            <a:pPr lvl="1"/>
            <a:r>
              <a:rPr lang="en-US" dirty="0"/>
              <a:t>Management Processes and Procedures in place to ensure General Contractor’s success in Program</a:t>
            </a:r>
          </a:p>
          <a:p>
            <a:pPr lvl="1"/>
            <a:r>
              <a:rPr lang="en-US" smtClean="0"/>
              <a:t>General </a:t>
            </a:r>
            <a:r>
              <a:rPr lang="en-US" dirty="0"/>
              <a:t>Contractors must clearly indicate their interest in rehabilitation and/or reconstruction projects</a:t>
            </a:r>
          </a:p>
          <a:p>
            <a:pPr lvl="1"/>
            <a:r>
              <a:rPr lang="en-US" dirty="0"/>
              <a:t>General Contractors must clearly indicate in which of the nine impacted counties they would like to participate (any or all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5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Contractor Prequalification Pool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045410" y="1569562"/>
          <a:ext cx="5967579" cy="4587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0180"/>
                <a:gridCol w="2087399"/>
              </a:tblGrid>
              <a:tr h="180437">
                <a:tc>
                  <a:txBody>
                    <a:bodyPr/>
                    <a:lstStyle/>
                    <a:p>
                      <a:pPr marL="9525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2905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DATE/TIME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marL="16256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Posting of Request for Qualifications Second Pool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July 17, 2013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771">
                <a:tc>
                  <a:txBody>
                    <a:bodyPr/>
                    <a:lstStyle/>
                    <a:p>
                      <a:pPr marL="16256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Mandatory Conferences for Round 2 (</a:t>
                      </a:r>
                      <a:r>
                        <a:rPr lang="en-US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must attend one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256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Cape May (Flanders Hotel, 719 East 11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Street, Ocean City New Jersey 08226)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256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Ocean County  (Toms River Holiday Inn, 631 Clifton Avenue, Toms River, New Jersey 08753)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256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Union City, Monmouth County (650 Toole Avenue Municipal Building, Union Beach, New Jersey 07735)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256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Bergen County  (Renaissance Meadowlands, 801 Rutherford Avenue, Rutherford, New Jersey 07070)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35115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8275" marR="35115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July 18, 2013/10:00 a.m.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8275" marR="35115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8275" marR="35115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July 18, 2013/3:00 p.m.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8275" marR="35115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8275" marR="35115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July 19, 2013/9:00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8275" marR="35115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8275" marR="35115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July 19, 2013/2:00 p.m.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56">
                <a:tc>
                  <a:txBody>
                    <a:bodyPr/>
                    <a:lstStyle/>
                    <a:p>
                      <a:pPr marL="16256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Deadline for written questions for Second Qualified Contractor Pool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35115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July 22, 2013 3:00 p.m.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8275" marR="35115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Answered July 24, 2013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56">
                <a:tc>
                  <a:txBody>
                    <a:bodyPr/>
                    <a:lstStyle/>
                    <a:p>
                      <a:pPr marL="16256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Deadline for submission of Request for Qualifications to be considered in Second Pool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July 31, 2013</a:t>
                      </a: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8275" marR="29464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3:00 p.m. (EDT)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56">
                <a:tc>
                  <a:txBody>
                    <a:bodyPr/>
                    <a:lstStyle/>
                    <a:p>
                      <a:pPr marL="16256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Evaluation Period/Second Qualified Contractor Pool Announced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July 31, 2013, through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8275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August 9, 2013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74">
                <a:tc>
                  <a:txBody>
                    <a:bodyPr/>
                    <a:lstStyle/>
                    <a:p>
                      <a:pPr marL="16256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Third Deadline for Request for Qualifications for Third Pool of Qualified Contractors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August 19, 2013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74">
                <a:tc>
                  <a:txBody>
                    <a:bodyPr/>
                    <a:lstStyle/>
                    <a:p>
                      <a:pPr marL="16256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Final Planned Deadline for Request for Qualifications for Fourth Pool of Qualified Contractors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September 17, 2013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01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97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Prequalification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Responses required to be 25 pages or less (not including appendices or attachments)</a:t>
            </a:r>
          </a:p>
          <a:p>
            <a:r>
              <a:rPr lang="en-US" dirty="0" smtClean="0"/>
              <a:t>Technical/narrative proposal to be a separate volume from cost volume – 2 distinct parts to be delivered</a:t>
            </a:r>
          </a:p>
          <a:p>
            <a:r>
              <a:rPr lang="en-US" dirty="0" smtClean="0"/>
              <a:t>Questions/clarifications sought due no later than July 22, 2013</a:t>
            </a:r>
          </a:p>
          <a:p>
            <a:r>
              <a:rPr lang="en-US" dirty="0" smtClean="0"/>
              <a:t>General contractors and all subcontractors must not be listed on the Excluded Parties Listing Service (Federal debarment list) or on the State of New Jersey debarment list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Reconstruction, Rehabilitation, Elevation, and Mitigation (RREM)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4F2D-0B39-4C6A-9EF7-0497C9CE87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1212</Words>
  <Application>Microsoft Office PowerPoint</Application>
  <PresentationFormat>On-screen Show (4:3)</PresentationFormat>
  <Paragraphs>167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New Jersey Reconstruction, Rehabilitation, Elevation, and Mitigation (RREM) Program  Pre-Bid Conference Round 2</vt:lpstr>
      <vt:lpstr>Agenda</vt:lpstr>
      <vt:lpstr>RREM Program Description</vt:lpstr>
      <vt:lpstr>RREM Program Description</vt:lpstr>
      <vt:lpstr>RREM Program Description</vt:lpstr>
      <vt:lpstr>General Contractor Prequalification Pool Development</vt:lpstr>
      <vt:lpstr>General Contractor Prequalification Pool Development</vt:lpstr>
      <vt:lpstr>General Contractor Prequalification Pool Development</vt:lpstr>
      <vt:lpstr>Prequalification Response</vt:lpstr>
      <vt:lpstr>General Contractor Prequalification Pool Development</vt:lpstr>
      <vt:lpstr>General Contractor Prequalification Pool Development</vt:lpstr>
      <vt:lpstr>General Contractor Prequalification Pool Development</vt:lpstr>
      <vt:lpstr>General Contractor Prequalification Pool Development</vt:lpstr>
      <vt:lpstr>Program Implementation </vt:lpstr>
      <vt:lpstr>Program Implementation</vt:lpstr>
      <vt:lpstr>Program Implementation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 Tybaert</dc:creator>
  <cp:lastModifiedBy>Hamby</cp:lastModifiedBy>
  <cp:revision>32</cp:revision>
  <dcterms:created xsi:type="dcterms:W3CDTF">2013-06-12T13:31:22Z</dcterms:created>
  <dcterms:modified xsi:type="dcterms:W3CDTF">2013-07-19T17:46:28Z</dcterms:modified>
</cp:coreProperties>
</file>