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302" r:id="rId2"/>
    <p:sldId id="268" r:id="rId3"/>
    <p:sldId id="260" r:id="rId4"/>
    <p:sldId id="256" r:id="rId5"/>
    <p:sldId id="264" r:id="rId6"/>
    <p:sldId id="269" r:id="rId7"/>
    <p:sldId id="266" r:id="rId8"/>
    <p:sldId id="258" r:id="rId9"/>
    <p:sldId id="299" r:id="rId10"/>
    <p:sldId id="30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8" r:id="rId37"/>
    <p:sldId id="30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9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0DF7C-26C8-4ED7-A7C8-5828D5854CA7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9F886-43C2-4D3F-9FF5-0F3714DC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4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D6A34-4197-4181-BA3B-529789323E27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7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EFC0-29A6-471F-A09B-28D78EC6CA18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8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4405A-18FE-4B2D-BA4B-C169518057C3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124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3F65C-624E-4E13-BAD9-6C7E6D7A169F}" type="datetime1">
              <a:rPr lang="en-US" smtClean="0"/>
              <a:t>4/11/2016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D9E44-414A-482D-8750-A8260F7020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7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E3F3-78D4-49C4-B22C-C5FE1DF532AE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2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F0D2-AC85-4389-8D81-BAC34F7DA9CC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2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0DB8-6265-4ED5-92D8-D4DC571684B9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818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A905-DB69-48A6-9479-1C0E2DF806E0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88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6660-576B-4313-BB3D-E57FEE2D1A4C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0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27A41-F13D-4716-B8E1-1CB0095C398D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7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A477-73B9-4195-A444-4EC30557E41F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1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EA4E-06A9-41A0-826E-E974C65E6DC0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4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67496-7293-4A7B-B42A-30BB55E78BEA}" type="datetime1">
              <a:rPr lang="en-US" smtClean="0"/>
              <a:t>4/11/2016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3D652-DE38-4D86-BAC5-EBB2BF45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5638" y="95250"/>
            <a:ext cx="7772400" cy="158115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NJDEP</a:t>
            </a:r>
            <a:br>
              <a:rPr lang="en-US" altLang="en-US" sz="4000" dirty="0" smtClean="0"/>
            </a:br>
            <a:r>
              <a:rPr lang="en-US" altLang="en-US" sz="4000" dirty="0" smtClean="0"/>
              <a:t>Division of Air Enforcement</a:t>
            </a:r>
            <a:endParaRPr lang="en-US" altLang="en-US" sz="2800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1438" y="3581400"/>
            <a:ext cx="6400800" cy="990600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chemeClr val="tx1"/>
                </a:solidFill>
              </a:rPr>
              <a:t>NJ State Police Training Center, Robbinsville, NJ</a:t>
            </a:r>
          </a:p>
          <a:p>
            <a:pPr eaLnBrk="1" hangingPunct="1"/>
            <a:r>
              <a:rPr lang="en-US" altLang="en-US" sz="2400" dirty="0" smtClean="0">
                <a:solidFill>
                  <a:schemeClr val="tx1"/>
                </a:solidFill>
              </a:rPr>
              <a:t>May 4, 2016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17600" y="16764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charset="0"/>
              </a:rPr>
              <a:t>Diesel </a:t>
            </a:r>
            <a:r>
              <a:rPr lang="en-US" altLang="en-US" sz="2400" b="1" dirty="0" smtClean="0">
                <a:solidFill>
                  <a:schemeClr val="tx2"/>
                </a:solidFill>
                <a:latin typeface="Arial" charset="0"/>
              </a:rPr>
              <a:t>Enforcement Program</a:t>
            </a:r>
            <a:endParaRPr lang="en-US" altLang="en-US" sz="24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1295400" y="2654300"/>
            <a:ext cx="683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Regulatory Review, Green Trucks, </a:t>
            </a:r>
            <a:r>
              <a:rPr lang="en-US" altLang="en-US" b="1" dirty="0" err="1" smtClean="0"/>
              <a:t>TRUs</a:t>
            </a:r>
            <a:endParaRPr lang="en-US" altLang="en-US" b="1" dirty="0"/>
          </a:p>
        </p:txBody>
      </p:sp>
      <p:pic>
        <p:nvPicPr>
          <p:cNvPr id="2055" name="Picture 7" descr="C:\Users\rbitter\Documents\Graphics\DEP Embl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5250"/>
            <a:ext cx="15811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1763" y="6400800"/>
            <a:ext cx="8820150" cy="269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50" dirty="0"/>
              <a:t>Graphics in this presentation have been sourced from the internet and are royalty and copyright free to the best of my knowledge.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41400" y="5181600"/>
            <a:ext cx="7086600" cy="1106488"/>
            <a:chOff x="1066800" y="4038600"/>
            <a:chExt cx="7086600" cy="1106488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1066800" y="4038600"/>
              <a:ext cx="7086600" cy="11064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Californian FB" pitchFamily="18" charset="0"/>
                </a:rPr>
                <a:t>                       Presented by – Ralph Bitter, Supervisor, Diesel Enforcement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Californian FB" pitchFamily="18" charset="0"/>
                </a:rPr>
                <a:t>               ACE Academy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Californian FB" pitchFamily="18" charset="0"/>
                </a:rPr>
                <a:t>                       New Jersey Department of Environmental Protection</a:t>
              </a: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114800"/>
              <a:ext cx="9906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95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23900"/>
            <a:ext cx="7772400" cy="1905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NJDEP</a:t>
            </a:r>
            <a:br>
              <a:rPr lang="en-US" altLang="en-US" sz="4000" dirty="0" smtClean="0"/>
            </a:br>
            <a:r>
              <a:rPr lang="en-US" altLang="en-US" sz="4000" dirty="0" smtClean="0"/>
              <a:t>Division of Air Enforcement</a:t>
            </a:r>
            <a:endParaRPr lang="en-US" altLang="en-US" sz="2800" b="1" dirty="0" smtClean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04900" y="2590800"/>
            <a:ext cx="6934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Diesel </a:t>
            </a:r>
            <a:r>
              <a:rPr lang="en-US" altLang="en-US" b="1" dirty="0" smtClean="0">
                <a:solidFill>
                  <a:schemeClr val="tx2"/>
                </a:solidFill>
              </a:rPr>
              <a:t>Enforcement Program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12000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“Green Label” Trucks</a:t>
            </a:r>
          </a:p>
        </p:txBody>
      </p:sp>
      <p:pic>
        <p:nvPicPr>
          <p:cNvPr id="8" name="Picture 7" descr="C:\Users\rbitter\Documents\Graphics\DEP Embl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5250"/>
            <a:ext cx="15811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2" y="3317945"/>
            <a:ext cx="3200400" cy="212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85" y="3329758"/>
            <a:ext cx="3151717" cy="209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1563291" y="2463066"/>
            <a:ext cx="60174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USEPA approved technologies - includes idling limiters.</a:t>
            </a:r>
            <a:endParaRPr lang="en-US" alt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2370932" y="152400"/>
            <a:ext cx="4405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“Green Label” Trucks</a:t>
            </a:r>
          </a:p>
        </p:txBody>
      </p:sp>
      <p:sp>
        <p:nvSpPr>
          <p:cNvPr id="2057" name="TextBox 2"/>
          <p:cNvSpPr txBox="1">
            <a:spLocks noChangeArrowheads="1"/>
          </p:cNvSpPr>
          <p:nvPr/>
        </p:nvSpPr>
        <p:spPr bwMode="auto">
          <a:xfrm>
            <a:off x="927498" y="5712152"/>
            <a:ext cx="28868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CA NOx limit at idle </a:t>
            </a: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– OR 5 minute auto-shutoff.</a:t>
            </a: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" name="TextBox 2"/>
          <p:cNvSpPr txBox="1">
            <a:spLocks noChangeArrowheads="1"/>
          </p:cNvSpPr>
          <p:nvPr/>
        </p:nvSpPr>
        <p:spPr bwMode="auto">
          <a:xfrm>
            <a:off x="5486400" y="5712150"/>
            <a:ext cx="274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U</a:t>
            </a: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nlimited </a:t>
            </a: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use </a:t>
            </a: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– </a:t>
            </a: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if the main engine is shut </a:t>
            </a:r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off.</a:t>
            </a:r>
            <a:endParaRPr lang="en-US" alt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855663"/>
            <a:ext cx="5530850" cy="160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0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23900"/>
            <a:ext cx="7772400" cy="1905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NJDEP</a:t>
            </a:r>
            <a:br>
              <a:rPr lang="en-US" altLang="en-US" sz="4000" dirty="0" smtClean="0"/>
            </a:br>
            <a:r>
              <a:rPr lang="en-US" altLang="en-US" sz="4000" dirty="0" smtClean="0"/>
              <a:t>Division of Air Enforcement</a:t>
            </a:r>
            <a:endParaRPr lang="en-US" altLang="en-US" sz="2800" b="1" dirty="0" smtClean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04900" y="2590800"/>
            <a:ext cx="6934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Diesel </a:t>
            </a:r>
            <a:r>
              <a:rPr lang="en-US" altLang="en-US" b="1" dirty="0" smtClean="0">
                <a:solidFill>
                  <a:schemeClr val="tx2"/>
                </a:solidFill>
              </a:rPr>
              <a:t>Enforcement Program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12000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Transport Refrigeration Units (</a:t>
            </a:r>
            <a:r>
              <a:rPr lang="en-US" sz="3600" b="1" dirty="0" err="1"/>
              <a:t>TRU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pic>
        <p:nvPicPr>
          <p:cNvPr id="8" name="Picture 7" descr="C:\Users\rbitter\Documents\Graphics\DEP Embl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5250"/>
            <a:ext cx="15811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9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9906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Transportation </a:t>
            </a:r>
            <a:r>
              <a:rPr lang="en-US" dirty="0"/>
              <a:t>refrigeration units (</a:t>
            </a:r>
            <a:r>
              <a:rPr lang="en-US" dirty="0" err="1"/>
              <a:t>TRUs</a:t>
            </a:r>
            <a:r>
              <a:rPr lang="en-US" dirty="0"/>
              <a:t>) are gasoline and diesel powered cooling units that are installed on vehicles used </a:t>
            </a:r>
            <a:r>
              <a:rPr lang="en-US" dirty="0" smtClean="0"/>
              <a:t>to transport </a:t>
            </a:r>
            <a:r>
              <a:rPr lang="en-US" dirty="0"/>
              <a:t>produce, meat, dairy products, and other perishable goods. </a:t>
            </a:r>
            <a:r>
              <a:rPr lang="en-US" dirty="0" err="1"/>
              <a:t>TRUs</a:t>
            </a:r>
            <a:r>
              <a:rPr lang="en-US" dirty="0"/>
              <a:t> are found on refrigerated vans, trucks, trailers, </a:t>
            </a:r>
            <a:r>
              <a:rPr lang="en-US" dirty="0" smtClean="0"/>
              <a:t>railcars, and shipping containers.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88533" y="16481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/>
              </a:rPr>
              <a:t>Transport Refrigeration Units (</a:t>
            </a:r>
            <a:r>
              <a:rPr lang="en-US" sz="3200" b="1" dirty="0" err="1" smtClean="0">
                <a:effectLst/>
              </a:rPr>
              <a:t>TRU</a:t>
            </a:r>
            <a:r>
              <a:rPr lang="en-US" sz="3200" b="1" dirty="0" smtClean="0">
                <a:effectLst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055533"/>
            <a:ext cx="4936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TRU</a:t>
            </a:r>
            <a:r>
              <a:rPr lang="en-US" dirty="0" smtClean="0"/>
              <a:t> gasoline or diesel engines drive either mechanical or electric compressors. Sometimes an APU is utilized to power the trailer in transit. Some </a:t>
            </a:r>
            <a:r>
              <a:rPr lang="en-US" dirty="0" err="1" smtClean="0"/>
              <a:t>TRUs</a:t>
            </a:r>
            <a:r>
              <a:rPr lang="en-US" dirty="0" smtClean="0"/>
              <a:t> are equipped with electric standby systems (</a:t>
            </a:r>
            <a:r>
              <a:rPr lang="en-US" dirty="0" err="1" smtClean="0"/>
              <a:t>ESS</a:t>
            </a:r>
            <a:r>
              <a:rPr lang="en-US" dirty="0" smtClean="0"/>
              <a:t>), which allow them to use “shore-power” – electricity provided by the facility where they are housed.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83" y="3962400"/>
            <a:ext cx="25527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6" y="2362200"/>
            <a:ext cx="3743325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4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750" y="1371600"/>
            <a:ext cx="7258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Vehicle mounted: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Alternator and direct belt drive – drive engine 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Auxiliary diesel and APU – a modular unit utilizing the vehicles fuel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Self contained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ay have </a:t>
            </a:r>
            <a:r>
              <a:rPr lang="en-US" dirty="0"/>
              <a:t>their own fuel </a:t>
            </a:r>
            <a:r>
              <a:rPr lang="en-US" dirty="0" smtClean="0"/>
              <a:t>supply or tap into the vehicles fuel tank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may have electric </a:t>
            </a:r>
            <a:r>
              <a:rPr lang="en-US" dirty="0"/>
              <a:t>standby systems (</a:t>
            </a:r>
            <a:r>
              <a:rPr lang="en-US" dirty="0" err="1" smtClean="0"/>
              <a:t>ESS</a:t>
            </a:r>
            <a:r>
              <a:rPr lang="en-US" dirty="0" smtClean="0"/>
              <a:t>) to use </a:t>
            </a:r>
            <a:r>
              <a:rPr lang="en-US" dirty="0"/>
              <a:t>“</a:t>
            </a:r>
            <a:r>
              <a:rPr lang="en-US" dirty="0" smtClean="0"/>
              <a:t>shore-power”</a:t>
            </a:r>
          </a:p>
          <a:p>
            <a:endParaRPr lang="en-US" dirty="0"/>
          </a:p>
          <a:p>
            <a:r>
              <a:rPr lang="en-US" u="sng" dirty="0" smtClean="0"/>
              <a:t>Trailer (Reefer) mounted: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 contained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their own fuel supply and exhaust </a:t>
            </a:r>
            <a:r>
              <a:rPr lang="en-US" dirty="0" smtClean="0"/>
              <a:t>system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may </a:t>
            </a:r>
            <a:r>
              <a:rPr lang="en-US" dirty="0"/>
              <a:t>have electric standby systems (E/S) to use “shore-power</a:t>
            </a:r>
            <a:endParaRPr lang="en-US" dirty="0" smtClean="0"/>
          </a:p>
          <a:p>
            <a:endParaRPr lang="en-US" dirty="0"/>
          </a:p>
          <a:p>
            <a:r>
              <a:rPr lang="en-US" u="sng" dirty="0" smtClean="0"/>
              <a:t>Containers: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 contained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have their own fuel supply and exhaust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electric standby systems (</a:t>
            </a:r>
            <a:r>
              <a:rPr lang="en-US" dirty="0" err="1" smtClean="0"/>
              <a:t>ESS</a:t>
            </a:r>
            <a:r>
              <a:rPr lang="en-US" dirty="0"/>
              <a:t>) to use “</a:t>
            </a:r>
            <a:r>
              <a:rPr lang="en-US" dirty="0" smtClean="0"/>
              <a:t>shore-power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3048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TRU</a:t>
            </a:r>
            <a:r>
              <a:rPr lang="en-US" sz="3200" b="1" dirty="0" smtClean="0"/>
              <a:t> Systems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0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2" y="1339887"/>
            <a:ext cx="4924425" cy="17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067" y="1565003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Alternator </a:t>
            </a:r>
            <a:r>
              <a:rPr lang="en-US" dirty="0"/>
              <a:t>and direct belt </a:t>
            </a:r>
            <a:r>
              <a:rPr lang="en-US" dirty="0" smtClean="0"/>
              <a:t>drive: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drive </a:t>
            </a:r>
            <a:r>
              <a:rPr lang="en-US" dirty="0"/>
              <a:t>engine </a:t>
            </a:r>
            <a:r>
              <a:rPr lang="en-US" dirty="0" smtClean="0"/>
              <a:t>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Typically roof-mounted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Light duty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Idling exempt when in use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85064"/>
            <a:ext cx="255428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381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Vehicle </a:t>
            </a:r>
            <a:r>
              <a:rPr lang="en-US" sz="2400" b="1" dirty="0" smtClean="0"/>
              <a:t>Mounted Systems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1910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Auxilliary</a:t>
            </a:r>
            <a:r>
              <a:rPr lang="en-US" dirty="0" smtClean="0"/>
              <a:t> Diesel and APUs: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Engine on-board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Typically frame-mounted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Utilizes the vehicles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Medium to heavy-duty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Idling exempt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03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6" y="1447800"/>
            <a:ext cx="8305800" cy="459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2700" y="4572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Typical roof-mount – exempt.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18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458200" cy="409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54102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May be plug-in.</a:t>
            </a:r>
          </a:p>
          <a:p>
            <a:pPr algn="ctr"/>
            <a:r>
              <a:rPr lang="en-US" sz="2400" dirty="0" smtClean="0"/>
              <a:t>Look for fuel tank tap.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065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710" y1="16162" x2="20710" y2="16162"/>
                        <a14:foregroundMark x1="16568" y1="19529" x2="16568" y2="19529"/>
                        <a14:foregroundMark x1="15483" y1="21380" x2="15483" y2="21380"/>
                        <a14:foregroundMark x1="14497" y1="23569" x2="14497" y2="23569"/>
                        <a14:foregroundMark x1="13708" y1="24747" x2="13708" y2="24747"/>
                        <a14:foregroundMark x1="12525" y1="27441" x2="12525" y2="27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467600" cy="437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54102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Likely just an insulated box, but the refrigeration unit may be inside. Likely electric - check for connections.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675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3886200"/>
            <a:ext cx="502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Self contained: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Body or </a:t>
            </a:r>
            <a:r>
              <a:rPr lang="en-US" dirty="0" smtClean="0"/>
              <a:t>frame-mounted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Medium to heavy-duty vehicles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Typically may </a:t>
            </a:r>
            <a:r>
              <a:rPr lang="en-US" dirty="0"/>
              <a:t>have their own fuel </a:t>
            </a:r>
            <a:r>
              <a:rPr lang="en-US" dirty="0" smtClean="0"/>
              <a:t>supply, some tap </a:t>
            </a:r>
            <a:r>
              <a:rPr lang="en-US" dirty="0"/>
              <a:t>into the vehicles fuel tank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may have electric standby systems (</a:t>
            </a:r>
            <a:r>
              <a:rPr lang="en-US" dirty="0" err="1" smtClean="0"/>
              <a:t>ESS</a:t>
            </a:r>
            <a:r>
              <a:rPr lang="en-US" dirty="0"/>
              <a:t>) to use “shore-power</a:t>
            </a:r>
            <a:r>
              <a:rPr lang="en-US" dirty="0" smtClean="0"/>
              <a:t>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Vehicle NOT idling exempt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381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Vehicle </a:t>
            </a:r>
            <a:r>
              <a:rPr lang="en-US" sz="2400" b="1" dirty="0" smtClean="0"/>
              <a:t>Mounted Systems</a:t>
            </a:r>
            <a:endParaRPr lang="en-US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95400"/>
            <a:ext cx="374332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038600" cy="268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2" y="3810000"/>
            <a:ext cx="3425826" cy="256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2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1331" y="1549098"/>
            <a:ext cx="47328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&gt;3</a:t>
            </a:r>
            <a:endParaRPr lang="en-US" sz="280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24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“Idling”</a:t>
            </a:r>
            <a:endParaRPr lang="en-US" sz="2800" b="1" dirty="0" smtClean="0"/>
          </a:p>
          <a:p>
            <a:pPr algn="ctr"/>
            <a:r>
              <a:rPr lang="en-US" sz="2800" dirty="0"/>
              <a:t>R</a:t>
            </a:r>
            <a:r>
              <a:rPr lang="en-US" sz="2800" dirty="0" smtClean="0"/>
              <a:t>unning the engine without propelling the motor vehicle.</a:t>
            </a:r>
            <a:endParaRPr lang="en-US" sz="2800" dirty="0"/>
          </a:p>
        </p:txBody>
      </p:sp>
      <p:sp>
        <p:nvSpPr>
          <p:cNvPr id="6" name="&quot;No&quot; Symbol 5"/>
          <p:cNvSpPr/>
          <p:nvPr/>
        </p:nvSpPr>
        <p:spPr>
          <a:xfrm>
            <a:off x="2209800" y="1349401"/>
            <a:ext cx="4724400" cy="4800600"/>
          </a:xfrm>
          <a:prstGeom prst="noSmoking">
            <a:avLst>
              <a:gd name="adj" fmla="val 5228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6183868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Idling for more than 3 minutes is prohibited, with some exceptions.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274838"/>
            <a:ext cx="137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N.J.A.C. </a:t>
            </a:r>
          </a:p>
          <a:p>
            <a:pPr algn="ctr"/>
            <a:r>
              <a:rPr lang="en-US" sz="2400" b="1" dirty="0" smtClean="0"/>
              <a:t>7:27-14</a:t>
            </a:r>
          </a:p>
          <a:p>
            <a:pPr algn="ctr"/>
            <a:r>
              <a:rPr lang="en-US" sz="2400" b="1" dirty="0" smtClean="0"/>
              <a:t>Diesel-powered</a:t>
            </a:r>
          </a:p>
          <a:p>
            <a:pPr algn="ctr"/>
            <a:r>
              <a:rPr lang="en-US" sz="2400" b="1" dirty="0" smtClean="0"/>
              <a:t>Motor</a:t>
            </a:r>
          </a:p>
          <a:p>
            <a:pPr algn="ctr"/>
            <a:r>
              <a:rPr lang="en-US" sz="2400" b="1" dirty="0" smtClean="0"/>
              <a:t>Vehicles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2274838"/>
            <a:ext cx="144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N.J.A.C. </a:t>
            </a:r>
          </a:p>
          <a:p>
            <a:pPr algn="ctr"/>
            <a:r>
              <a:rPr lang="en-US" sz="2400" b="1" dirty="0" smtClean="0"/>
              <a:t>7:27-15</a:t>
            </a:r>
          </a:p>
          <a:p>
            <a:pPr algn="ctr"/>
            <a:r>
              <a:rPr lang="en-US" sz="2400" b="1" dirty="0" smtClean="0"/>
              <a:t>Gasoline-powered</a:t>
            </a:r>
          </a:p>
          <a:p>
            <a:pPr algn="ctr"/>
            <a:r>
              <a:rPr lang="en-US" sz="2400" b="1" dirty="0" smtClean="0"/>
              <a:t>Motor</a:t>
            </a:r>
          </a:p>
          <a:p>
            <a:pPr algn="ctr"/>
            <a:r>
              <a:rPr lang="en-US" sz="2400" b="1" dirty="0" smtClean="0"/>
              <a:t>Vehicles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05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919163"/>
            <a:ext cx="753427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228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Self-Contained Units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6019800"/>
            <a:ext cx="445293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may be a frame mounted fuel tank.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553200" y="4724400"/>
            <a:ext cx="1066800" cy="1295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7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95300"/>
            <a:ext cx="88011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63246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 shore-power connection and frame-mounted tank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962400" y="2895600"/>
            <a:ext cx="1028700" cy="350520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5791200" y="4876800"/>
            <a:ext cx="1524000" cy="1524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70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3413"/>
            <a:ext cx="8544119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463880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TRU</a:t>
            </a:r>
            <a:r>
              <a:rPr lang="en-US" b="1" dirty="0" smtClean="0">
                <a:solidFill>
                  <a:srgbClr val="FFFF00"/>
                </a:solidFill>
              </a:rPr>
              <a:t>  Fuel Tank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30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81000"/>
            <a:ext cx="84772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5486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Guard rails are an indicator for </a:t>
            </a:r>
            <a:r>
              <a:rPr lang="en-US" dirty="0" err="1" smtClean="0"/>
              <a:t>TRU</a:t>
            </a:r>
            <a:r>
              <a:rPr lang="en-US" dirty="0" smtClean="0"/>
              <a:t> tanks.</a:t>
            </a:r>
          </a:p>
          <a:p>
            <a:pPr algn="ctr"/>
            <a:r>
              <a:rPr lang="en-US" dirty="0" smtClean="0"/>
              <a:t>Note the frame-mounted tank behind the rail.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276600" y="4191000"/>
            <a:ext cx="228600" cy="1295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01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7" y="413266"/>
            <a:ext cx="40576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228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Demountable truck/trailer bodies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4267200"/>
            <a:ext cx="566057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410200" y="762000"/>
            <a:ext cx="2819400" cy="3596317"/>
            <a:chOff x="5410200" y="762000"/>
            <a:chExt cx="2819400" cy="3596317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762000"/>
              <a:ext cx="2819400" cy="359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200" y1="44186" x2="5200" y2="44186"/>
                          <a14:foregroundMark x1="6000" y1="52326" x2="6000" y2="52326"/>
                          <a14:foregroundMark x1="7600" y1="47674" x2="7600" y2="47674"/>
                          <a14:foregroundMark x1="7600" y1="46512" x2="13200" y2="11628"/>
                          <a14:foregroundMark x1="18400" y1="13953" x2="78000" y2="10465"/>
                          <a14:foregroundMark x1="78000" y1="13953" x2="94800" y2="12791"/>
                          <a14:foregroundMark x1="93200" y1="17442" x2="94400" y2="62791"/>
                          <a14:foregroundMark x1="15600" y1="25581" x2="86000" y2="26744"/>
                          <a14:foregroundMark x1="30800" y1="50000" x2="71600" y2="43023"/>
                          <a14:foregroundMark x1="50400" y1="19767" x2="50400" y2="197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210693"/>
              <a:ext cx="1676400" cy="53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73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52400"/>
            <a:ext cx="5105400" cy="648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71833" y="2819985"/>
            <a:ext cx="151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Shore-power 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43800" y="4800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Evaporator drains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248763"/>
            <a:ext cx="144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Umbilical with fuel line – look for connection to the trucks fuel tank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1676400" y="3125926"/>
            <a:ext cx="2133600" cy="3403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791200" y="3124201"/>
            <a:ext cx="1659466" cy="5333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495800" y="4648200"/>
            <a:ext cx="3048000" cy="4755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1"/>
          </p:cNvCxnSpPr>
          <p:nvPr/>
        </p:nvCxnSpPr>
        <p:spPr>
          <a:xfrm flipH="1" flipV="1">
            <a:off x="5715000" y="4495801"/>
            <a:ext cx="1828800" cy="6279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81100" y="6096000"/>
            <a:ext cx="67818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Commonly mounted on trucks, sometimes a frame trailer.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truck is NOT exempt.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64868"/>
            <a:ext cx="76703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Self-contained </a:t>
            </a:r>
            <a:r>
              <a:rPr lang="en-US" sz="3200" b="1" dirty="0" err="1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TRU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–  Frame mounted body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51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2667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2933" y="304800"/>
            <a:ext cx="427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Trailer-Mounted Units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4495800"/>
            <a:ext cx="6914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Self contained: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body </a:t>
            </a:r>
            <a:r>
              <a:rPr lang="en-US" dirty="0"/>
              <a:t>or </a:t>
            </a:r>
            <a:r>
              <a:rPr lang="en-US" dirty="0" smtClean="0"/>
              <a:t>frame-mounted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ave </a:t>
            </a:r>
            <a:r>
              <a:rPr lang="en-US" dirty="0"/>
              <a:t>their own fuel </a:t>
            </a:r>
            <a:r>
              <a:rPr lang="en-US" dirty="0" smtClean="0"/>
              <a:t>supply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may have electric standby systems (</a:t>
            </a:r>
            <a:r>
              <a:rPr lang="en-US" dirty="0" smtClean="0"/>
              <a:t>EES</a:t>
            </a:r>
            <a:r>
              <a:rPr lang="en-US" dirty="0"/>
              <a:t>) to use “shore-power</a:t>
            </a:r>
            <a:r>
              <a:rPr lang="en-US" dirty="0" smtClean="0"/>
              <a:t>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Tractor NOT idling exempt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03" y="1371600"/>
            <a:ext cx="42672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036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458200" cy="23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829596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0700" y="2727867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typical long-haul refrigerated reefer.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867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TRU</a:t>
            </a:r>
            <a:r>
              <a:rPr lang="en-US" b="1" dirty="0" smtClean="0">
                <a:solidFill>
                  <a:srgbClr val="FF0000"/>
                </a:solidFill>
              </a:rPr>
              <a:t> Fuel Tank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1681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TRU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37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524086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TRU</a:t>
            </a:r>
            <a:r>
              <a:rPr lang="en-US" b="1" dirty="0" smtClean="0">
                <a:solidFill>
                  <a:srgbClr val="FF0000"/>
                </a:solidFill>
              </a:rPr>
              <a:t> Tank behind landing gear.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83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1447800"/>
            <a:ext cx="8077200" cy="392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0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5542" y1="74041" x2="95542" y2="74041"/>
                        <a14:foregroundMark x1="97079" y1="70649" x2="97079" y2="70649"/>
                        <a14:foregroundMark x1="97848" y1="69469" x2="97848" y2="69469"/>
                        <a14:foregroundMark x1="97233" y1="67699" x2="97233" y2="67699"/>
                        <a14:foregroundMark x1="96772" y1="66372" x2="96772" y2="66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17">
            <a:off x="2805327" y="1943969"/>
            <a:ext cx="5859516" cy="305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1" r="100000">
                        <a14:foregroundMark x1="97780" y1="42460" x2="97780" y2="42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4957">
            <a:off x="78513" y="1880244"/>
            <a:ext cx="5622760" cy="285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6732" y="2286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“</a:t>
            </a:r>
            <a:r>
              <a:rPr lang="en-US" sz="2800" b="1" dirty="0" smtClean="0"/>
              <a:t>Diesel/gasoline-powered”</a:t>
            </a:r>
          </a:p>
          <a:p>
            <a:pPr algn="ctr"/>
            <a:r>
              <a:rPr lang="en-US" sz="2800" b="1" dirty="0" smtClean="0"/>
              <a:t>means </a:t>
            </a:r>
            <a:r>
              <a:rPr lang="en-US" sz="2800" b="1" dirty="0"/>
              <a:t>utilizing a </a:t>
            </a:r>
            <a:r>
              <a:rPr lang="en-US" sz="2800" b="1" dirty="0" smtClean="0"/>
              <a:t>diesel or </a:t>
            </a:r>
            <a:r>
              <a:rPr lang="en-US" sz="2800" b="1" dirty="0" smtClean="0"/>
              <a:t>gasoline </a:t>
            </a:r>
            <a:r>
              <a:rPr lang="en-US" sz="2800" b="1" dirty="0"/>
              <a:t>engine.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4953000"/>
            <a:ext cx="5791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“</a:t>
            </a:r>
            <a:r>
              <a:rPr lang="en-US" sz="2400" b="1" dirty="0" smtClean="0"/>
              <a:t>Gasoline” includes:</a:t>
            </a:r>
          </a:p>
          <a:p>
            <a:pPr algn="ctr"/>
            <a:r>
              <a:rPr lang="en-US" sz="2400" b="1" dirty="0" smtClean="0"/>
              <a:t>gasoline</a:t>
            </a:r>
            <a:r>
              <a:rPr lang="en-US" sz="2400" b="1" dirty="0"/>
              <a:t>, natural gas</a:t>
            </a:r>
            <a:r>
              <a:rPr lang="en-US" sz="2400" b="1" dirty="0" smtClean="0"/>
              <a:t>,</a:t>
            </a:r>
          </a:p>
          <a:p>
            <a:pPr algn="ctr"/>
            <a:r>
              <a:rPr lang="en-US" sz="2400" b="1" dirty="0" smtClean="0"/>
              <a:t>Liquefied </a:t>
            </a:r>
            <a:r>
              <a:rPr lang="en-US" sz="2400" b="1" dirty="0"/>
              <a:t>petroleum </a:t>
            </a:r>
            <a:r>
              <a:rPr lang="en-US" sz="2400" b="1" dirty="0" smtClean="0"/>
              <a:t>gas, propane,</a:t>
            </a:r>
          </a:p>
          <a:p>
            <a:pPr algn="ctr"/>
            <a:r>
              <a:rPr lang="en-US" sz="2400" b="1" dirty="0" smtClean="0"/>
              <a:t>alcohol, fuel </a:t>
            </a:r>
            <a:r>
              <a:rPr lang="en-US" sz="2400" b="1" dirty="0"/>
              <a:t>blends </a:t>
            </a:r>
            <a:r>
              <a:rPr lang="en-US" sz="2400" b="1" dirty="0" smtClean="0"/>
              <a:t>AND hydrogen!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13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914400"/>
            <a:ext cx="6070600" cy="455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654301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portable cold storage container.</a:t>
            </a:r>
          </a:p>
          <a:p>
            <a:pPr algn="ctr"/>
            <a:r>
              <a:rPr lang="en-US" sz="2400" dirty="0" smtClean="0"/>
              <a:t>The tractor is NOT exempt when it’s being transported.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2286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Shipping Containers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64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6" y="304800"/>
            <a:ext cx="8018617" cy="587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715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Built-in </a:t>
            </a:r>
            <a:r>
              <a:rPr lang="en-US" sz="2400" dirty="0" err="1" smtClean="0"/>
              <a:t>TRU</a:t>
            </a:r>
            <a:r>
              <a:rPr lang="en-US" sz="2400" dirty="0" smtClean="0"/>
              <a:t> container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639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609600"/>
            <a:ext cx="6324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00" y="4802608"/>
            <a:ext cx="863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1.      Access Panel (Evap. Fan #1)                      9.      Supply Temperature Supply/Recorder Sensor Assembly (</a:t>
            </a:r>
            <a:r>
              <a:rPr lang="en-US" sz="1400" b="1" dirty="0" err="1" smtClean="0"/>
              <a:t>STS</a:t>
            </a:r>
            <a:r>
              <a:rPr lang="en-US" sz="1400" b="1" dirty="0" smtClean="0"/>
              <a:t>/SRS)</a:t>
            </a:r>
          </a:p>
          <a:p>
            <a:r>
              <a:rPr lang="en-US" sz="1400" b="1" dirty="0" smtClean="0"/>
              <a:t>2.      Fork Lift Pockets                                          10.   Economizer</a:t>
            </a:r>
          </a:p>
          <a:p>
            <a:r>
              <a:rPr lang="en-US" sz="1400" b="1" dirty="0" smtClean="0"/>
              <a:t>3.      Control Box                                                   11.   Ambient Temperature Sensor (</a:t>
            </a:r>
            <a:r>
              <a:rPr lang="en-US" sz="1400" b="1" dirty="0" err="1" smtClean="0"/>
              <a:t>AMBS</a:t>
            </a:r>
            <a:r>
              <a:rPr lang="en-US" sz="1400" b="1" dirty="0" smtClean="0"/>
              <a:t>)</a:t>
            </a:r>
          </a:p>
          <a:p>
            <a:r>
              <a:rPr lang="en-US" sz="1400" b="1" dirty="0" smtClean="0"/>
              <a:t>4.      Unit Display                                                  12.   Power Cables and Plug (Location)</a:t>
            </a:r>
          </a:p>
          <a:p>
            <a:r>
              <a:rPr lang="en-US" sz="1400" b="1" dirty="0" smtClean="0"/>
              <a:t>5.      Key Pad                                                          13.   Autotransformer</a:t>
            </a:r>
          </a:p>
          <a:p>
            <a:r>
              <a:rPr lang="en-US" sz="1400" b="1" dirty="0" smtClean="0"/>
              <a:t>6.      Remote Monitoring Receptacle               14.   Condenser Grille</a:t>
            </a:r>
          </a:p>
          <a:p>
            <a:r>
              <a:rPr lang="en-US" sz="1400" b="1" dirty="0" smtClean="0"/>
              <a:t>7.      Start−Stop Switch, ST                                 15.   Upper Fresh Air Makeup Vent Panel (Evap. Fan #2)</a:t>
            </a:r>
          </a:p>
          <a:p>
            <a:r>
              <a:rPr lang="en-US" sz="1400" b="1" dirty="0" smtClean="0"/>
              <a:t>8.      Compressor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0300" y="152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Refrigeration Unit - Front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08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29" y="3962400"/>
            <a:ext cx="7915272" cy="26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228600"/>
            <a:ext cx="43719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0" y="3810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Modal chassis mount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27070" y="1918731"/>
            <a:ext cx="222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Integrated </a:t>
            </a:r>
            <a:r>
              <a:rPr lang="en-US" sz="2400" dirty="0" err="1" smtClean="0"/>
              <a:t>TRU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3390900"/>
            <a:ext cx="2746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Under chassis </a:t>
            </a:r>
            <a:r>
              <a:rPr lang="en-US" sz="2400" dirty="0" err="1" smtClean="0"/>
              <a:t>TRU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32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3733" y="33500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Checklist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295400"/>
            <a:ext cx="6553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Dedicated fuel tank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Self contained or separate power source - not the vehicles engine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Tap to vehicle fuel tank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r>
              <a:rPr lang="en-US" sz="3200" dirty="0" smtClean="0"/>
              <a:t>Ask:</a:t>
            </a:r>
          </a:p>
          <a:p>
            <a:r>
              <a:rPr lang="en-US" sz="3200" dirty="0" smtClean="0"/>
              <a:t>Does the vehicle engine have to be running for the A/C to work?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21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0437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4658009" cy="26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8382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Is the vehicle exempt?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8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9" y="766520"/>
            <a:ext cx="886804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8900" y="18174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Critics Choice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80167" y="6248400"/>
            <a:ext cx="537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CCCC"/>
                </a:solidFill>
              </a:rPr>
              <a:t>We don’t care as long as it stays cold!</a:t>
            </a:r>
            <a:endParaRPr lang="en-US" sz="2400" b="1" dirty="0">
              <a:solidFill>
                <a:srgbClr val="33CC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39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9"/>
          <p:cNvSpPr>
            <a:spLocks noChangeArrowheads="1"/>
          </p:cNvSpPr>
          <p:nvPr/>
        </p:nvSpPr>
        <p:spPr bwMode="auto">
          <a:xfrm rot="1467189" flipH="1">
            <a:off x="1343025" y="2254250"/>
            <a:ext cx="2952750" cy="2441575"/>
          </a:xfrm>
          <a:prstGeom prst="cloudCallout">
            <a:avLst>
              <a:gd name="adj1" fmla="val -71028"/>
              <a:gd name="adj2" fmla="val 56639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pic>
        <p:nvPicPr>
          <p:cNvPr id="27651" name="Picture 5" descr="insp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75038"/>
            <a:ext cx="3008313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For more information:</a:t>
            </a:r>
            <a:endParaRPr lang="en-US" altLang="en-US" b="1" smtClean="0">
              <a:solidFill>
                <a:schemeClr val="tx1"/>
              </a:solidFill>
            </a:endParaRPr>
          </a:p>
        </p:txBody>
      </p:sp>
      <p:sp>
        <p:nvSpPr>
          <p:cNvPr id="27653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2296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Ralph Bitter, Supervisor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Diesel Enforcement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609-292-6429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ralph.bitter@dep.nj.gov</a:t>
            </a:r>
          </a:p>
        </p:txBody>
      </p:sp>
      <p:sp>
        <p:nvSpPr>
          <p:cNvPr id="27654" name="AutoShape 7"/>
          <p:cNvSpPr>
            <a:spLocks noChangeArrowheads="1"/>
          </p:cNvSpPr>
          <p:nvPr/>
        </p:nvSpPr>
        <p:spPr bwMode="auto">
          <a:xfrm rot="-1186781">
            <a:off x="17145000" y="-6477000"/>
            <a:ext cx="1447800" cy="1600200"/>
          </a:xfrm>
          <a:prstGeom prst="cloudCallout">
            <a:avLst>
              <a:gd name="adj1" fmla="val -109477"/>
              <a:gd name="adj2" fmla="val 31264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sp>
        <p:nvSpPr>
          <p:cNvPr id="27655" name="AutoShape 8"/>
          <p:cNvSpPr>
            <a:spLocks noChangeArrowheads="1"/>
          </p:cNvSpPr>
          <p:nvPr/>
        </p:nvSpPr>
        <p:spPr bwMode="auto">
          <a:xfrm rot="-1186781">
            <a:off x="17297400" y="-6324600"/>
            <a:ext cx="1447800" cy="1600200"/>
          </a:xfrm>
          <a:prstGeom prst="cloudCallout">
            <a:avLst>
              <a:gd name="adj1" fmla="val -109477"/>
              <a:gd name="adj2" fmla="val 31264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pic>
        <p:nvPicPr>
          <p:cNvPr id="2765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4429125"/>
            <a:ext cx="48418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D9E44-414A-482D-8750-A8260F70202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4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267" y="2743200"/>
            <a:ext cx="5715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693" y1="63672" x2="21693" y2="63672"/>
                        <a14:foregroundMark x1="23016" y1="59766" x2="23016" y2="59766"/>
                        <a14:foregroundMark x1="24603" y1="55078" x2="24603" y2="55078"/>
                        <a14:foregroundMark x1="25926" y1="49609" x2="25926" y2="49609"/>
                        <a14:foregroundMark x1="26455" y1="44922" x2="26455" y2="44922"/>
                        <a14:foregroundMark x1="26455" y1="43750" x2="26455" y2="43750"/>
                        <a14:foregroundMark x1="12963" y1="30859" x2="29630" y2="32422"/>
                        <a14:foregroundMark x1="19841" y1="16406" x2="19841" y2="16406"/>
                        <a14:foregroundMark x1="16667" y1="20313" x2="16667" y2="2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6" y="203895"/>
            <a:ext cx="43880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306" y1="52193" x2="29306" y2="52193"/>
                        <a14:foregroundMark x1="35347" y1="36404" x2="35347" y2="36404"/>
                        <a14:foregroundMark x1="29530" y1="87061" x2="29530" y2="87061"/>
                        <a14:foregroundMark x1="20134" y1="95614" x2="20134" y2="95614"/>
                        <a14:foregroundMark x1="17450" y1="94518" x2="17450" y2="94518"/>
                        <a14:foregroundMark x1="14989" y1="92982" x2="14989" y2="92982"/>
                        <a14:foregroundMark x1="13870" y1="90351" x2="13870" y2="90351"/>
                        <a14:foregroundMark x1="12528" y1="88158" x2="12528" y2="88158"/>
                        <a14:foregroundMark x1="11186" y1="86184" x2="11186" y2="86184"/>
                        <a14:foregroundMark x1="27293" y1="98465" x2="27293" y2="98465"/>
                        <a14:foregroundMark x1="43848" y1="98246" x2="43848" y2="98246"/>
                        <a14:foregroundMark x1="47427" y1="98465" x2="47427" y2="98465"/>
                        <a14:foregroundMark x1="63311" y1="91667" x2="63311" y2="91667"/>
                        <a14:foregroundMark x1="37360" y1="21491" x2="37360" y2="21491"/>
                        <a14:foregroundMark x1="42058" y1="24342" x2="42058" y2="24342"/>
                        <a14:foregroundMark x1="42058" y1="22588" x2="42058" y2="22588"/>
                        <a14:foregroundMark x1="42729" y1="27412" x2="42729" y2="27412"/>
                        <a14:foregroundMark x1="42058" y1="30482" x2="42058" y2="30482"/>
                        <a14:foregroundMark x1="39374" y1="18202" x2="39374" y2="18202"/>
                        <a14:foregroundMark x1="37808" y1="14912" x2="37808" y2="14912"/>
                        <a14:foregroundMark x1="37136" y1="12719" x2="37136" y2="12719"/>
                        <a14:foregroundMark x1="36242" y1="11623" x2="36242" y2="11623"/>
                        <a14:foregroundMark x1="35123" y1="9868" x2="35123" y2="9868"/>
                        <a14:foregroundMark x1="34228" y1="8772" x2="34228" y2="8772"/>
                        <a14:foregroundMark x1="29306" y1="3728" x2="29306" y2="3728"/>
                        <a14:foregroundMark x1="26398" y1="3070" x2="26398" y2="3070"/>
                        <a14:foregroundMark x1="23266" y1="5263" x2="23266" y2="5263"/>
                        <a14:foregroundMark x1="22595" y1="2412" x2="22595" y2="2412"/>
                        <a14:foregroundMark x1="17897" y1="6360" x2="17897" y2="6360"/>
                        <a14:foregroundMark x1="13199" y1="5482" x2="13199" y2="5482"/>
                        <a14:foregroundMark x1="11186" y1="6579" x2="11186" y2="6579"/>
                        <a14:foregroundMark x1="40940" y1="22807" x2="40940" y2="22807"/>
                        <a14:foregroundMark x1="30201" y1="49342" x2="30201" y2="49342"/>
                        <a14:foregroundMark x1="27964" y1="80263" x2="27964" y2="80263"/>
                        <a14:foregroundMark x1="23937" y1="78947" x2="23937" y2="78947"/>
                        <a14:foregroundMark x1="21029" y1="81360" x2="21029" y2="81360"/>
                        <a14:foregroundMark x1="20358" y1="84430" x2="20358" y2="84430"/>
                        <a14:foregroundMark x1="22595" y1="87719" x2="22595" y2="87719"/>
                        <a14:foregroundMark x1="11186" y1="82237" x2="68233" y2="87281"/>
                        <a14:foregroundMark x1="25056" y1="49561" x2="31320" y2="50219"/>
                        <a14:foregroundMark x1="31320" y1="6798" x2="13423" y2="6140"/>
                        <a14:foregroundMark x1="13423" y1="6140" x2="8054" y2="28070"/>
                        <a14:foregroundMark x1="16779" y1="89035" x2="48770" y2="91228"/>
                        <a14:backgroundMark x1="98658" y1="98684" x2="98658" y2="98684"/>
                        <a14:backgroundMark x1="99329" y1="95833" x2="99329" y2="95833"/>
                        <a14:backgroundMark x1="85906" y1="30482" x2="85906" y2="30482"/>
                        <a14:backgroundMark x1="70470" y1="10746" x2="92170" y2="49561"/>
                        <a14:backgroundMark x1="64430" y1="4605" x2="64430" y2="4605"/>
                        <a14:backgroundMark x1="47875" y1="39254" x2="59284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5" y="3962400"/>
            <a:ext cx="2666750" cy="272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9000" y="296333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“Motor </a:t>
            </a:r>
            <a:r>
              <a:rPr lang="en-US" sz="2800" dirty="0"/>
              <a:t>vehicle” means all vehicles propelled otherwise than by muscular </a:t>
            </a:r>
            <a:r>
              <a:rPr lang="en-US" sz="2800" dirty="0" smtClean="0"/>
              <a:t>power…</a:t>
            </a:r>
            <a:endParaRPr lang="en-US" sz="2800" dirty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6776" y1="54945" x2="76776" y2="54945"/>
                        <a14:foregroundMark x1="80055" y1="54396" x2="80055" y2="54396"/>
                        <a14:foregroundMark x1="81967" y1="53297" x2="81967" y2="53297"/>
                        <a14:foregroundMark x1="83060" y1="52015" x2="83060" y2="52015"/>
                        <a14:foregroundMark x1="83880" y1="49817" x2="83880" y2="49817"/>
                        <a14:foregroundMark x1="40710" y1="28022" x2="40710" y2="28022"/>
                        <a14:foregroundMark x1="36885" y1="28571" x2="36885" y2="28571"/>
                        <a14:foregroundMark x1="18579" y1="30769" x2="42077" y2="29121"/>
                        <a14:foregroundMark x1="21311" y1="30769" x2="12842" y2="4396"/>
                        <a14:foregroundMark x1="23497" y1="5861" x2="23497" y2="5861"/>
                        <a14:foregroundMark x1="27869" y1="6777" x2="27869" y2="6777"/>
                        <a14:foregroundMark x1="60383" y1="30952" x2="84426" y2="9524"/>
                        <a14:foregroundMark x1="57650" y1="13370" x2="84153" y2="24359"/>
                        <a14:foregroundMark x1="77869" y1="9158" x2="92350" y2="11722"/>
                        <a14:foregroundMark x1="84699" y1="18864" x2="84699" y2="18864"/>
                        <a14:foregroundMark x1="76503" y1="7692" x2="76503" y2="7692"/>
                        <a14:foregroundMark x1="83060" y1="6227" x2="83060" y2="6227"/>
                        <a14:foregroundMark x1="81421" y1="7143" x2="81421" y2="7143"/>
                        <a14:foregroundMark x1="84699" y1="7326" x2="84699" y2="7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874" y="1905000"/>
            <a:ext cx="317967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allelogram 2"/>
          <p:cNvSpPr/>
          <p:nvPr/>
        </p:nvSpPr>
        <p:spPr>
          <a:xfrm rot="21373966">
            <a:off x="4706687" y="4347077"/>
            <a:ext cx="1618912" cy="382141"/>
          </a:xfrm>
          <a:prstGeom prst="parallelogram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scene3d>
            <a:camera prst="orthographicFront">
              <a:rot lat="0" lon="0" rev="180000"/>
            </a:camera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to Hell</a:t>
            </a:r>
            <a:endParaRPr lang="en-US" b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5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79977"/>
            <a:ext cx="358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…excepting motorized bicycles and such vehicles as run only upon rails or tracks.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" y="2895600"/>
            <a:ext cx="907326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00" r="100000">
                        <a14:foregroundMark x1="18133" y1="30000" x2="18133" y2="30000"/>
                        <a14:foregroundMark x1="19467" y1="30000" x2="19467" y2="30000"/>
                        <a14:foregroundMark x1="3067" y1="32532" x2="3067" y2="32532"/>
                        <a14:foregroundMark x1="4533" y1="31646" x2="4533" y2="31646"/>
                        <a14:foregroundMark x1="8533" y1="32152" x2="8533" y2="32152"/>
                        <a14:foregroundMark x1="86400" y1="88101" x2="86400" y2="88101"/>
                        <a14:foregroundMark x1="86667" y1="87089" x2="86667" y2="87089"/>
                        <a14:foregroundMark x1="81467" y1="72911" x2="81467" y2="72911"/>
                        <a14:backgroundMark x1="12800" y1="61392" x2="12800" y2="61392"/>
                        <a14:backgroundMark x1="13467" y1="67975" x2="13467" y2="67975"/>
                        <a14:backgroundMark x1="14933" y1="70253" x2="14933" y2="70253"/>
                        <a14:backgroundMark x1="79067" y1="73418" x2="79067" y2="73418"/>
                        <a14:backgroundMark x1="84267" y1="87342" x2="84267" y2="87342"/>
                        <a14:backgroundMark x1="79067" y1="85063" x2="79067" y2="85063"/>
                        <a14:backgroundMark x1="85733" y1="83544" x2="85733" y2="83544"/>
                        <a14:backgroundMark x1="65467" y1="76582" x2="65467" y2="76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8610"/>
            <a:ext cx="2743200" cy="288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36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2802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657600" y="3276600"/>
            <a:ext cx="2169584" cy="2133600"/>
            <a:chOff x="3657600" y="3276600"/>
            <a:chExt cx="2169584" cy="21336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692" y="3333976"/>
              <a:ext cx="2057400" cy="2018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&quot;No&quot; Symbol 1"/>
            <p:cNvSpPr/>
            <p:nvPr/>
          </p:nvSpPr>
          <p:spPr>
            <a:xfrm>
              <a:off x="3657600" y="3276600"/>
              <a:ext cx="2169584" cy="2133600"/>
            </a:xfrm>
            <a:prstGeom prst="noSmoking">
              <a:avLst>
                <a:gd name="adj" fmla="val 920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57200" y="304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Federal Preemption – no enforcement on locomotives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7620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2801"/>
            <a:ext cx="2892425" cy="145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876800"/>
            <a:ext cx="2483403" cy="186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88" y="4876800"/>
            <a:ext cx="2804037" cy="182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04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71800"/>
            <a:ext cx="34426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" y="0"/>
            <a:ext cx="8021372" cy="424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" b="100000" l="0" r="100000">
                        <a14:foregroundMark x1="39726" y1="34764" x2="39726" y2="34764"/>
                        <a14:foregroundMark x1="38870" y1="35837" x2="38870" y2="35837"/>
                        <a14:foregroundMark x1="38099" y1="36910" x2="38099" y2="36910"/>
                        <a14:foregroundMark x1="36986" y1="38841" x2="36986" y2="38841"/>
                        <a14:foregroundMark x1="36473" y1="39056" x2="36473" y2="39056"/>
                        <a14:foregroundMark x1="35616" y1="39914" x2="35616" y2="39914"/>
                        <a14:foregroundMark x1="34675" y1="41202" x2="34675" y2="41202"/>
                        <a14:foregroundMark x1="32962" y1="43348" x2="32962" y2="43348"/>
                        <a14:foregroundMark x1="31678" y1="45064" x2="31678" y2="45064"/>
                        <a14:foregroundMark x1="48116" y1="25751" x2="48116" y2="25751"/>
                        <a14:foregroundMark x1="50342" y1="22961" x2="50342" y2="22961"/>
                        <a14:foregroundMark x1="51541" y1="21674" x2="51541" y2="21674"/>
                        <a14:foregroundMark x1="52911" y1="20172" x2="52911" y2="20172"/>
                        <a14:foregroundMark x1="55051" y1="18884" x2="55051" y2="18884"/>
                        <a14:foregroundMark x1="56336" y1="17167" x2="56336" y2="17167"/>
                        <a14:foregroundMark x1="58733" y1="15880" x2="58733" y2="15880"/>
                        <a14:foregroundMark x1="58219" y1="15451" x2="58219" y2="15451"/>
                        <a14:foregroundMark x1="79538" y1="5365" x2="79538" y2="5365"/>
                        <a14:foregroundMark x1="89640" y1="66524" x2="89640" y2="66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" y="4243453"/>
            <a:ext cx="6553200" cy="261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208" y1="79543" x2="79208" y2="79543"/>
                        <a14:backgroundMark x1="83016" y1="53943" x2="83016" y2="53943"/>
                        <a14:backgroundMark x1="97715" y1="73829" x2="97715" y2="73829"/>
                        <a14:backgroundMark x1="97944" y1="69143" x2="97944" y2="69143"/>
                        <a14:backgroundMark x1="97487" y1="81029" x2="97487" y2="81029"/>
                        <a14:backgroundMark x1="94973" y1="82743" x2="94973" y2="82743"/>
                        <a14:backgroundMark x1="92612" y1="79429" x2="92612" y2="79429"/>
                        <a14:backgroundMark x1="57273" y1="52686" x2="57273" y2="52686"/>
                        <a14:backgroundMark x1="58111" y1="53029" x2="58111" y2="53029"/>
                        <a14:backgroundMark x1="78065" y1="64800" x2="78065" y2="64800"/>
                        <a14:backgroundMark x1="76314" y1="58514" x2="76314" y2="58514"/>
                        <a14:backgroundMark x1="80579" y1="66971" x2="80579" y2="66971"/>
                        <a14:backgroundMark x1="81417" y1="67314" x2="81417" y2="67314"/>
                        <a14:backgroundMark x1="83168" y1="74857" x2="83168" y2="74857"/>
                        <a14:backgroundMark x1="96497" y1="91200" x2="96497" y2="91200"/>
                        <a14:backgroundMark x1="97715" y1="89371" x2="97715" y2="89371"/>
                        <a14:backgroundMark x1="98096" y1="92914" x2="98096" y2="92914"/>
                        <a14:backgroundMark x1="96268" y1="96229" x2="96268" y2="96229"/>
                        <a14:backgroundMark x1="90556" y1="95086" x2="90556" y2="95086"/>
                        <a14:backgroundMark x1="87281" y1="93943" x2="87281" y2="93943"/>
                        <a14:backgroundMark x1="89033" y1="94171" x2="89033" y2="94171"/>
                        <a14:backgroundMark x1="86367" y1="90286" x2="86367" y2="90286"/>
                        <a14:backgroundMark x1="84844" y1="89029" x2="84844" y2="89029"/>
                        <a14:backgroundMark x1="83092" y1="87657" x2="83092" y2="87657"/>
                        <a14:backgroundMark x1="80960" y1="86286" x2="80960" y2="86286"/>
                        <a14:backgroundMark x1="82407" y1="86057" x2="82407" y2="86057"/>
                        <a14:backgroundMark x1="80350" y1="84914" x2="80350" y2="84914"/>
                        <a14:backgroundMark x1="79208" y1="83886" x2="79208" y2="83886"/>
                        <a14:backgroundMark x1="78370" y1="83200" x2="78370" y2="83200"/>
                        <a14:backgroundMark x1="76847" y1="82286" x2="76847" y2="82286"/>
                        <a14:backgroundMark x1="77761" y1="82857" x2="77761" y2="82857"/>
                        <a14:backgroundMark x1="76466" y1="81486" x2="76466" y2="81486"/>
                        <a14:backgroundMark x1="75704" y1="80800" x2="75704" y2="80800"/>
                        <a14:backgroundMark x1="72506" y1="78971" x2="72506" y2="78971"/>
                        <a14:backgroundMark x1="72049" y1="77943" x2="72049" y2="77943"/>
                        <a14:backgroundMark x1="71363" y1="77600" x2="71363" y2="77600"/>
                        <a14:backgroundMark x1="71896" y1="80229" x2="71896" y2="80229"/>
                        <a14:backgroundMark x1="70145" y1="77943" x2="70145" y2="77943"/>
                        <a14:backgroundMark x1="72430" y1="91657" x2="72430" y2="91657"/>
                        <a14:backgroundMark x1="71363" y1="91657" x2="71363" y2="91657"/>
                        <a14:backgroundMark x1="70221" y1="90857" x2="70221" y2="90857"/>
                        <a14:backgroundMark x1="70526" y1="86514" x2="70526" y2="86514"/>
                        <a14:backgroundMark x1="69307" y1="76114" x2="69307" y2="76114"/>
                        <a14:backgroundMark x1="67784" y1="76000" x2="67784" y2="76000"/>
                        <a14:backgroundMark x1="66641" y1="75200" x2="66641" y2="75200"/>
                        <a14:backgroundMark x1="67327" y1="75086" x2="67327" y2="75086"/>
                        <a14:backgroundMark x1="65575" y1="81943" x2="65575" y2="81943"/>
                        <a14:backgroundMark x1="63519" y1="81829" x2="63519" y2="81829"/>
                        <a14:backgroundMark x1="62072" y1="81143" x2="62072" y2="81143"/>
                        <a14:backgroundMark x1="60625" y1="80914" x2="60625" y2="80914"/>
                        <a14:backgroundMark x1="59254" y1="80686" x2="59254" y2="80686"/>
                        <a14:backgroundMark x1="58035" y1="80800" x2="58035" y2="80800"/>
                        <a14:backgroundMark x1="55598" y1="85486" x2="55598" y2="85486"/>
                        <a14:backgroundMark x1="54379" y1="92229" x2="54379" y2="92229"/>
                        <a14:backgroundMark x1="53313" y1="96571" x2="53313" y2="96571"/>
                        <a14:backgroundMark x1="51790" y1="96571" x2="51790" y2="96571"/>
                        <a14:backgroundMark x1="50343" y1="96343" x2="50343" y2="96343"/>
                        <a14:backgroundMark x1="48058" y1="95429" x2="48058" y2="95429"/>
                        <a14:backgroundMark x1="45773" y1="94286" x2="45773" y2="94286"/>
                        <a14:backgroundMark x1="42955" y1="93714" x2="42955" y2="93714"/>
                        <a14:backgroundMark x1="41280" y1="93714" x2="41280" y2="93714"/>
                        <a14:backgroundMark x1="39985" y1="93943" x2="39985" y2="93943"/>
                        <a14:backgroundMark x1="37928" y1="93371" x2="37928" y2="93371"/>
                        <a14:backgroundMark x1="37700" y1="92914" x2="37700" y2="92914"/>
                        <a14:backgroundMark x1="36253" y1="90743" x2="36253" y2="90743"/>
                        <a14:backgroundMark x1="35796" y1="87543" x2="35796" y2="87543"/>
                        <a14:backgroundMark x1="34273" y1="85486" x2="34273" y2="85486"/>
                        <a14:backgroundMark x1="33283" y1="83771" x2="33283" y2="83771"/>
                        <a14:backgroundMark x1="31988" y1="80914" x2="31988" y2="80914"/>
                        <a14:backgroundMark x1="29627" y1="79314" x2="29627" y2="79314"/>
                        <a14:backgroundMark x1="31302" y1="85486" x2="31302" y2="85486"/>
                        <a14:backgroundMark x1="29322" y1="88343" x2="29322" y2="88343"/>
                        <a14:backgroundMark x1="28332" y1="90857" x2="28332" y2="90857"/>
                        <a14:backgroundMark x1="27723" y1="93943" x2="27723" y2="93943"/>
                        <a14:backgroundMark x1="25209" y1="94857" x2="25209" y2="94857"/>
                        <a14:backgroundMark x1="26047" y1="97371" x2="26047" y2="97371"/>
                        <a14:backgroundMark x1="23686" y1="96914" x2="23686" y2="96914"/>
                        <a14:backgroundMark x1="23001" y1="96800" x2="23001" y2="96800"/>
                        <a14:backgroundMark x1="21249" y1="95657" x2="21249" y2="95657"/>
                        <a14:backgroundMark x1="18812" y1="97371" x2="18812" y2="97371"/>
                        <a14:backgroundMark x1="19802" y1="98400" x2="19802" y2="98400"/>
                        <a14:backgroundMark x1="19497" y1="93714" x2="19497" y2="93714"/>
                        <a14:backgroundMark x1="19117" y1="90286" x2="19117" y2="90286"/>
                        <a14:backgroundMark x1="20944" y1="83771" x2="20944" y2="83771"/>
                        <a14:backgroundMark x1="23001" y1="82629" x2="23001" y2="82629"/>
                        <a14:backgroundMark x1="22544" y1="78743" x2="22544" y2="78743"/>
                        <a14:backgroundMark x1="22087" y1="75314" x2="22087" y2="75314"/>
                        <a14:backgroundMark x1="22848" y1="73486" x2="22848" y2="73486"/>
                        <a14:backgroundMark x1="24296" y1="74400" x2="24296" y2="74400"/>
                        <a14:backgroundMark x1="24676" y1="71886" x2="24676" y2="71886"/>
                        <a14:backgroundMark x1="24067" y1="68571" x2="24067" y2="68571"/>
                        <a14:backgroundMark x1="24752" y1="67429" x2="24752" y2="67429"/>
                        <a14:backgroundMark x1="24600" y1="65600" x2="24600" y2="65600"/>
                        <a14:backgroundMark x1="24600" y1="64914" x2="24600" y2="64914"/>
                        <a14:backgroundMark x1="24600" y1="63657" x2="24600" y2="63657"/>
                        <a14:backgroundMark x1="24448" y1="61486" x2="24448" y2="61486"/>
                        <a14:backgroundMark x1="24448" y1="61029" x2="24448" y2="61029"/>
                        <a14:backgroundMark x1="24448" y1="59543" x2="24448" y2="59543"/>
                        <a14:backgroundMark x1="24296" y1="58400" x2="24296" y2="58400"/>
                        <a14:backgroundMark x1="24296" y1="57029" x2="24296" y2="57029"/>
                        <a14:backgroundMark x1="23686" y1="55086" x2="23686" y2="55086"/>
                        <a14:backgroundMark x1="22772" y1="54514" x2="22772" y2="54514"/>
                        <a14:backgroundMark x1="69840" y1="59086" x2="69840" y2="5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4124">
            <a:off x="7759322" y="636098"/>
            <a:ext cx="1155679" cy="77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&quot;No&quot; Symbol 9"/>
          <p:cNvSpPr/>
          <p:nvPr/>
        </p:nvSpPr>
        <p:spPr>
          <a:xfrm>
            <a:off x="381000" y="239182"/>
            <a:ext cx="838200" cy="800100"/>
          </a:xfrm>
          <a:prstGeom prst="noSmoking">
            <a:avLst>
              <a:gd name="adj" fmla="val 17473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38946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Federal Preemption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920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4033357"/>
            <a:ext cx="2359025" cy="156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1"/>
            <a:ext cx="260835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61656"/>
            <a:ext cx="5576888" cy="318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77" y="-16933"/>
            <a:ext cx="3231447" cy="211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0525"/>
            <a:ext cx="2590800" cy="134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" y="5562600"/>
            <a:ext cx="2743200" cy="111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4119" y1="81121" x2="84119" y2="81121"/>
                        <a14:foregroundMark x1="85112" y1="82301" x2="85112" y2="82301"/>
                        <a14:foregroundMark x1="86104" y1="82448" x2="86104" y2="82448"/>
                        <a14:foregroundMark x1="87345" y1="82153" x2="87345" y2="82153"/>
                        <a14:foregroundMark x1="87593" y1="81268" x2="87593" y2="81268"/>
                        <a14:foregroundMark x1="17122" y1="88053" x2="17122" y2="88053"/>
                        <a14:foregroundMark x1="18859" y1="87316" x2="18859" y2="87316"/>
                        <a14:foregroundMark x1="19231" y1="86431" x2="19231" y2="86431"/>
                        <a14:foregroundMark x1="18486" y1="88643" x2="18486" y2="88643"/>
                        <a14:foregroundMark x1="44665" y1="82301" x2="44665" y2="82301"/>
                        <a14:foregroundMark x1="43672" y1="84218" x2="43672" y2="84218"/>
                        <a14:foregroundMark x1="19479" y1="88791" x2="19479" y2="88791"/>
                        <a14:foregroundMark x1="20099" y1="88496" x2="20099" y2="88496"/>
                        <a14:foregroundMark x1="20596" y1="88201" x2="20596" y2="88201"/>
                        <a14:foregroundMark x1="20844" y1="87168" x2="20844" y2="87168"/>
                        <a14:foregroundMark x1="21092" y1="86873" x2="21092" y2="86873"/>
                        <a14:foregroundMark x1="20471" y1="86136" x2="20471" y2="86136"/>
                        <a14:backgroundMark x1="25310" y1="86726" x2="25310" y2="86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1" y="2097223"/>
            <a:ext cx="2579975" cy="216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25218"/>
            <a:ext cx="5364143" cy="162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16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6230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81488"/>
            <a:ext cx="2439988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5370513"/>
            <a:ext cx="655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Idling can burn up to one gallon per hour!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…and wastes natural resources.</a:t>
            </a:r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304800"/>
            <a:ext cx="19558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7086600" y="2362200"/>
            <a:ext cx="1830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Exhaust fumes are TOXIC!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1981200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533400"/>
            <a:ext cx="327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WHY ?!</a:t>
            </a:r>
            <a:endParaRPr lang="en-US" sz="6600" b="1" i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3D652-DE38-4D86-BAC5-EBB2BF4544D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949</Words>
  <Application>Microsoft Office PowerPoint</Application>
  <PresentationFormat>On-screen Show (4:3)</PresentationFormat>
  <Paragraphs>180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NJDEP Division of Air Enforcement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NJDEP Division of Air Enforcement</vt:lpstr>
      <vt:lpstr>PowerPoint Presentation</vt:lpstr>
      <vt:lpstr>NJDEP Division of Air Enforcement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information:</vt:lpstr>
    </vt:vector>
  </TitlesOfParts>
  <Company>NJDEP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Ralph Bitter</dc:creator>
  <cp:lastModifiedBy>Jennifer McClain</cp:lastModifiedBy>
  <cp:revision>53</cp:revision>
  <dcterms:created xsi:type="dcterms:W3CDTF">2016-03-03T16:00:11Z</dcterms:created>
  <dcterms:modified xsi:type="dcterms:W3CDTF">2016-04-11T13:11:04Z</dcterms:modified>
</cp:coreProperties>
</file>