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4" r:id="rId9"/>
    <p:sldId id="270" r:id="rId10"/>
    <p:sldId id="281" r:id="rId11"/>
    <p:sldId id="265" r:id="rId12"/>
    <p:sldId id="266" r:id="rId13"/>
    <p:sldId id="278" r:id="rId14"/>
    <p:sldId id="267" r:id="rId15"/>
    <p:sldId id="268" r:id="rId16"/>
    <p:sldId id="272" r:id="rId17"/>
    <p:sldId id="269" r:id="rId18"/>
    <p:sldId id="271" r:id="rId19"/>
    <p:sldId id="274" r:id="rId20"/>
    <p:sldId id="279" r:id="rId21"/>
    <p:sldId id="280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0" autoAdjust="0"/>
  </p:normalViewPr>
  <p:slideViewPr>
    <p:cSldViewPr>
      <p:cViewPr varScale="1">
        <p:scale>
          <a:sx n="49" d="100"/>
          <a:sy n="49" d="100"/>
        </p:scale>
        <p:origin x="-110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9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5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9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4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5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4CCA-5A4A-420E-9C88-BF7B1490B0E1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8C135-92E7-423B-99ED-B81B0D28E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3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j.gov/dep/airtoxics/sourceso05.htm" TargetMode="External"/><Relationship Id="rId2" Type="http://schemas.openxmlformats.org/officeDocument/2006/relationships/hyperlink" Target="http://www.state.nj.us/dep/baqp/inventory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895600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/>
              <a:t>Idling </a:t>
            </a:r>
            <a:r>
              <a:rPr lang="en-US" sz="6000" b="1" dirty="0" smtClean="0"/>
              <a:t>Regulations</a:t>
            </a:r>
            <a:br>
              <a:rPr lang="en-US" sz="6000" b="1" dirty="0" smtClean="0"/>
            </a:br>
            <a:r>
              <a:rPr lang="en-US" sz="4900" b="1" dirty="0" smtClean="0"/>
              <a:t>&amp;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 Idling Enforcement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00600" y="5334000"/>
            <a:ext cx="3962400" cy="9906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		Mark Burghoffer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		Greg Davis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13131"/>
            <a:ext cx="8060670" cy="80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Auxiliary Power Units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267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operation of technology designed to reduce engine idling, such as auxiliary or alternate power units (APUs), generator sets, and bunk </a:t>
            </a:r>
            <a:r>
              <a:rPr lang="en-US" sz="2400" dirty="0" smtClean="0"/>
              <a:t>heaters are accepted, provided </a:t>
            </a:r>
            <a:r>
              <a:rPr lang="en-US" sz="2400" dirty="0"/>
              <a:t>the vehicle’s main engine is not operating.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0" y="1300566"/>
            <a:ext cx="39243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92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Who enforces idling?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2209800"/>
            <a:ext cx="6248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The DEP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r>
              <a:rPr lang="en-US" sz="2400" dirty="0" smtClean="0"/>
              <a:t>- The EPA</a:t>
            </a:r>
          </a:p>
          <a:p>
            <a:endParaRPr lang="en-US" sz="2400" dirty="0"/>
          </a:p>
          <a:p>
            <a:r>
              <a:rPr lang="en-US" sz="2400" dirty="0" smtClean="0"/>
              <a:t>- Health Departments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r>
              <a:rPr lang="en-US" sz="2400" dirty="0" smtClean="0"/>
              <a:t>- Police  (Motor </a:t>
            </a:r>
            <a:r>
              <a:rPr lang="en-US" sz="2400" dirty="0"/>
              <a:t>vehicle statute C. </a:t>
            </a:r>
            <a:r>
              <a:rPr lang="en-US" sz="2400" dirty="0" smtClean="0"/>
              <a:t>39:3-70.2)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9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18956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When a violation is found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716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Both </a:t>
            </a:r>
            <a:r>
              <a:rPr lang="en-US" sz="2400" dirty="0"/>
              <a:t>the driver and </a:t>
            </a:r>
            <a:r>
              <a:rPr lang="en-US" sz="2400" dirty="0" smtClean="0"/>
              <a:t>the facility where </a:t>
            </a:r>
            <a:r>
              <a:rPr lang="en-US" sz="2400" dirty="0"/>
              <a:t>the idling </a:t>
            </a:r>
            <a:r>
              <a:rPr lang="en-US" sz="2400" dirty="0" smtClean="0"/>
              <a:t>took </a:t>
            </a:r>
            <a:r>
              <a:rPr lang="en-US" sz="2400" dirty="0"/>
              <a:t>place are </a:t>
            </a:r>
            <a:r>
              <a:rPr lang="en-US" sz="2400" dirty="0" smtClean="0"/>
              <a:t>cited and fined</a:t>
            </a:r>
          </a:p>
          <a:p>
            <a:endParaRPr lang="en-US" sz="2400" dirty="0"/>
          </a:p>
          <a:p>
            <a:r>
              <a:rPr lang="en-US" sz="2400" dirty="0" smtClean="0"/>
              <a:t>- Only the driver is fined if anti-idling signs are clearly posted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775" y="3429001"/>
            <a:ext cx="3053623" cy="300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9530" y="152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Anti idling </a:t>
            </a:r>
            <a:r>
              <a:rPr lang="en-US" sz="4400" b="1" dirty="0" smtClean="0"/>
              <a:t>signs are recommended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70" y="1048369"/>
            <a:ext cx="1414401" cy="1865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061" y="1029776"/>
            <a:ext cx="1358462" cy="19673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1143000"/>
            <a:ext cx="4158452" cy="16764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9070" y="39624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Remind </a:t>
            </a:r>
            <a:r>
              <a:rPr lang="en-US" sz="2400" dirty="0"/>
              <a:t>drivers to turn </a:t>
            </a:r>
            <a:r>
              <a:rPr lang="en-US" sz="2400" dirty="0" smtClean="0"/>
              <a:t>off </a:t>
            </a:r>
            <a:r>
              <a:rPr lang="en-US" sz="2400" dirty="0"/>
              <a:t>engines</a:t>
            </a:r>
          </a:p>
          <a:p>
            <a:endParaRPr lang="en-US" sz="2400" dirty="0" smtClean="0"/>
          </a:p>
          <a:p>
            <a:r>
              <a:rPr lang="en-US" sz="2400" dirty="0" smtClean="0"/>
              <a:t>- Lower </a:t>
            </a:r>
            <a:r>
              <a:rPr lang="en-US" sz="2400" dirty="0"/>
              <a:t>risk of penalties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5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Penalties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61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offense:  	Passenger vehicle registration = $</a:t>
            </a:r>
            <a:r>
              <a:rPr lang="en-US" sz="2400" dirty="0" smtClean="0"/>
              <a:t>100 each vehicle </a:t>
            </a:r>
            <a:endParaRPr lang="en-US" sz="2400" dirty="0"/>
          </a:p>
          <a:p>
            <a:r>
              <a:rPr lang="en-US" sz="2400" dirty="0"/>
              <a:t>		Commercial vehicle registration = $</a:t>
            </a:r>
            <a:r>
              <a:rPr lang="en-US" sz="2400" dirty="0" smtClean="0"/>
              <a:t>250 each vehicle</a:t>
            </a:r>
          </a:p>
          <a:p>
            <a:endParaRPr lang="en-US" sz="2400" dirty="0"/>
          </a:p>
          <a:p>
            <a:r>
              <a:rPr lang="en-US" sz="2400" dirty="0"/>
              <a:t>Subsequent offenses:	</a:t>
            </a:r>
            <a:r>
              <a:rPr lang="en-US" sz="2400" dirty="0" smtClean="0"/>
              <a:t>     $</a:t>
            </a:r>
            <a:r>
              <a:rPr lang="en-US" sz="2400" dirty="0"/>
              <a:t>200 - $</a:t>
            </a:r>
            <a:r>
              <a:rPr lang="en-US" sz="2400" dirty="0" smtClean="0"/>
              <a:t>1,500 each vehicle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Multiple vehicles </a:t>
            </a:r>
            <a:r>
              <a:rPr lang="en-US" sz="2400" b="1" dirty="0"/>
              <a:t>and/or offenses </a:t>
            </a:r>
            <a:r>
              <a:rPr lang="en-US" sz="2400" b="1" dirty="0" smtClean="0"/>
              <a:t>can result in large penalties…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7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Penalty examples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Boston-Based Bus Company Agrees To $650,000 Penalty For 234 Violations of the Clean Air Act and Anti-Idling Regulations; </a:t>
            </a:r>
            <a:r>
              <a:rPr lang="en-US" sz="2400" dirty="0"/>
              <a:t>(Boston, Mass. – August 4, 2009) – </a:t>
            </a:r>
            <a:r>
              <a:rPr lang="en-US" sz="2400" b="1" dirty="0"/>
              <a:t>Paul Revere Transportation LLC</a:t>
            </a:r>
            <a:r>
              <a:rPr lang="en-US" sz="2400" dirty="0"/>
              <a:t>, a bus company based in Boston, has agreed to pay a $650,000 civil penalty after being found liable by a jury in June for violating federal and state clean air laws for idling their buses for extended periods of time, the Justice Department and U.S. Environmental Protection Agency announced today.</a:t>
            </a:r>
          </a:p>
          <a:p>
            <a:r>
              <a:rPr lang="en-US" sz="2400" b="1" dirty="0" smtClean="0"/>
              <a:t> </a:t>
            </a:r>
            <a:endParaRPr lang="en-US" sz="2400" dirty="0"/>
          </a:p>
          <a:p>
            <a:r>
              <a:rPr lang="en-US" sz="2400" b="1" dirty="0"/>
              <a:t>Waste Hauler Pays $195,000 for Truck Idling in Massachusetts; </a:t>
            </a:r>
            <a:r>
              <a:rPr lang="en-US" sz="2400" dirty="0"/>
              <a:t>(Boston, Mass. – Aug. 13, 2008) - </a:t>
            </a:r>
            <a:r>
              <a:rPr lang="en-US" sz="2400" b="1" dirty="0"/>
              <a:t>Allied Waste Services</a:t>
            </a:r>
            <a:r>
              <a:rPr lang="en-US" sz="2400" dirty="0"/>
              <a:t> of Massachusetts will pay a $195,000 penalty to settle an environmental enforcement case brought by EPA and the U.S. Department of Justice for excessive motor vehicle idling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				</a:t>
            </a:r>
            <a:r>
              <a:rPr lang="en-US" dirty="0" smtClean="0"/>
              <a:t>Source:  www.epa.gov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More penalty examples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Bus Companies Will Pay More Than $237,000, Settling Environmental Violations in Three New England States; </a:t>
            </a:r>
            <a:r>
              <a:rPr lang="en-US" sz="2400" dirty="0"/>
              <a:t>(Boston, Mass. - January 10, 2007) - Three bus companies in Conn., R.I. and Mass., jointly owned and operated by </a:t>
            </a:r>
            <a:r>
              <a:rPr lang="en-US" sz="2400" b="1" dirty="0"/>
              <a:t>Peter Pan Bus Lines</a:t>
            </a:r>
            <a:r>
              <a:rPr lang="en-US" sz="2400" dirty="0"/>
              <a:t>, will pay $237,179 in penalties and will install new filters on most of their buses to settle violations of federal clean air and clean water rules.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Cash </a:t>
            </a:r>
            <a:r>
              <a:rPr lang="en-US" sz="2400" b="1" dirty="0"/>
              <a:t>Up in Smoke: Another Bay State Waste Hauler Cited for Idling; (Boston, Mass. – Oct. 29, 2008) – </a:t>
            </a:r>
            <a:r>
              <a:rPr lang="en-US" sz="2400" dirty="0"/>
              <a:t>For the third time this year, EPA has cited a Massachusetts waste hauler for exceeding the state’s five minute idling limit. </a:t>
            </a:r>
            <a:r>
              <a:rPr lang="en-US" sz="2400" b="1" dirty="0"/>
              <a:t>Waste Management</a:t>
            </a:r>
            <a:r>
              <a:rPr lang="en-US" sz="2400" dirty="0"/>
              <a:t> of Massachusetts, Inc. will pay a penalty of $27,200 for excessive idling at its Stoughton, Taunton and West Boylston, Mass. depots. In total, EPA has collected $329,500 in penalties for idling violations from Capitol Waste Services, Allied Waste Services, and Waste Management</a:t>
            </a:r>
            <a:r>
              <a:rPr lang="en-US" sz="2400" b="1" dirty="0"/>
              <a:t>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				</a:t>
            </a:r>
            <a:r>
              <a:rPr lang="en-US" dirty="0" smtClean="0"/>
              <a:t>Source:  www.epa.gov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924" y="76200"/>
            <a:ext cx="8880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Typical idling locations  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948256"/>
            <a:ext cx="71835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Schools/sensitive populations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- Bus </a:t>
            </a:r>
            <a:r>
              <a:rPr lang="en-US" sz="2400" dirty="0"/>
              <a:t>and truck yards</a:t>
            </a:r>
          </a:p>
          <a:p>
            <a:endParaRPr lang="en-US" sz="2400" dirty="0" smtClean="0"/>
          </a:p>
          <a:p>
            <a:r>
              <a:rPr lang="en-US" sz="2400" smtClean="0"/>
              <a:t>- Industrial </a:t>
            </a:r>
            <a:r>
              <a:rPr lang="en-US" sz="2400" dirty="0"/>
              <a:t>parks</a:t>
            </a:r>
          </a:p>
          <a:p>
            <a:endParaRPr lang="en-US" sz="2400" dirty="0" smtClean="0"/>
          </a:p>
          <a:p>
            <a:r>
              <a:rPr lang="en-US" sz="2400" dirty="0" smtClean="0"/>
              <a:t>- Along </a:t>
            </a:r>
            <a:r>
              <a:rPr lang="en-US" sz="2400" dirty="0"/>
              <a:t>roadways</a:t>
            </a:r>
          </a:p>
          <a:p>
            <a:endParaRPr lang="en-US" sz="2400" dirty="0" smtClean="0"/>
          </a:p>
          <a:p>
            <a:r>
              <a:rPr lang="en-US" sz="2400" dirty="0" smtClean="0"/>
              <a:t>- Seaports/airports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- Stadiums/arenas/public </a:t>
            </a:r>
            <a:r>
              <a:rPr lang="en-US" sz="2400" dirty="0"/>
              <a:t>attractions </a:t>
            </a:r>
          </a:p>
          <a:p>
            <a:endParaRPr lang="en-US" sz="2400" dirty="0" smtClean="0"/>
          </a:p>
          <a:p>
            <a:r>
              <a:rPr lang="en-US" sz="2400" dirty="0" smtClean="0"/>
              <a:t>- Rest </a:t>
            </a:r>
            <a:r>
              <a:rPr lang="en-US" sz="2400" dirty="0"/>
              <a:t>stops</a:t>
            </a:r>
          </a:p>
          <a:p>
            <a:endParaRPr lang="en-US" sz="2400" dirty="0" smtClean="0"/>
          </a:p>
          <a:p>
            <a:r>
              <a:rPr lang="en-US" sz="2400" dirty="0" smtClean="0"/>
              <a:t>- Any </a:t>
            </a:r>
            <a:r>
              <a:rPr lang="en-US" sz="2400" dirty="0"/>
              <a:t>location identified by a citizen complaint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6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DEP idling investigations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8534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When is the DEP enforcing idling?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- During scheduled </a:t>
            </a:r>
            <a:r>
              <a:rPr lang="en-US" sz="2400" dirty="0"/>
              <a:t>idling </a:t>
            </a:r>
            <a:r>
              <a:rPr lang="en-US" sz="2400" dirty="0" smtClean="0"/>
              <a:t>surveillance</a:t>
            </a:r>
          </a:p>
          <a:p>
            <a:endParaRPr lang="en-US" sz="2400" dirty="0"/>
          </a:p>
          <a:p>
            <a:r>
              <a:rPr lang="en-US" sz="2400" dirty="0" smtClean="0"/>
              <a:t>- In response to citizen complaints</a:t>
            </a:r>
          </a:p>
          <a:p>
            <a:endParaRPr lang="en-US" sz="2400" dirty="0"/>
          </a:p>
          <a:p>
            <a:r>
              <a:rPr lang="en-US" sz="2400" dirty="0" smtClean="0"/>
              <a:t>- If idling is identified during </a:t>
            </a:r>
            <a:r>
              <a:rPr lang="en-US" sz="2400" dirty="0"/>
              <a:t>other field assignments.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5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DEP idling investigations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Typically </a:t>
            </a:r>
            <a:r>
              <a:rPr lang="en-US" sz="2400" dirty="0"/>
              <a:t>conducted in marked state vehicles </a:t>
            </a:r>
            <a:r>
              <a:rPr lang="en-US" sz="2400" dirty="0" smtClean="0"/>
              <a:t>(stickers </a:t>
            </a:r>
            <a:r>
              <a:rPr lang="en-US" sz="2400" dirty="0"/>
              <a:t>and tags</a:t>
            </a:r>
            <a:r>
              <a:rPr lang="en-US" sz="2400" dirty="0" smtClean="0"/>
              <a:t>)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r>
              <a:rPr lang="en-US" sz="2400" dirty="0" smtClean="0"/>
              <a:t>- Inspectors </a:t>
            </a:r>
            <a:r>
              <a:rPr lang="en-US" sz="2400" dirty="0"/>
              <a:t>clock </a:t>
            </a:r>
            <a:r>
              <a:rPr lang="en-US" sz="2400" dirty="0" smtClean="0"/>
              <a:t>vehicles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- Usually </a:t>
            </a:r>
            <a:r>
              <a:rPr lang="en-US" sz="2400" dirty="0"/>
              <a:t>the driver &amp; </a:t>
            </a:r>
            <a:r>
              <a:rPr lang="en-US" sz="2400" dirty="0" smtClean="0"/>
              <a:t>facility </a:t>
            </a:r>
            <a:r>
              <a:rPr lang="en-US" sz="2400" dirty="0"/>
              <a:t>manager is notified </a:t>
            </a:r>
            <a:r>
              <a:rPr lang="en-US" sz="2400" dirty="0" smtClean="0"/>
              <a:t>immediately 	with a </a:t>
            </a:r>
            <a:r>
              <a:rPr lang="en-US" sz="2400" dirty="0"/>
              <a:t>Notice of Violation (NOV</a:t>
            </a:r>
            <a:r>
              <a:rPr lang="en-US" sz="2400" dirty="0" smtClean="0"/>
              <a:t>)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r>
              <a:rPr lang="en-US" sz="2400" dirty="0" smtClean="0"/>
              <a:t>- Some drivers are served a NOV by registered mail when:		Uncooperative							NOV is refused						Driver is unavailable (sleeping or unoccupied vehicle)  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5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91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What is idling?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76973" y="1744526"/>
            <a:ext cx="8600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New Jersey DEP definition of idling is: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6973" y="27432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dirty="0" smtClean="0"/>
              <a:t>dling </a:t>
            </a:r>
            <a:r>
              <a:rPr lang="en-US" sz="2400" b="1" dirty="0"/>
              <a:t>is an operating mode where the vehicle engine is in operation while the vehicle is stationary at any </a:t>
            </a:r>
            <a:r>
              <a:rPr lang="en-US" sz="2400" b="1" dirty="0" smtClean="0"/>
              <a:t>location.</a:t>
            </a:r>
            <a:endParaRPr lang="en-US" sz="2400" b="1" dirty="0"/>
          </a:p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dirty="0" smtClean="0"/>
              <a:t>(gasoline and diesel defined </a:t>
            </a:r>
            <a:r>
              <a:rPr lang="en-US" dirty="0"/>
              <a:t>slightly </a:t>
            </a:r>
            <a:r>
              <a:rPr lang="en-US" dirty="0" smtClean="0"/>
              <a:t>differently)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6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Common misunderstandings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Charging </a:t>
            </a:r>
            <a:r>
              <a:rPr lang="en-US" sz="2400" dirty="0"/>
              <a:t>air </a:t>
            </a:r>
            <a:r>
              <a:rPr lang="en-US" sz="2400" dirty="0" smtClean="0"/>
              <a:t>brakes is not exempt					(unless </a:t>
            </a:r>
            <a:r>
              <a:rPr lang="en-US" sz="2400" dirty="0"/>
              <a:t>the mfg. specs indicates </a:t>
            </a:r>
            <a:r>
              <a:rPr lang="en-US" sz="2400" dirty="0" smtClean="0"/>
              <a:t>charge </a:t>
            </a:r>
            <a:r>
              <a:rPr lang="en-US" sz="2400" dirty="0"/>
              <a:t>time is &gt;3minutes)</a:t>
            </a:r>
          </a:p>
          <a:p>
            <a:endParaRPr lang="en-US" sz="2400" dirty="0" smtClean="0"/>
          </a:p>
          <a:p>
            <a:r>
              <a:rPr lang="en-US" sz="2400" dirty="0" smtClean="0"/>
              <a:t>- Turbo/supercharger </a:t>
            </a:r>
            <a:r>
              <a:rPr lang="en-US" sz="2400" dirty="0"/>
              <a:t>cool-down </a:t>
            </a:r>
            <a:r>
              <a:rPr lang="en-US" sz="2400" dirty="0" smtClean="0"/>
              <a:t>is not exempt</a:t>
            </a:r>
            <a:r>
              <a:rPr lang="en-US" sz="2400" dirty="0"/>
              <a:t>	</a:t>
            </a:r>
            <a:r>
              <a:rPr lang="en-US" sz="2400" dirty="0" smtClean="0"/>
              <a:t>		(unless </a:t>
            </a:r>
            <a:r>
              <a:rPr lang="en-US" sz="2400" dirty="0"/>
              <a:t>the mfg. specs </a:t>
            </a:r>
            <a:r>
              <a:rPr lang="en-US" sz="2400" dirty="0" smtClean="0"/>
              <a:t>indicates charge </a:t>
            </a:r>
            <a:r>
              <a:rPr lang="en-US" sz="2400" dirty="0"/>
              <a:t>time is &gt;3minutes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- Diesel </a:t>
            </a:r>
            <a:r>
              <a:rPr lang="en-US" sz="2400" dirty="0"/>
              <a:t>Particulate filter </a:t>
            </a:r>
            <a:r>
              <a:rPr lang="en-US" sz="2400" dirty="0" smtClean="0"/>
              <a:t>regeneration is not exempt</a:t>
            </a:r>
            <a:r>
              <a:rPr lang="en-US" sz="2400" dirty="0"/>
              <a:t>	</a:t>
            </a:r>
            <a:r>
              <a:rPr lang="en-US" sz="2400" dirty="0" smtClean="0"/>
              <a:t>		(unless following mfg. specs)</a:t>
            </a:r>
          </a:p>
          <a:p>
            <a:endParaRPr lang="en-US" sz="2400" dirty="0" smtClean="0"/>
          </a:p>
          <a:p>
            <a:r>
              <a:rPr lang="en-US" sz="2400" dirty="0"/>
              <a:t>- Repairs 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083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More common misunderstandings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828800"/>
            <a:ext cx="8382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Does auxiliary equipment need engine power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r>
              <a:rPr lang="en-US" sz="2400" dirty="0" smtClean="0"/>
              <a:t>- Refrigeration systems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r>
              <a:rPr lang="en-US" sz="2400" dirty="0" smtClean="0"/>
              <a:t>- Vehicle can’t restart or is in disrepair 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944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3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Resources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8500" y="1525292"/>
            <a:ext cx="87330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Idling complaints:  Call the DEP 24-hour Hotline:  </a:t>
            </a:r>
            <a:r>
              <a:rPr lang="en-US" sz="2400" b="1" dirty="0" smtClean="0"/>
              <a:t>877-WARN-DEP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- NJ </a:t>
            </a:r>
            <a:r>
              <a:rPr lang="en-US" sz="2400" dirty="0"/>
              <a:t>Idling regulations:  </a:t>
            </a:r>
            <a:r>
              <a:rPr lang="en-US" sz="2400" b="1" dirty="0" smtClean="0"/>
              <a:t>www.state.nj.us/dep/aqm/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- General info and to buy anti idling signs: </a:t>
            </a:r>
            <a:r>
              <a:rPr lang="en-US" sz="2400" b="1" dirty="0" smtClean="0"/>
              <a:t>www.stopthesoot.org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9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77" y="321730"/>
            <a:ext cx="8839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Why enforce excessive </a:t>
            </a:r>
            <a:r>
              <a:rPr lang="en-US" sz="4400" b="1" dirty="0" smtClean="0"/>
              <a:t>idling?</a:t>
            </a:r>
            <a:endParaRPr lang="en-US" sz="4400" dirty="0"/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527" y="15240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To reduce air and noise </a:t>
            </a:r>
            <a:r>
              <a:rPr lang="en-US" sz="4400" b="1" dirty="0" smtClean="0"/>
              <a:t>pollution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819400"/>
            <a:ext cx="7924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On-road mobile sources </a:t>
            </a:r>
            <a:r>
              <a:rPr lang="en-US" sz="2400" dirty="0" smtClean="0"/>
              <a:t>produce:</a:t>
            </a:r>
          </a:p>
          <a:p>
            <a:endParaRPr lang="en-US" sz="2400" dirty="0"/>
          </a:p>
          <a:p>
            <a:r>
              <a:rPr lang="en-US" sz="2400" dirty="0"/>
              <a:t>51-64% of New Jersey’s CO emissions*</a:t>
            </a:r>
          </a:p>
          <a:p>
            <a:r>
              <a:rPr lang="en-US" sz="2400" dirty="0"/>
              <a:t>20-23% of New Jersey’s volatile organic compounds (VOC)*</a:t>
            </a:r>
          </a:p>
          <a:p>
            <a:r>
              <a:rPr lang="en-US" sz="2400" dirty="0"/>
              <a:t>51-58% of New Jersey’s </a:t>
            </a:r>
            <a:r>
              <a:rPr lang="en-US" sz="2400" dirty="0" smtClean="0"/>
              <a:t>overall </a:t>
            </a:r>
            <a:r>
              <a:rPr lang="en-US" sz="2400" dirty="0" err="1"/>
              <a:t>NOx</a:t>
            </a:r>
            <a:r>
              <a:rPr lang="en-US" sz="2400" dirty="0"/>
              <a:t> emissions*</a:t>
            </a:r>
          </a:p>
          <a:p>
            <a:r>
              <a:rPr lang="en-US" sz="2400" dirty="0"/>
              <a:t>11% of New Jersey’s fine particulate emissions*</a:t>
            </a:r>
          </a:p>
          <a:p>
            <a:r>
              <a:rPr lang="en-US" sz="2400" dirty="0"/>
              <a:t>33% of air toxics**</a:t>
            </a:r>
          </a:p>
          <a:p>
            <a:r>
              <a:rPr lang="en-US" dirty="0"/>
              <a:t> </a:t>
            </a:r>
            <a:endParaRPr lang="en-US" sz="1400" dirty="0"/>
          </a:p>
          <a:p>
            <a:pPr algn="r"/>
            <a:r>
              <a:rPr lang="en-US" sz="1200" dirty="0"/>
              <a:t>*</a:t>
            </a:r>
            <a:r>
              <a:rPr lang="en-US" sz="1200" dirty="0">
                <a:hlinkClick r:id="rId2"/>
              </a:rPr>
              <a:t>http://www.state.nj.us/dep/baqp/inventory.html</a:t>
            </a:r>
            <a:endParaRPr lang="en-US" sz="1200" dirty="0"/>
          </a:p>
          <a:p>
            <a:pPr algn="r"/>
            <a:r>
              <a:rPr lang="en-US" sz="1200" dirty="0"/>
              <a:t>**</a:t>
            </a:r>
            <a:r>
              <a:rPr lang="en-US" sz="1200" dirty="0">
                <a:hlinkClick r:id="rId3"/>
              </a:rPr>
              <a:t>http://www.nj.gov/dep/airtoxics/sourceso05.htm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9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592" y="533400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Other benefits of reduced idling: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812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- Less fossil fuel use</a:t>
            </a:r>
          </a:p>
          <a:p>
            <a:endParaRPr lang="en-US" sz="3600" dirty="0"/>
          </a:p>
          <a:p>
            <a:r>
              <a:rPr lang="en-US" sz="3600" dirty="0" smtClean="0"/>
              <a:t>- Less </a:t>
            </a:r>
            <a:r>
              <a:rPr lang="en-US" sz="3600" dirty="0"/>
              <a:t>equipment wear/maintenance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20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New Jersey’s </a:t>
            </a:r>
            <a:r>
              <a:rPr lang="en-US" sz="4400" b="1" dirty="0"/>
              <a:t>idling </a:t>
            </a:r>
            <a:r>
              <a:rPr lang="en-US" sz="4400" b="1" dirty="0" smtClean="0"/>
              <a:t>regulations: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95250" y="2564135"/>
            <a:ext cx="8762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Are found here:</a:t>
            </a:r>
          </a:p>
          <a:p>
            <a:endParaRPr lang="en-US" sz="2400" dirty="0" smtClean="0"/>
          </a:p>
          <a:p>
            <a:pPr algn="ctr"/>
            <a:r>
              <a:rPr lang="en-US" sz="2400" b="1" dirty="0" smtClean="0"/>
              <a:t>NEW </a:t>
            </a:r>
            <a:r>
              <a:rPr lang="en-US" sz="2400" b="1" dirty="0"/>
              <a:t>JERSEY ADMINISTRATIVE CODE</a:t>
            </a:r>
          </a:p>
          <a:p>
            <a:pPr algn="ctr"/>
            <a:r>
              <a:rPr lang="en-US" sz="2400" b="1" dirty="0"/>
              <a:t>TITLE 7</a:t>
            </a:r>
          </a:p>
          <a:p>
            <a:pPr algn="ctr"/>
            <a:r>
              <a:rPr lang="en-US" sz="2400" b="1" dirty="0"/>
              <a:t>CHAPTER 27</a:t>
            </a:r>
          </a:p>
          <a:p>
            <a:pPr algn="ctr"/>
            <a:r>
              <a:rPr lang="en-US" sz="2400" b="1" dirty="0"/>
              <a:t>SUBCHAPTER 14 (diesel)</a:t>
            </a:r>
          </a:p>
          <a:p>
            <a:pPr algn="ctr"/>
            <a:r>
              <a:rPr lang="en-US" sz="2400" b="1" dirty="0" smtClean="0"/>
              <a:t>SUBCHAPTER  </a:t>
            </a:r>
            <a:r>
              <a:rPr lang="en-US" sz="2400" b="1" dirty="0"/>
              <a:t>15 (gasoline</a:t>
            </a:r>
            <a:r>
              <a:rPr lang="en-US" sz="2400" b="1" dirty="0" smtClean="0"/>
              <a:t>)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r>
              <a:rPr lang="en-US" sz="2400" dirty="0" smtClean="0"/>
              <a:t>						Last </a:t>
            </a:r>
            <a:r>
              <a:rPr lang="en-US" sz="2400" dirty="0"/>
              <a:t>revision was in </a:t>
            </a:r>
            <a:r>
              <a:rPr lang="en-US" sz="2400" dirty="0" smtClean="0"/>
              <a:t>2009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101" y="1752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 Were </a:t>
            </a:r>
            <a:r>
              <a:rPr lang="en-US" sz="2400" b="1" dirty="0"/>
              <a:t>adopted in 1986</a:t>
            </a:r>
          </a:p>
        </p:txBody>
      </p:sp>
    </p:spTree>
    <p:extLst>
      <p:ext uri="{BB962C8B-B14F-4D97-AF65-F5344CB8AC3E}">
        <p14:creationId xmlns:p14="http://schemas.microsoft.com/office/powerpoint/2010/main" val="5929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533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How much idling  is allowed?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0100" y="19812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 person shall cause, suffer, allow, or permit the engine of a diesel or gas powered motor vehicle to idle for more than </a:t>
            </a:r>
            <a:r>
              <a:rPr lang="en-US" sz="2400" b="1" dirty="0" smtClean="0"/>
              <a:t>3 </a:t>
            </a:r>
            <a:r>
              <a:rPr lang="en-US" sz="2400" b="1" dirty="0"/>
              <a:t>consecutive minutes</a:t>
            </a:r>
            <a:r>
              <a:rPr lang="en-US" sz="2400" dirty="0"/>
              <a:t> if the vehicle is not in motion.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0100" y="387477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However, exceptions allow additional idling when…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6385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Idling exceptions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Vehicle </a:t>
            </a:r>
            <a:r>
              <a:rPr lang="en-US" sz="2400" dirty="0"/>
              <a:t>being actively serviced or repaired.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- Below 25 </a:t>
            </a:r>
            <a:r>
              <a:rPr lang="en-US" sz="2400" dirty="0"/>
              <a:t>F°</a:t>
            </a:r>
            <a:r>
              <a:rPr lang="en-US" sz="2400" dirty="0" smtClean="0"/>
              <a:t> for </a:t>
            </a:r>
            <a:r>
              <a:rPr lang="en-US" sz="2400" dirty="0"/>
              <a:t>up to 15 </a:t>
            </a:r>
            <a:r>
              <a:rPr lang="en-US" sz="2400" dirty="0" smtClean="0"/>
              <a:t>minutes					(no exception </a:t>
            </a:r>
            <a:r>
              <a:rPr lang="en-US" sz="2400" dirty="0"/>
              <a:t>in New </a:t>
            </a:r>
            <a:r>
              <a:rPr lang="en-US" sz="2400" dirty="0" smtClean="0"/>
              <a:t>Jersey for </a:t>
            </a:r>
            <a:r>
              <a:rPr lang="en-US" sz="2400" dirty="0"/>
              <a:t>high heat)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- Busses </a:t>
            </a:r>
            <a:r>
              <a:rPr lang="en-US" sz="2400" dirty="0"/>
              <a:t>while it is actively discharging or picking up passengers </a:t>
            </a:r>
            <a:r>
              <a:rPr lang="en-US" sz="2400" dirty="0" smtClean="0"/>
              <a:t>	may </a:t>
            </a:r>
            <a:r>
              <a:rPr lang="en-US" sz="2400" dirty="0"/>
              <a:t>idle for 15 consecutive minutes in a 60-minute period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- Motor </a:t>
            </a:r>
            <a:r>
              <a:rPr lang="en-US" sz="2400" dirty="0"/>
              <a:t>vehicle idling in traffic, In queue or </a:t>
            </a:r>
            <a:r>
              <a:rPr lang="en-US" sz="2400" dirty="0" smtClean="0"/>
              <a:t>congestion.		(</a:t>
            </a:r>
            <a:r>
              <a:rPr lang="en-US" sz="2400" i="1" dirty="0" smtClean="0"/>
              <a:t>i.e. </a:t>
            </a:r>
            <a:r>
              <a:rPr lang="en-US" sz="2400" dirty="0" smtClean="0"/>
              <a:t>bank drive-thru</a:t>
            </a:r>
            <a:r>
              <a:rPr lang="en-US" sz="2400" dirty="0"/>
              <a:t>, dump truck </a:t>
            </a:r>
            <a:r>
              <a:rPr lang="en-US" sz="2400" dirty="0" smtClean="0"/>
              <a:t>loading)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- Cargo </a:t>
            </a:r>
            <a:r>
              <a:rPr lang="en-US" sz="2400" dirty="0"/>
              <a:t>refrigeration requiring engine </a:t>
            </a:r>
            <a:r>
              <a:rPr lang="en-US" sz="2400" dirty="0" smtClean="0"/>
              <a:t>power				(</a:t>
            </a:r>
            <a:r>
              <a:rPr lang="en-US" sz="2400" dirty="0"/>
              <a:t>most are self powered and therefore not exempt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142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More idling exceptions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- Vehicles </a:t>
            </a:r>
            <a:r>
              <a:rPr lang="en-US" sz="2400" dirty="0"/>
              <a:t>actively using Hydraulic/mechanical equipment </a:t>
            </a:r>
            <a:r>
              <a:rPr lang="en-US" sz="2400"/>
              <a:t>such </a:t>
            </a:r>
            <a:r>
              <a:rPr lang="en-US" sz="2400" smtClean="0"/>
              <a:t>as: </a:t>
            </a:r>
            <a:r>
              <a:rPr lang="en-US" sz="2400" dirty="0"/>
              <a:t>lift gates, movable beds, compactors, cement trucks, hydraulic rams etc</a:t>
            </a:r>
            <a:r>
              <a:rPr lang="en-US" sz="2400" dirty="0" smtClean="0"/>
              <a:t>.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- A </a:t>
            </a:r>
            <a:r>
              <a:rPr lang="en-US" sz="2400" dirty="0"/>
              <a:t>vehicle equipped with a sleeper berth and model year 2007 or newer engine, or has been retrofitted with a diesel particulate filter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018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06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P</a:t>
            </a:r>
            <a:r>
              <a:rPr lang="en-US" sz="4400" b="1" dirty="0" smtClean="0"/>
              <a:t>arking spaces </a:t>
            </a:r>
            <a:r>
              <a:rPr lang="en-US" sz="4400" b="1" dirty="0"/>
              <a:t>with available electrification technology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22860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iesel-powered </a:t>
            </a:r>
            <a:r>
              <a:rPr lang="en-US" sz="2400" dirty="0"/>
              <a:t>motor </a:t>
            </a:r>
            <a:r>
              <a:rPr lang="en-US" sz="2400" dirty="0" smtClean="0"/>
              <a:t>vehicles may not idle </a:t>
            </a:r>
            <a:r>
              <a:rPr lang="en-US" sz="2400" dirty="0"/>
              <a:t>for more than three consecutive minutes when </a:t>
            </a:r>
            <a:r>
              <a:rPr lang="en-US" sz="2400" dirty="0" smtClean="0"/>
              <a:t>parked </a:t>
            </a:r>
            <a:r>
              <a:rPr lang="en-US" sz="2400" dirty="0"/>
              <a:t>in a parking space with available electrification technology.</a:t>
            </a:r>
          </a:p>
        </p:txBody>
      </p:sp>
    </p:spTree>
    <p:extLst>
      <p:ext uri="{BB962C8B-B14F-4D97-AF65-F5344CB8AC3E}">
        <p14:creationId xmlns:p14="http://schemas.microsoft.com/office/powerpoint/2010/main" val="14064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915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Idling Regulations &amp;  Idling Enforcement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NJDEP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Diesel exhaust is a major contributor of particle pollution in New Jersey</dc:title>
  <dc:creator>Mark Burghoffer</dc:creator>
  <cp:lastModifiedBy>Mark Burghoffer</cp:lastModifiedBy>
  <cp:revision>116</cp:revision>
  <dcterms:created xsi:type="dcterms:W3CDTF">2012-09-07T19:35:15Z</dcterms:created>
  <dcterms:modified xsi:type="dcterms:W3CDTF">2012-09-26T13:52:40Z</dcterms:modified>
</cp:coreProperties>
</file>