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52"/>
  </p:notesMasterIdLst>
  <p:sldIdLst>
    <p:sldId id="256" r:id="rId2"/>
    <p:sldId id="267" r:id="rId3"/>
    <p:sldId id="310" r:id="rId4"/>
    <p:sldId id="315" r:id="rId5"/>
    <p:sldId id="314" r:id="rId6"/>
    <p:sldId id="316" r:id="rId7"/>
    <p:sldId id="268" r:id="rId8"/>
    <p:sldId id="273" r:id="rId9"/>
    <p:sldId id="269" r:id="rId10"/>
    <p:sldId id="309" r:id="rId11"/>
    <p:sldId id="270" r:id="rId12"/>
    <p:sldId id="257" r:id="rId13"/>
    <p:sldId id="260" r:id="rId14"/>
    <p:sldId id="261" r:id="rId15"/>
    <p:sldId id="308" r:id="rId16"/>
    <p:sldId id="284" r:id="rId17"/>
    <p:sldId id="285" r:id="rId18"/>
    <p:sldId id="287" r:id="rId19"/>
    <p:sldId id="288" r:id="rId20"/>
    <p:sldId id="289" r:id="rId21"/>
    <p:sldId id="290" r:id="rId22"/>
    <p:sldId id="313" r:id="rId23"/>
    <p:sldId id="292" r:id="rId24"/>
    <p:sldId id="311" r:id="rId25"/>
    <p:sldId id="312" r:id="rId26"/>
    <p:sldId id="293" r:id="rId27"/>
    <p:sldId id="294" r:id="rId28"/>
    <p:sldId id="295" r:id="rId29"/>
    <p:sldId id="296" r:id="rId30"/>
    <p:sldId id="297" r:id="rId31"/>
    <p:sldId id="298" r:id="rId32"/>
    <p:sldId id="300" r:id="rId33"/>
    <p:sldId id="301" r:id="rId34"/>
    <p:sldId id="302" r:id="rId35"/>
    <p:sldId id="303" r:id="rId36"/>
    <p:sldId id="304" r:id="rId37"/>
    <p:sldId id="262" r:id="rId38"/>
    <p:sldId id="275" r:id="rId39"/>
    <p:sldId id="274" r:id="rId40"/>
    <p:sldId id="276" r:id="rId41"/>
    <p:sldId id="277" r:id="rId42"/>
    <p:sldId id="279" r:id="rId43"/>
    <p:sldId id="278" r:id="rId44"/>
    <p:sldId id="280" r:id="rId45"/>
    <p:sldId id="281" r:id="rId46"/>
    <p:sldId id="282" r:id="rId47"/>
    <p:sldId id="283" r:id="rId48"/>
    <p:sldId id="305" r:id="rId49"/>
    <p:sldId id="306" r:id="rId50"/>
    <p:sldId id="307"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7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070428-EAFB-4F5B-B3C3-EF4FDBE28B72}" type="datetimeFigureOut">
              <a:rPr lang="en-US" smtClean="0"/>
              <a:t>10/2/2012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786A0A-D721-4216-A6C9-18B319FF0A97}" type="slidenum">
              <a:rPr lang="en-US" smtClean="0"/>
              <a:t>‹#›</a:t>
            </a:fld>
            <a:endParaRPr lang="en-US"/>
          </a:p>
        </p:txBody>
      </p:sp>
    </p:spTree>
    <p:extLst>
      <p:ext uri="{BB962C8B-B14F-4D97-AF65-F5344CB8AC3E}">
        <p14:creationId xmlns:p14="http://schemas.microsoft.com/office/powerpoint/2010/main" val="2371203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C6BD42-7441-448D-AB6B-D6DF3D025AF0}" type="datetime1">
              <a:rPr lang="en-US" smtClean="0"/>
              <a:t>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88589-9FC8-4893-BBFC-4F7D138F73E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55017-F587-4615-AA25-F87803E512FF}" type="datetime1">
              <a:rPr lang="en-US" smtClean="0"/>
              <a:t>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88589-9FC8-4893-BBFC-4F7D138F73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E0080A-1F3F-46ED-BF5F-8D3865AB31CB}" type="datetime1">
              <a:rPr lang="en-US" smtClean="0"/>
              <a:t>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88589-9FC8-4893-BBFC-4F7D138F73E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0B24EE-AC2E-4D11-BDF4-41C135A305DF}" type="datetime1">
              <a:rPr lang="en-US" smtClean="0"/>
              <a:t>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88589-9FC8-4893-BBFC-4F7D138F73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28F9DC-0400-4052-AF4D-4BA50049CAA8}" type="datetime1">
              <a:rPr lang="en-US" smtClean="0"/>
              <a:t>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88589-9FC8-4893-BBFC-4F7D138F73E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8B3339-ABF7-4D17-9EFC-9D57E795CCE9}" type="datetime1">
              <a:rPr lang="en-US" smtClean="0"/>
              <a:t>10/2/2012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88589-9FC8-4893-BBFC-4F7D138F73E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509540-449E-4FAB-9273-041EBACF0E0F}" type="datetime1">
              <a:rPr lang="en-US" smtClean="0"/>
              <a:t>10/2/2012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F88589-9FC8-4893-BBFC-4F7D138F73E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6B8859-EE49-4400-B6C0-696067225347}" type="datetime1">
              <a:rPr lang="en-US" smtClean="0"/>
              <a:t>10/2/2012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F88589-9FC8-4893-BBFC-4F7D138F73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B3F46-BE1D-4649-839F-B593C6273B78}" type="datetime1">
              <a:rPr lang="en-US" smtClean="0"/>
              <a:t>10/2/2012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F88589-9FC8-4893-BBFC-4F7D138F73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DC476-668A-4795-8138-51B2AFB56AFD}" type="datetime1">
              <a:rPr lang="en-US" smtClean="0"/>
              <a:t>10/2/2012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88589-9FC8-4893-BBFC-4F7D138F73E8}"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21E8EDA-31AA-4851-BFD5-04E01A334414}" type="datetime1">
              <a:rPr lang="en-US" smtClean="0"/>
              <a:t>10/2/2012</a:t>
            </a:fld>
            <a:endParaRPr lang="en-US"/>
          </a:p>
        </p:txBody>
      </p:sp>
      <p:sp>
        <p:nvSpPr>
          <p:cNvPr id="9" name="Slide Number Placeholder 8"/>
          <p:cNvSpPr>
            <a:spLocks noGrp="1"/>
          </p:cNvSpPr>
          <p:nvPr>
            <p:ph type="sldNum" sz="quarter" idx="11"/>
          </p:nvPr>
        </p:nvSpPr>
        <p:spPr/>
        <p:txBody>
          <a:bodyPr/>
          <a:lstStyle/>
          <a:p>
            <a:fld id="{9EF88589-9FC8-4893-BBFC-4F7D138F73E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EF88589-9FC8-4893-BBFC-4F7D138F73E8}"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6667478-6AD2-449A-828F-F4B36D6BBF2E}" type="datetime1">
              <a:rPr lang="en-US" smtClean="0"/>
              <a:t>10/2/2012</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pcfacc.com/psl.ht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543800" cy="3584575"/>
          </a:xfrm>
        </p:spPr>
        <p:txBody>
          <a:bodyPr anchor="t"/>
          <a:lstStyle/>
          <a:p>
            <a:r>
              <a:rPr lang="en-US" dirty="0" smtClean="0"/>
              <a:t/>
            </a:r>
            <a:br>
              <a:rPr lang="en-US" dirty="0" smtClean="0"/>
            </a:br>
            <a:r>
              <a:rPr lang="en-US" dirty="0" smtClean="0"/>
              <a:t>Landfills </a:t>
            </a:r>
            <a:br>
              <a:rPr lang="en-US" dirty="0" smtClean="0"/>
            </a:br>
            <a:r>
              <a:rPr lang="en-US" dirty="0" smtClean="0"/>
              <a:t>			Air Pollution</a:t>
            </a:r>
            <a:endParaRPr lang="en-US" dirty="0"/>
          </a:p>
        </p:txBody>
      </p:sp>
      <p:sp>
        <p:nvSpPr>
          <p:cNvPr id="3" name="Subtitle 2"/>
          <p:cNvSpPr>
            <a:spLocks noGrp="1"/>
          </p:cNvSpPr>
          <p:nvPr>
            <p:ph type="subTitle" idx="1"/>
          </p:nvPr>
        </p:nvSpPr>
        <p:spPr>
          <a:xfrm>
            <a:off x="685800" y="4572000"/>
            <a:ext cx="7391400" cy="1066800"/>
          </a:xfrm>
        </p:spPr>
        <p:txBody>
          <a:bodyPr>
            <a:normAutofit/>
          </a:bodyPr>
          <a:lstStyle/>
          <a:p>
            <a:r>
              <a:rPr lang="en-US" dirty="0" smtClean="0"/>
              <a:t>				Air Compliance and Enforcement</a:t>
            </a:r>
          </a:p>
          <a:p>
            <a:r>
              <a:rPr lang="en-US" dirty="0" smtClean="0"/>
              <a:t>				Jeff Meyer</a:t>
            </a:r>
            <a:endParaRPr lang="en-US" dirty="0"/>
          </a:p>
        </p:txBody>
      </p:sp>
      <p:sp>
        <p:nvSpPr>
          <p:cNvPr id="4" name="Slide Number Placeholder 3"/>
          <p:cNvSpPr>
            <a:spLocks noGrp="1"/>
          </p:cNvSpPr>
          <p:nvPr>
            <p:ph type="sldNum" sz="quarter" idx="12"/>
          </p:nvPr>
        </p:nvSpPr>
        <p:spPr/>
        <p:txBody>
          <a:bodyPr/>
          <a:lstStyle/>
          <a:p>
            <a:fld id="{9EF88589-9FC8-4893-BBFC-4F7D138F73E8}" type="slidenum">
              <a:rPr lang="en-US" smtClean="0"/>
              <a:t>1</a:t>
            </a:fld>
            <a:endParaRPr lang="en-US"/>
          </a:p>
        </p:txBody>
      </p:sp>
    </p:spTree>
    <p:extLst>
      <p:ext uri="{BB962C8B-B14F-4D97-AF65-F5344CB8AC3E}">
        <p14:creationId xmlns:p14="http://schemas.microsoft.com/office/powerpoint/2010/main" val="3441246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ingsland.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90600" y="1219200"/>
            <a:ext cx="7010400" cy="4800600"/>
          </a:xfrm>
          <a:prstGeom prst="rect">
            <a:avLst/>
          </a:prstGeom>
        </p:spPr>
      </p:pic>
      <p:sp>
        <p:nvSpPr>
          <p:cNvPr id="5" name="TextBox 4"/>
          <p:cNvSpPr txBox="1"/>
          <p:nvPr/>
        </p:nvSpPr>
        <p:spPr>
          <a:xfrm>
            <a:off x="533400" y="457200"/>
            <a:ext cx="7848600" cy="369332"/>
          </a:xfrm>
          <a:prstGeom prst="rect">
            <a:avLst/>
          </a:prstGeom>
          <a:noFill/>
        </p:spPr>
        <p:txBody>
          <a:bodyPr wrap="square" rtlCol="0">
            <a:spAutoFit/>
          </a:bodyPr>
          <a:lstStyle/>
          <a:p>
            <a:r>
              <a:rPr lang="en-US" dirty="0" smtClean="0"/>
              <a:t>FLIR (Forward Looking Infrared) Video of landfill gas from different points</a:t>
            </a:r>
            <a:endParaRPr lang="en-US" dirty="0"/>
          </a:p>
        </p:txBody>
      </p:sp>
      <p:sp>
        <p:nvSpPr>
          <p:cNvPr id="2" name="Slide Number Placeholder 1"/>
          <p:cNvSpPr>
            <a:spLocks noGrp="1"/>
          </p:cNvSpPr>
          <p:nvPr>
            <p:ph type="sldNum" sz="quarter" idx="12"/>
          </p:nvPr>
        </p:nvSpPr>
        <p:spPr/>
        <p:txBody>
          <a:bodyPr/>
          <a:lstStyle/>
          <a:p>
            <a:fld id="{9EF88589-9FC8-4893-BBFC-4F7D138F73E8}" type="slidenum">
              <a:rPr lang="en-US" smtClean="0"/>
              <a:t>10</a:t>
            </a:fld>
            <a:endParaRPr lang="en-US"/>
          </a:p>
        </p:txBody>
      </p:sp>
    </p:spTree>
    <p:extLst>
      <p:ext uri="{BB962C8B-B14F-4D97-AF65-F5344CB8AC3E}">
        <p14:creationId xmlns:p14="http://schemas.microsoft.com/office/powerpoint/2010/main" val="6381252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685800"/>
          </a:xfrm>
        </p:spPr>
        <p:txBody>
          <a:bodyPr/>
          <a:lstStyle/>
          <a:p>
            <a:r>
              <a:rPr lang="en-US" dirty="0" smtClean="0"/>
              <a:t>LFG Control &amp; Treatment</a:t>
            </a:r>
            <a:endParaRPr lang="en-US" dirty="0"/>
          </a:p>
        </p:txBody>
      </p:sp>
      <p:sp>
        <p:nvSpPr>
          <p:cNvPr id="3" name="Content Placeholder 2"/>
          <p:cNvSpPr>
            <a:spLocks noGrp="1"/>
          </p:cNvSpPr>
          <p:nvPr>
            <p:ph idx="1"/>
          </p:nvPr>
        </p:nvSpPr>
        <p:spPr>
          <a:xfrm>
            <a:off x="457200" y="838200"/>
            <a:ext cx="7620000" cy="5791200"/>
          </a:xfrm>
        </p:spPr>
        <p:txBody>
          <a:bodyPr>
            <a:normAutofit/>
          </a:bodyPr>
          <a:lstStyle/>
          <a:p>
            <a:r>
              <a:rPr lang="en-US" dirty="0" smtClean="0"/>
              <a:t>Combustion</a:t>
            </a:r>
          </a:p>
          <a:p>
            <a:pPr marL="114300" indent="0">
              <a:buNone/>
            </a:pPr>
            <a:r>
              <a:rPr lang="en-US" dirty="0" smtClean="0"/>
              <a:t>	</a:t>
            </a:r>
            <a:r>
              <a:rPr lang="en-US" sz="2000" u="sng" dirty="0" smtClean="0"/>
              <a:t>Energy Recovery</a:t>
            </a:r>
            <a:r>
              <a:rPr lang="en-US" sz="2000" dirty="0" smtClean="0"/>
              <a:t>		OR	</a:t>
            </a:r>
            <a:r>
              <a:rPr lang="en-US" sz="2000" u="sng" dirty="0" smtClean="0"/>
              <a:t>No Energy Recovery</a:t>
            </a:r>
          </a:p>
          <a:p>
            <a:pPr marL="114300" indent="0">
              <a:buNone/>
            </a:pPr>
            <a:r>
              <a:rPr lang="en-US" sz="2000" dirty="0"/>
              <a:t>	gas </a:t>
            </a:r>
            <a:r>
              <a:rPr lang="en-US" sz="2000" dirty="0" smtClean="0"/>
              <a:t>turbines			flares (open or enclosed)</a:t>
            </a:r>
          </a:p>
          <a:p>
            <a:pPr marL="411480" lvl="1" indent="0">
              <a:buNone/>
            </a:pPr>
            <a:r>
              <a:rPr lang="en-US" dirty="0" smtClean="0"/>
              <a:t>	internal combustion engines</a:t>
            </a:r>
          </a:p>
          <a:p>
            <a:pPr marL="411480" lvl="1" indent="0">
              <a:buNone/>
            </a:pPr>
            <a:r>
              <a:rPr lang="en-US" dirty="0" smtClean="0"/>
              <a:t>	boiler-to-steam </a:t>
            </a:r>
            <a:r>
              <a:rPr lang="en-US" dirty="0"/>
              <a:t>turbine systems</a:t>
            </a:r>
            <a:r>
              <a:rPr lang="en-US" sz="2000" dirty="0" smtClean="0"/>
              <a:t>	</a:t>
            </a:r>
          </a:p>
          <a:p>
            <a:pPr marL="411480" lvl="1" indent="0">
              <a:buNone/>
            </a:pPr>
            <a:endParaRPr lang="en-US" dirty="0"/>
          </a:p>
          <a:p>
            <a:pPr marL="411480" lvl="1" indent="0">
              <a:buNone/>
            </a:pPr>
            <a:endParaRPr lang="en-US" sz="2000" dirty="0" smtClean="0"/>
          </a:p>
          <a:p>
            <a:pPr marL="411480" lvl="1" indent="0">
              <a:buNone/>
            </a:pPr>
            <a:endParaRPr lang="en-US" dirty="0"/>
          </a:p>
          <a:p>
            <a:pPr marL="411480" lvl="1" indent="0">
              <a:buNone/>
            </a:pPr>
            <a:endParaRPr lang="en-US" sz="2000" dirty="0" smtClean="0"/>
          </a:p>
          <a:p>
            <a:pPr marL="411480" lvl="1" indent="0">
              <a:buNone/>
            </a:pPr>
            <a:endParaRPr lang="en-US" sz="2000" dirty="0" smtClean="0"/>
          </a:p>
          <a:p>
            <a:pPr marL="461963" lvl="1" indent="-342900">
              <a:buClr>
                <a:schemeClr val="accent1"/>
              </a:buClr>
              <a:buFont typeface="Calibri" pitchFamily="34" charset="0"/>
              <a:buChar char="•"/>
            </a:pPr>
            <a:r>
              <a:rPr lang="en-US" sz="2200" dirty="0" smtClean="0"/>
              <a:t>Purification</a:t>
            </a:r>
          </a:p>
          <a:p>
            <a:pPr marL="827723" lvl="2" indent="-342900">
              <a:buClr>
                <a:schemeClr val="accent2"/>
              </a:buClr>
              <a:buFont typeface="Calibri" pitchFamily="34" charset="0"/>
              <a:buChar char="•"/>
            </a:pPr>
            <a:r>
              <a:rPr lang="en-US" dirty="0"/>
              <a:t>use of adsorption, absorption, and membranes to </a:t>
            </a:r>
            <a:endParaRPr lang="en-US" dirty="0" smtClean="0"/>
          </a:p>
          <a:p>
            <a:pPr marL="484823" lvl="2" indent="0">
              <a:buClr>
                <a:schemeClr val="accent2"/>
              </a:buClr>
              <a:buNone/>
            </a:pPr>
            <a:r>
              <a:rPr lang="en-US" dirty="0" smtClean="0"/>
              <a:t>remove </a:t>
            </a:r>
            <a:r>
              <a:rPr lang="en-US" dirty="0"/>
              <a:t>water (H2O), CO2, </a:t>
            </a:r>
            <a:r>
              <a:rPr lang="en-US" dirty="0" smtClean="0"/>
              <a:t>H2S,NMOCs, and </a:t>
            </a:r>
            <a:r>
              <a:rPr lang="en-US" dirty="0" err="1" smtClean="0"/>
              <a:t>siloxanes</a:t>
            </a:r>
            <a:r>
              <a:rPr lang="en-US" dirty="0" smtClean="0"/>
              <a:t>.</a:t>
            </a:r>
          </a:p>
          <a:p>
            <a:pPr marL="1102043" lvl="3" indent="-342900">
              <a:buClr>
                <a:schemeClr val="accent2"/>
              </a:buClr>
              <a:buFont typeface="Calibri" pitchFamily="34" charset="0"/>
              <a:buChar char="•"/>
            </a:pPr>
            <a:r>
              <a:rPr lang="en-US" dirty="0" smtClean="0"/>
              <a:t>Can process LFG to pipeline quality natural gas</a:t>
            </a:r>
            <a:endParaRPr lang="en-US" sz="2000" dirty="0"/>
          </a:p>
        </p:txBody>
      </p:sp>
      <p:pic>
        <p:nvPicPr>
          <p:cNvPr id="1028" name="Picture 4" descr="V:\Air\PCFA Photos\121306 photos\Engine with generator.JPG"/>
          <p:cNvPicPr>
            <a:picLocks noChangeAspect="1" noChangeArrowheads="1"/>
          </p:cNvPicPr>
          <p:nvPr/>
        </p:nvPicPr>
        <p:blipFill rotWithShape="1">
          <a:blip r:embed="rId2">
            <a:extLst>
              <a:ext uri="{28A0092B-C50C-407E-A947-70E740481C1C}">
                <a14:useLocalDpi xmlns:a14="http://schemas.microsoft.com/office/drawing/2010/main" val="0"/>
              </a:ext>
            </a:extLst>
          </a:blip>
          <a:srcRect l="16600" t="12333" r="-16600" b="10333"/>
          <a:stretch/>
        </p:blipFill>
        <p:spPr bwMode="auto">
          <a:xfrm>
            <a:off x="533402" y="2743200"/>
            <a:ext cx="3581398" cy="16459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Air\PCFA Photos\121306 photos\Gas scrubbing and handl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191000"/>
            <a:ext cx="2103120" cy="25237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V:\Air\PCFA Photos\020805 photos\MVC-002F.JPG"/>
          <p:cNvPicPr>
            <a:picLocks noChangeAspect="1" noChangeArrowheads="1"/>
          </p:cNvPicPr>
          <p:nvPr/>
        </p:nvPicPr>
        <p:blipFill rotWithShape="1">
          <a:blip r:embed="rId4">
            <a:extLst>
              <a:ext uri="{28A0092B-C50C-407E-A947-70E740481C1C}">
                <a14:useLocalDpi xmlns:a14="http://schemas.microsoft.com/office/drawing/2010/main" val="0"/>
              </a:ext>
            </a:extLst>
          </a:blip>
          <a:srcRect l="16245" t="20454" r="20754" b="36019"/>
          <a:stretch/>
        </p:blipFill>
        <p:spPr bwMode="auto">
          <a:xfrm>
            <a:off x="4953000" y="2057400"/>
            <a:ext cx="3840480" cy="199010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EF88589-9FC8-4893-BBFC-4F7D138F73E8}" type="slidenum">
              <a:rPr lang="en-US" smtClean="0"/>
              <a:t>11</a:t>
            </a:fld>
            <a:endParaRPr lang="en-US"/>
          </a:p>
        </p:txBody>
      </p:sp>
    </p:spTree>
    <p:extLst>
      <p:ext uri="{BB962C8B-B14F-4D97-AF65-F5344CB8AC3E}">
        <p14:creationId xmlns:p14="http://schemas.microsoft.com/office/powerpoint/2010/main" val="2913669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needs an Air Permit?</a:t>
            </a:r>
            <a:br>
              <a:rPr lang="en-US" dirty="0" smtClean="0"/>
            </a:br>
            <a:endParaRPr lang="en-US" sz="2000" dirty="0"/>
          </a:p>
        </p:txBody>
      </p:sp>
      <p:sp>
        <p:nvSpPr>
          <p:cNvPr id="3" name="Content Placeholder 2"/>
          <p:cNvSpPr>
            <a:spLocks noGrp="1"/>
          </p:cNvSpPr>
          <p:nvPr>
            <p:ph idx="1"/>
          </p:nvPr>
        </p:nvSpPr>
        <p:spPr>
          <a:xfrm>
            <a:off x="457200" y="1219200"/>
            <a:ext cx="7620000" cy="5181600"/>
          </a:xfrm>
        </p:spPr>
        <p:txBody>
          <a:bodyPr>
            <a:normAutofit/>
          </a:bodyPr>
          <a:lstStyle/>
          <a:p>
            <a:pPr marL="119062" lvl="0" indent="0">
              <a:buClr>
                <a:srgbClr val="A9A57C"/>
              </a:buClr>
              <a:buNone/>
            </a:pPr>
            <a:r>
              <a:rPr lang="en-US" sz="2000" dirty="0">
                <a:effectLst>
                  <a:outerShdw blurRad="38100" dist="38100" dir="2700000" algn="tl">
                    <a:srgbClr val="000000">
                      <a:alpha val="43137"/>
                    </a:srgbClr>
                  </a:outerShdw>
                </a:effectLst>
              </a:rPr>
              <a:t>NJAC 7:27-8:  PERMITS AND CERTIFICATES FOR MINOR FACILITIES (AND MAJOR FACILITIES WITHOUT AN OPERATING PERMIT) </a:t>
            </a:r>
            <a:endParaRPr lang="en-US" sz="2000" dirty="0" smtClean="0">
              <a:effectLst>
                <a:outerShdw blurRad="38100" dist="38100" dir="2700000" algn="tl">
                  <a:srgbClr val="000000">
                    <a:alpha val="43137"/>
                  </a:srgbClr>
                </a:outerShdw>
              </a:effectLst>
            </a:endParaRPr>
          </a:p>
          <a:p>
            <a:pPr marL="119062" lvl="0" indent="0">
              <a:buClr>
                <a:srgbClr val="A9A57C"/>
              </a:buClr>
              <a:buNone/>
            </a:pPr>
            <a:r>
              <a:rPr lang="en-US" sz="2000" dirty="0" smtClean="0"/>
              <a:t>8.2(c</a:t>
            </a:r>
            <a:r>
              <a:rPr lang="en-US" sz="2000" dirty="0"/>
              <a:t>) Any equipment or source operation that may emit one or more air contaminants, except </a:t>
            </a:r>
            <a:r>
              <a:rPr lang="en-US" sz="2000" dirty="0" smtClean="0"/>
              <a:t>(</a:t>
            </a:r>
            <a:r>
              <a:rPr lang="en-US" sz="2000" dirty="0"/>
              <a:t>CO2), directly or indirectly into the outdoor air and belongs to one of the categories listed below, is a significant source (and therefore requires a preconstruction permit and an operating certificate), unless it is </a:t>
            </a:r>
            <a:r>
              <a:rPr lang="en-US" sz="2000" dirty="0" smtClean="0"/>
              <a:t>exempted…</a:t>
            </a:r>
          </a:p>
          <a:p>
            <a:pPr marL="119062" lvl="0" indent="0">
              <a:buClr>
                <a:srgbClr val="A9A57C"/>
              </a:buClr>
              <a:buNone/>
            </a:pPr>
            <a:endParaRPr lang="en-US" sz="2000" dirty="0" smtClean="0"/>
          </a:p>
          <a:p>
            <a:pPr marL="461962" indent="-342900">
              <a:buClr>
                <a:srgbClr val="A9A57C"/>
              </a:buClr>
            </a:pPr>
            <a:r>
              <a:rPr lang="en-US" sz="2000" dirty="0" smtClean="0">
                <a:solidFill>
                  <a:srgbClr val="2F2B20"/>
                </a:solidFill>
              </a:rPr>
              <a:t>8.2(c)17</a:t>
            </a:r>
            <a:r>
              <a:rPr lang="en-US" sz="2000" dirty="0">
                <a:solidFill>
                  <a:srgbClr val="2F2B20"/>
                </a:solidFill>
              </a:rPr>
              <a:t>. Equipment used for the purpose of venting a closed or operating dump, sanitary landfill, hazardous waste landfill, or other solid waste facility, directly or indirectly into the outdoor atmosphere including, but not limited to, any transfer station, recycling facility, or municipal solid waste composting facility; </a:t>
            </a:r>
          </a:p>
          <a:p>
            <a:pPr marL="411480" lvl="1" indent="0">
              <a:buNone/>
            </a:pPr>
            <a:endParaRPr lang="en-US" dirty="0" smtClean="0"/>
          </a:p>
        </p:txBody>
      </p:sp>
      <p:sp>
        <p:nvSpPr>
          <p:cNvPr id="4" name="Slide Number Placeholder 3"/>
          <p:cNvSpPr>
            <a:spLocks noGrp="1"/>
          </p:cNvSpPr>
          <p:nvPr>
            <p:ph type="sldNum" sz="quarter" idx="12"/>
          </p:nvPr>
        </p:nvSpPr>
        <p:spPr/>
        <p:txBody>
          <a:bodyPr/>
          <a:lstStyle/>
          <a:p>
            <a:fld id="{9EF88589-9FC8-4893-BBFC-4F7D138F73E8}" type="slidenum">
              <a:rPr lang="en-US" smtClean="0"/>
              <a:t>12</a:t>
            </a:fld>
            <a:endParaRPr lang="en-US"/>
          </a:p>
        </p:txBody>
      </p:sp>
    </p:spTree>
    <p:extLst>
      <p:ext uri="{BB962C8B-B14F-4D97-AF65-F5344CB8AC3E}">
        <p14:creationId xmlns:p14="http://schemas.microsoft.com/office/powerpoint/2010/main" val="3773976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NJAC </a:t>
            </a:r>
            <a:r>
              <a:rPr lang="en-US" sz="2400" dirty="0" smtClean="0"/>
              <a:t>7:27-22:  OPERATING PERMITS </a:t>
            </a:r>
            <a:endParaRPr lang="en-US" sz="2400" dirty="0"/>
          </a:p>
        </p:txBody>
      </p:sp>
      <p:sp>
        <p:nvSpPr>
          <p:cNvPr id="3" name="Content Placeholder 2"/>
          <p:cNvSpPr>
            <a:spLocks noGrp="1"/>
          </p:cNvSpPr>
          <p:nvPr>
            <p:ph idx="1"/>
          </p:nvPr>
        </p:nvSpPr>
        <p:spPr>
          <a:xfrm>
            <a:off x="457200" y="1219200"/>
            <a:ext cx="7620000" cy="5181600"/>
          </a:xfrm>
        </p:spPr>
        <p:txBody>
          <a:bodyPr>
            <a:normAutofit/>
          </a:bodyPr>
          <a:lstStyle/>
          <a:p>
            <a:r>
              <a:rPr lang="en-US" sz="2000" b="1" dirty="0"/>
              <a:t>7:27-22.2 Applicability </a:t>
            </a:r>
            <a:endParaRPr lang="en-US" sz="2000" dirty="0"/>
          </a:p>
          <a:p>
            <a:r>
              <a:rPr lang="en-US" sz="1900" dirty="0"/>
              <a:t>(a) </a:t>
            </a:r>
            <a:r>
              <a:rPr lang="en-US" sz="1900" dirty="0" smtClean="0"/>
              <a:t>1</a:t>
            </a:r>
            <a:r>
              <a:rPr lang="en-US" sz="1900" dirty="0"/>
              <a:t>. A facility which emits or has the potential to emit a </a:t>
            </a:r>
            <a:r>
              <a:rPr lang="en-US" sz="1900" b="1" dirty="0"/>
              <a:t>Hazardous Air Pollutant (HAP)</a:t>
            </a:r>
            <a:r>
              <a:rPr lang="en-US" sz="1900" dirty="0"/>
              <a:t> in an amount which equals or exceeds the amounts listed in (a)1i through iv below. For the purposes of this paragraph, the calculation of potential to emit shall include fugitive emissions, as defined at N.J.A.C. 7:27-22.1. </a:t>
            </a:r>
          </a:p>
          <a:p>
            <a:pPr lvl="1"/>
            <a:r>
              <a:rPr lang="en-US" sz="1900" dirty="0" err="1"/>
              <a:t>i</a:t>
            </a:r>
            <a:r>
              <a:rPr lang="en-US" sz="1900" dirty="0"/>
              <a:t>. </a:t>
            </a:r>
            <a:r>
              <a:rPr lang="en-US" sz="1900" dirty="0" smtClean="0"/>
              <a:t>10 tons </a:t>
            </a:r>
            <a:r>
              <a:rPr lang="en-US" sz="1900" dirty="0"/>
              <a:t>per year of any HAP; </a:t>
            </a:r>
          </a:p>
          <a:p>
            <a:pPr lvl="1"/>
            <a:r>
              <a:rPr lang="en-US" sz="1900" dirty="0"/>
              <a:t>ii. </a:t>
            </a:r>
            <a:r>
              <a:rPr lang="en-US" sz="1900" dirty="0" smtClean="0"/>
              <a:t>25 </a:t>
            </a:r>
            <a:r>
              <a:rPr lang="en-US" sz="1900" dirty="0"/>
              <a:t>tons per year of any combination of HAPs; </a:t>
            </a:r>
          </a:p>
          <a:p>
            <a:pPr lvl="1"/>
            <a:r>
              <a:rPr lang="en-US" sz="1900" dirty="0"/>
              <a:t>iii. Such lesser quantity of any HAP as the EPA may establish by rule, pursuant to 42 USC 7412(a)(1), as the threshold amount for a major HAP facility. </a:t>
            </a:r>
          </a:p>
          <a:p>
            <a:pPr lvl="1"/>
            <a:r>
              <a:rPr lang="en-US" sz="1900" dirty="0"/>
              <a:t>iv. Such quantity of any radionuclides as the EPA may establish by rule. </a:t>
            </a:r>
          </a:p>
          <a:p>
            <a:pPr marL="114300" indent="0">
              <a:buNone/>
            </a:pPr>
            <a:r>
              <a:rPr lang="en-US" dirty="0"/>
              <a:t>	</a:t>
            </a:r>
            <a:r>
              <a:rPr lang="en-US" dirty="0" smtClean="0"/>
              <a:t>	</a:t>
            </a:r>
          </a:p>
          <a:p>
            <a:pPr marL="114300" indent="0">
              <a:buNone/>
            </a:pPr>
            <a:r>
              <a:rPr lang="en-US" dirty="0"/>
              <a:t>	</a:t>
            </a:r>
            <a:r>
              <a:rPr lang="en-US" dirty="0" smtClean="0"/>
              <a:t>OR……</a:t>
            </a:r>
            <a:endParaRPr lang="en-US" dirty="0"/>
          </a:p>
        </p:txBody>
      </p:sp>
      <p:sp>
        <p:nvSpPr>
          <p:cNvPr id="4" name="Slide Number Placeholder 3"/>
          <p:cNvSpPr>
            <a:spLocks noGrp="1"/>
          </p:cNvSpPr>
          <p:nvPr>
            <p:ph type="sldNum" sz="quarter" idx="12"/>
          </p:nvPr>
        </p:nvSpPr>
        <p:spPr/>
        <p:txBody>
          <a:bodyPr/>
          <a:lstStyle/>
          <a:p>
            <a:fld id="{9EF88589-9FC8-4893-BBFC-4F7D138F73E8}" type="slidenum">
              <a:rPr lang="en-US" smtClean="0"/>
              <a:t>13</a:t>
            </a:fld>
            <a:endParaRPr lang="en-US"/>
          </a:p>
        </p:txBody>
      </p:sp>
    </p:spTree>
    <p:extLst>
      <p:ext uri="{BB962C8B-B14F-4D97-AF65-F5344CB8AC3E}">
        <p14:creationId xmlns:p14="http://schemas.microsoft.com/office/powerpoint/2010/main" val="1696630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NJAC 7:27-22:  OPERATING PERMITS </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66800"/>
            <a:ext cx="7620000" cy="5334000"/>
          </a:xfrm>
        </p:spPr>
        <p:txBody>
          <a:bodyPr>
            <a:normAutofit fontScale="92500"/>
          </a:bodyPr>
          <a:lstStyle/>
          <a:p>
            <a:r>
              <a:rPr lang="en-US" sz="2000" b="1" dirty="0"/>
              <a:t>7:27-22.2 Applicability </a:t>
            </a:r>
            <a:endParaRPr lang="en-US" sz="2000" b="1" dirty="0" smtClean="0"/>
          </a:p>
          <a:p>
            <a:r>
              <a:rPr lang="en-US" sz="1900" dirty="0"/>
              <a:t>(a)2. A facility which emits or has the potential to emit </a:t>
            </a:r>
            <a:r>
              <a:rPr lang="en-US" sz="1900" b="1" dirty="0"/>
              <a:t>any of the air contaminants listed below </a:t>
            </a:r>
            <a:r>
              <a:rPr lang="en-US" sz="1900" dirty="0"/>
              <a:t>in Table 1, in an amount which equals or exceeds the threshold amount for that contaminant. Emissions of carbon dioxide (CO2) are not to be used in determining applicability under this section. </a:t>
            </a:r>
          </a:p>
          <a:p>
            <a:pPr marL="114300" indent="0">
              <a:buNone/>
            </a:pPr>
            <a:r>
              <a:rPr lang="en-US" sz="1900" dirty="0"/>
              <a:t>		Air contaminant	</a:t>
            </a:r>
            <a:r>
              <a:rPr lang="en-US" sz="1900" dirty="0" smtClean="0"/>
              <a:t>	Threshold </a:t>
            </a:r>
            <a:r>
              <a:rPr lang="en-US" sz="1900" dirty="0"/>
              <a:t>Level </a:t>
            </a:r>
          </a:p>
          <a:p>
            <a:pPr marL="114300" indent="0">
              <a:buNone/>
            </a:pPr>
            <a:r>
              <a:rPr lang="en-US" sz="1900" dirty="0"/>
              <a:t>		Carbon Monoxide </a:t>
            </a:r>
            <a:r>
              <a:rPr lang="en-US" sz="1900" dirty="0" smtClean="0"/>
              <a:t>	</a:t>
            </a:r>
            <a:r>
              <a:rPr lang="en-US" sz="1900" dirty="0"/>
              <a:t>	100 tons per year </a:t>
            </a:r>
          </a:p>
          <a:p>
            <a:pPr marL="114300" indent="0">
              <a:buNone/>
            </a:pPr>
            <a:r>
              <a:rPr lang="en-US" sz="1900" dirty="0"/>
              <a:t>		PM-10		</a:t>
            </a:r>
            <a:r>
              <a:rPr lang="en-US" sz="1900" dirty="0" smtClean="0"/>
              <a:t>	100 </a:t>
            </a:r>
            <a:r>
              <a:rPr lang="en-US" sz="1900" dirty="0"/>
              <a:t>tons per year </a:t>
            </a:r>
          </a:p>
          <a:p>
            <a:pPr marL="114300" indent="0">
              <a:buNone/>
            </a:pPr>
            <a:r>
              <a:rPr lang="en-US" sz="1900" dirty="0"/>
              <a:t>		TSP 		</a:t>
            </a:r>
            <a:r>
              <a:rPr lang="en-US" sz="1900" dirty="0" smtClean="0"/>
              <a:t>	100 </a:t>
            </a:r>
            <a:r>
              <a:rPr lang="en-US" sz="1900" dirty="0"/>
              <a:t>tons per year </a:t>
            </a:r>
          </a:p>
          <a:p>
            <a:pPr marL="114300" indent="0">
              <a:buNone/>
            </a:pPr>
            <a:r>
              <a:rPr lang="en-US" sz="1900" dirty="0"/>
              <a:t>		Sulfur Dioxide	</a:t>
            </a:r>
            <a:r>
              <a:rPr lang="en-US" sz="1900" dirty="0" smtClean="0"/>
              <a:t>	100 </a:t>
            </a:r>
            <a:r>
              <a:rPr lang="en-US" sz="1900" dirty="0"/>
              <a:t>tons per year </a:t>
            </a:r>
          </a:p>
          <a:p>
            <a:pPr marL="114300" indent="0">
              <a:buNone/>
            </a:pPr>
            <a:r>
              <a:rPr lang="en-US" sz="1900" dirty="0"/>
              <a:t>		Oxides of Nitrogen 	</a:t>
            </a:r>
            <a:r>
              <a:rPr lang="en-US" sz="1900" dirty="0" smtClean="0"/>
              <a:t>	25 </a:t>
            </a:r>
            <a:r>
              <a:rPr lang="en-US" sz="1900" dirty="0"/>
              <a:t>tons per year </a:t>
            </a:r>
          </a:p>
          <a:p>
            <a:pPr marL="114300" indent="0">
              <a:buNone/>
            </a:pPr>
            <a:r>
              <a:rPr lang="en-US" sz="1900" dirty="0"/>
              <a:t>		VOC 		</a:t>
            </a:r>
            <a:r>
              <a:rPr lang="en-US" sz="1900" dirty="0" smtClean="0"/>
              <a:t>	25 </a:t>
            </a:r>
            <a:r>
              <a:rPr lang="en-US" sz="1900" dirty="0"/>
              <a:t>tons per year </a:t>
            </a:r>
          </a:p>
          <a:p>
            <a:pPr marL="114300" indent="0">
              <a:buNone/>
            </a:pPr>
            <a:r>
              <a:rPr lang="en-US" sz="1900" dirty="0"/>
              <a:t>		Lead		</a:t>
            </a:r>
            <a:r>
              <a:rPr lang="en-US" sz="1900" dirty="0" smtClean="0"/>
              <a:t>	10 </a:t>
            </a:r>
            <a:r>
              <a:rPr lang="en-US" sz="1900" dirty="0"/>
              <a:t>tons per year </a:t>
            </a:r>
          </a:p>
          <a:p>
            <a:pPr marL="114300" indent="0">
              <a:buNone/>
            </a:pPr>
            <a:r>
              <a:rPr lang="en-US" sz="1900" dirty="0"/>
              <a:t>Any other Air Contaminant, except CO2 	</a:t>
            </a:r>
            <a:r>
              <a:rPr lang="en-US" sz="1900" dirty="0" smtClean="0"/>
              <a:t>100 </a:t>
            </a:r>
            <a:r>
              <a:rPr lang="en-US" sz="1900" dirty="0"/>
              <a:t>tons per year </a:t>
            </a:r>
            <a:endParaRPr lang="en-US" sz="1900" dirty="0" smtClean="0"/>
          </a:p>
          <a:p>
            <a:pPr marL="114300" indent="0">
              <a:buNone/>
            </a:pPr>
            <a:r>
              <a:rPr lang="en-US" sz="1400" dirty="0" smtClean="0"/>
              <a:t>**Shall include fugitive emissions if facility falls under stationary </a:t>
            </a:r>
            <a:r>
              <a:rPr lang="en-US" sz="1400" dirty="0"/>
              <a:t>source categories regulated by a standard promulgated under 42 U.S.C. 7411, Standards of Performance for New Stationary Sources. However, for a facility in this category, fugitive emissions need only be included when calculating the potential to emit those air contaminants which EPA has regulated for that stationary source category. </a:t>
            </a:r>
          </a:p>
          <a:p>
            <a:pPr lvl="1"/>
            <a:endParaRPr lang="en-US" sz="1300" dirty="0"/>
          </a:p>
        </p:txBody>
      </p:sp>
      <p:sp>
        <p:nvSpPr>
          <p:cNvPr id="4" name="Slide Number Placeholder 3"/>
          <p:cNvSpPr>
            <a:spLocks noGrp="1"/>
          </p:cNvSpPr>
          <p:nvPr>
            <p:ph type="sldNum" sz="quarter" idx="12"/>
          </p:nvPr>
        </p:nvSpPr>
        <p:spPr/>
        <p:txBody>
          <a:bodyPr/>
          <a:lstStyle/>
          <a:p>
            <a:fld id="{9EF88589-9FC8-4893-BBFC-4F7D138F73E8}" type="slidenum">
              <a:rPr lang="en-US" smtClean="0"/>
              <a:t>14</a:t>
            </a:fld>
            <a:endParaRPr lang="en-US"/>
          </a:p>
        </p:txBody>
      </p:sp>
    </p:spTree>
    <p:extLst>
      <p:ext uri="{BB962C8B-B14F-4D97-AF65-F5344CB8AC3E}">
        <p14:creationId xmlns:p14="http://schemas.microsoft.com/office/powerpoint/2010/main" val="3444714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7620000" cy="5410200"/>
          </a:xfrm>
        </p:spPr>
        <p:txBody>
          <a:bodyPr>
            <a:normAutofit fontScale="62500" lnSpcReduction="20000"/>
          </a:bodyPr>
          <a:lstStyle/>
          <a:p>
            <a:pPr marL="114300" indent="0">
              <a:buNone/>
            </a:pPr>
            <a:r>
              <a:rPr lang="en-US" sz="2900" b="1" dirty="0"/>
              <a:t>How do I determine potential to emit? </a:t>
            </a:r>
            <a:endParaRPr lang="en-US" sz="2900" dirty="0"/>
          </a:p>
          <a:p>
            <a:r>
              <a:rPr lang="en-US" sz="2900" b="1" dirty="0"/>
              <a:t>Potential to Emit (</a:t>
            </a:r>
            <a:r>
              <a:rPr lang="en-US" sz="2900" b="1" dirty="0" smtClean="0"/>
              <a:t>PTE)-</a:t>
            </a:r>
            <a:r>
              <a:rPr lang="en-US" sz="2900" dirty="0" smtClean="0"/>
              <a:t>max </a:t>
            </a:r>
            <a:r>
              <a:rPr lang="en-US" sz="2900" dirty="0"/>
              <a:t>amount of emissions that can be generated by the landfill and all its associated equipment (flares, generators, etc.) at </a:t>
            </a:r>
            <a:r>
              <a:rPr lang="en-US" sz="2900" dirty="0" smtClean="0"/>
              <a:t>max </a:t>
            </a:r>
            <a:r>
              <a:rPr lang="en-US" sz="2900" dirty="0"/>
              <a:t>physical capacity. PTE is very different from actual emissions</a:t>
            </a:r>
            <a:r>
              <a:rPr lang="en-US" sz="2900" dirty="0" smtClean="0"/>
              <a:t>.</a:t>
            </a:r>
          </a:p>
          <a:p>
            <a:pPr lvl="1"/>
            <a:r>
              <a:rPr lang="en-US" sz="2700" b="1" dirty="0"/>
              <a:t>Uncontrolled landfill </a:t>
            </a:r>
            <a:r>
              <a:rPr lang="en-US" sz="2700" b="1" dirty="0" smtClean="0"/>
              <a:t>emissions-</a:t>
            </a:r>
            <a:r>
              <a:rPr lang="en-US" sz="2700" dirty="0" smtClean="0"/>
              <a:t>primarily </a:t>
            </a:r>
            <a:r>
              <a:rPr lang="en-US" sz="2700" dirty="0"/>
              <a:t>Methane (CH4) and Carbon Dioxide (CO2), </a:t>
            </a:r>
            <a:r>
              <a:rPr lang="en-US" sz="2700" dirty="0" smtClean="0"/>
              <a:t>which </a:t>
            </a:r>
            <a:r>
              <a:rPr lang="en-US" sz="2700" dirty="0"/>
              <a:t>are greenhouse gases and must be included in the calculation of Carbon Dioxide Equivalents (CO2e), and some Non-Methane Organic Compounds (NMOC</a:t>
            </a:r>
            <a:r>
              <a:rPr lang="en-US" sz="2700" dirty="0" smtClean="0"/>
              <a:t>).</a:t>
            </a:r>
          </a:p>
          <a:p>
            <a:pPr lvl="1"/>
            <a:r>
              <a:rPr lang="en-US" sz="2700" dirty="0" smtClean="0"/>
              <a:t>Can </a:t>
            </a:r>
            <a:r>
              <a:rPr lang="en-US" sz="2700" dirty="0"/>
              <a:t>do the calculations </a:t>
            </a:r>
            <a:r>
              <a:rPr lang="en-US" sz="2700" b="1" dirty="0"/>
              <a:t>manually</a:t>
            </a:r>
            <a:r>
              <a:rPr lang="en-US" sz="2700" dirty="0"/>
              <a:t> using information from </a:t>
            </a:r>
            <a:r>
              <a:rPr lang="en-US" sz="2700" b="1" dirty="0" smtClean="0"/>
              <a:t>EPA’s </a:t>
            </a:r>
            <a:r>
              <a:rPr lang="en-US" sz="2700" b="1" dirty="0"/>
              <a:t>AP-42 </a:t>
            </a:r>
            <a:r>
              <a:rPr lang="en-US" sz="2700" dirty="0"/>
              <a:t>document at </a:t>
            </a:r>
            <a:r>
              <a:rPr lang="en-US" sz="2700" b="1" dirty="0" smtClean="0">
                <a:solidFill>
                  <a:srgbClr val="217BFF"/>
                </a:solidFill>
              </a:rPr>
              <a:t>www.epa.gov/ttn/chief/ap42/ch02/index.html</a:t>
            </a:r>
            <a:r>
              <a:rPr lang="en-US" sz="2700" dirty="0"/>
              <a:t>, chapter 2.4, using default or site-specific data. </a:t>
            </a:r>
            <a:endParaRPr lang="en-US" sz="2700" dirty="0" smtClean="0"/>
          </a:p>
          <a:p>
            <a:pPr lvl="1"/>
            <a:r>
              <a:rPr lang="en-US" sz="2700" dirty="0" smtClean="0"/>
              <a:t>Alternative- </a:t>
            </a:r>
            <a:r>
              <a:rPr lang="en-US" sz="2700" dirty="0"/>
              <a:t>use EPA’s </a:t>
            </a:r>
            <a:r>
              <a:rPr lang="en-US" sz="2700" b="1" dirty="0" err="1"/>
              <a:t>LandGEM</a:t>
            </a:r>
            <a:r>
              <a:rPr lang="en-US" sz="2700" b="1" dirty="0"/>
              <a:t> model </a:t>
            </a:r>
            <a:r>
              <a:rPr lang="en-US" sz="2700" dirty="0"/>
              <a:t>(available at the same Web address), which is a Microsoft Excel spreadsheet-based model that calculates annual emissions of total LFG, CH4, CO2, and NMOC using </a:t>
            </a:r>
            <a:r>
              <a:rPr lang="en-US" sz="2700" dirty="0" smtClean="0"/>
              <a:t>user </a:t>
            </a:r>
            <a:r>
              <a:rPr lang="en-US" sz="2700" dirty="0"/>
              <a:t>inputs. The model uses information from AP-42 for gas concentrations, but also allows additional user input if site specific data is available</a:t>
            </a:r>
            <a:r>
              <a:rPr lang="en-US" sz="2700" dirty="0" smtClean="0"/>
              <a:t>.</a:t>
            </a:r>
          </a:p>
          <a:p>
            <a:r>
              <a:rPr lang="en-US" sz="2900" dirty="0" smtClean="0"/>
              <a:t>Also </a:t>
            </a:r>
            <a:r>
              <a:rPr lang="en-US" sz="2900" dirty="0"/>
              <a:t>account for the additional </a:t>
            </a:r>
            <a:r>
              <a:rPr lang="en-US" sz="2900" dirty="0" smtClean="0"/>
              <a:t>emissions that </a:t>
            </a:r>
            <a:r>
              <a:rPr lang="en-US" sz="2900" dirty="0"/>
              <a:t>result from the combustion of </a:t>
            </a:r>
            <a:r>
              <a:rPr lang="en-US" sz="2900" dirty="0" smtClean="0"/>
              <a:t>LFG</a:t>
            </a:r>
            <a:r>
              <a:rPr lang="en-US" sz="2900" dirty="0"/>
              <a:t> </a:t>
            </a:r>
            <a:r>
              <a:rPr lang="en-US" sz="2900" dirty="0" smtClean="0"/>
              <a:t>units that burn fuel other than LFG</a:t>
            </a:r>
          </a:p>
          <a:p>
            <a:pPr lvl="1"/>
            <a:r>
              <a:rPr lang="en-US" sz="2700" dirty="0" smtClean="0"/>
              <a:t>Emission </a:t>
            </a:r>
            <a:r>
              <a:rPr lang="en-US" sz="2700" dirty="0"/>
              <a:t>factors are in AP-42, depending on the type of combustion equipment. Be sure to document the source of all emission factors used for all calculations. </a:t>
            </a:r>
          </a:p>
          <a:p>
            <a:pPr lvl="1"/>
            <a:endParaRPr lang="en-US" sz="2400" dirty="0"/>
          </a:p>
        </p:txBody>
      </p:sp>
      <p:sp>
        <p:nvSpPr>
          <p:cNvPr id="2" name="Title 1"/>
          <p:cNvSpPr>
            <a:spLocks noGrp="1"/>
          </p:cNvSpPr>
          <p:nvPr>
            <p:ph type="title"/>
          </p:nvPr>
        </p:nvSpPr>
        <p:spPr>
          <a:xfrm>
            <a:off x="457200" y="274638"/>
            <a:ext cx="7620000" cy="792162"/>
          </a:xfrm>
        </p:spPr>
        <p:txBody>
          <a:bodyPr/>
          <a:lstStyle/>
          <a:p>
            <a:r>
              <a:rPr lang="en-US" dirty="0"/>
              <a:t>Potential to Emit</a:t>
            </a:r>
          </a:p>
        </p:txBody>
      </p:sp>
      <p:sp>
        <p:nvSpPr>
          <p:cNvPr id="4" name="Slide Number Placeholder 3"/>
          <p:cNvSpPr>
            <a:spLocks noGrp="1"/>
          </p:cNvSpPr>
          <p:nvPr>
            <p:ph type="sldNum" sz="quarter" idx="12"/>
          </p:nvPr>
        </p:nvSpPr>
        <p:spPr/>
        <p:txBody>
          <a:bodyPr/>
          <a:lstStyle/>
          <a:p>
            <a:fld id="{9EF88589-9FC8-4893-BBFC-4F7D138F73E8}" type="slidenum">
              <a:rPr lang="en-US" smtClean="0"/>
              <a:t>15</a:t>
            </a:fld>
            <a:endParaRPr lang="en-US"/>
          </a:p>
        </p:txBody>
      </p:sp>
    </p:spTree>
    <p:extLst>
      <p:ext uri="{BB962C8B-B14F-4D97-AF65-F5344CB8AC3E}">
        <p14:creationId xmlns:p14="http://schemas.microsoft.com/office/powerpoint/2010/main" val="1983490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
            </a:r>
            <a:br>
              <a:rPr lang="en-US" sz="3200" b="1" dirty="0" smtClean="0"/>
            </a:br>
            <a:r>
              <a:rPr lang="en-US" sz="2400" b="1" dirty="0" smtClean="0"/>
              <a:t>NJDEP </a:t>
            </a:r>
            <a:r>
              <a:rPr lang="en-US" sz="2400" b="1" dirty="0"/>
              <a:t>Air Quality Permitting Program</a:t>
            </a:r>
            <a:r>
              <a:rPr lang="en-US" sz="2400" dirty="0"/>
              <a:t/>
            </a:r>
            <a:br>
              <a:rPr lang="en-US" sz="2400" dirty="0"/>
            </a:br>
            <a:r>
              <a:rPr lang="en-US" sz="2400" b="1" dirty="0" smtClean="0"/>
              <a:t>State </a:t>
            </a:r>
            <a:r>
              <a:rPr lang="en-US" sz="2400" b="1" dirty="0"/>
              <a:t>of the Art (SOTA)</a:t>
            </a:r>
            <a:r>
              <a:rPr lang="en-US" sz="2400" dirty="0"/>
              <a:t/>
            </a:r>
            <a:br>
              <a:rPr lang="en-US" sz="2400" dirty="0"/>
            </a:br>
            <a:r>
              <a:rPr lang="en-US" sz="2400" b="1" dirty="0"/>
              <a:t>Manual </a:t>
            </a:r>
            <a:r>
              <a:rPr lang="en-US" sz="2400" b="1" dirty="0" smtClean="0"/>
              <a:t>for  </a:t>
            </a:r>
            <a:r>
              <a:rPr lang="en-US" sz="2400" b="1" dirty="0"/>
              <a:t>Equipment Used to Vent Landfills</a:t>
            </a:r>
            <a:r>
              <a:rPr lang="en-US" sz="3200" dirty="0"/>
              <a:t/>
            </a:r>
            <a:br>
              <a:rPr lang="en-US" sz="3200" dirty="0"/>
            </a:br>
            <a:endParaRPr lang="en-US" sz="3200" dirty="0"/>
          </a:p>
        </p:txBody>
      </p:sp>
      <p:sp>
        <p:nvSpPr>
          <p:cNvPr id="3" name="Content Placeholder 2"/>
          <p:cNvSpPr>
            <a:spLocks noGrp="1"/>
          </p:cNvSpPr>
          <p:nvPr>
            <p:ph idx="1"/>
          </p:nvPr>
        </p:nvSpPr>
        <p:spPr>
          <a:xfrm>
            <a:off x="457200" y="1447800"/>
            <a:ext cx="7620000" cy="4953000"/>
          </a:xfrm>
        </p:spPr>
        <p:txBody>
          <a:bodyPr>
            <a:normAutofit/>
          </a:bodyPr>
          <a:lstStyle/>
          <a:p>
            <a:r>
              <a:rPr lang="en-US" dirty="0" smtClean="0"/>
              <a:t>Developed June 2010</a:t>
            </a:r>
          </a:p>
          <a:p>
            <a:r>
              <a:rPr lang="en-US" dirty="0" smtClean="0"/>
              <a:t>Made public but is still DRAFT </a:t>
            </a:r>
          </a:p>
          <a:p>
            <a:r>
              <a:rPr lang="en-US" dirty="0" smtClean="0"/>
              <a:t>Used for guidance</a:t>
            </a:r>
          </a:p>
          <a:p>
            <a:r>
              <a:rPr lang="en-US" dirty="0" smtClean="0"/>
              <a:t>Each landfill permit application is evaluated on a case by case basis </a:t>
            </a:r>
          </a:p>
          <a:p>
            <a:r>
              <a:rPr lang="en-US" dirty="0" smtClean="0"/>
              <a:t>SOTA applies to:</a:t>
            </a:r>
          </a:p>
          <a:p>
            <a:pPr lvl="1"/>
            <a:r>
              <a:rPr lang="en-US" dirty="0" smtClean="0"/>
              <a:t>all </a:t>
            </a:r>
            <a:r>
              <a:rPr lang="en-US" dirty="0"/>
              <a:t>newly constructed, reconstructed or modified </a:t>
            </a:r>
            <a:r>
              <a:rPr lang="en-US" dirty="0" smtClean="0"/>
              <a:t>equipment</a:t>
            </a:r>
          </a:p>
          <a:p>
            <a:pPr lvl="2"/>
            <a:r>
              <a:rPr lang="en-US" dirty="0" smtClean="0"/>
              <a:t>emits </a:t>
            </a:r>
            <a:r>
              <a:rPr lang="en-US" dirty="0"/>
              <a:t>contaminants in excess of their SOTA </a:t>
            </a:r>
            <a:r>
              <a:rPr lang="en-US" dirty="0" smtClean="0"/>
              <a:t>thresholds</a:t>
            </a:r>
          </a:p>
          <a:p>
            <a:pPr lvl="2"/>
            <a:r>
              <a:rPr lang="en-US" dirty="0" smtClean="0"/>
              <a:t>used </a:t>
            </a:r>
            <a:r>
              <a:rPr lang="en-US" dirty="0"/>
              <a:t>for the purpose of venting a closed or operating dump, sanitary landfill, hazardous waste landfill, directly or indirectly into the outdoor atmosphere which are subject to the SOTA provisions of the New Jersey Administrative Code (N.J.A.C.) 7:27-8 and N.J.A.C. 7:27-22. </a:t>
            </a:r>
          </a:p>
        </p:txBody>
      </p:sp>
      <p:sp>
        <p:nvSpPr>
          <p:cNvPr id="4" name="Slide Number Placeholder 3"/>
          <p:cNvSpPr>
            <a:spLocks noGrp="1"/>
          </p:cNvSpPr>
          <p:nvPr>
            <p:ph type="sldNum" sz="quarter" idx="12"/>
          </p:nvPr>
        </p:nvSpPr>
        <p:spPr/>
        <p:txBody>
          <a:bodyPr/>
          <a:lstStyle/>
          <a:p>
            <a:fld id="{9EF88589-9FC8-4893-BBFC-4F7D138F73E8}" type="slidenum">
              <a:rPr lang="en-US" smtClean="0"/>
              <a:t>16</a:t>
            </a:fld>
            <a:endParaRPr lang="en-US"/>
          </a:p>
        </p:txBody>
      </p:sp>
    </p:spTree>
    <p:extLst>
      <p:ext uri="{BB962C8B-B14F-4D97-AF65-F5344CB8AC3E}">
        <p14:creationId xmlns:p14="http://schemas.microsoft.com/office/powerpoint/2010/main" val="2210544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Emissions-SOTA Applicability</a:t>
            </a:r>
            <a:endParaRPr lang="en-US" sz="4400" dirty="0"/>
          </a:p>
        </p:txBody>
      </p:sp>
      <p:sp>
        <p:nvSpPr>
          <p:cNvPr id="3" name="Content Placeholder 2"/>
          <p:cNvSpPr>
            <a:spLocks noGrp="1"/>
          </p:cNvSpPr>
          <p:nvPr>
            <p:ph idx="1"/>
          </p:nvPr>
        </p:nvSpPr>
        <p:spPr>
          <a:xfrm>
            <a:off x="457200" y="1371600"/>
            <a:ext cx="7620000" cy="5029200"/>
          </a:xfrm>
        </p:spPr>
        <p:txBody>
          <a:bodyPr/>
          <a:lstStyle/>
          <a:p>
            <a:r>
              <a:rPr lang="en-US" sz="2400" dirty="0"/>
              <a:t>When accounting for the emissions to determine SOTA </a:t>
            </a:r>
            <a:r>
              <a:rPr lang="en-US" sz="2400" dirty="0" smtClean="0"/>
              <a:t>applicability….</a:t>
            </a:r>
          </a:p>
          <a:p>
            <a:pPr lvl="1"/>
            <a:r>
              <a:rPr lang="en-US" sz="2200" dirty="0" smtClean="0"/>
              <a:t>Potential </a:t>
            </a:r>
            <a:r>
              <a:rPr lang="en-US" sz="2200" dirty="0"/>
              <a:t>to Emit Emissions for the equipment </a:t>
            </a:r>
            <a:r>
              <a:rPr lang="en-US" sz="2200" dirty="0" smtClean="0"/>
              <a:t>should </a:t>
            </a:r>
            <a:r>
              <a:rPr lang="en-US" sz="2200" dirty="0"/>
              <a:t>include, but may not be limited </a:t>
            </a:r>
            <a:r>
              <a:rPr lang="en-US" sz="2200" dirty="0" smtClean="0"/>
              <a:t>to</a:t>
            </a:r>
          </a:p>
          <a:p>
            <a:pPr marL="411480" lvl="1" indent="0">
              <a:buNone/>
            </a:pPr>
            <a:endParaRPr lang="en-US" sz="2200" dirty="0" smtClean="0"/>
          </a:p>
          <a:p>
            <a:pPr lvl="2"/>
            <a:r>
              <a:rPr lang="en-US" sz="2000" dirty="0" smtClean="0"/>
              <a:t> </a:t>
            </a:r>
            <a:r>
              <a:rPr lang="en-US" sz="2000" dirty="0"/>
              <a:t>all collected air contaminant emissions that are discharged through a stack through passive or active </a:t>
            </a:r>
            <a:r>
              <a:rPr lang="en-US" sz="2000" dirty="0" smtClean="0"/>
              <a:t>venting</a:t>
            </a:r>
          </a:p>
          <a:p>
            <a:pPr marL="777240" lvl="2" indent="0">
              <a:buNone/>
            </a:pPr>
            <a:endParaRPr lang="en-US" sz="2000" dirty="0" smtClean="0"/>
          </a:p>
          <a:p>
            <a:pPr lvl="2"/>
            <a:r>
              <a:rPr lang="en-US" sz="2000" dirty="0" smtClean="0"/>
              <a:t>all </a:t>
            </a:r>
            <a:r>
              <a:rPr lang="en-US" sz="2000" dirty="0"/>
              <a:t>uncollected air contaminant emissions that are not emitted to the atmosphere through a stack.  </a:t>
            </a:r>
          </a:p>
          <a:p>
            <a:endParaRPr lang="en-US" dirty="0"/>
          </a:p>
        </p:txBody>
      </p:sp>
      <p:sp>
        <p:nvSpPr>
          <p:cNvPr id="4" name="Slide Number Placeholder 3"/>
          <p:cNvSpPr>
            <a:spLocks noGrp="1"/>
          </p:cNvSpPr>
          <p:nvPr>
            <p:ph type="sldNum" sz="quarter" idx="12"/>
          </p:nvPr>
        </p:nvSpPr>
        <p:spPr/>
        <p:txBody>
          <a:bodyPr/>
          <a:lstStyle/>
          <a:p>
            <a:fld id="{9EF88589-9FC8-4893-BBFC-4F7D138F73E8}" type="slidenum">
              <a:rPr lang="en-US" smtClean="0"/>
              <a:t>17</a:t>
            </a:fld>
            <a:endParaRPr lang="en-US"/>
          </a:p>
        </p:txBody>
      </p:sp>
    </p:spTree>
    <p:extLst>
      <p:ext uri="{BB962C8B-B14F-4D97-AF65-F5344CB8AC3E}">
        <p14:creationId xmlns:p14="http://schemas.microsoft.com/office/powerpoint/2010/main" val="2272651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SOTA Thresholds-Preconstruction Permit</a:t>
            </a:r>
            <a:endParaRPr lang="en-US" sz="4000" dirty="0"/>
          </a:p>
        </p:txBody>
      </p:sp>
      <p:sp>
        <p:nvSpPr>
          <p:cNvPr id="3" name="Content Placeholder 2"/>
          <p:cNvSpPr>
            <a:spLocks noGrp="1"/>
          </p:cNvSpPr>
          <p:nvPr>
            <p:ph idx="1"/>
          </p:nvPr>
        </p:nvSpPr>
        <p:spPr/>
        <p:txBody>
          <a:bodyPr>
            <a:normAutofit/>
          </a:bodyPr>
          <a:lstStyle/>
          <a:p>
            <a:r>
              <a:rPr lang="en-US" dirty="0" smtClean="0"/>
              <a:t>SOTA </a:t>
            </a:r>
            <a:r>
              <a:rPr lang="en-US" dirty="0"/>
              <a:t>thresholds for source operations which must obtain a Preconstruction Permit pursuant to N.J.A.C. 7:27-8 can be found in Appendix I.  </a:t>
            </a:r>
            <a:endParaRPr lang="en-US" dirty="0" smtClean="0"/>
          </a:p>
          <a:p>
            <a:pPr marL="114300" indent="0">
              <a:buNone/>
            </a:pPr>
            <a:endParaRPr lang="en-US" dirty="0" smtClean="0"/>
          </a:p>
          <a:p>
            <a:r>
              <a:rPr lang="en-US" dirty="0" smtClean="0"/>
              <a:t>Appendix </a:t>
            </a:r>
            <a:r>
              <a:rPr lang="en-US" dirty="0"/>
              <a:t>I, Table 1 lists the SOTA threshold for </a:t>
            </a:r>
            <a:r>
              <a:rPr lang="en-US" dirty="0" smtClean="0"/>
              <a:t>“any </a:t>
            </a:r>
            <a:r>
              <a:rPr lang="en-US" dirty="0"/>
              <a:t>air </a:t>
            </a:r>
            <a:r>
              <a:rPr lang="en-US" dirty="0" smtClean="0"/>
              <a:t>contaminant” as </a:t>
            </a:r>
            <a:r>
              <a:rPr lang="en-US" dirty="0"/>
              <a:t>5 tons per year (</a:t>
            </a:r>
            <a:r>
              <a:rPr lang="en-US" dirty="0" err="1"/>
              <a:t>tpy</a:t>
            </a:r>
            <a:r>
              <a:rPr lang="en-US" dirty="0" smtClean="0"/>
              <a:t>). </a:t>
            </a:r>
          </a:p>
          <a:p>
            <a:pPr lvl="1"/>
            <a:r>
              <a:rPr lang="en-US" dirty="0" smtClean="0"/>
              <a:t>“Any air contaminant” is defined in this section as: any </a:t>
            </a:r>
            <a:r>
              <a:rPr lang="en-US" dirty="0"/>
              <a:t>112 (r) contaminant; any stratospheric ozone depleting substance, or any greenhouse gas except carbon dioxide (CO</a:t>
            </a:r>
            <a:r>
              <a:rPr lang="en-US" baseline="-25000" dirty="0"/>
              <a:t>2</a:t>
            </a:r>
            <a:r>
              <a:rPr lang="en-US" dirty="0" smtClean="0"/>
              <a:t>).  </a:t>
            </a:r>
          </a:p>
          <a:p>
            <a:pPr marL="411480" lvl="1" indent="0">
              <a:buNone/>
            </a:pPr>
            <a:endParaRPr lang="en-US" dirty="0" smtClean="0"/>
          </a:p>
          <a:p>
            <a:r>
              <a:rPr lang="en-US" dirty="0" smtClean="0"/>
              <a:t>Consequently</a:t>
            </a:r>
            <a:r>
              <a:rPr lang="en-US" dirty="0"/>
              <a:t>, the SOTA threshold for methane is 5 </a:t>
            </a:r>
            <a:r>
              <a:rPr lang="en-US" dirty="0" err="1"/>
              <a:t>tpy</a:t>
            </a:r>
            <a:r>
              <a:rPr lang="en-US" dirty="0"/>
              <a:t>.</a:t>
            </a:r>
          </a:p>
          <a:p>
            <a:endParaRPr lang="en-US" dirty="0"/>
          </a:p>
        </p:txBody>
      </p:sp>
      <p:sp>
        <p:nvSpPr>
          <p:cNvPr id="4" name="Slide Number Placeholder 3"/>
          <p:cNvSpPr>
            <a:spLocks noGrp="1"/>
          </p:cNvSpPr>
          <p:nvPr>
            <p:ph type="sldNum" sz="quarter" idx="12"/>
          </p:nvPr>
        </p:nvSpPr>
        <p:spPr/>
        <p:txBody>
          <a:bodyPr/>
          <a:lstStyle/>
          <a:p>
            <a:fld id="{9EF88589-9FC8-4893-BBFC-4F7D138F73E8}" type="slidenum">
              <a:rPr lang="en-US" smtClean="0"/>
              <a:t>18</a:t>
            </a:fld>
            <a:endParaRPr lang="en-US"/>
          </a:p>
        </p:txBody>
      </p:sp>
    </p:spTree>
    <p:extLst>
      <p:ext uri="{BB962C8B-B14F-4D97-AF65-F5344CB8AC3E}">
        <p14:creationId xmlns:p14="http://schemas.microsoft.com/office/powerpoint/2010/main" val="1065587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SOTA Thresholds-Operating Permit</a:t>
            </a:r>
            <a:endParaRPr lang="en-US" sz="4400" dirty="0"/>
          </a:p>
        </p:txBody>
      </p:sp>
      <p:sp>
        <p:nvSpPr>
          <p:cNvPr id="3" name="Content Placeholder 2"/>
          <p:cNvSpPr>
            <a:spLocks noGrp="1"/>
          </p:cNvSpPr>
          <p:nvPr>
            <p:ph idx="1"/>
          </p:nvPr>
        </p:nvSpPr>
        <p:spPr/>
        <p:txBody>
          <a:bodyPr/>
          <a:lstStyle/>
          <a:p>
            <a:r>
              <a:rPr lang="en-US" sz="2400" dirty="0">
                <a:latin typeface="Times New Roman"/>
                <a:ea typeface="Times New Roman"/>
              </a:rPr>
              <a:t>The SOTA thresholds for source operations which must obtain an Operating Permit, pursuant to N.J.A.C. 7:27-22, can be found at N.J.A.C. 7:27-22.35 (b) </a:t>
            </a:r>
            <a:endParaRPr lang="en-US" sz="2400" dirty="0" smtClean="0">
              <a:latin typeface="Times New Roman"/>
              <a:ea typeface="Times New Roman"/>
            </a:endParaRPr>
          </a:p>
          <a:p>
            <a:pPr marL="114300" indent="0">
              <a:buNone/>
            </a:pPr>
            <a:endParaRPr lang="en-US" sz="2400" dirty="0" smtClean="0">
              <a:latin typeface="Times New Roman"/>
              <a:ea typeface="Times New Roman"/>
            </a:endParaRPr>
          </a:p>
          <a:p>
            <a:pPr lvl="1"/>
            <a:r>
              <a:rPr lang="en-US" sz="2200" dirty="0" smtClean="0">
                <a:latin typeface="Times New Roman"/>
                <a:ea typeface="Times New Roman"/>
              </a:rPr>
              <a:t>Threshold </a:t>
            </a:r>
            <a:r>
              <a:rPr lang="en-US" sz="2200" dirty="0">
                <a:latin typeface="Times New Roman"/>
                <a:ea typeface="Times New Roman"/>
              </a:rPr>
              <a:t>for Hazardous Air Pollutants are the de </a:t>
            </a:r>
            <a:r>
              <a:rPr lang="en-US" sz="2200" dirty="0" err="1">
                <a:latin typeface="Times New Roman"/>
                <a:ea typeface="Times New Roman"/>
              </a:rPr>
              <a:t>minimis</a:t>
            </a:r>
            <a:r>
              <a:rPr lang="en-US" sz="2200" dirty="0">
                <a:latin typeface="Times New Roman"/>
                <a:ea typeface="Times New Roman"/>
              </a:rPr>
              <a:t> levels specified by the EPA pursuant to 42 U.S.C. §7412(g) and the threshold for </a:t>
            </a:r>
            <a:r>
              <a:rPr lang="en-US" sz="2200" b="1" dirty="0">
                <a:latin typeface="Times New Roman"/>
                <a:ea typeface="Times New Roman"/>
              </a:rPr>
              <a:t>any other air contaminant </a:t>
            </a:r>
            <a:r>
              <a:rPr lang="en-US" sz="2200" dirty="0">
                <a:latin typeface="Times New Roman"/>
                <a:ea typeface="Times New Roman"/>
              </a:rPr>
              <a:t>is 5 </a:t>
            </a:r>
            <a:r>
              <a:rPr lang="en-US" sz="2200" dirty="0" err="1">
                <a:latin typeface="Times New Roman"/>
                <a:ea typeface="Times New Roman"/>
              </a:rPr>
              <a:t>tpy</a:t>
            </a:r>
            <a:r>
              <a:rPr lang="en-US" sz="2200" dirty="0">
                <a:latin typeface="Times New Roman"/>
                <a:ea typeface="Times New Roman"/>
              </a:rPr>
              <a:t>. </a:t>
            </a:r>
            <a:endParaRPr lang="en-US" sz="2200" dirty="0" smtClean="0">
              <a:latin typeface="Times New Roman"/>
              <a:ea typeface="Times New Roman"/>
            </a:endParaRPr>
          </a:p>
          <a:p>
            <a:pPr marL="411480" lvl="1" indent="0">
              <a:buNone/>
            </a:pPr>
            <a:endParaRPr lang="en-US" sz="2200" dirty="0">
              <a:latin typeface="Times New Roman"/>
              <a:ea typeface="Times New Roman"/>
            </a:endParaRPr>
          </a:p>
          <a:p>
            <a:pPr lvl="2"/>
            <a:r>
              <a:rPr lang="en-US" sz="2000" dirty="0" smtClean="0">
                <a:latin typeface="Times New Roman"/>
                <a:ea typeface="Times New Roman"/>
              </a:rPr>
              <a:t>N.J.A.C</a:t>
            </a:r>
            <a:r>
              <a:rPr lang="en-US" sz="2000" dirty="0">
                <a:latin typeface="Times New Roman"/>
                <a:ea typeface="Times New Roman"/>
              </a:rPr>
              <a:t>. </a:t>
            </a:r>
            <a:r>
              <a:rPr lang="en-US" sz="2000" dirty="0" smtClean="0">
                <a:latin typeface="Times New Roman"/>
                <a:ea typeface="Times New Roman"/>
              </a:rPr>
              <a:t>7:27-22 </a:t>
            </a:r>
            <a:r>
              <a:rPr lang="en-US" sz="2000" dirty="0">
                <a:latin typeface="Times New Roman"/>
                <a:ea typeface="Times New Roman"/>
              </a:rPr>
              <a:t>defines “</a:t>
            </a:r>
            <a:r>
              <a:rPr lang="en-US" sz="2000" b="1" dirty="0">
                <a:latin typeface="Times New Roman"/>
                <a:ea typeface="Times New Roman"/>
              </a:rPr>
              <a:t>Air contaminant</a:t>
            </a:r>
            <a:r>
              <a:rPr lang="en-US" sz="2000" dirty="0">
                <a:latin typeface="Times New Roman"/>
                <a:ea typeface="Times New Roman"/>
              </a:rPr>
              <a:t>” as any substance, other than water or distillates of air, present in the atmosphere as solid particles, liquid particles, vapors or gases</a:t>
            </a:r>
            <a:endParaRPr lang="en-US" sz="2000" dirty="0"/>
          </a:p>
        </p:txBody>
      </p:sp>
      <p:sp>
        <p:nvSpPr>
          <p:cNvPr id="4" name="Slide Number Placeholder 3"/>
          <p:cNvSpPr>
            <a:spLocks noGrp="1"/>
          </p:cNvSpPr>
          <p:nvPr>
            <p:ph type="sldNum" sz="quarter" idx="12"/>
          </p:nvPr>
        </p:nvSpPr>
        <p:spPr/>
        <p:txBody>
          <a:bodyPr/>
          <a:lstStyle/>
          <a:p>
            <a:fld id="{9EF88589-9FC8-4893-BBFC-4F7D138F73E8}" type="slidenum">
              <a:rPr lang="en-US" smtClean="0"/>
              <a:t>19</a:t>
            </a:fld>
            <a:endParaRPr lang="en-US"/>
          </a:p>
        </p:txBody>
      </p:sp>
    </p:spTree>
    <p:extLst>
      <p:ext uri="{BB962C8B-B14F-4D97-AF65-F5344CB8AC3E}">
        <p14:creationId xmlns:p14="http://schemas.microsoft.com/office/powerpoint/2010/main" val="3621573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Landfill Overview</a:t>
            </a:r>
          </a:p>
          <a:p>
            <a:r>
              <a:rPr lang="en-US" dirty="0" smtClean="0"/>
              <a:t>Emissions</a:t>
            </a:r>
          </a:p>
          <a:p>
            <a:r>
              <a:rPr lang="en-US" dirty="0" smtClean="0"/>
              <a:t>Permit Applicability</a:t>
            </a:r>
          </a:p>
          <a:p>
            <a:r>
              <a:rPr lang="en-US" dirty="0" smtClean="0"/>
              <a:t>Potential to Emit</a:t>
            </a:r>
            <a:endParaRPr lang="en-US" dirty="0"/>
          </a:p>
          <a:p>
            <a:r>
              <a:rPr lang="en-US" dirty="0" smtClean="0"/>
              <a:t>Permit Requirements</a:t>
            </a:r>
          </a:p>
          <a:p>
            <a:r>
              <a:rPr lang="en-US" dirty="0" smtClean="0"/>
              <a:t>Federal Regulations</a:t>
            </a:r>
          </a:p>
        </p:txBody>
      </p:sp>
      <p:pic>
        <p:nvPicPr>
          <p:cNvPr id="1028" name="Picture 4" descr="http://excusemylogic.files.wordpress.com/2012/04/fashion-landfill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199" y="2362200"/>
            <a:ext cx="4946286" cy="329184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EF88589-9FC8-4893-BBFC-4F7D138F73E8}" type="slidenum">
              <a:rPr lang="en-US" smtClean="0"/>
              <a:t>2</a:t>
            </a:fld>
            <a:endParaRPr lang="en-US"/>
          </a:p>
        </p:txBody>
      </p:sp>
    </p:spTree>
    <p:extLst>
      <p:ext uri="{BB962C8B-B14F-4D97-AF65-F5344CB8AC3E}">
        <p14:creationId xmlns:p14="http://schemas.microsoft.com/office/powerpoint/2010/main" val="2031121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SOTA Performance Levels</a:t>
            </a:r>
            <a:endParaRPr lang="en-US" dirty="0"/>
          </a:p>
        </p:txBody>
      </p:sp>
      <p:sp>
        <p:nvSpPr>
          <p:cNvPr id="3" name="Content Placeholder 2"/>
          <p:cNvSpPr>
            <a:spLocks noGrp="1"/>
          </p:cNvSpPr>
          <p:nvPr>
            <p:ph idx="1"/>
          </p:nvPr>
        </p:nvSpPr>
        <p:spPr>
          <a:xfrm>
            <a:off x="457200" y="1371600"/>
            <a:ext cx="7620000" cy="5029200"/>
          </a:xfrm>
        </p:spPr>
        <p:txBody>
          <a:bodyPr>
            <a:normAutofit/>
          </a:bodyPr>
          <a:lstStyle/>
          <a:p>
            <a:r>
              <a:rPr lang="en-US" dirty="0"/>
              <a:t>SOTA performance levels are not a substitution for complying with any </a:t>
            </a:r>
            <a:r>
              <a:rPr lang="en-US" dirty="0" smtClean="0"/>
              <a:t>applicable </a:t>
            </a:r>
            <a:r>
              <a:rPr lang="en-US" dirty="0"/>
              <a:t>regulations contained in the N.J.A.C. 7:27. </a:t>
            </a:r>
            <a:endParaRPr lang="en-US" dirty="0" smtClean="0"/>
          </a:p>
          <a:p>
            <a:r>
              <a:rPr lang="en-US" dirty="0" smtClean="0"/>
              <a:t> </a:t>
            </a:r>
            <a:r>
              <a:rPr lang="en-US" dirty="0"/>
              <a:t>Other sections of  N.J.A.C. 7:27 which may be applicable include, but may not be limited to, the following:  </a:t>
            </a:r>
            <a:endParaRPr lang="en-US" dirty="0" smtClean="0"/>
          </a:p>
          <a:p>
            <a:pPr lvl="1"/>
            <a:r>
              <a:rPr lang="en-US" dirty="0" smtClean="0"/>
              <a:t>1</a:t>
            </a:r>
            <a:r>
              <a:rPr lang="en-US" dirty="0"/>
              <a:t>) N.J.A.C. 7:27-5 “Prohibition of Air Pollution (includes odor provisions</a:t>
            </a:r>
            <a:r>
              <a:rPr lang="en-US" dirty="0" smtClean="0"/>
              <a:t>)” </a:t>
            </a:r>
          </a:p>
          <a:p>
            <a:pPr lvl="1"/>
            <a:r>
              <a:rPr lang="en-US" dirty="0" smtClean="0"/>
              <a:t>2</a:t>
            </a:r>
            <a:r>
              <a:rPr lang="en-US" dirty="0"/>
              <a:t>) N.J.A.C. 7:27-7 “</a:t>
            </a:r>
            <a:r>
              <a:rPr lang="en-US" dirty="0" smtClean="0"/>
              <a:t>Sulfur” </a:t>
            </a:r>
          </a:p>
          <a:p>
            <a:pPr lvl="1"/>
            <a:r>
              <a:rPr lang="en-US" dirty="0" smtClean="0"/>
              <a:t>3</a:t>
            </a:r>
            <a:r>
              <a:rPr lang="en-US" dirty="0"/>
              <a:t>) N.J.A.C. 7:27-17 “Control and Prohibition of Air Pollution by Toxic </a:t>
            </a:r>
            <a:r>
              <a:rPr lang="en-US" dirty="0" smtClean="0"/>
              <a:t>Substances” </a:t>
            </a:r>
          </a:p>
          <a:p>
            <a:pPr lvl="1"/>
            <a:r>
              <a:rPr lang="en-US" dirty="0" smtClean="0"/>
              <a:t>4</a:t>
            </a:r>
            <a:r>
              <a:rPr lang="en-US" dirty="0"/>
              <a:t>) N.J.A.C. 7:27-18 “Control and Prohibition of Air Pollution from New or Altered Sources Affecting Ambient Air Quality (Emission Offset Rules</a:t>
            </a:r>
            <a:r>
              <a:rPr lang="en-US" dirty="0" smtClean="0"/>
              <a:t>)” </a:t>
            </a:r>
          </a:p>
          <a:p>
            <a:pPr lvl="1"/>
            <a:r>
              <a:rPr lang="en-US" dirty="0" smtClean="0"/>
              <a:t>5</a:t>
            </a:r>
            <a:r>
              <a:rPr lang="en-US" dirty="0"/>
              <a:t>)  N.J.A.C. 7:27-19 “Control and Prohibition of Air Pollution by Oxides of Nitrogen.”</a:t>
            </a:r>
          </a:p>
          <a:p>
            <a:endParaRPr lang="en-US" dirty="0"/>
          </a:p>
          <a:p>
            <a:endParaRPr lang="en-US" dirty="0"/>
          </a:p>
        </p:txBody>
      </p:sp>
      <p:sp>
        <p:nvSpPr>
          <p:cNvPr id="4" name="Slide Number Placeholder 3"/>
          <p:cNvSpPr>
            <a:spLocks noGrp="1"/>
          </p:cNvSpPr>
          <p:nvPr>
            <p:ph type="sldNum" sz="quarter" idx="12"/>
          </p:nvPr>
        </p:nvSpPr>
        <p:spPr/>
        <p:txBody>
          <a:bodyPr/>
          <a:lstStyle/>
          <a:p>
            <a:fld id="{9EF88589-9FC8-4893-BBFC-4F7D138F73E8}" type="slidenum">
              <a:rPr lang="en-US" smtClean="0"/>
              <a:t>20</a:t>
            </a:fld>
            <a:endParaRPr lang="en-US"/>
          </a:p>
        </p:txBody>
      </p:sp>
    </p:spTree>
    <p:extLst>
      <p:ext uri="{BB962C8B-B14F-4D97-AF65-F5344CB8AC3E}">
        <p14:creationId xmlns:p14="http://schemas.microsoft.com/office/powerpoint/2010/main" val="80309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SOTA Performance </a:t>
            </a:r>
            <a:r>
              <a:rPr lang="en-US" sz="3200" b="1" dirty="0" smtClean="0"/>
              <a:t>Levels: Landfills </a:t>
            </a:r>
            <a:r>
              <a:rPr lang="en-US" sz="3200" b="1" dirty="0"/>
              <a:t>Subject to </a:t>
            </a:r>
            <a:r>
              <a:rPr lang="en-US" sz="3200" b="1" dirty="0" smtClean="0"/>
              <a:t>MACT (</a:t>
            </a:r>
            <a:r>
              <a:rPr lang="en-US" sz="3200" dirty="0"/>
              <a:t>Maximum Achievable Control Technology </a:t>
            </a:r>
            <a:r>
              <a:rPr lang="en-US" sz="3200" dirty="0" smtClean="0"/>
              <a:t>)</a:t>
            </a:r>
            <a:endParaRPr lang="en-US" sz="3200" dirty="0"/>
          </a:p>
        </p:txBody>
      </p:sp>
      <p:sp>
        <p:nvSpPr>
          <p:cNvPr id="3" name="Content Placeholder 2"/>
          <p:cNvSpPr>
            <a:spLocks noGrp="1"/>
          </p:cNvSpPr>
          <p:nvPr>
            <p:ph idx="1"/>
          </p:nvPr>
        </p:nvSpPr>
        <p:spPr>
          <a:xfrm>
            <a:off x="457200" y="1828800"/>
            <a:ext cx="7620000" cy="4572000"/>
          </a:xfrm>
        </p:spPr>
        <p:txBody>
          <a:bodyPr/>
          <a:lstStyle/>
          <a:p>
            <a:r>
              <a:rPr lang="en-US" dirty="0"/>
              <a:t>Pursuant to N.J.A.C. 7:27-8.12(e)3 for preconstruction permits and pursuant to N.J.A.C. </a:t>
            </a:r>
            <a:r>
              <a:rPr lang="en-US" dirty="0" smtClean="0"/>
              <a:t>7:27-22.35(c</a:t>
            </a:r>
            <a:r>
              <a:rPr lang="en-US" dirty="0"/>
              <a:t>) for operating permits</a:t>
            </a:r>
            <a:r>
              <a:rPr lang="en-US" dirty="0" smtClean="0"/>
              <a:t>:</a:t>
            </a:r>
          </a:p>
          <a:p>
            <a:pPr marL="114300" indent="0">
              <a:buNone/>
            </a:pPr>
            <a:endParaRPr lang="en-US" dirty="0"/>
          </a:p>
          <a:p>
            <a:pPr lvl="1"/>
            <a:r>
              <a:rPr lang="en-US" dirty="0"/>
              <a:t>If </a:t>
            </a:r>
            <a:r>
              <a:rPr lang="en-US" dirty="0" smtClean="0"/>
              <a:t>subject </a:t>
            </a:r>
            <a:r>
              <a:rPr lang="en-US" dirty="0"/>
              <a:t>to 40 CFR 63, Subpart AAAA, </a:t>
            </a:r>
            <a:r>
              <a:rPr lang="en-US" dirty="0" smtClean="0"/>
              <a:t>then </a:t>
            </a:r>
            <a:r>
              <a:rPr lang="en-US" dirty="0"/>
              <a:t>compliance with all of the provisions of that </a:t>
            </a:r>
            <a:r>
              <a:rPr lang="en-US" dirty="0" smtClean="0"/>
              <a:t>MACT </a:t>
            </a:r>
            <a:r>
              <a:rPr lang="en-US" dirty="0"/>
              <a:t>standard is equivalent to SOTA for any HAPs.  </a:t>
            </a:r>
            <a:endParaRPr lang="en-US" dirty="0" smtClean="0"/>
          </a:p>
          <a:p>
            <a:pPr lvl="1"/>
            <a:r>
              <a:rPr lang="en-US" dirty="0" smtClean="0"/>
              <a:t>This </a:t>
            </a:r>
            <a:r>
              <a:rPr lang="en-US" dirty="0"/>
              <a:t>applies solely to the emissions of individual </a:t>
            </a:r>
            <a:r>
              <a:rPr lang="en-US" dirty="0" smtClean="0"/>
              <a:t>HAPs.  </a:t>
            </a:r>
            <a:r>
              <a:rPr lang="en-US" dirty="0"/>
              <a:t>Other contaminants and contaminant categories, such as total suspended particulates and total volatile organic compounds, may be subject to other requirements.</a:t>
            </a:r>
          </a:p>
          <a:p>
            <a:endParaRPr lang="en-US" dirty="0"/>
          </a:p>
        </p:txBody>
      </p:sp>
      <p:sp>
        <p:nvSpPr>
          <p:cNvPr id="4" name="Slide Number Placeholder 3"/>
          <p:cNvSpPr>
            <a:spLocks noGrp="1"/>
          </p:cNvSpPr>
          <p:nvPr>
            <p:ph type="sldNum" sz="quarter" idx="12"/>
          </p:nvPr>
        </p:nvSpPr>
        <p:spPr/>
        <p:txBody>
          <a:bodyPr/>
          <a:lstStyle/>
          <a:p>
            <a:fld id="{9EF88589-9FC8-4893-BBFC-4F7D138F73E8}" type="slidenum">
              <a:rPr lang="en-US" smtClean="0"/>
              <a:t>21</a:t>
            </a:fld>
            <a:endParaRPr lang="en-US"/>
          </a:p>
        </p:txBody>
      </p:sp>
    </p:spTree>
    <p:extLst>
      <p:ext uri="{BB962C8B-B14F-4D97-AF65-F5344CB8AC3E}">
        <p14:creationId xmlns:p14="http://schemas.microsoft.com/office/powerpoint/2010/main" val="3972009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676400"/>
          </a:xfrm>
        </p:spPr>
        <p:txBody>
          <a:bodyPr/>
          <a:lstStyle/>
          <a:p>
            <a:r>
              <a:rPr lang="en-US" sz="2800" b="1" dirty="0"/>
              <a:t>SOTA Performance </a:t>
            </a:r>
            <a:r>
              <a:rPr lang="en-US" sz="2800" b="1" dirty="0" smtClean="0"/>
              <a:t>Levels: Landfills not subject to MACT OR Landfills </a:t>
            </a:r>
            <a:r>
              <a:rPr lang="en-US" sz="2800" b="1" dirty="0"/>
              <a:t>s</a:t>
            </a:r>
            <a:r>
              <a:rPr lang="en-US" sz="2800" b="1" dirty="0" smtClean="0"/>
              <a:t>ubject to MACT that have contaminants that are not HAPs emitted in excess of SOTA levels</a:t>
            </a:r>
            <a:endParaRPr lang="en-US" sz="2800" dirty="0"/>
          </a:p>
        </p:txBody>
      </p:sp>
      <p:sp>
        <p:nvSpPr>
          <p:cNvPr id="3" name="Content Placeholder 2"/>
          <p:cNvSpPr>
            <a:spLocks noGrp="1"/>
          </p:cNvSpPr>
          <p:nvPr>
            <p:ph idx="1"/>
          </p:nvPr>
        </p:nvSpPr>
        <p:spPr>
          <a:xfrm>
            <a:off x="457200" y="2209800"/>
            <a:ext cx="7620000" cy="4191000"/>
          </a:xfrm>
        </p:spPr>
        <p:txBody>
          <a:bodyPr/>
          <a:lstStyle/>
          <a:p>
            <a:pPr marL="114300" indent="0">
              <a:buNone/>
            </a:pPr>
            <a:r>
              <a:rPr lang="en-US" dirty="0"/>
              <a:t>METHANE:</a:t>
            </a:r>
          </a:p>
          <a:p>
            <a:r>
              <a:rPr lang="en-US" b="1" dirty="0"/>
              <a:t>No control device </a:t>
            </a:r>
            <a:r>
              <a:rPr lang="en-US" dirty="0"/>
              <a:t>is necessary for methane if the landfill gas </a:t>
            </a:r>
            <a:r>
              <a:rPr lang="en-US" b="1" dirty="0"/>
              <a:t>methane concentration is</a:t>
            </a:r>
            <a:r>
              <a:rPr lang="en-US" dirty="0"/>
              <a:t> </a:t>
            </a:r>
            <a:r>
              <a:rPr lang="en-US" b="1" dirty="0"/>
              <a:t>&lt; 20% </a:t>
            </a:r>
            <a:r>
              <a:rPr lang="en-US" dirty="0"/>
              <a:t>by volume or the landfill gas </a:t>
            </a:r>
            <a:r>
              <a:rPr lang="en-US" b="1" dirty="0"/>
              <a:t>flow rate is &lt; 5</a:t>
            </a:r>
            <a:r>
              <a:rPr lang="en-US" dirty="0"/>
              <a:t> cubic feet per minute (ft</a:t>
            </a:r>
            <a:r>
              <a:rPr lang="en-US" baseline="30000" dirty="0"/>
              <a:t>3</a:t>
            </a:r>
            <a:r>
              <a:rPr lang="en-US" dirty="0"/>
              <a:t>/min), as measured at the venting or extraction well.</a:t>
            </a:r>
          </a:p>
          <a:p>
            <a:endParaRPr lang="en-US" dirty="0"/>
          </a:p>
          <a:p>
            <a:r>
              <a:rPr lang="en-US" dirty="0"/>
              <a:t>SOTA performance standards for methane emissions, where the </a:t>
            </a:r>
            <a:r>
              <a:rPr lang="en-US" b="1" dirty="0"/>
              <a:t>methane concentration is ≥ 20% </a:t>
            </a:r>
            <a:r>
              <a:rPr lang="en-US" dirty="0"/>
              <a:t>by volume and the landfill gas </a:t>
            </a:r>
            <a:r>
              <a:rPr lang="en-US" b="1" dirty="0"/>
              <a:t>flow rate is ≥ 5 </a:t>
            </a:r>
            <a:r>
              <a:rPr lang="en-US" dirty="0"/>
              <a:t>cubic feet per minute (ft</a:t>
            </a:r>
            <a:r>
              <a:rPr lang="en-US" baseline="30000" dirty="0"/>
              <a:t>3</a:t>
            </a:r>
            <a:r>
              <a:rPr lang="en-US" dirty="0"/>
              <a:t>/min), refer to table on following slide…..</a:t>
            </a:r>
          </a:p>
          <a:p>
            <a:endParaRPr lang="en-US" dirty="0"/>
          </a:p>
        </p:txBody>
      </p:sp>
      <p:sp>
        <p:nvSpPr>
          <p:cNvPr id="4" name="Slide Number Placeholder 3"/>
          <p:cNvSpPr>
            <a:spLocks noGrp="1"/>
          </p:cNvSpPr>
          <p:nvPr>
            <p:ph type="sldNum" sz="quarter" idx="12"/>
          </p:nvPr>
        </p:nvSpPr>
        <p:spPr/>
        <p:txBody>
          <a:bodyPr/>
          <a:lstStyle/>
          <a:p>
            <a:fld id="{9EF88589-9FC8-4893-BBFC-4F7D138F73E8}" type="slidenum">
              <a:rPr lang="en-US" smtClean="0"/>
              <a:t>22</a:t>
            </a:fld>
            <a:endParaRPr lang="en-US"/>
          </a:p>
        </p:txBody>
      </p:sp>
    </p:spTree>
    <p:extLst>
      <p:ext uri="{BB962C8B-B14F-4D97-AF65-F5344CB8AC3E}">
        <p14:creationId xmlns:p14="http://schemas.microsoft.com/office/powerpoint/2010/main" val="2743100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868362"/>
          </a:xfrm>
        </p:spPr>
        <p:txBody>
          <a:bodyPr/>
          <a:lstStyle/>
          <a:p>
            <a:r>
              <a:rPr lang="en-US" sz="2000" dirty="0" smtClean="0"/>
              <a:t>SOTA performance </a:t>
            </a:r>
            <a:r>
              <a:rPr lang="en-US" sz="2000" dirty="0" err="1" smtClean="0"/>
              <a:t>stds</a:t>
            </a:r>
            <a:r>
              <a:rPr lang="en-US" sz="2000" dirty="0" smtClean="0"/>
              <a:t> </a:t>
            </a:r>
            <a:r>
              <a:rPr lang="en-US" sz="2000" dirty="0"/>
              <a:t>for </a:t>
            </a:r>
            <a:r>
              <a:rPr lang="en-US" sz="2000" dirty="0" smtClean="0"/>
              <a:t>methane emissions, where methane </a:t>
            </a:r>
            <a:r>
              <a:rPr lang="en-US" sz="2000" dirty="0" err="1" smtClean="0"/>
              <a:t>concentraction</a:t>
            </a:r>
            <a:r>
              <a:rPr lang="en-US" sz="2000" dirty="0" smtClean="0"/>
              <a:t> ≥ </a:t>
            </a:r>
            <a:r>
              <a:rPr lang="en-US" sz="2000" dirty="0"/>
              <a:t>20% by </a:t>
            </a:r>
            <a:r>
              <a:rPr lang="en-US" sz="2000" dirty="0" smtClean="0"/>
              <a:t>vol. &amp; landfill </a:t>
            </a:r>
            <a:r>
              <a:rPr lang="en-US" sz="2000" dirty="0"/>
              <a:t>gas flow rate is </a:t>
            </a:r>
            <a:r>
              <a:rPr lang="en-US" sz="2000" dirty="0" smtClean="0"/>
              <a:t>≥ 5 </a:t>
            </a:r>
            <a:r>
              <a:rPr lang="en-US" sz="2000" dirty="0"/>
              <a:t>ft3/min.</a:t>
            </a:r>
            <a:br>
              <a:rPr lang="en-US" sz="2000" dirty="0"/>
            </a:br>
            <a:endParaRPr lang="en-US"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8981453"/>
              </p:ext>
            </p:extLst>
          </p:nvPr>
        </p:nvGraphicFramePr>
        <p:xfrm>
          <a:off x="381001" y="1295400"/>
          <a:ext cx="8458200" cy="4244341"/>
        </p:xfrm>
        <a:graphic>
          <a:graphicData uri="http://schemas.openxmlformats.org/drawingml/2006/table">
            <a:tbl>
              <a:tblPr firstRow="1" firstCol="1" lastRow="1" lastCol="1" bandRow="1" bandCol="1">
                <a:tableStyleId>{5C22544A-7EE6-4342-B048-85BDC9FD1C3A}</a:tableStyleId>
              </a:tblPr>
              <a:tblGrid>
                <a:gridCol w="3336722"/>
                <a:gridCol w="5121478"/>
              </a:tblGrid>
              <a:tr h="674370">
                <a:tc>
                  <a:txBody>
                    <a:bodyPr/>
                    <a:lstStyle/>
                    <a:p>
                      <a:pPr marL="0" marR="0" algn="l">
                        <a:spcBef>
                          <a:spcPts val="0"/>
                        </a:spcBef>
                        <a:spcAft>
                          <a:spcPts val="0"/>
                        </a:spcAft>
                      </a:pPr>
                      <a:r>
                        <a:rPr lang="en-US" sz="1550" dirty="0">
                          <a:effectLst/>
                        </a:rPr>
                        <a:t>Landfill Gas Methane </a:t>
                      </a:r>
                      <a:r>
                        <a:rPr lang="en-US" sz="1550" dirty="0" smtClean="0">
                          <a:effectLst/>
                        </a:rPr>
                        <a:t>Concentration (LGMC)-LGMC </a:t>
                      </a:r>
                      <a:r>
                        <a:rPr lang="en-US" sz="1550" dirty="0">
                          <a:effectLst/>
                        </a:rPr>
                        <a:t>(% by </a:t>
                      </a:r>
                      <a:r>
                        <a:rPr lang="en-US" sz="1550" dirty="0" smtClean="0">
                          <a:effectLst/>
                        </a:rPr>
                        <a:t>volume) / Landfill </a:t>
                      </a:r>
                      <a:r>
                        <a:rPr lang="en-US" sz="1550" dirty="0">
                          <a:effectLst/>
                        </a:rPr>
                        <a:t>Gas Flow </a:t>
                      </a:r>
                      <a:r>
                        <a:rPr lang="en-US" sz="1550" dirty="0" smtClean="0">
                          <a:effectLst/>
                        </a:rPr>
                        <a:t>Rate(LGFR) </a:t>
                      </a:r>
                      <a:r>
                        <a:rPr lang="en-US" sz="1550" dirty="0">
                          <a:effectLst/>
                        </a:rPr>
                        <a:t>(ft</a:t>
                      </a:r>
                      <a:r>
                        <a:rPr lang="en-US" sz="1550" baseline="30000" dirty="0">
                          <a:effectLst/>
                        </a:rPr>
                        <a:t>3</a:t>
                      </a:r>
                      <a:r>
                        <a:rPr lang="en-US" sz="1550" dirty="0">
                          <a:effectLst/>
                        </a:rPr>
                        <a:t>/min) - *</a:t>
                      </a:r>
                      <a:endParaRPr lang="en-US" sz="1550" dirty="0">
                        <a:solidFill>
                          <a:srgbClr val="000000"/>
                        </a:solidFill>
                        <a:effectLst/>
                        <a:latin typeface="Times New Roman"/>
                        <a:ea typeface="Times New Roman"/>
                      </a:endParaRPr>
                    </a:p>
                  </a:txBody>
                  <a:tcPr marL="68580" marR="68580" marT="0" marB="0"/>
                </a:tc>
                <a:tc>
                  <a:txBody>
                    <a:bodyPr/>
                    <a:lstStyle/>
                    <a:p>
                      <a:pPr marL="0" marR="0" algn="l">
                        <a:spcBef>
                          <a:spcPts val="0"/>
                        </a:spcBef>
                        <a:spcAft>
                          <a:spcPts val="0"/>
                        </a:spcAft>
                      </a:pPr>
                      <a:r>
                        <a:rPr lang="en-US" sz="1550" dirty="0">
                          <a:effectLst/>
                        </a:rPr>
                        <a:t>SOTA Performance Standards</a:t>
                      </a:r>
                      <a:endParaRPr lang="en-US" sz="1550" dirty="0">
                        <a:solidFill>
                          <a:srgbClr val="000000"/>
                        </a:solidFill>
                        <a:effectLst/>
                        <a:latin typeface="Times New Roman"/>
                        <a:ea typeface="Times New Roman"/>
                      </a:endParaRPr>
                    </a:p>
                  </a:txBody>
                  <a:tcPr marL="68580" marR="68580" marT="0" marB="0"/>
                </a:tc>
              </a:tr>
              <a:tr h="586741">
                <a:tc>
                  <a:txBody>
                    <a:bodyPr/>
                    <a:lstStyle/>
                    <a:p>
                      <a:pPr marL="0" marR="0" algn="l">
                        <a:spcBef>
                          <a:spcPts val="0"/>
                        </a:spcBef>
                        <a:spcAft>
                          <a:spcPts val="0"/>
                        </a:spcAft>
                      </a:pPr>
                      <a:r>
                        <a:rPr lang="en-US" sz="1800" b="0" dirty="0">
                          <a:effectLst/>
                        </a:rPr>
                        <a:t>1. LGMC </a:t>
                      </a:r>
                      <a:r>
                        <a:rPr lang="en-US" sz="1800" dirty="0" smtClean="0"/>
                        <a:t>≥ </a:t>
                      </a:r>
                      <a:r>
                        <a:rPr lang="en-US" sz="1800" b="0" dirty="0" smtClean="0">
                          <a:effectLst/>
                        </a:rPr>
                        <a:t>20</a:t>
                      </a:r>
                      <a:r>
                        <a:rPr lang="en-US" sz="1800" b="0" dirty="0">
                          <a:effectLst/>
                        </a:rPr>
                        <a:t>%; and </a:t>
                      </a:r>
                      <a:r>
                        <a:rPr lang="en-US" sz="1800" b="0" dirty="0" smtClean="0">
                          <a:effectLst/>
                        </a:rPr>
                        <a:t>&lt; 35</a:t>
                      </a:r>
                      <a:r>
                        <a:rPr lang="en-US" sz="1800" b="0" dirty="0">
                          <a:effectLst/>
                        </a:rPr>
                        <a:t>%; and</a:t>
                      </a:r>
                    </a:p>
                    <a:p>
                      <a:pPr marL="0" marR="0" algn="l">
                        <a:spcBef>
                          <a:spcPts val="0"/>
                        </a:spcBef>
                        <a:spcAft>
                          <a:spcPts val="0"/>
                        </a:spcAft>
                      </a:pPr>
                      <a:r>
                        <a:rPr lang="en-US" sz="1800" b="0" dirty="0">
                          <a:effectLst/>
                        </a:rPr>
                        <a:t>2. LGFR </a:t>
                      </a:r>
                      <a:r>
                        <a:rPr lang="en-US" sz="1800" dirty="0" smtClean="0"/>
                        <a:t>≥ </a:t>
                      </a:r>
                      <a:r>
                        <a:rPr lang="en-US" sz="1800" b="0" dirty="0" smtClean="0">
                          <a:effectLst/>
                        </a:rPr>
                        <a:t>to </a:t>
                      </a:r>
                      <a:r>
                        <a:rPr lang="en-US" sz="1800" b="0" dirty="0">
                          <a:effectLst/>
                        </a:rPr>
                        <a:t>5 ft</a:t>
                      </a:r>
                      <a:r>
                        <a:rPr lang="en-US" sz="1800" b="0" baseline="30000" dirty="0">
                          <a:effectLst/>
                        </a:rPr>
                        <a:t>3</a:t>
                      </a:r>
                      <a:r>
                        <a:rPr lang="en-US" sz="1800" b="0" dirty="0">
                          <a:effectLst/>
                        </a:rPr>
                        <a:t>/min.</a:t>
                      </a:r>
                      <a:endParaRPr lang="en-US" sz="1800" b="0" dirty="0">
                        <a:solidFill>
                          <a:srgbClr val="000000"/>
                        </a:solidFill>
                        <a:effectLst/>
                        <a:latin typeface="Times New Roman"/>
                        <a:ea typeface="Times New Roman"/>
                      </a:endParaRPr>
                    </a:p>
                  </a:txBody>
                  <a:tcPr marL="68580" marR="68580" marT="0" marB="0"/>
                </a:tc>
                <a:tc>
                  <a:txBody>
                    <a:bodyPr/>
                    <a:lstStyle/>
                    <a:p>
                      <a:pPr marL="0" marR="0" algn="l">
                        <a:spcBef>
                          <a:spcPts val="0"/>
                        </a:spcBef>
                        <a:spcAft>
                          <a:spcPts val="0"/>
                        </a:spcAft>
                      </a:pPr>
                      <a:r>
                        <a:rPr lang="en-US" sz="1550" b="0" dirty="0">
                          <a:effectLst/>
                        </a:rPr>
                        <a:t>Spark ignited flare or equivalent</a:t>
                      </a:r>
                      <a:endParaRPr lang="en-US" sz="1550" b="0" dirty="0">
                        <a:solidFill>
                          <a:srgbClr val="000000"/>
                        </a:solidFill>
                        <a:effectLst/>
                        <a:latin typeface="Times New Roman"/>
                        <a:ea typeface="Times New Roman"/>
                      </a:endParaRPr>
                    </a:p>
                  </a:txBody>
                  <a:tcPr marL="68580" marR="68580" marT="0" marB="0"/>
                </a:tc>
              </a:tr>
              <a:tr h="685800">
                <a:tc>
                  <a:txBody>
                    <a:bodyPr/>
                    <a:lstStyle/>
                    <a:p>
                      <a:pPr marL="0" marR="0" algn="l">
                        <a:spcBef>
                          <a:spcPts val="0"/>
                        </a:spcBef>
                        <a:spcAft>
                          <a:spcPts val="0"/>
                        </a:spcAft>
                      </a:pPr>
                      <a:r>
                        <a:rPr lang="en-US" sz="1800" b="0" dirty="0">
                          <a:effectLst/>
                        </a:rPr>
                        <a:t>1. LGMC </a:t>
                      </a:r>
                      <a:r>
                        <a:rPr lang="en-US" sz="1800" dirty="0" smtClean="0"/>
                        <a:t>≥ </a:t>
                      </a:r>
                      <a:r>
                        <a:rPr lang="en-US" sz="1800" b="0" dirty="0" smtClean="0">
                          <a:effectLst/>
                        </a:rPr>
                        <a:t>20</a:t>
                      </a:r>
                      <a:r>
                        <a:rPr lang="en-US" sz="1800" b="0" dirty="0">
                          <a:effectLst/>
                        </a:rPr>
                        <a:t>%; and</a:t>
                      </a:r>
                    </a:p>
                    <a:p>
                      <a:pPr marL="0" marR="0" algn="l">
                        <a:spcBef>
                          <a:spcPts val="0"/>
                        </a:spcBef>
                        <a:spcAft>
                          <a:spcPts val="0"/>
                        </a:spcAft>
                      </a:pPr>
                      <a:r>
                        <a:rPr lang="en-US" sz="1800" b="0" dirty="0">
                          <a:effectLst/>
                        </a:rPr>
                        <a:t>2. LGFR </a:t>
                      </a:r>
                      <a:r>
                        <a:rPr lang="en-US" sz="1800" dirty="0" smtClean="0"/>
                        <a:t>≥ </a:t>
                      </a:r>
                      <a:r>
                        <a:rPr lang="en-US" sz="1800" b="0" dirty="0" smtClean="0">
                          <a:effectLst/>
                        </a:rPr>
                        <a:t>5 </a:t>
                      </a:r>
                      <a:r>
                        <a:rPr lang="en-US" sz="1800" b="0" dirty="0">
                          <a:effectLst/>
                        </a:rPr>
                        <a:t>ft</a:t>
                      </a:r>
                      <a:r>
                        <a:rPr lang="en-US" sz="1800" b="0" baseline="30000" dirty="0">
                          <a:effectLst/>
                        </a:rPr>
                        <a:t>3</a:t>
                      </a:r>
                      <a:r>
                        <a:rPr lang="en-US" sz="1800" b="0" dirty="0">
                          <a:effectLst/>
                        </a:rPr>
                        <a:t>/min and </a:t>
                      </a:r>
                      <a:r>
                        <a:rPr lang="en-US" sz="1800" b="0" dirty="0" smtClean="0">
                          <a:effectLst/>
                        </a:rPr>
                        <a:t>&lt;</a:t>
                      </a:r>
                      <a:r>
                        <a:rPr lang="en-US" sz="1800" b="0" baseline="0" dirty="0" smtClean="0">
                          <a:effectLst/>
                        </a:rPr>
                        <a:t> </a:t>
                      </a:r>
                      <a:r>
                        <a:rPr lang="en-US" sz="1800" b="0" dirty="0" smtClean="0">
                          <a:effectLst/>
                        </a:rPr>
                        <a:t>150 </a:t>
                      </a:r>
                      <a:r>
                        <a:rPr lang="en-US" sz="1800" b="0" dirty="0">
                          <a:effectLst/>
                        </a:rPr>
                        <a:t>ft</a:t>
                      </a:r>
                      <a:r>
                        <a:rPr lang="en-US" sz="1800" b="0" baseline="30000" dirty="0">
                          <a:effectLst/>
                        </a:rPr>
                        <a:t>3</a:t>
                      </a:r>
                      <a:r>
                        <a:rPr lang="en-US" sz="1800" b="0" dirty="0">
                          <a:effectLst/>
                        </a:rPr>
                        <a:t>/min.</a:t>
                      </a:r>
                      <a:endParaRPr lang="en-US" sz="1800" b="0" dirty="0">
                        <a:solidFill>
                          <a:srgbClr val="000000"/>
                        </a:solidFill>
                        <a:effectLst/>
                        <a:latin typeface="Times New Roman"/>
                        <a:ea typeface="Times New Roman"/>
                      </a:endParaRPr>
                    </a:p>
                  </a:txBody>
                  <a:tcPr marL="68580" marR="68580" marT="0" marB="0"/>
                </a:tc>
                <a:tc>
                  <a:txBody>
                    <a:bodyPr/>
                    <a:lstStyle/>
                    <a:p>
                      <a:pPr marL="0" marR="0" algn="l">
                        <a:spcBef>
                          <a:spcPts val="0"/>
                        </a:spcBef>
                        <a:spcAft>
                          <a:spcPts val="0"/>
                        </a:spcAft>
                      </a:pPr>
                      <a:r>
                        <a:rPr lang="en-US" sz="1550" b="0" dirty="0">
                          <a:effectLst/>
                        </a:rPr>
                        <a:t>Spark ignited flare or equivalent</a:t>
                      </a:r>
                      <a:endParaRPr lang="en-US" sz="1550" b="0" dirty="0">
                        <a:solidFill>
                          <a:srgbClr val="000000"/>
                        </a:solidFill>
                        <a:effectLst/>
                        <a:latin typeface="Times New Roman"/>
                        <a:ea typeface="Times New Roman"/>
                      </a:endParaRPr>
                    </a:p>
                  </a:txBody>
                  <a:tcPr marL="68580" marR="68580" marT="0" marB="0"/>
                </a:tc>
              </a:tr>
              <a:tr h="2023110">
                <a:tc>
                  <a:txBody>
                    <a:bodyPr/>
                    <a:lstStyle/>
                    <a:p>
                      <a:pPr marL="0" marR="0" algn="l">
                        <a:spcBef>
                          <a:spcPts val="0"/>
                        </a:spcBef>
                        <a:spcAft>
                          <a:spcPts val="0"/>
                        </a:spcAft>
                      </a:pPr>
                      <a:r>
                        <a:rPr lang="en-US" sz="1800" b="0" dirty="0">
                          <a:effectLst/>
                        </a:rPr>
                        <a:t>1. LGMC </a:t>
                      </a:r>
                      <a:r>
                        <a:rPr lang="en-US" sz="1800" dirty="0" smtClean="0"/>
                        <a:t>≥ </a:t>
                      </a:r>
                      <a:r>
                        <a:rPr lang="en-US" sz="1800" b="0" dirty="0" smtClean="0">
                          <a:effectLst/>
                        </a:rPr>
                        <a:t>35</a:t>
                      </a:r>
                      <a:r>
                        <a:rPr lang="en-US" sz="1800" b="0" dirty="0">
                          <a:effectLst/>
                        </a:rPr>
                        <a:t>%;  and</a:t>
                      </a:r>
                    </a:p>
                    <a:p>
                      <a:pPr marL="0" marR="0" algn="l">
                        <a:spcBef>
                          <a:spcPts val="0"/>
                        </a:spcBef>
                        <a:spcAft>
                          <a:spcPts val="0"/>
                        </a:spcAft>
                      </a:pPr>
                      <a:r>
                        <a:rPr lang="en-US" sz="1800" b="0" dirty="0">
                          <a:effectLst/>
                        </a:rPr>
                        <a:t>2. LGFR </a:t>
                      </a:r>
                      <a:r>
                        <a:rPr lang="en-US" sz="1800" dirty="0" smtClean="0"/>
                        <a:t>≥ </a:t>
                      </a:r>
                      <a:r>
                        <a:rPr lang="en-US" sz="1800" b="0" dirty="0" smtClean="0">
                          <a:effectLst/>
                        </a:rPr>
                        <a:t>150 </a:t>
                      </a:r>
                      <a:r>
                        <a:rPr lang="en-US" sz="1800" b="0" dirty="0">
                          <a:effectLst/>
                        </a:rPr>
                        <a:t>ft</a:t>
                      </a:r>
                      <a:r>
                        <a:rPr lang="en-US" sz="1800" b="0" baseline="30000" dirty="0">
                          <a:effectLst/>
                        </a:rPr>
                        <a:t>3</a:t>
                      </a:r>
                      <a:r>
                        <a:rPr lang="en-US" sz="1800" b="0" dirty="0">
                          <a:effectLst/>
                        </a:rPr>
                        <a:t>/min.</a:t>
                      </a:r>
                      <a:endParaRPr lang="en-US" sz="1800" b="0" dirty="0">
                        <a:solidFill>
                          <a:srgbClr val="000000"/>
                        </a:solidFill>
                        <a:effectLst/>
                        <a:latin typeface="Times New Roman"/>
                        <a:ea typeface="Times New Roman"/>
                      </a:endParaRPr>
                    </a:p>
                  </a:txBody>
                  <a:tcPr marL="68580" marR="68580" marT="0" marB="0"/>
                </a:tc>
                <a:tc>
                  <a:txBody>
                    <a:bodyPr/>
                    <a:lstStyle/>
                    <a:p>
                      <a:pPr marL="0" marR="0" algn="l">
                        <a:spcBef>
                          <a:spcPts val="0"/>
                        </a:spcBef>
                        <a:spcAft>
                          <a:spcPts val="0"/>
                        </a:spcAft>
                      </a:pPr>
                      <a:r>
                        <a:rPr lang="en-US" sz="1550" b="0" dirty="0">
                          <a:effectLst/>
                        </a:rPr>
                        <a:t>1. A.  Landfill Gas Collection Efficiency of </a:t>
                      </a:r>
                      <a:r>
                        <a:rPr lang="en-US" sz="1550" b="0" dirty="0" smtClean="0">
                          <a:effectLst/>
                        </a:rPr>
                        <a:t>at </a:t>
                      </a:r>
                      <a:r>
                        <a:rPr lang="en-US" sz="1550" b="0" dirty="0">
                          <a:effectLst/>
                        </a:rPr>
                        <a:t>least 75%; or </a:t>
                      </a:r>
                    </a:p>
                    <a:p>
                      <a:pPr marL="0" marR="0" algn="l">
                        <a:spcBef>
                          <a:spcPts val="0"/>
                        </a:spcBef>
                        <a:spcAft>
                          <a:spcPts val="0"/>
                        </a:spcAft>
                      </a:pPr>
                      <a:r>
                        <a:rPr lang="en-US" sz="1550" b="0" dirty="0">
                          <a:effectLst/>
                        </a:rPr>
                        <a:t>    B.   Methane concentrations of 500 </a:t>
                      </a:r>
                      <a:r>
                        <a:rPr lang="en-US" sz="1550" b="0" dirty="0" err="1" smtClean="0">
                          <a:effectLst/>
                        </a:rPr>
                        <a:t>ppmv</a:t>
                      </a:r>
                      <a:r>
                        <a:rPr lang="en-US" sz="1550" b="0" dirty="0" smtClean="0">
                          <a:effectLst/>
                        </a:rPr>
                        <a:t>, for instantaneous    surface </a:t>
                      </a:r>
                      <a:r>
                        <a:rPr lang="en-US" sz="1550" b="0" dirty="0">
                          <a:effectLst/>
                        </a:rPr>
                        <a:t>monitoring </a:t>
                      </a:r>
                      <a:r>
                        <a:rPr lang="en-US" sz="1550" b="0" dirty="0" smtClean="0">
                          <a:effectLst/>
                        </a:rPr>
                        <a:t>and 25 </a:t>
                      </a:r>
                      <a:r>
                        <a:rPr lang="en-US" sz="1550" b="0" dirty="0" err="1">
                          <a:effectLst/>
                        </a:rPr>
                        <a:t>ppmv</a:t>
                      </a:r>
                      <a:r>
                        <a:rPr lang="en-US" sz="1550" b="0" dirty="0">
                          <a:effectLst/>
                        </a:rPr>
                        <a:t> for integrated surface </a:t>
                      </a:r>
                      <a:r>
                        <a:rPr lang="en-US" sz="1550" b="0" dirty="0" smtClean="0">
                          <a:effectLst/>
                        </a:rPr>
                        <a:t>monitoring</a:t>
                      </a:r>
                      <a:r>
                        <a:rPr lang="en-US" sz="1550" b="0" dirty="0">
                          <a:effectLst/>
                        </a:rPr>
                        <a:t>; </a:t>
                      </a:r>
                    </a:p>
                    <a:p>
                      <a:pPr marL="0" marR="0" algn="l">
                        <a:spcBef>
                          <a:spcPts val="0"/>
                        </a:spcBef>
                        <a:spcAft>
                          <a:spcPts val="0"/>
                        </a:spcAft>
                      </a:pPr>
                      <a:r>
                        <a:rPr lang="en-US" sz="1550" b="0" dirty="0">
                          <a:effectLst/>
                        </a:rPr>
                        <a:t> </a:t>
                      </a:r>
                      <a:r>
                        <a:rPr lang="en-US" sz="1550" b="0" dirty="0" smtClean="0">
                          <a:effectLst/>
                        </a:rPr>
                        <a:t>and</a:t>
                      </a:r>
                      <a:endParaRPr lang="en-US" sz="1550" b="0" dirty="0">
                        <a:effectLst/>
                      </a:endParaRPr>
                    </a:p>
                    <a:p>
                      <a:pPr marL="0" marR="0" algn="l">
                        <a:spcBef>
                          <a:spcPts val="0"/>
                        </a:spcBef>
                        <a:spcAft>
                          <a:spcPts val="0"/>
                        </a:spcAft>
                      </a:pPr>
                      <a:r>
                        <a:rPr lang="en-US" sz="1550" b="0" dirty="0">
                          <a:effectLst/>
                        </a:rPr>
                        <a:t> </a:t>
                      </a:r>
                      <a:r>
                        <a:rPr lang="en-US" sz="1550" b="0" dirty="0" smtClean="0">
                          <a:effectLst/>
                        </a:rPr>
                        <a:t>2</a:t>
                      </a:r>
                      <a:r>
                        <a:rPr lang="en-US" sz="1550" b="0" dirty="0">
                          <a:effectLst/>
                        </a:rPr>
                        <a:t>.  A.  Destruction and Removal Efficiency of at </a:t>
                      </a:r>
                      <a:r>
                        <a:rPr lang="en-US" sz="1550" b="0" dirty="0" smtClean="0">
                          <a:effectLst/>
                        </a:rPr>
                        <a:t>least </a:t>
                      </a:r>
                      <a:r>
                        <a:rPr lang="en-US" sz="1550" b="0" dirty="0">
                          <a:effectLst/>
                        </a:rPr>
                        <a:t>98%; or </a:t>
                      </a:r>
                    </a:p>
                    <a:p>
                      <a:pPr marL="0" marR="0" algn="l">
                        <a:spcBef>
                          <a:spcPts val="0"/>
                        </a:spcBef>
                        <a:spcAft>
                          <a:spcPts val="0"/>
                        </a:spcAft>
                      </a:pPr>
                      <a:r>
                        <a:rPr lang="en-US" sz="1550" b="0" dirty="0">
                          <a:effectLst/>
                        </a:rPr>
                        <a:t>      B. Less than 20 parts per million by volume </a:t>
                      </a:r>
                      <a:r>
                        <a:rPr lang="en-US" sz="1550" b="0" dirty="0" smtClean="0">
                          <a:effectLst/>
                        </a:rPr>
                        <a:t>dry </a:t>
                      </a:r>
                      <a:r>
                        <a:rPr lang="en-US" sz="1550" b="0" dirty="0">
                          <a:effectLst/>
                        </a:rPr>
                        <a:t>basis (</a:t>
                      </a:r>
                      <a:r>
                        <a:rPr lang="en-US" sz="1550" b="0" dirty="0" err="1">
                          <a:effectLst/>
                        </a:rPr>
                        <a:t>ppmv</a:t>
                      </a:r>
                      <a:r>
                        <a:rPr lang="en-US" sz="1550" b="0" dirty="0">
                          <a:effectLst/>
                        </a:rPr>
                        <a:t>), as equivalent hexane</a:t>
                      </a:r>
                      <a:r>
                        <a:rPr lang="en-US" sz="1550" b="0" dirty="0" smtClean="0">
                          <a:effectLst/>
                        </a:rPr>
                        <a:t>, </a:t>
                      </a:r>
                      <a:r>
                        <a:rPr lang="en-US" sz="1550" b="0" dirty="0">
                          <a:effectLst/>
                        </a:rPr>
                        <a:t>corrected to 3% oxygen at the outlet </a:t>
                      </a:r>
                      <a:r>
                        <a:rPr lang="en-US" sz="1550" b="0" dirty="0" smtClean="0">
                          <a:effectLst/>
                        </a:rPr>
                        <a:t>of</a:t>
                      </a:r>
                      <a:r>
                        <a:rPr lang="en-US" sz="1550" b="0" baseline="0" dirty="0" smtClean="0">
                          <a:effectLst/>
                        </a:rPr>
                        <a:t> t</a:t>
                      </a:r>
                      <a:r>
                        <a:rPr lang="en-US" sz="1550" b="0" dirty="0" smtClean="0">
                          <a:effectLst/>
                        </a:rPr>
                        <a:t>he </a:t>
                      </a:r>
                      <a:r>
                        <a:rPr lang="en-US" sz="1550" b="0" dirty="0">
                          <a:effectLst/>
                        </a:rPr>
                        <a:t>combustion unit.</a:t>
                      </a:r>
                      <a:endParaRPr lang="en-US" sz="1550" b="0" dirty="0">
                        <a:solidFill>
                          <a:srgbClr val="000000"/>
                        </a:solidFill>
                        <a:effectLst/>
                        <a:latin typeface="Times New Roman"/>
                        <a:ea typeface="Times New Roman"/>
                      </a:endParaRPr>
                    </a:p>
                  </a:txBody>
                  <a:tcPr marL="68580" marR="68580" marT="0" marB="0"/>
                </a:tc>
              </a:tr>
            </a:tbl>
          </a:graphicData>
        </a:graphic>
      </p:graphicFrame>
      <p:sp>
        <p:nvSpPr>
          <p:cNvPr id="7" name="Rectangle 2"/>
          <p:cNvSpPr>
            <a:spLocks noChangeArrowheads="1"/>
          </p:cNvSpPr>
          <p:nvPr/>
        </p:nvSpPr>
        <p:spPr bwMode="auto">
          <a:xfrm>
            <a:off x="381001" y="5164724"/>
            <a:ext cx="8153400"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solidFill>
                <a:srgbClr val="00000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a:solidFill>
                <a:srgbClr val="00000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100" dirty="0" smtClean="0">
                <a:solidFill>
                  <a:srgbClr val="000000"/>
                </a:solidFill>
                <a:latin typeface="Arial" pitchFamily="34" charset="0"/>
                <a:ea typeface="Times New Roman" pitchFamily="18" charset="0"/>
              </a:rPr>
              <a:t>*</a:t>
            </a:r>
            <a:r>
              <a:rPr kumimoji="0" lang="en-US" sz="1100" b="0" i="0" u="none" strike="noStrike" cap="none" normalizeH="0" baseline="0" dirty="0" smtClean="0">
                <a:ln>
                  <a:noFill/>
                </a:ln>
                <a:solidFill>
                  <a:srgbClr val="000000"/>
                </a:solidFill>
                <a:effectLst/>
                <a:latin typeface="Arial" pitchFamily="34" charset="0"/>
                <a:ea typeface="Times New Roman" pitchFamily="18" charset="0"/>
              </a:rPr>
              <a:t> as measured at the venting or extraction well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Arial" pitchFamily="34" charset="0"/>
              <a:ea typeface="Times New Roman" pitchFamily="18" charset="0"/>
            </a:endParaRPr>
          </a:p>
          <a:p>
            <a:pPr eaLnBrk="0" fontAlgn="base" hangingPunct="0">
              <a:spcBef>
                <a:spcPct val="0"/>
              </a:spcBef>
              <a:spcAft>
                <a:spcPct val="0"/>
              </a:spcAft>
            </a:pPr>
            <a:endParaRPr kumimoji="0" lang="en-US" sz="1600" b="0" i="0" u="none" strike="noStrike" cap="none" normalizeH="0" baseline="0" dirty="0" smtClean="0">
              <a:ln>
                <a:noFill/>
              </a:ln>
              <a:solidFill>
                <a:schemeClr val="tx1"/>
              </a:solidFill>
              <a:effectLst/>
              <a:latin typeface="Arial" pitchFamily="34" charset="0"/>
            </a:endParaRPr>
          </a:p>
        </p:txBody>
      </p:sp>
      <p:sp>
        <p:nvSpPr>
          <p:cNvPr id="3" name="Slide Number Placeholder 2"/>
          <p:cNvSpPr>
            <a:spLocks noGrp="1"/>
          </p:cNvSpPr>
          <p:nvPr>
            <p:ph type="sldNum" sz="quarter" idx="12"/>
          </p:nvPr>
        </p:nvSpPr>
        <p:spPr/>
        <p:txBody>
          <a:bodyPr/>
          <a:lstStyle/>
          <a:p>
            <a:fld id="{9EF88589-9FC8-4893-BBFC-4F7D138F73E8}" type="slidenum">
              <a:rPr lang="en-US" smtClean="0"/>
              <a:t>23</a:t>
            </a:fld>
            <a:endParaRPr lang="en-US"/>
          </a:p>
        </p:txBody>
      </p:sp>
    </p:spTree>
    <p:extLst>
      <p:ext uri="{BB962C8B-B14F-4D97-AF65-F5344CB8AC3E}">
        <p14:creationId xmlns:p14="http://schemas.microsoft.com/office/powerpoint/2010/main" val="1440489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continued…</a:t>
            </a:r>
            <a:endParaRPr lang="en-US" dirty="0"/>
          </a:p>
        </p:txBody>
      </p:sp>
      <p:sp>
        <p:nvSpPr>
          <p:cNvPr id="3" name="Content Placeholder 2"/>
          <p:cNvSpPr>
            <a:spLocks noGrp="1"/>
          </p:cNvSpPr>
          <p:nvPr>
            <p:ph idx="1"/>
          </p:nvPr>
        </p:nvSpPr>
        <p:spPr/>
        <p:txBody>
          <a:bodyPr/>
          <a:lstStyle/>
          <a:p>
            <a:r>
              <a:rPr lang="en-US" b="1" dirty="0" smtClean="0"/>
              <a:t>Instantaneous surface monitoring: </a:t>
            </a:r>
            <a:r>
              <a:rPr lang="en-US" dirty="0"/>
              <a:t>monitoring to determine the methane concentration in excess of background </a:t>
            </a:r>
            <a:r>
              <a:rPr lang="en-US" dirty="0" smtClean="0"/>
              <a:t>&amp; obtaining </a:t>
            </a:r>
            <a:r>
              <a:rPr lang="en-US" dirty="0"/>
              <a:t>the reading at the time of the measurement.    Such monitoring may include taking a sample 0-3 inches above the landfill and using a portable flame ionization detector to instantaneously measure the methane concentration.</a:t>
            </a:r>
          </a:p>
          <a:p>
            <a:endParaRPr lang="en-US" dirty="0" smtClean="0"/>
          </a:p>
          <a:p>
            <a:r>
              <a:rPr lang="en-US" b="1" dirty="0" smtClean="0"/>
              <a:t>Integrated </a:t>
            </a:r>
            <a:r>
              <a:rPr lang="en-US" b="1" dirty="0"/>
              <a:t>surface </a:t>
            </a:r>
            <a:r>
              <a:rPr lang="en-US" b="1" dirty="0" smtClean="0"/>
              <a:t>monitoring</a:t>
            </a:r>
            <a:r>
              <a:rPr lang="en-US" dirty="0" smtClean="0"/>
              <a:t> : monitoring </a:t>
            </a:r>
            <a:r>
              <a:rPr lang="en-US" dirty="0"/>
              <a:t>a set number of landfill grids to determine the methane concentration.  Such monitoring may include taking a sample 0-3 inches above the landfill and collecting that sample over an 8-10 hour period.</a:t>
            </a:r>
          </a:p>
          <a:p>
            <a:endParaRPr lang="en-US" dirty="0"/>
          </a:p>
        </p:txBody>
      </p:sp>
      <p:sp>
        <p:nvSpPr>
          <p:cNvPr id="4" name="Slide Number Placeholder 3"/>
          <p:cNvSpPr>
            <a:spLocks noGrp="1"/>
          </p:cNvSpPr>
          <p:nvPr>
            <p:ph type="sldNum" sz="quarter" idx="12"/>
          </p:nvPr>
        </p:nvSpPr>
        <p:spPr/>
        <p:txBody>
          <a:bodyPr/>
          <a:lstStyle/>
          <a:p>
            <a:fld id="{9EF88589-9FC8-4893-BBFC-4F7D138F73E8}" type="slidenum">
              <a:rPr lang="en-US" smtClean="0"/>
              <a:t>24</a:t>
            </a:fld>
            <a:endParaRPr lang="en-US"/>
          </a:p>
        </p:txBody>
      </p:sp>
    </p:spTree>
    <p:extLst>
      <p:ext uri="{BB962C8B-B14F-4D97-AF65-F5344CB8AC3E}">
        <p14:creationId xmlns:p14="http://schemas.microsoft.com/office/powerpoint/2010/main" val="9093820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143000"/>
          </a:xfrm>
        </p:spPr>
        <p:txBody>
          <a:bodyPr/>
          <a:lstStyle/>
          <a:p>
            <a:r>
              <a:rPr lang="en-US" sz="4000" dirty="0" smtClean="0"/>
              <a:t>SOTA Performance </a:t>
            </a:r>
            <a:r>
              <a:rPr lang="en-US" sz="4000" dirty="0"/>
              <a:t>S</a:t>
            </a:r>
            <a:r>
              <a:rPr lang="en-US" sz="4000" dirty="0" smtClean="0"/>
              <a:t>tandards -VOCs</a:t>
            </a:r>
            <a:endParaRPr lang="en-US" sz="4000" dirty="0"/>
          </a:p>
        </p:txBody>
      </p:sp>
      <p:sp>
        <p:nvSpPr>
          <p:cNvPr id="3" name="Content Placeholder 2"/>
          <p:cNvSpPr>
            <a:spLocks noGrp="1"/>
          </p:cNvSpPr>
          <p:nvPr>
            <p:ph idx="1"/>
          </p:nvPr>
        </p:nvSpPr>
        <p:spPr>
          <a:xfrm>
            <a:off x="457200" y="1295400"/>
            <a:ext cx="7620000" cy="5105400"/>
          </a:xfrm>
        </p:spPr>
        <p:txBody>
          <a:bodyPr/>
          <a:lstStyle/>
          <a:p>
            <a:pPr marL="114300" indent="0" algn="ctr">
              <a:buNone/>
            </a:pPr>
            <a:endParaRPr lang="en-US" sz="2400" dirty="0" smtClean="0"/>
          </a:p>
          <a:p>
            <a:pPr marL="114300" indent="0" algn="ctr">
              <a:buNone/>
            </a:pPr>
            <a:endParaRPr lang="en-US" sz="2400" dirty="0"/>
          </a:p>
          <a:p>
            <a:pPr marL="114300" indent="0" algn="ctr">
              <a:buNone/>
            </a:pPr>
            <a:endParaRPr lang="en-US" sz="2400" dirty="0" smtClean="0"/>
          </a:p>
          <a:p>
            <a:pPr marL="114300" indent="0" algn="ctr">
              <a:buNone/>
            </a:pPr>
            <a:r>
              <a:rPr lang="en-US" sz="3600" dirty="0" smtClean="0"/>
              <a:t>Refer to the previous table for Methane SOTA Performance Standards.</a:t>
            </a:r>
            <a:endParaRPr lang="en-US" sz="3600" dirty="0"/>
          </a:p>
        </p:txBody>
      </p:sp>
      <p:sp>
        <p:nvSpPr>
          <p:cNvPr id="4" name="Slide Number Placeholder 3"/>
          <p:cNvSpPr>
            <a:spLocks noGrp="1"/>
          </p:cNvSpPr>
          <p:nvPr>
            <p:ph type="sldNum" sz="quarter" idx="12"/>
          </p:nvPr>
        </p:nvSpPr>
        <p:spPr/>
        <p:txBody>
          <a:bodyPr/>
          <a:lstStyle/>
          <a:p>
            <a:fld id="{9EF88589-9FC8-4893-BBFC-4F7D138F73E8}" type="slidenum">
              <a:rPr lang="en-US" smtClean="0"/>
              <a:t>25</a:t>
            </a:fld>
            <a:endParaRPr lang="en-US"/>
          </a:p>
        </p:txBody>
      </p:sp>
    </p:spTree>
    <p:extLst>
      <p:ext uri="{BB962C8B-B14F-4D97-AF65-F5344CB8AC3E}">
        <p14:creationId xmlns:p14="http://schemas.microsoft.com/office/powerpoint/2010/main" val="2994358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NO</a:t>
            </a:r>
            <a:r>
              <a:rPr lang="en-US" sz="4000" baseline="-25000" dirty="0" err="1" smtClean="0"/>
              <a:t>x</a:t>
            </a:r>
            <a:r>
              <a:rPr lang="en-US" sz="4000" baseline="-25000" dirty="0" smtClean="0"/>
              <a:t> </a:t>
            </a:r>
            <a:r>
              <a:rPr lang="en-US" sz="4000" dirty="0"/>
              <a:t>SOTA P</a:t>
            </a:r>
            <a:r>
              <a:rPr lang="en-US" sz="4000" dirty="0" smtClean="0"/>
              <a:t>erformance </a:t>
            </a:r>
            <a:r>
              <a:rPr lang="en-US" sz="4000" dirty="0"/>
              <a:t>S</a:t>
            </a:r>
            <a:r>
              <a:rPr lang="en-US" sz="4000" dirty="0" smtClean="0"/>
              <a:t>tandards</a:t>
            </a:r>
            <a:endParaRPr lang="en-US" sz="4000" dirty="0"/>
          </a:p>
        </p:txBody>
      </p:sp>
      <p:sp>
        <p:nvSpPr>
          <p:cNvPr id="3" name="Content Placeholder 2"/>
          <p:cNvSpPr>
            <a:spLocks noGrp="1"/>
          </p:cNvSpPr>
          <p:nvPr>
            <p:ph idx="1"/>
          </p:nvPr>
        </p:nvSpPr>
        <p:spPr/>
        <p:txBody>
          <a:bodyPr/>
          <a:lstStyle/>
          <a:p>
            <a:r>
              <a:rPr lang="en-US" dirty="0"/>
              <a:t>Oxides of Nitrogen (</a:t>
            </a:r>
            <a:r>
              <a:rPr lang="en-US" dirty="0" err="1"/>
              <a:t>NO</a:t>
            </a:r>
            <a:r>
              <a:rPr lang="en-US" baseline="-25000" dirty="0" err="1"/>
              <a:t>x</a:t>
            </a:r>
            <a:r>
              <a:rPr lang="en-US" dirty="0"/>
              <a:t>):  </a:t>
            </a:r>
            <a:r>
              <a:rPr lang="en-US" dirty="0" smtClean="0"/>
              <a:t>shall </a:t>
            </a:r>
            <a:r>
              <a:rPr lang="en-US" dirty="0"/>
              <a:t>be </a:t>
            </a:r>
            <a:r>
              <a:rPr lang="en-US" dirty="0" smtClean="0"/>
              <a:t>achieved </a:t>
            </a:r>
            <a:r>
              <a:rPr lang="en-US" dirty="0"/>
              <a:t>if the </a:t>
            </a:r>
            <a:r>
              <a:rPr lang="en-US" dirty="0" smtClean="0"/>
              <a:t>LGMC* </a:t>
            </a:r>
            <a:r>
              <a:rPr lang="en-US" dirty="0"/>
              <a:t>is </a:t>
            </a:r>
            <a:r>
              <a:rPr lang="en-US" dirty="0" smtClean="0"/>
              <a:t>≥ 35</a:t>
            </a:r>
            <a:r>
              <a:rPr lang="en-US" dirty="0"/>
              <a:t>% and the </a:t>
            </a:r>
            <a:r>
              <a:rPr lang="en-US" dirty="0" smtClean="0"/>
              <a:t>LGFR* ≥ 150 </a:t>
            </a:r>
            <a:r>
              <a:rPr lang="en-US" dirty="0"/>
              <a:t>ft</a:t>
            </a:r>
            <a:r>
              <a:rPr lang="en-US" baseline="30000" dirty="0"/>
              <a:t>3</a:t>
            </a:r>
            <a:r>
              <a:rPr lang="en-US" dirty="0"/>
              <a:t>/min:  </a:t>
            </a:r>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114300" indent="0">
              <a:buNone/>
            </a:pPr>
            <a:r>
              <a:rPr lang="en-US" sz="1800" dirty="0" smtClean="0"/>
              <a:t>*LGMC -Landfill </a:t>
            </a:r>
            <a:r>
              <a:rPr lang="en-US" sz="1800" dirty="0"/>
              <a:t>Gas Methane </a:t>
            </a:r>
            <a:r>
              <a:rPr lang="en-US" sz="1800" dirty="0" smtClean="0"/>
              <a:t>Concentration</a:t>
            </a:r>
          </a:p>
          <a:p>
            <a:pPr marL="114300" indent="0">
              <a:buNone/>
            </a:pPr>
            <a:r>
              <a:rPr lang="en-US" sz="1800" dirty="0" smtClean="0"/>
              <a:t>*LGFR- Landfill </a:t>
            </a:r>
            <a:r>
              <a:rPr lang="en-US" sz="1800" dirty="0"/>
              <a:t>Gas Flow </a:t>
            </a:r>
            <a:r>
              <a:rPr lang="en-US" sz="1800" dirty="0" smtClean="0"/>
              <a:t>Rate</a:t>
            </a:r>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130251603"/>
              </p:ext>
            </p:extLst>
          </p:nvPr>
        </p:nvGraphicFramePr>
        <p:xfrm>
          <a:off x="609600" y="2644775"/>
          <a:ext cx="7467600" cy="2895600"/>
        </p:xfrm>
        <a:graphic>
          <a:graphicData uri="http://schemas.openxmlformats.org/drawingml/2006/table">
            <a:tbl>
              <a:tblPr firstRow="1" firstCol="1" lastRow="1" lastCol="1" bandRow="1" bandCol="1">
                <a:tableStyleId>{5C22544A-7EE6-4342-B048-85BDC9FD1C3A}</a:tableStyleId>
              </a:tblPr>
              <a:tblGrid>
                <a:gridCol w="2470484"/>
                <a:gridCol w="4997116"/>
              </a:tblGrid>
              <a:tr h="723900">
                <a:tc>
                  <a:txBody>
                    <a:bodyPr/>
                    <a:lstStyle/>
                    <a:p>
                      <a:pPr marL="0" marR="0">
                        <a:spcBef>
                          <a:spcPts val="0"/>
                        </a:spcBef>
                        <a:spcAft>
                          <a:spcPts val="0"/>
                        </a:spcAft>
                      </a:pPr>
                      <a:r>
                        <a:rPr lang="en-US" sz="2000" dirty="0">
                          <a:effectLst/>
                        </a:rPr>
                        <a:t>Type of Combustion Device</a:t>
                      </a:r>
                      <a:endParaRPr lang="en-US" sz="2000" dirty="0">
                        <a:solidFill>
                          <a:srgbClr val="000000"/>
                        </a:solidFill>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NO</a:t>
                      </a:r>
                      <a:r>
                        <a:rPr lang="en-US" sz="2000" baseline="-25000">
                          <a:effectLst/>
                        </a:rPr>
                        <a:t> x </a:t>
                      </a:r>
                      <a:r>
                        <a:rPr lang="en-US" sz="2000">
                          <a:effectLst/>
                        </a:rPr>
                        <a:t>SOTA performance standards</a:t>
                      </a:r>
                      <a:endParaRPr lang="en-US" sz="2000">
                        <a:solidFill>
                          <a:srgbClr val="000000"/>
                        </a:solidFill>
                        <a:effectLst/>
                        <a:latin typeface="Times New Roman"/>
                        <a:ea typeface="Times New Roman"/>
                      </a:endParaRPr>
                    </a:p>
                  </a:txBody>
                  <a:tcPr marL="68580" marR="68580" marT="0" marB="0"/>
                </a:tc>
              </a:tr>
              <a:tr h="723900">
                <a:tc>
                  <a:txBody>
                    <a:bodyPr/>
                    <a:lstStyle/>
                    <a:p>
                      <a:pPr marL="0" marR="0">
                        <a:spcBef>
                          <a:spcPts val="0"/>
                        </a:spcBef>
                        <a:spcAft>
                          <a:spcPts val="0"/>
                        </a:spcAft>
                      </a:pPr>
                      <a:r>
                        <a:rPr lang="en-US" sz="2000" b="0" dirty="0">
                          <a:effectLst/>
                        </a:rPr>
                        <a:t>Flare</a:t>
                      </a:r>
                      <a:endParaRPr lang="en-US" sz="2000" b="0" dirty="0">
                        <a:solidFill>
                          <a:srgbClr val="000000"/>
                        </a:solidFill>
                        <a:effectLst/>
                        <a:latin typeface="Times New Roman"/>
                        <a:ea typeface="Times New Roman"/>
                      </a:endParaRPr>
                    </a:p>
                  </a:txBody>
                  <a:tcPr marL="68580" marR="68580" marT="0" marB="0"/>
                </a:tc>
                <a:tc>
                  <a:txBody>
                    <a:bodyPr/>
                    <a:lstStyle/>
                    <a:p>
                      <a:pPr marL="0" marR="0">
                        <a:spcBef>
                          <a:spcPts val="0"/>
                        </a:spcBef>
                        <a:spcAft>
                          <a:spcPts val="0"/>
                        </a:spcAft>
                      </a:pPr>
                      <a:r>
                        <a:rPr lang="en-US" sz="2000" b="0" dirty="0">
                          <a:effectLst/>
                        </a:rPr>
                        <a:t>0.025 pounds per Million British Thermal Unit</a:t>
                      </a:r>
                      <a:endParaRPr lang="en-US" sz="2000" b="0" dirty="0">
                        <a:solidFill>
                          <a:srgbClr val="000000"/>
                        </a:solidFill>
                        <a:effectLst/>
                        <a:latin typeface="Times New Roman"/>
                        <a:ea typeface="Times New Roman"/>
                      </a:endParaRPr>
                    </a:p>
                  </a:txBody>
                  <a:tcPr marL="68580" marR="68580" marT="0" marB="0"/>
                </a:tc>
              </a:tr>
              <a:tr h="723900">
                <a:tc>
                  <a:txBody>
                    <a:bodyPr/>
                    <a:lstStyle/>
                    <a:p>
                      <a:pPr marL="0" marR="0">
                        <a:spcBef>
                          <a:spcPts val="0"/>
                        </a:spcBef>
                        <a:spcAft>
                          <a:spcPts val="0"/>
                        </a:spcAft>
                      </a:pPr>
                      <a:r>
                        <a:rPr lang="en-US" sz="2000" b="0">
                          <a:effectLst/>
                        </a:rPr>
                        <a:t>Internal Combustion Engine</a:t>
                      </a:r>
                      <a:endParaRPr lang="en-US" sz="2000" b="0">
                        <a:solidFill>
                          <a:srgbClr val="000000"/>
                        </a:solidFill>
                        <a:effectLst/>
                        <a:latin typeface="Times New Roman"/>
                        <a:ea typeface="Times New Roman"/>
                      </a:endParaRPr>
                    </a:p>
                  </a:txBody>
                  <a:tcPr marL="68580" marR="68580" marT="0" marB="0"/>
                </a:tc>
                <a:tc>
                  <a:txBody>
                    <a:bodyPr/>
                    <a:lstStyle/>
                    <a:p>
                      <a:pPr marL="0" marR="0">
                        <a:spcBef>
                          <a:spcPts val="0"/>
                        </a:spcBef>
                        <a:spcAft>
                          <a:spcPts val="0"/>
                        </a:spcAft>
                      </a:pPr>
                      <a:r>
                        <a:rPr lang="en-US" sz="2000" b="0">
                          <a:effectLst/>
                        </a:rPr>
                        <a:t>0.6 grams per brake horsepower-hour</a:t>
                      </a:r>
                      <a:endParaRPr lang="en-US" sz="2000" b="0">
                        <a:solidFill>
                          <a:srgbClr val="000000"/>
                        </a:solidFill>
                        <a:effectLst/>
                        <a:latin typeface="Times New Roman"/>
                        <a:ea typeface="Times New Roman"/>
                      </a:endParaRPr>
                    </a:p>
                  </a:txBody>
                  <a:tcPr marL="68580" marR="68580" marT="0" marB="0"/>
                </a:tc>
              </a:tr>
              <a:tr h="723900">
                <a:tc>
                  <a:txBody>
                    <a:bodyPr/>
                    <a:lstStyle/>
                    <a:p>
                      <a:pPr marL="0" marR="0">
                        <a:spcBef>
                          <a:spcPts val="0"/>
                        </a:spcBef>
                        <a:spcAft>
                          <a:spcPts val="0"/>
                        </a:spcAft>
                      </a:pPr>
                      <a:r>
                        <a:rPr lang="en-US" sz="2000" b="0" dirty="0">
                          <a:effectLst/>
                        </a:rPr>
                        <a:t>Turbine</a:t>
                      </a:r>
                      <a:endParaRPr lang="en-US" sz="2000" b="0" dirty="0">
                        <a:solidFill>
                          <a:srgbClr val="000000"/>
                        </a:solidFill>
                        <a:effectLst/>
                        <a:latin typeface="Times New Roman"/>
                        <a:ea typeface="Times New Roman"/>
                      </a:endParaRPr>
                    </a:p>
                  </a:txBody>
                  <a:tcPr marL="68580" marR="68580" marT="0" marB="0"/>
                </a:tc>
                <a:tc>
                  <a:txBody>
                    <a:bodyPr/>
                    <a:lstStyle/>
                    <a:p>
                      <a:pPr marL="0" marR="0">
                        <a:spcBef>
                          <a:spcPts val="0"/>
                        </a:spcBef>
                        <a:spcAft>
                          <a:spcPts val="0"/>
                        </a:spcAft>
                      </a:pPr>
                      <a:r>
                        <a:rPr lang="en-US" sz="2000" b="0" dirty="0">
                          <a:effectLst/>
                        </a:rPr>
                        <a:t>25 </a:t>
                      </a:r>
                      <a:r>
                        <a:rPr lang="en-US" sz="2000" b="0" dirty="0" err="1">
                          <a:effectLst/>
                        </a:rPr>
                        <a:t>ppmvd</a:t>
                      </a:r>
                      <a:r>
                        <a:rPr lang="en-US" sz="2000" b="0" dirty="0">
                          <a:effectLst/>
                        </a:rPr>
                        <a:t> @ 15% O</a:t>
                      </a:r>
                      <a:r>
                        <a:rPr lang="en-US" sz="2000" b="0" baseline="-25000" dirty="0">
                          <a:effectLst/>
                        </a:rPr>
                        <a:t>2</a:t>
                      </a:r>
                      <a:endParaRPr lang="en-US" sz="2000" b="0" dirty="0">
                        <a:solidFill>
                          <a:srgbClr val="000000"/>
                        </a:solidFill>
                        <a:effectLst/>
                        <a:latin typeface="Times New Roman"/>
                        <a:ea typeface="Times New Roman"/>
                      </a:endParaRPr>
                    </a:p>
                  </a:txBody>
                  <a:tcPr marL="68580" marR="68580" marT="0" marB="0"/>
                </a:tc>
              </a:tr>
            </a:tbl>
          </a:graphicData>
        </a:graphic>
      </p:graphicFrame>
      <p:sp>
        <p:nvSpPr>
          <p:cNvPr id="5" name="Rectangle 1"/>
          <p:cNvSpPr>
            <a:spLocks noChangeArrowheads="1"/>
          </p:cNvSpPr>
          <p:nvPr/>
        </p:nvSpPr>
        <p:spPr bwMode="auto">
          <a:xfrm>
            <a:off x="1227138" y="3635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 name="Slide Number Placeholder 5"/>
          <p:cNvSpPr>
            <a:spLocks noGrp="1"/>
          </p:cNvSpPr>
          <p:nvPr>
            <p:ph type="sldNum" sz="quarter" idx="12"/>
          </p:nvPr>
        </p:nvSpPr>
        <p:spPr/>
        <p:txBody>
          <a:bodyPr/>
          <a:lstStyle/>
          <a:p>
            <a:fld id="{9EF88589-9FC8-4893-BBFC-4F7D138F73E8}" type="slidenum">
              <a:rPr lang="en-US" smtClean="0"/>
              <a:t>26</a:t>
            </a:fld>
            <a:endParaRPr lang="en-US"/>
          </a:p>
        </p:txBody>
      </p:sp>
    </p:spTree>
    <p:extLst>
      <p:ext uri="{BB962C8B-B14F-4D97-AF65-F5344CB8AC3E}">
        <p14:creationId xmlns:p14="http://schemas.microsoft.com/office/powerpoint/2010/main" val="26786132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SO</a:t>
            </a:r>
            <a:r>
              <a:rPr lang="en-US" sz="4000" baseline="-25000" dirty="0"/>
              <a:t>2 </a:t>
            </a:r>
            <a:r>
              <a:rPr lang="en-US" sz="4000" dirty="0"/>
              <a:t>SOTA </a:t>
            </a:r>
            <a:r>
              <a:rPr lang="en-US" sz="4000" dirty="0" smtClean="0"/>
              <a:t>Performance </a:t>
            </a:r>
            <a:r>
              <a:rPr lang="en-US" sz="4000" dirty="0"/>
              <a:t>S</a:t>
            </a:r>
            <a:r>
              <a:rPr lang="en-US" sz="4000" dirty="0" smtClean="0"/>
              <a:t>tandards</a:t>
            </a:r>
            <a:endParaRPr lang="en-US" sz="4000" dirty="0"/>
          </a:p>
        </p:txBody>
      </p:sp>
      <p:sp>
        <p:nvSpPr>
          <p:cNvPr id="3" name="Content Placeholder 2"/>
          <p:cNvSpPr>
            <a:spLocks noGrp="1"/>
          </p:cNvSpPr>
          <p:nvPr>
            <p:ph idx="1"/>
          </p:nvPr>
        </p:nvSpPr>
        <p:spPr/>
        <p:txBody>
          <a:bodyPr>
            <a:normAutofit lnSpcReduction="10000"/>
          </a:bodyPr>
          <a:lstStyle/>
          <a:p>
            <a:r>
              <a:rPr lang="en-US" dirty="0"/>
              <a:t>Sulfur dioxide (SO</a:t>
            </a:r>
            <a:r>
              <a:rPr lang="en-US" baseline="-25000" dirty="0"/>
              <a:t>2</a:t>
            </a:r>
            <a:r>
              <a:rPr lang="en-US" dirty="0"/>
              <a:t>):  </a:t>
            </a:r>
            <a:r>
              <a:rPr lang="en-US" dirty="0" smtClean="0"/>
              <a:t>shall </a:t>
            </a:r>
            <a:r>
              <a:rPr lang="en-US" dirty="0"/>
              <a:t>be achieved if the </a:t>
            </a:r>
            <a:r>
              <a:rPr lang="en-US" dirty="0" smtClean="0"/>
              <a:t>LGMC* ≥ </a:t>
            </a:r>
            <a:r>
              <a:rPr lang="en-US" dirty="0"/>
              <a:t>35% and the </a:t>
            </a:r>
            <a:r>
              <a:rPr lang="en-US" dirty="0" smtClean="0"/>
              <a:t>LGFR* ≥ 150 </a:t>
            </a:r>
            <a:r>
              <a:rPr lang="en-US" dirty="0"/>
              <a:t>ft</a:t>
            </a:r>
            <a:r>
              <a:rPr lang="en-US" baseline="30000" dirty="0"/>
              <a:t>3</a:t>
            </a:r>
            <a:r>
              <a:rPr lang="en-US" dirty="0"/>
              <a:t>/min: </a:t>
            </a:r>
          </a:p>
          <a:p>
            <a:pPr lvl="1"/>
            <a:r>
              <a:rPr lang="en-US" dirty="0" smtClean="0"/>
              <a:t>A </a:t>
            </a:r>
            <a:r>
              <a:rPr lang="en-US" dirty="0"/>
              <a:t>minimum 95% removal of all sulfur compounds, extracted by the landfill gas collection system, prior to the combustion device; </a:t>
            </a:r>
            <a:r>
              <a:rPr lang="en-US" dirty="0" smtClean="0"/>
              <a:t>or</a:t>
            </a:r>
          </a:p>
          <a:p>
            <a:pPr lvl="1"/>
            <a:r>
              <a:rPr lang="en-US" dirty="0" smtClean="0"/>
              <a:t>A </a:t>
            </a:r>
            <a:r>
              <a:rPr lang="en-US" dirty="0"/>
              <a:t>maximum SO</a:t>
            </a:r>
            <a:r>
              <a:rPr lang="en-US" baseline="-25000" dirty="0"/>
              <a:t>2</a:t>
            </a:r>
            <a:r>
              <a:rPr lang="en-US" dirty="0"/>
              <a:t> concentration of  310 parts per million, by volume, </a:t>
            </a:r>
            <a:r>
              <a:rPr lang="en-US" dirty="0" smtClean="0"/>
              <a:t>corrected </a:t>
            </a:r>
            <a:r>
              <a:rPr lang="en-US" dirty="0"/>
              <a:t>to 0 (zero) </a:t>
            </a:r>
            <a:r>
              <a:rPr lang="en-US" dirty="0" smtClean="0"/>
              <a:t>% oxygen </a:t>
            </a:r>
            <a:r>
              <a:rPr lang="en-US" dirty="0"/>
              <a:t>at the stack </a:t>
            </a:r>
            <a:r>
              <a:rPr lang="en-US" dirty="0" smtClean="0"/>
              <a:t>of </a:t>
            </a:r>
            <a:r>
              <a:rPr lang="en-US" dirty="0"/>
              <a:t>the combustion device</a:t>
            </a:r>
            <a:r>
              <a:rPr lang="en-US" dirty="0" smtClean="0"/>
              <a:t>.</a:t>
            </a:r>
          </a:p>
          <a:p>
            <a:pPr lvl="1"/>
            <a:endParaRPr lang="en-US" dirty="0"/>
          </a:p>
          <a:p>
            <a:pPr lvl="1"/>
            <a:endParaRPr lang="en-US" dirty="0" smtClean="0"/>
          </a:p>
          <a:p>
            <a:pPr lvl="1"/>
            <a:endParaRPr lang="en-US" dirty="0"/>
          </a:p>
          <a:p>
            <a:pPr lvl="1"/>
            <a:endParaRPr lang="en-US" dirty="0"/>
          </a:p>
          <a:p>
            <a:pPr marL="114300" indent="0">
              <a:buNone/>
            </a:pPr>
            <a:r>
              <a:rPr lang="en-US" sz="1800" dirty="0"/>
              <a:t>*LGMC -Landfill Gas Methane Concentration</a:t>
            </a:r>
          </a:p>
          <a:p>
            <a:pPr marL="114300" indent="0">
              <a:buNone/>
            </a:pPr>
            <a:r>
              <a:rPr lang="en-US" sz="1800" dirty="0"/>
              <a:t>*LGFR- Landfill Gas Flow Rate</a:t>
            </a:r>
          </a:p>
          <a:p>
            <a:pPr marL="411480" lvl="1" indent="0">
              <a:buNone/>
            </a:pPr>
            <a:endParaRPr lang="en-US" dirty="0" smtClean="0"/>
          </a:p>
        </p:txBody>
      </p:sp>
      <p:sp>
        <p:nvSpPr>
          <p:cNvPr id="4" name="Slide Number Placeholder 3"/>
          <p:cNvSpPr>
            <a:spLocks noGrp="1"/>
          </p:cNvSpPr>
          <p:nvPr>
            <p:ph type="sldNum" sz="quarter" idx="12"/>
          </p:nvPr>
        </p:nvSpPr>
        <p:spPr/>
        <p:txBody>
          <a:bodyPr/>
          <a:lstStyle/>
          <a:p>
            <a:fld id="{9EF88589-9FC8-4893-BBFC-4F7D138F73E8}" type="slidenum">
              <a:rPr lang="en-US" smtClean="0"/>
              <a:t>27</a:t>
            </a:fld>
            <a:endParaRPr lang="en-US"/>
          </a:p>
        </p:txBody>
      </p:sp>
    </p:spTree>
    <p:extLst>
      <p:ext uri="{BB962C8B-B14F-4D97-AF65-F5344CB8AC3E}">
        <p14:creationId xmlns:p14="http://schemas.microsoft.com/office/powerpoint/2010/main" val="2894217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CO</a:t>
            </a:r>
            <a:r>
              <a:rPr lang="en-US" sz="4400" baseline="-25000" dirty="0"/>
              <a:t> </a:t>
            </a:r>
            <a:r>
              <a:rPr lang="en-US" sz="4400" dirty="0"/>
              <a:t>SOTA </a:t>
            </a:r>
            <a:r>
              <a:rPr lang="en-US" sz="4400" dirty="0" smtClean="0"/>
              <a:t>Performance </a:t>
            </a:r>
            <a:r>
              <a:rPr lang="en-US" sz="4400" dirty="0"/>
              <a:t>S</a:t>
            </a:r>
            <a:r>
              <a:rPr lang="en-US" sz="4400" dirty="0" smtClean="0"/>
              <a:t>tandards</a:t>
            </a:r>
            <a:endParaRPr lang="en-US" sz="4400" dirty="0"/>
          </a:p>
        </p:txBody>
      </p:sp>
      <p:sp>
        <p:nvSpPr>
          <p:cNvPr id="3" name="Content Placeholder 2"/>
          <p:cNvSpPr>
            <a:spLocks noGrp="1"/>
          </p:cNvSpPr>
          <p:nvPr>
            <p:ph idx="1"/>
          </p:nvPr>
        </p:nvSpPr>
        <p:spPr/>
        <p:txBody>
          <a:bodyPr>
            <a:normAutofit/>
          </a:bodyPr>
          <a:lstStyle/>
          <a:p>
            <a:r>
              <a:rPr lang="en-US" dirty="0"/>
              <a:t>Carbon monoxide:  </a:t>
            </a:r>
            <a:r>
              <a:rPr lang="en-US" dirty="0" smtClean="0"/>
              <a:t>shall </a:t>
            </a:r>
            <a:r>
              <a:rPr lang="en-US" dirty="0"/>
              <a:t>be achieved if the </a:t>
            </a:r>
            <a:r>
              <a:rPr lang="en-US" dirty="0" smtClean="0"/>
              <a:t>LGMC* ≥ 35</a:t>
            </a:r>
            <a:r>
              <a:rPr lang="en-US" dirty="0"/>
              <a:t>% and the </a:t>
            </a:r>
            <a:r>
              <a:rPr lang="en-US" dirty="0" smtClean="0"/>
              <a:t>LGFR* ≥ 150 </a:t>
            </a:r>
            <a:r>
              <a:rPr lang="en-US" dirty="0"/>
              <a:t>ft</a:t>
            </a:r>
            <a:r>
              <a:rPr lang="en-US" baseline="30000" dirty="0"/>
              <a:t>3</a:t>
            </a:r>
            <a:r>
              <a:rPr lang="en-US" dirty="0"/>
              <a:t>/min</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114300" indent="0">
              <a:buNone/>
            </a:pPr>
            <a:r>
              <a:rPr lang="en-US" sz="1600" dirty="0"/>
              <a:t>*LGMC -Landfill Gas Methane Concentration</a:t>
            </a:r>
          </a:p>
          <a:p>
            <a:pPr marL="114300" indent="0">
              <a:buNone/>
            </a:pPr>
            <a:r>
              <a:rPr lang="en-US" sz="1600" dirty="0"/>
              <a:t>*LGFR- Landfill Gas Flow Rate</a:t>
            </a:r>
          </a:p>
          <a:p>
            <a:pPr marL="114300" indent="0">
              <a:buNone/>
            </a:pPr>
            <a:endParaRPr lang="en-US" dirty="0" smtClean="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5548400"/>
              </p:ext>
            </p:extLst>
          </p:nvPr>
        </p:nvGraphicFramePr>
        <p:xfrm>
          <a:off x="762000" y="2438400"/>
          <a:ext cx="7315200" cy="2743200"/>
        </p:xfrm>
        <a:graphic>
          <a:graphicData uri="http://schemas.openxmlformats.org/drawingml/2006/table">
            <a:tbl>
              <a:tblPr firstRow="1" firstCol="1" lastRow="1" lastCol="1" bandRow="1" bandCol="1">
                <a:tableStyleId>{5C22544A-7EE6-4342-B048-85BDC9FD1C3A}</a:tableStyleId>
              </a:tblPr>
              <a:tblGrid>
                <a:gridCol w="2420066"/>
                <a:gridCol w="4895134"/>
              </a:tblGrid>
              <a:tr h="685800">
                <a:tc>
                  <a:txBody>
                    <a:bodyPr/>
                    <a:lstStyle/>
                    <a:p>
                      <a:pPr marL="0" marR="0">
                        <a:spcBef>
                          <a:spcPts val="0"/>
                        </a:spcBef>
                        <a:spcAft>
                          <a:spcPts val="0"/>
                        </a:spcAft>
                      </a:pPr>
                      <a:r>
                        <a:rPr lang="en-US" sz="2000" b="1" dirty="0">
                          <a:effectLst/>
                        </a:rPr>
                        <a:t>Type of Combustion Device</a:t>
                      </a:r>
                      <a:endParaRPr lang="en-US" sz="2000" b="1" dirty="0">
                        <a:solidFill>
                          <a:srgbClr val="000000"/>
                        </a:solidFill>
                        <a:effectLst/>
                        <a:latin typeface="Times New Roman"/>
                        <a:ea typeface="Times New Roman"/>
                      </a:endParaRPr>
                    </a:p>
                  </a:txBody>
                  <a:tcPr marL="68580" marR="68580" marT="0" marB="0"/>
                </a:tc>
                <a:tc>
                  <a:txBody>
                    <a:bodyPr/>
                    <a:lstStyle/>
                    <a:p>
                      <a:pPr marL="0" marR="0">
                        <a:spcBef>
                          <a:spcPts val="0"/>
                        </a:spcBef>
                        <a:spcAft>
                          <a:spcPts val="0"/>
                        </a:spcAft>
                      </a:pPr>
                      <a:r>
                        <a:rPr lang="en-US" sz="2000" b="1" dirty="0">
                          <a:effectLst/>
                        </a:rPr>
                        <a:t>CO</a:t>
                      </a:r>
                      <a:r>
                        <a:rPr lang="en-US" sz="2000" b="1" baseline="-25000" dirty="0">
                          <a:effectLst/>
                        </a:rPr>
                        <a:t> </a:t>
                      </a:r>
                      <a:r>
                        <a:rPr lang="en-US" sz="2000" b="1" dirty="0">
                          <a:effectLst/>
                        </a:rPr>
                        <a:t>SOTA performance standards</a:t>
                      </a:r>
                      <a:endParaRPr lang="en-US" sz="2000" b="1" dirty="0">
                        <a:solidFill>
                          <a:srgbClr val="000000"/>
                        </a:solidFill>
                        <a:effectLst/>
                        <a:latin typeface="Times New Roman"/>
                        <a:ea typeface="Times New Roman"/>
                      </a:endParaRPr>
                    </a:p>
                  </a:txBody>
                  <a:tcPr marL="68580" marR="68580" marT="0" marB="0"/>
                </a:tc>
              </a:tr>
              <a:tr h="685800">
                <a:tc>
                  <a:txBody>
                    <a:bodyPr/>
                    <a:lstStyle/>
                    <a:p>
                      <a:pPr marL="0" marR="0">
                        <a:spcBef>
                          <a:spcPts val="0"/>
                        </a:spcBef>
                        <a:spcAft>
                          <a:spcPts val="0"/>
                        </a:spcAft>
                      </a:pPr>
                      <a:r>
                        <a:rPr lang="en-US" sz="2000" b="0">
                          <a:effectLst/>
                        </a:rPr>
                        <a:t>Flare</a:t>
                      </a:r>
                      <a:endParaRPr lang="en-US" sz="2000" b="0">
                        <a:solidFill>
                          <a:srgbClr val="000000"/>
                        </a:solidFill>
                        <a:effectLst/>
                        <a:latin typeface="Times New Roman"/>
                        <a:ea typeface="Times New Roman"/>
                      </a:endParaRPr>
                    </a:p>
                  </a:txBody>
                  <a:tcPr marL="68580" marR="68580" marT="0" marB="0"/>
                </a:tc>
                <a:tc>
                  <a:txBody>
                    <a:bodyPr/>
                    <a:lstStyle/>
                    <a:p>
                      <a:pPr marL="0" marR="0">
                        <a:spcBef>
                          <a:spcPts val="0"/>
                        </a:spcBef>
                        <a:spcAft>
                          <a:spcPts val="0"/>
                        </a:spcAft>
                      </a:pPr>
                      <a:r>
                        <a:rPr lang="en-US" sz="2000" b="0">
                          <a:effectLst/>
                        </a:rPr>
                        <a:t>0.06 pounds per Million British Thermal Unit</a:t>
                      </a:r>
                      <a:endParaRPr lang="en-US" sz="2000" b="0">
                        <a:solidFill>
                          <a:srgbClr val="000000"/>
                        </a:solidFill>
                        <a:effectLst/>
                        <a:latin typeface="Times New Roman"/>
                        <a:ea typeface="Times New Roman"/>
                      </a:endParaRPr>
                    </a:p>
                  </a:txBody>
                  <a:tcPr marL="68580" marR="68580" marT="0" marB="0"/>
                </a:tc>
              </a:tr>
              <a:tr h="685800">
                <a:tc>
                  <a:txBody>
                    <a:bodyPr/>
                    <a:lstStyle/>
                    <a:p>
                      <a:pPr marL="0" marR="0">
                        <a:spcBef>
                          <a:spcPts val="0"/>
                        </a:spcBef>
                        <a:spcAft>
                          <a:spcPts val="0"/>
                        </a:spcAft>
                      </a:pPr>
                      <a:r>
                        <a:rPr lang="en-US" sz="2000" b="0">
                          <a:effectLst/>
                        </a:rPr>
                        <a:t>Internal Combustion Engine</a:t>
                      </a:r>
                      <a:endParaRPr lang="en-US" sz="2000" b="0">
                        <a:solidFill>
                          <a:srgbClr val="000000"/>
                        </a:solidFill>
                        <a:effectLst/>
                        <a:latin typeface="Times New Roman"/>
                        <a:ea typeface="Times New Roman"/>
                      </a:endParaRPr>
                    </a:p>
                  </a:txBody>
                  <a:tcPr marL="68580" marR="68580" marT="0" marB="0"/>
                </a:tc>
                <a:tc>
                  <a:txBody>
                    <a:bodyPr/>
                    <a:lstStyle/>
                    <a:p>
                      <a:pPr marL="0" marR="0">
                        <a:spcBef>
                          <a:spcPts val="0"/>
                        </a:spcBef>
                        <a:spcAft>
                          <a:spcPts val="0"/>
                        </a:spcAft>
                      </a:pPr>
                      <a:r>
                        <a:rPr lang="en-US" sz="2000" b="0">
                          <a:effectLst/>
                        </a:rPr>
                        <a:t>2.5 grams per brake horsepower-hour</a:t>
                      </a:r>
                      <a:endParaRPr lang="en-US" sz="2000" b="0">
                        <a:solidFill>
                          <a:srgbClr val="000000"/>
                        </a:solidFill>
                        <a:effectLst/>
                        <a:latin typeface="Times New Roman"/>
                        <a:ea typeface="Times New Roman"/>
                      </a:endParaRPr>
                    </a:p>
                  </a:txBody>
                  <a:tcPr marL="68580" marR="68580" marT="0" marB="0"/>
                </a:tc>
              </a:tr>
              <a:tr h="685800">
                <a:tc>
                  <a:txBody>
                    <a:bodyPr/>
                    <a:lstStyle/>
                    <a:p>
                      <a:pPr marL="0" marR="0">
                        <a:spcBef>
                          <a:spcPts val="0"/>
                        </a:spcBef>
                        <a:spcAft>
                          <a:spcPts val="0"/>
                        </a:spcAft>
                      </a:pPr>
                      <a:r>
                        <a:rPr lang="en-US" sz="2000" b="0">
                          <a:effectLst/>
                        </a:rPr>
                        <a:t>Turbine</a:t>
                      </a:r>
                      <a:endParaRPr lang="en-US" sz="2000" b="0">
                        <a:solidFill>
                          <a:srgbClr val="000000"/>
                        </a:solidFill>
                        <a:effectLst/>
                        <a:latin typeface="Times New Roman"/>
                        <a:ea typeface="Times New Roman"/>
                      </a:endParaRPr>
                    </a:p>
                  </a:txBody>
                  <a:tcPr marL="68580" marR="68580" marT="0" marB="0"/>
                </a:tc>
                <a:tc>
                  <a:txBody>
                    <a:bodyPr/>
                    <a:lstStyle/>
                    <a:p>
                      <a:pPr marL="0" marR="0">
                        <a:spcBef>
                          <a:spcPts val="0"/>
                        </a:spcBef>
                        <a:spcAft>
                          <a:spcPts val="0"/>
                        </a:spcAft>
                      </a:pPr>
                      <a:r>
                        <a:rPr lang="en-US" sz="2000" b="0" dirty="0">
                          <a:effectLst/>
                        </a:rPr>
                        <a:t>130 </a:t>
                      </a:r>
                      <a:r>
                        <a:rPr lang="en-US" sz="2000" b="0" dirty="0" err="1">
                          <a:effectLst/>
                        </a:rPr>
                        <a:t>ppmvd</a:t>
                      </a:r>
                      <a:r>
                        <a:rPr lang="en-US" sz="2000" b="0" dirty="0">
                          <a:effectLst/>
                        </a:rPr>
                        <a:t> @ 15% O</a:t>
                      </a:r>
                      <a:r>
                        <a:rPr lang="en-US" sz="2000" b="0" baseline="-25000" dirty="0">
                          <a:effectLst/>
                        </a:rPr>
                        <a:t>2</a:t>
                      </a:r>
                      <a:endParaRPr lang="en-US" sz="2000" b="0" dirty="0">
                        <a:solidFill>
                          <a:srgbClr val="000000"/>
                        </a:solidFill>
                        <a:effectLst/>
                        <a:latin typeface="Times New Roman"/>
                        <a:ea typeface="Times New Roman"/>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9EF88589-9FC8-4893-BBFC-4F7D138F73E8}" type="slidenum">
              <a:rPr lang="en-US" smtClean="0"/>
              <a:t>28</a:t>
            </a:fld>
            <a:endParaRPr lang="en-US"/>
          </a:p>
        </p:txBody>
      </p:sp>
    </p:spTree>
    <p:extLst>
      <p:ext uri="{BB962C8B-B14F-4D97-AF65-F5344CB8AC3E}">
        <p14:creationId xmlns:p14="http://schemas.microsoft.com/office/powerpoint/2010/main" val="3119005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554162"/>
          </a:xfrm>
        </p:spPr>
        <p:txBody>
          <a:bodyPr/>
          <a:lstStyle/>
          <a:p>
            <a:r>
              <a:rPr lang="en-US" sz="3200" dirty="0"/>
              <a:t>Total Suspended Particulates</a:t>
            </a:r>
            <a:r>
              <a:rPr lang="en-US" sz="3200" dirty="0" smtClean="0"/>
              <a:t>(TSP</a:t>
            </a:r>
            <a:r>
              <a:rPr lang="en-US" sz="3200" dirty="0"/>
              <a:t>)/PM-10/Opacity</a:t>
            </a:r>
            <a:r>
              <a:rPr lang="en-US" sz="3200" baseline="-25000" dirty="0"/>
              <a:t> </a:t>
            </a:r>
            <a:r>
              <a:rPr lang="en-US" sz="3200" dirty="0"/>
              <a:t>SOTA </a:t>
            </a:r>
            <a:r>
              <a:rPr lang="en-US" sz="3200" dirty="0" smtClean="0"/>
              <a:t>Performance </a:t>
            </a:r>
            <a:r>
              <a:rPr lang="en-US" sz="3200" dirty="0"/>
              <a:t>S</a:t>
            </a:r>
            <a:r>
              <a:rPr lang="en-US" sz="3200" dirty="0" smtClean="0"/>
              <a:t>tandards</a:t>
            </a:r>
            <a:endParaRPr lang="en-US" sz="3200" dirty="0"/>
          </a:p>
        </p:txBody>
      </p:sp>
      <p:sp>
        <p:nvSpPr>
          <p:cNvPr id="3" name="Content Placeholder 2"/>
          <p:cNvSpPr>
            <a:spLocks noGrp="1"/>
          </p:cNvSpPr>
          <p:nvPr>
            <p:ph idx="1"/>
          </p:nvPr>
        </p:nvSpPr>
        <p:spPr>
          <a:xfrm>
            <a:off x="457200" y="1905000"/>
            <a:ext cx="7620000" cy="4724400"/>
          </a:xfrm>
        </p:spPr>
        <p:txBody>
          <a:bodyPr>
            <a:normAutofit/>
          </a:bodyPr>
          <a:lstStyle/>
          <a:p>
            <a:pPr lvl="0"/>
            <a:r>
              <a:rPr lang="en-US" dirty="0"/>
              <a:t>Total Suspended Particulates(TSP)/</a:t>
            </a:r>
            <a:r>
              <a:rPr lang="en-US" dirty="0" smtClean="0"/>
              <a:t>PM-10/Opacity: shall </a:t>
            </a:r>
            <a:r>
              <a:rPr lang="en-US" dirty="0"/>
              <a:t>be achieved if the </a:t>
            </a:r>
            <a:r>
              <a:rPr lang="en-US" dirty="0" smtClean="0"/>
              <a:t>LGMC* ≥ 35</a:t>
            </a:r>
            <a:r>
              <a:rPr lang="en-US" dirty="0"/>
              <a:t>% and the </a:t>
            </a:r>
            <a:r>
              <a:rPr lang="en-US" dirty="0" smtClean="0"/>
              <a:t>LGFR* ≥ 150 </a:t>
            </a:r>
            <a:r>
              <a:rPr lang="en-US" dirty="0"/>
              <a:t>ft</a:t>
            </a:r>
            <a:r>
              <a:rPr lang="en-US" baseline="30000" dirty="0"/>
              <a:t>3</a:t>
            </a:r>
            <a:r>
              <a:rPr lang="en-US" dirty="0"/>
              <a:t>/min</a:t>
            </a:r>
            <a:r>
              <a:rPr lang="en-US" dirty="0" smtClean="0"/>
              <a:t>:</a:t>
            </a:r>
          </a:p>
          <a:p>
            <a:pPr lvl="0"/>
            <a:endParaRPr lang="en-US" dirty="0"/>
          </a:p>
          <a:p>
            <a:pPr lvl="0"/>
            <a:endParaRPr lang="en-US" dirty="0" smtClean="0"/>
          </a:p>
          <a:p>
            <a:pPr lvl="0"/>
            <a:endParaRPr lang="en-US" dirty="0"/>
          </a:p>
          <a:p>
            <a:pPr lvl="0"/>
            <a:endParaRPr lang="en-US" dirty="0" smtClean="0"/>
          </a:p>
          <a:p>
            <a:pPr lvl="0"/>
            <a:endParaRPr lang="en-US" dirty="0"/>
          </a:p>
          <a:p>
            <a:pPr lvl="0"/>
            <a:endParaRPr lang="en-US" dirty="0" smtClean="0"/>
          </a:p>
          <a:p>
            <a:pPr lvl="0"/>
            <a:endParaRPr lang="en-US" dirty="0"/>
          </a:p>
          <a:p>
            <a:pPr lvl="0"/>
            <a:endParaRPr lang="en-US" dirty="0" smtClean="0"/>
          </a:p>
          <a:p>
            <a:pPr marL="114300" indent="0">
              <a:buNone/>
            </a:pPr>
            <a:r>
              <a:rPr lang="en-US" sz="1400" dirty="0" smtClean="0"/>
              <a:t>*LGMC -Landfill Gas Methane Concentration</a:t>
            </a:r>
          </a:p>
          <a:p>
            <a:pPr marL="114300" indent="0">
              <a:buNone/>
            </a:pPr>
            <a:r>
              <a:rPr lang="en-US" sz="1400" dirty="0" smtClean="0"/>
              <a:t>*LGFR- Landfill Gas Flow Rate</a:t>
            </a:r>
          </a:p>
          <a:p>
            <a:pPr marL="114300" lvl="0" indent="0">
              <a:buNone/>
            </a:pP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20749479"/>
              </p:ext>
            </p:extLst>
          </p:nvPr>
        </p:nvGraphicFramePr>
        <p:xfrm>
          <a:off x="609600" y="2743200"/>
          <a:ext cx="7391400" cy="2971800"/>
        </p:xfrm>
        <a:graphic>
          <a:graphicData uri="http://schemas.openxmlformats.org/drawingml/2006/table">
            <a:tbl>
              <a:tblPr firstRow="1" firstCol="1" lastRow="1" lastCol="1" bandRow="1" bandCol="1">
                <a:tableStyleId>{5C22544A-7EE6-4342-B048-85BDC9FD1C3A}</a:tableStyleId>
              </a:tblPr>
              <a:tblGrid>
                <a:gridCol w="2445275"/>
                <a:gridCol w="4946125"/>
              </a:tblGrid>
              <a:tr h="381000">
                <a:tc>
                  <a:txBody>
                    <a:bodyPr/>
                    <a:lstStyle/>
                    <a:p>
                      <a:pPr marL="0" marR="0">
                        <a:spcBef>
                          <a:spcPts val="0"/>
                        </a:spcBef>
                        <a:spcAft>
                          <a:spcPts val="0"/>
                        </a:spcAft>
                      </a:pPr>
                      <a:r>
                        <a:rPr lang="en-US" sz="1600" dirty="0">
                          <a:effectLst/>
                        </a:rPr>
                        <a:t>Type of Combustion Device</a:t>
                      </a:r>
                      <a:endParaRPr lang="en-US" sz="1600" dirty="0">
                        <a:solidFill>
                          <a:srgbClr val="000000"/>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600">
                          <a:effectLst/>
                        </a:rPr>
                        <a:t>TSP/PM-10/Opacity </a:t>
                      </a:r>
                      <a:endParaRPr lang="en-US" sz="1600">
                        <a:solidFill>
                          <a:srgbClr val="000000"/>
                        </a:solidFill>
                        <a:effectLst/>
                        <a:latin typeface="Times New Roman"/>
                        <a:ea typeface="Times New Roman"/>
                      </a:endParaRPr>
                    </a:p>
                  </a:txBody>
                  <a:tcPr marL="68580" marR="68580" marT="0" marB="0"/>
                </a:tc>
              </a:tr>
              <a:tr h="1066800">
                <a:tc>
                  <a:txBody>
                    <a:bodyPr/>
                    <a:lstStyle/>
                    <a:p>
                      <a:pPr marL="0" marR="0">
                        <a:spcBef>
                          <a:spcPts val="0"/>
                        </a:spcBef>
                        <a:spcAft>
                          <a:spcPts val="0"/>
                        </a:spcAft>
                      </a:pPr>
                      <a:r>
                        <a:rPr lang="en-US" sz="1600" b="0">
                          <a:effectLst/>
                        </a:rPr>
                        <a:t>Flare</a:t>
                      </a:r>
                      <a:endParaRPr lang="en-US" sz="1600" b="0">
                        <a:solidFill>
                          <a:srgbClr val="000000"/>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600" b="0" dirty="0">
                          <a:effectLst/>
                        </a:rPr>
                        <a:t>1. Designed and operated consistent with the requirements in 40 CFR 60.18; and 0.06 pounds per Million British Thermal Unit or PM-10 emissions; and </a:t>
                      </a:r>
                    </a:p>
                    <a:p>
                      <a:pPr marL="0" marR="0">
                        <a:spcBef>
                          <a:spcPts val="0"/>
                        </a:spcBef>
                        <a:spcAft>
                          <a:spcPts val="0"/>
                        </a:spcAft>
                      </a:pPr>
                      <a:r>
                        <a:rPr lang="en-US" sz="1600" b="0" dirty="0">
                          <a:effectLst/>
                        </a:rPr>
                        <a:t>2.  10% opacity, not including startup and shutdown</a:t>
                      </a:r>
                      <a:endParaRPr lang="en-US" sz="1600" b="0" dirty="0">
                        <a:solidFill>
                          <a:srgbClr val="000000"/>
                        </a:solidFill>
                        <a:effectLst/>
                        <a:latin typeface="Times New Roman"/>
                        <a:ea typeface="Times New Roman"/>
                      </a:endParaRPr>
                    </a:p>
                  </a:txBody>
                  <a:tcPr marL="68580" marR="68580" marT="0" marB="0"/>
                </a:tc>
              </a:tr>
              <a:tr h="762000">
                <a:tc>
                  <a:txBody>
                    <a:bodyPr/>
                    <a:lstStyle/>
                    <a:p>
                      <a:pPr marL="0" marR="0">
                        <a:spcBef>
                          <a:spcPts val="0"/>
                        </a:spcBef>
                        <a:spcAft>
                          <a:spcPts val="0"/>
                        </a:spcAft>
                      </a:pPr>
                      <a:r>
                        <a:rPr lang="en-US" sz="1600" b="0">
                          <a:effectLst/>
                        </a:rPr>
                        <a:t>Internal Combustion Engine</a:t>
                      </a:r>
                      <a:endParaRPr lang="en-US" sz="1600" b="0">
                        <a:solidFill>
                          <a:srgbClr val="000000"/>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600" b="0">
                          <a:effectLst/>
                        </a:rPr>
                        <a:t>10% opacity, exclusive of condense water vapor, not including start-up and shut-down</a:t>
                      </a:r>
                      <a:endParaRPr lang="en-US" sz="1600" b="0">
                        <a:solidFill>
                          <a:srgbClr val="000000"/>
                        </a:solidFill>
                        <a:effectLst/>
                        <a:latin typeface="Times New Roman"/>
                        <a:ea typeface="Times New Roman"/>
                      </a:endParaRPr>
                    </a:p>
                  </a:txBody>
                  <a:tcPr marL="68580" marR="68580" marT="0" marB="0"/>
                </a:tc>
              </a:tr>
              <a:tr h="762000">
                <a:tc>
                  <a:txBody>
                    <a:bodyPr/>
                    <a:lstStyle/>
                    <a:p>
                      <a:pPr marL="0" marR="0">
                        <a:spcBef>
                          <a:spcPts val="0"/>
                        </a:spcBef>
                        <a:spcAft>
                          <a:spcPts val="0"/>
                        </a:spcAft>
                      </a:pPr>
                      <a:r>
                        <a:rPr lang="en-US" sz="1600" b="0">
                          <a:effectLst/>
                        </a:rPr>
                        <a:t>Turbine</a:t>
                      </a:r>
                      <a:endParaRPr lang="en-US" sz="1600" b="0">
                        <a:solidFill>
                          <a:srgbClr val="000000"/>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600" b="0" dirty="0">
                          <a:effectLst/>
                        </a:rPr>
                        <a:t>10% opacity, exclusive of condense water vapor, not including start-up and shut-down</a:t>
                      </a:r>
                      <a:endParaRPr lang="en-US" sz="1600" b="0" dirty="0">
                        <a:solidFill>
                          <a:srgbClr val="000000"/>
                        </a:solidFill>
                        <a:effectLst/>
                        <a:latin typeface="Times New Roman"/>
                        <a:ea typeface="Times New Roman"/>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9EF88589-9FC8-4893-BBFC-4F7D138F73E8}" type="slidenum">
              <a:rPr lang="en-US" smtClean="0"/>
              <a:t>29</a:t>
            </a:fld>
            <a:endParaRPr lang="en-US"/>
          </a:p>
        </p:txBody>
      </p:sp>
    </p:spTree>
    <p:extLst>
      <p:ext uri="{BB962C8B-B14F-4D97-AF65-F5344CB8AC3E}">
        <p14:creationId xmlns:p14="http://schemas.microsoft.com/office/powerpoint/2010/main" val="1433470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Landfill Overview</a:t>
            </a:r>
            <a:endParaRPr lang="en-US" dirty="0"/>
          </a:p>
        </p:txBody>
      </p:sp>
      <p:sp>
        <p:nvSpPr>
          <p:cNvPr id="3" name="Content Placeholder 2"/>
          <p:cNvSpPr>
            <a:spLocks noGrp="1"/>
          </p:cNvSpPr>
          <p:nvPr>
            <p:ph idx="1"/>
          </p:nvPr>
        </p:nvSpPr>
        <p:spPr/>
        <p:txBody>
          <a:bodyPr>
            <a:normAutofit/>
          </a:bodyPr>
          <a:lstStyle/>
          <a:p>
            <a:r>
              <a:rPr lang="en-US" sz="4400" dirty="0" smtClean="0"/>
              <a:t>846 Landfill sites in New Jersey</a:t>
            </a:r>
          </a:p>
          <a:p>
            <a:r>
              <a:rPr lang="en-US" sz="4400" dirty="0" smtClean="0"/>
              <a:t>830 Closed and no longer accepting waste</a:t>
            </a:r>
          </a:p>
          <a:p>
            <a:r>
              <a:rPr lang="en-US" sz="4400" dirty="0" smtClean="0"/>
              <a:t>13 Active Commercial </a:t>
            </a:r>
            <a:r>
              <a:rPr lang="en-US" sz="4400" dirty="0"/>
              <a:t>L</a:t>
            </a:r>
            <a:r>
              <a:rPr lang="en-US" sz="4400" dirty="0" smtClean="0"/>
              <a:t>andfills</a:t>
            </a:r>
          </a:p>
          <a:p>
            <a:r>
              <a:rPr lang="en-US" sz="4400" dirty="0" smtClean="0"/>
              <a:t>3 “Active Private Landfills</a:t>
            </a:r>
            <a:endParaRPr lang="en-US" sz="4400" dirty="0"/>
          </a:p>
        </p:txBody>
      </p:sp>
      <p:sp>
        <p:nvSpPr>
          <p:cNvPr id="4" name="Slide Number Placeholder 3"/>
          <p:cNvSpPr>
            <a:spLocks noGrp="1"/>
          </p:cNvSpPr>
          <p:nvPr>
            <p:ph type="sldNum" sz="quarter" idx="12"/>
          </p:nvPr>
        </p:nvSpPr>
        <p:spPr/>
        <p:txBody>
          <a:bodyPr/>
          <a:lstStyle/>
          <a:p>
            <a:fld id="{9EF88589-9FC8-4893-BBFC-4F7D138F73E8}" type="slidenum">
              <a:rPr lang="en-US" smtClean="0"/>
              <a:t>3</a:t>
            </a:fld>
            <a:endParaRPr lang="en-US"/>
          </a:p>
        </p:txBody>
      </p:sp>
    </p:spTree>
    <p:extLst>
      <p:ext uri="{BB962C8B-B14F-4D97-AF65-F5344CB8AC3E}">
        <p14:creationId xmlns:p14="http://schemas.microsoft.com/office/powerpoint/2010/main" val="2441917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1.gstatic.com/images?q=tbn:ANd9GcTi4qRsOuFEbOY0sHEFkW6WtI-niWdR0UXjapI_ostAQfUoxjjSJg"/>
          <p:cNvPicPr>
            <a:picLocks noChangeAspect="1" noChangeArrowheads="1"/>
          </p:cNvPicPr>
          <p:nvPr/>
        </p:nvPicPr>
        <p:blipFill rotWithShape="1">
          <a:blip r:embed="rId2">
            <a:extLst>
              <a:ext uri="{28A0092B-C50C-407E-A947-70E740481C1C}">
                <a14:useLocalDpi xmlns:a14="http://schemas.microsoft.com/office/drawing/2010/main" val="0"/>
              </a:ext>
            </a:extLst>
          </a:blip>
          <a:srcRect l="6806"/>
          <a:stretch/>
        </p:blipFill>
        <p:spPr bwMode="auto">
          <a:xfrm>
            <a:off x="152400" y="152400"/>
            <a:ext cx="4114800" cy="152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		</a:t>
            </a:r>
            <a:r>
              <a:rPr lang="en-US" b="1" dirty="0" smtClean="0"/>
              <a:t>ODORS</a:t>
            </a:r>
            <a:endParaRPr lang="en-US" b="1" dirty="0"/>
          </a:p>
        </p:txBody>
      </p:sp>
      <p:sp>
        <p:nvSpPr>
          <p:cNvPr id="3" name="Content Placeholder 2"/>
          <p:cNvSpPr>
            <a:spLocks noGrp="1"/>
          </p:cNvSpPr>
          <p:nvPr>
            <p:ph idx="1"/>
          </p:nvPr>
        </p:nvSpPr>
        <p:spPr>
          <a:xfrm>
            <a:off x="457200" y="1752600"/>
            <a:ext cx="7620000" cy="4648200"/>
          </a:xfrm>
        </p:spPr>
        <p:txBody>
          <a:bodyPr>
            <a:normAutofit/>
          </a:bodyPr>
          <a:lstStyle/>
          <a:p>
            <a:r>
              <a:rPr lang="en-US" dirty="0" smtClean="0"/>
              <a:t>Several </a:t>
            </a:r>
            <a:r>
              <a:rPr lang="en-US" dirty="0"/>
              <a:t>reduced sulfur compounds </a:t>
            </a:r>
            <a:r>
              <a:rPr lang="en-US" dirty="0" smtClean="0"/>
              <a:t>are emitted </a:t>
            </a:r>
            <a:r>
              <a:rPr lang="en-US" dirty="0"/>
              <a:t>from </a:t>
            </a:r>
            <a:r>
              <a:rPr lang="en-US" dirty="0" smtClean="0"/>
              <a:t>landfills - have </a:t>
            </a:r>
            <a:r>
              <a:rPr lang="en-US" dirty="0"/>
              <a:t>the potential to cause significant off-site problems, such as odors or health impacts.  </a:t>
            </a:r>
          </a:p>
          <a:p>
            <a:r>
              <a:rPr lang="en-US" dirty="0" smtClean="0"/>
              <a:t>Compounds </a:t>
            </a:r>
            <a:r>
              <a:rPr lang="en-US" dirty="0"/>
              <a:t>include, but are not limited to, hydrogen sulfide (H</a:t>
            </a:r>
            <a:r>
              <a:rPr lang="en-US" baseline="-25000" dirty="0"/>
              <a:t>2</a:t>
            </a:r>
            <a:r>
              <a:rPr lang="en-US" dirty="0"/>
              <a:t>S), methyl </a:t>
            </a:r>
            <a:r>
              <a:rPr lang="en-US" dirty="0" err="1"/>
              <a:t>mercaptan</a:t>
            </a:r>
            <a:r>
              <a:rPr lang="en-US" dirty="0"/>
              <a:t> (</a:t>
            </a:r>
            <a:r>
              <a:rPr lang="en-US" dirty="0" smtClean="0"/>
              <a:t>CH</a:t>
            </a:r>
            <a:r>
              <a:rPr lang="en-US" baseline="-25000" dirty="0" smtClean="0"/>
              <a:t>3</a:t>
            </a:r>
            <a:r>
              <a:rPr lang="en-US" dirty="0" smtClean="0"/>
              <a:t>SH</a:t>
            </a:r>
            <a:r>
              <a:rPr lang="en-US" dirty="0"/>
              <a:t>), dimethyl sulfide ((CH</a:t>
            </a:r>
            <a:r>
              <a:rPr lang="en-US" baseline="-25000" dirty="0"/>
              <a:t>3</a:t>
            </a:r>
            <a:r>
              <a:rPr lang="en-US" dirty="0"/>
              <a:t>)</a:t>
            </a:r>
            <a:r>
              <a:rPr lang="en-US" baseline="-25000" dirty="0"/>
              <a:t>2</a:t>
            </a:r>
            <a:r>
              <a:rPr lang="en-US" dirty="0"/>
              <a:t>S), carbon disulfide (CS</a:t>
            </a:r>
            <a:r>
              <a:rPr lang="en-US" baseline="-25000" dirty="0"/>
              <a:t>2</a:t>
            </a:r>
            <a:r>
              <a:rPr lang="en-US" dirty="0"/>
              <a:t>) and dimethyl disulfide ((CH</a:t>
            </a:r>
            <a:r>
              <a:rPr lang="en-US" baseline="-25000" dirty="0"/>
              <a:t>3</a:t>
            </a:r>
            <a:r>
              <a:rPr lang="en-US" dirty="0"/>
              <a:t>)</a:t>
            </a:r>
            <a:r>
              <a:rPr lang="en-US" baseline="-25000" dirty="0"/>
              <a:t>2</a:t>
            </a:r>
            <a:r>
              <a:rPr lang="en-US" dirty="0"/>
              <a:t>S</a:t>
            </a:r>
            <a:r>
              <a:rPr lang="en-US" baseline="-25000" dirty="0"/>
              <a:t>2</a:t>
            </a:r>
            <a:r>
              <a:rPr lang="en-US" dirty="0"/>
              <a:t>).  </a:t>
            </a:r>
            <a:endParaRPr lang="en-US" dirty="0" smtClean="0"/>
          </a:p>
          <a:p>
            <a:pPr lvl="1"/>
            <a:r>
              <a:rPr lang="en-US" dirty="0" smtClean="0"/>
              <a:t>Compounds </a:t>
            </a:r>
            <a:r>
              <a:rPr lang="en-US" dirty="0"/>
              <a:t>are </a:t>
            </a:r>
            <a:r>
              <a:rPr lang="en-US" dirty="0" smtClean="0"/>
              <a:t>not classified </a:t>
            </a:r>
            <a:r>
              <a:rPr lang="en-US" dirty="0"/>
              <a:t>as criteria pollutants, toxic compounds, or hazardous air pollutants </a:t>
            </a:r>
            <a:r>
              <a:rPr lang="en-US" dirty="0" smtClean="0"/>
              <a:t>&amp; do </a:t>
            </a:r>
            <a:r>
              <a:rPr lang="en-US" dirty="0"/>
              <a:t>not have a SOTA emissions threshold.  </a:t>
            </a:r>
            <a:endParaRPr lang="en-US" dirty="0" smtClean="0"/>
          </a:p>
          <a:p>
            <a:pPr lvl="1"/>
            <a:r>
              <a:rPr lang="en-US" dirty="0" smtClean="0"/>
              <a:t>However</a:t>
            </a:r>
            <a:r>
              <a:rPr lang="en-US" dirty="0"/>
              <a:t>, their emissions should be incorporated into any SOTA analysis for SO</a:t>
            </a:r>
            <a:r>
              <a:rPr lang="en-US" baseline="-25000" dirty="0"/>
              <a:t>2</a:t>
            </a:r>
            <a:r>
              <a:rPr lang="en-US" dirty="0"/>
              <a:t> since one mechanism used to control the reduced sulfur compounds is combustion, which results in the creation of SO</a:t>
            </a:r>
            <a:r>
              <a:rPr lang="en-US" baseline="-25000" dirty="0"/>
              <a:t>2</a:t>
            </a:r>
            <a:r>
              <a:rPr lang="en-US" dirty="0"/>
              <a:t>.   </a:t>
            </a:r>
          </a:p>
        </p:txBody>
      </p:sp>
      <p:sp>
        <p:nvSpPr>
          <p:cNvPr id="4" name="Slide Number Placeholder 3"/>
          <p:cNvSpPr>
            <a:spLocks noGrp="1"/>
          </p:cNvSpPr>
          <p:nvPr>
            <p:ph type="sldNum" sz="quarter" idx="12"/>
          </p:nvPr>
        </p:nvSpPr>
        <p:spPr/>
        <p:txBody>
          <a:bodyPr/>
          <a:lstStyle/>
          <a:p>
            <a:fld id="{9EF88589-9FC8-4893-BBFC-4F7D138F73E8}" type="slidenum">
              <a:rPr lang="en-US" smtClean="0"/>
              <a:t>30</a:t>
            </a:fld>
            <a:endParaRPr lang="en-US"/>
          </a:p>
        </p:txBody>
      </p:sp>
    </p:spTree>
    <p:extLst>
      <p:ext uri="{BB962C8B-B14F-4D97-AF65-F5344CB8AC3E}">
        <p14:creationId xmlns:p14="http://schemas.microsoft.com/office/powerpoint/2010/main" val="33694347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ODORS</a:t>
            </a:r>
          </a:p>
        </p:txBody>
      </p:sp>
      <p:sp>
        <p:nvSpPr>
          <p:cNvPr id="3" name="Content Placeholder 2"/>
          <p:cNvSpPr>
            <a:spLocks noGrp="1"/>
          </p:cNvSpPr>
          <p:nvPr>
            <p:ph idx="1"/>
          </p:nvPr>
        </p:nvSpPr>
        <p:spPr>
          <a:xfrm>
            <a:off x="457200" y="1295400"/>
            <a:ext cx="7620000" cy="5105400"/>
          </a:xfrm>
        </p:spPr>
        <p:txBody>
          <a:bodyPr>
            <a:normAutofit/>
          </a:bodyPr>
          <a:lstStyle/>
          <a:p>
            <a:r>
              <a:rPr lang="en-US" dirty="0"/>
              <a:t>All source operations covered by preconstruction permit must meet the air pollution odor provisions at N.J.A.C. 7:27-5 “Prohibition of Air Pollution” and N.J.A.C. 7:27-8.3(j).  </a:t>
            </a:r>
          </a:p>
          <a:p>
            <a:r>
              <a:rPr lang="en-US" dirty="0"/>
              <a:t>All source operations covered by an Operating Permit must meet the air pollution odor provisions at N.J.A.C. 7:27-5 and 7:27-22.16(g)8. </a:t>
            </a:r>
            <a:endParaRPr lang="en-US" dirty="0" smtClean="0"/>
          </a:p>
          <a:p>
            <a:endParaRPr lang="en-US" dirty="0"/>
          </a:p>
          <a:p>
            <a:pPr lvl="1"/>
            <a:r>
              <a:rPr lang="en-US" dirty="0" smtClean="0"/>
              <a:t>No permittee shall allow any air contaminant, including those detected by sense of smell to be present in the outdoor atmosphere in a quantity and duration which is, or tends to be, injurious to human health or welfare, animal or plant life or property, or which would unreasonably interfere with the enjoyment of life or property………</a:t>
            </a:r>
            <a:endParaRPr lang="en-US" dirty="0"/>
          </a:p>
        </p:txBody>
      </p:sp>
      <p:sp>
        <p:nvSpPr>
          <p:cNvPr id="4" name="Slide Number Placeholder 3"/>
          <p:cNvSpPr>
            <a:spLocks noGrp="1"/>
          </p:cNvSpPr>
          <p:nvPr>
            <p:ph type="sldNum" sz="quarter" idx="12"/>
          </p:nvPr>
        </p:nvSpPr>
        <p:spPr/>
        <p:txBody>
          <a:bodyPr/>
          <a:lstStyle/>
          <a:p>
            <a:fld id="{9EF88589-9FC8-4893-BBFC-4F7D138F73E8}" type="slidenum">
              <a:rPr lang="en-US" smtClean="0"/>
              <a:t>31</a:t>
            </a:fld>
            <a:endParaRPr lang="en-US"/>
          </a:p>
        </p:txBody>
      </p:sp>
    </p:spTree>
    <p:extLst>
      <p:ext uri="{BB962C8B-B14F-4D97-AF65-F5344CB8AC3E}">
        <p14:creationId xmlns:p14="http://schemas.microsoft.com/office/powerpoint/2010/main" val="3281453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Available Technologies-Methane and VOCs </a:t>
            </a:r>
            <a:endParaRPr lang="en-US" sz="4000" dirty="0"/>
          </a:p>
        </p:txBody>
      </p:sp>
      <p:sp>
        <p:nvSpPr>
          <p:cNvPr id="3" name="Content Placeholder 2"/>
          <p:cNvSpPr>
            <a:spLocks noGrp="1"/>
          </p:cNvSpPr>
          <p:nvPr>
            <p:ph idx="1"/>
          </p:nvPr>
        </p:nvSpPr>
        <p:spPr/>
        <p:txBody>
          <a:bodyPr>
            <a:normAutofit/>
          </a:bodyPr>
          <a:lstStyle/>
          <a:p>
            <a:r>
              <a:rPr lang="en-US" dirty="0" smtClean="0"/>
              <a:t>The </a:t>
            </a:r>
            <a:r>
              <a:rPr lang="en-US" dirty="0"/>
              <a:t>following technologies could be used to control both methane</a:t>
            </a:r>
            <a:r>
              <a:rPr lang="en-US" b="1" dirty="0"/>
              <a:t> </a:t>
            </a:r>
            <a:r>
              <a:rPr lang="en-US" dirty="0"/>
              <a:t>and volatile organic </a:t>
            </a:r>
            <a:r>
              <a:rPr lang="en-US" dirty="0" smtClean="0"/>
              <a:t>compounds</a:t>
            </a:r>
          </a:p>
          <a:p>
            <a:pPr lvl="1"/>
            <a:r>
              <a:rPr lang="en-US" b="1" dirty="0" smtClean="0"/>
              <a:t>Continuous </a:t>
            </a:r>
            <a:r>
              <a:rPr lang="en-US" b="1" dirty="0"/>
              <a:t>spark ignited flare</a:t>
            </a:r>
            <a:r>
              <a:rPr lang="en-US" dirty="0"/>
              <a:t>, with a minimum spark interval of at least every 2 </a:t>
            </a:r>
            <a:r>
              <a:rPr lang="en-US" dirty="0" smtClean="0"/>
              <a:t>seconds and continuous </a:t>
            </a:r>
            <a:r>
              <a:rPr lang="en-US" dirty="0"/>
              <a:t>electronic spark ignition </a:t>
            </a:r>
            <a:r>
              <a:rPr lang="en-US" dirty="0" smtClean="0"/>
              <a:t>sequence.</a:t>
            </a:r>
          </a:p>
          <a:p>
            <a:pPr lvl="1"/>
            <a:r>
              <a:rPr lang="en-US" b="1" dirty="0" smtClean="0"/>
              <a:t>Enclosed </a:t>
            </a:r>
            <a:r>
              <a:rPr lang="en-US" b="1" dirty="0"/>
              <a:t>Flame Thermal Oxidizer</a:t>
            </a:r>
            <a:r>
              <a:rPr lang="en-US" dirty="0"/>
              <a:t> with appropriately designed air intake </a:t>
            </a:r>
            <a:r>
              <a:rPr lang="en-US" dirty="0" smtClean="0"/>
              <a:t>modulators</a:t>
            </a:r>
          </a:p>
          <a:p>
            <a:pPr lvl="1"/>
            <a:r>
              <a:rPr lang="en-US" b="1" dirty="0" smtClean="0"/>
              <a:t>Internal </a:t>
            </a:r>
            <a:r>
              <a:rPr lang="en-US" b="1" dirty="0"/>
              <a:t>Combustion Engine </a:t>
            </a:r>
            <a:r>
              <a:rPr lang="en-US" dirty="0"/>
              <a:t>– reciprocating or a combustion turbine in which power, produced by heat and/or pressure produced by combustion is converted to mechanical </a:t>
            </a:r>
            <a:r>
              <a:rPr lang="en-US" dirty="0" smtClean="0"/>
              <a:t>work.</a:t>
            </a:r>
          </a:p>
          <a:p>
            <a:pPr lvl="1"/>
            <a:r>
              <a:rPr lang="en-US" b="1" dirty="0" smtClean="0"/>
              <a:t>Combustion Turbine</a:t>
            </a:r>
            <a:r>
              <a:rPr lang="en-US" dirty="0"/>
              <a:t>	</a:t>
            </a:r>
          </a:p>
          <a:p>
            <a:endParaRPr lang="en-US" dirty="0"/>
          </a:p>
        </p:txBody>
      </p:sp>
      <p:sp>
        <p:nvSpPr>
          <p:cNvPr id="4" name="Slide Number Placeholder 3"/>
          <p:cNvSpPr>
            <a:spLocks noGrp="1"/>
          </p:cNvSpPr>
          <p:nvPr>
            <p:ph type="sldNum" sz="quarter" idx="12"/>
          </p:nvPr>
        </p:nvSpPr>
        <p:spPr/>
        <p:txBody>
          <a:bodyPr/>
          <a:lstStyle/>
          <a:p>
            <a:fld id="{9EF88589-9FC8-4893-BBFC-4F7D138F73E8}" type="slidenum">
              <a:rPr lang="en-US" smtClean="0"/>
              <a:t>32</a:t>
            </a:fld>
            <a:endParaRPr lang="en-US"/>
          </a:p>
        </p:txBody>
      </p:sp>
    </p:spTree>
    <p:extLst>
      <p:ext uri="{BB962C8B-B14F-4D97-AF65-F5344CB8AC3E}">
        <p14:creationId xmlns:p14="http://schemas.microsoft.com/office/powerpoint/2010/main" val="40976225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Available </a:t>
            </a:r>
            <a:r>
              <a:rPr lang="en-US" sz="4000" b="1" dirty="0"/>
              <a:t>Technologies </a:t>
            </a:r>
            <a:r>
              <a:rPr lang="en-US" sz="4000" b="1" dirty="0" smtClean="0"/>
              <a:t>- </a:t>
            </a:r>
            <a:r>
              <a:rPr lang="en-US" sz="4000" b="1" dirty="0" err="1" smtClean="0"/>
              <a:t>NO</a:t>
            </a:r>
            <a:r>
              <a:rPr lang="en-US" sz="4000" b="1" baseline="-25000" dirty="0" err="1" smtClean="0"/>
              <a:t>x</a:t>
            </a:r>
            <a:endParaRPr lang="en-US" sz="4000" baseline="-25000" dirty="0"/>
          </a:p>
        </p:txBody>
      </p:sp>
      <p:sp>
        <p:nvSpPr>
          <p:cNvPr id="3" name="Content Placeholder 2"/>
          <p:cNvSpPr>
            <a:spLocks noGrp="1"/>
          </p:cNvSpPr>
          <p:nvPr>
            <p:ph idx="1"/>
          </p:nvPr>
        </p:nvSpPr>
        <p:spPr>
          <a:xfrm>
            <a:off x="457200" y="1447800"/>
            <a:ext cx="7620000" cy="4953000"/>
          </a:xfrm>
        </p:spPr>
        <p:txBody>
          <a:bodyPr/>
          <a:lstStyle/>
          <a:p>
            <a:r>
              <a:rPr lang="en-US" sz="2400" dirty="0"/>
              <a:t>The following technologies could be used to control </a:t>
            </a:r>
            <a:r>
              <a:rPr lang="en-US" sz="2400" dirty="0" err="1"/>
              <a:t>NO</a:t>
            </a:r>
            <a:r>
              <a:rPr lang="en-US" sz="2400" baseline="-25000" dirty="0" err="1"/>
              <a:t>x</a:t>
            </a:r>
            <a:r>
              <a:rPr lang="en-US" sz="2400" dirty="0"/>
              <a:t> </a:t>
            </a:r>
            <a:r>
              <a:rPr lang="en-US" dirty="0" smtClean="0"/>
              <a:t>:</a:t>
            </a:r>
          </a:p>
          <a:p>
            <a:pPr lvl="1"/>
            <a:endParaRPr lang="en-US" sz="2400" dirty="0" smtClean="0"/>
          </a:p>
          <a:p>
            <a:pPr lvl="1"/>
            <a:r>
              <a:rPr lang="en-US" sz="2400" dirty="0" smtClean="0"/>
              <a:t>Low </a:t>
            </a:r>
            <a:r>
              <a:rPr lang="en-US" sz="2400" dirty="0" err="1"/>
              <a:t>NO</a:t>
            </a:r>
            <a:r>
              <a:rPr lang="en-US" sz="2400" baseline="-25000" dirty="0" err="1"/>
              <a:t>x</a:t>
            </a:r>
            <a:r>
              <a:rPr lang="en-US" sz="2400" dirty="0"/>
              <a:t> Burners </a:t>
            </a:r>
            <a:endParaRPr lang="en-US" sz="2400" dirty="0" smtClean="0"/>
          </a:p>
          <a:p>
            <a:pPr lvl="1"/>
            <a:endParaRPr lang="en-US" sz="2400" dirty="0" smtClean="0"/>
          </a:p>
          <a:p>
            <a:pPr lvl="1"/>
            <a:r>
              <a:rPr lang="en-US" sz="2400" dirty="0" smtClean="0"/>
              <a:t>Selective </a:t>
            </a:r>
            <a:r>
              <a:rPr lang="en-US" sz="2400" dirty="0"/>
              <a:t>Catalytic </a:t>
            </a:r>
            <a:r>
              <a:rPr lang="en-US" sz="2400" dirty="0" smtClean="0"/>
              <a:t>Reduction</a:t>
            </a:r>
          </a:p>
          <a:p>
            <a:pPr lvl="1"/>
            <a:endParaRPr lang="en-US" sz="2400" dirty="0" smtClean="0"/>
          </a:p>
          <a:p>
            <a:pPr lvl="1"/>
            <a:r>
              <a:rPr lang="en-US" sz="2400" dirty="0" smtClean="0"/>
              <a:t>Non-Selective </a:t>
            </a:r>
            <a:r>
              <a:rPr lang="en-US" sz="2400" dirty="0"/>
              <a:t>Catalytic </a:t>
            </a:r>
            <a:r>
              <a:rPr lang="en-US" sz="2400" dirty="0" smtClean="0"/>
              <a:t>Reduction</a:t>
            </a:r>
          </a:p>
          <a:p>
            <a:pPr marL="411480" lvl="1" indent="0">
              <a:buNone/>
            </a:pPr>
            <a:endParaRPr lang="en-US" sz="2400" dirty="0"/>
          </a:p>
          <a:p>
            <a:pPr lvl="1"/>
            <a:r>
              <a:rPr lang="en-US" sz="2400" dirty="0" smtClean="0"/>
              <a:t>Good </a:t>
            </a:r>
            <a:r>
              <a:rPr lang="en-US" sz="2400" dirty="0"/>
              <a:t>Combustion </a:t>
            </a:r>
            <a:r>
              <a:rPr lang="en-US" sz="2400" dirty="0" smtClean="0"/>
              <a:t>Practices</a:t>
            </a:r>
            <a:endParaRPr lang="en-US" sz="2400" dirty="0"/>
          </a:p>
        </p:txBody>
      </p:sp>
      <p:sp>
        <p:nvSpPr>
          <p:cNvPr id="4" name="Slide Number Placeholder 3"/>
          <p:cNvSpPr>
            <a:spLocks noGrp="1"/>
          </p:cNvSpPr>
          <p:nvPr>
            <p:ph type="sldNum" sz="quarter" idx="12"/>
          </p:nvPr>
        </p:nvSpPr>
        <p:spPr/>
        <p:txBody>
          <a:bodyPr/>
          <a:lstStyle/>
          <a:p>
            <a:fld id="{9EF88589-9FC8-4893-BBFC-4F7D138F73E8}" type="slidenum">
              <a:rPr lang="en-US" smtClean="0"/>
              <a:t>33</a:t>
            </a:fld>
            <a:endParaRPr lang="en-US"/>
          </a:p>
        </p:txBody>
      </p:sp>
    </p:spTree>
    <p:extLst>
      <p:ext uri="{BB962C8B-B14F-4D97-AF65-F5344CB8AC3E}">
        <p14:creationId xmlns:p14="http://schemas.microsoft.com/office/powerpoint/2010/main" val="1276436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Available </a:t>
            </a:r>
            <a:r>
              <a:rPr lang="en-US" b="1" dirty="0"/>
              <a:t>Technologies </a:t>
            </a:r>
            <a:r>
              <a:rPr lang="en-US" b="1" dirty="0" smtClean="0"/>
              <a:t>–SO</a:t>
            </a:r>
            <a:r>
              <a:rPr lang="en-US" b="1" baseline="-25000" dirty="0" smtClean="0"/>
              <a:t>2</a:t>
            </a:r>
            <a:endParaRPr lang="en-US" dirty="0"/>
          </a:p>
        </p:txBody>
      </p:sp>
      <p:sp>
        <p:nvSpPr>
          <p:cNvPr id="3" name="Content Placeholder 2"/>
          <p:cNvSpPr>
            <a:spLocks noGrp="1"/>
          </p:cNvSpPr>
          <p:nvPr>
            <p:ph idx="1"/>
          </p:nvPr>
        </p:nvSpPr>
        <p:spPr>
          <a:xfrm>
            <a:off x="457200" y="1447800"/>
            <a:ext cx="7620000" cy="4800600"/>
          </a:xfrm>
        </p:spPr>
        <p:txBody>
          <a:bodyPr/>
          <a:lstStyle/>
          <a:p>
            <a:r>
              <a:rPr lang="en-US" sz="2400" dirty="0"/>
              <a:t>The following technologies could be used to control </a:t>
            </a:r>
            <a:r>
              <a:rPr lang="en-US" sz="2400" dirty="0" smtClean="0"/>
              <a:t>SO</a:t>
            </a:r>
            <a:r>
              <a:rPr lang="en-US" sz="2400" baseline="-25000" dirty="0" smtClean="0"/>
              <a:t>2</a:t>
            </a:r>
            <a:r>
              <a:rPr lang="en-US" sz="2400" dirty="0" smtClean="0"/>
              <a:t>:</a:t>
            </a:r>
          </a:p>
          <a:p>
            <a:pPr marL="114300" indent="0">
              <a:buNone/>
            </a:pPr>
            <a:endParaRPr lang="en-US" sz="2400" dirty="0"/>
          </a:p>
          <a:p>
            <a:pPr lvl="1"/>
            <a:r>
              <a:rPr lang="en-US" sz="2400" dirty="0" smtClean="0"/>
              <a:t>Wet scrubbing</a:t>
            </a:r>
          </a:p>
          <a:p>
            <a:pPr lvl="1"/>
            <a:endParaRPr lang="en-US" sz="2400" dirty="0" smtClean="0"/>
          </a:p>
          <a:p>
            <a:pPr lvl="1"/>
            <a:r>
              <a:rPr lang="en-US" sz="2400" dirty="0" smtClean="0"/>
              <a:t>Activated </a:t>
            </a:r>
            <a:r>
              <a:rPr lang="en-US" sz="2400" dirty="0"/>
              <a:t>carbon used to remove the reduced sulfur compounds from the flue gas stream prior to </a:t>
            </a:r>
            <a:r>
              <a:rPr lang="en-US" sz="2400" dirty="0" smtClean="0"/>
              <a:t>combustion.</a:t>
            </a:r>
          </a:p>
          <a:p>
            <a:pPr marL="411480" lvl="1" indent="0">
              <a:buNone/>
            </a:pPr>
            <a:endParaRPr lang="en-US" sz="2400" dirty="0" smtClean="0"/>
          </a:p>
          <a:p>
            <a:pPr lvl="1"/>
            <a:r>
              <a:rPr lang="en-US" sz="2400" dirty="0" smtClean="0"/>
              <a:t>Other </a:t>
            </a:r>
            <a:r>
              <a:rPr lang="en-US" sz="2400" dirty="0"/>
              <a:t>adsorption media used to remove the reduced sulfur compounds from the flue gas stream prior to combustion</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9EF88589-9FC8-4893-BBFC-4F7D138F73E8}" type="slidenum">
              <a:rPr lang="en-US" smtClean="0"/>
              <a:t>34</a:t>
            </a:fld>
            <a:endParaRPr lang="en-US"/>
          </a:p>
        </p:txBody>
      </p:sp>
    </p:spTree>
    <p:extLst>
      <p:ext uri="{BB962C8B-B14F-4D97-AF65-F5344CB8AC3E}">
        <p14:creationId xmlns:p14="http://schemas.microsoft.com/office/powerpoint/2010/main" val="40709569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Available Technologies- CO</a:t>
            </a:r>
            <a:endParaRPr lang="en-US" dirty="0"/>
          </a:p>
        </p:txBody>
      </p:sp>
      <p:sp>
        <p:nvSpPr>
          <p:cNvPr id="3" name="Content Placeholder 2"/>
          <p:cNvSpPr>
            <a:spLocks noGrp="1"/>
          </p:cNvSpPr>
          <p:nvPr>
            <p:ph idx="1"/>
          </p:nvPr>
        </p:nvSpPr>
        <p:spPr>
          <a:xfrm>
            <a:off x="457200" y="1447800"/>
            <a:ext cx="7620000" cy="4953000"/>
          </a:xfrm>
        </p:spPr>
        <p:txBody>
          <a:bodyPr/>
          <a:lstStyle/>
          <a:p>
            <a:r>
              <a:rPr lang="en-US" sz="2400" dirty="0"/>
              <a:t>The following technologies could be used to control </a:t>
            </a:r>
            <a:r>
              <a:rPr lang="en-US" sz="2400" dirty="0" smtClean="0"/>
              <a:t>CO:</a:t>
            </a:r>
          </a:p>
          <a:p>
            <a:endParaRPr lang="en-US" sz="2400" dirty="0"/>
          </a:p>
          <a:p>
            <a:pPr lvl="1"/>
            <a:r>
              <a:rPr lang="en-US" sz="2400" dirty="0" smtClean="0"/>
              <a:t>Thermal oxidizer</a:t>
            </a:r>
          </a:p>
          <a:p>
            <a:pPr marL="411480" lvl="1" indent="0">
              <a:buNone/>
            </a:pPr>
            <a:endParaRPr lang="en-US" sz="2400" dirty="0" smtClean="0"/>
          </a:p>
          <a:p>
            <a:pPr lvl="1"/>
            <a:r>
              <a:rPr lang="en-US" sz="2400" dirty="0" smtClean="0"/>
              <a:t>Catalyst</a:t>
            </a:r>
            <a:endParaRPr lang="en-US" sz="2400" dirty="0"/>
          </a:p>
        </p:txBody>
      </p:sp>
      <p:sp>
        <p:nvSpPr>
          <p:cNvPr id="4" name="Slide Number Placeholder 3"/>
          <p:cNvSpPr>
            <a:spLocks noGrp="1"/>
          </p:cNvSpPr>
          <p:nvPr>
            <p:ph type="sldNum" sz="quarter" idx="12"/>
          </p:nvPr>
        </p:nvSpPr>
        <p:spPr/>
        <p:txBody>
          <a:bodyPr/>
          <a:lstStyle/>
          <a:p>
            <a:fld id="{9EF88589-9FC8-4893-BBFC-4F7D138F73E8}" type="slidenum">
              <a:rPr lang="en-US" smtClean="0"/>
              <a:t>35</a:t>
            </a:fld>
            <a:endParaRPr lang="en-US"/>
          </a:p>
        </p:txBody>
      </p:sp>
    </p:spTree>
    <p:extLst>
      <p:ext uri="{BB962C8B-B14F-4D97-AF65-F5344CB8AC3E}">
        <p14:creationId xmlns:p14="http://schemas.microsoft.com/office/powerpoint/2010/main" val="13588434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Exclusions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HAPs, TXS, and any other contaminant besides methane, VOC, carbon monoxide, nitrogen oxide(s), sulfur dioxide, and total suspended particulates/PM-10/Opacity emitted above SOTA thresholds will be evaluated on a case by case basis pursuant to N.J.A.C. 7:27-8.12(e)5 for preconstruction permits and pursuant to N.J.A.C. 7:27-22.35(c)5 for operating permits, unless the landfill is subject to MACT </a:t>
            </a:r>
            <a:r>
              <a:rPr lang="en-US" dirty="0" smtClean="0"/>
              <a:t>provisions.</a:t>
            </a:r>
            <a:endParaRPr lang="en-US" dirty="0"/>
          </a:p>
        </p:txBody>
      </p:sp>
      <p:sp>
        <p:nvSpPr>
          <p:cNvPr id="4" name="Slide Number Placeholder 3"/>
          <p:cNvSpPr>
            <a:spLocks noGrp="1"/>
          </p:cNvSpPr>
          <p:nvPr>
            <p:ph type="sldNum" sz="quarter" idx="12"/>
          </p:nvPr>
        </p:nvSpPr>
        <p:spPr/>
        <p:txBody>
          <a:bodyPr/>
          <a:lstStyle/>
          <a:p>
            <a:fld id="{9EF88589-9FC8-4893-BBFC-4F7D138F73E8}" type="slidenum">
              <a:rPr lang="en-US" smtClean="0"/>
              <a:t>36</a:t>
            </a:fld>
            <a:endParaRPr lang="en-US"/>
          </a:p>
        </p:txBody>
      </p:sp>
    </p:spTree>
    <p:extLst>
      <p:ext uri="{BB962C8B-B14F-4D97-AF65-F5344CB8AC3E}">
        <p14:creationId xmlns:p14="http://schemas.microsoft.com/office/powerpoint/2010/main" val="1355769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Federal Regulations</a:t>
            </a:r>
            <a:endParaRPr lang="en-US" sz="4000" dirty="0"/>
          </a:p>
        </p:txBody>
      </p:sp>
      <p:sp>
        <p:nvSpPr>
          <p:cNvPr id="3" name="Content Placeholder 2"/>
          <p:cNvSpPr>
            <a:spLocks noGrp="1"/>
          </p:cNvSpPr>
          <p:nvPr>
            <p:ph idx="1"/>
          </p:nvPr>
        </p:nvSpPr>
        <p:spPr>
          <a:xfrm>
            <a:off x="457200" y="1447800"/>
            <a:ext cx="7620000" cy="4953000"/>
          </a:xfrm>
        </p:spPr>
        <p:txBody>
          <a:bodyPr/>
          <a:lstStyle/>
          <a:p>
            <a:r>
              <a:rPr lang="en-US" dirty="0" smtClean="0"/>
              <a:t>NSPS CFR Part 60 Subpart Cc</a:t>
            </a:r>
          </a:p>
          <a:p>
            <a:r>
              <a:rPr lang="en-US" dirty="0" smtClean="0"/>
              <a:t>NSPS CFR Part 60 Subpart WWW</a:t>
            </a:r>
          </a:p>
          <a:p>
            <a:r>
              <a:rPr lang="en-US" dirty="0" smtClean="0"/>
              <a:t>NESHAP 40 CFR 63 Subpart GGG</a:t>
            </a:r>
          </a:p>
          <a:p>
            <a:r>
              <a:rPr lang="en-US" dirty="0" smtClean="0"/>
              <a:t>NESHAP 40 Part 63 Subpart AAAA</a:t>
            </a:r>
            <a:endParaRPr lang="en-US" dirty="0"/>
          </a:p>
        </p:txBody>
      </p:sp>
      <p:pic>
        <p:nvPicPr>
          <p:cNvPr id="717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2004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EF88589-9FC8-4893-BBFC-4F7D138F73E8}" type="slidenum">
              <a:rPr lang="en-US" smtClean="0"/>
              <a:t>37</a:t>
            </a:fld>
            <a:endParaRPr lang="en-US"/>
          </a:p>
        </p:txBody>
      </p:sp>
    </p:spTree>
    <p:extLst>
      <p:ext uri="{BB962C8B-B14F-4D97-AF65-F5344CB8AC3E}">
        <p14:creationId xmlns:p14="http://schemas.microsoft.com/office/powerpoint/2010/main" val="224117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NSPS CFR Part 60 Subpart Cc</a:t>
            </a:r>
            <a:endParaRPr lang="en-US" dirty="0"/>
          </a:p>
        </p:txBody>
      </p:sp>
      <p:sp>
        <p:nvSpPr>
          <p:cNvPr id="3" name="Content Placeholder 2"/>
          <p:cNvSpPr>
            <a:spLocks noGrp="1"/>
          </p:cNvSpPr>
          <p:nvPr>
            <p:ph idx="1"/>
          </p:nvPr>
        </p:nvSpPr>
        <p:spPr/>
        <p:txBody>
          <a:bodyPr/>
          <a:lstStyle/>
          <a:p>
            <a:r>
              <a:rPr lang="en-US" dirty="0"/>
              <a:t>Applies to existing MSW landfill for which construction, reconstruction, or modification </a:t>
            </a:r>
            <a:r>
              <a:rPr lang="en-US" b="1" dirty="0"/>
              <a:t>commenced before May 30, 1991.</a:t>
            </a:r>
          </a:p>
          <a:p>
            <a:r>
              <a:rPr lang="en-US" dirty="0" smtClean="0"/>
              <a:t>Landfills </a:t>
            </a:r>
            <a:r>
              <a:rPr lang="en-US" b="1" dirty="0"/>
              <a:t>closed prior to November 8, 1987 are not regulated </a:t>
            </a:r>
            <a:r>
              <a:rPr lang="en-US" dirty="0"/>
              <a:t>by Subpart Cc</a:t>
            </a:r>
          </a:p>
          <a:p>
            <a:r>
              <a:rPr lang="en-US" dirty="0" smtClean="0"/>
              <a:t>Cc </a:t>
            </a:r>
            <a:r>
              <a:rPr lang="en-US" dirty="0"/>
              <a:t>has same requirements </a:t>
            </a:r>
            <a:r>
              <a:rPr lang="en-US" dirty="0" smtClean="0"/>
              <a:t>as and refers to </a:t>
            </a:r>
            <a:r>
              <a:rPr lang="en-US" dirty="0"/>
              <a:t>WWW</a:t>
            </a:r>
          </a:p>
          <a:p>
            <a:r>
              <a:rPr lang="en-US" dirty="0" smtClean="0"/>
              <a:t>No </a:t>
            </a:r>
            <a:r>
              <a:rPr lang="en-US" dirty="0"/>
              <a:t>size cut-off for Cc applicability</a:t>
            </a:r>
          </a:p>
          <a:p>
            <a:r>
              <a:rPr lang="en-US" dirty="0" smtClean="0"/>
              <a:t>Applies </a:t>
            </a:r>
            <a:r>
              <a:rPr lang="en-US" dirty="0"/>
              <a:t>to open and closed </a:t>
            </a:r>
            <a:r>
              <a:rPr lang="en-US" dirty="0" smtClean="0"/>
              <a:t>landfills</a:t>
            </a:r>
          </a:p>
          <a:p>
            <a:pPr marL="114300" indent="0" algn="ctr">
              <a:buNone/>
            </a:pPr>
            <a:r>
              <a:rPr lang="en-US" dirty="0" smtClean="0"/>
              <a:t>DOES NOT APPLY TO NJ BECAUSE THERE IS NO STATE PLAN</a:t>
            </a:r>
          </a:p>
          <a:p>
            <a:pPr marL="114300" indent="0">
              <a:buNone/>
            </a:pPr>
            <a:r>
              <a:rPr lang="en-US" sz="1800" dirty="0" smtClean="0"/>
              <a:t>(refer to 40CFR62 Subpart GGG instead)</a:t>
            </a:r>
          </a:p>
          <a:p>
            <a:endParaRPr lang="en-US" dirty="0"/>
          </a:p>
        </p:txBody>
      </p:sp>
      <p:sp>
        <p:nvSpPr>
          <p:cNvPr id="5" name="Slide Number Placeholder 4"/>
          <p:cNvSpPr>
            <a:spLocks noGrp="1"/>
          </p:cNvSpPr>
          <p:nvPr>
            <p:ph type="sldNum" sz="quarter" idx="12"/>
          </p:nvPr>
        </p:nvSpPr>
        <p:spPr/>
        <p:txBody>
          <a:bodyPr/>
          <a:lstStyle/>
          <a:p>
            <a:fld id="{9EF88589-9FC8-4893-BBFC-4F7D138F73E8}" type="slidenum">
              <a:rPr lang="en-US" smtClean="0"/>
              <a:t>38</a:t>
            </a:fld>
            <a:endParaRPr lang="en-US"/>
          </a:p>
        </p:txBody>
      </p:sp>
    </p:spTree>
    <p:extLst>
      <p:ext uri="{BB962C8B-B14F-4D97-AF65-F5344CB8AC3E}">
        <p14:creationId xmlns:p14="http://schemas.microsoft.com/office/powerpoint/2010/main" val="5970963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NSPS CFR Part 60 Subpart WWW</a:t>
            </a:r>
            <a:endParaRPr lang="en-US" sz="4000" dirty="0"/>
          </a:p>
        </p:txBody>
      </p:sp>
      <p:sp>
        <p:nvSpPr>
          <p:cNvPr id="3" name="Content Placeholder 2"/>
          <p:cNvSpPr>
            <a:spLocks noGrp="1"/>
          </p:cNvSpPr>
          <p:nvPr>
            <p:ph idx="1"/>
          </p:nvPr>
        </p:nvSpPr>
        <p:spPr/>
        <p:txBody>
          <a:bodyPr/>
          <a:lstStyle/>
          <a:p>
            <a:pPr marL="114300" indent="0">
              <a:buNone/>
            </a:pPr>
            <a:r>
              <a:rPr lang="en-US" dirty="0" smtClean="0"/>
              <a:t>Subpart </a:t>
            </a:r>
            <a:r>
              <a:rPr lang="en-US" dirty="0"/>
              <a:t>WWW applies to: </a:t>
            </a:r>
            <a:endParaRPr lang="en-US" dirty="0" smtClean="0"/>
          </a:p>
          <a:p>
            <a:pPr lvl="1"/>
            <a:r>
              <a:rPr lang="en-US" dirty="0" smtClean="0"/>
              <a:t>MSW </a:t>
            </a:r>
            <a:r>
              <a:rPr lang="en-US" dirty="0"/>
              <a:t>landfills that commenced construction, reconstruction or modification </a:t>
            </a:r>
            <a:r>
              <a:rPr lang="en-US" b="1" dirty="0"/>
              <a:t>after May 30, 1991</a:t>
            </a:r>
          </a:p>
          <a:p>
            <a:pPr lvl="1"/>
            <a:r>
              <a:rPr lang="en-US" dirty="0"/>
              <a:t>Modification: increase in volume design capacity by either horizontal or vertical expansion</a:t>
            </a:r>
          </a:p>
          <a:p>
            <a:r>
              <a:rPr lang="en-US" dirty="0" smtClean="0"/>
              <a:t>No </a:t>
            </a:r>
            <a:r>
              <a:rPr lang="en-US" dirty="0"/>
              <a:t>size cut-off for WWW applicability</a:t>
            </a:r>
          </a:p>
          <a:p>
            <a:r>
              <a:rPr lang="en-US" dirty="0"/>
              <a:t>Applies to open and closed landfills</a:t>
            </a:r>
          </a:p>
          <a:p>
            <a:pPr marL="114300" indent="0">
              <a:buNone/>
            </a:pPr>
            <a:endParaRPr lang="en-US" dirty="0"/>
          </a:p>
        </p:txBody>
      </p:sp>
      <p:sp>
        <p:nvSpPr>
          <p:cNvPr id="4" name="Slide Number Placeholder 3"/>
          <p:cNvSpPr>
            <a:spLocks noGrp="1"/>
          </p:cNvSpPr>
          <p:nvPr>
            <p:ph type="sldNum" sz="quarter" idx="12"/>
          </p:nvPr>
        </p:nvSpPr>
        <p:spPr/>
        <p:txBody>
          <a:bodyPr/>
          <a:lstStyle/>
          <a:p>
            <a:fld id="{9EF88589-9FC8-4893-BBFC-4F7D138F73E8}" type="slidenum">
              <a:rPr lang="en-US" smtClean="0"/>
              <a:t>39</a:t>
            </a:fld>
            <a:endParaRPr lang="en-US"/>
          </a:p>
        </p:txBody>
      </p:sp>
    </p:spTree>
    <p:extLst>
      <p:ext uri="{BB962C8B-B14F-4D97-AF65-F5344CB8AC3E}">
        <p14:creationId xmlns:p14="http://schemas.microsoft.com/office/powerpoint/2010/main" val="3115491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620000" cy="1143000"/>
          </a:xfrm>
        </p:spPr>
        <p:txBody>
          <a:bodyPr/>
          <a:lstStyle/>
          <a:p>
            <a:r>
              <a:rPr lang="en-US" sz="3600" b="1" dirty="0" smtClean="0">
                <a:solidFill>
                  <a:schemeClr val="tx1"/>
                </a:solidFill>
                <a:latin typeface="Times New Roman" pitchFamily="18" charset="0"/>
                <a:ea typeface="Calibri" pitchFamily="34" charset="0"/>
                <a:cs typeface="Times New Roman" pitchFamily="18" charset="0"/>
              </a:rPr>
              <a:t>NJDEP APROVED COMMERCIAL</a:t>
            </a:r>
            <a:r>
              <a:rPr lang="en-US" sz="3600" b="1" dirty="0">
                <a:solidFill>
                  <a:schemeClr val="tx1"/>
                </a:solidFill>
                <a:latin typeface="Times New Roman" pitchFamily="18" charset="0"/>
                <a:ea typeface="Calibri" pitchFamily="34" charset="0"/>
                <a:cs typeface="Times New Roman" pitchFamily="18" charset="0"/>
              </a:rPr>
              <a:t/>
            </a:r>
            <a:br>
              <a:rPr lang="en-US" sz="3600" b="1" dirty="0">
                <a:solidFill>
                  <a:schemeClr val="tx1"/>
                </a:solidFill>
                <a:latin typeface="Times New Roman" pitchFamily="18" charset="0"/>
                <a:ea typeface="Calibri" pitchFamily="34" charset="0"/>
                <a:cs typeface="Times New Roman" pitchFamily="18" charset="0"/>
              </a:rPr>
            </a:br>
            <a:r>
              <a:rPr lang="en-US" sz="3600" b="1" dirty="0">
                <a:solidFill>
                  <a:schemeClr val="tx1"/>
                </a:solidFill>
                <a:latin typeface="Times New Roman" pitchFamily="18" charset="0"/>
                <a:ea typeface="Calibri" pitchFamily="34" charset="0"/>
                <a:cs typeface="Times New Roman" pitchFamily="18" charset="0"/>
              </a:rPr>
              <a:t>SANITARY LANDFILLS</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00562873"/>
              </p:ext>
            </p:extLst>
          </p:nvPr>
        </p:nvGraphicFramePr>
        <p:xfrm>
          <a:off x="914398" y="1066806"/>
          <a:ext cx="6934202" cy="5638801"/>
        </p:xfrm>
        <a:graphic>
          <a:graphicData uri="http://schemas.openxmlformats.org/drawingml/2006/table">
            <a:tbl>
              <a:tblPr firstRow="1" firstCol="1" bandRow="1">
                <a:tableStyleId>{5C22544A-7EE6-4342-B048-85BDC9FD1C3A}</a:tableStyleId>
              </a:tblPr>
              <a:tblGrid>
                <a:gridCol w="1211697"/>
                <a:gridCol w="619741"/>
                <a:gridCol w="398284"/>
                <a:gridCol w="1854173"/>
                <a:gridCol w="1395261"/>
                <a:gridCol w="1455046"/>
              </a:tblGrid>
              <a:tr h="365111">
                <a:tc>
                  <a:txBody>
                    <a:bodyPr/>
                    <a:lstStyle/>
                    <a:p>
                      <a:pPr marL="0" marR="0">
                        <a:lnSpc>
                          <a:spcPct val="115000"/>
                        </a:lnSpc>
                        <a:spcBef>
                          <a:spcPts val="0"/>
                        </a:spcBef>
                        <a:spcAft>
                          <a:spcPts val="1000"/>
                        </a:spcAft>
                      </a:pPr>
                      <a:r>
                        <a:rPr lang="en-US" sz="800" u="sng" dirty="0">
                          <a:effectLst/>
                        </a:rPr>
                        <a:t>Landfill</a:t>
                      </a:r>
                      <a:endParaRPr lang="en-US" sz="1100"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u="sng">
                          <a:effectLst/>
                        </a:rPr>
                        <a:t>NJEMS PI #</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u="sng">
                          <a:effectLst/>
                        </a:rPr>
                        <a:t>Class </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u="sng" dirty="0">
                          <a:effectLst/>
                        </a:rPr>
                        <a:t>City</a:t>
                      </a:r>
                      <a:endParaRPr lang="en-US" sz="1100"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u="sng">
                          <a:effectLst/>
                        </a:rPr>
                        <a:t>Waste Types</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u="sng">
                          <a:effectLst/>
                        </a:rPr>
                        <a:t>Phone Number</a:t>
                      </a:r>
                      <a:endParaRPr lang="en-US" sz="1100">
                        <a:effectLst/>
                        <a:latin typeface="Calibri"/>
                        <a:ea typeface="Calibri"/>
                        <a:cs typeface="Times New Roman"/>
                      </a:endParaRPr>
                    </a:p>
                  </a:txBody>
                  <a:tcPr marL="9525" marR="9525" marT="9525" marB="9525" anchor="ctr"/>
                </a:tc>
              </a:tr>
              <a:tr h="365111">
                <a:tc>
                  <a:txBody>
                    <a:bodyPr/>
                    <a:lstStyle/>
                    <a:p>
                      <a:pPr marL="0" marR="0">
                        <a:lnSpc>
                          <a:spcPct val="115000"/>
                        </a:lnSpc>
                        <a:spcBef>
                          <a:spcPts val="0"/>
                        </a:spcBef>
                        <a:spcAft>
                          <a:spcPts val="1000"/>
                        </a:spcAft>
                      </a:pPr>
                      <a:r>
                        <a:rPr lang="en-US" sz="800">
                          <a:effectLst/>
                        </a:rPr>
                        <a:t>Atlantic County UA</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143393</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I</a:t>
                      </a:r>
                      <a:endParaRPr lang="en-US" sz="1100">
                        <a:effectLst/>
                        <a:latin typeface="Calibri"/>
                        <a:ea typeface="Calibri"/>
                        <a:cs typeface="Times New Roman"/>
                      </a:endParaRPr>
                    </a:p>
                  </a:txBody>
                  <a:tcPr marL="9525" marR="9525" marT="9525" marB="9525" anchor="ctr"/>
                </a:tc>
                <a:tc>
                  <a:txBody>
                    <a:bodyPr/>
                    <a:lstStyle/>
                    <a:p>
                      <a:pPr marL="0" marR="0" algn="l">
                        <a:lnSpc>
                          <a:spcPct val="115000"/>
                        </a:lnSpc>
                        <a:spcBef>
                          <a:spcPts val="0"/>
                        </a:spcBef>
                        <a:spcAft>
                          <a:spcPts val="1000"/>
                        </a:spcAft>
                      </a:pPr>
                      <a:r>
                        <a:rPr lang="en-US" sz="800" dirty="0">
                          <a:effectLst/>
                        </a:rPr>
                        <a:t>Egg Harbor Township</a:t>
                      </a:r>
                      <a:endParaRPr lang="en-US" sz="1100"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10,13,13C,23,25,27</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(609) 272-6950</a:t>
                      </a:r>
                      <a:br>
                        <a:rPr lang="en-US" sz="800">
                          <a:effectLst/>
                        </a:rPr>
                      </a:br>
                      <a:r>
                        <a:rPr lang="en-US" sz="800">
                          <a:effectLst/>
                        </a:rPr>
                        <a:t>(609) 646-5500</a:t>
                      </a:r>
                      <a:endParaRPr lang="en-US" sz="1100">
                        <a:effectLst/>
                        <a:latin typeface="Calibri"/>
                        <a:ea typeface="Calibri"/>
                        <a:cs typeface="Times New Roman"/>
                      </a:endParaRPr>
                    </a:p>
                  </a:txBody>
                  <a:tcPr marL="9525" marR="9525" marT="9525" marB="9525" anchor="ctr"/>
                </a:tc>
              </a:tr>
              <a:tr h="365111">
                <a:tc>
                  <a:txBody>
                    <a:bodyPr/>
                    <a:lstStyle/>
                    <a:p>
                      <a:pPr marL="0" marR="0">
                        <a:lnSpc>
                          <a:spcPct val="115000"/>
                        </a:lnSpc>
                        <a:spcBef>
                          <a:spcPts val="0"/>
                        </a:spcBef>
                        <a:spcAft>
                          <a:spcPts val="1000"/>
                        </a:spcAft>
                      </a:pPr>
                      <a:r>
                        <a:rPr lang="en-US" sz="800">
                          <a:effectLst/>
                        </a:rPr>
                        <a:t>Burlington County</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150098</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I</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dirty="0">
                          <a:effectLst/>
                        </a:rPr>
                        <a:t>Mansfield /Florence Twps.</a:t>
                      </a:r>
                      <a:endParaRPr lang="en-US" sz="1100"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10,13,13C,23,25,</a:t>
                      </a:r>
                      <a:br>
                        <a:rPr lang="en-US" sz="800">
                          <a:effectLst/>
                        </a:rPr>
                      </a:br>
                      <a:r>
                        <a:rPr lang="en-US" sz="800">
                          <a:effectLst/>
                        </a:rPr>
                        <a:t>27,27I</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(609) 499-5303</a:t>
                      </a:r>
                      <a:endParaRPr lang="en-US" sz="1100">
                        <a:effectLst/>
                        <a:latin typeface="Calibri"/>
                        <a:ea typeface="Calibri"/>
                        <a:cs typeface="Times New Roman"/>
                      </a:endParaRPr>
                    </a:p>
                  </a:txBody>
                  <a:tcPr marL="9525" marR="9525" marT="9525" marB="9525" anchor="ctr"/>
                </a:tc>
              </a:tr>
              <a:tr h="365111">
                <a:tc>
                  <a:txBody>
                    <a:bodyPr/>
                    <a:lstStyle/>
                    <a:p>
                      <a:pPr marL="0" marR="0">
                        <a:lnSpc>
                          <a:spcPct val="115000"/>
                        </a:lnSpc>
                        <a:spcBef>
                          <a:spcPts val="0"/>
                        </a:spcBef>
                        <a:spcAft>
                          <a:spcPts val="1000"/>
                        </a:spcAft>
                      </a:pPr>
                      <a:r>
                        <a:rPr lang="en-US" sz="800">
                          <a:effectLst/>
                        </a:rPr>
                        <a:t>Cape May Cty MUA</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154930</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I</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Upper Twp./Woddbine Borough</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10,13,13C,23,</a:t>
                      </a:r>
                      <a:br>
                        <a:rPr lang="en-US" sz="800">
                          <a:effectLst/>
                        </a:rPr>
                      </a:br>
                      <a:r>
                        <a:rPr lang="en-US" sz="800">
                          <a:effectLst/>
                        </a:rPr>
                        <a:t>25,27,27I</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(609) 861-5701</a:t>
                      </a:r>
                      <a:br>
                        <a:rPr lang="en-US" sz="800">
                          <a:effectLst/>
                        </a:rPr>
                      </a:br>
                      <a:r>
                        <a:rPr lang="en-US" sz="800">
                          <a:effectLst/>
                        </a:rPr>
                        <a:t>(609) 465-9026</a:t>
                      </a:r>
                      <a:endParaRPr lang="en-US" sz="1100">
                        <a:effectLst/>
                        <a:latin typeface="Calibri"/>
                        <a:ea typeface="Calibri"/>
                        <a:cs typeface="Times New Roman"/>
                      </a:endParaRPr>
                    </a:p>
                  </a:txBody>
                  <a:tcPr marL="9525" marR="9525" marT="9525" marB="9525" anchor="ctr"/>
                </a:tc>
              </a:tr>
              <a:tr h="365111">
                <a:tc>
                  <a:txBody>
                    <a:bodyPr/>
                    <a:lstStyle/>
                    <a:p>
                      <a:pPr marL="0" marR="0">
                        <a:lnSpc>
                          <a:spcPct val="115000"/>
                        </a:lnSpc>
                        <a:spcBef>
                          <a:spcPts val="0"/>
                        </a:spcBef>
                        <a:spcAft>
                          <a:spcPts val="1000"/>
                        </a:spcAft>
                      </a:pPr>
                      <a:r>
                        <a:rPr lang="en-US" sz="800">
                          <a:effectLst/>
                        </a:rPr>
                        <a:t>Cumberland County IA</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133530</a:t>
                      </a:r>
                      <a:endParaRPr lang="en-US" sz="1100">
                        <a:effectLst/>
                        <a:latin typeface="Calibri"/>
                        <a:ea typeface="Calibri"/>
                        <a:cs typeface="Times New Roman"/>
                      </a:endParaRPr>
                    </a:p>
                  </a:txBody>
                  <a:tcPr marL="9525" marR="9525" marT="9525" marB="9525" anchor="b"/>
                </a:tc>
                <a:tc>
                  <a:txBody>
                    <a:bodyPr/>
                    <a:lstStyle/>
                    <a:p>
                      <a:pPr marL="0" marR="0">
                        <a:lnSpc>
                          <a:spcPct val="115000"/>
                        </a:lnSpc>
                        <a:spcBef>
                          <a:spcPts val="0"/>
                        </a:spcBef>
                        <a:spcAft>
                          <a:spcPts val="1000"/>
                        </a:spcAft>
                      </a:pPr>
                      <a:r>
                        <a:rPr lang="en-US" sz="800">
                          <a:effectLst/>
                        </a:rPr>
                        <a:t>I</a:t>
                      </a:r>
                      <a:endParaRPr lang="en-US" sz="1100">
                        <a:effectLst/>
                        <a:latin typeface="Calibri"/>
                        <a:ea typeface="Calibri"/>
                        <a:cs typeface="Times New Roman"/>
                      </a:endParaRPr>
                    </a:p>
                  </a:txBody>
                  <a:tcPr marL="9525" marR="9525" marT="9525" marB="9525" anchor="b"/>
                </a:tc>
                <a:tc>
                  <a:txBody>
                    <a:bodyPr/>
                    <a:lstStyle/>
                    <a:p>
                      <a:pPr marL="0" marR="0">
                        <a:lnSpc>
                          <a:spcPct val="115000"/>
                        </a:lnSpc>
                        <a:spcBef>
                          <a:spcPts val="0"/>
                        </a:spcBef>
                        <a:spcAft>
                          <a:spcPts val="1000"/>
                        </a:spcAft>
                      </a:pPr>
                      <a:r>
                        <a:rPr lang="en-US" sz="800">
                          <a:effectLst/>
                        </a:rPr>
                        <a:t>Deerfield Twp.</a:t>
                      </a:r>
                      <a:endParaRPr lang="en-US" sz="1100">
                        <a:effectLst/>
                        <a:latin typeface="Calibri"/>
                        <a:ea typeface="Calibri"/>
                        <a:cs typeface="Times New Roman"/>
                      </a:endParaRPr>
                    </a:p>
                  </a:txBody>
                  <a:tcPr marL="9525" marR="9525" marT="9525" marB="9525" anchor="b"/>
                </a:tc>
                <a:tc>
                  <a:txBody>
                    <a:bodyPr/>
                    <a:lstStyle/>
                    <a:p>
                      <a:pPr marL="0" marR="0">
                        <a:lnSpc>
                          <a:spcPct val="115000"/>
                        </a:lnSpc>
                        <a:spcBef>
                          <a:spcPts val="0"/>
                        </a:spcBef>
                        <a:spcAft>
                          <a:spcPts val="1000"/>
                        </a:spcAft>
                      </a:pPr>
                      <a:r>
                        <a:rPr lang="en-US" sz="800">
                          <a:effectLst/>
                        </a:rPr>
                        <a:t>10,13,13C,23,25,</a:t>
                      </a:r>
                      <a:br>
                        <a:rPr lang="en-US" sz="800">
                          <a:effectLst/>
                        </a:rPr>
                      </a:br>
                      <a:r>
                        <a:rPr lang="en-US" sz="800">
                          <a:effectLst/>
                        </a:rPr>
                        <a:t>27,27I</a:t>
                      </a:r>
                      <a:endParaRPr lang="en-US" sz="1100">
                        <a:effectLst/>
                        <a:latin typeface="Calibri"/>
                        <a:ea typeface="Calibri"/>
                        <a:cs typeface="Times New Roman"/>
                      </a:endParaRPr>
                    </a:p>
                  </a:txBody>
                  <a:tcPr marL="9525" marR="9525" marT="9525" marB="9525" anchor="b"/>
                </a:tc>
                <a:tc>
                  <a:txBody>
                    <a:bodyPr/>
                    <a:lstStyle/>
                    <a:p>
                      <a:pPr marL="0" marR="0">
                        <a:lnSpc>
                          <a:spcPct val="115000"/>
                        </a:lnSpc>
                        <a:spcBef>
                          <a:spcPts val="0"/>
                        </a:spcBef>
                        <a:spcAft>
                          <a:spcPts val="1000"/>
                        </a:spcAft>
                      </a:pPr>
                      <a:r>
                        <a:rPr lang="en-US" sz="800">
                          <a:effectLst/>
                        </a:rPr>
                        <a:t>(856) 825-3700</a:t>
                      </a:r>
                      <a:endParaRPr lang="en-US" sz="1100">
                        <a:effectLst/>
                        <a:latin typeface="Calibri"/>
                        <a:ea typeface="Calibri"/>
                        <a:cs typeface="Times New Roman"/>
                      </a:endParaRPr>
                    </a:p>
                  </a:txBody>
                  <a:tcPr marL="9525" marR="9525" marT="9525" marB="9525" anchor="ctr"/>
                </a:tc>
              </a:tr>
              <a:tr h="365111">
                <a:tc>
                  <a:txBody>
                    <a:bodyPr/>
                    <a:lstStyle/>
                    <a:p>
                      <a:pPr marL="0" marR="0">
                        <a:lnSpc>
                          <a:spcPct val="115000"/>
                        </a:lnSpc>
                        <a:spcBef>
                          <a:spcPts val="0"/>
                        </a:spcBef>
                        <a:spcAft>
                          <a:spcPts val="1000"/>
                        </a:spcAft>
                      </a:pPr>
                      <a:r>
                        <a:rPr lang="en-US" sz="800">
                          <a:effectLst/>
                        </a:rPr>
                        <a:t>Gloucester County IA</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132199</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I</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South Harrison Twp.</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10,13,13C,23,25,</a:t>
                      </a:r>
                      <a:br>
                        <a:rPr lang="en-US" sz="800">
                          <a:effectLst/>
                        </a:rPr>
                      </a:br>
                      <a:r>
                        <a:rPr lang="en-US" sz="800">
                          <a:effectLst/>
                        </a:rPr>
                        <a:t>27,27I</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(856) 478-6045</a:t>
                      </a:r>
                      <a:endParaRPr lang="en-US" sz="1100">
                        <a:effectLst/>
                        <a:latin typeface="Calibri"/>
                        <a:ea typeface="Calibri"/>
                        <a:cs typeface="Times New Roman"/>
                      </a:endParaRPr>
                    </a:p>
                  </a:txBody>
                  <a:tcPr marL="9525" marR="9525" marT="9525" marB="9525" anchor="ctr"/>
                </a:tc>
              </a:tr>
              <a:tr h="365111">
                <a:tc>
                  <a:txBody>
                    <a:bodyPr/>
                    <a:lstStyle/>
                    <a:p>
                      <a:pPr marL="0" marR="0">
                        <a:lnSpc>
                          <a:spcPct val="115000"/>
                        </a:lnSpc>
                        <a:spcBef>
                          <a:spcPts val="0"/>
                        </a:spcBef>
                        <a:spcAft>
                          <a:spcPts val="1000"/>
                        </a:spcAft>
                      </a:pPr>
                      <a:r>
                        <a:rPr lang="en-US" sz="800">
                          <a:effectLst/>
                        </a:rPr>
                        <a:t>Keegan Landfill (NJMC) </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133571</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II</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Kearny</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13,13C,27</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(201) 460-4678</a:t>
                      </a:r>
                      <a:endParaRPr lang="en-US" sz="1100">
                        <a:effectLst/>
                        <a:latin typeface="Calibri"/>
                        <a:ea typeface="Calibri"/>
                        <a:cs typeface="Times New Roman"/>
                      </a:endParaRPr>
                    </a:p>
                  </a:txBody>
                  <a:tcPr marL="9525" marR="9525" marT="9525" marB="9525" anchor="ctr"/>
                </a:tc>
              </a:tr>
              <a:tr h="540860">
                <a:tc>
                  <a:txBody>
                    <a:bodyPr/>
                    <a:lstStyle/>
                    <a:p>
                      <a:pPr marL="0" marR="0">
                        <a:lnSpc>
                          <a:spcPct val="115000"/>
                        </a:lnSpc>
                        <a:spcBef>
                          <a:spcPts val="0"/>
                        </a:spcBef>
                        <a:spcAft>
                          <a:spcPts val="1000"/>
                        </a:spcAft>
                      </a:pPr>
                      <a:r>
                        <a:rPr lang="en-US" sz="800">
                          <a:effectLst/>
                        </a:rPr>
                        <a:t>Middlesex County UA</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132314</a:t>
                      </a:r>
                      <a:endParaRPr lang="en-US" sz="110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1000"/>
                        </a:spcAft>
                      </a:pPr>
                      <a:r>
                        <a:rPr lang="en-US" sz="800">
                          <a:effectLst/>
                        </a:rPr>
                        <a:t>I</a:t>
                      </a:r>
                      <a:endParaRPr lang="en-US" sz="110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1000"/>
                        </a:spcAft>
                      </a:pPr>
                      <a:r>
                        <a:rPr lang="en-US" sz="800">
                          <a:effectLst/>
                        </a:rPr>
                        <a:t>East Brunswick</a:t>
                      </a:r>
                      <a:endParaRPr lang="en-US" sz="110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1000"/>
                        </a:spcAft>
                      </a:pPr>
                      <a:r>
                        <a:rPr lang="en-US" sz="800">
                          <a:effectLst/>
                        </a:rPr>
                        <a:t>10,13,13C,23,</a:t>
                      </a:r>
                      <a:br>
                        <a:rPr lang="en-US" sz="800">
                          <a:effectLst/>
                        </a:rPr>
                      </a:br>
                      <a:r>
                        <a:rPr lang="en-US" sz="800">
                          <a:effectLst/>
                        </a:rPr>
                        <a:t>25,27, </a:t>
                      </a:r>
                      <a:br>
                        <a:rPr lang="en-US" sz="800">
                          <a:effectLst/>
                        </a:rPr>
                      </a:br>
                      <a:r>
                        <a:rPr lang="en-US" sz="800">
                          <a:effectLst/>
                        </a:rPr>
                        <a:t>TRMW (1-7)</a:t>
                      </a:r>
                      <a:endParaRPr lang="en-US" sz="110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1000"/>
                        </a:spcAft>
                      </a:pPr>
                      <a:r>
                        <a:rPr lang="en-US" sz="800">
                          <a:effectLst/>
                        </a:rPr>
                        <a:t>(732) 246-4313</a:t>
                      </a:r>
                      <a:endParaRPr lang="en-US" sz="1100">
                        <a:effectLst/>
                        <a:latin typeface="Calibri"/>
                        <a:ea typeface="Calibri"/>
                        <a:cs typeface="Times New Roman"/>
                      </a:endParaRPr>
                    </a:p>
                  </a:txBody>
                  <a:tcPr marL="9525" marR="9525" marT="9525" marB="9525" anchor="ctr"/>
                </a:tc>
              </a:tr>
              <a:tr h="365111">
                <a:tc>
                  <a:txBody>
                    <a:bodyPr/>
                    <a:lstStyle/>
                    <a:p>
                      <a:pPr marL="0" marR="0">
                        <a:lnSpc>
                          <a:spcPct val="115000"/>
                        </a:lnSpc>
                        <a:spcBef>
                          <a:spcPts val="0"/>
                        </a:spcBef>
                        <a:spcAft>
                          <a:spcPts val="1000"/>
                        </a:spcAft>
                      </a:pPr>
                      <a:r>
                        <a:rPr lang="en-US" sz="800">
                          <a:effectLst/>
                        </a:rPr>
                        <a:t>Monmouth County</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133927</a:t>
                      </a:r>
                      <a:endParaRPr lang="en-US" sz="110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1000"/>
                        </a:spcAft>
                      </a:pPr>
                      <a:r>
                        <a:rPr lang="en-US" sz="800">
                          <a:effectLst/>
                        </a:rPr>
                        <a:t>I</a:t>
                      </a:r>
                      <a:endParaRPr lang="en-US" sz="110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1000"/>
                        </a:spcAft>
                      </a:pPr>
                      <a:r>
                        <a:rPr lang="en-US" sz="800">
                          <a:effectLst/>
                        </a:rPr>
                        <a:t>Tinton Falls</a:t>
                      </a:r>
                      <a:endParaRPr lang="en-US" sz="110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1000"/>
                        </a:spcAft>
                      </a:pPr>
                      <a:r>
                        <a:rPr lang="en-US" sz="800">
                          <a:effectLst/>
                        </a:rPr>
                        <a:t>10,13,13C,23,</a:t>
                      </a:r>
                      <a:br>
                        <a:rPr lang="en-US" sz="800">
                          <a:effectLst/>
                        </a:rPr>
                      </a:br>
                      <a:r>
                        <a:rPr lang="en-US" sz="800">
                          <a:effectLst/>
                        </a:rPr>
                        <a:t>25,27,27I</a:t>
                      </a:r>
                      <a:endParaRPr lang="en-US" sz="110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1000"/>
                        </a:spcAft>
                      </a:pPr>
                      <a:r>
                        <a:rPr lang="en-US" sz="800">
                          <a:effectLst/>
                        </a:rPr>
                        <a:t>(732) 922-8686</a:t>
                      </a:r>
                      <a:endParaRPr lang="en-US" sz="1100">
                        <a:effectLst/>
                        <a:latin typeface="Calibri"/>
                        <a:ea typeface="Calibri"/>
                        <a:cs typeface="Times New Roman"/>
                      </a:endParaRPr>
                    </a:p>
                  </a:txBody>
                  <a:tcPr marL="9525" marR="9525" marT="9525" marB="9525" anchor="ctr"/>
                </a:tc>
              </a:tr>
              <a:tr h="540860">
                <a:tc>
                  <a:txBody>
                    <a:bodyPr/>
                    <a:lstStyle/>
                    <a:p>
                      <a:pPr marL="0" marR="0">
                        <a:lnSpc>
                          <a:spcPct val="115000"/>
                        </a:lnSpc>
                        <a:spcBef>
                          <a:spcPts val="0"/>
                        </a:spcBef>
                        <a:spcAft>
                          <a:spcPts val="1000"/>
                        </a:spcAft>
                      </a:pPr>
                      <a:r>
                        <a:rPr lang="en-US" sz="800">
                          <a:effectLst/>
                        </a:rPr>
                        <a:t>Ocean County LF Corp</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133642</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I</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Manchester</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10,13,13C,23,25,</a:t>
                      </a:r>
                      <a:br>
                        <a:rPr lang="en-US" sz="800">
                          <a:effectLst/>
                        </a:rPr>
                      </a:br>
                      <a:r>
                        <a:rPr lang="en-US" sz="800">
                          <a:effectLst/>
                        </a:rPr>
                        <a:t>27,27I, </a:t>
                      </a:r>
                      <a:br>
                        <a:rPr lang="en-US" sz="800">
                          <a:effectLst/>
                        </a:rPr>
                      </a:br>
                      <a:r>
                        <a:rPr lang="en-US" sz="800">
                          <a:effectLst/>
                        </a:rPr>
                        <a:t>TRMW (2-7)</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(732) 657-5100</a:t>
                      </a:r>
                      <a:endParaRPr lang="en-US" sz="1100">
                        <a:effectLst/>
                        <a:latin typeface="Calibri"/>
                        <a:ea typeface="Calibri"/>
                        <a:cs typeface="Times New Roman"/>
                      </a:endParaRPr>
                    </a:p>
                  </a:txBody>
                  <a:tcPr marL="9525" marR="9525" marT="9525" marB="9525" anchor="ctr"/>
                </a:tc>
              </a:tr>
              <a:tr h="365111">
                <a:tc>
                  <a:txBody>
                    <a:bodyPr/>
                    <a:lstStyle/>
                    <a:p>
                      <a:pPr marL="0" marR="0">
                        <a:lnSpc>
                          <a:spcPct val="115000"/>
                        </a:lnSpc>
                        <a:spcBef>
                          <a:spcPts val="0"/>
                        </a:spcBef>
                        <a:spcAft>
                          <a:spcPts val="1000"/>
                        </a:spcAft>
                      </a:pPr>
                      <a:r>
                        <a:rPr lang="en-US" sz="800">
                          <a:effectLst/>
                        </a:rPr>
                        <a:t>Pennsauken</a:t>
                      </a:r>
                      <a:br>
                        <a:rPr lang="en-US" sz="800">
                          <a:effectLst/>
                        </a:rPr>
                      </a:br>
                      <a:r>
                        <a:rPr lang="en-US" sz="800">
                          <a:effectLst/>
                        </a:rPr>
                        <a:t>-PCFACC</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132037</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I</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Pennsauken</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10,13,13C,23,</a:t>
                      </a:r>
                      <a:br>
                        <a:rPr lang="en-US" sz="800">
                          <a:effectLst/>
                        </a:rPr>
                      </a:br>
                      <a:r>
                        <a:rPr lang="en-US" sz="800">
                          <a:effectLst/>
                        </a:rPr>
                        <a:t>25,27,27I</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(856) 663-2772</a:t>
                      </a:r>
                      <a:br>
                        <a:rPr lang="en-US" sz="800">
                          <a:effectLst/>
                        </a:rPr>
                      </a:br>
                      <a:r>
                        <a:rPr lang="en-US" sz="800" u="sng">
                          <a:effectLst/>
                          <a:hlinkClick r:id="rId2"/>
                        </a:rPr>
                        <a:t>www.pcfacc.com/psl.htm</a:t>
                      </a:r>
                      <a:endParaRPr lang="en-US" sz="1100">
                        <a:effectLst/>
                        <a:latin typeface="Calibri"/>
                        <a:ea typeface="Calibri"/>
                        <a:cs typeface="Times New Roman"/>
                      </a:endParaRPr>
                    </a:p>
                  </a:txBody>
                  <a:tcPr marL="9525" marR="9525" marT="9525" marB="9525" anchor="ctr"/>
                </a:tc>
              </a:tr>
              <a:tr h="365111">
                <a:tc>
                  <a:txBody>
                    <a:bodyPr/>
                    <a:lstStyle/>
                    <a:p>
                      <a:pPr marL="0" marR="0">
                        <a:lnSpc>
                          <a:spcPct val="115000"/>
                        </a:lnSpc>
                        <a:spcBef>
                          <a:spcPts val="0"/>
                        </a:spcBef>
                        <a:spcAft>
                          <a:spcPts val="1000"/>
                        </a:spcAft>
                      </a:pPr>
                      <a:r>
                        <a:rPr lang="en-US" sz="800">
                          <a:effectLst/>
                        </a:rPr>
                        <a:t>Salem County UA</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132608</a:t>
                      </a:r>
                      <a:endParaRPr lang="en-US" sz="1100">
                        <a:effectLst/>
                        <a:latin typeface="Calibri"/>
                        <a:ea typeface="Calibri"/>
                        <a:cs typeface="Times New Roman"/>
                      </a:endParaRPr>
                    </a:p>
                  </a:txBody>
                  <a:tcPr marL="9525" marR="9525" marT="9525" marB="9525" anchor="b"/>
                </a:tc>
                <a:tc>
                  <a:txBody>
                    <a:bodyPr/>
                    <a:lstStyle/>
                    <a:p>
                      <a:pPr marL="0" marR="0">
                        <a:lnSpc>
                          <a:spcPct val="115000"/>
                        </a:lnSpc>
                        <a:spcBef>
                          <a:spcPts val="0"/>
                        </a:spcBef>
                        <a:spcAft>
                          <a:spcPts val="1000"/>
                        </a:spcAft>
                      </a:pPr>
                      <a:r>
                        <a:rPr lang="en-US" sz="800">
                          <a:effectLst/>
                        </a:rPr>
                        <a:t>I</a:t>
                      </a:r>
                      <a:endParaRPr lang="en-US" sz="1100">
                        <a:effectLst/>
                        <a:latin typeface="Calibri"/>
                        <a:ea typeface="Calibri"/>
                        <a:cs typeface="Times New Roman"/>
                      </a:endParaRPr>
                    </a:p>
                  </a:txBody>
                  <a:tcPr marL="9525" marR="9525" marT="9525" marB="9525" anchor="b"/>
                </a:tc>
                <a:tc>
                  <a:txBody>
                    <a:bodyPr/>
                    <a:lstStyle/>
                    <a:p>
                      <a:pPr marL="0" marR="0">
                        <a:lnSpc>
                          <a:spcPct val="115000"/>
                        </a:lnSpc>
                        <a:spcBef>
                          <a:spcPts val="0"/>
                        </a:spcBef>
                        <a:spcAft>
                          <a:spcPts val="1000"/>
                        </a:spcAft>
                      </a:pPr>
                      <a:r>
                        <a:rPr lang="en-US" sz="800">
                          <a:effectLst/>
                        </a:rPr>
                        <a:t>Alloway Township</a:t>
                      </a:r>
                      <a:endParaRPr lang="en-US" sz="1100">
                        <a:effectLst/>
                        <a:latin typeface="Calibri"/>
                        <a:ea typeface="Calibri"/>
                        <a:cs typeface="Times New Roman"/>
                      </a:endParaRPr>
                    </a:p>
                  </a:txBody>
                  <a:tcPr marL="9525" marR="9525" marT="9525" marB="9525" anchor="b"/>
                </a:tc>
                <a:tc>
                  <a:txBody>
                    <a:bodyPr/>
                    <a:lstStyle/>
                    <a:p>
                      <a:pPr marL="0" marR="0">
                        <a:lnSpc>
                          <a:spcPct val="115000"/>
                        </a:lnSpc>
                        <a:spcBef>
                          <a:spcPts val="0"/>
                        </a:spcBef>
                        <a:spcAft>
                          <a:spcPts val="1000"/>
                        </a:spcAft>
                      </a:pPr>
                      <a:r>
                        <a:rPr lang="en-US" sz="800">
                          <a:effectLst/>
                        </a:rPr>
                        <a:t>10,13,13C,23,</a:t>
                      </a:r>
                      <a:br>
                        <a:rPr lang="en-US" sz="800">
                          <a:effectLst/>
                        </a:rPr>
                      </a:br>
                      <a:r>
                        <a:rPr lang="en-US" sz="800">
                          <a:effectLst/>
                        </a:rPr>
                        <a:t>25,27,27I</a:t>
                      </a:r>
                      <a:endParaRPr lang="en-US" sz="1100">
                        <a:effectLst/>
                        <a:latin typeface="Calibri"/>
                        <a:ea typeface="Calibri"/>
                        <a:cs typeface="Times New Roman"/>
                      </a:endParaRPr>
                    </a:p>
                  </a:txBody>
                  <a:tcPr marL="9525" marR="9525" marT="9525" marB="9525" anchor="b"/>
                </a:tc>
                <a:tc>
                  <a:txBody>
                    <a:bodyPr/>
                    <a:lstStyle/>
                    <a:p>
                      <a:pPr marL="0" marR="0">
                        <a:lnSpc>
                          <a:spcPct val="115000"/>
                        </a:lnSpc>
                        <a:spcBef>
                          <a:spcPts val="0"/>
                        </a:spcBef>
                        <a:spcAft>
                          <a:spcPts val="1000"/>
                        </a:spcAft>
                      </a:pPr>
                      <a:r>
                        <a:rPr lang="en-US" sz="800">
                          <a:effectLst/>
                        </a:rPr>
                        <a:t>(856) 935-7900</a:t>
                      </a:r>
                      <a:endParaRPr lang="en-US" sz="1100">
                        <a:effectLst/>
                        <a:latin typeface="Calibri"/>
                        <a:ea typeface="Calibri"/>
                        <a:cs typeface="Times New Roman"/>
                      </a:endParaRPr>
                    </a:p>
                  </a:txBody>
                  <a:tcPr marL="9525" marR="9525" marT="9525" marB="9525" anchor="ctr"/>
                </a:tc>
              </a:tr>
              <a:tr h="540860">
                <a:tc>
                  <a:txBody>
                    <a:bodyPr/>
                    <a:lstStyle/>
                    <a:p>
                      <a:pPr marL="0" marR="0">
                        <a:lnSpc>
                          <a:spcPct val="115000"/>
                        </a:lnSpc>
                        <a:spcBef>
                          <a:spcPts val="0"/>
                        </a:spcBef>
                        <a:spcAft>
                          <a:spcPts val="1000"/>
                        </a:spcAft>
                      </a:pPr>
                      <a:r>
                        <a:rPr lang="en-US" sz="800">
                          <a:effectLst/>
                        </a:rPr>
                        <a:t>Sussex County</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132675</a:t>
                      </a:r>
                      <a:endParaRPr lang="en-US" sz="1100">
                        <a:effectLst/>
                        <a:latin typeface="Calibri"/>
                        <a:ea typeface="Calibri"/>
                        <a:cs typeface="Times New Roman"/>
                      </a:endParaRPr>
                    </a:p>
                  </a:txBody>
                  <a:tcPr marL="9525" marR="9525" marT="9525" marB="9525" anchor="b"/>
                </a:tc>
                <a:tc>
                  <a:txBody>
                    <a:bodyPr/>
                    <a:lstStyle/>
                    <a:p>
                      <a:pPr marL="0" marR="0">
                        <a:lnSpc>
                          <a:spcPct val="115000"/>
                        </a:lnSpc>
                        <a:spcBef>
                          <a:spcPts val="0"/>
                        </a:spcBef>
                        <a:spcAft>
                          <a:spcPts val="1000"/>
                        </a:spcAft>
                      </a:pPr>
                      <a:r>
                        <a:rPr lang="en-US" sz="800">
                          <a:effectLst/>
                        </a:rPr>
                        <a:t>I</a:t>
                      </a:r>
                      <a:endParaRPr lang="en-US" sz="1100">
                        <a:effectLst/>
                        <a:latin typeface="Calibri"/>
                        <a:ea typeface="Calibri"/>
                        <a:cs typeface="Times New Roman"/>
                      </a:endParaRPr>
                    </a:p>
                  </a:txBody>
                  <a:tcPr marL="9525" marR="9525" marT="9525" marB="9525" anchor="b"/>
                </a:tc>
                <a:tc>
                  <a:txBody>
                    <a:bodyPr/>
                    <a:lstStyle/>
                    <a:p>
                      <a:pPr marL="0" marR="0">
                        <a:lnSpc>
                          <a:spcPct val="115000"/>
                        </a:lnSpc>
                        <a:spcBef>
                          <a:spcPts val="0"/>
                        </a:spcBef>
                        <a:spcAft>
                          <a:spcPts val="1000"/>
                        </a:spcAft>
                      </a:pPr>
                      <a:r>
                        <a:rPr lang="en-US" sz="800">
                          <a:effectLst/>
                        </a:rPr>
                        <a:t>Lafayette Township</a:t>
                      </a:r>
                      <a:endParaRPr lang="en-US" sz="1100">
                        <a:effectLst/>
                        <a:latin typeface="Calibri"/>
                        <a:ea typeface="Calibri"/>
                        <a:cs typeface="Times New Roman"/>
                      </a:endParaRPr>
                    </a:p>
                  </a:txBody>
                  <a:tcPr marL="9525" marR="9525" marT="9525" marB="9525" anchor="b"/>
                </a:tc>
                <a:tc>
                  <a:txBody>
                    <a:bodyPr/>
                    <a:lstStyle/>
                    <a:p>
                      <a:pPr marL="0" marR="0">
                        <a:lnSpc>
                          <a:spcPct val="115000"/>
                        </a:lnSpc>
                        <a:spcBef>
                          <a:spcPts val="0"/>
                        </a:spcBef>
                        <a:spcAft>
                          <a:spcPts val="1000"/>
                        </a:spcAft>
                      </a:pPr>
                      <a:r>
                        <a:rPr lang="en-US" sz="800">
                          <a:effectLst/>
                        </a:rPr>
                        <a:t>10,13,13C,23,</a:t>
                      </a:r>
                      <a:br>
                        <a:rPr lang="en-US" sz="800">
                          <a:effectLst/>
                        </a:rPr>
                      </a:br>
                      <a:r>
                        <a:rPr lang="en-US" sz="800">
                          <a:effectLst/>
                        </a:rPr>
                        <a:t>25,27,27I, </a:t>
                      </a:r>
                      <a:br>
                        <a:rPr lang="en-US" sz="800">
                          <a:effectLst/>
                        </a:rPr>
                      </a:br>
                      <a:r>
                        <a:rPr lang="en-US" sz="800">
                          <a:effectLst/>
                        </a:rPr>
                        <a:t>TRMW (2-7)</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(973) 579-6998</a:t>
                      </a:r>
                      <a:endParaRPr lang="en-US" sz="1100">
                        <a:effectLst/>
                        <a:latin typeface="Calibri"/>
                        <a:ea typeface="Calibri"/>
                        <a:cs typeface="Times New Roman"/>
                      </a:endParaRPr>
                    </a:p>
                  </a:txBody>
                  <a:tcPr marL="9525" marR="9525" marT="9525" marB="9525" anchor="ctr"/>
                </a:tc>
              </a:tr>
              <a:tr h="365111">
                <a:tc>
                  <a:txBody>
                    <a:bodyPr/>
                    <a:lstStyle/>
                    <a:p>
                      <a:pPr marL="0" marR="0">
                        <a:lnSpc>
                          <a:spcPct val="115000"/>
                        </a:lnSpc>
                        <a:spcBef>
                          <a:spcPts val="0"/>
                        </a:spcBef>
                        <a:spcAft>
                          <a:spcPts val="1000"/>
                        </a:spcAft>
                      </a:pPr>
                      <a:r>
                        <a:rPr lang="en-US" sz="800" dirty="0">
                          <a:effectLst/>
                        </a:rPr>
                        <a:t>Warren County</a:t>
                      </a:r>
                      <a:endParaRPr lang="en-US" sz="1100"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a:effectLst/>
                        </a:rPr>
                        <a:t>132759</a:t>
                      </a:r>
                      <a:endParaRPr lang="en-US" sz="1100">
                        <a:effectLst/>
                        <a:latin typeface="Calibri"/>
                        <a:ea typeface="Calibri"/>
                        <a:cs typeface="Times New Roman"/>
                      </a:endParaRPr>
                    </a:p>
                  </a:txBody>
                  <a:tcPr marL="9525" marR="9525" marT="9525" marB="9525" anchor="b"/>
                </a:tc>
                <a:tc>
                  <a:txBody>
                    <a:bodyPr/>
                    <a:lstStyle/>
                    <a:p>
                      <a:pPr marL="0" marR="0">
                        <a:lnSpc>
                          <a:spcPct val="115000"/>
                        </a:lnSpc>
                        <a:spcBef>
                          <a:spcPts val="0"/>
                        </a:spcBef>
                        <a:spcAft>
                          <a:spcPts val="1000"/>
                        </a:spcAft>
                      </a:pPr>
                      <a:r>
                        <a:rPr lang="en-US" sz="800">
                          <a:effectLst/>
                        </a:rPr>
                        <a:t>I</a:t>
                      </a:r>
                      <a:endParaRPr lang="en-US" sz="1100">
                        <a:effectLst/>
                        <a:latin typeface="Calibri"/>
                        <a:ea typeface="Calibri"/>
                        <a:cs typeface="Times New Roman"/>
                      </a:endParaRPr>
                    </a:p>
                  </a:txBody>
                  <a:tcPr marL="9525" marR="9525" marT="9525" marB="9525" anchor="b"/>
                </a:tc>
                <a:tc>
                  <a:txBody>
                    <a:bodyPr/>
                    <a:lstStyle/>
                    <a:p>
                      <a:pPr marL="0" marR="0">
                        <a:lnSpc>
                          <a:spcPct val="115000"/>
                        </a:lnSpc>
                        <a:spcBef>
                          <a:spcPts val="0"/>
                        </a:spcBef>
                        <a:spcAft>
                          <a:spcPts val="1000"/>
                        </a:spcAft>
                      </a:pPr>
                      <a:r>
                        <a:rPr lang="en-US" sz="800">
                          <a:effectLst/>
                        </a:rPr>
                        <a:t>White Township</a:t>
                      </a:r>
                      <a:endParaRPr lang="en-US" sz="1100">
                        <a:effectLst/>
                        <a:latin typeface="Calibri"/>
                        <a:ea typeface="Calibri"/>
                        <a:cs typeface="Times New Roman"/>
                      </a:endParaRPr>
                    </a:p>
                  </a:txBody>
                  <a:tcPr marL="9525" marR="9525" marT="9525" marB="9525" anchor="b"/>
                </a:tc>
                <a:tc>
                  <a:txBody>
                    <a:bodyPr/>
                    <a:lstStyle/>
                    <a:p>
                      <a:pPr marL="0" marR="0">
                        <a:lnSpc>
                          <a:spcPct val="115000"/>
                        </a:lnSpc>
                        <a:spcBef>
                          <a:spcPts val="0"/>
                        </a:spcBef>
                        <a:spcAft>
                          <a:spcPts val="1000"/>
                        </a:spcAft>
                      </a:pPr>
                      <a:r>
                        <a:rPr lang="en-US" sz="800">
                          <a:effectLst/>
                        </a:rPr>
                        <a:t>10,13,13C,23,</a:t>
                      </a:r>
                      <a:br>
                        <a:rPr lang="en-US" sz="800">
                          <a:effectLst/>
                        </a:rPr>
                      </a:br>
                      <a:r>
                        <a:rPr lang="en-US" sz="800">
                          <a:effectLst/>
                        </a:rPr>
                        <a:t>25,27,27I, TRMW (2-7)</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800" dirty="0">
                          <a:effectLst/>
                        </a:rPr>
                        <a:t>(908) 453-2174</a:t>
                      </a:r>
                      <a:br>
                        <a:rPr lang="en-US" sz="800" dirty="0">
                          <a:effectLst/>
                        </a:rPr>
                      </a:br>
                      <a:r>
                        <a:rPr lang="en-US" sz="800" dirty="0">
                          <a:effectLst/>
                        </a:rPr>
                        <a:t>ext.223</a:t>
                      </a:r>
                      <a:endParaRPr lang="en-US" sz="1100" dirty="0">
                        <a:effectLst/>
                        <a:latin typeface="Calibri"/>
                        <a:ea typeface="Calibri"/>
                        <a:cs typeface="Times New Roman"/>
                      </a:endParaRPr>
                    </a:p>
                  </a:txBody>
                  <a:tcPr marL="9525" marR="9525" marT="9525" marB="9525" anchor="ctr"/>
                </a:tc>
              </a:tr>
            </a:tbl>
          </a:graphicData>
        </a:graphic>
      </p:graphicFrame>
      <p:sp>
        <p:nvSpPr>
          <p:cNvPr id="4" name="Slide Number Placeholder 3"/>
          <p:cNvSpPr>
            <a:spLocks noGrp="1"/>
          </p:cNvSpPr>
          <p:nvPr>
            <p:ph type="sldNum" sz="quarter" idx="12"/>
          </p:nvPr>
        </p:nvSpPr>
        <p:spPr/>
        <p:txBody>
          <a:bodyPr/>
          <a:lstStyle/>
          <a:p>
            <a:fld id="{9EF88589-9FC8-4893-BBFC-4F7D138F73E8}" type="slidenum">
              <a:rPr lang="en-US" smtClean="0"/>
              <a:t>4</a:t>
            </a:fld>
            <a:endParaRPr lang="en-US"/>
          </a:p>
        </p:txBody>
      </p:sp>
      <p:sp>
        <p:nvSpPr>
          <p:cNvPr id="6" name="Rectangle 1"/>
          <p:cNvSpPr>
            <a:spLocks noChangeArrowheads="1"/>
          </p:cNvSpPr>
          <p:nvPr/>
        </p:nvSpPr>
        <p:spPr bwMode="auto">
          <a:xfrm>
            <a:off x="1585913" y="1391549"/>
            <a:ext cx="184731"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591216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WWW Requirements</a:t>
            </a:r>
            <a:endParaRPr lang="en-US" dirty="0"/>
          </a:p>
        </p:txBody>
      </p:sp>
      <p:sp>
        <p:nvSpPr>
          <p:cNvPr id="3" name="Content Placeholder 2"/>
          <p:cNvSpPr>
            <a:spLocks noGrp="1"/>
          </p:cNvSpPr>
          <p:nvPr>
            <p:ph idx="1"/>
          </p:nvPr>
        </p:nvSpPr>
        <p:spPr/>
        <p:txBody>
          <a:bodyPr>
            <a:normAutofit/>
          </a:bodyPr>
          <a:lstStyle/>
          <a:p>
            <a:r>
              <a:rPr lang="en-US" dirty="0" smtClean="0"/>
              <a:t>All sources, regardless of size must submit </a:t>
            </a:r>
            <a:r>
              <a:rPr lang="en-US" dirty="0"/>
              <a:t>a design </a:t>
            </a:r>
            <a:r>
              <a:rPr lang="en-US" dirty="0" smtClean="0"/>
              <a:t>capacity* </a:t>
            </a:r>
            <a:r>
              <a:rPr lang="en-US" dirty="0"/>
              <a:t>report on </a:t>
            </a:r>
            <a:r>
              <a:rPr lang="en-US" dirty="0" smtClean="0"/>
              <a:t>the capacity </a:t>
            </a:r>
            <a:r>
              <a:rPr lang="en-US" dirty="0"/>
              <a:t>of </a:t>
            </a:r>
            <a:r>
              <a:rPr lang="en-US" dirty="0" smtClean="0"/>
              <a:t>the landfill </a:t>
            </a:r>
          </a:p>
          <a:p>
            <a:endParaRPr lang="en-US" dirty="0" smtClean="0"/>
          </a:p>
          <a:p>
            <a:r>
              <a:rPr lang="en-US" dirty="0" smtClean="0"/>
              <a:t>Submit </a:t>
            </a:r>
            <a:r>
              <a:rPr lang="en-US" dirty="0"/>
              <a:t>amended report if “small” landfill increases capacity </a:t>
            </a:r>
            <a:r>
              <a:rPr lang="en-US" dirty="0" smtClean="0"/>
              <a:t>≥ 2.5 </a:t>
            </a:r>
            <a:r>
              <a:rPr lang="en-US" dirty="0"/>
              <a:t>million </a:t>
            </a:r>
            <a:r>
              <a:rPr lang="en-US" dirty="0" err="1"/>
              <a:t>megagrams</a:t>
            </a:r>
            <a:r>
              <a:rPr lang="en-US" dirty="0"/>
              <a:t> or million cubic meters</a:t>
            </a:r>
            <a:endParaRPr lang="en-US" dirty="0" smtClean="0"/>
          </a:p>
          <a:p>
            <a:pPr lvl="1"/>
            <a:r>
              <a:rPr lang="en-US" dirty="0" smtClean="0"/>
              <a:t>Due </a:t>
            </a:r>
            <a:r>
              <a:rPr lang="en-US" dirty="0"/>
              <a:t>90 days after date of </a:t>
            </a:r>
            <a:r>
              <a:rPr lang="en-US" dirty="0" smtClean="0"/>
              <a:t>commencing construction/modification /reconstruction </a:t>
            </a:r>
          </a:p>
          <a:p>
            <a:pPr lvl="1"/>
            <a:endParaRPr lang="en-US" dirty="0" smtClean="0"/>
          </a:p>
          <a:p>
            <a:pPr lvl="1"/>
            <a:endParaRPr lang="en-US" dirty="0"/>
          </a:p>
          <a:p>
            <a:pPr lvl="1"/>
            <a:endParaRPr lang="en-US" dirty="0" smtClean="0"/>
          </a:p>
          <a:p>
            <a:pPr lvl="1"/>
            <a:endParaRPr lang="en-US" dirty="0"/>
          </a:p>
          <a:p>
            <a:pPr marL="411480" lvl="1" indent="0">
              <a:buNone/>
            </a:pPr>
            <a:r>
              <a:rPr lang="en-US" sz="1800" b="1" dirty="0" smtClean="0"/>
              <a:t>*Design capacity </a:t>
            </a:r>
            <a:r>
              <a:rPr lang="en-US" sz="1800" dirty="0" smtClean="0"/>
              <a:t>is </a:t>
            </a:r>
            <a:r>
              <a:rPr lang="en-US" sz="1800" dirty="0"/>
              <a:t>maximum amount of waste a landfill can ultimately accept. </a:t>
            </a:r>
          </a:p>
        </p:txBody>
      </p:sp>
      <p:sp>
        <p:nvSpPr>
          <p:cNvPr id="4" name="Slide Number Placeholder 3"/>
          <p:cNvSpPr>
            <a:spLocks noGrp="1"/>
          </p:cNvSpPr>
          <p:nvPr>
            <p:ph type="sldNum" sz="quarter" idx="12"/>
          </p:nvPr>
        </p:nvSpPr>
        <p:spPr/>
        <p:txBody>
          <a:bodyPr/>
          <a:lstStyle/>
          <a:p>
            <a:fld id="{9EF88589-9FC8-4893-BBFC-4F7D138F73E8}" type="slidenum">
              <a:rPr lang="en-US" smtClean="0"/>
              <a:t>40</a:t>
            </a:fld>
            <a:endParaRPr lang="en-US"/>
          </a:p>
        </p:txBody>
      </p:sp>
    </p:spTree>
    <p:extLst>
      <p:ext uri="{BB962C8B-B14F-4D97-AF65-F5344CB8AC3E}">
        <p14:creationId xmlns:p14="http://schemas.microsoft.com/office/powerpoint/2010/main" val="14170110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Capacity Report-WWW</a:t>
            </a:r>
            <a:endParaRPr lang="en-US" dirty="0"/>
          </a:p>
        </p:txBody>
      </p:sp>
      <p:sp>
        <p:nvSpPr>
          <p:cNvPr id="3" name="Content Placeholder 2"/>
          <p:cNvSpPr>
            <a:spLocks noGrp="1"/>
          </p:cNvSpPr>
          <p:nvPr>
            <p:ph idx="1"/>
          </p:nvPr>
        </p:nvSpPr>
        <p:spPr/>
        <p:txBody>
          <a:bodyPr/>
          <a:lstStyle/>
          <a:p>
            <a:pPr marL="411480" lvl="1" indent="0">
              <a:buNone/>
            </a:pPr>
            <a:r>
              <a:rPr lang="en-US" sz="2400" dirty="0" smtClean="0"/>
              <a:t>Required </a:t>
            </a:r>
            <a:r>
              <a:rPr lang="en-US" sz="2400" dirty="0"/>
              <a:t>information to be submitted</a:t>
            </a:r>
            <a:r>
              <a:rPr lang="en-US" sz="2400" dirty="0" smtClean="0"/>
              <a:t>:</a:t>
            </a:r>
          </a:p>
          <a:p>
            <a:pPr marL="411480" lvl="1" indent="0">
              <a:buNone/>
            </a:pPr>
            <a:endParaRPr lang="en-US" sz="2400" dirty="0" smtClean="0"/>
          </a:p>
          <a:p>
            <a:pPr lvl="1"/>
            <a:r>
              <a:rPr lang="en-US" dirty="0" smtClean="0"/>
              <a:t>Map </a:t>
            </a:r>
            <a:r>
              <a:rPr lang="en-US" dirty="0"/>
              <a:t>or plot of landfill, identifying all areas where solid waste may be </a:t>
            </a:r>
            <a:r>
              <a:rPr lang="en-US" dirty="0" smtClean="0"/>
              <a:t>landfilled, includes </a:t>
            </a:r>
            <a:r>
              <a:rPr lang="en-US" dirty="0"/>
              <a:t>closed </a:t>
            </a:r>
            <a:r>
              <a:rPr lang="en-US" dirty="0" smtClean="0"/>
              <a:t>areas</a:t>
            </a:r>
          </a:p>
          <a:p>
            <a:pPr marL="411480" lvl="1" indent="0">
              <a:buNone/>
            </a:pPr>
            <a:endParaRPr lang="en-US" dirty="0"/>
          </a:p>
          <a:p>
            <a:pPr lvl="1"/>
            <a:r>
              <a:rPr lang="en-US" dirty="0"/>
              <a:t>Maximum design capacity </a:t>
            </a:r>
            <a:endParaRPr lang="en-US" dirty="0" smtClean="0"/>
          </a:p>
          <a:p>
            <a:pPr lvl="2"/>
            <a:r>
              <a:rPr lang="en-US" dirty="0" smtClean="0"/>
              <a:t>If specified in permit issued by state, copy may be submitted as part of report</a:t>
            </a:r>
          </a:p>
          <a:p>
            <a:pPr lvl="2"/>
            <a:r>
              <a:rPr lang="en-US" dirty="0" smtClean="0"/>
              <a:t>If not in permit, calculate </a:t>
            </a:r>
            <a:r>
              <a:rPr lang="en-US" dirty="0"/>
              <a:t>using good engineering practices, </a:t>
            </a:r>
            <a:r>
              <a:rPr lang="en-US" dirty="0" smtClean="0"/>
              <a:t>provide calculations in report.</a:t>
            </a:r>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9EF88589-9FC8-4893-BBFC-4F7D138F73E8}" type="slidenum">
              <a:rPr lang="en-US" smtClean="0"/>
              <a:t>41</a:t>
            </a:fld>
            <a:endParaRPr lang="en-US"/>
          </a:p>
        </p:txBody>
      </p:sp>
    </p:spTree>
    <p:extLst>
      <p:ext uri="{BB962C8B-B14F-4D97-AF65-F5344CB8AC3E}">
        <p14:creationId xmlns:p14="http://schemas.microsoft.com/office/powerpoint/2010/main" val="3316820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Design </a:t>
            </a:r>
            <a:r>
              <a:rPr lang="en-US" sz="3200" dirty="0"/>
              <a:t>capacity is ≥ 2.5 million </a:t>
            </a:r>
            <a:r>
              <a:rPr lang="en-US" sz="3200" dirty="0" err="1"/>
              <a:t>megagrams</a:t>
            </a:r>
            <a:r>
              <a:rPr lang="en-US" sz="3200" dirty="0"/>
              <a:t> and 2.5 million cubic </a:t>
            </a:r>
            <a:r>
              <a:rPr lang="en-US" sz="3200" dirty="0" smtClean="0"/>
              <a:t>meters – WWW cont.</a:t>
            </a:r>
            <a:endParaRPr lang="en-US" sz="3200" dirty="0"/>
          </a:p>
        </p:txBody>
      </p:sp>
      <p:sp>
        <p:nvSpPr>
          <p:cNvPr id="3" name="Content Placeholder 2"/>
          <p:cNvSpPr>
            <a:spLocks noGrp="1"/>
          </p:cNvSpPr>
          <p:nvPr>
            <p:ph idx="1"/>
          </p:nvPr>
        </p:nvSpPr>
        <p:spPr>
          <a:xfrm>
            <a:off x="457200" y="1447800"/>
            <a:ext cx="7620000" cy="4953000"/>
          </a:xfrm>
        </p:spPr>
        <p:txBody>
          <a:bodyPr>
            <a:normAutofit/>
          </a:bodyPr>
          <a:lstStyle/>
          <a:p>
            <a:pPr marL="114300" indent="0">
              <a:buNone/>
            </a:pPr>
            <a:r>
              <a:rPr lang="en-US" dirty="0" smtClean="0"/>
              <a:t>Calculate NMOC (</a:t>
            </a:r>
            <a:r>
              <a:rPr lang="en-US" dirty="0" err="1" smtClean="0"/>
              <a:t>nonmethane</a:t>
            </a:r>
            <a:r>
              <a:rPr lang="en-US" dirty="0" smtClean="0"/>
              <a:t> organic compounds) emission rate</a:t>
            </a:r>
          </a:p>
          <a:p>
            <a:pPr lvl="1"/>
            <a:r>
              <a:rPr lang="en-US" b="1" dirty="0" smtClean="0"/>
              <a:t>&lt; 50 </a:t>
            </a:r>
            <a:r>
              <a:rPr lang="en-US" b="1" dirty="0" err="1" smtClean="0"/>
              <a:t>megagrams</a:t>
            </a:r>
            <a:r>
              <a:rPr lang="en-US" b="1" dirty="0" smtClean="0"/>
              <a:t>/</a:t>
            </a:r>
            <a:r>
              <a:rPr lang="en-US" b="1" dirty="0" err="1" smtClean="0"/>
              <a:t>yr</a:t>
            </a:r>
            <a:endParaRPr lang="en-US" b="1" dirty="0"/>
          </a:p>
          <a:p>
            <a:pPr marL="411480" lvl="1" indent="0">
              <a:buNone/>
            </a:pPr>
            <a:r>
              <a:rPr lang="en-US" dirty="0"/>
              <a:t>	</a:t>
            </a:r>
            <a:r>
              <a:rPr lang="en-US" dirty="0" smtClean="0"/>
              <a:t>Submit annual emission report and recalculate annually using 	method in the rule.</a:t>
            </a:r>
          </a:p>
          <a:p>
            <a:pPr marL="411480" lvl="1" indent="0">
              <a:buNone/>
            </a:pPr>
            <a:r>
              <a:rPr lang="en-US" dirty="0"/>
              <a:t>	</a:t>
            </a:r>
            <a:r>
              <a:rPr lang="en-US" b="1" dirty="0" smtClean="0"/>
              <a:t>Stop</a:t>
            </a:r>
            <a:r>
              <a:rPr lang="en-US" dirty="0" smtClean="0"/>
              <a:t> when emission rate ≥ 50, requirements below, </a:t>
            </a:r>
            <a:r>
              <a:rPr lang="en-US" b="1" dirty="0" smtClean="0"/>
              <a:t>OR</a:t>
            </a:r>
            <a:r>
              <a:rPr lang="en-US" dirty="0" smtClean="0"/>
              <a:t> stop when landfill is permanently closed</a:t>
            </a:r>
          </a:p>
          <a:p>
            <a:pPr lvl="3"/>
            <a:r>
              <a:rPr lang="en-US" sz="1800" dirty="0" smtClean="0"/>
              <a:t>Submit a closure notification when closed.</a:t>
            </a:r>
            <a:endParaRPr lang="en-US" sz="1800" dirty="0"/>
          </a:p>
          <a:p>
            <a:pPr lvl="1"/>
            <a:r>
              <a:rPr lang="en-US" b="1" dirty="0"/>
              <a:t>≥ </a:t>
            </a:r>
            <a:r>
              <a:rPr lang="en-US" b="1" dirty="0" smtClean="0"/>
              <a:t>50 </a:t>
            </a:r>
            <a:r>
              <a:rPr lang="en-US" b="1" dirty="0" err="1" smtClean="0"/>
              <a:t>megagrams</a:t>
            </a:r>
            <a:r>
              <a:rPr lang="en-US" b="1" dirty="0" smtClean="0"/>
              <a:t>/</a:t>
            </a:r>
            <a:r>
              <a:rPr lang="en-US" b="1" dirty="0" err="1" smtClean="0"/>
              <a:t>yr</a:t>
            </a:r>
            <a:endParaRPr lang="en-US" b="1" dirty="0" smtClean="0"/>
          </a:p>
          <a:p>
            <a:pPr marL="777240" lvl="2" indent="0">
              <a:buNone/>
            </a:pPr>
            <a:r>
              <a:rPr lang="en-US" b="1" dirty="0"/>
              <a:t>	</a:t>
            </a:r>
            <a:r>
              <a:rPr lang="en-US" sz="2000" dirty="0" smtClean="0"/>
              <a:t>Submit collection &amp; control design plan within 1 </a:t>
            </a:r>
            <a:r>
              <a:rPr lang="en-US" sz="2000" dirty="0" err="1" smtClean="0"/>
              <a:t>yr</a:t>
            </a:r>
            <a:endParaRPr lang="en-US" sz="2000" dirty="0" smtClean="0"/>
          </a:p>
          <a:p>
            <a:pPr marL="411480" lvl="1" indent="0">
              <a:buNone/>
            </a:pPr>
            <a:r>
              <a:rPr lang="en-US" dirty="0" smtClean="0"/>
              <a:t>	Install collection &amp; control system as per WWW 60.752(b)(2)</a:t>
            </a:r>
          </a:p>
          <a:p>
            <a:pPr lvl="3"/>
            <a:r>
              <a:rPr lang="en-US" sz="1800" dirty="0" smtClean="0"/>
              <a:t>Shall be capable of meeting emission guidelines within 30 months after date NMOC emission rate report showed NMOC emissions </a:t>
            </a:r>
            <a:r>
              <a:rPr lang="en-US" sz="1800" dirty="0"/>
              <a:t>≥ 50 </a:t>
            </a:r>
            <a:r>
              <a:rPr lang="en-US" sz="1800" dirty="0" err="1"/>
              <a:t>megagrams</a:t>
            </a:r>
            <a:r>
              <a:rPr lang="en-US" sz="1800" dirty="0"/>
              <a:t>/</a:t>
            </a:r>
            <a:r>
              <a:rPr lang="en-US" sz="1800" dirty="0" err="1"/>
              <a:t>yr</a:t>
            </a:r>
            <a:endParaRPr lang="en-US" sz="1800" dirty="0"/>
          </a:p>
          <a:p>
            <a:pPr lvl="3"/>
            <a:endParaRPr lang="en-US" dirty="0" smtClean="0"/>
          </a:p>
        </p:txBody>
      </p:sp>
      <p:sp>
        <p:nvSpPr>
          <p:cNvPr id="4" name="Slide Number Placeholder 3"/>
          <p:cNvSpPr>
            <a:spLocks noGrp="1"/>
          </p:cNvSpPr>
          <p:nvPr>
            <p:ph type="sldNum" sz="quarter" idx="12"/>
          </p:nvPr>
        </p:nvSpPr>
        <p:spPr/>
        <p:txBody>
          <a:bodyPr/>
          <a:lstStyle/>
          <a:p>
            <a:fld id="{9EF88589-9FC8-4893-BBFC-4F7D138F73E8}" type="slidenum">
              <a:rPr lang="en-US" smtClean="0"/>
              <a:t>42</a:t>
            </a:fld>
            <a:endParaRPr lang="en-US"/>
          </a:p>
        </p:txBody>
      </p:sp>
    </p:spTree>
    <p:extLst>
      <p:ext uri="{BB962C8B-B14F-4D97-AF65-F5344CB8AC3E}">
        <p14:creationId xmlns:p14="http://schemas.microsoft.com/office/powerpoint/2010/main" val="31745727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Applicability Table-WWW</a:t>
            </a:r>
            <a:br>
              <a:rPr lang="en-US" dirty="0" smtClean="0"/>
            </a:br>
            <a:r>
              <a:rPr lang="en-US" sz="2000" dirty="0"/>
              <a:t>based on §§ 60.33c(a) and </a:t>
            </a:r>
            <a:r>
              <a:rPr lang="en-US" sz="2000" dirty="0" smtClean="0"/>
              <a:t>60.752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48726494"/>
              </p:ext>
            </p:extLst>
          </p:nvPr>
        </p:nvGraphicFramePr>
        <p:xfrm>
          <a:off x="381000" y="1600200"/>
          <a:ext cx="7772400" cy="3991356"/>
        </p:xfrm>
        <a:graphic>
          <a:graphicData uri="http://schemas.openxmlformats.org/drawingml/2006/table">
            <a:tbl>
              <a:tblPr firstRow="1" bandRow="1">
                <a:tableStyleId>{5C22544A-7EE6-4342-B048-85BDC9FD1C3A}</a:tableStyleId>
              </a:tblPr>
              <a:tblGrid>
                <a:gridCol w="1447800"/>
                <a:gridCol w="1143000"/>
                <a:gridCol w="1447800"/>
                <a:gridCol w="1371600"/>
                <a:gridCol w="1143000"/>
                <a:gridCol w="1219200"/>
              </a:tblGrid>
              <a:tr h="1447800">
                <a:tc>
                  <a:txBody>
                    <a:bodyPr/>
                    <a:lstStyle/>
                    <a:p>
                      <a:pPr marL="114300" indent="0">
                        <a:buNone/>
                      </a:pPr>
                      <a:r>
                        <a:rPr lang="en-US" sz="1800" b="0" dirty="0" smtClean="0"/>
                        <a:t>Design Capacity</a:t>
                      </a:r>
                    </a:p>
                    <a:p>
                      <a:pPr marL="114300" indent="0">
                        <a:buNone/>
                      </a:pPr>
                      <a:r>
                        <a:rPr lang="en-US" sz="1800" b="0" dirty="0" smtClean="0"/>
                        <a:t>(Million Mg &amp;/or Million m3)</a:t>
                      </a:r>
                      <a:endParaRPr lang="en-US" dirty="0"/>
                    </a:p>
                  </a:txBody>
                  <a:tcPr/>
                </a:tc>
                <a:tc>
                  <a:txBody>
                    <a:bodyPr/>
                    <a:lstStyle/>
                    <a:p>
                      <a:r>
                        <a:rPr lang="en-US" sz="1800" b="0" i="0" u="none" strike="noStrike" kern="1200" baseline="0" dirty="0" smtClean="0">
                          <a:solidFill>
                            <a:schemeClr val="lt1"/>
                          </a:solidFill>
                          <a:latin typeface="+mn-lt"/>
                          <a:ea typeface="+mn-ea"/>
                          <a:cs typeface="+mn-cs"/>
                        </a:rPr>
                        <a:t>Emissions (Mg/</a:t>
                      </a:r>
                      <a:r>
                        <a:rPr lang="en-US" sz="1800" b="0" i="0" u="none" strike="noStrike" kern="1200" baseline="0" dirty="0" err="1" smtClean="0">
                          <a:solidFill>
                            <a:schemeClr val="lt1"/>
                          </a:solidFill>
                          <a:latin typeface="+mn-lt"/>
                          <a:ea typeface="+mn-ea"/>
                          <a:cs typeface="+mn-cs"/>
                        </a:rPr>
                        <a:t>yr</a:t>
                      </a:r>
                      <a:endParaRPr lang="en-US" sz="1800" b="0" i="0" u="none" strike="noStrike" kern="1200" baseline="0" dirty="0" smtClean="0">
                        <a:solidFill>
                          <a:schemeClr val="lt1"/>
                        </a:solidFill>
                        <a:latin typeface="+mn-lt"/>
                        <a:ea typeface="+mn-ea"/>
                        <a:cs typeface="+mn-cs"/>
                      </a:endParaRPr>
                    </a:p>
                    <a:p>
                      <a:r>
                        <a:rPr lang="en-US" sz="1800" b="0" i="0" u="none" strike="noStrike" kern="1200" baseline="0" dirty="0" smtClean="0">
                          <a:solidFill>
                            <a:schemeClr val="lt1"/>
                          </a:solidFill>
                          <a:latin typeface="+mn-lt"/>
                          <a:ea typeface="+mn-ea"/>
                          <a:cs typeface="+mn-cs"/>
                        </a:rPr>
                        <a:t>NMOC)</a:t>
                      </a:r>
                      <a:endParaRPr lang="en-US" dirty="0"/>
                    </a:p>
                  </a:txBody>
                  <a:tcPr/>
                </a:tc>
                <a:tc>
                  <a:txBody>
                    <a:bodyPr/>
                    <a:lstStyle/>
                    <a:p>
                      <a:r>
                        <a:rPr lang="en-US" sz="1800" b="0" i="0" u="none" strike="noStrike" kern="1200" baseline="0" dirty="0" smtClean="0">
                          <a:solidFill>
                            <a:schemeClr val="lt1"/>
                          </a:solidFill>
                          <a:latin typeface="+mn-lt"/>
                          <a:ea typeface="+mn-ea"/>
                          <a:cs typeface="+mn-cs"/>
                        </a:rPr>
                        <a:t>Design Capacity</a:t>
                      </a:r>
                    </a:p>
                    <a:p>
                      <a:r>
                        <a:rPr lang="en-US" sz="1800" b="0" i="0" u="none" strike="noStrike" kern="1200" baseline="0" dirty="0" smtClean="0">
                          <a:solidFill>
                            <a:schemeClr val="lt1"/>
                          </a:solidFill>
                          <a:latin typeface="+mn-lt"/>
                          <a:ea typeface="+mn-ea"/>
                          <a:cs typeface="+mn-cs"/>
                        </a:rPr>
                        <a:t>Report Required</a:t>
                      </a:r>
                      <a:endParaRPr lang="en-US" dirty="0"/>
                    </a:p>
                  </a:txBody>
                  <a:tcPr/>
                </a:tc>
                <a:tc>
                  <a:txBody>
                    <a:bodyPr/>
                    <a:lstStyle/>
                    <a:p>
                      <a:r>
                        <a:rPr lang="en-US" sz="1800" b="0" i="0" u="none" strike="noStrike" kern="1200" baseline="0" dirty="0" smtClean="0">
                          <a:solidFill>
                            <a:schemeClr val="lt1"/>
                          </a:solidFill>
                          <a:latin typeface="+mn-lt"/>
                          <a:ea typeface="+mn-ea"/>
                          <a:cs typeface="+mn-cs"/>
                        </a:rPr>
                        <a:t>Periodic NMOC</a:t>
                      </a:r>
                    </a:p>
                    <a:p>
                      <a:r>
                        <a:rPr lang="en-US" sz="1800" b="0" i="0" u="none" strike="noStrike" kern="1200" baseline="0" dirty="0" smtClean="0">
                          <a:solidFill>
                            <a:schemeClr val="lt1"/>
                          </a:solidFill>
                          <a:latin typeface="+mn-lt"/>
                          <a:ea typeface="+mn-ea"/>
                          <a:cs typeface="+mn-cs"/>
                        </a:rPr>
                        <a:t>Emission Reports</a:t>
                      </a:r>
                    </a:p>
                    <a:p>
                      <a:r>
                        <a:rPr lang="en-US" sz="1800" b="0" i="0" u="none" strike="noStrike" kern="1200" baseline="0" dirty="0" smtClean="0">
                          <a:solidFill>
                            <a:schemeClr val="lt1"/>
                          </a:solidFill>
                          <a:latin typeface="+mn-lt"/>
                          <a:ea typeface="+mn-ea"/>
                          <a:cs typeface="+mn-cs"/>
                        </a:rPr>
                        <a:t>Required</a:t>
                      </a:r>
                      <a:endParaRPr lang="en-US" dirty="0"/>
                    </a:p>
                  </a:txBody>
                  <a:tcPr/>
                </a:tc>
                <a:tc>
                  <a:txBody>
                    <a:bodyPr/>
                    <a:lstStyle/>
                    <a:p>
                      <a:r>
                        <a:rPr lang="en-US" sz="1800" b="0" i="0" u="none" strike="noStrike" kern="1200" baseline="0" dirty="0" smtClean="0">
                          <a:solidFill>
                            <a:schemeClr val="lt1"/>
                          </a:solidFill>
                          <a:latin typeface="+mn-lt"/>
                          <a:ea typeface="+mn-ea"/>
                          <a:cs typeface="+mn-cs"/>
                        </a:rPr>
                        <a:t>Controls</a:t>
                      </a:r>
                    </a:p>
                    <a:p>
                      <a:r>
                        <a:rPr lang="en-US" sz="1800" b="0" i="0" u="none" strike="noStrike" kern="1200" baseline="0" dirty="0" smtClean="0">
                          <a:solidFill>
                            <a:schemeClr val="lt1"/>
                          </a:solidFill>
                          <a:latin typeface="+mn-lt"/>
                          <a:ea typeface="+mn-ea"/>
                          <a:cs typeface="+mn-cs"/>
                        </a:rPr>
                        <a:t>Required</a:t>
                      </a:r>
                      <a:endParaRPr lang="en-US" dirty="0"/>
                    </a:p>
                  </a:txBody>
                  <a:tcPr/>
                </a:tc>
                <a:tc>
                  <a:txBody>
                    <a:bodyPr/>
                    <a:lstStyle/>
                    <a:p>
                      <a:r>
                        <a:rPr lang="en-US" sz="1800" b="0" i="0" u="none" strike="noStrike" kern="1200" baseline="0" dirty="0" smtClean="0">
                          <a:solidFill>
                            <a:schemeClr val="lt1"/>
                          </a:solidFill>
                          <a:latin typeface="+mn-lt"/>
                          <a:ea typeface="+mn-ea"/>
                          <a:cs typeface="+mn-cs"/>
                        </a:rPr>
                        <a:t>Title V</a:t>
                      </a:r>
                    </a:p>
                    <a:p>
                      <a:r>
                        <a:rPr lang="en-US" sz="1800" b="0" i="0" u="none" strike="noStrike" kern="1200" baseline="0" dirty="0" smtClean="0">
                          <a:solidFill>
                            <a:schemeClr val="lt1"/>
                          </a:solidFill>
                          <a:latin typeface="+mn-lt"/>
                          <a:ea typeface="+mn-ea"/>
                          <a:cs typeface="+mn-cs"/>
                        </a:rPr>
                        <a:t>Permit</a:t>
                      </a:r>
                    </a:p>
                    <a:p>
                      <a:r>
                        <a:rPr lang="en-US" sz="1800" b="0" i="0" u="none" strike="noStrike" kern="1200" baseline="0" dirty="0" smtClean="0">
                          <a:solidFill>
                            <a:schemeClr val="lt1"/>
                          </a:solidFill>
                          <a:latin typeface="+mn-lt"/>
                          <a:ea typeface="+mn-ea"/>
                          <a:cs typeface="+mn-cs"/>
                        </a:rPr>
                        <a:t>Required</a:t>
                      </a:r>
                      <a:endParaRPr lang="en-US" dirty="0"/>
                    </a:p>
                  </a:txBody>
                  <a:tcPr/>
                </a:tc>
              </a:tr>
              <a:tr h="608076">
                <a:tc>
                  <a:txBody>
                    <a:bodyPr/>
                    <a:lstStyle/>
                    <a:p>
                      <a:r>
                        <a:rPr lang="en-US" sz="1800" b="0" i="0" u="none" strike="noStrike" kern="1200" baseline="0" dirty="0" smtClean="0">
                          <a:solidFill>
                            <a:schemeClr val="dk1"/>
                          </a:solidFill>
                          <a:latin typeface="+mn-lt"/>
                          <a:ea typeface="+mn-ea"/>
                          <a:cs typeface="+mn-cs"/>
                        </a:rPr>
                        <a:t>&lt;2.5 </a:t>
                      </a:r>
                      <a:endParaRPr lang="en-US" dirty="0"/>
                    </a:p>
                  </a:txBody>
                  <a:tcPr/>
                </a:tc>
                <a:tc>
                  <a:txBody>
                    <a:bodyPr/>
                    <a:lstStyle/>
                    <a:p>
                      <a:r>
                        <a:rPr lang="en-US" sz="1800" b="0" i="0" u="none" strike="noStrike" kern="1200" baseline="0" dirty="0" smtClean="0">
                          <a:solidFill>
                            <a:schemeClr val="dk1"/>
                          </a:solidFill>
                          <a:latin typeface="+mn-lt"/>
                          <a:ea typeface="+mn-ea"/>
                          <a:cs typeface="+mn-cs"/>
                        </a:rPr>
                        <a:t>&lt; 50</a:t>
                      </a:r>
                      <a:endParaRPr lang="en-US" dirty="0"/>
                    </a:p>
                  </a:txBody>
                  <a:tcPr/>
                </a:tc>
                <a:tc>
                  <a:txBody>
                    <a:bodyPr/>
                    <a:lstStyle/>
                    <a:p>
                      <a:r>
                        <a:rPr lang="en-US" sz="1800" b="0" i="0" u="none" strike="noStrike" kern="1200" baseline="0" dirty="0" smtClean="0">
                          <a:solidFill>
                            <a:schemeClr val="dk1"/>
                          </a:solidFill>
                          <a:latin typeface="+mn-lt"/>
                          <a:ea typeface="+mn-ea"/>
                          <a:cs typeface="+mn-cs"/>
                        </a:rPr>
                        <a:t>Yes</a:t>
                      </a:r>
                      <a:endParaRPr lang="en-US" dirty="0"/>
                    </a:p>
                  </a:txBody>
                  <a:tcPr/>
                </a:tc>
                <a:tc>
                  <a:txBody>
                    <a:bodyPr/>
                    <a:lstStyle/>
                    <a:p>
                      <a:r>
                        <a:rPr lang="en-US" dirty="0" smtClean="0"/>
                        <a:t>No</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a:t>
                      </a:r>
                    </a:p>
                    <a:p>
                      <a:endParaRPr lang="en-US" dirty="0"/>
                    </a:p>
                  </a:txBody>
                  <a:tcPr/>
                </a:tc>
                <a:tc>
                  <a:txBody>
                    <a:bodyPr/>
                    <a:lstStyle/>
                    <a:p>
                      <a:r>
                        <a:rPr lang="en-US" dirty="0" smtClean="0"/>
                        <a:t>*</a:t>
                      </a:r>
                      <a:endParaRPr lang="en-US" dirty="0"/>
                    </a:p>
                  </a:txBody>
                  <a:tcPr/>
                </a:tc>
              </a:tr>
              <a:tr h="608076">
                <a:tc>
                  <a:txBody>
                    <a:bodyPr/>
                    <a:lstStyle/>
                    <a:p>
                      <a:r>
                        <a:rPr lang="en-US" sz="1800" b="0" i="0" u="none" strike="noStrike" kern="1200" baseline="0" dirty="0" smtClean="0">
                          <a:solidFill>
                            <a:schemeClr val="dk1"/>
                          </a:solidFill>
                          <a:latin typeface="+mn-lt"/>
                          <a:ea typeface="+mn-ea"/>
                          <a:cs typeface="+mn-cs"/>
                        </a:rPr>
                        <a:t>&lt;2.5</a:t>
                      </a:r>
                      <a:endParaRPr lang="en-US" dirty="0"/>
                    </a:p>
                  </a:txBody>
                  <a:tcPr/>
                </a:tc>
                <a:tc>
                  <a:txBody>
                    <a:bodyPr/>
                    <a:lstStyle/>
                    <a:p>
                      <a:r>
                        <a:rPr lang="en-US" sz="1800" b="0" i="0" u="none" strike="noStrike" kern="1200" baseline="0" dirty="0" smtClean="0">
                          <a:solidFill>
                            <a:schemeClr val="dk1"/>
                          </a:solidFill>
                          <a:latin typeface="+mn-lt"/>
                          <a:ea typeface="+mn-ea"/>
                          <a:cs typeface="+mn-cs"/>
                        </a:rPr>
                        <a:t>≥ 50</a:t>
                      </a:r>
                      <a:endParaRPr lang="en-US" dirty="0"/>
                    </a:p>
                  </a:txBody>
                  <a:tcPr/>
                </a:tc>
                <a:tc>
                  <a:txBody>
                    <a:bodyPr/>
                    <a:lstStyle/>
                    <a:p>
                      <a:r>
                        <a:rPr lang="en-US" sz="1800" b="0" i="0" u="none" strike="noStrike" kern="1200" baseline="0" dirty="0" smtClean="0">
                          <a:solidFill>
                            <a:schemeClr val="dk1"/>
                          </a:solidFill>
                          <a:latin typeface="+mn-lt"/>
                          <a:ea typeface="+mn-ea"/>
                          <a:cs typeface="+mn-cs"/>
                        </a:rPr>
                        <a:t>Yes</a:t>
                      </a:r>
                      <a:endParaRPr lang="en-US" dirty="0"/>
                    </a:p>
                  </a:txBody>
                  <a:tcPr/>
                </a:tc>
                <a:tc>
                  <a:txBody>
                    <a:bodyPr/>
                    <a:lstStyle/>
                    <a:p>
                      <a:r>
                        <a:rPr lang="en-US" dirty="0" smtClean="0"/>
                        <a:t>No</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a:t>
                      </a:r>
                    </a:p>
                    <a:p>
                      <a:endParaRPr lang="en-US" dirty="0"/>
                    </a:p>
                  </a:txBody>
                  <a:tcPr/>
                </a:tc>
                <a:tc>
                  <a:txBody>
                    <a:bodyPr/>
                    <a:lstStyle/>
                    <a:p>
                      <a:r>
                        <a:rPr lang="en-US" dirty="0" smtClean="0"/>
                        <a:t>*</a:t>
                      </a:r>
                      <a:endParaRPr lang="en-US" dirty="0"/>
                    </a:p>
                  </a:txBody>
                  <a:tcPr/>
                </a:tc>
              </a:tr>
              <a:tr h="608076">
                <a:tc>
                  <a:txBody>
                    <a:bodyPr/>
                    <a:lstStyle/>
                    <a:p>
                      <a:r>
                        <a:rPr lang="en-US" sz="1800" b="0" i="0" u="none" strike="noStrike" kern="1200" baseline="0" dirty="0" smtClean="0">
                          <a:solidFill>
                            <a:schemeClr val="dk1"/>
                          </a:solidFill>
                          <a:latin typeface="+mn-lt"/>
                          <a:ea typeface="+mn-ea"/>
                          <a:cs typeface="+mn-cs"/>
                        </a:rPr>
                        <a:t>&gt;2.5 </a:t>
                      </a:r>
                      <a:endParaRPr lang="en-US" dirty="0"/>
                    </a:p>
                  </a:txBody>
                  <a:tcPr/>
                </a:tc>
                <a:tc>
                  <a:txBody>
                    <a:bodyPr/>
                    <a:lstStyle/>
                    <a:p>
                      <a:r>
                        <a:rPr lang="en-US" sz="1800" b="0" i="0" u="none" strike="noStrike" kern="1200" baseline="0" dirty="0" smtClean="0">
                          <a:solidFill>
                            <a:schemeClr val="dk1"/>
                          </a:solidFill>
                          <a:latin typeface="+mn-lt"/>
                          <a:ea typeface="+mn-ea"/>
                          <a:cs typeface="+mn-cs"/>
                        </a:rPr>
                        <a:t>&lt; 50</a:t>
                      </a:r>
                      <a:endParaRPr lang="en-US" dirty="0"/>
                    </a:p>
                  </a:txBody>
                  <a:tcPr/>
                </a:tc>
                <a:tc>
                  <a:txBody>
                    <a:bodyPr/>
                    <a:lstStyle/>
                    <a:p>
                      <a:r>
                        <a:rPr lang="en-US" sz="1800" b="0" i="0" u="none" strike="noStrike" kern="1200" baseline="0" dirty="0" smtClean="0">
                          <a:solidFill>
                            <a:schemeClr val="dk1"/>
                          </a:solidFill>
                          <a:latin typeface="+mn-lt"/>
                          <a:ea typeface="+mn-ea"/>
                          <a:cs typeface="+mn-cs"/>
                        </a:rPr>
                        <a:t>Yes</a:t>
                      </a:r>
                      <a:endParaRPr lang="en-US" dirty="0"/>
                    </a:p>
                  </a:txBody>
                  <a:tcPr/>
                </a:tc>
                <a:tc>
                  <a:txBody>
                    <a:bodyPr/>
                    <a:lstStyle/>
                    <a:p>
                      <a:r>
                        <a:rPr lang="en-US" sz="1800" b="0" i="0" u="none" strike="noStrike" kern="1200" baseline="0" dirty="0" smtClean="0">
                          <a:solidFill>
                            <a:schemeClr val="dk1"/>
                          </a:solidFill>
                          <a:latin typeface="+mn-lt"/>
                          <a:ea typeface="+mn-ea"/>
                          <a:cs typeface="+mn-cs"/>
                        </a:rPr>
                        <a:t>Yes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a:t>
                      </a:r>
                    </a:p>
                    <a:p>
                      <a:endParaRPr lang="en-US" dirty="0"/>
                    </a:p>
                  </a:txBody>
                  <a:tcPr/>
                </a:tc>
                <a:tc>
                  <a:txBody>
                    <a:bodyPr/>
                    <a:lstStyle/>
                    <a:p>
                      <a:r>
                        <a:rPr lang="en-US" dirty="0" smtClean="0"/>
                        <a:t>Yes</a:t>
                      </a:r>
                      <a:endParaRPr lang="en-US" dirty="0"/>
                    </a:p>
                  </a:txBody>
                  <a:tcPr/>
                </a:tc>
              </a:tr>
              <a:tr h="608076">
                <a:tc>
                  <a:txBody>
                    <a:bodyPr/>
                    <a:lstStyle/>
                    <a:p>
                      <a:r>
                        <a:rPr lang="en-US" sz="1800" b="0" i="0" u="none" strike="noStrike" kern="1200" baseline="0" dirty="0" smtClean="0">
                          <a:solidFill>
                            <a:schemeClr val="dk1"/>
                          </a:solidFill>
                          <a:latin typeface="+mn-lt"/>
                          <a:ea typeface="+mn-ea"/>
                          <a:cs typeface="+mn-cs"/>
                        </a:rPr>
                        <a:t>&gt;2.5</a:t>
                      </a:r>
                      <a:endParaRPr lang="en-US" dirty="0"/>
                    </a:p>
                  </a:txBody>
                  <a:tcPr/>
                </a:tc>
                <a:tc>
                  <a:txBody>
                    <a:bodyPr/>
                    <a:lstStyle/>
                    <a:p>
                      <a:r>
                        <a:rPr lang="en-US" sz="1800" b="0" i="0" u="none" strike="noStrike" kern="1200" baseline="0" dirty="0" smtClean="0">
                          <a:solidFill>
                            <a:schemeClr val="dk1"/>
                          </a:solidFill>
                          <a:latin typeface="+mn-lt"/>
                          <a:ea typeface="+mn-ea"/>
                          <a:cs typeface="+mn-cs"/>
                        </a:rPr>
                        <a:t>≥ 50</a:t>
                      </a:r>
                      <a:endParaRPr lang="en-US" dirty="0"/>
                    </a:p>
                  </a:txBody>
                  <a:tcPr/>
                </a:tc>
                <a:tc>
                  <a:txBody>
                    <a:bodyPr/>
                    <a:lstStyle/>
                    <a:p>
                      <a:r>
                        <a:rPr lang="en-US" sz="1800" b="0" i="0" u="none" strike="noStrike" kern="1200" baseline="0" dirty="0" smtClean="0">
                          <a:solidFill>
                            <a:schemeClr val="dk1"/>
                          </a:solidFill>
                          <a:latin typeface="+mn-lt"/>
                          <a:ea typeface="+mn-ea"/>
                          <a:cs typeface="+mn-cs"/>
                        </a:rPr>
                        <a:t>Yes</a:t>
                      </a:r>
                      <a:endParaRPr lang="en-US" dirty="0"/>
                    </a:p>
                  </a:txBody>
                  <a:tcPr/>
                </a:tc>
                <a:tc>
                  <a:txBody>
                    <a:bodyPr/>
                    <a:lstStyle/>
                    <a:p>
                      <a:r>
                        <a:rPr lang="en-US" sz="1800" b="0" i="0" u="none" strike="noStrike" kern="1200" baseline="0" dirty="0" smtClean="0">
                          <a:solidFill>
                            <a:schemeClr val="dk1"/>
                          </a:solidFill>
                          <a:latin typeface="+mn-lt"/>
                          <a:ea typeface="+mn-ea"/>
                          <a:cs typeface="+mn-cs"/>
                        </a:rPr>
                        <a:t>Yes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bl>
          </a:graphicData>
        </a:graphic>
      </p:graphicFrame>
      <p:sp>
        <p:nvSpPr>
          <p:cNvPr id="6" name="TextBox 5"/>
          <p:cNvSpPr txBox="1"/>
          <p:nvPr/>
        </p:nvSpPr>
        <p:spPr>
          <a:xfrm>
            <a:off x="381000" y="5715000"/>
            <a:ext cx="8001000" cy="1015663"/>
          </a:xfrm>
          <a:prstGeom prst="rect">
            <a:avLst/>
          </a:prstGeom>
          <a:noFill/>
        </p:spPr>
        <p:txBody>
          <a:bodyPr wrap="square" rtlCol="0">
            <a:spAutoFit/>
          </a:bodyPr>
          <a:lstStyle/>
          <a:p>
            <a:r>
              <a:rPr lang="en-US" sz="1000" dirty="0" smtClean="0">
                <a:latin typeface="Courier New"/>
              </a:rPr>
              <a:t>* part </a:t>
            </a:r>
            <a:r>
              <a:rPr lang="en-US" sz="1000" dirty="0">
                <a:latin typeface="Courier New"/>
              </a:rPr>
              <a:t>70 or 71 requires a permit if the landfill is a major source as defined in part 70 or 71 or </a:t>
            </a:r>
            <a:r>
              <a:rPr lang="en-US" sz="1000" dirty="0" smtClean="0">
                <a:latin typeface="Courier New"/>
              </a:rPr>
              <a:t>is subject </a:t>
            </a:r>
            <a:r>
              <a:rPr lang="en-US" sz="1000" dirty="0">
                <a:latin typeface="Courier New"/>
              </a:rPr>
              <a:t>to part 70 or 71 for some other reason (e.g., subject to another NSPS or NESHAP). A landfill </a:t>
            </a:r>
            <a:r>
              <a:rPr lang="en-US" sz="1000" dirty="0" smtClean="0">
                <a:latin typeface="Courier New"/>
              </a:rPr>
              <a:t>is a </a:t>
            </a:r>
            <a:r>
              <a:rPr lang="en-US" sz="1000" dirty="0">
                <a:latin typeface="Courier New"/>
              </a:rPr>
              <a:t>major source and requires a title V permit if the air emissions are &gt; 100 tons/</a:t>
            </a:r>
            <a:r>
              <a:rPr lang="en-US" sz="1000" dirty="0" err="1">
                <a:latin typeface="Courier New"/>
              </a:rPr>
              <a:t>yr</a:t>
            </a:r>
            <a:r>
              <a:rPr lang="en-US" sz="1000" dirty="0">
                <a:latin typeface="Courier New"/>
              </a:rPr>
              <a:t> or the HAP </a:t>
            </a:r>
            <a:r>
              <a:rPr lang="en-US" sz="1000" dirty="0" smtClean="0">
                <a:latin typeface="Courier New"/>
              </a:rPr>
              <a:t>emissions are </a:t>
            </a:r>
            <a:r>
              <a:rPr lang="en-US" sz="1000" dirty="0">
                <a:latin typeface="Courier New"/>
              </a:rPr>
              <a:t>&gt;10 tons/</a:t>
            </a:r>
            <a:r>
              <a:rPr lang="en-US" sz="1000" dirty="0" err="1">
                <a:latin typeface="Courier New"/>
              </a:rPr>
              <a:t>yr</a:t>
            </a:r>
            <a:r>
              <a:rPr lang="en-US" sz="1000" dirty="0">
                <a:latin typeface="Courier New"/>
              </a:rPr>
              <a:t> for one HAP or 25 tons/</a:t>
            </a:r>
            <a:r>
              <a:rPr lang="en-US" sz="1000" dirty="0" err="1">
                <a:latin typeface="Courier New"/>
              </a:rPr>
              <a:t>yr</a:t>
            </a:r>
            <a:r>
              <a:rPr lang="en-US" sz="1000" dirty="0">
                <a:latin typeface="Courier New"/>
              </a:rPr>
              <a:t> for a combination of HAP's or if it emits major source </a:t>
            </a:r>
            <a:r>
              <a:rPr lang="en-US" sz="1000" dirty="0" smtClean="0">
                <a:latin typeface="Courier New"/>
              </a:rPr>
              <a:t>levels of criteria pollutants </a:t>
            </a:r>
            <a:r>
              <a:rPr lang="en-US" sz="1000" dirty="0">
                <a:latin typeface="Courier New"/>
              </a:rPr>
              <a:t>such as VOC (major source thresholds are different for attainment and nonattainment areas-</a:t>
            </a:r>
            <a:r>
              <a:rPr lang="en-US" sz="1000" dirty="0" smtClean="0">
                <a:latin typeface="Courier New"/>
              </a:rPr>
              <a:t>-see </a:t>
            </a:r>
            <a:r>
              <a:rPr lang="en-US" sz="1000" dirty="0">
                <a:latin typeface="Courier New"/>
              </a:rPr>
              <a:t>the definition in 40 CFR section 70.3(a)).</a:t>
            </a:r>
            <a:endParaRPr lang="en-US" sz="1000" dirty="0"/>
          </a:p>
        </p:txBody>
      </p:sp>
      <p:sp>
        <p:nvSpPr>
          <p:cNvPr id="3" name="Slide Number Placeholder 2"/>
          <p:cNvSpPr>
            <a:spLocks noGrp="1"/>
          </p:cNvSpPr>
          <p:nvPr>
            <p:ph type="sldNum" sz="quarter" idx="12"/>
          </p:nvPr>
        </p:nvSpPr>
        <p:spPr/>
        <p:txBody>
          <a:bodyPr/>
          <a:lstStyle/>
          <a:p>
            <a:fld id="{9EF88589-9FC8-4893-BBFC-4F7D138F73E8}" type="slidenum">
              <a:rPr lang="en-US" smtClean="0"/>
              <a:t>43</a:t>
            </a:fld>
            <a:endParaRPr lang="en-US"/>
          </a:p>
        </p:txBody>
      </p:sp>
    </p:spTree>
    <p:extLst>
      <p:ext uri="{BB962C8B-B14F-4D97-AF65-F5344CB8AC3E}">
        <p14:creationId xmlns:p14="http://schemas.microsoft.com/office/powerpoint/2010/main" val="26762886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CFR </a:t>
            </a:r>
            <a:r>
              <a:rPr lang="en-US" sz="4000" dirty="0"/>
              <a:t>Part </a:t>
            </a:r>
            <a:r>
              <a:rPr lang="en-US" sz="4000" dirty="0" smtClean="0"/>
              <a:t>62 </a:t>
            </a:r>
            <a:r>
              <a:rPr lang="en-US" sz="4000" dirty="0"/>
              <a:t>Subpart </a:t>
            </a:r>
            <a:r>
              <a:rPr lang="en-US" sz="4000" dirty="0" smtClean="0"/>
              <a:t>GGG</a:t>
            </a:r>
            <a:endParaRPr lang="en-US" sz="4000" dirty="0"/>
          </a:p>
        </p:txBody>
      </p:sp>
      <p:sp>
        <p:nvSpPr>
          <p:cNvPr id="3" name="Content Placeholder 2"/>
          <p:cNvSpPr>
            <a:spLocks noGrp="1"/>
          </p:cNvSpPr>
          <p:nvPr>
            <p:ph idx="1"/>
          </p:nvPr>
        </p:nvSpPr>
        <p:spPr>
          <a:xfrm>
            <a:off x="457200" y="1219200"/>
            <a:ext cx="7620000" cy="5181600"/>
          </a:xfrm>
        </p:spPr>
        <p:txBody>
          <a:bodyPr>
            <a:normAutofit lnSpcReduction="10000"/>
          </a:bodyPr>
          <a:lstStyle/>
          <a:p>
            <a:r>
              <a:rPr lang="en-US" dirty="0" smtClean="0"/>
              <a:t>Applies to landfills that commenced construction, reconstruction, or modification </a:t>
            </a:r>
            <a:r>
              <a:rPr lang="en-US" b="1" dirty="0" smtClean="0"/>
              <a:t>before May 30, 1991 and..</a:t>
            </a:r>
          </a:p>
          <a:p>
            <a:r>
              <a:rPr lang="en-US" dirty="0" smtClean="0"/>
              <a:t>Accepted waste at any time since November 8, 1987 </a:t>
            </a:r>
            <a:r>
              <a:rPr lang="en-US" b="1" dirty="0" smtClean="0"/>
              <a:t>OR </a:t>
            </a:r>
            <a:r>
              <a:rPr lang="en-US" dirty="0" smtClean="0"/>
              <a:t>has additional waste capacity for future waste deposition</a:t>
            </a:r>
          </a:p>
          <a:p>
            <a:pPr lvl="1"/>
            <a:r>
              <a:rPr lang="en-US" dirty="0" smtClean="0"/>
              <a:t>Does not apply to landfills that submitted negative declaration (defined in GGG 62.14351) letter as per GGG 62.14352(c) and </a:t>
            </a:r>
          </a:p>
          <a:p>
            <a:r>
              <a:rPr lang="en-US" dirty="0" smtClean="0"/>
              <a:t>Emissions, procedures, test methods, monitoring, reporting, and recordkeeping requirements refer WWW.</a:t>
            </a:r>
          </a:p>
          <a:p>
            <a:r>
              <a:rPr lang="en-US" dirty="0" smtClean="0"/>
              <a:t>In addition, facility must submit “increments of progress” reports, which are due within 10 days of completing each increment (refer to next slide)</a:t>
            </a:r>
          </a:p>
          <a:p>
            <a:r>
              <a:rPr lang="en-US" dirty="0" smtClean="0"/>
              <a:t>Design </a:t>
            </a:r>
            <a:r>
              <a:rPr lang="en-US" dirty="0"/>
              <a:t>capacity &lt; 2.5 million </a:t>
            </a:r>
            <a:r>
              <a:rPr lang="en-US" dirty="0" err="1"/>
              <a:t>megagrams</a:t>
            </a:r>
            <a:r>
              <a:rPr lang="en-US" dirty="0"/>
              <a:t> or million cubic </a:t>
            </a:r>
            <a:r>
              <a:rPr lang="en-US" dirty="0" smtClean="0"/>
              <a:t>meters</a:t>
            </a:r>
          </a:p>
          <a:p>
            <a:pPr lvl="1"/>
            <a:r>
              <a:rPr lang="en-US" dirty="0" smtClean="0"/>
              <a:t>Not </a:t>
            </a:r>
            <a:r>
              <a:rPr lang="en-US" dirty="0"/>
              <a:t>required to obtain operating permit unless required to under another rule</a:t>
            </a:r>
            <a:r>
              <a:rPr lang="en-US" dirty="0" smtClean="0"/>
              <a:t>.</a:t>
            </a:r>
          </a:p>
        </p:txBody>
      </p:sp>
      <p:sp>
        <p:nvSpPr>
          <p:cNvPr id="4" name="Slide Number Placeholder 3"/>
          <p:cNvSpPr>
            <a:spLocks noGrp="1"/>
          </p:cNvSpPr>
          <p:nvPr>
            <p:ph type="sldNum" sz="quarter" idx="12"/>
          </p:nvPr>
        </p:nvSpPr>
        <p:spPr/>
        <p:txBody>
          <a:bodyPr/>
          <a:lstStyle/>
          <a:p>
            <a:fld id="{9EF88589-9FC8-4893-BBFC-4F7D138F73E8}" type="slidenum">
              <a:rPr lang="en-US" smtClean="0"/>
              <a:t>44</a:t>
            </a:fld>
            <a:endParaRPr lang="en-US"/>
          </a:p>
        </p:txBody>
      </p:sp>
    </p:spTree>
    <p:extLst>
      <p:ext uri="{BB962C8B-B14F-4D97-AF65-F5344CB8AC3E}">
        <p14:creationId xmlns:p14="http://schemas.microsoft.com/office/powerpoint/2010/main" val="18148949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Table 3 to Subpart GGG of Part 62—Generic Compliance Schedule and Increments of Progress </a:t>
            </a:r>
          </a:p>
        </p:txBody>
      </p:sp>
      <p:sp>
        <p:nvSpPr>
          <p:cNvPr id="3" name="Content Placeholder 2"/>
          <p:cNvSpPr>
            <a:spLocks noGrp="1"/>
          </p:cNvSpPr>
          <p:nvPr>
            <p:ph idx="1"/>
          </p:nvPr>
        </p:nvSpPr>
        <p:spPr>
          <a:xfrm>
            <a:off x="457200" y="1219200"/>
            <a:ext cx="7620000" cy="5181600"/>
          </a:xfrm>
        </p:spPr>
        <p:txBody>
          <a:bodyPr>
            <a:normAutofit lnSpcReduction="10000"/>
          </a:bodyPr>
          <a:lstStyle/>
          <a:p>
            <a:pPr marL="114300" indent="0">
              <a:buNone/>
            </a:pPr>
            <a:r>
              <a:rPr lang="en-US" sz="1800" dirty="0" smtClean="0"/>
              <a:t>Compliance date applies </a:t>
            </a:r>
            <a:r>
              <a:rPr lang="en-US" sz="1800" dirty="0"/>
              <a:t>to landfills with design capacities ≥2.5 million </a:t>
            </a:r>
            <a:r>
              <a:rPr lang="en-US" sz="1800" dirty="0" err="1"/>
              <a:t>megagrams</a:t>
            </a:r>
            <a:r>
              <a:rPr lang="en-US" sz="1800" dirty="0"/>
              <a:t> and 2.5 million cubic meters that are subject to this </a:t>
            </a:r>
            <a:r>
              <a:rPr lang="en-US" sz="1800" dirty="0" smtClean="0"/>
              <a:t>subpart</a:t>
            </a:r>
          </a:p>
          <a:p>
            <a:pPr marL="114300" indent="0">
              <a:buNone/>
            </a:pPr>
            <a:endParaRPr lang="en-US" sz="1800" dirty="0"/>
          </a:p>
          <a:p>
            <a:pPr marL="114300" indent="0">
              <a:buNone/>
            </a:pPr>
            <a:endParaRPr lang="en-US" sz="1800" dirty="0" smtClean="0"/>
          </a:p>
          <a:p>
            <a:pPr marL="114300" indent="0">
              <a:buNone/>
            </a:pPr>
            <a:endParaRPr lang="en-US" sz="1800" dirty="0"/>
          </a:p>
          <a:p>
            <a:pPr marL="114300" indent="0">
              <a:buNone/>
            </a:pPr>
            <a:endParaRPr lang="en-US" sz="1800" dirty="0" smtClean="0"/>
          </a:p>
          <a:p>
            <a:pPr marL="114300" indent="0">
              <a:buNone/>
            </a:pPr>
            <a:endParaRPr lang="en-US" sz="1800" dirty="0"/>
          </a:p>
          <a:p>
            <a:pPr marL="114300" indent="0">
              <a:buNone/>
            </a:pPr>
            <a:endParaRPr lang="en-US" sz="1800" dirty="0" smtClean="0"/>
          </a:p>
          <a:p>
            <a:pPr marL="114300" indent="0">
              <a:buNone/>
            </a:pPr>
            <a:endParaRPr lang="en-US" sz="1800" dirty="0"/>
          </a:p>
          <a:p>
            <a:pPr marL="114300" indent="0">
              <a:buNone/>
            </a:pPr>
            <a:endParaRPr lang="en-US" sz="1800" dirty="0" smtClean="0"/>
          </a:p>
          <a:p>
            <a:pPr marL="114300" indent="0">
              <a:buNone/>
            </a:pPr>
            <a:endParaRPr lang="en-US" sz="1800" dirty="0"/>
          </a:p>
          <a:p>
            <a:pPr marL="114300" indent="0">
              <a:buNone/>
            </a:pPr>
            <a:endParaRPr lang="en-US" sz="1800" dirty="0" smtClean="0"/>
          </a:p>
          <a:p>
            <a:pPr marL="411480" lvl="1" indent="0">
              <a:buNone/>
            </a:pPr>
            <a:endParaRPr lang="en-US" sz="1800" dirty="0" smtClean="0"/>
          </a:p>
          <a:p>
            <a:pPr marL="411480" lvl="1" indent="0">
              <a:buNone/>
            </a:pPr>
            <a:endParaRPr lang="en-US" sz="1800" dirty="0"/>
          </a:p>
          <a:p>
            <a:pPr lvl="1"/>
            <a:r>
              <a:rPr lang="en-US" dirty="0" smtClean="0"/>
              <a:t>Alternative dates can be submitted for approval</a:t>
            </a:r>
          </a:p>
          <a:p>
            <a:pPr lvl="1"/>
            <a:r>
              <a:rPr lang="en-US" dirty="0" smtClean="0"/>
              <a:t>Design </a:t>
            </a:r>
            <a:r>
              <a:rPr lang="en-US" dirty="0"/>
              <a:t>capacity &lt; 2.5 million </a:t>
            </a:r>
            <a:r>
              <a:rPr lang="en-US" dirty="0" err="1"/>
              <a:t>megagrams</a:t>
            </a:r>
            <a:r>
              <a:rPr lang="en-US" dirty="0"/>
              <a:t> or million cubic meters</a:t>
            </a:r>
          </a:p>
          <a:p>
            <a:pPr lvl="2"/>
            <a:r>
              <a:rPr lang="en-US" dirty="0" smtClean="0"/>
              <a:t>No </a:t>
            </a:r>
            <a:r>
              <a:rPr lang="en-US" dirty="0"/>
              <a:t>schedule to achieve increments</a:t>
            </a:r>
          </a:p>
          <a:p>
            <a:pPr marL="114300" indent="0">
              <a:buNone/>
            </a:pPr>
            <a:endParaRPr lang="en-US" sz="1800" dirty="0"/>
          </a:p>
          <a:p>
            <a:pPr marL="114300" indent="0">
              <a:buNone/>
            </a:pPr>
            <a:endParaRPr lang="en-US" dirty="0"/>
          </a:p>
          <a:p>
            <a:pPr marL="114300" indent="0">
              <a:buNone/>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607169096"/>
              </p:ext>
            </p:extLst>
          </p:nvPr>
        </p:nvGraphicFramePr>
        <p:xfrm>
          <a:off x="228600" y="1905000"/>
          <a:ext cx="7848600" cy="3307080"/>
        </p:xfrm>
        <a:graphic>
          <a:graphicData uri="http://schemas.openxmlformats.org/drawingml/2006/table">
            <a:tbl>
              <a:tblPr firstRow="1" bandRow="1">
                <a:tableStyleId>{5C22544A-7EE6-4342-B048-85BDC9FD1C3A}</a:tableStyleId>
              </a:tblPr>
              <a:tblGrid>
                <a:gridCol w="3733800"/>
                <a:gridCol w="4114800"/>
              </a:tblGrid>
              <a:tr h="370840">
                <a:tc>
                  <a:txBody>
                    <a:bodyPr/>
                    <a:lstStyle/>
                    <a:p>
                      <a:r>
                        <a:rPr lang="en-US" dirty="0" smtClean="0"/>
                        <a:t>Increment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Date  - after initial NMOC emission rate report or 1</a:t>
                      </a:r>
                      <a:r>
                        <a:rPr lang="en-US" baseline="30000" dirty="0" smtClean="0"/>
                        <a:t>st</a:t>
                      </a:r>
                      <a:r>
                        <a:rPr lang="en-US" dirty="0" smtClean="0"/>
                        <a:t>  annual emission rate report showing NMOC emissions ≥ 50 Mg/yr.</a:t>
                      </a:r>
                    </a:p>
                  </a:txBody>
                  <a:tcPr/>
                </a:tc>
              </a:tr>
              <a:tr h="370840">
                <a:tc>
                  <a:txBody>
                    <a:bodyPr/>
                    <a:lstStyle/>
                    <a:p>
                      <a:r>
                        <a:rPr lang="en-US" dirty="0" smtClean="0"/>
                        <a:t>Increment 1-Submit final control plan </a:t>
                      </a:r>
                      <a:endParaRPr lang="en-US" dirty="0"/>
                    </a:p>
                  </a:txBody>
                  <a:tcPr/>
                </a:tc>
                <a:tc>
                  <a:txBody>
                    <a:bodyPr/>
                    <a:lstStyle/>
                    <a:p>
                      <a:r>
                        <a:rPr lang="en-US" dirty="0" smtClean="0"/>
                        <a:t>1 year</a:t>
                      </a:r>
                      <a:endParaRPr lang="en-US" dirty="0"/>
                    </a:p>
                  </a:txBody>
                  <a:tcPr/>
                </a:tc>
              </a:tr>
              <a:tr h="370840">
                <a:tc>
                  <a:txBody>
                    <a:bodyPr/>
                    <a:lstStyle/>
                    <a:p>
                      <a:r>
                        <a:rPr lang="en-US" dirty="0" smtClean="0"/>
                        <a:t>Increment 2—Award Contracts </a:t>
                      </a:r>
                      <a:endParaRPr lang="en-US" dirty="0"/>
                    </a:p>
                  </a:txBody>
                  <a:tcPr/>
                </a:tc>
                <a:tc>
                  <a:txBody>
                    <a:bodyPr/>
                    <a:lstStyle/>
                    <a:p>
                      <a:r>
                        <a:rPr lang="en-US" dirty="0" smtClean="0"/>
                        <a:t>20 months</a:t>
                      </a:r>
                      <a:endParaRPr lang="en-US" dirty="0"/>
                    </a:p>
                  </a:txBody>
                  <a:tcPr/>
                </a:tc>
              </a:tr>
              <a:tr h="370840">
                <a:tc>
                  <a:txBody>
                    <a:bodyPr/>
                    <a:lstStyle/>
                    <a:p>
                      <a:r>
                        <a:rPr lang="en-US" dirty="0" smtClean="0"/>
                        <a:t>Increment 3—Begin on-site construction </a:t>
                      </a:r>
                      <a:endParaRPr lang="en-US" dirty="0"/>
                    </a:p>
                  </a:txBody>
                  <a:tcPr/>
                </a:tc>
                <a:tc>
                  <a:txBody>
                    <a:bodyPr/>
                    <a:lstStyle/>
                    <a:p>
                      <a:r>
                        <a:rPr lang="en-US" dirty="0" smtClean="0"/>
                        <a:t>24 months</a:t>
                      </a:r>
                      <a:endParaRPr lang="en-US" dirty="0"/>
                    </a:p>
                  </a:txBody>
                  <a:tcPr/>
                </a:tc>
              </a:tr>
              <a:tr h="370840">
                <a:tc>
                  <a:txBody>
                    <a:bodyPr/>
                    <a:lstStyle/>
                    <a:p>
                      <a:r>
                        <a:rPr lang="en-US" dirty="0" smtClean="0"/>
                        <a:t>Increment 4—Complete on-site construction </a:t>
                      </a:r>
                      <a:endParaRPr lang="en-US" dirty="0"/>
                    </a:p>
                  </a:txBody>
                  <a:tcPr/>
                </a:tc>
                <a:tc>
                  <a:txBody>
                    <a:bodyPr/>
                    <a:lstStyle/>
                    <a:p>
                      <a:r>
                        <a:rPr lang="en-US" dirty="0" smtClean="0"/>
                        <a:t>30 months</a:t>
                      </a:r>
                      <a:endParaRPr lang="en-US" dirty="0"/>
                    </a:p>
                  </a:txBody>
                  <a:tcPr/>
                </a:tc>
              </a:tr>
              <a:tr h="370840">
                <a:tc>
                  <a:txBody>
                    <a:bodyPr/>
                    <a:lstStyle/>
                    <a:p>
                      <a:r>
                        <a:rPr lang="en-US" dirty="0" smtClean="0"/>
                        <a:t>Increment 5—Final compliance </a:t>
                      </a:r>
                      <a:endParaRPr lang="en-US" dirty="0"/>
                    </a:p>
                  </a:txBody>
                  <a:tcPr/>
                </a:tc>
                <a:tc>
                  <a:txBody>
                    <a:bodyPr/>
                    <a:lstStyle/>
                    <a:p>
                      <a:r>
                        <a:rPr lang="en-US" dirty="0" smtClean="0"/>
                        <a:t>30 months</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9EF88589-9FC8-4893-BBFC-4F7D138F73E8}" type="slidenum">
              <a:rPr lang="en-US" smtClean="0"/>
              <a:t>45</a:t>
            </a:fld>
            <a:endParaRPr lang="en-US"/>
          </a:p>
        </p:txBody>
      </p:sp>
    </p:spTree>
    <p:extLst>
      <p:ext uri="{BB962C8B-B14F-4D97-AF65-F5344CB8AC3E}">
        <p14:creationId xmlns:p14="http://schemas.microsoft.com/office/powerpoint/2010/main" val="39137892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NESHAP Part 63 Subpart AAAA</a:t>
            </a:r>
            <a:endParaRPr lang="en-US" sz="4400" dirty="0"/>
          </a:p>
        </p:txBody>
      </p:sp>
      <p:sp>
        <p:nvSpPr>
          <p:cNvPr id="3" name="Content Placeholder 2"/>
          <p:cNvSpPr>
            <a:spLocks noGrp="1"/>
          </p:cNvSpPr>
          <p:nvPr>
            <p:ph idx="1"/>
          </p:nvPr>
        </p:nvSpPr>
        <p:spPr>
          <a:xfrm>
            <a:off x="457200" y="1143000"/>
            <a:ext cx="7620000" cy="5257800"/>
          </a:xfrm>
        </p:spPr>
        <p:txBody>
          <a:bodyPr>
            <a:normAutofit lnSpcReduction="10000"/>
          </a:bodyPr>
          <a:lstStyle/>
          <a:p>
            <a:r>
              <a:rPr lang="en-US" dirty="0" smtClean="0"/>
              <a:t>State of NJ delegated authority</a:t>
            </a:r>
          </a:p>
          <a:p>
            <a:r>
              <a:rPr lang="en-US" dirty="0" smtClean="0"/>
              <a:t>Applicability</a:t>
            </a:r>
          </a:p>
          <a:p>
            <a:pPr lvl="1"/>
            <a:r>
              <a:rPr lang="en-US" dirty="0" smtClean="0"/>
              <a:t>Applies to existing and new MSW landfills</a:t>
            </a:r>
          </a:p>
          <a:p>
            <a:pPr lvl="1"/>
            <a:r>
              <a:rPr lang="en-US" dirty="0" smtClean="0"/>
              <a:t>Accepted waste since November 8, 1987 or has additional capacity for waste deposition and meets one of the following:	</a:t>
            </a:r>
          </a:p>
          <a:p>
            <a:pPr lvl="2"/>
            <a:r>
              <a:rPr lang="en-US" dirty="0" smtClean="0"/>
              <a:t>Major source (as defined in 40 CFR 63.2 of Subpart A)</a:t>
            </a:r>
          </a:p>
          <a:p>
            <a:pPr lvl="2"/>
            <a:r>
              <a:rPr lang="en-US" dirty="0" smtClean="0"/>
              <a:t>Co-located with a Major source (as defined in 40CFR 63.2 of Sub A)</a:t>
            </a:r>
          </a:p>
          <a:p>
            <a:pPr lvl="2"/>
            <a:r>
              <a:rPr lang="en-US" dirty="0" smtClean="0"/>
              <a:t>Area source landfill that has a design capacity ≥ 2.5 million Mg and 2.5 million cubic meters &amp; estimated uncontrolled emissions ≥ 50 MG/</a:t>
            </a:r>
            <a:r>
              <a:rPr lang="en-US" dirty="0" err="1" smtClean="0"/>
              <a:t>yr</a:t>
            </a:r>
            <a:r>
              <a:rPr lang="en-US" dirty="0" smtClean="0"/>
              <a:t> NMOC as calculated per WWW</a:t>
            </a:r>
          </a:p>
          <a:p>
            <a:pPr marL="628650" lvl="2" indent="-225425">
              <a:buClr>
                <a:schemeClr val="accent2"/>
              </a:buClr>
            </a:pPr>
            <a:r>
              <a:rPr lang="en-US" sz="2000" b="1" dirty="0" smtClean="0"/>
              <a:t>OR</a:t>
            </a:r>
            <a:r>
              <a:rPr lang="en-US" sz="2000" dirty="0" smtClean="0"/>
              <a:t> </a:t>
            </a:r>
            <a:r>
              <a:rPr lang="en-US" sz="2000" dirty="0"/>
              <a:t>Accepted waste since November 8, 1987 or has additional capacity for waste </a:t>
            </a:r>
            <a:r>
              <a:rPr lang="en-US" sz="2000" dirty="0" smtClean="0"/>
              <a:t>deposition, that </a:t>
            </a:r>
            <a:r>
              <a:rPr lang="en-US" sz="2000" b="1" dirty="0" smtClean="0"/>
              <a:t>includes a bioreactor </a:t>
            </a:r>
            <a:r>
              <a:rPr lang="en-US" sz="2000" dirty="0"/>
              <a:t>and meets one of the following:</a:t>
            </a:r>
          </a:p>
          <a:p>
            <a:pPr lvl="2"/>
            <a:r>
              <a:rPr lang="en-US" dirty="0"/>
              <a:t>Major source (as defined in 40 CFR 63.2 of Subpart A)</a:t>
            </a:r>
          </a:p>
          <a:p>
            <a:pPr lvl="2"/>
            <a:r>
              <a:rPr lang="en-US" dirty="0"/>
              <a:t>Collocated with a Major source (as defined in 40CFR 63.2 of Sub A)</a:t>
            </a:r>
          </a:p>
          <a:p>
            <a:pPr lvl="2"/>
            <a:r>
              <a:rPr lang="en-US" dirty="0" smtClean="0"/>
              <a:t>Area </a:t>
            </a:r>
            <a:r>
              <a:rPr lang="en-US" dirty="0"/>
              <a:t>source landfill that has a design capacity ≥ 2.5 million Mg and 2.5 million cubic </a:t>
            </a:r>
            <a:r>
              <a:rPr lang="en-US" dirty="0" smtClean="0"/>
              <a:t>meters and not permanently closed as of 1/16/2003</a:t>
            </a:r>
            <a:endParaRPr lang="en-US" dirty="0"/>
          </a:p>
          <a:p>
            <a:pPr marL="677545" lvl="3" indent="0"/>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EF88589-9FC8-4893-BBFC-4F7D138F73E8}" type="slidenum">
              <a:rPr lang="en-US" smtClean="0"/>
              <a:t>46</a:t>
            </a:fld>
            <a:endParaRPr lang="en-US"/>
          </a:p>
        </p:txBody>
      </p:sp>
    </p:spTree>
    <p:extLst>
      <p:ext uri="{BB962C8B-B14F-4D97-AF65-F5344CB8AC3E}">
        <p14:creationId xmlns:p14="http://schemas.microsoft.com/office/powerpoint/2010/main" val="25213611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020762"/>
          </a:xfrm>
        </p:spPr>
        <p:txBody>
          <a:bodyPr/>
          <a:lstStyle/>
          <a:p>
            <a:r>
              <a:rPr lang="en-US" sz="4000" dirty="0" smtClean="0"/>
              <a:t>Compliance Dates - AAAA</a:t>
            </a:r>
            <a:endParaRPr lang="en-US" sz="4000" dirty="0"/>
          </a:p>
        </p:txBody>
      </p:sp>
      <p:sp>
        <p:nvSpPr>
          <p:cNvPr id="3" name="Content Placeholder 2"/>
          <p:cNvSpPr>
            <a:spLocks noGrp="1"/>
          </p:cNvSpPr>
          <p:nvPr>
            <p:ph idx="1"/>
          </p:nvPr>
        </p:nvSpPr>
        <p:spPr>
          <a:xfrm>
            <a:off x="457200" y="1066800"/>
            <a:ext cx="7620000" cy="5486400"/>
          </a:xfrm>
        </p:spPr>
        <p:txBody>
          <a:bodyPr>
            <a:normAutofit/>
          </a:bodyPr>
          <a:lstStyle/>
          <a:p>
            <a:r>
              <a:rPr lang="en-US" b="1" dirty="0" smtClean="0"/>
              <a:t>Existing affected sources</a:t>
            </a:r>
            <a:r>
              <a:rPr lang="en-US" dirty="0" smtClean="0"/>
              <a:t>-commenced construction </a:t>
            </a:r>
            <a:r>
              <a:rPr lang="en-US" dirty="0"/>
              <a:t>or reconstruction </a:t>
            </a:r>
            <a:r>
              <a:rPr lang="en-US" b="1" dirty="0" smtClean="0"/>
              <a:t>before </a:t>
            </a:r>
            <a:r>
              <a:rPr lang="en-US" dirty="0" smtClean="0"/>
              <a:t>November </a:t>
            </a:r>
            <a:r>
              <a:rPr lang="en-US" dirty="0"/>
              <a:t>7, </a:t>
            </a:r>
            <a:r>
              <a:rPr lang="en-US" dirty="0" smtClean="0"/>
              <a:t>2000. </a:t>
            </a:r>
            <a:r>
              <a:rPr lang="en-US" sz="1800" dirty="0" smtClean="0"/>
              <a:t>(Were to comply by 1/16/2004).</a:t>
            </a:r>
          </a:p>
          <a:p>
            <a:r>
              <a:rPr lang="en-US" b="1" dirty="0"/>
              <a:t>New affected sources </a:t>
            </a:r>
            <a:r>
              <a:rPr lang="en-US" dirty="0"/>
              <a:t>–commenced  construction or reconstruction </a:t>
            </a:r>
            <a:r>
              <a:rPr lang="en-US" b="1" dirty="0"/>
              <a:t>after</a:t>
            </a:r>
            <a:r>
              <a:rPr lang="en-US" dirty="0"/>
              <a:t> November 7, </a:t>
            </a:r>
            <a:r>
              <a:rPr lang="en-US" dirty="0" smtClean="0"/>
              <a:t>2000. </a:t>
            </a:r>
            <a:r>
              <a:rPr lang="en-US" sz="1800" dirty="0"/>
              <a:t>(Were to comply by </a:t>
            </a:r>
            <a:r>
              <a:rPr lang="en-US" sz="1800" dirty="0" smtClean="0"/>
              <a:t>1/16/2003).</a:t>
            </a:r>
            <a:endParaRPr lang="en-US" dirty="0"/>
          </a:p>
          <a:p>
            <a:pPr marL="411480" lvl="1" indent="0">
              <a:buNone/>
            </a:pPr>
            <a:endParaRPr lang="en-US" dirty="0" smtClean="0"/>
          </a:p>
          <a:p>
            <a:pPr marL="411480" lvl="1" indent="0">
              <a:buNone/>
            </a:pPr>
            <a:r>
              <a:rPr lang="en-US" dirty="0" smtClean="0"/>
              <a:t>If </a:t>
            </a:r>
            <a:r>
              <a:rPr lang="en-US" dirty="0"/>
              <a:t>a </a:t>
            </a:r>
            <a:r>
              <a:rPr lang="en-US" b="1" dirty="0"/>
              <a:t>major source </a:t>
            </a:r>
            <a:r>
              <a:rPr lang="en-US" u="sng" dirty="0"/>
              <a:t>or</a:t>
            </a:r>
            <a:r>
              <a:rPr lang="en-US" dirty="0"/>
              <a:t> </a:t>
            </a:r>
            <a:r>
              <a:rPr lang="en-US" b="1" dirty="0" smtClean="0"/>
              <a:t>co-located </a:t>
            </a:r>
            <a:r>
              <a:rPr lang="en-US" b="1" dirty="0"/>
              <a:t>with a major source </a:t>
            </a:r>
            <a:r>
              <a:rPr lang="en-US" u="sng" dirty="0" smtClean="0"/>
              <a:t>or</a:t>
            </a:r>
            <a:r>
              <a:rPr lang="en-US" dirty="0" smtClean="0"/>
              <a:t> an </a:t>
            </a:r>
            <a:r>
              <a:rPr lang="en-US" b="1" dirty="0" smtClean="0"/>
              <a:t>area </a:t>
            </a:r>
            <a:r>
              <a:rPr lang="en-US" b="1" dirty="0"/>
              <a:t>source</a:t>
            </a:r>
            <a:r>
              <a:rPr lang="en-US" dirty="0"/>
              <a:t> landfill that has a </a:t>
            </a:r>
            <a:r>
              <a:rPr lang="en-US" b="1" dirty="0"/>
              <a:t>design capacity ≥ 2.5 </a:t>
            </a:r>
            <a:r>
              <a:rPr lang="en-US" dirty="0"/>
              <a:t>million Mg </a:t>
            </a:r>
            <a:r>
              <a:rPr lang="en-US" u="sng" dirty="0"/>
              <a:t>and</a:t>
            </a:r>
            <a:r>
              <a:rPr lang="en-US" dirty="0"/>
              <a:t> 2.5 million cubic meters </a:t>
            </a:r>
            <a:r>
              <a:rPr lang="en-US" u="sng" dirty="0"/>
              <a:t>&amp;</a:t>
            </a:r>
            <a:r>
              <a:rPr lang="en-US" dirty="0"/>
              <a:t> estimated uncontrolled </a:t>
            </a:r>
            <a:r>
              <a:rPr lang="en-US" b="1" dirty="0"/>
              <a:t>emissions ≥ 50 MG/</a:t>
            </a:r>
            <a:r>
              <a:rPr lang="en-US" b="1" dirty="0" err="1"/>
              <a:t>yr</a:t>
            </a:r>
            <a:r>
              <a:rPr lang="en-US" dirty="0"/>
              <a:t> NMOC as calculated per </a:t>
            </a:r>
            <a:r>
              <a:rPr lang="en-US" dirty="0" smtClean="0"/>
              <a:t>WWW</a:t>
            </a:r>
          </a:p>
          <a:p>
            <a:pPr lvl="2"/>
            <a:r>
              <a:rPr lang="en-US" dirty="0" smtClean="0"/>
              <a:t>Comply </a:t>
            </a:r>
            <a:r>
              <a:rPr lang="en-US" dirty="0"/>
              <a:t>by date required to install collection and control system by </a:t>
            </a:r>
            <a:r>
              <a:rPr lang="en-US" dirty="0" smtClean="0"/>
              <a:t>WWW or by EPA approved and effective State plan, whichever is later</a:t>
            </a:r>
          </a:p>
          <a:p>
            <a:pPr marL="403225" lvl="1" indent="-284163">
              <a:buClr>
                <a:schemeClr val="accent1"/>
              </a:buClr>
              <a:buSzPct val="113000"/>
            </a:pPr>
            <a:r>
              <a:rPr lang="en-US" dirty="0"/>
              <a:t>No longer have to comply when </a:t>
            </a:r>
            <a:r>
              <a:rPr lang="en-US" dirty="0" smtClean="0"/>
              <a:t>do not have </a:t>
            </a:r>
            <a:r>
              <a:rPr lang="en-US" dirty="0"/>
              <a:t>to apply controls as per WWW, the Federal plan, or EPA approved and effective State plan</a:t>
            </a:r>
          </a:p>
          <a:p>
            <a:pPr lvl="1"/>
            <a:endParaRPr lang="en-US" dirty="0"/>
          </a:p>
        </p:txBody>
      </p:sp>
      <p:sp>
        <p:nvSpPr>
          <p:cNvPr id="4" name="Slide Number Placeholder 3"/>
          <p:cNvSpPr>
            <a:spLocks noGrp="1"/>
          </p:cNvSpPr>
          <p:nvPr>
            <p:ph type="sldNum" sz="quarter" idx="12"/>
          </p:nvPr>
        </p:nvSpPr>
        <p:spPr/>
        <p:txBody>
          <a:bodyPr/>
          <a:lstStyle/>
          <a:p>
            <a:fld id="{9EF88589-9FC8-4893-BBFC-4F7D138F73E8}" type="slidenum">
              <a:rPr lang="en-US" smtClean="0"/>
              <a:t>47</a:t>
            </a:fld>
            <a:endParaRPr lang="en-US"/>
          </a:p>
        </p:txBody>
      </p:sp>
    </p:spTree>
    <p:extLst>
      <p:ext uri="{BB962C8B-B14F-4D97-AF65-F5344CB8AC3E}">
        <p14:creationId xmlns:p14="http://schemas.microsoft.com/office/powerpoint/2010/main" val="9172795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lstStyle/>
          <a:p>
            <a:r>
              <a:rPr lang="en-US" sz="4000" dirty="0"/>
              <a:t>Compliance </a:t>
            </a:r>
            <a:r>
              <a:rPr lang="en-US" sz="4000" dirty="0" smtClean="0"/>
              <a:t>Dates AAAA- Bioreactor</a:t>
            </a:r>
            <a:endParaRPr lang="en-US" sz="4000" dirty="0"/>
          </a:p>
        </p:txBody>
      </p:sp>
      <p:sp>
        <p:nvSpPr>
          <p:cNvPr id="3" name="Content Placeholder 2"/>
          <p:cNvSpPr>
            <a:spLocks noGrp="1"/>
          </p:cNvSpPr>
          <p:nvPr>
            <p:ph idx="1"/>
          </p:nvPr>
        </p:nvSpPr>
        <p:spPr>
          <a:xfrm>
            <a:off x="457200" y="914400"/>
            <a:ext cx="7772400" cy="5791200"/>
          </a:xfrm>
        </p:spPr>
        <p:txBody>
          <a:bodyPr>
            <a:normAutofit/>
          </a:bodyPr>
          <a:lstStyle/>
          <a:p>
            <a:pPr marL="114300" indent="0">
              <a:buNone/>
            </a:pPr>
            <a:r>
              <a:rPr lang="en-US" sz="1600" dirty="0"/>
              <a:t>*</a:t>
            </a:r>
            <a:r>
              <a:rPr lang="en-US" sz="1600" dirty="0" smtClean="0"/>
              <a:t>Were to comply by 1/16/2004 if existing or by 1/16/2003 if new affected source. </a:t>
            </a:r>
          </a:p>
          <a:p>
            <a:r>
              <a:rPr lang="en-US" dirty="0" smtClean="0"/>
              <a:t>If own/operate a bioreactor, landfill not permanently closed as of 1/16/2003 and has a design capacity </a:t>
            </a:r>
            <a:r>
              <a:rPr lang="en-US" dirty="0"/>
              <a:t>≥ 2.5 million Mg and 2.5 million cubic meters </a:t>
            </a:r>
            <a:r>
              <a:rPr lang="en-US" dirty="0" smtClean="0"/>
              <a:t>…</a:t>
            </a:r>
          </a:p>
          <a:p>
            <a:r>
              <a:rPr lang="en-US" dirty="0"/>
              <a:t>If existing affected </a:t>
            </a:r>
            <a:r>
              <a:rPr lang="en-US" dirty="0" smtClean="0"/>
              <a:t>source </a:t>
            </a:r>
            <a:r>
              <a:rPr lang="en-US" sz="1600" dirty="0" smtClean="0"/>
              <a:t>(</a:t>
            </a:r>
            <a:r>
              <a:rPr lang="en-US" sz="1600" dirty="0"/>
              <a:t>were to run collection &amp; control by 1/17/2006</a:t>
            </a:r>
            <a:r>
              <a:rPr lang="en-US" sz="1600" dirty="0" smtClean="0"/>
              <a:t>)</a:t>
            </a:r>
          </a:p>
          <a:p>
            <a:pPr lvl="1"/>
            <a:r>
              <a:rPr lang="en-US" dirty="0" smtClean="0"/>
              <a:t>Install a collection &amp; control system that meets WWW, the Federal plan, or EPA approved and effective State plan, whichever earlier</a:t>
            </a:r>
          </a:p>
          <a:p>
            <a:r>
              <a:rPr lang="en-US" dirty="0" smtClean="0"/>
              <a:t>If new affected source </a:t>
            </a:r>
            <a:r>
              <a:rPr lang="en-US" b="1" dirty="0" smtClean="0"/>
              <a:t>OR</a:t>
            </a:r>
            <a:r>
              <a:rPr lang="en-US" dirty="0" smtClean="0"/>
              <a:t> existing and didn’t initiate liquid addition to bioreactor until after 1/17/2006</a:t>
            </a:r>
          </a:p>
          <a:p>
            <a:pPr lvl="1"/>
            <a:r>
              <a:rPr lang="en-US" dirty="0" smtClean="0"/>
              <a:t>Install collection &amp; control system before initiating liquids addition</a:t>
            </a:r>
          </a:p>
          <a:p>
            <a:pPr lvl="1"/>
            <a:r>
              <a:rPr lang="en-US" dirty="0" smtClean="0"/>
              <a:t>Operate gas collection &amp; control system w/in 180 days of- liquid addition OR achieving moisture content of 40% by </a:t>
            </a:r>
            <a:r>
              <a:rPr lang="en-US" dirty="0" err="1" smtClean="0"/>
              <a:t>wt</a:t>
            </a:r>
            <a:r>
              <a:rPr lang="en-US" dirty="0" smtClean="0"/>
              <a:t> </a:t>
            </a:r>
            <a:r>
              <a:rPr lang="en-US" sz="1600" dirty="0" smtClean="0"/>
              <a:t>(refer to AAAA 63.1980(g) and (h) for calculation details)</a:t>
            </a:r>
            <a:r>
              <a:rPr lang="en-US" dirty="0" smtClean="0"/>
              <a:t>, whichever is later</a:t>
            </a:r>
            <a:endParaRPr lang="en-US" sz="1400" dirty="0" smtClean="0"/>
          </a:p>
          <a:p>
            <a:pPr marL="119063" lvl="1" indent="0">
              <a:buClr>
                <a:schemeClr val="accent1"/>
              </a:buClr>
              <a:buSzPct val="110000"/>
              <a:buNone/>
            </a:pPr>
            <a:r>
              <a:rPr lang="en-US" dirty="0" smtClean="0"/>
              <a:t>No longer have to comply if: meet control system removal criteria, bioreactor meets criteria for nonproductive area, or bioreactor portion of landfill is closed as per WWW. If closed, submit closure report.</a:t>
            </a:r>
          </a:p>
        </p:txBody>
      </p:sp>
      <p:sp>
        <p:nvSpPr>
          <p:cNvPr id="4" name="Slide Number Placeholder 3"/>
          <p:cNvSpPr>
            <a:spLocks noGrp="1"/>
          </p:cNvSpPr>
          <p:nvPr>
            <p:ph type="sldNum" sz="quarter" idx="12"/>
          </p:nvPr>
        </p:nvSpPr>
        <p:spPr/>
        <p:txBody>
          <a:bodyPr/>
          <a:lstStyle/>
          <a:p>
            <a:fld id="{9EF88589-9FC8-4893-BBFC-4F7D138F73E8}" type="slidenum">
              <a:rPr lang="en-US" smtClean="0"/>
              <a:t>48</a:t>
            </a:fld>
            <a:endParaRPr lang="en-US"/>
          </a:p>
        </p:txBody>
      </p:sp>
    </p:spTree>
    <p:extLst>
      <p:ext uri="{BB962C8B-B14F-4D97-AF65-F5344CB8AC3E}">
        <p14:creationId xmlns:p14="http://schemas.microsoft.com/office/powerpoint/2010/main" val="15562465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r>
              <a:rPr lang="en-US" dirty="0" smtClean="0"/>
              <a:t>Requirements - AAAA</a:t>
            </a:r>
            <a:endParaRPr lang="en-US" dirty="0"/>
          </a:p>
        </p:txBody>
      </p:sp>
      <p:sp>
        <p:nvSpPr>
          <p:cNvPr id="3" name="Content Placeholder 2"/>
          <p:cNvSpPr>
            <a:spLocks noGrp="1"/>
          </p:cNvSpPr>
          <p:nvPr>
            <p:ph idx="1"/>
          </p:nvPr>
        </p:nvSpPr>
        <p:spPr>
          <a:xfrm>
            <a:off x="457200" y="914400"/>
            <a:ext cx="7620000" cy="5486400"/>
          </a:xfrm>
        </p:spPr>
        <p:txBody>
          <a:bodyPr>
            <a:normAutofit lnSpcReduction="10000"/>
          </a:bodyPr>
          <a:lstStyle/>
          <a:p>
            <a:r>
              <a:rPr lang="en-US" dirty="0" smtClean="0"/>
              <a:t>Comply with WWW or </a:t>
            </a:r>
            <a:r>
              <a:rPr lang="en-US" dirty="0"/>
              <a:t>the Federal plan, or EPA approved and effective State </a:t>
            </a:r>
            <a:r>
              <a:rPr lang="en-US" dirty="0" smtClean="0"/>
              <a:t>plan</a:t>
            </a:r>
          </a:p>
          <a:p>
            <a:pPr lvl="1"/>
            <a:r>
              <a:rPr lang="en-US" dirty="0" smtClean="0"/>
              <a:t>Except annual report described in WWW (60.757(f))-submit every 6 months</a:t>
            </a:r>
          </a:p>
          <a:p>
            <a:r>
              <a:rPr lang="en-US" dirty="0" smtClean="0"/>
              <a:t>For approval of collection &amp; control system alternatives refer to WWW</a:t>
            </a:r>
          </a:p>
          <a:p>
            <a:r>
              <a:rPr lang="en-US" dirty="0" smtClean="0"/>
              <a:t>If </a:t>
            </a:r>
            <a:r>
              <a:rPr lang="en-US" dirty="0"/>
              <a:t>own/operate a bioreactor, landfill not permanently closed </a:t>
            </a:r>
            <a:r>
              <a:rPr lang="en-US" dirty="0" smtClean="0"/>
              <a:t>and </a:t>
            </a:r>
            <a:r>
              <a:rPr lang="en-US" dirty="0"/>
              <a:t>has a design capacity ≥ 2.5 million Mg and 2.5 million cubic </a:t>
            </a:r>
            <a:r>
              <a:rPr lang="en-US" dirty="0" smtClean="0"/>
              <a:t>meters – additional requirements</a:t>
            </a:r>
          </a:p>
          <a:p>
            <a:pPr lvl="1"/>
            <a:r>
              <a:rPr lang="en-US" dirty="0" smtClean="0"/>
              <a:t>Develop and maintain SSM plan (Startup, Shutdown, Malfunction plan)</a:t>
            </a:r>
          </a:p>
          <a:p>
            <a:pPr lvl="1"/>
            <a:r>
              <a:rPr lang="en-US" dirty="0" smtClean="0"/>
              <a:t>Submit initial semiannual compliance report &amp; performance test results </a:t>
            </a:r>
            <a:r>
              <a:rPr lang="en-US" dirty="0"/>
              <a:t>described in WWW (</a:t>
            </a:r>
            <a:r>
              <a:rPr lang="en-US" dirty="0" smtClean="0"/>
              <a:t>60.757(f)) w/in 180 days after required to operate collection &amp; control system</a:t>
            </a:r>
          </a:p>
          <a:p>
            <a:pPr lvl="1"/>
            <a:r>
              <a:rPr lang="en-US" dirty="0" smtClean="0"/>
              <a:t>If submit </a:t>
            </a:r>
            <a:r>
              <a:rPr lang="en-US" dirty="0"/>
              <a:t>semiannual compliance report </a:t>
            </a:r>
            <a:r>
              <a:rPr lang="en-US" dirty="0" smtClean="0"/>
              <a:t>for bioreactor and conventional portion of landfill, may delay submittal of report for bioreactor-refer to AAAA 6.1980(f)(1) through (3)</a:t>
            </a:r>
            <a:endParaRPr lang="en-US" dirty="0"/>
          </a:p>
        </p:txBody>
      </p:sp>
      <p:sp>
        <p:nvSpPr>
          <p:cNvPr id="4" name="Slide Number Placeholder 3"/>
          <p:cNvSpPr>
            <a:spLocks noGrp="1"/>
          </p:cNvSpPr>
          <p:nvPr>
            <p:ph type="sldNum" sz="quarter" idx="12"/>
          </p:nvPr>
        </p:nvSpPr>
        <p:spPr/>
        <p:txBody>
          <a:bodyPr/>
          <a:lstStyle/>
          <a:p>
            <a:fld id="{9EF88589-9FC8-4893-BBFC-4F7D138F73E8}" type="slidenum">
              <a:rPr lang="en-US" smtClean="0"/>
              <a:t>49</a:t>
            </a:fld>
            <a:endParaRPr lang="en-US"/>
          </a:p>
        </p:txBody>
      </p:sp>
    </p:spTree>
    <p:extLst>
      <p:ext uri="{BB962C8B-B14F-4D97-AF65-F5344CB8AC3E}">
        <p14:creationId xmlns:p14="http://schemas.microsoft.com/office/powerpoint/2010/main" val="4033653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1226628"/>
            <a:ext cx="6019800" cy="5460584"/>
          </a:xfrm>
        </p:spPr>
      </p:pic>
      <p:sp>
        <p:nvSpPr>
          <p:cNvPr id="4" name="Slide Number Placeholder 3"/>
          <p:cNvSpPr>
            <a:spLocks noGrp="1"/>
          </p:cNvSpPr>
          <p:nvPr>
            <p:ph type="sldNum" sz="quarter" idx="12"/>
          </p:nvPr>
        </p:nvSpPr>
        <p:spPr/>
        <p:txBody>
          <a:bodyPr/>
          <a:lstStyle/>
          <a:p>
            <a:fld id="{9EF88589-9FC8-4893-BBFC-4F7D138F73E8}" type="slidenum">
              <a:rPr lang="en-US" smtClean="0"/>
              <a:t>5</a:t>
            </a:fld>
            <a:endParaRPr lang="en-US"/>
          </a:p>
        </p:txBody>
      </p:sp>
    </p:spTree>
    <p:extLst>
      <p:ext uri="{BB962C8B-B14F-4D97-AF65-F5344CB8AC3E}">
        <p14:creationId xmlns:p14="http://schemas.microsoft.com/office/powerpoint/2010/main" val="24793036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0"/>
            <a:ext cx="6629400" cy="4800600"/>
          </a:xfrm>
        </p:spPr>
      </p:pic>
      <p:sp>
        <p:nvSpPr>
          <p:cNvPr id="3" name="Slide Number Placeholder 2"/>
          <p:cNvSpPr>
            <a:spLocks noGrp="1"/>
          </p:cNvSpPr>
          <p:nvPr>
            <p:ph type="sldNum" sz="quarter" idx="12"/>
          </p:nvPr>
        </p:nvSpPr>
        <p:spPr/>
        <p:txBody>
          <a:bodyPr/>
          <a:lstStyle/>
          <a:p>
            <a:fld id="{9EF88589-9FC8-4893-BBFC-4F7D138F73E8}" type="slidenum">
              <a:rPr lang="en-US" smtClean="0"/>
              <a:t>50</a:t>
            </a:fld>
            <a:endParaRPr lang="en-US"/>
          </a:p>
        </p:txBody>
      </p:sp>
    </p:spTree>
    <p:extLst>
      <p:ext uri="{BB962C8B-B14F-4D97-AF65-F5344CB8AC3E}">
        <p14:creationId xmlns:p14="http://schemas.microsoft.com/office/powerpoint/2010/main" val="3461665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800" b="1" dirty="0">
                <a:solidFill>
                  <a:schemeClr val="tx1"/>
                </a:solidFill>
                <a:latin typeface="Arial" pitchFamily="34" charset="0"/>
                <a:ea typeface="Times New Roman" pitchFamily="18" charset="0"/>
                <a:cs typeface="Arial" pitchFamily="34" charset="0"/>
              </a:rPr>
              <a:t>NJDEP APPROVED OPERATING PRIVATE SANITARY LANDFILLS </a:t>
            </a:r>
            <a:r>
              <a:rPr lang="en-US" sz="2800" dirty="0">
                <a:solidFill>
                  <a:schemeClr val="tx1"/>
                </a:solidFill>
                <a:latin typeface="Arial" pitchFamily="34" charset="0"/>
              </a:rPr>
              <a:t/>
            </a:r>
            <a:br>
              <a:rPr lang="en-US" sz="2800" dirty="0">
                <a:solidFill>
                  <a:schemeClr val="tx1"/>
                </a:solidFill>
                <a:latin typeface="Arial" pitchFamily="34" charset="0"/>
              </a:rPr>
            </a:b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06222932"/>
              </p:ext>
            </p:extLst>
          </p:nvPr>
        </p:nvGraphicFramePr>
        <p:xfrm>
          <a:off x="1143002" y="1524000"/>
          <a:ext cx="5562598" cy="2950718"/>
        </p:xfrm>
        <a:graphic>
          <a:graphicData uri="http://schemas.openxmlformats.org/drawingml/2006/table">
            <a:tbl>
              <a:tblPr firstRow="1" firstCol="1" bandRow="1">
                <a:tableStyleId>{5C22544A-7EE6-4342-B048-85BDC9FD1C3A}</a:tableStyleId>
              </a:tblPr>
              <a:tblGrid>
                <a:gridCol w="2163467"/>
                <a:gridCol w="536439"/>
                <a:gridCol w="630062"/>
                <a:gridCol w="933707"/>
                <a:gridCol w="1298923"/>
              </a:tblGrid>
              <a:tr h="973813">
                <a:tc>
                  <a:txBody>
                    <a:bodyPr/>
                    <a:lstStyle/>
                    <a:p>
                      <a:pPr marL="0" marR="0" algn="ctr">
                        <a:lnSpc>
                          <a:spcPct val="115000"/>
                        </a:lnSpc>
                        <a:spcBef>
                          <a:spcPts val="0"/>
                        </a:spcBef>
                        <a:spcAft>
                          <a:spcPts val="0"/>
                        </a:spcAft>
                      </a:pPr>
                      <a:r>
                        <a:rPr lang="en-US" sz="900" dirty="0">
                          <a:effectLst/>
                        </a:rPr>
                        <a:t>Landfill</a:t>
                      </a:r>
                      <a:endParaRPr lang="en-US" sz="1100" dirty="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900">
                          <a:effectLst/>
                        </a:rPr>
                        <a:t>ID#</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900">
                          <a:effectLst/>
                        </a:rPr>
                        <a:t>Class </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900">
                          <a:effectLst/>
                        </a:rPr>
                        <a:t>City</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900">
                          <a:effectLst/>
                        </a:rPr>
                        <a:t>Waste </a:t>
                      </a:r>
                      <a:br>
                        <a:rPr lang="en-US" sz="900">
                          <a:effectLst/>
                        </a:rPr>
                      </a:br>
                      <a:r>
                        <a:rPr lang="en-US" sz="900">
                          <a:effectLst/>
                        </a:rPr>
                        <a:t>Types</a:t>
                      </a:r>
                      <a:endParaRPr lang="en-US" sz="1100">
                        <a:effectLst/>
                        <a:latin typeface="Calibri"/>
                        <a:ea typeface="Calibri"/>
                        <a:cs typeface="Times New Roman"/>
                      </a:endParaRPr>
                    </a:p>
                  </a:txBody>
                  <a:tcPr marL="9525" marR="9525" marT="9525" marB="9525" anchor="ctr"/>
                </a:tc>
              </a:tr>
              <a:tr h="501546">
                <a:tc>
                  <a:txBody>
                    <a:bodyPr/>
                    <a:lstStyle/>
                    <a:p>
                      <a:pPr marL="0" marR="0">
                        <a:lnSpc>
                          <a:spcPct val="115000"/>
                        </a:lnSpc>
                        <a:spcBef>
                          <a:spcPts val="0"/>
                        </a:spcBef>
                        <a:spcAft>
                          <a:spcPts val="0"/>
                        </a:spcAft>
                      </a:pPr>
                      <a:r>
                        <a:rPr lang="en-US" sz="900">
                          <a:effectLst/>
                        </a:rPr>
                        <a:t>DuPont A&amp;B</a:t>
                      </a:r>
                      <a:endParaRPr lang="en-US" sz="1100">
                        <a:effectLst/>
                        <a:latin typeface="Calibri"/>
                        <a:ea typeface="Calibri"/>
                        <a:cs typeface="Times New Roman"/>
                      </a:endParaRPr>
                    </a:p>
                  </a:txBody>
                  <a:tcPr marL="9525" marR="9525" marT="9525" marB="9525" anchor="b"/>
                </a:tc>
                <a:tc>
                  <a:txBody>
                    <a:bodyPr/>
                    <a:lstStyle/>
                    <a:p>
                      <a:pPr marL="0" marR="0" algn="ctr">
                        <a:lnSpc>
                          <a:spcPct val="115000"/>
                        </a:lnSpc>
                        <a:spcBef>
                          <a:spcPts val="0"/>
                        </a:spcBef>
                        <a:spcAft>
                          <a:spcPts val="0"/>
                        </a:spcAft>
                      </a:pPr>
                      <a:r>
                        <a:rPr lang="en-US" sz="900">
                          <a:effectLst/>
                        </a:rPr>
                        <a:t>1713B</a:t>
                      </a:r>
                      <a:endParaRPr lang="en-US" sz="1100">
                        <a:effectLst/>
                        <a:latin typeface="Calibri"/>
                        <a:ea typeface="Calibri"/>
                        <a:cs typeface="Times New Roman"/>
                      </a:endParaRPr>
                    </a:p>
                  </a:txBody>
                  <a:tcPr marL="9525" marR="9525" marT="9525" marB="9525" anchor="b"/>
                </a:tc>
                <a:tc>
                  <a:txBody>
                    <a:bodyPr/>
                    <a:lstStyle/>
                    <a:p>
                      <a:pPr marL="0" marR="0" algn="ctr">
                        <a:lnSpc>
                          <a:spcPct val="115000"/>
                        </a:lnSpc>
                        <a:spcBef>
                          <a:spcPts val="0"/>
                        </a:spcBef>
                        <a:spcAft>
                          <a:spcPts val="0"/>
                        </a:spcAft>
                      </a:pPr>
                      <a:r>
                        <a:rPr lang="en-US" sz="900">
                          <a:effectLst/>
                        </a:rPr>
                        <a:t>II</a:t>
                      </a:r>
                      <a:endParaRPr lang="en-US" sz="1100">
                        <a:effectLst/>
                        <a:latin typeface="Calibri"/>
                        <a:ea typeface="Calibri"/>
                        <a:cs typeface="Times New Roman"/>
                      </a:endParaRPr>
                    </a:p>
                  </a:txBody>
                  <a:tcPr marL="9525" marR="9525" marT="9525" marB="9525" anchor="b"/>
                </a:tc>
                <a:tc>
                  <a:txBody>
                    <a:bodyPr/>
                    <a:lstStyle/>
                    <a:p>
                      <a:pPr marL="0" marR="0">
                        <a:lnSpc>
                          <a:spcPct val="115000"/>
                        </a:lnSpc>
                        <a:spcBef>
                          <a:spcPts val="0"/>
                        </a:spcBef>
                        <a:spcAft>
                          <a:spcPts val="0"/>
                        </a:spcAft>
                      </a:pPr>
                      <a:r>
                        <a:rPr lang="en-US" sz="900">
                          <a:effectLst/>
                        </a:rPr>
                        <a:t>Deepwater</a:t>
                      </a:r>
                      <a:endParaRPr lang="en-US" sz="1100">
                        <a:effectLst/>
                        <a:latin typeface="Calibri"/>
                        <a:ea typeface="Calibri"/>
                        <a:cs typeface="Times New Roman"/>
                      </a:endParaRPr>
                    </a:p>
                  </a:txBody>
                  <a:tcPr marL="9525" marR="9525" marT="9525" marB="9525" anchor="b"/>
                </a:tc>
                <a:tc>
                  <a:txBody>
                    <a:bodyPr/>
                    <a:lstStyle/>
                    <a:p>
                      <a:pPr marL="0" marR="0" algn="ctr">
                        <a:lnSpc>
                          <a:spcPct val="115000"/>
                        </a:lnSpc>
                        <a:spcBef>
                          <a:spcPts val="0"/>
                        </a:spcBef>
                        <a:spcAft>
                          <a:spcPts val="0"/>
                        </a:spcAft>
                      </a:pPr>
                      <a:r>
                        <a:rPr lang="en-US" sz="900">
                          <a:effectLst/>
                        </a:rPr>
                        <a:t>13,27</a:t>
                      </a:r>
                      <a:endParaRPr lang="en-US" sz="1100">
                        <a:effectLst/>
                        <a:latin typeface="Calibri"/>
                        <a:ea typeface="Calibri"/>
                        <a:cs typeface="Times New Roman"/>
                      </a:endParaRPr>
                    </a:p>
                  </a:txBody>
                  <a:tcPr marL="9525" marR="9525" marT="9525" marB="9525" anchor="b"/>
                </a:tc>
              </a:tr>
              <a:tr h="973813">
                <a:tc>
                  <a:txBody>
                    <a:bodyPr/>
                    <a:lstStyle/>
                    <a:p>
                      <a:pPr marL="0" marR="0">
                        <a:lnSpc>
                          <a:spcPct val="115000"/>
                        </a:lnSpc>
                        <a:spcBef>
                          <a:spcPts val="0"/>
                        </a:spcBef>
                        <a:spcAft>
                          <a:spcPts val="0"/>
                        </a:spcAft>
                      </a:pPr>
                      <a:r>
                        <a:rPr lang="en-US" sz="900">
                          <a:effectLst/>
                        </a:rPr>
                        <a:t>Hercules</a:t>
                      </a:r>
                      <a:endParaRPr lang="en-US" sz="1100">
                        <a:effectLst/>
                        <a:latin typeface="Calibri"/>
                        <a:ea typeface="Calibri"/>
                        <a:cs typeface="Times New Roman"/>
                      </a:endParaRPr>
                    </a:p>
                  </a:txBody>
                  <a:tcPr marL="9525" marR="9525" marT="9525" marB="9525" anchor="b"/>
                </a:tc>
                <a:tc>
                  <a:txBody>
                    <a:bodyPr/>
                    <a:lstStyle/>
                    <a:p>
                      <a:pPr marL="0" marR="0" algn="ctr">
                        <a:lnSpc>
                          <a:spcPct val="115000"/>
                        </a:lnSpc>
                        <a:spcBef>
                          <a:spcPts val="0"/>
                        </a:spcBef>
                        <a:spcAft>
                          <a:spcPts val="0"/>
                        </a:spcAft>
                      </a:pPr>
                      <a:r>
                        <a:rPr lang="en-US" sz="900">
                          <a:effectLst/>
                        </a:rPr>
                        <a:t>1436B</a:t>
                      </a:r>
                      <a:endParaRPr lang="en-US" sz="1100">
                        <a:effectLst/>
                        <a:latin typeface="Calibri"/>
                        <a:ea typeface="Calibri"/>
                        <a:cs typeface="Times New Roman"/>
                      </a:endParaRPr>
                    </a:p>
                  </a:txBody>
                  <a:tcPr marL="9525" marR="9525" marT="9525" marB="9525" anchor="b"/>
                </a:tc>
                <a:tc>
                  <a:txBody>
                    <a:bodyPr/>
                    <a:lstStyle/>
                    <a:p>
                      <a:pPr marL="0" marR="0" algn="ctr">
                        <a:lnSpc>
                          <a:spcPct val="115000"/>
                        </a:lnSpc>
                        <a:spcBef>
                          <a:spcPts val="0"/>
                        </a:spcBef>
                        <a:spcAft>
                          <a:spcPts val="0"/>
                        </a:spcAft>
                      </a:pPr>
                      <a:r>
                        <a:rPr lang="en-US" sz="900">
                          <a:effectLst/>
                        </a:rPr>
                        <a:t>II</a:t>
                      </a:r>
                      <a:endParaRPr lang="en-US" sz="1100">
                        <a:effectLst/>
                        <a:latin typeface="Calibri"/>
                        <a:ea typeface="Calibri"/>
                        <a:cs typeface="Times New Roman"/>
                      </a:endParaRPr>
                    </a:p>
                  </a:txBody>
                  <a:tcPr marL="9525" marR="9525" marT="9525" marB="9525" anchor="b"/>
                </a:tc>
                <a:tc>
                  <a:txBody>
                    <a:bodyPr/>
                    <a:lstStyle/>
                    <a:p>
                      <a:pPr marL="0" marR="0">
                        <a:lnSpc>
                          <a:spcPct val="115000"/>
                        </a:lnSpc>
                        <a:spcBef>
                          <a:spcPts val="0"/>
                        </a:spcBef>
                        <a:spcAft>
                          <a:spcPts val="0"/>
                        </a:spcAft>
                      </a:pPr>
                      <a:r>
                        <a:rPr lang="en-US" sz="900">
                          <a:effectLst/>
                        </a:rPr>
                        <a:t>Kenvil</a:t>
                      </a:r>
                      <a:endParaRPr lang="en-US" sz="1100">
                        <a:effectLst/>
                        <a:latin typeface="Calibri"/>
                        <a:ea typeface="Calibri"/>
                        <a:cs typeface="Times New Roman"/>
                      </a:endParaRPr>
                    </a:p>
                  </a:txBody>
                  <a:tcPr marL="9525" marR="9525" marT="9525" marB="9525" anchor="b"/>
                </a:tc>
                <a:tc>
                  <a:txBody>
                    <a:bodyPr/>
                    <a:lstStyle/>
                    <a:p>
                      <a:pPr marL="0" marR="0" algn="ctr">
                        <a:lnSpc>
                          <a:spcPct val="115000"/>
                        </a:lnSpc>
                        <a:spcBef>
                          <a:spcPts val="0"/>
                        </a:spcBef>
                        <a:spcAft>
                          <a:spcPts val="0"/>
                        </a:spcAft>
                      </a:pPr>
                      <a:r>
                        <a:rPr lang="en-US" sz="900">
                          <a:effectLst/>
                        </a:rPr>
                        <a:t>13,13C,</a:t>
                      </a:r>
                      <a:br>
                        <a:rPr lang="en-US" sz="900">
                          <a:effectLst/>
                        </a:rPr>
                      </a:br>
                      <a:r>
                        <a:rPr lang="en-US" sz="900">
                          <a:effectLst/>
                        </a:rPr>
                        <a:t>23,27</a:t>
                      </a:r>
                      <a:endParaRPr lang="en-US" sz="1100">
                        <a:effectLst/>
                        <a:latin typeface="Calibri"/>
                        <a:ea typeface="Calibri"/>
                        <a:cs typeface="Times New Roman"/>
                      </a:endParaRPr>
                    </a:p>
                  </a:txBody>
                  <a:tcPr marL="9525" marR="9525" marT="9525" marB="9525" anchor="b"/>
                </a:tc>
              </a:tr>
              <a:tr h="501546">
                <a:tc>
                  <a:txBody>
                    <a:bodyPr/>
                    <a:lstStyle/>
                    <a:p>
                      <a:pPr marL="0" marR="0">
                        <a:lnSpc>
                          <a:spcPct val="115000"/>
                        </a:lnSpc>
                        <a:spcBef>
                          <a:spcPts val="0"/>
                        </a:spcBef>
                        <a:spcAft>
                          <a:spcPts val="0"/>
                        </a:spcAft>
                      </a:pPr>
                      <a:r>
                        <a:rPr lang="en-US" sz="900">
                          <a:effectLst/>
                        </a:rPr>
                        <a:t>Phillipsburg Associates III</a:t>
                      </a:r>
                      <a:endParaRPr lang="en-US" sz="1100">
                        <a:effectLst/>
                        <a:latin typeface="Calibri"/>
                        <a:ea typeface="Calibri"/>
                        <a:cs typeface="Times New Roman"/>
                      </a:endParaRPr>
                    </a:p>
                  </a:txBody>
                  <a:tcPr marL="9525" marR="9525" marT="9525" marB="9525" anchor="b"/>
                </a:tc>
                <a:tc>
                  <a:txBody>
                    <a:bodyPr/>
                    <a:lstStyle/>
                    <a:p>
                      <a:pPr marL="0" marR="0" algn="ctr">
                        <a:lnSpc>
                          <a:spcPct val="115000"/>
                        </a:lnSpc>
                        <a:spcBef>
                          <a:spcPts val="0"/>
                        </a:spcBef>
                        <a:spcAft>
                          <a:spcPts val="0"/>
                        </a:spcAft>
                      </a:pPr>
                      <a:r>
                        <a:rPr lang="en-US" sz="900">
                          <a:effectLst/>
                        </a:rPr>
                        <a:t>2119E</a:t>
                      </a:r>
                      <a:endParaRPr lang="en-US" sz="1100">
                        <a:effectLst/>
                        <a:latin typeface="Calibri"/>
                        <a:ea typeface="Calibri"/>
                        <a:cs typeface="Times New Roman"/>
                      </a:endParaRPr>
                    </a:p>
                  </a:txBody>
                  <a:tcPr marL="9525" marR="9525" marT="9525" marB="9525" anchor="b"/>
                </a:tc>
                <a:tc>
                  <a:txBody>
                    <a:bodyPr/>
                    <a:lstStyle/>
                    <a:p>
                      <a:pPr marL="0" marR="0" algn="ctr">
                        <a:lnSpc>
                          <a:spcPct val="115000"/>
                        </a:lnSpc>
                        <a:spcBef>
                          <a:spcPts val="0"/>
                        </a:spcBef>
                        <a:spcAft>
                          <a:spcPts val="0"/>
                        </a:spcAft>
                      </a:pPr>
                      <a:r>
                        <a:rPr lang="en-US" sz="900">
                          <a:effectLst/>
                        </a:rPr>
                        <a:t>II</a:t>
                      </a:r>
                      <a:endParaRPr lang="en-US" sz="1100">
                        <a:effectLst/>
                        <a:latin typeface="Calibri"/>
                        <a:ea typeface="Calibri"/>
                        <a:cs typeface="Times New Roman"/>
                      </a:endParaRPr>
                    </a:p>
                  </a:txBody>
                  <a:tcPr marL="9525" marR="9525" marT="9525" marB="9525" anchor="b"/>
                </a:tc>
                <a:tc>
                  <a:txBody>
                    <a:bodyPr/>
                    <a:lstStyle/>
                    <a:p>
                      <a:pPr marL="0" marR="0">
                        <a:lnSpc>
                          <a:spcPct val="115000"/>
                        </a:lnSpc>
                        <a:spcBef>
                          <a:spcPts val="0"/>
                        </a:spcBef>
                        <a:spcAft>
                          <a:spcPts val="0"/>
                        </a:spcAft>
                      </a:pPr>
                      <a:r>
                        <a:rPr lang="en-US" sz="900">
                          <a:effectLst/>
                        </a:rPr>
                        <a:t>Phillipsburg</a:t>
                      </a:r>
                      <a:endParaRPr lang="en-US" sz="1100">
                        <a:effectLst/>
                        <a:latin typeface="Calibri"/>
                        <a:ea typeface="Calibri"/>
                        <a:cs typeface="Times New Roman"/>
                      </a:endParaRPr>
                    </a:p>
                  </a:txBody>
                  <a:tcPr marL="9525" marR="9525" marT="9525" marB="9525" anchor="b"/>
                </a:tc>
                <a:tc>
                  <a:txBody>
                    <a:bodyPr/>
                    <a:lstStyle/>
                    <a:p>
                      <a:pPr marL="0" marR="0" algn="ctr">
                        <a:lnSpc>
                          <a:spcPct val="115000"/>
                        </a:lnSpc>
                        <a:spcBef>
                          <a:spcPts val="0"/>
                        </a:spcBef>
                        <a:spcAft>
                          <a:spcPts val="0"/>
                        </a:spcAft>
                      </a:pPr>
                      <a:r>
                        <a:rPr lang="en-US" sz="900" dirty="0">
                          <a:effectLst/>
                        </a:rPr>
                        <a:t>13,27</a:t>
                      </a:r>
                      <a:endParaRPr lang="en-US" sz="1100" dirty="0">
                        <a:effectLst/>
                        <a:latin typeface="Calibri"/>
                        <a:ea typeface="Calibri"/>
                        <a:cs typeface="Times New Roman"/>
                      </a:endParaRPr>
                    </a:p>
                  </a:txBody>
                  <a:tcPr marL="9525" marR="9525" marT="9525" marB="9525" anchor="b"/>
                </a:tc>
              </a:tr>
            </a:tbl>
          </a:graphicData>
        </a:graphic>
      </p:graphicFrame>
      <p:sp>
        <p:nvSpPr>
          <p:cNvPr id="4" name="Slide Number Placeholder 3"/>
          <p:cNvSpPr>
            <a:spLocks noGrp="1"/>
          </p:cNvSpPr>
          <p:nvPr>
            <p:ph type="sldNum" sz="quarter" idx="12"/>
          </p:nvPr>
        </p:nvSpPr>
        <p:spPr/>
        <p:txBody>
          <a:bodyPr/>
          <a:lstStyle/>
          <a:p>
            <a:fld id="{9EF88589-9FC8-4893-BBFC-4F7D138F73E8}" type="slidenum">
              <a:rPr lang="en-US" smtClean="0"/>
              <a:t>6</a:t>
            </a:fld>
            <a:endParaRPr lang="en-US"/>
          </a:p>
        </p:txBody>
      </p:sp>
    </p:spTree>
    <p:extLst>
      <p:ext uri="{BB962C8B-B14F-4D97-AF65-F5344CB8AC3E}">
        <p14:creationId xmlns:p14="http://schemas.microsoft.com/office/powerpoint/2010/main" val="524875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Landfill Air Emissions</a:t>
            </a:r>
            <a:endParaRPr lang="en-US" dirty="0"/>
          </a:p>
        </p:txBody>
      </p:sp>
      <p:sp>
        <p:nvSpPr>
          <p:cNvPr id="3" name="Content Placeholder 2"/>
          <p:cNvSpPr>
            <a:spLocks noGrp="1"/>
          </p:cNvSpPr>
          <p:nvPr>
            <p:ph idx="1"/>
          </p:nvPr>
        </p:nvSpPr>
        <p:spPr>
          <a:xfrm>
            <a:off x="457200" y="1295400"/>
            <a:ext cx="7620000" cy="5334000"/>
          </a:xfrm>
        </p:spPr>
        <p:txBody>
          <a:bodyPr>
            <a:normAutofit fontScale="55000" lnSpcReduction="20000"/>
          </a:bodyPr>
          <a:lstStyle/>
          <a:p>
            <a:r>
              <a:rPr lang="en-US" sz="3300" b="1" dirty="0" smtClean="0"/>
              <a:t>Primary source: </a:t>
            </a:r>
            <a:r>
              <a:rPr lang="en-US" sz="3300" dirty="0" smtClean="0"/>
              <a:t>Landfill itself</a:t>
            </a:r>
          </a:p>
          <a:p>
            <a:pPr marL="114300" indent="0">
              <a:buNone/>
            </a:pPr>
            <a:endParaRPr lang="en-US" sz="2900" dirty="0"/>
          </a:p>
          <a:p>
            <a:pPr lvl="1"/>
            <a:r>
              <a:rPr lang="en-US" sz="2900" dirty="0"/>
              <a:t>LFG is a by-product of the decomposition of municipal solid waste (MSW</a:t>
            </a:r>
            <a:r>
              <a:rPr lang="en-US" sz="2900" dirty="0" smtClean="0"/>
              <a:t>):</a:t>
            </a:r>
          </a:p>
          <a:p>
            <a:pPr lvl="2"/>
            <a:r>
              <a:rPr lang="en-US" sz="2900" dirty="0" smtClean="0"/>
              <a:t>~</a:t>
            </a:r>
            <a:r>
              <a:rPr lang="en-US" sz="2900" dirty="0"/>
              <a:t>50% methane (CH4)</a:t>
            </a:r>
          </a:p>
          <a:p>
            <a:pPr lvl="2"/>
            <a:r>
              <a:rPr lang="en-US" sz="2900" dirty="0"/>
              <a:t>~50% carbon dioxide (CO2)</a:t>
            </a:r>
          </a:p>
          <a:p>
            <a:pPr lvl="2"/>
            <a:r>
              <a:rPr lang="en-US" sz="2900" dirty="0"/>
              <a:t>&lt;1% non-methane organic compounds (NMOCs</a:t>
            </a:r>
            <a:r>
              <a:rPr lang="en-US" sz="2900" dirty="0" smtClean="0"/>
              <a:t>)</a:t>
            </a:r>
          </a:p>
          <a:p>
            <a:pPr lvl="3"/>
            <a:r>
              <a:rPr lang="en-US" sz="2900" dirty="0" smtClean="0"/>
              <a:t>Hazardous air pollutants (HAP)</a:t>
            </a:r>
          </a:p>
          <a:p>
            <a:pPr lvl="3"/>
            <a:r>
              <a:rPr lang="en-US" sz="2900" dirty="0" smtClean="0"/>
              <a:t>Greenhouse gases (GHG)</a:t>
            </a:r>
          </a:p>
          <a:p>
            <a:pPr lvl="3"/>
            <a:r>
              <a:rPr lang="en-US" sz="2900" dirty="0" smtClean="0"/>
              <a:t>Volatile organic compounds (VOC)</a:t>
            </a:r>
          </a:p>
          <a:p>
            <a:pPr lvl="2"/>
            <a:r>
              <a:rPr lang="en-US" sz="2900" dirty="0" smtClean="0"/>
              <a:t>Other non-organic compounds (e.g. hydrogen sulfide)</a:t>
            </a:r>
          </a:p>
          <a:p>
            <a:pPr lvl="2"/>
            <a:endParaRPr lang="en-US" sz="2900" dirty="0" smtClean="0"/>
          </a:p>
          <a:p>
            <a:pPr lvl="1"/>
            <a:r>
              <a:rPr lang="en-US" sz="2900" dirty="0" smtClean="0"/>
              <a:t>Gas generation, including rate and composition, proceeds through phases. Phase duration rate of gas generation varies with landfill conditions, i.e.:</a:t>
            </a:r>
          </a:p>
          <a:p>
            <a:pPr lvl="3"/>
            <a:r>
              <a:rPr lang="en-US" sz="2900" dirty="0" smtClean="0"/>
              <a:t>Waste composition</a:t>
            </a:r>
          </a:p>
          <a:p>
            <a:pPr lvl="3"/>
            <a:r>
              <a:rPr lang="en-US" sz="2900" dirty="0" smtClean="0"/>
              <a:t>Design </a:t>
            </a:r>
          </a:p>
          <a:p>
            <a:pPr lvl="3"/>
            <a:r>
              <a:rPr lang="en-US" sz="2900" dirty="0" smtClean="0"/>
              <a:t>Cover materials</a:t>
            </a:r>
          </a:p>
          <a:p>
            <a:pPr lvl="3"/>
            <a:r>
              <a:rPr lang="en-US" sz="2900" dirty="0" smtClean="0"/>
              <a:t>Climatic conditions</a:t>
            </a:r>
          </a:p>
          <a:p>
            <a:pPr marL="1051560" lvl="3" indent="0">
              <a:buNone/>
            </a:pPr>
            <a:endParaRPr lang="en-US" sz="3300" dirty="0" smtClean="0"/>
          </a:p>
          <a:p>
            <a:r>
              <a:rPr lang="en-US" sz="3300" b="1" dirty="0" smtClean="0"/>
              <a:t>Other sources</a:t>
            </a:r>
            <a:r>
              <a:rPr lang="en-US" sz="3300" dirty="0" smtClean="0"/>
              <a:t>: Combustion products from engines, flares, turbines, boilers, and particulate from roads and waste handling</a:t>
            </a:r>
            <a:r>
              <a:rPr lang="en-US" sz="3300" dirty="0"/>
              <a:t>.</a:t>
            </a:r>
            <a:endParaRPr lang="en-US" sz="3300" dirty="0" smtClean="0"/>
          </a:p>
          <a:p>
            <a:endParaRPr lang="en-US" dirty="0" smtClean="0"/>
          </a:p>
        </p:txBody>
      </p:sp>
      <p:sp>
        <p:nvSpPr>
          <p:cNvPr id="4" name="Slide Number Placeholder 3"/>
          <p:cNvSpPr>
            <a:spLocks noGrp="1"/>
          </p:cNvSpPr>
          <p:nvPr>
            <p:ph type="sldNum" sz="quarter" idx="12"/>
          </p:nvPr>
        </p:nvSpPr>
        <p:spPr/>
        <p:txBody>
          <a:bodyPr/>
          <a:lstStyle/>
          <a:p>
            <a:fld id="{9EF88589-9FC8-4893-BBFC-4F7D138F73E8}" type="slidenum">
              <a:rPr lang="en-US" smtClean="0"/>
              <a:t>7</a:t>
            </a:fld>
            <a:endParaRPr lang="en-US"/>
          </a:p>
        </p:txBody>
      </p:sp>
    </p:spTree>
    <p:extLst>
      <p:ext uri="{BB962C8B-B14F-4D97-AF65-F5344CB8AC3E}">
        <p14:creationId xmlns:p14="http://schemas.microsoft.com/office/powerpoint/2010/main" val="3949434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Landfill Gas (LFG) Concerns</a:t>
            </a:r>
            <a:endParaRPr lang="en-US" dirty="0"/>
          </a:p>
        </p:txBody>
      </p:sp>
      <p:sp>
        <p:nvSpPr>
          <p:cNvPr id="3" name="Content Placeholder 2"/>
          <p:cNvSpPr>
            <a:spLocks noGrp="1"/>
          </p:cNvSpPr>
          <p:nvPr>
            <p:ph idx="1"/>
          </p:nvPr>
        </p:nvSpPr>
        <p:spPr/>
        <p:txBody>
          <a:bodyPr/>
          <a:lstStyle/>
          <a:p>
            <a:r>
              <a:rPr lang="en-US" dirty="0" smtClean="0"/>
              <a:t>May contribute </a:t>
            </a:r>
            <a:r>
              <a:rPr lang="en-US" dirty="0"/>
              <a:t>to ground level ozone formation</a:t>
            </a:r>
          </a:p>
          <a:p>
            <a:r>
              <a:rPr lang="en-US" dirty="0"/>
              <a:t>Cause an odor nuisance</a:t>
            </a:r>
          </a:p>
          <a:p>
            <a:r>
              <a:rPr lang="en-US" dirty="0"/>
              <a:t>Cause a fire potential due to methane migration</a:t>
            </a:r>
          </a:p>
          <a:p>
            <a:r>
              <a:rPr lang="en-US" dirty="0"/>
              <a:t>Contribute to </a:t>
            </a:r>
            <a:r>
              <a:rPr lang="en-US" dirty="0" smtClean="0"/>
              <a:t>toxics and HAPs </a:t>
            </a:r>
            <a:r>
              <a:rPr lang="en-US" dirty="0"/>
              <a:t>in ambient air which can cause health problems</a:t>
            </a:r>
          </a:p>
          <a:p>
            <a:r>
              <a:rPr lang="en-US" dirty="0"/>
              <a:t>Contribute to climate change problems due to large emissions of carbon dioxide and methane. </a:t>
            </a:r>
          </a:p>
          <a:p>
            <a:endParaRPr lang="en-US" dirty="0"/>
          </a:p>
        </p:txBody>
      </p:sp>
      <p:sp>
        <p:nvSpPr>
          <p:cNvPr id="4" name="Slide Number Placeholder 3"/>
          <p:cNvSpPr>
            <a:spLocks noGrp="1"/>
          </p:cNvSpPr>
          <p:nvPr>
            <p:ph type="sldNum" sz="quarter" idx="12"/>
          </p:nvPr>
        </p:nvSpPr>
        <p:spPr/>
        <p:txBody>
          <a:bodyPr/>
          <a:lstStyle/>
          <a:p>
            <a:fld id="{9EF88589-9FC8-4893-BBFC-4F7D138F73E8}" type="slidenum">
              <a:rPr lang="en-US" smtClean="0"/>
              <a:t>8</a:t>
            </a:fld>
            <a:endParaRPr lang="en-US"/>
          </a:p>
        </p:txBody>
      </p:sp>
    </p:spTree>
    <p:extLst>
      <p:ext uri="{BB962C8B-B14F-4D97-AF65-F5344CB8AC3E}">
        <p14:creationId xmlns:p14="http://schemas.microsoft.com/office/powerpoint/2010/main" val="2501944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LFG Collection Systems</a:t>
            </a:r>
            <a:endParaRPr lang="en-US" dirty="0"/>
          </a:p>
        </p:txBody>
      </p:sp>
      <p:sp>
        <p:nvSpPr>
          <p:cNvPr id="3" name="Content Placeholder 2"/>
          <p:cNvSpPr>
            <a:spLocks noGrp="1"/>
          </p:cNvSpPr>
          <p:nvPr>
            <p:ph idx="1"/>
          </p:nvPr>
        </p:nvSpPr>
        <p:spPr>
          <a:xfrm>
            <a:off x="457200" y="1371600"/>
            <a:ext cx="7620000" cy="5029200"/>
          </a:xfrm>
        </p:spPr>
        <p:txBody>
          <a:bodyPr>
            <a:normAutofit fontScale="92500"/>
          </a:bodyPr>
          <a:lstStyle/>
          <a:p>
            <a:r>
              <a:rPr lang="en-US" b="1" dirty="0" smtClean="0"/>
              <a:t>Active </a:t>
            </a:r>
            <a:r>
              <a:rPr lang="en-US" b="1" dirty="0"/>
              <a:t>collection systems </a:t>
            </a:r>
            <a:endParaRPr lang="en-US" b="1" dirty="0" smtClean="0"/>
          </a:p>
          <a:p>
            <a:pPr lvl="1"/>
            <a:r>
              <a:rPr lang="en-US" sz="1900" dirty="0" smtClean="0"/>
              <a:t>pressure </a:t>
            </a:r>
            <a:r>
              <a:rPr lang="en-US" sz="1900" dirty="0"/>
              <a:t>gradient </a:t>
            </a:r>
            <a:r>
              <a:rPr lang="en-US" sz="1900" dirty="0" smtClean="0"/>
              <a:t>created by </a:t>
            </a:r>
            <a:r>
              <a:rPr lang="en-US" sz="1900" dirty="0"/>
              <a:t>use of mechanical </a:t>
            </a:r>
          </a:p>
          <a:p>
            <a:pPr marL="411480" lvl="1" indent="0">
              <a:buNone/>
            </a:pPr>
            <a:r>
              <a:rPr lang="en-US" sz="1900" dirty="0" smtClean="0"/>
              <a:t>blowers </a:t>
            </a:r>
            <a:r>
              <a:rPr lang="en-US" sz="1900" dirty="0"/>
              <a:t>or </a:t>
            </a:r>
            <a:r>
              <a:rPr lang="en-US" sz="1900" dirty="0" smtClean="0"/>
              <a:t>compressors </a:t>
            </a:r>
            <a:r>
              <a:rPr lang="en-US" sz="1900" dirty="0"/>
              <a:t>in order to extract LFG </a:t>
            </a:r>
            <a:r>
              <a:rPr lang="en-US" sz="1900" dirty="0" smtClean="0"/>
              <a:t>. </a:t>
            </a:r>
            <a:endParaRPr lang="en-US" sz="1900" dirty="0"/>
          </a:p>
          <a:p>
            <a:pPr marL="344488" lvl="1" indent="-225425">
              <a:buClr>
                <a:schemeClr val="accent6"/>
              </a:buClr>
            </a:pPr>
            <a:r>
              <a:rPr lang="en-US" b="1" dirty="0" smtClean="0"/>
              <a:t>Passive collection systems 				</a:t>
            </a:r>
            <a:r>
              <a:rPr lang="en-US" sz="1500" b="1" dirty="0" smtClean="0"/>
              <a:t>Active System</a:t>
            </a:r>
          </a:p>
          <a:p>
            <a:pPr marL="628650" lvl="2" indent="-225425">
              <a:buClr>
                <a:schemeClr val="accent2"/>
              </a:buClr>
            </a:pPr>
            <a:r>
              <a:rPr lang="en-US" sz="1900" dirty="0" smtClean="0"/>
              <a:t>natural </a:t>
            </a:r>
            <a:r>
              <a:rPr lang="en-US" sz="1900" dirty="0"/>
              <a:t>pressure gradient created by the increased pressure within the landfill </a:t>
            </a:r>
            <a:r>
              <a:rPr lang="en-US" sz="1900" dirty="0" smtClean="0"/>
              <a:t>from LFG </a:t>
            </a:r>
            <a:r>
              <a:rPr lang="en-US" sz="1900" dirty="0"/>
              <a:t>generation to mobilize the gas for </a:t>
            </a:r>
            <a:r>
              <a:rPr lang="en-US" sz="1900" dirty="0" smtClean="0"/>
              <a:t>collection or venting.</a:t>
            </a:r>
          </a:p>
          <a:p>
            <a:r>
              <a:rPr lang="en-US" dirty="0" smtClean="0"/>
              <a:t>Which type of system depends </a:t>
            </a:r>
            <a:r>
              <a:rPr lang="en-US" dirty="0"/>
              <a:t>upon the landfill characteristics </a:t>
            </a:r>
            <a:r>
              <a:rPr lang="en-US" dirty="0" smtClean="0"/>
              <a:t>&amp; operating </a:t>
            </a:r>
            <a:r>
              <a:rPr lang="en-US" dirty="0"/>
              <a:t>practices. </a:t>
            </a:r>
            <a:endParaRPr lang="en-US" dirty="0" smtClean="0"/>
          </a:p>
          <a:p>
            <a:r>
              <a:rPr lang="en-US" dirty="0" smtClean="0"/>
              <a:t>Gas extraction wells </a:t>
            </a:r>
            <a:r>
              <a:rPr lang="en-US" dirty="0"/>
              <a:t>may be installed at the landfill perimeter, but are typically installed within the refuse of a landfill</a:t>
            </a:r>
            <a:r>
              <a:rPr lang="en-US" dirty="0" smtClean="0"/>
              <a:t>.</a:t>
            </a:r>
          </a:p>
          <a:p>
            <a:pPr lvl="1"/>
            <a:r>
              <a:rPr lang="en-US" dirty="0"/>
              <a:t>depth and spacing of </a:t>
            </a:r>
            <a:r>
              <a:rPr lang="en-US" dirty="0" smtClean="0"/>
              <a:t>wells </a:t>
            </a:r>
            <a:r>
              <a:rPr lang="en-US" dirty="0"/>
              <a:t>vary with landfill characteristics and operations (i.e., lined or unlined, waste type, LFG generation, etc</a:t>
            </a:r>
            <a:r>
              <a:rPr lang="en-US" dirty="0" smtClean="0"/>
              <a:t>.)</a:t>
            </a:r>
            <a:endParaRPr lang="en-US" dirty="0"/>
          </a:p>
          <a:p>
            <a:r>
              <a:rPr lang="en-US" dirty="0"/>
              <a:t>Offsite migration probes are often installed at the landfill perimeter for monitoring the </a:t>
            </a:r>
            <a:r>
              <a:rPr lang="en-US" dirty="0" smtClean="0"/>
              <a:t>operation of </a:t>
            </a:r>
            <a:r>
              <a:rPr lang="en-US" dirty="0"/>
              <a:t>the collection system. </a:t>
            </a:r>
          </a:p>
        </p:txBody>
      </p:sp>
      <p:pic>
        <p:nvPicPr>
          <p:cNvPr id="5" name="Picture 2" descr="http://t3.gstatic.com/images?q=tbn:ANd9GcSn5SwQMgs2Sz2kELITFnGFulodpEM3oKY6eSfPXItYiC5AA2BL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91080"/>
            <a:ext cx="2745496" cy="210312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EF88589-9FC8-4893-BBFC-4F7D138F73E8}" type="slidenum">
              <a:rPr lang="en-US" smtClean="0"/>
              <a:t>9</a:t>
            </a:fld>
            <a:endParaRPr lang="en-US"/>
          </a:p>
        </p:txBody>
      </p:sp>
    </p:spTree>
    <p:extLst>
      <p:ext uri="{BB962C8B-B14F-4D97-AF65-F5344CB8AC3E}">
        <p14:creationId xmlns:p14="http://schemas.microsoft.com/office/powerpoint/2010/main" val="30407809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1449</TotalTime>
  <Words>4113</Words>
  <Application>Microsoft Office PowerPoint</Application>
  <PresentationFormat>On-screen Show (4:3)</PresentationFormat>
  <Paragraphs>609</Paragraphs>
  <Slides>50</Slides>
  <Notes>0</Notes>
  <HiddenSlides>0</HiddenSlides>
  <MMClips>1</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Adjacency</vt:lpstr>
      <vt:lpstr> Landfills     Air Pollution</vt:lpstr>
      <vt:lpstr>Overview</vt:lpstr>
      <vt:lpstr>Landfill Overview</vt:lpstr>
      <vt:lpstr>NJDEP APROVED COMMERCIAL SANITARY LANDFILLS</vt:lpstr>
      <vt:lpstr>PowerPoint Presentation</vt:lpstr>
      <vt:lpstr>NJDEP APPROVED OPERATING PRIVATE SANITARY LANDFILLS  </vt:lpstr>
      <vt:lpstr>Landfill Air Emissions</vt:lpstr>
      <vt:lpstr>Landfill Gas (LFG) Concerns</vt:lpstr>
      <vt:lpstr>LFG Collection Systems</vt:lpstr>
      <vt:lpstr>PowerPoint Presentation</vt:lpstr>
      <vt:lpstr>LFG Control &amp; Treatment</vt:lpstr>
      <vt:lpstr>Who needs an Air Permit? </vt:lpstr>
      <vt:lpstr>NJAC 7:27-22:  OPERATING PERMITS </vt:lpstr>
      <vt:lpstr>NJAC 7:27-22:  OPERATING PERMITS </vt:lpstr>
      <vt:lpstr>Potential to Emit</vt:lpstr>
      <vt:lpstr> NJDEP Air Quality Permitting Program State of the Art (SOTA) Manual for  Equipment Used to Vent Landfills </vt:lpstr>
      <vt:lpstr>Emissions-SOTA Applicability</vt:lpstr>
      <vt:lpstr>SOTA Thresholds-Preconstruction Permit</vt:lpstr>
      <vt:lpstr>SOTA Thresholds-Operating Permit</vt:lpstr>
      <vt:lpstr>SOTA Performance Levels</vt:lpstr>
      <vt:lpstr>SOTA Performance Levels: Landfills Subject to MACT (Maximum Achievable Control Technology )</vt:lpstr>
      <vt:lpstr>SOTA Performance Levels: Landfills not subject to MACT OR Landfills subject to MACT that have contaminants that are not HAPs emitted in excess of SOTA levels</vt:lpstr>
      <vt:lpstr>SOTA performance stds for methane emissions, where methane concentraction ≥ 20% by vol. &amp; landfill gas flow rate is ≥ 5 ft3/min. </vt:lpstr>
      <vt:lpstr>Table continued…</vt:lpstr>
      <vt:lpstr>SOTA Performance Standards -VOCs</vt:lpstr>
      <vt:lpstr>NOx SOTA Performance Standards</vt:lpstr>
      <vt:lpstr>SO2 SOTA Performance Standards</vt:lpstr>
      <vt:lpstr>CO SOTA Performance Standards</vt:lpstr>
      <vt:lpstr>Total Suspended Particulates(TSP)/PM-10/Opacity SOTA Performance Standards</vt:lpstr>
      <vt:lpstr>  ODORS</vt:lpstr>
      <vt:lpstr>ODORS</vt:lpstr>
      <vt:lpstr>Available Technologies-Methane and VOCs </vt:lpstr>
      <vt:lpstr>Available Technologies - NOx</vt:lpstr>
      <vt:lpstr>Available Technologies –SO2</vt:lpstr>
      <vt:lpstr>Available Technologies- CO</vt:lpstr>
      <vt:lpstr>Exclusions </vt:lpstr>
      <vt:lpstr>Federal Regulations</vt:lpstr>
      <vt:lpstr>NSPS CFR Part 60 Subpart Cc</vt:lpstr>
      <vt:lpstr>NSPS CFR Part 60 Subpart WWW</vt:lpstr>
      <vt:lpstr>WWW Requirements</vt:lpstr>
      <vt:lpstr>Design Capacity Report-WWW</vt:lpstr>
      <vt:lpstr>Design capacity is ≥ 2.5 million megagrams and 2.5 million cubic meters – WWW cont.</vt:lpstr>
      <vt:lpstr>Applicability Table-WWW based on §§ 60.33c(a) and 60.752</vt:lpstr>
      <vt:lpstr>CFR Part 62 Subpart GGG</vt:lpstr>
      <vt:lpstr>Table 3 to Subpart GGG of Part 62—Generic Compliance Schedule and Increments of Progress </vt:lpstr>
      <vt:lpstr>NESHAP Part 63 Subpart AAAA</vt:lpstr>
      <vt:lpstr>Compliance Dates - AAAA</vt:lpstr>
      <vt:lpstr>Compliance Dates AAAA- Bioreactor</vt:lpstr>
      <vt:lpstr>Requirements - AAAA</vt:lpstr>
      <vt:lpstr>Questions????</vt:lpstr>
    </vt:vector>
  </TitlesOfParts>
  <Company>njdep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Landfills</dc:title>
  <dc:creator>Leslie Bates</dc:creator>
  <cp:lastModifiedBy>Jeffrey Meyer</cp:lastModifiedBy>
  <cp:revision>146</cp:revision>
  <dcterms:created xsi:type="dcterms:W3CDTF">2012-09-07T12:20:04Z</dcterms:created>
  <dcterms:modified xsi:type="dcterms:W3CDTF">2012-10-02T17:29:33Z</dcterms:modified>
</cp:coreProperties>
</file>