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3" r:id="rId18"/>
    <p:sldId id="352" r:id="rId19"/>
    <p:sldId id="354" r:id="rId20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66"/>
    <a:srgbClr val="66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6694" autoAdjust="0"/>
  </p:normalViewPr>
  <p:slideViewPr>
    <p:cSldViewPr>
      <p:cViewPr>
        <p:scale>
          <a:sx n="50" d="100"/>
          <a:sy n="50" d="100"/>
        </p:scale>
        <p:origin x="-1090" y="-346"/>
      </p:cViewPr>
      <p:guideLst>
        <p:guide orient="horz" pos="22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904"/>
    </p:cViewPr>
  </p:sorterViewPr>
  <p:notesViewPr>
    <p:cSldViewPr>
      <p:cViewPr varScale="1">
        <p:scale>
          <a:sx n="39" d="100"/>
          <a:sy n="39" d="100"/>
        </p:scale>
        <p:origin x="-1506" y="-90"/>
      </p:cViewPr>
      <p:guideLst>
        <p:guide orient="horz" pos="290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1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873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773873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7D30462-AF0A-44B7-8D3E-C7E4730770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4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1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3738"/>
            <a:ext cx="4613275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387733"/>
            <a:ext cx="5140960" cy="41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873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3873"/>
            <a:ext cx="3037840" cy="4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0" tIns="46255" rIns="92510" bIns="4625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036D75F-1418-46B8-8A81-4D5F2C4E40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6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itchFamily="18" charset="0"/>
              </a:defRPr>
            </a:lvl1pPr>
            <a:lvl2pPr marL="751643" indent="-289093">
              <a:defRPr sz="1400">
                <a:solidFill>
                  <a:schemeClr val="tx1"/>
                </a:solidFill>
                <a:latin typeface="Garamond" pitchFamily="18" charset="0"/>
              </a:defRPr>
            </a:lvl2pPr>
            <a:lvl3pPr marL="1156373" indent="-231275">
              <a:defRPr sz="1400">
                <a:solidFill>
                  <a:schemeClr val="tx1"/>
                </a:solidFill>
                <a:latin typeface="Garamond" pitchFamily="18" charset="0"/>
              </a:defRPr>
            </a:lvl3pPr>
            <a:lvl4pPr marL="1618922" indent="-231275">
              <a:defRPr sz="1400">
                <a:solidFill>
                  <a:schemeClr val="tx1"/>
                </a:solidFill>
                <a:latin typeface="Garamond" pitchFamily="18" charset="0"/>
              </a:defRPr>
            </a:lvl4pPr>
            <a:lvl5pPr marL="2081472" indent="-231275">
              <a:defRPr sz="1400">
                <a:solidFill>
                  <a:schemeClr val="tx1"/>
                </a:solidFill>
                <a:latin typeface="Garamond" pitchFamily="18" charset="0"/>
              </a:defRPr>
            </a:lvl5pPr>
            <a:lvl6pPr marL="2544021" indent="-231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6pPr>
            <a:lvl7pPr marL="3006570" indent="-231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7pPr>
            <a:lvl8pPr marL="3469119" indent="-231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8pPr>
            <a:lvl9pPr marL="3931669" indent="-231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689EEFE-574B-46E8-8DFC-31A543D8205E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6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Pollution reduction</a:t>
            </a:r>
          </a:p>
          <a:p>
            <a:r>
              <a:rPr lang="en-US" dirty="0" smtClean="0"/>
              <a:t>SEP funding ~$10,000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9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Pollution prevention</a:t>
            </a:r>
          </a:p>
          <a:p>
            <a:r>
              <a:rPr lang="en-US" dirty="0" smtClean="0"/>
              <a:t>46 kW solar system</a:t>
            </a:r>
          </a:p>
          <a:p>
            <a:r>
              <a:rPr lang="en-US" dirty="0" smtClean="0"/>
              <a:t>SEP funding $295,000 – school raised the remainder of the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8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Pollution prevention</a:t>
            </a:r>
          </a:p>
          <a:p>
            <a:r>
              <a:rPr lang="en-US" dirty="0" smtClean="0"/>
              <a:t>SEP funding ~$1 million.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6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Remediation</a:t>
            </a:r>
          </a:p>
          <a:p>
            <a:r>
              <a:rPr lang="en-US" dirty="0" smtClean="0"/>
              <a:t>Part of Rain Garden SEP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55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Remediation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Part of Rain Garden SEP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2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Environmental Enhancement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Located in an area with CSO problems. Helped alleviate some flooding in the area by re-directing rain water to garden up to 1 million gallons per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8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Environmental Enhancement</a:t>
            </a:r>
          </a:p>
          <a:p>
            <a:r>
              <a:rPr lang="en-US" dirty="0" smtClean="0"/>
              <a:t>Purchased 4 properties – demolished houses, re-graded, reseeded, and deed transferred to township</a:t>
            </a:r>
          </a:p>
          <a:p>
            <a:r>
              <a:rPr lang="en-US" dirty="0" smtClean="0"/>
              <a:t>SEP funding $625,000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36D75F-1418-46B8-8A81-4D5F2C4E40B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8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C2963A-A43B-4A5D-8869-E65EC3C17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50AE1-02DC-4085-B6CD-327004CBB1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82840-FAEE-49C3-AFF0-33CDCECB2A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30B03-4E49-4C10-99DF-B34C814A08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9AB4B-FD96-4448-9312-DFF6646BE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CADA2-D638-4877-BB95-8A9EDF6C6F9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2D106-5C9A-400C-9D92-D59F0925A9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CA832D4-D955-4BA2-92DC-691B2D85EC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B01B70-527F-4332-8FD8-A366A3BA5D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19075A-5A24-40DC-AAEA-8D2D91FF13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4267200"/>
            <a:ext cx="8382000" cy="1524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  <a:defRPr/>
            </a:pPr>
            <a:r>
              <a:rPr lang="en-US" sz="1800" dirty="0" smtClean="0"/>
              <a:t>Presented by:</a:t>
            </a:r>
          </a:p>
          <a:p>
            <a:pPr algn="ctr" eaLnBrk="1" hangingPunct="1"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  <a:defRPr/>
            </a:pPr>
            <a:r>
              <a:rPr lang="en-US" sz="3600" dirty="0" smtClean="0"/>
              <a:t>ACEacademy</a:t>
            </a:r>
          </a:p>
          <a:p>
            <a:pPr algn="ctr" eaLnBrk="1" hangingPunct="1"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  <a:defRPr/>
            </a:pPr>
            <a:r>
              <a:rPr lang="en-US" sz="2000" dirty="0" smtClean="0"/>
              <a:t>New Jersey Department of Environmental Protection</a:t>
            </a:r>
          </a:p>
        </p:txBody>
      </p:sp>
      <p:sp>
        <p:nvSpPr>
          <p:cNvPr id="3074" name="Slide Number Placeholder 4"/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390DD88-8995-46E7-A6D8-E8746006EA31}" type="slidenum">
              <a:rPr lang="en-US" sz="1200">
                <a:latin typeface="Arial" charset="0"/>
              </a:rPr>
              <a:pPr/>
              <a:t>1</a:t>
            </a:fld>
            <a:endParaRPr lang="en-US" sz="1200" dirty="0">
              <a:latin typeface="Arial" charset="0"/>
            </a:endParaRPr>
          </a:p>
        </p:txBody>
      </p:sp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990600"/>
            <a:ext cx="8382000" cy="2438400"/>
          </a:xfrm>
          <a:effectLst>
            <a:outerShdw dist="107763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1"/>
                </a:solidFill>
              </a:rPr>
              <a:t>Supplemental Environmental Projects</a:t>
            </a:r>
            <a:r>
              <a:rPr lang="en-US" dirty="0" smtClean="0">
                <a:solidFill>
                  <a:schemeClr val="hlink"/>
                </a:solidFill>
              </a:rPr>
              <a:t/>
            </a:r>
            <a:br>
              <a:rPr lang="en-US" dirty="0" smtClean="0">
                <a:solidFill>
                  <a:schemeClr val="hlink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048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Diesel Oxidation Catalyst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3999"/>
            <a:ext cx="434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3999"/>
            <a:ext cx="4038600" cy="449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56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52600"/>
            <a:ext cx="4190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1"/>
            <a:ext cx="420528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3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Idle Air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09838"/>
            <a:ext cx="5714999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4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Abandoned Gas Station – Camden, NJ</a:t>
            </a:r>
            <a:endParaRPr lang="en-US" dirty="0"/>
          </a:p>
        </p:txBody>
      </p:sp>
      <p:sp>
        <p:nvSpPr>
          <p:cNvPr id="5" name="AutoShape 6"/>
          <p:cNvSpPr>
            <a:spLocks noChangeAspect="1" noChangeArrowheads="1" noTextEdit="1"/>
          </p:cNvSpPr>
          <p:nvPr/>
        </p:nvSpPr>
        <p:spPr bwMode="auto">
          <a:xfrm>
            <a:off x="1371600" y="1976438"/>
            <a:ext cx="6324599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7550"/>
            <a:ext cx="77724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6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UST Removal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620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6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Stormwater from Street Directed to Rain Garden</a:t>
            </a:r>
            <a:endParaRPr lang="en-US" dirty="0"/>
          </a:p>
        </p:txBody>
      </p:sp>
      <p:pic>
        <p:nvPicPr>
          <p:cNvPr id="19458" name="Picture 2" descr="V:\enf\Air - South\SHELLS\highlights\CCMUA SEP_rain garden\FILE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1"/>
            <a:ext cx="7848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Space and Park Improvement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981200"/>
            <a:ext cx="390048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1"/>
            <a:ext cx="426243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1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505200"/>
          </a:xfrm>
        </p:spPr>
        <p:txBody>
          <a:bodyPr/>
          <a:lstStyle/>
          <a:p>
            <a:r>
              <a:rPr lang="en-US" b="1" dirty="0"/>
              <a:t>Buffer Plantings and Signage along Schoolhouse Branch of the </a:t>
            </a:r>
            <a:r>
              <a:rPr lang="en-US" b="1" dirty="0" err="1"/>
              <a:t>Metedeconk</a:t>
            </a:r>
            <a:r>
              <a:rPr lang="en-US" b="1" dirty="0"/>
              <a:t> </a:t>
            </a:r>
            <a:r>
              <a:rPr lang="en-US" b="1" dirty="0" smtClean="0"/>
              <a:t>River in Ocean </a:t>
            </a:r>
            <a:r>
              <a:rPr lang="en-US" b="1" dirty="0"/>
              <a:t>County Park, </a:t>
            </a:r>
            <a:r>
              <a:rPr lang="en-US" b="1" dirty="0" smtClean="0"/>
              <a:t>Lakewood</a:t>
            </a:r>
          </a:p>
          <a:p>
            <a:r>
              <a:rPr lang="en-US" b="1" dirty="0" smtClean="0"/>
              <a:t>Penalty from stack test violations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Barnegat Bay SEP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0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2209800"/>
            <a:ext cx="6172200" cy="3200400"/>
          </a:xfrm>
        </p:spPr>
        <p:txBody>
          <a:bodyPr>
            <a:normAutofit/>
          </a:bodyPr>
          <a:lstStyle/>
          <a:p>
            <a:r>
              <a:rPr lang="en-US" sz="3200" dirty="0"/>
              <a:t>Rebates for Hybrid Cars</a:t>
            </a:r>
          </a:p>
          <a:p>
            <a:r>
              <a:rPr lang="en-US" sz="3200" dirty="0"/>
              <a:t> Indirect SEP</a:t>
            </a:r>
          </a:p>
          <a:p>
            <a:r>
              <a:rPr lang="en-US" sz="3200" dirty="0"/>
              <a:t> Diesel Particulate Filter</a:t>
            </a:r>
          </a:p>
          <a:p>
            <a:r>
              <a:rPr lang="en-US" sz="3200" dirty="0"/>
              <a:t> Electrification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54C4027-1F93-48FB-9607-F3FE9089D9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267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75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0"/>
            <a:ext cx="7086600" cy="4114800"/>
          </a:xfrm>
        </p:spPr>
        <p:txBody>
          <a:bodyPr/>
          <a:lstStyle/>
          <a:p>
            <a:r>
              <a:rPr lang="en-US" dirty="0" smtClean="0"/>
              <a:t>Policy was approved </a:t>
            </a:r>
            <a:r>
              <a:rPr lang="en-US" dirty="0"/>
              <a:t>by Assistant Commissioner </a:t>
            </a:r>
            <a:r>
              <a:rPr lang="en-US" dirty="0" smtClean="0"/>
              <a:t>of Compliance &amp; Enforcement </a:t>
            </a:r>
            <a:r>
              <a:rPr lang="en-US" dirty="0"/>
              <a:t>on December 5, 2011</a:t>
            </a:r>
          </a:p>
          <a:p>
            <a:r>
              <a:rPr lang="en-US" dirty="0"/>
              <a:t> Can be found at </a:t>
            </a:r>
            <a:r>
              <a:rPr lang="en-US" dirty="0" smtClean="0"/>
              <a:t>: www.nj.gov/dep/transformation/enforcement/seprule.html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Supplemental Environmental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dirty="0"/>
              <a:t>Environmentally beneficial project </a:t>
            </a:r>
            <a:r>
              <a:rPr lang="en-US" dirty="0" smtClean="0"/>
              <a:t>that respondent </a:t>
            </a:r>
            <a:r>
              <a:rPr lang="en-US" dirty="0"/>
              <a:t>agrees to perform as part </a:t>
            </a:r>
            <a:r>
              <a:rPr lang="en-US" dirty="0" smtClean="0"/>
              <a:t>of settlement </a:t>
            </a:r>
            <a:r>
              <a:rPr lang="en-US" dirty="0"/>
              <a:t>– </a:t>
            </a:r>
            <a:r>
              <a:rPr lang="en-US" dirty="0" smtClean="0"/>
              <a:t>Administrative </a:t>
            </a:r>
            <a:r>
              <a:rPr lang="en-US" dirty="0"/>
              <a:t>Consent Order</a:t>
            </a:r>
          </a:p>
          <a:p>
            <a:r>
              <a:rPr lang="en-US" dirty="0"/>
              <a:t> Environment or public health must </a:t>
            </a:r>
            <a:r>
              <a:rPr lang="en-US" dirty="0" smtClean="0"/>
              <a:t>be primary </a:t>
            </a:r>
            <a:r>
              <a:rPr lang="en-US" dirty="0"/>
              <a:t>beneficiary</a:t>
            </a:r>
          </a:p>
          <a:p>
            <a:r>
              <a:rPr lang="en-US" dirty="0"/>
              <a:t> Must include measureable </a:t>
            </a:r>
            <a:r>
              <a:rPr lang="en-US" dirty="0" smtClean="0"/>
              <a:t>environmental benefits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Supplemental Environmental Project (SEP)?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2209800"/>
            <a:ext cx="7391400" cy="2743200"/>
          </a:xfrm>
        </p:spPr>
        <p:txBody>
          <a:bodyPr/>
          <a:lstStyle/>
          <a:p>
            <a:r>
              <a:rPr lang="en-US" dirty="0"/>
              <a:t>A project that would have been needed </a:t>
            </a:r>
            <a:r>
              <a:rPr lang="en-US" dirty="0" smtClean="0"/>
              <a:t>to comply </a:t>
            </a:r>
            <a:r>
              <a:rPr lang="en-US" dirty="0"/>
              <a:t>with an enforcement order for </a:t>
            </a:r>
            <a:r>
              <a:rPr lang="en-US" dirty="0" smtClean="0"/>
              <a:t>a specified </a:t>
            </a:r>
            <a:r>
              <a:rPr lang="en-US" dirty="0"/>
              <a:t>source</a:t>
            </a:r>
          </a:p>
          <a:p>
            <a:r>
              <a:rPr lang="en-US" dirty="0"/>
              <a:t> Used to totally mitigate penalty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SEP is not…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981200"/>
            <a:ext cx="7391400" cy="4114800"/>
          </a:xfrm>
        </p:spPr>
        <p:txBody>
          <a:bodyPr/>
          <a:lstStyle/>
          <a:p>
            <a:r>
              <a:rPr lang="en-US" dirty="0"/>
              <a:t>Respondent proposes at time of settlement</a:t>
            </a:r>
          </a:p>
          <a:p>
            <a:r>
              <a:rPr lang="en-US" dirty="0"/>
              <a:t> Review by Department </a:t>
            </a:r>
            <a:r>
              <a:rPr lang="en-US" dirty="0" smtClean="0"/>
              <a:t>for approval/modification/rejection</a:t>
            </a:r>
            <a:endParaRPr lang="en-US" dirty="0"/>
          </a:p>
          <a:p>
            <a:r>
              <a:rPr lang="en-US" dirty="0"/>
              <a:t> Incorporated into binding </a:t>
            </a:r>
            <a:r>
              <a:rPr lang="en-US" dirty="0" smtClean="0"/>
              <a:t>enforcement agreement </a:t>
            </a:r>
            <a:r>
              <a:rPr lang="en-US" dirty="0"/>
              <a:t>(ACO)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57400"/>
            <a:ext cx="7239000" cy="4038600"/>
          </a:xfrm>
        </p:spPr>
        <p:txBody>
          <a:bodyPr/>
          <a:lstStyle/>
          <a:p>
            <a:r>
              <a:rPr lang="en-US" dirty="0"/>
              <a:t>Reduces the adverse impact to health </a:t>
            </a:r>
            <a:r>
              <a:rPr lang="en-US" dirty="0" smtClean="0"/>
              <a:t>and environment </a:t>
            </a:r>
            <a:r>
              <a:rPr lang="en-US" dirty="0"/>
              <a:t>of affected area</a:t>
            </a:r>
          </a:p>
          <a:p>
            <a:r>
              <a:rPr lang="en-US" dirty="0" smtClean="0"/>
              <a:t>Reduces </a:t>
            </a:r>
            <a:r>
              <a:rPr lang="en-US" dirty="0"/>
              <a:t>likelihood that similar </a:t>
            </a:r>
            <a:r>
              <a:rPr lang="en-US" dirty="0" smtClean="0"/>
              <a:t>violations would </a:t>
            </a:r>
            <a:r>
              <a:rPr lang="en-US" dirty="0"/>
              <a:t>reoccur in the future</a:t>
            </a:r>
          </a:p>
          <a:p>
            <a:r>
              <a:rPr lang="en-US" dirty="0"/>
              <a:t> Must consider the community impacted</a:t>
            </a:r>
            <a:r>
              <a:rPr lang="en-US" dirty="0" smtClean="0"/>
              <a:t>, otherwise </a:t>
            </a:r>
            <a:r>
              <a:rPr lang="en-US" dirty="0"/>
              <a:t>an indirect SEP can </a:t>
            </a:r>
            <a:r>
              <a:rPr lang="en-US" dirty="0" smtClean="0"/>
              <a:t>be considered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of SEP to Violation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24000"/>
            <a:ext cx="7239000" cy="4114800"/>
          </a:xfrm>
        </p:spPr>
        <p:txBody>
          <a:bodyPr/>
          <a:lstStyle/>
          <a:p>
            <a:r>
              <a:rPr lang="en-US" dirty="0"/>
              <a:t>For each dollar spent on SEP, one dollar </a:t>
            </a:r>
            <a:r>
              <a:rPr lang="en-US" dirty="0" smtClean="0"/>
              <a:t>is deducted </a:t>
            </a:r>
            <a:r>
              <a:rPr lang="en-US" dirty="0"/>
              <a:t>from the penalty </a:t>
            </a:r>
            <a:r>
              <a:rPr lang="en-US" u="sng" dirty="0"/>
              <a:t>settlement</a:t>
            </a:r>
            <a:r>
              <a:rPr lang="en-US" dirty="0"/>
              <a:t> </a:t>
            </a:r>
            <a:r>
              <a:rPr lang="en-US" dirty="0" smtClean="0"/>
              <a:t>amount up </a:t>
            </a:r>
            <a:r>
              <a:rPr lang="en-US" dirty="0"/>
              <a:t>to 75%( 50% for WPCA)</a:t>
            </a:r>
          </a:p>
          <a:p>
            <a:pPr marL="365760" lvl="1" indent="0">
              <a:buNone/>
            </a:pPr>
            <a:r>
              <a:rPr lang="en-US" dirty="0"/>
              <a:t>– Example: Penalty $125,000</a:t>
            </a:r>
          </a:p>
          <a:p>
            <a:pPr marL="365760" lvl="1" indent="0">
              <a:buNone/>
            </a:pPr>
            <a:r>
              <a:rPr lang="en-US" dirty="0"/>
              <a:t>– Settlement : $100,000</a:t>
            </a:r>
          </a:p>
          <a:p>
            <a:pPr marL="365760" lvl="1" indent="0">
              <a:buNone/>
            </a:pPr>
            <a:r>
              <a:rPr lang="en-US" dirty="0"/>
              <a:t>– SEP amount $75,000 (75% of settlement)</a:t>
            </a:r>
          </a:p>
          <a:p>
            <a:r>
              <a:rPr lang="en-US" dirty="0" smtClean="0"/>
              <a:t>25</a:t>
            </a:r>
            <a:r>
              <a:rPr lang="en-US" dirty="0"/>
              <a:t>% of </a:t>
            </a:r>
            <a:r>
              <a:rPr lang="en-US" u="sng" dirty="0"/>
              <a:t>settlement</a:t>
            </a:r>
            <a:r>
              <a:rPr lang="en-US" dirty="0"/>
              <a:t> amount (50% for </a:t>
            </a:r>
            <a:r>
              <a:rPr lang="en-US" dirty="0" smtClean="0"/>
              <a:t>WPCA) must </a:t>
            </a:r>
            <a:r>
              <a:rPr lang="en-US" dirty="0"/>
              <a:t>be paid </a:t>
            </a:r>
            <a:r>
              <a:rPr lang="en-US" dirty="0" smtClean="0"/>
              <a:t>in monetary form ($</a:t>
            </a:r>
            <a:r>
              <a:rPr lang="en-US" dirty="0"/>
              <a:t>25,000)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Penalty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524000"/>
            <a:ext cx="7162800" cy="3581400"/>
          </a:xfrm>
        </p:spPr>
        <p:txBody>
          <a:bodyPr/>
          <a:lstStyle/>
          <a:p>
            <a:r>
              <a:rPr lang="en-US" dirty="0"/>
              <a:t>Monetary Donation</a:t>
            </a:r>
          </a:p>
          <a:p>
            <a:r>
              <a:rPr lang="en-US" dirty="0"/>
              <a:t> DEP or other state agency </a:t>
            </a:r>
            <a:r>
              <a:rPr lang="en-US" dirty="0" smtClean="0"/>
              <a:t>managing/ controlling </a:t>
            </a:r>
            <a:r>
              <a:rPr lang="en-US" dirty="0"/>
              <a:t>funds</a:t>
            </a:r>
          </a:p>
          <a:p>
            <a:r>
              <a:rPr lang="en-US" dirty="0"/>
              <a:t> Any promotion/publication of SEP </a:t>
            </a:r>
            <a:r>
              <a:rPr lang="en-US" dirty="0" smtClean="0"/>
              <a:t>must clearly </a:t>
            </a:r>
            <a:r>
              <a:rPr lang="en-US" dirty="0"/>
              <a:t>indicate that it was completed as </a:t>
            </a:r>
            <a:r>
              <a:rPr lang="en-US" dirty="0" smtClean="0"/>
              <a:t>part of </a:t>
            </a:r>
            <a:r>
              <a:rPr lang="en-US" dirty="0"/>
              <a:t>an enforcement 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Acceptable for SEP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2057400"/>
            <a:ext cx="6324600" cy="4038600"/>
          </a:xfrm>
        </p:spPr>
        <p:txBody>
          <a:bodyPr/>
          <a:lstStyle/>
          <a:p>
            <a:r>
              <a:rPr lang="en-US" dirty="0"/>
              <a:t>Pollution Reduction</a:t>
            </a:r>
          </a:p>
          <a:p>
            <a:r>
              <a:rPr lang="en-US" dirty="0"/>
              <a:t> Pollution Prevention</a:t>
            </a:r>
          </a:p>
          <a:p>
            <a:r>
              <a:rPr lang="en-US" dirty="0"/>
              <a:t> Remediation</a:t>
            </a:r>
          </a:p>
          <a:p>
            <a:r>
              <a:rPr lang="en-US" dirty="0"/>
              <a:t> Environmental Enhancement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68F663-1E77-4964-A929-FDDD663F6E4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of SEP approved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4821</TotalTime>
  <Words>480</Words>
  <Application>Microsoft Office PowerPoint</Application>
  <PresentationFormat>On-screen Show (4:3)</PresentationFormat>
  <Paragraphs>96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Theme1</vt:lpstr>
      <vt:lpstr>Supplemental Environmental Projects </vt:lpstr>
      <vt:lpstr>Supplemental Environmental Projects</vt:lpstr>
      <vt:lpstr>What is a Supplemental Environmental Project (SEP)?</vt:lpstr>
      <vt:lpstr>A SEP is not…</vt:lpstr>
      <vt:lpstr>How?</vt:lpstr>
      <vt:lpstr>Relationship of SEP to Violation</vt:lpstr>
      <vt:lpstr>Impact on Penalty</vt:lpstr>
      <vt:lpstr>Not Acceptable for SEP</vt:lpstr>
      <vt:lpstr>Categories of SEP approved</vt:lpstr>
      <vt:lpstr>Diesel Oxidation Catalyst</vt:lpstr>
      <vt:lpstr>Solar</vt:lpstr>
      <vt:lpstr>Idle Air</vt:lpstr>
      <vt:lpstr>Abandoned Gas Station – Camden, NJ</vt:lpstr>
      <vt:lpstr>UST Removal</vt:lpstr>
      <vt:lpstr>Stormwater from Street Directed to Rain Garden</vt:lpstr>
      <vt:lpstr>Green Space and Park Improvement</vt:lpstr>
      <vt:lpstr>Barnegat Bay SEP</vt:lpstr>
      <vt:lpstr>Other Examples</vt:lpstr>
      <vt:lpstr>PowerPoint Presentation</vt:lpstr>
    </vt:vector>
  </TitlesOfParts>
  <Company>NJDEP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ENFORCEMENT</dc:title>
  <dc:creator>wdavis</dc:creator>
  <cp:lastModifiedBy>Jennifer McClain</cp:lastModifiedBy>
  <cp:revision>278</cp:revision>
  <cp:lastPrinted>2012-05-21T17:36:08Z</cp:lastPrinted>
  <dcterms:created xsi:type="dcterms:W3CDTF">2003-04-08T16:13:34Z</dcterms:created>
  <dcterms:modified xsi:type="dcterms:W3CDTF">2016-04-26T15:34:16Z</dcterms:modified>
</cp:coreProperties>
</file>