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64"/>
  </p:notesMasterIdLst>
  <p:sldIdLst>
    <p:sldId id="290" r:id="rId3"/>
    <p:sldId id="291" r:id="rId4"/>
    <p:sldId id="315" r:id="rId5"/>
    <p:sldId id="256" r:id="rId6"/>
    <p:sldId id="266" r:id="rId7"/>
    <p:sldId id="267" r:id="rId8"/>
    <p:sldId id="269" r:id="rId9"/>
    <p:sldId id="270" r:id="rId10"/>
    <p:sldId id="308" r:id="rId11"/>
    <p:sldId id="333" r:id="rId12"/>
    <p:sldId id="334" r:id="rId13"/>
    <p:sldId id="335" r:id="rId14"/>
    <p:sldId id="336" r:id="rId15"/>
    <p:sldId id="331" r:id="rId16"/>
    <p:sldId id="337" r:id="rId17"/>
    <p:sldId id="338" r:id="rId18"/>
    <p:sldId id="332" r:id="rId19"/>
    <p:sldId id="320" r:id="rId20"/>
    <p:sldId id="330" r:id="rId21"/>
    <p:sldId id="327" r:id="rId22"/>
    <p:sldId id="328" r:id="rId23"/>
    <p:sldId id="329" r:id="rId24"/>
    <p:sldId id="310" r:id="rId25"/>
    <p:sldId id="347" r:id="rId26"/>
    <p:sldId id="340" r:id="rId27"/>
    <p:sldId id="341" r:id="rId28"/>
    <p:sldId id="342" r:id="rId29"/>
    <p:sldId id="325" r:id="rId30"/>
    <p:sldId id="348" r:id="rId31"/>
    <p:sldId id="349" r:id="rId32"/>
    <p:sldId id="350" r:id="rId33"/>
    <p:sldId id="351" r:id="rId34"/>
    <p:sldId id="296" r:id="rId35"/>
    <p:sldId id="361" r:id="rId36"/>
    <p:sldId id="352" r:id="rId37"/>
    <p:sldId id="353" r:id="rId38"/>
    <p:sldId id="354" r:id="rId39"/>
    <p:sldId id="355" r:id="rId40"/>
    <p:sldId id="364" r:id="rId41"/>
    <p:sldId id="365" r:id="rId42"/>
    <p:sldId id="356" r:id="rId43"/>
    <p:sldId id="357" r:id="rId44"/>
    <p:sldId id="316" r:id="rId45"/>
    <p:sldId id="288" r:id="rId46"/>
    <p:sldId id="285" r:id="rId47"/>
    <p:sldId id="287" r:id="rId48"/>
    <p:sldId id="339" r:id="rId49"/>
    <p:sldId id="323" r:id="rId50"/>
    <p:sldId id="298" r:id="rId51"/>
    <p:sldId id="362" r:id="rId52"/>
    <p:sldId id="271" r:id="rId53"/>
    <p:sldId id="272" r:id="rId54"/>
    <p:sldId id="311" r:id="rId55"/>
    <p:sldId id="299" r:id="rId56"/>
    <p:sldId id="358" r:id="rId57"/>
    <p:sldId id="359" r:id="rId58"/>
    <p:sldId id="360" r:id="rId59"/>
    <p:sldId id="300" r:id="rId60"/>
    <p:sldId id="363" r:id="rId61"/>
    <p:sldId id="265" r:id="rId62"/>
    <p:sldId id="30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79" d="100"/>
          <a:sy n="79" d="100"/>
        </p:scale>
        <p:origin x="-5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AA947-7608-4DB7-ACBA-558CE296684D}" type="datetimeFigureOut">
              <a:rPr lang="en-US" smtClean="0"/>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03754-7ABD-48CB-964C-DA10367A1F8D}" type="slidenum">
              <a:rPr lang="en-US" smtClean="0"/>
              <a:t>‹#›</a:t>
            </a:fld>
            <a:endParaRPr lang="en-US"/>
          </a:p>
        </p:txBody>
      </p:sp>
    </p:spTree>
    <p:extLst>
      <p:ext uri="{BB962C8B-B14F-4D97-AF65-F5344CB8AC3E}">
        <p14:creationId xmlns:p14="http://schemas.microsoft.com/office/powerpoint/2010/main" val="108346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03754-7ABD-48CB-964C-DA10367A1F8D}" type="slidenum">
              <a:rPr lang="en-US" smtClean="0"/>
              <a:t>2</a:t>
            </a:fld>
            <a:endParaRPr lang="en-US"/>
          </a:p>
        </p:txBody>
      </p:sp>
    </p:spTree>
    <p:extLst>
      <p:ext uri="{BB962C8B-B14F-4D97-AF65-F5344CB8AC3E}">
        <p14:creationId xmlns:p14="http://schemas.microsoft.com/office/powerpoint/2010/main" val="240109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03754-7ABD-48CB-964C-DA10367A1F8D}" type="slidenum">
              <a:rPr lang="en-US" smtClean="0"/>
              <a:t>9</a:t>
            </a:fld>
            <a:endParaRPr lang="en-US"/>
          </a:p>
        </p:txBody>
      </p:sp>
    </p:spTree>
    <p:extLst>
      <p:ext uri="{BB962C8B-B14F-4D97-AF65-F5344CB8AC3E}">
        <p14:creationId xmlns:p14="http://schemas.microsoft.com/office/powerpoint/2010/main" val="240109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03754-7ABD-48CB-964C-DA10367A1F8D}" type="slidenum">
              <a:rPr lang="en-US" smtClean="0"/>
              <a:t>18</a:t>
            </a:fld>
            <a:endParaRPr lang="en-US"/>
          </a:p>
        </p:txBody>
      </p:sp>
    </p:spTree>
    <p:extLst>
      <p:ext uri="{BB962C8B-B14F-4D97-AF65-F5344CB8AC3E}">
        <p14:creationId xmlns:p14="http://schemas.microsoft.com/office/powerpoint/2010/main" val="240109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03754-7ABD-48CB-964C-DA10367A1F8D}" type="slidenum">
              <a:rPr lang="en-US" smtClean="0"/>
              <a:t>23</a:t>
            </a:fld>
            <a:endParaRPr lang="en-US"/>
          </a:p>
        </p:txBody>
      </p:sp>
    </p:spTree>
    <p:extLst>
      <p:ext uri="{BB962C8B-B14F-4D97-AF65-F5344CB8AC3E}">
        <p14:creationId xmlns:p14="http://schemas.microsoft.com/office/powerpoint/2010/main" val="240109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2E7FAC-108B-47C2-B1DE-9A8409F95758}" type="slidenum">
              <a:rPr lang="en-US" sz="1200"/>
              <a:pPr/>
              <a:t>41</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Spreadsheet won’t work properly if Macros are disabled.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03754-7ABD-48CB-964C-DA10367A1F8D}" type="slidenum">
              <a:rPr lang="en-US" smtClean="0"/>
              <a:t>55</a:t>
            </a:fld>
            <a:endParaRPr lang="en-US"/>
          </a:p>
        </p:txBody>
      </p:sp>
    </p:spTree>
    <p:extLst>
      <p:ext uri="{BB962C8B-B14F-4D97-AF65-F5344CB8AC3E}">
        <p14:creationId xmlns:p14="http://schemas.microsoft.com/office/powerpoint/2010/main" val="313621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F79A99A-B6E8-4695-9344-0CF750F85919}" type="datetime1">
              <a:rPr lang="en-US" smtClean="0"/>
              <a:t>3/27/2014</a:t>
            </a:fld>
            <a:endParaRPr lang="en-US"/>
          </a:p>
        </p:txBody>
      </p:sp>
      <p:sp>
        <p:nvSpPr>
          <p:cNvPr id="8" name="Slide Number Placeholder 7"/>
          <p:cNvSpPr>
            <a:spLocks noGrp="1"/>
          </p:cNvSpPr>
          <p:nvPr>
            <p:ph type="sldNum" sz="quarter" idx="11"/>
          </p:nvPr>
        </p:nvSpPr>
        <p:spPr/>
        <p:txBody>
          <a:bodyPr/>
          <a:lstStyle/>
          <a:p>
            <a:fld id="{CEB96468-2C42-424B-8A91-0BEEFCDFD94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44EED-8FA4-47C6-83B7-063E37E1AD40}"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6468-2C42-424B-8A91-0BEEFCDFD9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B4F8F-E699-400C-934F-C5FF00E3FA99}"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6468-2C42-424B-8A91-0BEEFCDFD94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B6C87D6-3117-45EF-BC8E-F4AA72CAD50C}" type="datetime1">
              <a:rPr lang="en-US" smtClean="0">
                <a:solidFill>
                  <a:srgbClr val="575F6D"/>
                </a:solidFill>
              </a:rPr>
              <a:t>3/27/2014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A1A78259-3C1D-4C54-98D7-EF79EC931E5C}" type="slidenum">
              <a:rPr lang="en-US" smtClean="0"/>
              <a:pPr/>
              <a:t>‹#›</a:t>
            </a:fld>
            <a:endParaRPr lang="en-US"/>
          </a:p>
        </p:txBody>
      </p:sp>
    </p:spTree>
    <p:extLst>
      <p:ext uri="{BB962C8B-B14F-4D97-AF65-F5344CB8AC3E}">
        <p14:creationId xmlns:p14="http://schemas.microsoft.com/office/powerpoint/2010/main" val="4093617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8D63C53-0002-4987-9E56-CB1639681C07}" type="datetime1">
              <a:rPr lang="en-US" smtClean="0">
                <a:solidFill>
                  <a:srgbClr val="575F6D"/>
                </a:solidFill>
              </a:rPr>
              <a:t>3/27/2014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91BB6449-5830-400E-A504-DA9BF1C8DB5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20394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31FA7A6-A7FE-4B1E-ACB5-64A2813A4C0A}" type="datetime1">
              <a:rPr lang="en-US" smtClean="0">
                <a:solidFill>
                  <a:srgbClr val="FFF39D"/>
                </a:solidFill>
              </a:rPr>
              <a:t>3/27/2014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white"/>
              </a:solidFill>
              <a:latin typeface="Garamond" pitchFamily="18"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white"/>
              </a:solidFill>
              <a:latin typeface="Garamond" pitchFamily="18"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white"/>
              </a:solidFill>
              <a:latin typeface="Garamond" pitchFamily="18"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white"/>
              </a:solidFill>
              <a:latin typeface="Garamond" pitchFamily="18"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white"/>
              </a:solidFill>
              <a:latin typeface="Garamond" pitchFamily="18"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white"/>
              </a:solidFill>
              <a:latin typeface="Garamond" pitchFamily="18"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FEBDF5BE-87F9-4328-90B4-91C284FDFD9A}" type="slidenum">
              <a:rPr lang="en-US" smtClean="0"/>
              <a:pPr/>
              <a:t>‹#›</a:t>
            </a:fld>
            <a:endParaRPr lang="en-US"/>
          </a:p>
        </p:txBody>
      </p:sp>
    </p:spTree>
    <p:extLst>
      <p:ext uri="{BB962C8B-B14F-4D97-AF65-F5344CB8AC3E}">
        <p14:creationId xmlns:p14="http://schemas.microsoft.com/office/powerpoint/2010/main" val="12434249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688180-5E84-4339-835E-EA86CD0BE3C1}" type="datetime1">
              <a:rPr lang="en-US" smtClean="0">
                <a:solidFill>
                  <a:srgbClr val="575F6D"/>
                </a:solidFill>
              </a:rPr>
              <a:t>3/27/2014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F4C93EF6-A04D-442C-B9D8-277DE07E636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8716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F3231AB-34FE-4A4D-BB4E-1C7629E4D546}" type="datetime1">
              <a:rPr lang="en-US" smtClean="0">
                <a:solidFill>
                  <a:srgbClr val="575F6D"/>
                </a:solidFill>
              </a:rPr>
              <a:t>3/27/2014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697D908C-7162-4E24-852C-6C821569A38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8288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4181B23-72CE-407E-BE26-DE783CFA5FFD}" type="datetime1">
              <a:rPr lang="en-US" smtClean="0">
                <a:solidFill>
                  <a:srgbClr val="575F6D"/>
                </a:solidFill>
              </a:rPr>
              <a:t>3/27/2014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9B1998F7-980C-4780-B024-4B5D2BAD8E6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83599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F0816-DEC9-4DA7-9614-2AF627CD7F3C}" type="datetime1">
              <a:rPr lang="en-US" smtClean="0">
                <a:solidFill>
                  <a:srgbClr val="575F6D"/>
                </a:solidFill>
              </a:rPr>
              <a:t>3/27/2014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6D323211-8864-4BAE-AB8B-AEC5E7C89F8D}" type="slidenum">
              <a:rPr lang="en-US" smtClean="0"/>
              <a:pPr/>
              <a:t>‹#›</a:t>
            </a:fld>
            <a:endParaRPr lang="en-US"/>
          </a:p>
        </p:txBody>
      </p:sp>
    </p:spTree>
    <p:extLst>
      <p:ext uri="{BB962C8B-B14F-4D97-AF65-F5344CB8AC3E}">
        <p14:creationId xmlns:p14="http://schemas.microsoft.com/office/powerpoint/2010/main" val="549966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Garamond" pitchFamily="18"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Garamond" pitchFamily="18"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Garamond" pitchFamily="18"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8CE6B38-A85A-4AFD-81FA-AFEDC9D2BB5D}" type="datetime1">
              <a:rPr lang="en-US" smtClean="0">
                <a:solidFill>
                  <a:srgbClr val="575F6D"/>
                </a:solidFill>
              </a:rPr>
              <a:t>3/27/2014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6CEA9314-C122-4C65-BA58-5C4A6F9D76C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0201143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605EEC1-5A02-44B5-80BC-C448FF5D18AC}"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6468-2C42-424B-8A91-0BEEFCDFD94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Garamond" pitchFamily="18"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Garamond" pitchFamily="18" charset="0"/>
            </a:endParaRPr>
          </a:p>
        </p:txBody>
      </p:sp>
      <p:sp>
        <p:nvSpPr>
          <p:cNvPr id="17" name="Date Placeholder 16"/>
          <p:cNvSpPr>
            <a:spLocks noGrp="1"/>
          </p:cNvSpPr>
          <p:nvPr>
            <p:ph type="dt" sz="half" idx="10"/>
          </p:nvPr>
        </p:nvSpPr>
        <p:spPr/>
        <p:txBody>
          <a:bodyPr rtlCol="0"/>
          <a:lstStyle/>
          <a:p>
            <a:fld id="{C0BB901F-7616-44F6-93EF-565F2C46B514}" type="datetime1">
              <a:rPr lang="en-US" smtClean="0">
                <a:solidFill>
                  <a:srgbClr val="575F6D"/>
                </a:solidFill>
              </a:rPr>
              <a:t>3/27/2014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86762A6C-57DE-4021-B00C-005694ADCEF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615749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BBED91-A3D3-4D04-93FE-00044C3B23FF}" type="datetime1">
              <a:rPr lang="en-US" smtClean="0">
                <a:solidFill>
                  <a:srgbClr val="575F6D"/>
                </a:solidFill>
              </a:rPr>
              <a:t>3/27/2014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94E97CF7-ECBA-4103-A837-B02EDFE06096}" type="slidenum">
              <a:rPr lang="en-US" smtClean="0"/>
              <a:pPr/>
              <a:t>‹#›</a:t>
            </a:fld>
            <a:endParaRPr lang="en-US"/>
          </a:p>
        </p:txBody>
      </p:sp>
    </p:spTree>
    <p:extLst>
      <p:ext uri="{BB962C8B-B14F-4D97-AF65-F5344CB8AC3E}">
        <p14:creationId xmlns:p14="http://schemas.microsoft.com/office/powerpoint/2010/main" val="2268510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3CDE1C-ABCE-4019-8A2D-0975C484CDB2}" type="datetime1">
              <a:rPr lang="en-US" smtClean="0">
                <a:solidFill>
                  <a:srgbClr val="575F6D"/>
                </a:solidFill>
              </a:rPr>
              <a:t>3/27/2014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CDFB17A8-4803-4A61-8CA8-7CE41A622C51}" type="slidenum">
              <a:rPr lang="en-US" smtClean="0"/>
              <a:pPr/>
              <a:t>‹#›</a:t>
            </a:fld>
            <a:endParaRPr lang="en-US"/>
          </a:p>
        </p:txBody>
      </p:sp>
    </p:spTree>
    <p:extLst>
      <p:ext uri="{BB962C8B-B14F-4D97-AF65-F5344CB8AC3E}">
        <p14:creationId xmlns:p14="http://schemas.microsoft.com/office/powerpoint/2010/main" val="19112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0BADE-073D-4539-ACF2-09C94F4FFD8C}" type="datetime1">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6468-2C42-424B-8A91-0BEEFCDFD94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42DF716-3B19-4C67-8786-13DA32ED20C7}" type="datetime1">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6468-2C42-424B-8A91-0BEEFCDFD94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CD9B46-428A-45A2-9E85-6036C580AA07}" type="datetime1">
              <a:rPr lang="en-US" smtClean="0"/>
              <a:t>3/27/2014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96468-2C42-424B-8A91-0BEEFCDFD94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0DCE3A-3389-462F-837F-2CE6D27BBD09}" type="datetime1">
              <a:rPr lang="en-US" smtClean="0"/>
              <a:t>3/27/2014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96468-2C42-424B-8A91-0BEEFCDFD9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C63E6-83D5-4AD4-8151-F0EC72AE8C75}" type="datetime1">
              <a:rPr lang="en-US" smtClean="0"/>
              <a:t>3/27/2014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96468-2C42-424B-8A91-0BEEFCDFD9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6231E-ADFA-40A7-91D6-2E032AC70B62}" type="datetime1">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6468-2C42-424B-8A91-0BEEFCDFD9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880AD-F0A7-4501-8E15-3185D12BDD2A}" type="datetime1">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6468-2C42-424B-8A91-0BEEFCDFD9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0">
              <a:srgbClr val="0047FF"/>
            </a:gs>
            <a:gs pos="0">
              <a:srgbClr val="000082"/>
            </a:gs>
            <a:gs pos="0">
              <a:srgbClr val="0047FF"/>
            </a:gs>
            <a:gs pos="100000">
              <a:srgbClr val="000082"/>
            </a:gs>
            <a:gs pos="100000">
              <a:srgbClr val="0047FF"/>
            </a:gs>
            <a:gs pos="100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1576E54-450C-4CBF-A2AF-EB832A115536}" type="datetime1">
              <a:rPr lang="en-US" smtClean="0">
                <a:solidFill>
                  <a:prstClr val="black">
                    <a:tint val="75000"/>
                  </a:prstClr>
                </a:solidFill>
              </a:rPr>
              <a:t>3/27/2014</a:t>
            </a:fld>
            <a:endParaRPr 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EB96468-2C42-424B-8A91-0BEEFCDFD94E}"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Garamond" pitchFamily="18"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pPr>
            <a:fld id="{CFADD281-81BC-4941-964E-736ED2F7221B}" type="datetime1">
              <a:rPr lang="en-US" smtClean="0">
                <a:solidFill>
                  <a:srgbClr val="575F6D"/>
                </a:solidFill>
                <a:latin typeface="Garamond" pitchFamily="18" charset="0"/>
              </a:rPr>
              <a:t>3/27/2014</a:t>
            </a:fld>
            <a:endParaRPr lang="en-US">
              <a:solidFill>
                <a:srgbClr val="575F6D"/>
              </a:solidFill>
              <a:latin typeface="Garamond" pitchFamily="18" charset="0"/>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pPr>
            <a:endParaRPr lang="en-US">
              <a:solidFill>
                <a:srgbClr val="575F6D"/>
              </a:solidFill>
              <a:latin typeface="Garamond" pitchFamily="18"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Garamond" pitchFamily="18"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pPr>
            <a:fld id="{52180899-A3F3-4CB8-9484-7AFFF569FDBA}" type="slidenum">
              <a:rPr lang="en-US" smtClean="0">
                <a:latin typeface="Garamond" pitchFamily="18" charset="0"/>
              </a:rPr>
              <a:pPr fontAlgn="base">
                <a:spcBef>
                  <a:spcPct val="0"/>
                </a:spcBef>
                <a:spcAft>
                  <a:spcPct val="0"/>
                </a:spcAft>
              </a:pPr>
              <a:t>‹#›</a:t>
            </a:fld>
            <a:endParaRPr lang="en-US">
              <a:latin typeface="Garamond" pitchFamily="18" charset="0"/>
            </a:endParaRPr>
          </a:p>
        </p:txBody>
      </p:sp>
    </p:spTree>
    <p:extLst>
      <p:ext uri="{BB962C8B-B14F-4D97-AF65-F5344CB8AC3E}">
        <p14:creationId xmlns:p14="http://schemas.microsoft.com/office/powerpoint/2010/main" val="33769358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nj.gov/dep/enforcement/annualcomplreports.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http://treymorgan.net/wp-content/uploads/2011/11/top-10-schoo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600200"/>
            <a:ext cx="4912895"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79470" y="152400"/>
            <a:ext cx="8659730" cy="1447800"/>
          </a:xfrm>
        </p:spPr>
        <p:txBody>
          <a:bodyPr/>
          <a:lstStyle/>
          <a:p>
            <a:r>
              <a:rPr lang="en-US" sz="4800" b="1" dirty="0" smtClean="0"/>
              <a:t>Top 10 Issues with Electronic Submittals</a:t>
            </a:r>
            <a:endParaRPr lang="en-US" sz="4800" b="1" dirty="0"/>
          </a:p>
        </p:txBody>
      </p:sp>
      <p:sp>
        <p:nvSpPr>
          <p:cNvPr id="7" name="Text Box 4"/>
          <p:cNvSpPr txBox="1">
            <a:spLocks noChangeArrowheads="1"/>
          </p:cNvSpPr>
          <p:nvPr/>
        </p:nvSpPr>
        <p:spPr bwMode="auto">
          <a:xfrm>
            <a:off x="2209800" y="5486400"/>
            <a:ext cx="6309575" cy="107721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fontAlgn="base">
              <a:spcBef>
                <a:spcPts val="0"/>
              </a:spcBef>
              <a:spcAft>
                <a:spcPts val="0"/>
              </a:spcAft>
            </a:pPr>
            <a:r>
              <a:rPr lang="en-US" sz="1800" kern="1200" dirty="0">
                <a:solidFill>
                  <a:srgbClr val="000000"/>
                </a:solidFill>
                <a:effectLst/>
                <a:latin typeface="Californian FB"/>
                <a:ea typeface="Times New Roman"/>
                <a:cs typeface="Times New Roman"/>
              </a:rPr>
              <a:t>Presented by </a:t>
            </a:r>
            <a:r>
              <a:rPr lang="en-US" sz="1800" kern="1200" dirty="0" smtClean="0">
                <a:solidFill>
                  <a:srgbClr val="000000"/>
                </a:solidFill>
                <a:effectLst/>
                <a:latin typeface="Californian FB"/>
                <a:ea typeface="Times New Roman"/>
                <a:cs typeface="Times New Roman"/>
              </a:rPr>
              <a:t>– Hiram Oser</a:t>
            </a:r>
            <a:endParaRPr lang="en-US" sz="1200" dirty="0">
              <a:effectLst/>
              <a:latin typeface="Times New Roman"/>
              <a:ea typeface="Times New Roman"/>
            </a:endParaRPr>
          </a:p>
          <a:p>
            <a:pPr marL="0" marR="0" fontAlgn="base">
              <a:spcBef>
                <a:spcPts val="0"/>
              </a:spcBef>
              <a:spcAft>
                <a:spcPts val="0"/>
              </a:spcAft>
            </a:pPr>
            <a:r>
              <a:rPr lang="en-US" sz="2800" kern="1200" dirty="0">
                <a:solidFill>
                  <a:srgbClr val="000000"/>
                </a:solidFill>
                <a:effectLst/>
                <a:latin typeface="Californian FB"/>
                <a:ea typeface="Times New Roman"/>
                <a:cs typeface="Times New Roman"/>
              </a:rPr>
              <a:t>ACE academy</a:t>
            </a:r>
            <a:endParaRPr lang="en-US" sz="1200" dirty="0">
              <a:effectLst/>
              <a:latin typeface="Times New Roman"/>
              <a:ea typeface="Times New Roman"/>
            </a:endParaRPr>
          </a:p>
          <a:p>
            <a:pPr marL="0" marR="0" fontAlgn="base">
              <a:spcBef>
                <a:spcPts val="0"/>
              </a:spcBef>
              <a:spcAft>
                <a:spcPts val="0"/>
              </a:spcAft>
            </a:pPr>
            <a:r>
              <a:rPr lang="en-US" sz="1800" kern="1200" dirty="0">
                <a:solidFill>
                  <a:srgbClr val="000000"/>
                </a:solidFill>
                <a:effectLst/>
                <a:latin typeface="Californian FB"/>
                <a:ea typeface="Times New Roman"/>
                <a:cs typeface="Times New Roman"/>
              </a:rPr>
              <a:t>New Jersey Department of Environmental Protection</a:t>
            </a:r>
            <a:endParaRPr lang="en-US" sz="1200" dirty="0">
              <a:effectLst/>
              <a:latin typeface="Times New Roman"/>
              <a:ea typeface="Times New Roman"/>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86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EB96468-2C42-424B-8A91-0BEEFCDFD94E}" type="slidenum">
              <a:rPr lang="en-US" smtClean="0"/>
              <a:t>1</a:t>
            </a:fld>
            <a:endParaRPr lang="en-US"/>
          </a:p>
        </p:txBody>
      </p:sp>
    </p:spTree>
    <p:extLst>
      <p:ext uri="{BB962C8B-B14F-4D97-AF65-F5344CB8AC3E}">
        <p14:creationId xmlns:p14="http://schemas.microsoft.com/office/powerpoint/2010/main" val="250688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525963"/>
          </a:xfrm>
        </p:spPr>
        <p:txBody>
          <a:bodyPr>
            <a:normAutofit/>
          </a:bodyPr>
          <a:lstStyle/>
          <a:p>
            <a:pPr marL="0" indent="0">
              <a:buNone/>
            </a:pPr>
            <a:r>
              <a:rPr lang="en-US" sz="6600" b="1" dirty="0" smtClean="0">
                <a:solidFill>
                  <a:srgbClr val="FFFF00"/>
                </a:solidFill>
                <a:latin typeface="Baskerville Old Face" panose="02020602080505020303" pitchFamily="18" charset="0"/>
              </a:rPr>
              <a:t>9. What do I do when I lose my Login info or PIN number?</a:t>
            </a:r>
            <a:endParaRPr lang="en-US" sz="66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10</a:t>
            </a:fld>
            <a:endParaRPr lang="en-US" sz="1400" b="1" dirty="0">
              <a:solidFill>
                <a:srgbClr val="FFFF00"/>
              </a:solidFill>
            </a:endParaRPr>
          </a:p>
        </p:txBody>
      </p:sp>
    </p:spTree>
    <p:extLst>
      <p:ext uri="{BB962C8B-B14F-4D97-AF65-F5344CB8AC3E}">
        <p14:creationId xmlns:p14="http://schemas.microsoft.com/office/powerpoint/2010/main" val="354432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46038" y="0"/>
            <a:ext cx="9190038"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EB96468-2C42-424B-8A91-0BEEFCDFD94E}" type="slidenum">
              <a:rPr lang="en-US" sz="1400" b="1" smtClean="0"/>
              <a:t>11</a:t>
            </a:fld>
            <a:endParaRPr lang="en-US" sz="1400" b="1" dirty="0"/>
          </a:p>
        </p:txBody>
      </p:sp>
      <p:cxnSp>
        <p:nvCxnSpPr>
          <p:cNvPr id="6" name="Straight Arrow Connector 5"/>
          <p:cNvCxnSpPr/>
          <p:nvPr/>
        </p:nvCxnSpPr>
        <p:spPr>
          <a:xfrm flipH="1">
            <a:off x="5562600" y="2057400"/>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562600" y="2286000"/>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977480" y="2781300"/>
            <a:ext cx="1127919" cy="49530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cxnSp>
        <p:nvCxnSpPr>
          <p:cNvPr id="9" name="Straight Arrow Connector 8"/>
          <p:cNvCxnSpPr/>
          <p:nvPr/>
        </p:nvCxnSpPr>
        <p:spPr>
          <a:xfrm flipH="1">
            <a:off x="4728692" y="3657600"/>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277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CEB96468-2C42-424B-8A91-0BEEFCDFD94E}" type="slidenum">
              <a:rPr lang="en-US" sz="1400" b="1" smtClean="0"/>
              <a:t>12</a:t>
            </a:fld>
            <a:endParaRPr lang="en-US" sz="1400" b="1" dirty="0"/>
          </a:p>
        </p:txBody>
      </p:sp>
    </p:spTree>
    <p:extLst>
      <p:ext uri="{BB962C8B-B14F-4D97-AF65-F5344CB8AC3E}">
        <p14:creationId xmlns:p14="http://schemas.microsoft.com/office/powerpoint/2010/main" val="1893297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CEB96468-2C42-424B-8A91-0BEEFCDFD94E}" type="slidenum">
              <a:rPr lang="en-US" sz="1400" b="1" smtClean="0"/>
              <a:t>13</a:t>
            </a:fld>
            <a:endParaRPr lang="en-US" sz="1400" b="1" dirty="0"/>
          </a:p>
        </p:txBody>
      </p:sp>
      <p:cxnSp>
        <p:nvCxnSpPr>
          <p:cNvPr id="6" name="Straight Arrow Connector 5"/>
          <p:cNvCxnSpPr/>
          <p:nvPr/>
        </p:nvCxnSpPr>
        <p:spPr>
          <a:xfrm flipH="1">
            <a:off x="1676400" y="5867400"/>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326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665"/>
            <a:ext cx="9144000" cy="601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609600"/>
          </a:xfrm>
        </p:spPr>
        <p:txBody>
          <a:bodyPr/>
          <a:lstStyle/>
          <a:p>
            <a:r>
              <a:rPr lang="en-US" sz="2800" dirty="0"/>
              <a:t>https://www.state.nj.us/mynj/mailmynjs.html</a:t>
            </a:r>
          </a:p>
        </p:txBody>
      </p:sp>
      <p:sp>
        <p:nvSpPr>
          <p:cNvPr id="4" name="Slide Number Placeholder 3"/>
          <p:cNvSpPr>
            <a:spLocks noGrp="1"/>
          </p:cNvSpPr>
          <p:nvPr>
            <p:ph type="sldNum" sz="quarter" idx="12"/>
          </p:nvPr>
        </p:nvSpPr>
        <p:spPr>
          <a:xfrm>
            <a:off x="8382000" y="6172200"/>
            <a:ext cx="561975" cy="365125"/>
          </a:xfrm>
        </p:spPr>
        <p:txBody>
          <a:bodyPr/>
          <a:lstStyle/>
          <a:p>
            <a:fld id="{CEB96468-2C42-424B-8A91-0BEEFCDFD94E}" type="slidenum">
              <a:rPr lang="en-US" sz="1400" b="1" smtClean="0"/>
              <a:t>14</a:t>
            </a:fld>
            <a:endParaRPr lang="en-US" sz="1400" b="1" dirty="0"/>
          </a:p>
        </p:txBody>
      </p:sp>
      <p:cxnSp>
        <p:nvCxnSpPr>
          <p:cNvPr id="7" name="Straight Arrow Connector 6"/>
          <p:cNvCxnSpPr/>
          <p:nvPr/>
        </p:nvCxnSpPr>
        <p:spPr>
          <a:xfrm flipH="1">
            <a:off x="6553200" y="2668073"/>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553938" y="2895600"/>
            <a:ext cx="567408"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553938" y="3125268"/>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391400" y="4343400"/>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572000" y="5029200"/>
            <a:ext cx="533400" cy="38100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spTree>
    <p:extLst>
      <p:ext uri="{BB962C8B-B14F-4D97-AF65-F5344CB8AC3E}">
        <p14:creationId xmlns:p14="http://schemas.microsoft.com/office/powerpoint/2010/main" val="3187368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9020"/>
            <a:ext cx="9144000" cy="686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5"/>
          </p:nvPr>
        </p:nvSpPr>
        <p:spPr>
          <a:xfrm>
            <a:off x="8153400" y="5943600"/>
            <a:ext cx="609600" cy="521208"/>
          </a:xfrm>
        </p:spPr>
        <p:txBody>
          <a:bodyPr/>
          <a:lstStyle/>
          <a:p>
            <a:fld id="{91BB6449-5830-400E-A504-DA9BF1C8DB54}" type="slidenum">
              <a:rPr lang="en-US" smtClean="0">
                <a:solidFill>
                  <a:schemeClr val="tx1"/>
                </a:solidFill>
              </a:rPr>
              <a:pPr/>
              <a:t>15</a:t>
            </a:fld>
            <a:endParaRPr lang="en-US" dirty="0">
              <a:solidFill>
                <a:schemeClr val="tx1"/>
              </a:solidFill>
            </a:endParaRPr>
          </a:p>
        </p:txBody>
      </p:sp>
      <p:sp>
        <p:nvSpPr>
          <p:cNvPr id="5" name="Rounded Rectangle 4"/>
          <p:cNvSpPr/>
          <p:nvPr/>
        </p:nvSpPr>
        <p:spPr>
          <a:xfrm>
            <a:off x="1219200" y="2152650"/>
            <a:ext cx="990600" cy="28575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4000" dirty="0">
              <a:solidFill>
                <a:prstClr val="white"/>
              </a:solidFill>
            </a:endParaRPr>
          </a:p>
        </p:txBody>
      </p:sp>
      <p:cxnSp>
        <p:nvCxnSpPr>
          <p:cNvPr id="6" name="Straight Arrow Connector 5"/>
          <p:cNvCxnSpPr/>
          <p:nvPr/>
        </p:nvCxnSpPr>
        <p:spPr>
          <a:xfrm>
            <a:off x="1435100" y="1543050"/>
            <a:ext cx="0" cy="43815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822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5"/>
          </p:nvPr>
        </p:nvSpPr>
        <p:spPr>
          <a:xfrm>
            <a:off x="8153400" y="6019800"/>
            <a:ext cx="609600" cy="521208"/>
          </a:xfrm>
        </p:spPr>
        <p:txBody>
          <a:bodyPr/>
          <a:lstStyle/>
          <a:p>
            <a:fld id="{91BB6449-5830-400E-A504-DA9BF1C8DB54}" type="slidenum">
              <a:rPr lang="en-US" smtClean="0">
                <a:solidFill>
                  <a:schemeClr val="tx1"/>
                </a:solidFill>
                <a:latin typeface="Century Gothic" panose="020B0502020202020204" pitchFamily="34" charset="0"/>
              </a:rPr>
              <a:pPr/>
              <a:t>16</a:t>
            </a:fld>
            <a:endParaRPr lang="en-US" dirty="0">
              <a:solidFill>
                <a:schemeClr val="tx1"/>
              </a:solidFill>
              <a:latin typeface="Century Gothic" panose="020B0502020202020204" pitchFamily="34" charset="0"/>
            </a:endParaRPr>
          </a:p>
        </p:txBody>
      </p:sp>
      <p:sp>
        <p:nvSpPr>
          <p:cNvPr id="6" name="Rounded Rectangle 5"/>
          <p:cNvSpPr/>
          <p:nvPr/>
        </p:nvSpPr>
        <p:spPr>
          <a:xfrm>
            <a:off x="7315200" y="3257550"/>
            <a:ext cx="9906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4000" dirty="0">
              <a:solidFill>
                <a:prstClr val="white"/>
              </a:solidFill>
            </a:endParaRPr>
          </a:p>
        </p:txBody>
      </p:sp>
      <p:sp>
        <p:nvSpPr>
          <p:cNvPr id="5" name="Rounded Rectangle 4"/>
          <p:cNvSpPr/>
          <p:nvPr/>
        </p:nvSpPr>
        <p:spPr>
          <a:xfrm>
            <a:off x="990600" y="1997075"/>
            <a:ext cx="762000" cy="28575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4000" dirty="0">
              <a:solidFill>
                <a:prstClr val="white"/>
              </a:solidFill>
            </a:endParaRPr>
          </a:p>
        </p:txBody>
      </p:sp>
    </p:spTree>
    <p:extLst>
      <p:ext uri="{BB962C8B-B14F-4D97-AF65-F5344CB8AC3E}">
        <p14:creationId xmlns:p14="http://schemas.microsoft.com/office/powerpoint/2010/main" val="732830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9" y="952629"/>
            <a:ext cx="9139237" cy="590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8200" y="6019800"/>
            <a:ext cx="561975" cy="365125"/>
          </a:xfrm>
        </p:spPr>
        <p:txBody>
          <a:bodyPr/>
          <a:lstStyle/>
          <a:p>
            <a:fld id="{CEB96468-2C42-424B-8A91-0BEEFCDFD94E}" type="slidenum">
              <a:rPr lang="en-US" sz="1400" b="1" smtClean="0"/>
              <a:t>17</a:t>
            </a:fld>
            <a:endParaRPr lang="en-US" sz="1400" b="1" dirty="0"/>
          </a:p>
        </p:txBody>
      </p:sp>
      <p:sp>
        <p:nvSpPr>
          <p:cNvPr id="3" name="TextBox 2"/>
          <p:cNvSpPr txBox="1"/>
          <p:nvPr/>
        </p:nvSpPr>
        <p:spPr>
          <a:xfrm>
            <a:off x="58425" y="143163"/>
            <a:ext cx="8001000" cy="784830"/>
          </a:xfrm>
          <a:prstGeom prst="rect">
            <a:avLst/>
          </a:prstGeom>
          <a:noFill/>
        </p:spPr>
        <p:txBody>
          <a:bodyPr wrap="square" rtlCol="0">
            <a:spAutoFit/>
          </a:bodyPr>
          <a:lstStyle/>
          <a:p>
            <a:pPr>
              <a:spcBef>
                <a:spcPts val="600"/>
              </a:spcBef>
            </a:pPr>
            <a:r>
              <a:rPr lang="en-US" sz="2000" b="1" dirty="0"/>
              <a:t>Old Portal Email Address:  njdep.state.nj.us@dep.state.nj.us</a:t>
            </a:r>
          </a:p>
          <a:p>
            <a:pPr>
              <a:spcBef>
                <a:spcPts val="600"/>
              </a:spcBef>
            </a:pPr>
            <a:r>
              <a:rPr lang="en-US" sz="2000" b="1" dirty="0" smtClean="0"/>
              <a:t>New Portal Email address: </a:t>
            </a:r>
            <a:r>
              <a:rPr lang="en-US" sz="2000" b="1" dirty="0" err="1" smtClean="0"/>
              <a:t>portalcomments</a:t>
            </a:r>
            <a:r>
              <a:rPr lang="en-US" sz="2000" b="1" dirty="0" smtClean="0"/>
              <a:t> @dep.state.nj.us</a:t>
            </a:r>
            <a:endParaRPr lang="en-US" sz="2000" b="1" dirty="0"/>
          </a:p>
        </p:txBody>
      </p:sp>
      <p:cxnSp>
        <p:nvCxnSpPr>
          <p:cNvPr id="5" name="Straight Arrow Connector 4"/>
          <p:cNvCxnSpPr/>
          <p:nvPr/>
        </p:nvCxnSpPr>
        <p:spPr>
          <a:xfrm flipH="1">
            <a:off x="2316788" y="2191555"/>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41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19200"/>
            <a:ext cx="4114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a:r>
              <a:rPr lang="en-US" sz="30000" b="1"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8</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18</a:t>
            </a:fld>
            <a:endParaRPr lang="en-US" sz="1400" b="1" dirty="0">
              <a:solidFill>
                <a:srgbClr val="FFFF00"/>
              </a:solidFill>
            </a:endParaRPr>
          </a:p>
        </p:txBody>
      </p:sp>
    </p:spTree>
    <p:extLst>
      <p:ext uri="{BB962C8B-B14F-4D97-AF65-F5344CB8AC3E}">
        <p14:creationId xmlns:p14="http://schemas.microsoft.com/office/powerpoint/2010/main" val="385804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6600" b="1" dirty="0">
                <a:solidFill>
                  <a:srgbClr val="FFFF00"/>
                </a:solidFill>
                <a:latin typeface="Baskerville Old Face" panose="02020602080505020303" pitchFamily="18" charset="0"/>
              </a:rPr>
              <a:t>8</a:t>
            </a:r>
            <a:r>
              <a:rPr lang="en-US" sz="6600" b="1" dirty="0" smtClean="0">
                <a:solidFill>
                  <a:srgbClr val="FFFF00"/>
                </a:solidFill>
                <a:latin typeface="Baskerville Old Face" panose="02020602080505020303" pitchFamily="18" charset="0"/>
              </a:rPr>
              <a:t>. Annual Compliance Certification  spreadsheet must be downloaded from the NJDEP Portal.</a:t>
            </a:r>
            <a:endParaRPr lang="en-US" sz="66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19</a:t>
            </a:fld>
            <a:endParaRPr lang="en-US" sz="1400" b="1" dirty="0">
              <a:solidFill>
                <a:srgbClr val="FFFF00"/>
              </a:solidFill>
            </a:endParaRPr>
          </a:p>
        </p:txBody>
      </p:sp>
    </p:spTree>
    <p:extLst>
      <p:ext uri="{BB962C8B-B14F-4D97-AF65-F5344CB8AC3E}">
        <p14:creationId xmlns:p14="http://schemas.microsoft.com/office/powerpoint/2010/main" val="1984946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19200"/>
            <a:ext cx="4114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a:r>
              <a:rPr lang="en-US" sz="30000" b="1" cap="none" spc="0"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10</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2</a:t>
            </a:fld>
            <a:endParaRPr lang="en-US" sz="1400" b="1" dirty="0">
              <a:solidFill>
                <a:srgbClr val="FFFF00"/>
              </a:solidFill>
            </a:endParaRPr>
          </a:p>
        </p:txBody>
      </p:sp>
    </p:spTree>
    <p:extLst>
      <p:ext uri="{BB962C8B-B14F-4D97-AF65-F5344CB8AC3E}">
        <p14:creationId xmlns:p14="http://schemas.microsoft.com/office/powerpoint/2010/main" val="37007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 y="13952"/>
            <a:ext cx="9138634" cy="686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895600" y="1828800"/>
            <a:ext cx="13716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a:xfrm>
            <a:off x="8582025" y="6400800"/>
            <a:ext cx="561975" cy="365125"/>
          </a:xfrm>
        </p:spPr>
        <p:txBody>
          <a:bodyPr/>
          <a:lstStyle/>
          <a:p>
            <a:fld id="{CEB96468-2C42-424B-8A91-0BEEFCDFD94E}" type="slidenum">
              <a:rPr lang="en-US" sz="1400" b="1" smtClean="0"/>
              <a:t>20</a:t>
            </a:fld>
            <a:endParaRPr lang="en-US" sz="1400" b="1" dirty="0"/>
          </a:p>
        </p:txBody>
      </p:sp>
    </p:spTree>
    <p:extLst>
      <p:ext uri="{BB962C8B-B14F-4D97-AF65-F5344CB8AC3E}">
        <p14:creationId xmlns:p14="http://schemas.microsoft.com/office/powerpoint/2010/main" val="1851348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58"/>
            <a:ext cx="9144000" cy="684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Slide Number Placeholder 5"/>
          <p:cNvSpPr>
            <a:spLocks noGrp="1"/>
          </p:cNvSpPr>
          <p:nvPr>
            <p:ph type="sldNum" sz="quarter" idx="12"/>
          </p:nvPr>
        </p:nvSpPr>
        <p:spPr>
          <a:xfrm>
            <a:off x="8382000" y="6172200"/>
            <a:ext cx="30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8D2044-2820-41C8-8F40-9DB5048BADE0}" type="slidenum">
              <a:rPr lang="en-US" sz="1400" b="1">
                <a:solidFill>
                  <a:prstClr val="black"/>
                </a:solidFill>
              </a:rPr>
              <a:pPr/>
              <a:t>21</a:t>
            </a:fld>
            <a:endParaRPr lang="en-US" sz="1400" b="1" dirty="0">
              <a:solidFill>
                <a:prstClr val="black"/>
              </a:solidFill>
            </a:endParaRPr>
          </a:p>
        </p:txBody>
      </p:sp>
      <p:cxnSp>
        <p:nvCxnSpPr>
          <p:cNvPr id="7" name="Straight Arrow Connector 6"/>
          <p:cNvCxnSpPr/>
          <p:nvPr/>
        </p:nvCxnSpPr>
        <p:spPr>
          <a:xfrm flipH="1">
            <a:off x="4347358" y="3284649"/>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52400" y="3084758"/>
            <a:ext cx="26670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prstClr val="white"/>
              </a:solidFill>
            </a:endParaRPr>
          </a:p>
        </p:txBody>
      </p:sp>
    </p:spTree>
    <p:extLst>
      <p:ext uri="{BB962C8B-B14F-4D97-AF65-F5344CB8AC3E}">
        <p14:creationId xmlns:p14="http://schemas.microsoft.com/office/powerpoint/2010/main" val="34712784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6"/>
            <a:ext cx="9143999" cy="686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52400" y="1828800"/>
            <a:ext cx="10668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prstClr val="white"/>
              </a:solidFill>
            </a:endParaRPr>
          </a:p>
        </p:txBody>
      </p:sp>
      <p:cxnSp>
        <p:nvCxnSpPr>
          <p:cNvPr id="6" name="Straight Arrow Connector 5"/>
          <p:cNvCxnSpPr/>
          <p:nvPr/>
        </p:nvCxnSpPr>
        <p:spPr>
          <a:xfrm flipH="1">
            <a:off x="1905000" y="4572000"/>
            <a:ext cx="568146"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EB96468-2C42-424B-8A91-0BEEFCDFD94E}" type="slidenum">
              <a:rPr lang="en-US" sz="1400" b="1" smtClean="0">
                <a:solidFill>
                  <a:prstClr val="black">
                    <a:tint val="75000"/>
                  </a:prstClr>
                </a:solidFill>
              </a:rPr>
              <a:pPr/>
              <a:t>22</a:t>
            </a:fld>
            <a:endParaRPr lang="en-US" sz="1400" b="1" dirty="0">
              <a:solidFill>
                <a:prstClr val="black">
                  <a:tint val="75000"/>
                </a:prstClr>
              </a:solidFill>
            </a:endParaRPr>
          </a:p>
        </p:txBody>
      </p:sp>
    </p:spTree>
    <p:extLst>
      <p:ext uri="{BB962C8B-B14F-4D97-AF65-F5344CB8AC3E}">
        <p14:creationId xmlns:p14="http://schemas.microsoft.com/office/powerpoint/2010/main" val="2217969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19200"/>
            <a:ext cx="4114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a:r>
              <a:rPr lang="en-US" sz="30000" b="1"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7</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23</a:t>
            </a:fld>
            <a:endParaRPr lang="en-US" sz="1400" b="1">
              <a:solidFill>
                <a:srgbClr val="FFFF00"/>
              </a:solidFill>
            </a:endParaRPr>
          </a:p>
        </p:txBody>
      </p:sp>
    </p:spTree>
    <p:extLst>
      <p:ext uri="{BB962C8B-B14F-4D97-AF65-F5344CB8AC3E}">
        <p14:creationId xmlns:p14="http://schemas.microsoft.com/office/powerpoint/2010/main" val="12974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45163"/>
          </a:xfrm>
        </p:spPr>
        <p:txBody>
          <a:bodyPr>
            <a:normAutofit/>
          </a:bodyPr>
          <a:lstStyle/>
          <a:p>
            <a:pPr marL="0" indent="0">
              <a:buNone/>
            </a:pPr>
            <a:r>
              <a:rPr lang="en-US" sz="6600" b="1" dirty="0" smtClean="0">
                <a:solidFill>
                  <a:srgbClr val="FFFF00"/>
                </a:solidFill>
                <a:latin typeface="Baskerville Old Face" panose="02020602080505020303" pitchFamily="18" charset="0"/>
              </a:rPr>
              <a:t>7. How do I get the paper forms of the Annual Compliance Certification</a:t>
            </a:r>
            <a:r>
              <a:rPr lang="en-US" sz="6600" b="1" dirty="0">
                <a:solidFill>
                  <a:srgbClr val="FFFF00"/>
                </a:solidFill>
                <a:latin typeface="Baskerville Old Face" panose="02020602080505020303" pitchFamily="18" charset="0"/>
              </a:rPr>
              <a:t>?</a:t>
            </a: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24</a:t>
            </a:fld>
            <a:endParaRPr lang="en-US" sz="1400" b="1" dirty="0">
              <a:solidFill>
                <a:srgbClr val="FFFF00"/>
              </a:solidFill>
            </a:endParaRPr>
          </a:p>
        </p:txBody>
      </p:sp>
    </p:spTree>
    <p:extLst>
      <p:ext uri="{BB962C8B-B14F-4D97-AF65-F5344CB8AC3E}">
        <p14:creationId xmlns:p14="http://schemas.microsoft.com/office/powerpoint/2010/main" val="3411832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62000" y="2895600"/>
            <a:ext cx="5943600" cy="68580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sp>
        <p:nvSpPr>
          <p:cNvPr id="2" name="Slide Number Placeholder 1"/>
          <p:cNvSpPr>
            <a:spLocks noGrp="1"/>
          </p:cNvSpPr>
          <p:nvPr>
            <p:ph type="sldNum" sz="quarter" idx="12"/>
          </p:nvPr>
        </p:nvSpPr>
        <p:spPr>
          <a:xfrm>
            <a:off x="8458200" y="6248400"/>
            <a:ext cx="561975" cy="365125"/>
          </a:xfrm>
        </p:spPr>
        <p:txBody>
          <a:bodyPr/>
          <a:lstStyle/>
          <a:p>
            <a:fld id="{CEB96468-2C42-424B-8A91-0BEEFCDFD94E}" type="slidenum">
              <a:rPr lang="en-US" sz="1400" b="1" smtClean="0"/>
              <a:t>25</a:t>
            </a:fld>
            <a:endParaRPr lang="en-US" sz="1400" b="1" dirty="0"/>
          </a:p>
        </p:txBody>
      </p:sp>
    </p:spTree>
    <p:extLst>
      <p:ext uri="{BB962C8B-B14F-4D97-AF65-F5344CB8AC3E}">
        <p14:creationId xmlns:p14="http://schemas.microsoft.com/office/powerpoint/2010/main" val="255528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9480481"/>
              </p:ext>
            </p:extLst>
          </p:nvPr>
        </p:nvGraphicFramePr>
        <p:xfrm>
          <a:off x="304800" y="457200"/>
          <a:ext cx="8534400" cy="3979572"/>
        </p:xfrm>
        <a:graphic>
          <a:graphicData uri="http://schemas.openxmlformats.org/drawingml/2006/table">
            <a:tbl>
              <a:tblPr>
                <a:tableStyleId>{5C22544A-7EE6-4342-B048-85BDC9FD1C3A}</a:tableStyleId>
              </a:tblPr>
              <a:tblGrid>
                <a:gridCol w="8534400"/>
              </a:tblGrid>
              <a:tr h="3979572">
                <a:tc>
                  <a:txBody>
                    <a:bodyPr/>
                    <a:lstStyle/>
                    <a:p>
                      <a:pPr algn="l" fontAlgn="b"/>
                      <a:r>
                        <a:rPr lang="en-US" sz="2800" u="none" strike="noStrike" dirty="0">
                          <a:effectLst/>
                        </a:rPr>
                        <a:t>5. Reporting Year: Enter the year for which you are reporting. Note that for Annual Compliance Certs., electronic submittals are only available to facilities reporting on a calendar year basis.  If your operating permit requires submittal of Annual Compliance Certs. 60 days from the anniversary of the initial approval date, you must continue to submit Annual Compliance Certs. on paper forms (100, 100A, and 100B).  </a:t>
                      </a:r>
                      <a:endParaRPr lang="en-US" sz="2800" b="0" i="0" u="none" strike="noStrike" dirty="0">
                        <a:effectLst/>
                        <a:latin typeface="Verdana"/>
                      </a:endParaRPr>
                    </a:p>
                  </a:txBody>
                  <a:tcPr marL="114300" marR="0" marT="0"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75945687"/>
              </p:ext>
            </p:extLst>
          </p:nvPr>
        </p:nvGraphicFramePr>
        <p:xfrm>
          <a:off x="533400" y="4800600"/>
          <a:ext cx="8001000" cy="1463040"/>
        </p:xfrm>
        <a:graphic>
          <a:graphicData uri="http://schemas.openxmlformats.org/drawingml/2006/table">
            <a:tbl>
              <a:tblPr>
                <a:tableStyleId>{5C22544A-7EE6-4342-B048-85BDC9FD1C3A}</a:tableStyleId>
              </a:tblPr>
              <a:tblGrid>
                <a:gridCol w="8001000"/>
              </a:tblGrid>
              <a:tr h="701041">
                <a:tc>
                  <a:txBody>
                    <a:bodyPr/>
                    <a:lstStyle/>
                    <a:p>
                      <a:pPr algn="l" fontAlgn="b"/>
                      <a:r>
                        <a:rPr lang="en-US" sz="3200" u="sng" strike="noStrike" dirty="0">
                          <a:effectLst/>
                          <a:hlinkClick r:id="rId2"/>
                        </a:rPr>
                        <a:t>Paper forms can be found here:  http://www.nj.gov/dep/enforcement/annualcomplreports.htm</a:t>
                      </a:r>
                      <a:endParaRPr lang="en-US" sz="3200" b="0" i="0" u="sng" strike="noStrike" dirty="0">
                        <a:solidFill>
                          <a:srgbClr val="0000FF"/>
                        </a:solidFill>
                        <a:effectLst/>
                        <a:latin typeface="Arial"/>
                      </a:endParaRPr>
                    </a:p>
                  </a:txBody>
                  <a:tcPr marL="114300" marR="0" marT="0" marB="0" anchor="b"/>
                </a:tc>
              </a:tr>
            </a:tbl>
          </a:graphicData>
        </a:graphic>
      </p:graphicFrame>
      <p:cxnSp>
        <p:nvCxnSpPr>
          <p:cNvPr id="4" name="Straight Connector 3"/>
          <p:cNvCxnSpPr/>
          <p:nvPr/>
        </p:nvCxnSpPr>
        <p:spPr>
          <a:xfrm>
            <a:off x="381000" y="2743200"/>
            <a:ext cx="7696200" cy="0"/>
          </a:xfrm>
          <a:prstGeom prst="line">
            <a:avLst/>
          </a:prstGeom>
          <a:ln>
            <a:solidFill>
              <a:srgbClr val="CE127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19800" y="2286000"/>
            <a:ext cx="2743200" cy="0"/>
          </a:xfrm>
          <a:prstGeom prst="line">
            <a:avLst/>
          </a:prstGeom>
          <a:ln>
            <a:solidFill>
              <a:srgbClr val="CE127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3124200"/>
            <a:ext cx="7696200" cy="0"/>
          </a:xfrm>
          <a:prstGeom prst="line">
            <a:avLst/>
          </a:prstGeom>
          <a:ln>
            <a:solidFill>
              <a:srgbClr val="CE127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3581400"/>
            <a:ext cx="8153400" cy="0"/>
          </a:xfrm>
          <a:prstGeom prst="line">
            <a:avLst/>
          </a:prstGeom>
          <a:ln>
            <a:solidFill>
              <a:srgbClr val="CE127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 y="3962400"/>
            <a:ext cx="5410200" cy="0"/>
          </a:xfrm>
          <a:prstGeom prst="line">
            <a:avLst/>
          </a:prstGeom>
          <a:ln>
            <a:solidFill>
              <a:srgbClr val="CE1274"/>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EB96468-2C42-424B-8A91-0BEEFCDFD94E}" type="slidenum">
              <a:rPr lang="en-US" sz="1400" b="1" smtClean="0"/>
              <a:t>26</a:t>
            </a:fld>
            <a:endParaRPr lang="en-US" sz="1400" b="1" dirty="0"/>
          </a:p>
        </p:txBody>
      </p:sp>
    </p:spTree>
    <p:extLst>
      <p:ext uri="{BB962C8B-B14F-4D97-AF65-F5344CB8AC3E}">
        <p14:creationId xmlns:p14="http://schemas.microsoft.com/office/powerpoint/2010/main" val="3857592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7" y="0"/>
            <a:ext cx="9176197" cy="689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886200" y="3810000"/>
            <a:ext cx="1828800" cy="83820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t>27</a:t>
            </a:fld>
            <a:endParaRPr lang="en-US" sz="1400" b="1" dirty="0"/>
          </a:p>
        </p:txBody>
      </p:sp>
    </p:spTree>
    <p:extLst>
      <p:ext uri="{BB962C8B-B14F-4D97-AF65-F5344CB8AC3E}">
        <p14:creationId xmlns:p14="http://schemas.microsoft.com/office/powerpoint/2010/main" val="1200770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43000"/>
            <a:ext cx="8305800" cy="4708981"/>
          </a:xfrm>
          <a:prstGeom prst="rect">
            <a:avLst/>
          </a:prstGeom>
          <a:noFill/>
          <a:effectLst>
            <a:glow rad="63500">
              <a:schemeClr val="accent3">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6</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28</a:t>
            </a:fld>
            <a:endParaRPr lang="en-US" sz="1400" b="1" dirty="0">
              <a:solidFill>
                <a:srgbClr val="FFFF00"/>
              </a:solidFill>
            </a:endParaRPr>
          </a:p>
        </p:txBody>
      </p:sp>
    </p:spTree>
    <p:extLst>
      <p:ext uri="{BB962C8B-B14F-4D97-AF65-F5344CB8AC3E}">
        <p14:creationId xmlns:p14="http://schemas.microsoft.com/office/powerpoint/2010/main" val="33534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Autofit/>
          </a:bodyPr>
          <a:lstStyle/>
          <a:p>
            <a:pPr marL="0" indent="0">
              <a:buNone/>
            </a:pPr>
            <a:r>
              <a:rPr lang="en-US" sz="6000" b="1" dirty="0" smtClean="0">
                <a:solidFill>
                  <a:srgbClr val="FFFF00"/>
                </a:solidFill>
                <a:latin typeface="Baskerville Old Face" panose="02020602080505020303" pitchFamily="18" charset="0"/>
              </a:rPr>
              <a:t>6. Do not change the file name or file type when saving to the computer. </a:t>
            </a:r>
          </a:p>
          <a:p>
            <a:pPr marL="0" indent="0">
              <a:buNone/>
            </a:pPr>
            <a:r>
              <a:rPr lang="en-US" sz="6000" b="1" dirty="0" smtClean="0">
                <a:solidFill>
                  <a:srgbClr val="FFFF00"/>
                </a:solidFill>
                <a:latin typeface="Baskerville Old Face" panose="02020602080505020303" pitchFamily="18" charset="0"/>
              </a:rPr>
              <a:t>For example: save as .</a:t>
            </a:r>
            <a:r>
              <a:rPr lang="en-US" sz="6000" b="1" dirty="0" err="1" smtClean="0">
                <a:solidFill>
                  <a:srgbClr val="FFFF00"/>
                </a:solidFill>
                <a:latin typeface="Baskerville Old Face" panose="02020602080505020303" pitchFamily="18" charset="0"/>
              </a:rPr>
              <a:t>xls</a:t>
            </a:r>
            <a:r>
              <a:rPr lang="en-US" sz="6000" b="1" dirty="0" smtClean="0">
                <a:solidFill>
                  <a:srgbClr val="FFFF00"/>
                </a:solidFill>
                <a:latin typeface="Baskerville Old Face" panose="02020602080505020303" pitchFamily="18" charset="0"/>
              </a:rPr>
              <a:t> rather than .</a:t>
            </a:r>
            <a:r>
              <a:rPr lang="en-US" sz="6000" b="1" dirty="0" err="1" smtClean="0">
                <a:solidFill>
                  <a:srgbClr val="FFFF00"/>
                </a:solidFill>
                <a:latin typeface="Baskerville Old Face" panose="02020602080505020303" pitchFamily="18" charset="0"/>
              </a:rPr>
              <a:t>xlsx</a:t>
            </a:r>
            <a:endParaRPr lang="en-US" sz="60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29</a:t>
            </a:fld>
            <a:endParaRPr lang="en-US" sz="1400" b="1" dirty="0">
              <a:solidFill>
                <a:srgbClr val="FFFF00"/>
              </a:solidFill>
            </a:endParaRPr>
          </a:p>
        </p:txBody>
      </p:sp>
    </p:spTree>
    <p:extLst>
      <p:ext uri="{BB962C8B-B14F-4D97-AF65-F5344CB8AC3E}">
        <p14:creationId xmlns:p14="http://schemas.microsoft.com/office/powerpoint/2010/main" val="858810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525963"/>
          </a:xfrm>
        </p:spPr>
        <p:txBody>
          <a:bodyPr>
            <a:noAutofit/>
          </a:bodyPr>
          <a:lstStyle/>
          <a:p>
            <a:pPr marL="0" indent="0">
              <a:buNone/>
            </a:pPr>
            <a:r>
              <a:rPr lang="en-US" sz="8000" b="1" dirty="0" smtClean="0">
                <a:solidFill>
                  <a:srgbClr val="FFFF00"/>
                </a:solidFill>
                <a:latin typeface="Baskerville Old Face" panose="02020602080505020303" pitchFamily="18" charset="0"/>
              </a:rPr>
              <a:t>10. Internet browsers that are compatible with NJDEP Online.</a:t>
            </a:r>
            <a:endParaRPr lang="en-US" sz="80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3</a:t>
            </a:fld>
            <a:endParaRPr lang="en-US" sz="1400" b="1" dirty="0">
              <a:solidFill>
                <a:srgbClr val="FFFF00"/>
              </a:solidFill>
            </a:endParaRPr>
          </a:p>
        </p:txBody>
      </p:sp>
    </p:spTree>
    <p:extLst>
      <p:ext uri="{BB962C8B-B14F-4D97-AF65-F5344CB8AC3E}">
        <p14:creationId xmlns:p14="http://schemas.microsoft.com/office/powerpoint/2010/main" val="2508712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2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375" y="2057400"/>
            <a:ext cx="53625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580922" y="5410200"/>
            <a:ext cx="2667000" cy="5334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ounded Rectangle 7"/>
          <p:cNvSpPr/>
          <p:nvPr/>
        </p:nvSpPr>
        <p:spPr>
          <a:xfrm>
            <a:off x="3733800" y="2362200"/>
            <a:ext cx="26670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p:txBody>
          <a:bodyPr/>
          <a:lstStyle/>
          <a:p>
            <a:fld id="{CEB96468-2C42-424B-8A91-0BEEFCDFD94E}" type="slidenum">
              <a:rPr lang="en-US" sz="1400" b="1" smtClean="0"/>
              <a:t>30</a:t>
            </a:fld>
            <a:endParaRPr lang="en-US" sz="1400" b="1" dirty="0"/>
          </a:p>
        </p:txBody>
      </p:sp>
    </p:spTree>
    <p:extLst>
      <p:ext uri="{BB962C8B-B14F-4D97-AF65-F5344CB8AC3E}">
        <p14:creationId xmlns:p14="http://schemas.microsoft.com/office/powerpoint/2010/main" val="1671845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 y="0"/>
            <a:ext cx="91572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41045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598054" y="1905000"/>
            <a:ext cx="19050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Rounded Rectangle 6"/>
          <p:cNvSpPr/>
          <p:nvPr/>
        </p:nvSpPr>
        <p:spPr>
          <a:xfrm>
            <a:off x="2209800" y="5314682"/>
            <a:ext cx="51054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a:xfrm>
            <a:off x="8582025" y="6274694"/>
            <a:ext cx="561975" cy="365125"/>
          </a:xfrm>
        </p:spPr>
        <p:txBody>
          <a:bodyPr/>
          <a:lstStyle/>
          <a:p>
            <a:fld id="{CEB96468-2C42-424B-8A91-0BEEFCDFD94E}" type="slidenum">
              <a:rPr lang="en-US" sz="1400" b="1" smtClean="0"/>
              <a:t>31</a:t>
            </a:fld>
            <a:endParaRPr lang="en-US" sz="1400" b="1" dirty="0"/>
          </a:p>
        </p:txBody>
      </p:sp>
    </p:spTree>
    <p:extLst>
      <p:ext uri="{BB962C8B-B14F-4D97-AF65-F5344CB8AC3E}">
        <p14:creationId xmlns:p14="http://schemas.microsoft.com/office/powerpoint/2010/main" val="4246665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199"/>
            <a:ext cx="9144000" cy="60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685800" y="152400"/>
            <a:ext cx="7772400" cy="685800"/>
          </a:xfrm>
        </p:spPr>
        <p:txBody>
          <a:bodyPr>
            <a:normAutofit fontScale="90000"/>
          </a:bodyPr>
          <a:lstStyle/>
          <a:p>
            <a:r>
              <a:rPr lang="en-US" sz="3600" dirty="0" smtClean="0"/>
              <a:t>Do not change file name</a:t>
            </a:r>
          </a:p>
        </p:txBody>
      </p:sp>
      <p:sp>
        <p:nvSpPr>
          <p:cNvPr id="13314" name="Slide Number Placeholder 5"/>
          <p:cNvSpPr>
            <a:spLocks noGrp="1"/>
          </p:cNvSpPr>
          <p:nvPr>
            <p:ph type="sldNum" sz="quarter" idx="12"/>
          </p:nvPr>
        </p:nvSpPr>
        <p:spPr>
          <a:xfrm>
            <a:off x="8686800" y="60960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FB0097-BA23-43B3-9ECF-D01633CECFD0}" type="slidenum">
              <a:rPr lang="en-US" sz="1400" b="1"/>
              <a:pPr/>
              <a:t>32</a:t>
            </a:fld>
            <a:endParaRPr lang="en-US" sz="1400" b="1" dirty="0"/>
          </a:p>
        </p:txBody>
      </p:sp>
      <p:sp>
        <p:nvSpPr>
          <p:cNvPr id="8" name="Rounded Rectangle 7"/>
          <p:cNvSpPr/>
          <p:nvPr/>
        </p:nvSpPr>
        <p:spPr>
          <a:xfrm>
            <a:off x="3505200" y="2741857"/>
            <a:ext cx="1905000" cy="153071"/>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9" name="Rounded Rectangle 8"/>
          <p:cNvSpPr/>
          <p:nvPr/>
        </p:nvSpPr>
        <p:spPr>
          <a:xfrm>
            <a:off x="4038600" y="5105400"/>
            <a:ext cx="20574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cxnSp>
        <p:nvCxnSpPr>
          <p:cNvPr id="10" name="Straight Arrow Connector 9"/>
          <p:cNvCxnSpPr/>
          <p:nvPr/>
        </p:nvCxnSpPr>
        <p:spPr>
          <a:xfrm>
            <a:off x="6501685" y="4558048"/>
            <a:ext cx="0" cy="45720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071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43000"/>
            <a:ext cx="8305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5</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t>33</a:t>
            </a:fld>
            <a:endParaRPr lang="en-US" sz="1400" b="1" dirty="0"/>
          </a:p>
        </p:txBody>
      </p:sp>
    </p:spTree>
    <p:extLst>
      <p:ext uri="{BB962C8B-B14F-4D97-AF65-F5344CB8AC3E}">
        <p14:creationId xmlns:p14="http://schemas.microsoft.com/office/powerpoint/2010/main" val="42174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200" b="1" dirty="0" smtClean="0">
                <a:solidFill>
                  <a:srgbClr val="FFFF00"/>
                </a:solidFill>
                <a:latin typeface="Baskerville Old Face" panose="02020602080505020303" pitchFamily="18" charset="0"/>
              </a:rPr>
              <a:t>5. Enable Macros.</a:t>
            </a:r>
            <a:endParaRPr lang="en-US" sz="72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34</a:t>
            </a:fld>
            <a:endParaRPr lang="en-US" sz="1400" b="1" dirty="0">
              <a:solidFill>
                <a:srgbClr val="FFFF00"/>
              </a:solidFill>
            </a:endParaRPr>
          </a:p>
        </p:txBody>
      </p:sp>
    </p:spTree>
    <p:extLst>
      <p:ext uri="{BB962C8B-B14F-4D97-AF65-F5344CB8AC3E}">
        <p14:creationId xmlns:p14="http://schemas.microsoft.com/office/powerpoint/2010/main" val="1161633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787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0" y="3505200"/>
            <a:ext cx="766293"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a:xfrm>
            <a:off x="8544462" y="6324600"/>
            <a:ext cx="561975" cy="365125"/>
          </a:xfrm>
        </p:spPr>
        <p:txBody>
          <a:bodyPr/>
          <a:lstStyle/>
          <a:p>
            <a:fld id="{CEB96468-2C42-424B-8A91-0BEEFCDFD94E}" type="slidenum">
              <a:rPr lang="en-US" sz="1400" b="1" smtClean="0"/>
              <a:t>35</a:t>
            </a:fld>
            <a:endParaRPr lang="en-US" sz="1400" b="1" dirty="0"/>
          </a:p>
        </p:txBody>
      </p:sp>
    </p:spTree>
    <p:extLst>
      <p:ext uri="{BB962C8B-B14F-4D97-AF65-F5344CB8AC3E}">
        <p14:creationId xmlns:p14="http://schemas.microsoft.com/office/powerpoint/2010/main" val="1250753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52400" y="2819400"/>
            <a:ext cx="9906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 name="Rounded Rectangle 5"/>
          <p:cNvSpPr/>
          <p:nvPr/>
        </p:nvSpPr>
        <p:spPr>
          <a:xfrm>
            <a:off x="7239000" y="3655454"/>
            <a:ext cx="17526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a:xfrm>
            <a:off x="8429625" y="6096000"/>
            <a:ext cx="561975" cy="365125"/>
          </a:xfrm>
        </p:spPr>
        <p:txBody>
          <a:bodyPr/>
          <a:lstStyle/>
          <a:p>
            <a:fld id="{CEB96468-2C42-424B-8A91-0BEEFCDFD94E}" type="slidenum">
              <a:rPr lang="en-US" sz="1400" b="1" smtClean="0"/>
              <a:t>36</a:t>
            </a:fld>
            <a:endParaRPr lang="en-US" sz="1400" b="1" dirty="0"/>
          </a:p>
        </p:txBody>
      </p:sp>
    </p:spTree>
    <p:extLst>
      <p:ext uri="{BB962C8B-B14F-4D97-AF65-F5344CB8AC3E}">
        <p14:creationId xmlns:p14="http://schemas.microsoft.com/office/powerpoint/2010/main" val="515657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52400" y="1752600"/>
            <a:ext cx="11430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ounded Rectangle 7"/>
          <p:cNvSpPr/>
          <p:nvPr/>
        </p:nvSpPr>
        <p:spPr>
          <a:xfrm>
            <a:off x="1676400" y="457200"/>
            <a:ext cx="5029200" cy="129540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cxnSp>
        <p:nvCxnSpPr>
          <p:cNvPr id="9" name="Straight Arrow Connector 8"/>
          <p:cNvCxnSpPr/>
          <p:nvPr/>
        </p:nvCxnSpPr>
        <p:spPr>
          <a:xfrm flipH="1">
            <a:off x="6934200" y="15240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458200" y="6172200"/>
            <a:ext cx="561975" cy="365125"/>
          </a:xfrm>
        </p:spPr>
        <p:txBody>
          <a:bodyPr/>
          <a:lstStyle/>
          <a:p>
            <a:fld id="{CEB96468-2C42-424B-8A91-0BEEFCDFD94E}" type="slidenum">
              <a:rPr lang="en-US" sz="1400" b="1" smtClean="0"/>
              <a:t>37</a:t>
            </a:fld>
            <a:endParaRPr lang="en-US" sz="1400" b="1" dirty="0"/>
          </a:p>
        </p:txBody>
      </p:sp>
    </p:spTree>
    <p:extLst>
      <p:ext uri="{BB962C8B-B14F-4D97-AF65-F5344CB8AC3E}">
        <p14:creationId xmlns:p14="http://schemas.microsoft.com/office/powerpoint/2010/main" val="1767070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1600200"/>
          </a:xfrm>
        </p:spPr>
        <p:txBody>
          <a:bodyPr>
            <a:normAutofit/>
          </a:bodyPr>
          <a:lstStyle/>
          <a:p>
            <a:r>
              <a:rPr lang="en-US" sz="2800" dirty="0"/>
              <a:t>Open Excel Spreadsheet, Always Enable Macros</a:t>
            </a:r>
            <a:br>
              <a:rPr lang="en-US" sz="2800" dirty="0"/>
            </a:br>
            <a:r>
              <a:rPr lang="en-US" sz="2800" dirty="0"/>
              <a:t>(Microsoft Office </a:t>
            </a:r>
            <a:r>
              <a:rPr lang="en-US" sz="2800" dirty="0" smtClean="0"/>
              <a:t>2003)</a:t>
            </a:r>
            <a:endParaRPr lang="en-US" sz="2800" dirty="0" smtClean="0">
              <a:solidFill>
                <a:schemeClr val="tx1"/>
              </a:solidFill>
            </a:endParaRPr>
          </a:p>
        </p:txBody>
      </p:sp>
      <p:sp>
        <p:nvSpPr>
          <p:cNvPr id="3" name="Content Placeholder 2"/>
          <p:cNvSpPr>
            <a:spLocks noGrp="1"/>
          </p:cNvSpPr>
          <p:nvPr>
            <p:ph idx="1"/>
          </p:nvPr>
        </p:nvSpPr>
        <p:spPr>
          <a:xfrm>
            <a:off x="533400" y="2057400"/>
            <a:ext cx="8229600" cy="4525963"/>
          </a:xfrm>
        </p:spPr>
        <p:txBody>
          <a:bodyPr>
            <a:normAutofit/>
          </a:bodyPr>
          <a:lstStyle/>
          <a:p>
            <a:pPr marL="0" lvl="0" indent="0" eaLnBrk="0" fontAlgn="base" hangingPunct="0">
              <a:spcBef>
                <a:spcPct val="0"/>
              </a:spcBef>
              <a:spcAft>
                <a:spcPct val="0"/>
              </a:spcAft>
              <a:buNone/>
            </a:pPr>
            <a:r>
              <a:rPr lang="en-US" sz="3600" dirty="0">
                <a:solidFill>
                  <a:srgbClr val="198119"/>
                </a:solidFill>
                <a:latin typeface="Times New Roman" pitchFamily="18" charset="0"/>
              </a:rPr>
              <a:t>MACROS: Upon opening the Excel Spreadsheet, always click </a:t>
            </a:r>
            <a:r>
              <a:rPr lang="en-US" sz="3600" b="1" dirty="0">
                <a:solidFill>
                  <a:srgbClr val="198119"/>
                </a:solidFill>
                <a:latin typeface="Times New Roman" pitchFamily="18" charset="0"/>
              </a:rPr>
              <a:t>Enable</a:t>
            </a:r>
            <a:r>
              <a:rPr lang="en-US" sz="3600" dirty="0">
                <a:solidFill>
                  <a:srgbClr val="198119"/>
                </a:solidFill>
                <a:latin typeface="Times New Roman" pitchFamily="18" charset="0"/>
              </a:rPr>
              <a:t>. You may need to lower security in order to enable Macros. </a:t>
            </a:r>
            <a:endParaRPr lang="en-US" sz="3600" dirty="0" smtClean="0">
              <a:solidFill>
                <a:srgbClr val="198119"/>
              </a:solidFill>
              <a:latin typeface="Times New Roman" pitchFamily="18" charset="0"/>
            </a:endParaRPr>
          </a:p>
          <a:p>
            <a:pPr marL="457200" lvl="0" indent="-457200" algn="ctr" eaLnBrk="0" fontAlgn="base" hangingPunct="0">
              <a:spcBef>
                <a:spcPct val="0"/>
              </a:spcBef>
              <a:spcAft>
                <a:spcPct val="0"/>
              </a:spcAft>
              <a:buAutoNum type="arabicPeriod"/>
            </a:pPr>
            <a:r>
              <a:rPr lang="en-US" sz="3600" dirty="0" smtClean="0">
                <a:solidFill>
                  <a:srgbClr val="198119"/>
                </a:solidFill>
                <a:latin typeface="Times New Roman" pitchFamily="18" charset="0"/>
              </a:rPr>
              <a:t>Go </a:t>
            </a:r>
            <a:r>
              <a:rPr lang="en-US" sz="3600" dirty="0">
                <a:solidFill>
                  <a:srgbClr val="198119"/>
                </a:solidFill>
                <a:latin typeface="Times New Roman" pitchFamily="18" charset="0"/>
              </a:rPr>
              <a:t>to Tools </a:t>
            </a:r>
          </a:p>
          <a:p>
            <a:pPr marL="457200" lvl="0" indent="-457200" algn="ctr" eaLnBrk="0" fontAlgn="base" hangingPunct="0">
              <a:spcBef>
                <a:spcPct val="0"/>
              </a:spcBef>
              <a:spcAft>
                <a:spcPct val="0"/>
              </a:spcAft>
              <a:buAutoNum type="arabicPeriod"/>
            </a:pPr>
            <a:r>
              <a:rPr lang="en-US" sz="3600" dirty="0" smtClean="0">
                <a:solidFill>
                  <a:srgbClr val="198119"/>
                </a:solidFill>
                <a:latin typeface="Times New Roman" pitchFamily="18" charset="0"/>
              </a:rPr>
              <a:t>Macros </a:t>
            </a:r>
          </a:p>
          <a:p>
            <a:pPr marL="457200" lvl="0" indent="-457200" algn="ctr" eaLnBrk="0" fontAlgn="base" hangingPunct="0">
              <a:spcBef>
                <a:spcPct val="0"/>
              </a:spcBef>
              <a:spcAft>
                <a:spcPct val="0"/>
              </a:spcAft>
              <a:buAutoNum type="arabicPeriod"/>
            </a:pPr>
            <a:r>
              <a:rPr lang="en-US" sz="3600" dirty="0" smtClean="0">
                <a:solidFill>
                  <a:srgbClr val="198119"/>
                </a:solidFill>
                <a:latin typeface="Times New Roman" pitchFamily="18" charset="0"/>
              </a:rPr>
              <a:t>Security </a:t>
            </a:r>
          </a:p>
          <a:p>
            <a:pPr marL="457200" lvl="0" indent="-457200" algn="ctr" eaLnBrk="0" fontAlgn="base" hangingPunct="0">
              <a:spcBef>
                <a:spcPct val="0"/>
              </a:spcBef>
              <a:spcAft>
                <a:spcPct val="0"/>
              </a:spcAft>
              <a:buAutoNum type="arabicPeriod"/>
            </a:pPr>
            <a:r>
              <a:rPr lang="en-US" sz="3600" dirty="0" smtClean="0">
                <a:solidFill>
                  <a:srgbClr val="198119"/>
                </a:solidFill>
                <a:latin typeface="Times New Roman" pitchFamily="18" charset="0"/>
              </a:rPr>
              <a:t>Low</a:t>
            </a:r>
            <a:endParaRPr lang="en-US" sz="3600" dirty="0">
              <a:solidFill>
                <a:srgbClr val="198119"/>
              </a:solidFill>
              <a:latin typeface="Times New Roman" pitchFamily="18" charset="0"/>
            </a:endParaRPr>
          </a:p>
          <a:p>
            <a:endParaRPr lang="en-US" dirty="0"/>
          </a:p>
        </p:txBody>
      </p:sp>
      <p:sp>
        <p:nvSpPr>
          <p:cNvPr id="2" name="Slide Number Placeholder 1"/>
          <p:cNvSpPr>
            <a:spLocks noGrp="1"/>
          </p:cNvSpPr>
          <p:nvPr>
            <p:ph type="sldNum" sz="quarter" idx="12"/>
          </p:nvPr>
        </p:nvSpPr>
        <p:spPr/>
        <p:txBody>
          <a:bodyPr/>
          <a:lstStyle/>
          <a:p>
            <a:fld id="{CEB96468-2C42-424B-8A91-0BEEFCDFD94E}" type="slidenum">
              <a:rPr lang="en-US" sz="1400" b="1" smtClean="0"/>
              <a:t>38</a:t>
            </a:fld>
            <a:endParaRPr lang="en-US" sz="1400" b="1" dirty="0"/>
          </a:p>
        </p:txBody>
      </p:sp>
    </p:spTree>
    <p:extLst>
      <p:ext uri="{BB962C8B-B14F-4D97-AF65-F5344CB8AC3E}">
        <p14:creationId xmlns:p14="http://schemas.microsoft.com/office/powerpoint/2010/main" val="2080798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B96468-2C42-424B-8A91-0BEEFCDFD94E}" type="slidenum">
              <a:rPr lang="en-US" smtClean="0"/>
              <a:t>39</a:t>
            </a:fld>
            <a:endParaRPr lang="en-US"/>
          </a:p>
        </p:txBody>
      </p:sp>
      <p:pic>
        <p:nvPicPr>
          <p:cNvPr id="5" name="Picture 4"/>
          <p:cNvPicPr/>
          <p:nvPr/>
        </p:nvPicPr>
        <p:blipFill>
          <a:blip r:embed="rId2"/>
          <a:stretch>
            <a:fillRect/>
          </a:stretch>
        </p:blipFill>
        <p:spPr>
          <a:xfrm>
            <a:off x="0" y="0"/>
            <a:ext cx="9143999" cy="6858000"/>
          </a:xfrm>
          <a:prstGeom prst="rect">
            <a:avLst/>
          </a:prstGeom>
        </p:spPr>
      </p:pic>
      <p:sp>
        <p:nvSpPr>
          <p:cNvPr id="6" name="Rounded Rectangle 5"/>
          <p:cNvSpPr/>
          <p:nvPr/>
        </p:nvSpPr>
        <p:spPr>
          <a:xfrm>
            <a:off x="1676400" y="1752600"/>
            <a:ext cx="1524000"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Rounded Rectangle 6"/>
          <p:cNvSpPr/>
          <p:nvPr/>
        </p:nvSpPr>
        <p:spPr>
          <a:xfrm>
            <a:off x="3047998" y="2191555"/>
            <a:ext cx="2133601"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220327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9" y="-2"/>
            <a:ext cx="919750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0" y="4724400"/>
            <a:ext cx="3276600" cy="685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cxnSp>
        <p:nvCxnSpPr>
          <p:cNvPr id="6" name="Straight Connector 5"/>
          <p:cNvCxnSpPr/>
          <p:nvPr/>
        </p:nvCxnSpPr>
        <p:spPr>
          <a:xfrm>
            <a:off x="1219200" y="4191000"/>
            <a:ext cx="3886200" cy="0"/>
          </a:xfrm>
          <a:prstGeom prst="line">
            <a:avLst/>
          </a:prstGeom>
          <a:ln>
            <a:solidFill>
              <a:srgbClr val="CE1274"/>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a:xfrm>
            <a:off x="8549667" y="6400800"/>
            <a:ext cx="561975" cy="365125"/>
          </a:xfrm>
        </p:spPr>
        <p:txBody>
          <a:bodyPr/>
          <a:lstStyle/>
          <a:p>
            <a:fld id="{CEB96468-2C42-424B-8A91-0BEEFCDFD94E}" type="slidenum">
              <a:rPr lang="en-US" sz="1400" b="1" smtClean="0"/>
              <a:t>4</a:t>
            </a:fld>
            <a:endParaRPr lang="en-US" sz="1400" b="1" dirty="0"/>
          </a:p>
        </p:txBody>
      </p:sp>
    </p:spTree>
    <p:extLst>
      <p:ext uri="{BB962C8B-B14F-4D97-AF65-F5344CB8AC3E}">
        <p14:creationId xmlns:p14="http://schemas.microsoft.com/office/powerpoint/2010/main" val="3202555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B96468-2C42-424B-8A91-0BEEFCDFD94E}" type="slidenum">
              <a:rPr lang="en-US" smtClean="0"/>
              <a:t>40</a:t>
            </a:fld>
            <a:endParaRPr lang="en-US"/>
          </a:p>
        </p:txBody>
      </p:sp>
      <p:pic>
        <p:nvPicPr>
          <p:cNvPr id="5" name="Picture 4"/>
          <p:cNvPicPr/>
          <p:nvPr/>
        </p:nvPicPr>
        <p:blipFill>
          <a:blip r:embed="rId2"/>
          <a:stretch>
            <a:fillRect/>
          </a:stretch>
        </p:blipFill>
        <p:spPr>
          <a:xfrm>
            <a:off x="0" y="0"/>
            <a:ext cx="9144000" cy="6858000"/>
          </a:xfrm>
          <a:prstGeom prst="rect">
            <a:avLst/>
          </a:prstGeom>
        </p:spPr>
      </p:pic>
      <p:sp>
        <p:nvSpPr>
          <p:cNvPr id="6" name="Rounded Rectangle 5"/>
          <p:cNvSpPr/>
          <p:nvPr/>
        </p:nvSpPr>
        <p:spPr>
          <a:xfrm>
            <a:off x="3505200" y="3429000"/>
            <a:ext cx="3352800" cy="4572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2793107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09600" y="1676400"/>
            <a:ext cx="7772400" cy="457200"/>
          </a:xfrm>
        </p:spPr>
        <p:txBody>
          <a:bodyPr>
            <a:normAutofit fontScale="90000"/>
          </a:bodyPr>
          <a:lstStyle/>
          <a:p>
            <a:r>
              <a:rPr lang="en-US" sz="2800" dirty="0" smtClean="0"/>
              <a:t>Open </a:t>
            </a:r>
            <a:r>
              <a:rPr lang="en-US" sz="2800" dirty="0"/>
              <a:t>Excel Spreadsheet, Always Enable Macros</a:t>
            </a:r>
            <a:br>
              <a:rPr lang="en-US" sz="2800" dirty="0"/>
            </a:br>
            <a:r>
              <a:rPr lang="en-US" sz="2800" dirty="0"/>
              <a:t>(Microsoft </a:t>
            </a:r>
            <a:r>
              <a:rPr lang="en-US" sz="2800" dirty="0" smtClean="0"/>
              <a:t>Office)</a:t>
            </a:r>
            <a:endParaRPr lang="en-US" sz="2800" dirty="0" smtClean="0">
              <a:solidFill>
                <a:schemeClr val="tx1"/>
              </a:solidFill>
            </a:endParaRPr>
          </a:p>
        </p:txBody>
      </p:sp>
      <p:pic>
        <p:nvPicPr>
          <p:cNvPr id="1536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389186" y="2819400"/>
            <a:ext cx="6008076" cy="3124200"/>
          </a:xfrm>
        </p:spPr>
      </p:pic>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86298E-B941-42CE-AA1C-A130D4F8E120}" type="slidenum">
              <a:rPr lang="en-US" sz="1400" b="1"/>
              <a:pPr/>
              <a:t>41</a:t>
            </a:fld>
            <a:endParaRPr lang="en-US" sz="1400" b="1" dirty="0"/>
          </a:p>
        </p:txBody>
      </p:sp>
      <p:sp>
        <p:nvSpPr>
          <p:cNvPr id="9" name="Rounded Rectangle 8"/>
          <p:cNvSpPr/>
          <p:nvPr/>
        </p:nvSpPr>
        <p:spPr>
          <a:xfrm>
            <a:off x="3429000" y="5334000"/>
            <a:ext cx="1981200" cy="6096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27991003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43000"/>
            <a:ext cx="8305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4</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42</a:t>
            </a:fld>
            <a:endParaRPr lang="en-US" sz="1400" b="1" dirty="0">
              <a:solidFill>
                <a:srgbClr val="FFFF00"/>
              </a:solidFill>
            </a:endParaRPr>
          </a:p>
        </p:txBody>
      </p:sp>
    </p:spTree>
    <p:extLst>
      <p:ext uri="{BB962C8B-B14F-4D97-AF65-F5344CB8AC3E}">
        <p14:creationId xmlns:p14="http://schemas.microsoft.com/office/powerpoint/2010/main" val="9041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5791200"/>
          </a:xfrm>
        </p:spPr>
        <p:txBody>
          <a:bodyPr>
            <a:normAutofit/>
          </a:bodyPr>
          <a:lstStyle/>
          <a:p>
            <a:pPr marL="0" lvl="0" indent="0">
              <a:buNone/>
            </a:pPr>
            <a:r>
              <a:rPr lang="en-US" sz="6000" b="1" dirty="0">
                <a:solidFill>
                  <a:srgbClr val="FFFF00"/>
                </a:solidFill>
                <a:latin typeface="Baskerville Old Face" panose="02020602080505020303" pitchFamily="18" charset="0"/>
              </a:rPr>
              <a:t>4</a:t>
            </a:r>
            <a:r>
              <a:rPr lang="en-US" sz="6000" b="1" dirty="0" smtClean="0">
                <a:solidFill>
                  <a:srgbClr val="FFFF00"/>
                </a:solidFill>
                <a:latin typeface="Baskerville Old Face" panose="02020602080505020303" pitchFamily="18" charset="0"/>
              </a:rPr>
              <a:t>. The </a:t>
            </a:r>
            <a:r>
              <a:rPr lang="en-US" sz="6000" b="1" dirty="0">
                <a:solidFill>
                  <a:srgbClr val="FFFF00"/>
                </a:solidFill>
                <a:latin typeface="Baskerville Old Face" panose="02020602080505020303" pitchFamily="18" charset="0"/>
              </a:rPr>
              <a:t>source monitor downtime reported on the “General Monitor Info Tab” has to match the downtime reported in the “Monitor Downtime tab”.</a:t>
            </a:r>
          </a:p>
          <a:p>
            <a:endParaRPr lang="en-US" dirty="0"/>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43</a:t>
            </a:fld>
            <a:endParaRPr lang="en-US" sz="1400" b="1" dirty="0">
              <a:solidFill>
                <a:srgbClr val="FFFF00"/>
              </a:solidFill>
            </a:endParaRPr>
          </a:p>
        </p:txBody>
      </p:sp>
    </p:spTree>
    <p:extLst>
      <p:ext uri="{BB962C8B-B14F-4D97-AF65-F5344CB8AC3E}">
        <p14:creationId xmlns:p14="http://schemas.microsoft.com/office/powerpoint/2010/main" val="2301408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12"/>
            <a:ext cx="9144000" cy="685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371601" y="6578823"/>
            <a:ext cx="914400" cy="17145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ounded Rectangle 3"/>
          <p:cNvSpPr/>
          <p:nvPr/>
        </p:nvSpPr>
        <p:spPr>
          <a:xfrm>
            <a:off x="1823435" y="2514600"/>
            <a:ext cx="1057677"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a:xfrm>
            <a:off x="8582025" y="6261860"/>
            <a:ext cx="561975" cy="365125"/>
          </a:xfrm>
        </p:spPr>
        <p:txBody>
          <a:bodyPr/>
          <a:lstStyle/>
          <a:p>
            <a:fld id="{CEB96468-2C42-424B-8A91-0BEEFCDFD94E}" type="slidenum">
              <a:rPr lang="en-US" sz="1400" b="1" smtClean="0">
                <a:solidFill>
                  <a:schemeClr val="tx1"/>
                </a:solidFill>
              </a:rPr>
              <a:t>44</a:t>
            </a:fld>
            <a:endParaRPr lang="en-US" sz="1400" b="1" dirty="0">
              <a:solidFill>
                <a:schemeClr val="tx1"/>
              </a:solidFill>
            </a:endParaRPr>
          </a:p>
        </p:txBody>
      </p:sp>
    </p:spTree>
    <p:extLst>
      <p:ext uri="{BB962C8B-B14F-4D97-AF65-F5344CB8AC3E}">
        <p14:creationId xmlns:p14="http://schemas.microsoft.com/office/powerpoint/2010/main" val="3808466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 y="0"/>
            <a:ext cx="9150625" cy="693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895600" y="3657600"/>
            <a:ext cx="6858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ounded Rectangle 3"/>
          <p:cNvSpPr/>
          <p:nvPr/>
        </p:nvSpPr>
        <p:spPr>
          <a:xfrm>
            <a:off x="3882886" y="3657063"/>
            <a:ext cx="6858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 name="Rounded Rectangle 4"/>
          <p:cNvSpPr/>
          <p:nvPr/>
        </p:nvSpPr>
        <p:spPr>
          <a:xfrm>
            <a:off x="2180822" y="6664548"/>
            <a:ext cx="1057677" cy="17145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chemeClr val="tx1"/>
                </a:solidFill>
              </a:rPr>
              <a:t>45</a:t>
            </a:fld>
            <a:endParaRPr lang="en-US" sz="1400" b="1" dirty="0">
              <a:solidFill>
                <a:schemeClr val="tx1"/>
              </a:solidFill>
            </a:endParaRPr>
          </a:p>
        </p:txBody>
      </p:sp>
    </p:spTree>
    <p:extLst>
      <p:ext uri="{BB962C8B-B14F-4D97-AF65-F5344CB8AC3E}">
        <p14:creationId xmlns:p14="http://schemas.microsoft.com/office/powerpoint/2010/main" val="508381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28600" y="2362200"/>
            <a:ext cx="29718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ounded Rectangle 3"/>
          <p:cNvSpPr/>
          <p:nvPr/>
        </p:nvSpPr>
        <p:spPr>
          <a:xfrm>
            <a:off x="6858000" y="6578823"/>
            <a:ext cx="1057677" cy="17145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a:xfrm>
            <a:off x="8550901" y="6261860"/>
            <a:ext cx="561975" cy="365125"/>
          </a:xfrm>
        </p:spPr>
        <p:txBody>
          <a:bodyPr/>
          <a:lstStyle/>
          <a:p>
            <a:fld id="{CEB96468-2C42-424B-8A91-0BEEFCDFD94E}" type="slidenum">
              <a:rPr lang="en-US" smtClean="0"/>
              <a:t>46</a:t>
            </a:fld>
            <a:endParaRPr lang="en-US" dirty="0"/>
          </a:p>
        </p:txBody>
      </p:sp>
    </p:spTree>
    <p:extLst>
      <p:ext uri="{BB962C8B-B14F-4D97-AF65-F5344CB8AC3E}">
        <p14:creationId xmlns:p14="http://schemas.microsoft.com/office/powerpoint/2010/main" val="1636163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25963"/>
          </a:xfrm>
        </p:spPr>
        <p:txBody>
          <a:bodyPr>
            <a:noAutofit/>
          </a:bodyPr>
          <a:lstStyle/>
          <a:p>
            <a:pPr marL="0" indent="0">
              <a:buNone/>
            </a:pPr>
            <a:r>
              <a:rPr lang="en-US" sz="6000" b="1" dirty="0" smtClean="0">
                <a:solidFill>
                  <a:srgbClr val="FFFF00"/>
                </a:solidFill>
                <a:latin typeface="Baskerville Old Face" panose="02020602080505020303" pitchFamily="18" charset="0"/>
              </a:rPr>
              <a:t>Use the red triangle on the top right corner of each cell to find out what info and format is required.</a:t>
            </a:r>
            <a:endParaRPr lang="en-US" sz="60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47</a:t>
            </a:fld>
            <a:endParaRPr lang="en-US" sz="1400" b="1" dirty="0">
              <a:solidFill>
                <a:srgbClr val="FFFF00"/>
              </a:solidFill>
            </a:endParaRPr>
          </a:p>
        </p:txBody>
      </p:sp>
    </p:spTree>
    <p:extLst>
      <p:ext uri="{BB962C8B-B14F-4D97-AF65-F5344CB8AC3E}">
        <p14:creationId xmlns:p14="http://schemas.microsoft.com/office/powerpoint/2010/main" val="1682595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331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362200" y="2590800"/>
            <a:ext cx="2362200" cy="129540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cxnSp>
        <p:nvCxnSpPr>
          <p:cNvPr id="5" name="Straight Arrow Connector 4"/>
          <p:cNvCxnSpPr/>
          <p:nvPr/>
        </p:nvCxnSpPr>
        <p:spPr>
          <a:xfrm flipH="1" flipV="1">
            <a:off x="3657600" y="3429534"/>
            <a:ext cx="568146" cy="304266"/>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EB96468-2C42-424B-8A91-0BEEFCDFD94E}" type="slidenum">
              <a:rPr lang="en-US" sz="1400" b="1" smtClean="0"/>
              <a:t>48</a:t>
            </a:fld>
            <a:endParaRPr lang="en-US" sz="1400" b="1" dirty="0"/>
          </a:p>
        </p:txBody>
      </p:sp>
    </p:spTree>
    <p:extLst>
      <p:ext uri="{BB962C8B-B14F-4D97-AF65-F5344CB8AC3E}">
        <p14:creationId xmlns:p14="http://schemas.microsoft.com/office/powerpoint/2010/main" val="64087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049" y="1143000"/>
            <a:ext cx="8305800" cy="4708981"/>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3</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49</a:t>
            </a:fld>
            <a:endParaRPr lang="en-US" sz="1400" b="1" dirty="0">
              <a:solidFill>
                <a:srgbClr val="FFFF00"/>
              </a:solidFill>
            </a:endParaRPr>
          </a:p>
        </p:txBody>
      </p:sp>
    </p:spTree>
    <p:extLst>
      <p:ext uri="{BB962C8B-B14F-4D97-AF65-F5344CB8AC3E}">
        <p14:creationId xmlns:p14="http://schemas.microsoft.com/office/powerpoint/2010/main" val="426422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00B050"/>
                </a:solidFill>
              </a:rPr>
              <a:t>Good – IEv7</a:t>
            </a:r>
            <a:endParaRPr lang="en-US" sz="8000" b="1" dirty="0">
              <a:solidFill>
                <a:srgbClr val="00B050"/>
              </a:solidFill>
            </a:endParaRPr>
          </a:p>
        </p:txBody>
      </p:sp>
      <p:pic>
        <p:nvPicPr>
          <p:cNvPr id="2050" name="Picture 2" descr="http://normatif.com/wp-content/resimler/2013/02/Internet-Explorer-logo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290563" cy="51657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EB96468-2C42-424B-8A91-0BEEFCDFD94E}" type="slidenum">
              <a:rPr lang="en-US" sz="1400" b="1" smtClean="0"/>
              <a:t>5</a:t>
            </a:fld>
            <a:endParaRPr lang="en-US" sz="1400" b="1" dirty="0"/>
          </a:p>
        </p:txBody>
      </p:sp>
    </p:spTree>
    <p:extLst>
      <p:ext uri="{BB962C8B-B14F-4D97-AF65-F5344CB8AC3E}">
        <p14:creationId xmlns:p14="http://schemas.microsoft.com/office/powerpoint/2010/main" val="4179713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6000" b="1" dirty="0" smtClean="0">
                <a:solidFill>
                  <a:srgbClr val="FFFF00"/>
                </a:solidFill>
                <a:latin typeface="Baskerville Old Face" panose="02020602080505020303" pitchFamily="18" charset="0"/>
              </a:rPr>
              <a:t>3. Annual Combustion Adjustment portal now can auto calculate </a:t>
            </a:r>
            <a:r>
              <a:rPr lang="en-US" sz="6000" b="1" dirty="0" err="1" smtClean="0">
                <a:solidFill>
                  <a:srgbClr val="FFFF00"/>
                </a:solidFill>
                <a:latin typeface="Baskerville Old Face" panose="02020602080505020303" pitchFamily="18" charset="0"/>
              </a:rPr>
              <a:t>lb</a:t>
            </a:r>
            <a:r>
              <a:rPr lang="en-US" sz="6000" b="1" dirty="0" smtClean="0">
                <a:solidFill>
                  <a:srgbClr val="FFFF00"/>
                </a:solidFill>
                <a:latin typeface="Baskerville Old Face" panose="02020602080505020303" pitchFamily="18" charset="0"/>
              </a:rPr>
              <a:t>/MMBTU.</a:t>
            </a:r>
            <a:endParaRPr lang="en-US" sz="60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50</a:t>
            </a:fld>
            <a:endParaRPr lang="en-US" sz="1400" b="1" dirty="0">
              <a:solidFill>
                <a:srgbClr val="FFFF00"/>
              </a:solidFill>
            </a:endParaRPr>
          </a:p>
        </p:txBody>
      </p:sp>
    </p:spTree>
    <p:extLst>
      <p:ext uri="{BB962C8B-B14F-4D97-AF65-F5344CB8AC3E}">
        <p14:creationId xmlns:p14="http://schemas.microsoft.com/office/powerpoint/2010/main" val="555600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3" y="0"/>
            <a:ext cx="9172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EB96468-2C42-424B-8A91-0BEEFCDFD94E}" type="slidenum">
              <a:rPr lang="en-US" sz="1400" b="1" smtClean="0"/>
              <a:t>51</a:t>
            </a:fld>
            <a:endParaRPr lang="en-US" sz="1400" b="1" dirty="0"/>
          </a:p>
        </p:txBody>
      </p:sp>
    </p:spTree>
    <p:extLst>
      <p:ext uri="{BB962C8B-B14F-4D97-AF65-F5344CB8AC3E}">
        <p14:creationId xmlns:p14="http://schemas.microsoft.com/office/powerpoint/2010/main" val="745704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4038600" y="42672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052552" y="32004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056845" y="28194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458200" y="30480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458200" y="32004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458200" y="3446172"/>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53200" y="4495800"/>
            <a:ext cx="2057400" cy="4572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Rounded Rectangle 11"/>
          <p:cNvSpPr/>
          <p:nvPr/>
        </p:nvSpPr>
        <p:spPr>
          <a:xfrm>
            <a:off x="2819400" y="4303690"/>
            <a:ext cx="766293" cy="3048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p:txBody>
          <a:bodyPr/>
          <a:lstStyle/>
          <a:p>
            <a:fld id="{CEB96468-2C42-424B-8A91-0BEEFCDFD94E}" type="slidenum">
              <a:rPr lang="en-US" sz="1400" b="1" smtClean="0"/>
              <a:t>52</a:t>
            </a:fld>
            <a:endParaRPr lang="en-US" sz="1400" b="1" dirty="0"/>
          </a:p>
        </p:txBody>
      </p:sp>
      <p:sp>
        <p:nvSpPr>
          <p:cNvPr id="13" name="Rounded Rectangle 12"/>
          <p:cNvSpPr/>
          <p:nvPr/>
        </p:nvSpPr>
        <p:spPr>
          <a:xfrm>
            <a:off x="1292180" y="3390900"/>
            <a:ext cx="2898820" cy="72390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spTree>
    <p:extLst>
      <p:ext uri="{BB962C8B-B14F-4D97-AF65-F5344CB8AC3E}">
        <p14:creationId xmlns:p14="http://schemas.microsoft.com/office/powerpoint/2010/main" val="203897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16"/>
            <a:ext cx="91504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CEB96468-2C42-424B-8A91-0BEEFCDFD94E}" type="slidenum">
              <a:rPr lang="en-US" sz="1400" b="1" smtClean="0"/>
              <a:t>53</a:t>
            </a:fld>
            <a:endParaRPr lang="en-US" sz="1400" b="1" dirty="0"/>
          </a:p>
        </p:txBody>
      </p:sp>
      <p:cxnSp>
        <p:nvCxnSpPr>
          <p:cNvPr id="7" name="Straight Arrow Connector 6"/>
          <p:cNvCxnSpPr/>
          <p:nvPr/>
        </p:nvCxnSpPr>
        <p:spPr>
          <a:xfrm flipH="1">
            <a:off x="4052552" y="32004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052552" y="35814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52552" y="3962400"/>
            <a:ext cx="6096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458532" y="1447800"/>
            <a:ext cx="3799268" cy="361950"/>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sp>
        <p:nvSpPr>
          <p:cNvPr id="11" name="Rounded Rectangle 10"/>
          <p:cNvSpPr/>
          <p:nvPr/>
        </p:nvSpPr>
        <p:spPr>
          <a:xfrm>
            <a:off x="6629400" y="2819400"/>
            <a:ext cx="1905000" cy="888374"/>
          </a:xfrm>
          <a:prstGeom prst="roundRect">
            <a:avLst/>
          </a:prstGeom>
          <a:noFill/>
          <a:ln w="38100" cap="flat" cmpd="sng" algn="ctr">
            <a:solidFill>
              <a:srgbClr val="CE127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entury Schoolbook"/>
            </a:endParaRPr>
          </a:p>
        </p:txBody>
      </p:sp>
      <p:cxnSp>
        <p:nvCxnSpPr>
          <p:cNvPr id="12" name="Straight Arrow Connector 11"/>
          <p:cNvCxnSpPr/>
          <p:nvPr/>
        </p:nvCxnSpPr>
        <p:spPr>
          <a:xfrm>
            <a:off x="7086600" y="2076182"/>
            <a:ext cx="0" cy="53340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077200" y="2076182"/>
            <a:ext cx="0" cy="53340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1800" y="1625084"/>
            <a:ext cx="503664" cy="369332"/>
          </a:xfrm>
          <a:prstGeom prst="rect">
            <a:avLst/>
          </a:prstGeom>
          <a:noFill/>
        </p:spPr>
        <p:txBody>
          <a:bodyPr wrap="none" rtlCol="0">
            <a:spAutoFit/>
          </a:bodyPr>
          <a:lstStyle/>
          <a:p>
            <a:r>
              <a:rPr lang="en-US" b="1" dirty="0" smtClean="0">
                <a:solidFill>
                  <a:srgbClr val="CC0066"/>
                </a:solidFill>
              </a:rPr>
              <a:t>No</a:t>
            </a:r>
            <a:endParaRPr lang="en-US" b="1" dirty="0">
              <a:solidFill>
                <a:srgbClr val="CC0066"/>
              </a:solidFill>
            </a:endParaRPr>
          </a:p>
        </p:txBody>
      </p:sp>
      <p:sp>
        <p:nvSpPr>
          <p:cNvPr id="17" name="TextBox 16"/>
          <p:cNvSpPr txBox="1"/>
          <p:nvPr/>
        </p:nvSpPr>
        <p:spPr>
          <a:xfrm>
            <a:off x="7800306" y="1637829"/>
            <a:ext cx="539443" cy="369332"/>
          </a:xfrm>
          <a:prstGeom prst="rect">
            <a:avLst/>
          </a:prstGeom>
          <a:noFill/>
        </p:spPr>
        <p:txBody>
          <a:bodyPr wrap="none" rtlCol="0">
            <a:spAutoFit/>
          </a:bodyPr>
          <a:lstStyle/>
          <a:p>
            <a:r>
              <a:rPr lang="en-US" b="1" dirty="0" smtClean="0">
                <a:solidFill>
                  <a:srgbClr val="CC0066"/>
                </a:solidFill>
              </a:rPr>
              <a:t>Yes</a:t>
            </a:r>
            <a:endParaRPr lang="en-US" b="1" dirty="0">
              <a:solidFill>
                <a:srgbClr val="CC0066"/>
              </a:solidFill>
            </a:endParaRPr>
          </a:p>
        </p:txBody>
      </p:sp>
    </p:spTree>
    <p:extLst>
      <p:ext uri="{BB962C8B-B14F-4D97-AF65-F5344CB8AC3E}">
        <p14:creationId xmlns:p14="http://schemas.microsoft.com/office/powerpoint/2010/main" val="3970448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066800"/>
            <a:ext cx="8305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2</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54</a:t>
            </a:fld>
            <a:endParaRPr lang="en-US" sz="1400" b="1" dirty="0">
              <a:solidFill>
                <a:srgbClr val="FFFF00"/>
              </a:solidFill>
            </a:endParaRPr>
          </a:p>
        </p:txBody>
      </p:sp>
    </p:spTree>
    <p:extLst>
      <p:ext uri="{BB962C8B-B14F-4D97-AF65-F5344CB8AC3E}">
        <p14:creationId xmlns:p14="http://schemas.microsoft.com/office/powerpoint/2010/main" val="6766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0">
              <a:srgbClr val="0047FF"/>
            </a:gs>
            <a:gs pos="0">
              <a:srgbClr val="000082"/>
            </a:gs>
            <a:gs pos="0">
              <a:srgbClr val="0047FF"/>
            </a:gs>
            <a:gs pos="100000">
              <a:srgbClr val="000082"/>
            </a:gs>
            <a:gs pos="100000">
              <a:srgbClr val="0047FF"/>
            </a:gs>
            <a:gs pos="100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217" y="1840269"/>
            <a:ext cx="3545983" cy="454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35045" y="896019"/>
            <a:ext cx="8538157" cy="838200"/>
          </a:xfrm>
        </p:spPr>
        <p:txBody>
          <a:bodyPr>
            <a:noAutofit/>
          </a:bodyPr>
          <a:lstStyle/>
          <a:p>
            <a:pPr algn="l"/>
            <a:r>
              <a:rPr lang="en-US" sz="4400" b="1" dirty="0" smtClean="0">
                <a:solidFill>
                  <a:srgbClr val="FFFF00"/>
                </a:solidFill>
                <a:latin typeface="Baskerville Old Face" panose="02020602080505020303" pitchFamily="18" charset="0"/>
              </a:rPr>
              <a:t>2. Attachments </a:t>
            </a:r>
            <a:r>
              <a:rPr lang="en-US" sz="4400" b="1" dirty="0">
                <a:solidFill>
                  <a:srgbClr val="FFFF00"/>
                </a:solidFill>
                <a:latin typeface="Baskerville Old Face" panose="02020602080505020303" pitchFamily="18" charset="0"/>
              </a:rPr>
              <a:t>for </a:t>
            </a:r>
            <a:r>
              <a:rPr lang="en-US" sz="4400" b="1" dirty="0" smtClean="0">
                <a:solidFill>
                  <a:srgbClr val="FFFF00"/>
                </a:solidFill>
                <a:latin typeface="Baskerville Old Face" panose="02020602080505020303" pitchFamily="18" charset="0"/>
              </a:rPr>
              <a:t>electronic submittals </a:t>
            </a:r>
            <a:r>
              <a:rPr lang="en-US" sz="4400" b="1" dirty="0">
                <a:solidFill>
                  <a:srgbClr val="FFFF00"/>
                </a:solidFill>
                <a:latin typeface="Baskerville Old Face" panose="02020602080505020303" pitchFamily="18" charset="0"/>
              </a:rPr>
              <a:t>should be under 2 MB.</a:t>
            </a:r>
          </a:p>
        </p:txBody>
      </p:sp>
      <p:sp>
        <p:nvSpPr>
          <p:cNvPr id="6" name="Rounded Rectangle 5"/>
          <p:cNvSpPr/>
          <p:nvPr/>
        </p:nvSpPr>
        <p:spPr>
          <a:xfrm>
            <a:off x="3447245" y="3687046"/>
            <a:ext cx="1353355" cy="325057"/>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55</a:t>
            </a:fld>
            <a:endParaRPr lang="en-US" sz="1400" b="1" dirty="0">
              <a:solidFill>
                <a:srgbClr val="FFFF00"/>
              </a:solidFill>
            </a:endParaRPr>
          </a:p>
        </p:txBody>
      </p:sp>
    </p:spTree>
    <p:extLst>
      <p:ext uri="{BB962C8B-B14F-4D97-AF65-F5344CB8AC3E}">
        <p14:creationId xmlns:p14="http://schemas.microsoft.com/office/powerpoint/2010/main" val="6867614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929" cy="7086600"/>
          </a:xfrm>
        </p:spPr>
      </p:pic>
      <p:sp>
        <p:nvSpPr>
          <p:cNvPr id="36866" name="Slide Number Placeholder 5"/>
          <p:cNvSpPr>
            <a:spLocks noGrp="1"/>
          </p:cNvSpPr>
          <p:nvPr>
            <p:ph type="sldNum" sz="quarter" idx="12"/>
          </p:nvPr>
        </p:nvSpPr>
        <p:spPr>
          <a:xfrm>
            <a:off x="8362681" y="61722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8549D0-9AC4-43A1-84FA-FBA0A7C683B2}" type="slidenum">
              <a:rPr lang="en-US" sz="1400" b="1"/>
              <a:pPr/>
              <a:t>56</a:t>
            </a:fld>
            <a:endParaRPr lang="en-US" sz="1400" b="1" dirty="0"/>
          </a:p>
        </p:txBody>
      </p:sp>
      <p:sp>
        <p:nvSpPr>
          <p:cNvPr id="8" name="Rounded Rectangle 7"/>
          <p:cNvSpPr/>
          <p:nvPr/>
        </p:nvSpPr>
        <p:spPr>
          <a:xfrm>
            <a:off x="1574442" y="3200400"/>
            <a:ext cx="6781800" cy="4572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cxnSp>
        <p:nvCxnSpPr>
          <p:cNvPr id="9" name="Straight Arrow Connector 8"/>
          <p:cNvCxnSpPr/>
          <p:nvPr/>
        </p:nvCxnSpPr>
        <p:spPr>
          <a:xfrm>
            <a:off x="8534400" y="4114800"/>
            <a:ext cx="0" cy="60960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51061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513" y="0"/>
            <a:ext cx="9151513" cy="6829828"/>
          </a:xfrm>
          <a:prstGeom prst="rect">
            <a:avLst/>
          </a:prstGeom>
          <a:noFill/>
          <a:ln w="9525">
            <a:noFill/>
            <a:miter lim="800000"/>
            <a:headEnd/>
            <a:tailEnd/>
          </a:ln>
        </p:spPr>
      </p:pic>
      <p:sp>
        <p:nvSpPr>
          <p:cNvPr id="5" name="Rounded Rectangle 4"/>
          <p:cNvSpPr/>
          <p:nvPr/>
        </p:nvSpPr>
        <p:spPr>
          <a:xfrm>
            <a:off x="6096000" y="6553200"/>
            <a:ext cx="1066800" cy="17145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Slide Number Placeholder 1"/>
          <p:cNvSpPr>
            <a:spLocks noGrp="1"/>
          </p:cNvSpPr>
          <p:nvPr>
            <p:ph type="sldNum" sz="quarter" idx="12"/>
          </p:nvPr>
        </p:nvSpPr>
        <p:spPr>
          <a:xfrm>
            <a:off x="8575586" y="6202027"/>
            <a:ext cx="561975" cy="365125"/>
          </a:xfrm>
        </p:spPr>
        <p:txBody>
          <a:bodyPr/>
          <a:lstStyle/>
          <a:p>
            <a:fld id="{CEB96468-2C42-424B-8A91-0BEEFCDFD94E}" type="slidenum">
              <a:rPr lang="en-US" sz="1400" b="1" smtClean="0"/>
              <a:t>57</a:t>
            </a:fld>
            <a:endParaRPr lang="en-US" sz="1400" b="1" dirty="0"/>
          </a:p>
        </p:txBody>
      </p:sp>
      <p:sp>
        <p:nvSpPr>
          <p:cNvPr id="6" name="Rounded Rectangle 5"/>
          <p:cNvSpPr/>
          <p:nvPr/>
        </p:nvSpPr>
        <p:spPr>
          <a:xfrm>
            <a:off x="22538" y="3329188"/>
            <a:ext cx="4016062" cy="557011"/>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4112473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43000"/>
            <a:ext cx="8305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cap="none" spc="0" dirty="0" smtClean="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1</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58</a:t>
            </a:fld>
            <a:endParaRPr lang="en-US" sz="1400" b="1" dirty="0">
              <a:solidFill>
                <a:srgbClr val="FFFF00"/>
              </a:solidFill>
            </a:endParaRPr>
          </a:p>
        </p:txBody>
      </p:sp>
    </p:spTree>
    <p:extLst>
      <p:ext uri="{BB962C8B-B14F-4D97-AF65-F5344CB8AC3E}">
        <p14:creationId xmlns:p14="http://schemas.microsoft.com/office/powerpoint/2010/main" val="2818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6600" b="1" dirty="0" smtClean="0">
                <a:solidFill>
                  <a:srgbClr val="FFFF00"/>
                </a:solidFill>
                <a:latin typeface="Baskerville Old Face" panose="02020602080505020303" pitchFamily="18" charset="0"/>
              </a:rPr>
              <a:t>1. After both individuals certify the submittal click on the ‘Continue’ button to finish.</a:t>
            </a:r>
            <a:endParaRPr lang="en-US" sz="6600" b="1" dirty="0">
              <a:solidFill>
                <a:srgbClr val="FFFF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CEB96468-2C42-424B-8A91-0BEEFCDFD94E}" type="slidenum">
              <a:rPr lang="en-US" sz="1400" b="1" smtClean="0">
                <a:solidFill>
                  <a:srgbClr val="FFFF00"/>
                </a:solidFill>
              </a:rPr>
              <a:t>59</a:t>
            </a:fld>
            <a:endParaRPr lang="en-US" sz="1400" b="1" dirty="0">
              <a:solidFill>
                <a:srgbClr val="FFFF00"/>
              </a:solidFill>
            </a:endParaRPr>
          </a:p>
        </p:txBody>
      </p:sp>
    </p:spTree>
    <p:extLst>
      <p:ext uri="{BB962C8B-B14F-4D97-AF65-F5344CB8AC3E}">
        <p14:creationId xmlns:p14="http://schemas.microsoft.com/office/powerpoint/2010/main" val="3639305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00B050"/>
                </a:solidFill>
              </a:rPr>
              <a:t>Good – MFv3.5</a:t>
            </a:r>
            <a:endParaRPr lang="en-US" sz="8000" b="1" dirty="0">
              <a:solidFill>
                <a:srgbClr val="00B050"/>
              </a:solidFill>
            </a:endParaRPr>
          </a:p>
        </p:txBody>
      </p:sp>
      <p:pic>
        <p:nvPicPr>
          <p:cNvPr id="4098" name="Picture 2" descr="http://ts2.mm.bing.net/th?id=HN.608030097719364592&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546" y="1600200"/>
            <a:ext cx="5255654" cy="504761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EB96468-2C42-424B-8A91-0BEEFCDFD94E}" type="slidenum">
              <a:rPr lang="en-US" sz="1400" b="1" smtClean="0"/>
              <a:t>6</a:t>
            </a:fld>
            <a:endParaRPr lang="en-US" sz="1400" b="1" dirty="0"/>
          </a:p>
        </p:txBody>
      </p:sp>
    </p:spTree>
    <p:extLst>
      <p:ext uri="{BB962C8B-B14F-4D97-AF65-F5344CB8AC3E}">
        <p14:creationId xmlns:p14="http://schemas.microsoft.com/office/powerpoint/2010/main" val="8242055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prstGeom prst="rect">
            <a:avLst/>
          </a:prstGeom>
        </p:spPr>
        <p:txBody>
          <a:bodyPr/>
          <a:lstStyle/>
          <a:p>
            <a:fld id="{91BB6449-5830-400E-A504-DA9BF1C8DB54}" type="slidenum">
              <a:rPr lang="en-US" sz="1400" b="1" smtClean="0"/>
              <a:pPr/>
              <a:t>60</a:t>
            </a:fld>
            <a:endParaRPr lang="en-US" sz="1400" b="1" dirty="0"/>
          </a:p>
        </p:txBody>
      </p:sp>
      <p:cxnSp>
        <p:nvCxnSpPr>
          <p:cNvPr id="7" name="Straight Arrow Connector 6"/>
          <p:cNvCxnSpPr/>
          <p:nvPr/>
        </p:nvCxnSpPr>
        <p:spPr>
          <a:xfrm flipH="1">
            <a:off x="2743200" y="3810000"/>
            <a:ext cx="381000" cy="0"/>
          </a:xfrm>
          <a:prstGeom prst="straightConnector1">
            <a:avLst/>
          </a:prstGeom>
          <a:ln w="28575">
            <a:solidFill>
              <a:srgbClr val="CE1274"/>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8305800" y="4248150"/>
            <a:ext cx="685800" cy="342900"/>
          </a:xfrm>
          <a:prstGeom prst="roundRect">
            <a:avLst>
              <a:gd name="adj" fmla="val 50000"/>
            </a:avLst>
          </a:prstGeom>
          <a:noFill/>
          <a:ln w="38100">
            <a:solidFill>
              <a:srgbClr val="CE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36106030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8"/>
          <p:cNvSpPr>
            <a:spLocks noChangeArrowheads="1"/>
          </p:cNvSpPr>
          <p:nvPr/>
        </p:nvSpPr>
        <p:spPr bwMode="auto">
          <a:xfrm>
            <a:off x="457200" y="1828801"/>
            <a:ext cx="7125511" cy="4616648"/>
          </a:xfrm>
          <a:prstGeom prst="rect">
            <a:avLst/>
          </a:prstGeom>
          <a:noFill/>
          <a:ln w="9525">
            <a:noFill/>
            <a:miter lim="800000"/>
            <a:headEnd/>
            <a:tailEnd/>
          </a:ln>
        </p:spPr>
        <p:txBody>
          <a:bodyPr wrap="square">
            <a:spAutoFit/>
          </a:bodyPr>
          <a:lstStyle/>
          <a:p>
            <a:pPr eaLnBrk="0" hangingPunct="0"/>
            <a:r>
              <a:rPr lang="en-US" sz="1400" b="1" u="sng" dirty="0">
                <a:latin typeface="Times New Roman" pitchFamily="18" charset="0"/>
              </a:rPr>
              <a:t>Northern Regional Office</a:t>
            </a:r>
            <a:br>
              <a:rPr lang="en-US" sz="1400" b="1" u="sng" dirty="0">
                <a:latin typeface="Times New Roman" pitchFamily="18" charset="0"/>
              </a:rPr>
            </a:br>
            <a:r>
              <a:rPr lang="en-US" sz="1400" b="1" dirty="0">
                <a:latin typeface="Times New Roman" pitchFamily="18" charset="0"/>
              </a:rPr>
              <a:t>Vanessa Day, Manager</a:t>
            </a:r>
            <a:br>
              <a:rPr lang="en-US" sz="1400" b="1" dirty="0">
                <a:latin typeface="Times New Roman" pitchFamily="18" charset="0"/>
              </a:rPr>
            </a:br>
            <a:r>
              <a:rPr lang="en-US" sz="1400" b="1" dirty="0">
                <a:latin typeface="Times New Roman" pitchFamily="18" charset="0"/>
              </a:rPr>
              <a:t>phone (973) 656-4444                          7 Ridgedale Ave</a:t>
            </a:r>
            <a:br>
              <a:rPr lang="en-US" sz="1400" b="1" dirty="0">
                <a:latin typeface="Times New Roman" pitchFamily="18" charset="0"/>
              </a:rPr>
            </a:br>
            <a:r>
              <a:rPr lang="en-US" sz="1400" b="1" dirty="0">
                <a:latin typeface="Times New Roman" pitchFamily="18" charset="0"/>
              </a:rPr>
              <a:t>fax      (973) 656-4080                          Cedar Knolls, NJ  07927                                                            </a:t>
            </a:r>
            <a:r>
              <a:rPr lang="en-US" sz="1400" dirty="0">
                <a:latin typeface="Times New Roman" pitchFamily="18" charset="0"/>
              </a:rPr>
              <a:t>(Bergen, Essex, Hunterdon, Hudson, </a:t>
            </a:r>
            <a:endParaRPr lang="en-US" sz="1400" dirty="0" smtClean="0">
              <a:latin typeface="Times New Roman" pitchFamily="18" charset="0"/>
            </a:endParaRPr>
          </a:p>
          <a:p>
            <a:pPr eaLnBrk="0" hangingPunct="0"/>
            <a:r>
              <a:rPr lang="en-US" sz="1400" dirty="0" smtClean="0">
                <a:latin typeface="Times New Roman" pitchFamily="18" charset="0"/>
              </a:rPr>
              <a:t>Morris</a:t>
            </a:r>
            <a:r>
              <a:rPr lang="en-US" sz="1400" dirty="0">
                <a:latin typeface="Times New Roman" pitchFamily="18" charset="0"/>
              </a:rPr>
              <a:t>, Passaic, Somerset, Sussex, </a:t>
            </a:r>
            <a:endParaRPr lang="en-US" sz="1400" dirty="0" smtClean="0">
              <a:latin typeface="Times New Roman" pitchFamily="18" charset="0"/>
            </a:endParaRPr>
          </a:p>
          <a:p>
            <a:pPr eaLnBrk="0" hangingPunct="0"/>
            <a:r>
              <a:rPr lang="en-US" sz="1400" dirty="0" smtClean="0">
                <a:latin typeface="Times New Roman" pitchFamily="18" charset="0"/>
              </a:rPr>
              <a:t>Union</a:t>
            </a:r>
            <a:r>
              <a:rPr lang="en-US" sz="1400" dirty="0">
                <a:latin typeface="Times New Roman" pitchFamily="18" charset="0"/>
              </a:rPr>
              <a:t>, and Warren counties)</a:t>
            </a:r>
            <a:r>
              <a:rPr lang="en-US" sz="1400" b="1" dirty="0">
                <a:latin typeface="Times New Roman" pitchFamily="18" charset="0"/>
              </a:rPr>
              <a:t> </a:t>
            </a:r>
          </a:p>
          <a:p>
            <a:pPr eaLnBrk="0" hangingPunct="0"/>
            <a:endParaRPr lang="en-US" sz="1400" b="1" dirty="0">
              <a:latin typeface="Times New Roman" pitchFamily="18" charset="0"/>
            </a:endParaRPr>
          </a:p>
          <a:p>
            <a:pPr eaLnBrk="0" hangingPunct="0"/>
            <a:r>
              <a:rPr lang="en-US" sz="1400" b="1" u="sng" dirty="0">
                <a:latin typeface="Times New Roman" pitchFamily="18" charset="0"/>
              </a:rPr>
              <a:t>Central Regional Office</a:t>
            </a:r>
            <a:r>
              <a:rPr lang="en-US" sz="1400" b="1" dirty="0">
                <a:latin typeface="Times New Roman" pitchFamily="18" charset="0"/>
              </a:rPr>
              <a:t> </a:t>
            </a:r>
            <a:br>
              <a:rPr lang="en-US" sz="1400" b="1" dirty="0">
                <a:latin typeface="Times New Roman" pitchFamily="18" charset="0"/>
              </a:rPr>
            </a:br>
            <a:r>
              <a:rPr lang="en-US" sz="1400" b="1" dirty="0">
                <a:latin typeface="Times New Roman" pitchFamily="18" charset="0"/>
              </a:rPr>
              <a:t>Christopher </a:t>
            </a:r>
            <a:r>
              <a:rPr lang="en-US" sz="1400" b="1" dirty="0" err="1">
                <a:latin typeface="Times New Roman" pitchFamily="18" charset="0"/>
              </a:rPr>
              <a:t>Odgers</a:t>
            </a:r>
            <a:r>
              <a:rPr lang="en-US" sz="1400" b="1" dirty="0">
                <a:latin typeface="Times New Roman" pitchFamily="18" charset="0"/>
              </a:rPr>
              <a:t>, Manager</a:t>
            </a:r>
            <a:br>
              <a:rPr lang="en-US" sz="1400" b="1" dirty="0">
                <a:latin typeface="Times New Roman" pitchFamily="18" charset="0"/>
              </a:rPr>
            </a:br>
            <a:r>
              <a:rPr lang="en-US" sz="1400" b="1" dirty="0">
                <a:latin typeface="Times New Roman" pitchFamily="18" charset="0"/>
              </a:rPr>
              <a:t>phone  (609) 292-3187                    Mail Code 22-03A                   Mail Code 22-03A</a:t>
            </a:r>
          </a:p>
          <a:p>
            <a:pPr eaLnBrk="0" hangingPunct="0"/>
            <a:r>
              <a:rPr lang="en-US" sz="1400" b="1" dirty="0">
                <a:latin typeface="Times New Roman" pitchFamily="18" charset="0"/>
              </a:rPr>
              <a:t>fax       (609) 292-6450                    PO Box 420                              401 East State St                              </a:t>
            </a:r>
            <a:r>
              <a:rPr lang="en-US" sz="1400" dirty="0">
                <a:latin typeface="Times New Roman" pitchFamily="18" charset="0"/>
              </a:rPr>
              <a:t>(Burlington, Mercer, Middlesex,     </a:t>
            </a:r>
            <a:r>
              <a:rPr lang="en-US" sz="1400" b="1" dirty="0">
                <a:latin typeface="Times New Roman" pitchFamily="18" charset="0"/>
              </a:rPr>
              <a:t>Trenton, NJ 08625-0420          Trenton, NJ 08625 </a:t>
            </a:r>
            <a:r>
              <a:rPr lang="en-US" sz="1400" dirty="0">
                <a:latin typeface="Times New Roman" pitchFamily="18" charset="0"/>
              </a:rPr>
              <a:t>Monmouth, and Ocean counties)             (Standard Mail)                (FedEx/UPS)</a:t>
            </a:r>
          </a:p>
          <a:p>
            <a:pPr eaLnBrk="0" hangingPunct="0"/>
            <a:endParaRPr lang="en-US" sz="1400" dirty="0">
              <a:latin typeface="Times New Roman" pitchFamily="18" charset="0"/>
            </a:endParaRPr>
          </a:p>
          <a:p>
            <a:pPr eaLnBrk="0" hangingPunct="0"/>
            <a:r>
              <a:rPr lang="en-US" sz="1400" b="1" u="sng" dirty="0">
                <a:latin typeface="Times New Roman" pitchFamily="18" charset="0"/>
              </a:rPr>
              <a:t>Southern Regional Office</a:t>
            </a:r>
            <a:br>
              <a:rPr lang="en-US" sz="1400" b="1" u="sng" dirty="0">
                <a:latin typeface="Times New Roman" pitchFamily="18" charset="0"/>
              </a:rPr>
            </a:br>
            <a:r>
              <a:rPr lang="en-US" sz="1400" b="1" dirty="0" smtClean="0">
                <a:latin typeface="Times New Roman" pitchFamily="18" charset="0"/>
              </a:rPr>
              <a:t>Mary Toogood, Interim Manager</a:t>
            </a:r>
            <a:r>
              <a:rPr lang="en-US" sz="1400" b="1" dirty="0">
                <a:latin typeface="Times New Roman" pitchFamily="18" charset="0"/>
              </a:rPr>
              <a:t>	</a:t>
            </a:r>
            <a:br>
              <a:rPr lang="en-US" sz="1400" b="1" dirty="0">
                <a:latin typeface="Times New Roman" pitchFamily="18" charset="0"/>
              </a:rPr>
            </a:br>
            <a:r>
              <a:rPr lang="en-US" sz="1400" b="1" dirty="0">
                <a:latin typeface="Times New Roman" pitchFamily="18" charset="0"/>
              </a:rPr>
              <a:t>phone  (856) 614-3601 </a:t>
            </a:r>
            <a:r>
              <a:rPr lang="en-US" sz="1400" b="1" dirty="0" smtClean="0">
                <a:latin typeface="Times New Roman" pitchFamily="18" charset="0"/>
              </a:rPr>
              <a:t>                          2 </a:t>
            </a:r>
            <a:r>
              <a:rPr lang="en-US" sz="1400" b="1" dirty="0">
                <a:latin typeface="Times New Roman" pitchFamily="18" charset="0"/>
              </a:rPr>
              <a:t>Riverside Drive - </a:t>
            </a:r>
            <a:r>
              <a:rPr lang="en-US" sz="1400" b="1" dirty="0" smtClean="0">
                <a:latin typeface="Times New Roman" pitchFamily="18" charset="0"/>
              </a:rPr>
              <a:t>Suite </a:t>
            </a:r>
            <a:r>
              <a:rPr lang="en-US" sz="1400" b="1" dirty="0">
                <a:latin typeface="Times New Roman" pitchFamily="18" charset="0"/>
              </a:rPr>
              <a:t>201 </a:t>
            </a:r>
            <a:br>
              <a:rPr lang="en-US" sz="1400" b="1" dirty="0">
                <a:latin typeface="Times New Roman" pitchFamily="18" charset="0"/>
              </a:rPr>
            </a:br>
            <a:r>
              <a:rPr lang="en-US" sz="1400" b="1" dirty="0">
                <a:latin typeface="Times New Roman" pitchFamily="18" charset="0"/>
              </a:rPr>
              <a:t>fax       (856) 614-3613 </a:t>
            </a:r>
            <a:r>
              <a:rPr lang="en-US" sz="1400" b="1" dirty="0" smtClean="0">
                <a:latin typeface="Times New Roman" pitchFamily="18" charset="0"/>
              </a:rPr>
              <a:t>                          Camden</a:t>
            </a:r>
            <a:r>
              <a:rPr lang="en-US" sz="1400" b="1" dirty="0">
                <a:latin typeface="Times New Roman" pitchFamily="18" charset="0"/>
              </a:rPr>
              <a:t>, NJ 08103 </a:t>
            </a:r>
            <a:endParaRPr lang="en-US" sz="1400" b="1" dirty="0" smtClean="0">
              <a:latin typeface="Times New Roman" pitchFamily="18" charset="0"/>
            </a:endParaRPr>
          </a:p>
          <a:p>
            <a:pPr eaLnBrk="0" hangingPunct="0"/>
            <a:r>
              <a:rPr lang="en-US" sz="1400" dirty="0" smtClean="0">
                <a:latin typeface="Times New Roman" pitchFamily="18" charset="0"/>
              </a:rPr>
              <a:t>(</a:t>
            </a:r>
            <a:r>
              <a:rPr lang="en-US" sz="1400" dirty="0">
                <a:latin typeface="Times New Roman" pitchFamily="18" charset="0"/>
              </a:rPr>
              <a:t>Atlantic, Camden, </a:t>
            </a:r>
            <a:r>
              <a:rPr lang="en-US" sz="1400" dirty="0" smtClean="0">
                <a:latin typeface="Times New Roman" pitchFamily="18" charset="0"/>
              </a:rPr>
              <a:t>Cape May,</a:t>
            </a:r>
            <a:r>
              <a:rPr lang="en-US" sz="1400" b="1" dirty="0" smtClean="0">
                <a:latin typeface="Times New Roman" pitchFamily="18" charset="0"/>
              </a:rPr>
              <a:t> </a:t>
            </a:r>
          </a:p>
          <a:p>
            <a:pPr eaLnBrk="0" hangingPunct="0"/>
            <a:r>
              <a:rPr lang="en-US" sz="1400" dirty="0" smtClean="0">
                <a:latin typeface="Times New Roman" pitchFamily="18" charset="0"/>
              </a:rPr>
              <a:t>Cumberland, Gloucester</a:t>
            </a:r>
            <a:r>
              <a:rPr lang="en-US" sz="1400" dirty="0">
                <a:latin typeface="Times New Roman" pitchFamily="18" charset="0"/>
              </a:rPr>
              <a:t>, and Salem counties)</a:t>
            </a:r>
          </a:p>
        </p:txBody>
      </p:sp>
      <p:sp>
        <p:nvSpPr>
          <p:cNvPr id="5" name="Title 18"/>
          <p:cNvSpPr txBox="1">
            <a:spLocks/>
          </p:cNvSpPr>
          <p:nvPr/>
        </p:nvSpPr>
        <p:spPr>
          <a:xfrm>
            <a:off x="457200" y="381000"/>
            <a:ext cx="74676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b="1" dirty="0" smtClean="0"/>
              <a:t>AIR Compliance &amp; Enforcement Regional Contact Information:</a:t>
            </a:r>
            <a:endParaRPr lang="en-US" sz="3600" dirty="0" smtClean="0"/>
          </a:p>
        </p:txBody>
      </p:sp>
      <p:sp>
        <p:nvSpPr>
          <p:cNvPr id="2" name="Slide Number Placeholder 1"/>
          <p:cNvSpPr>
            <a:spLocks noGrp="1"/>
          </p:cNvSpPr>
          <p:nvPr>
            <p:ph type="sldNum" sz="quarter" idx="12"/>
          </p:nvPr>
        </p:nvSpPr>
        <p:spPr/>
        <p:txBody>
          <a:bodyPr/>
          <a:lstStyle/>
          <a:p>
            <a:fld id="{CEB96468-2C42-424B-8A91-0BEEFCDFD94E}" type="slidenum">
              <a:rPr lang="en-US" sz="1400" b="1" smtClean="0"/>
              <a:t>61</a:t>
            </a:fld>
            <a:endParaRPr lang="en-US" sz="1400" b="1" dirty="0"/>
          </a:p>
        </p:txBody>
      </p:sp>
    </p:spTree>
    <p:extLst>
      <p:ext uri="{BB962C8B-B14F-4D97-AF65-F5344CB8AC3E}">
        <p14:creationId xmlns:p14="http://schemas.microsoft.com/office/powerpoint/2010/main" val="317010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rPr>
              <a:t>Wrong</a:t>
            </a:r>
            <a:endParaRPr lang="en-US" sz="8000" b="1" dirty="0">
              <a:solidFill>
                <a:srgbClr val="FF0000"/>
              </a:solidFill>
            </a:endParaRPr>
          </a:p>
        </p:txBody>
      </p:sp>
      <p:pic>
        <p:nvPicPr>
          <p:cNvPr id="5122" name="Picture 2" descr="http://ts4.mm.bing.net/th?id=HN.607995510350286208&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251076"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EB96468-2C42-424B-8A91-0BEEFCDFD94E}" type="slidenum">
              <a:rPr lang="en-US" sz="1400" b="1" smtClean="0"/>
              <a:t>7</a:t>
            </a:fld>
            <a:endParaRPr lang="en-US" sz="1400" b="1" dirty="0"/>
          </a:p>
        </p:txBody>
      </p:sp>
    </p:spTree>
    <p:extLst>
      <p:ext uri="{BB962C8B-B14F-4D97-AF65-F5344CB8AC3E}">
        <p14:creationId xmlns:p14="http://schemas.microsoft.com/office/powerpoint/2010/main" val="268739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rPr>
              <a:t>Wrong</a:t>
            </a:r>
            <a:endParaRPr lang="en-US" sz="8000" b="1" dirty="0">
              <a:solidFill>
                <a:srgbClr val="FF0000"/>
              </a:solidFill>
            </a:endParaRPr>
          </a:p>
        </p:txBody>
      </p:sp>
      <p:pic>
        <p:nvPicPr>
          <p:cNvPr id="6146" name="Picture 2" descr="http://4.bp.blogspot.com/_vIDaclCXc8k/TKOU2q2CwyI/AAAAAAAAAEE/DUV_ZRV0dlE/s1600/google-chrom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EB96468-2C42-424B-8A91-0BEEFCDFD94E}" type="slidenum">
              <a:rPr lang="en-US" sz="1400" b="1" smtClean="0"/>
              <a:t>8</a:t>
            </a:fld>
            <a:endParaRPr lang="en-US" sz="1400" b="1" dirty="0"/>
          </a:p>
        </p:txBody>
      </p:sp>
    </p:spTree>
    <p:extLst>
      <p:ext uri="{BB962C8B-B14F-4D97-AF65-F5344CB8AC3E}">
        <p14:creationId xmlns:p14="http://schemas.microsoft.com/office/powerpoint/2010/main" val="1236134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19200"/>
            <a:ext cx="41148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a:r>
              <a:rPr lang="en-US" sz="30000" b="1"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rPr>
              <a:t>9</a:t>
            </a:r>
            <a:endParaRPr lang="en-US" sz="30000" b="1" cap="none" spc="0" dirty="0">
              <a:ln w="11430"/>
              <a:solidFill>
                <a:srgbClr val="FFFF00"/>
              </a:solidFill>
              <a:effectLst>
                <a:outerShdw blurRad="50800" dist="38100" dir="8100000" algn="tr" rotWithShape="0">
                  <a:prstClr val="black">
                    <a:alpha val="40000"/>
                  </a:prstClr>
                </a:outerShdw>
              </a:effectLst>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CEB96468-2C42-424B-8A91-0BEEFCDFD94E}" type="slidenum">
              <a:rPr lang="en-US" sz="1400" b="1" smtClean="0">
                <a:solidFill>
                  <a:srgbClr val="FFFF00"/>
                </a:solidFill>
              </a:rPr>
              <a:t>9</a:t>
            </a:fld>
            <a:endParaRPr lang="en-US" sz="1400" b="1" dirty="0">
              <a:solidFill>
                <a:srgbClr val="FFFF00"/>
              </a:solidFill>
            </a:endParaRPr>
          </a:p>
        </p:txBody>
      </p:sp>
    </p:spTree>
    <p:extLst>
      <p:ext uri="{BB962C8B-B14F-4D97-AF65-F5344CB8AC3E}">
        <p14:creationId xmlns:p14="http://schemas.microsoft.com/office/powerpoint/2010/main" val="9157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460</Words>
  <Application>Microsoft Office PowerPoint</Application>
  <PresentationFormat>On-screen Show (4:3)</PresentationFormat>
  <Paragraphs>124</Paragraphs>
  <Slides>61</Slides>
  <Notes>6</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Executive</vt:lpstr>
      <vt:lpstr>Oriel</vt:lpstr>
      <vt:lpstr>Top 10 Issues with Electronic Submittals</vt:lpstr>
      <vt:lpstr>PowerPoint Presentation</vt:lpstr>
      <vt:lpstr>PowerPoint Presentation</vt:lpstr>
      <vt:lpstr>PowerPoint Presentation</vt:lpstr>
      <vt:lpstr>Good – IEv7</vt:lpstr>
      <vt:lpstr>Good – MFv3.5</vt:lpstr>
      <vt:lpstr>Wrong</vt:lpstr>
      <vt:lpstr>Wrong</vt:lpstr>
      <vt:lpstr>PowerPoint Presentation</vt:lpstr>
      <vt:lpstr>PowerPoint Presentation</vt:lpstr>
      <vt:lpstr>PowerPoint Presentation</vt:lpstr>
      <vt:lpstr>PowerPoint Presentation</vt:lpstr>
      <vt:lpstr>PowerPoint Presentation</vt:lpstr>
      <vt:lpstr>https://www.state.nj.us/mynj/mailmynjs.html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not change file name</vt:lpstr>
      <vt:lpstr>PowerPoint Presentation</vt:lpstr>
      <vt:lpstr>PowerPoint Presentation</vt:lpstr>
      <vt:lpstr>PowerPoint Presentation</vt:lpstr>
      <vt:lpstr>PowerPoint Presentation</vt:lpstr>
      <vt:lpstr>PowerPoint Presentation</vt:lpstr>
      <vt:lpstr>Open Excel Spreadsheet, Always Enable Macros (Microsoft Office 2003)</vt:lpstr>
      <vt:lpstr>PowerPoint Presentation</vt:lpstr>
      <vt:lpstr>PowerPoint Presentation</vt:lpstr>
      <vt:lpstr>Open Excel Spreadsheet, Always Enable Macros (Microsoft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Attachments for electronic submittals should be under 2 MB.</vt:lpstr>
      <vt:lpstr>PowerPoint Presentation</vt:lpstr>
      <vt:lpstr>PowerPoint Presentation</vt:lpstr>
      <vt:lpstr>PowerPoint Presentation</vt:lpstr>
      <vt:lpstr>PowerPoint Presentation</vt:lpstr>
      <vt:lpstr>PowerPoint Presentation</vt:lpstr>
      <vt:lpstr>PowerPoint Presentation</vt:lpstr>
    </vt:vector>
  </TitlesOfParts>
  <Company>NJDEP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Jennifer McClain</cp:lastModifiedBy>
  <cp:revision>60</cp:revision>
  <dcterms:created xsi:type="dcterms:W3CDTF">2014-02-27T20:00:00Z</dcterms:created>
  <dcterms:modified xsi:type="dcterms:W3CDTF">2014-03-27T12:12:41Z</dcterms:modified>
</cp:coreProperties>
</file>