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60" r:id="rId3"/>
    <p:sldId id="264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26716-8011-45F7-A3EA-0CC258DA2B9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20FA3-D238-485C-BC6A-A0FC3770F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2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9FEEA-08B7-4851-85F8-EEDD816CEE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31C06-D4B2-42BA-970F-ACB14F426BB1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391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3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6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9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0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1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9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4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5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BA26-C9F3-4B47-A86B-14AFF6CBF6F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3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dep/watersupply/g_boards_dwq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watersupply@dep.nj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dep/watersupply/g_boards_dwqi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watersupply@dep.nj.g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dep/watersupply/g_boards_dwqi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watersupply@dep.nj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7850" y="632636"/>
            <a:ext cx="7549978" cy="1180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g</a:t>
            </a:r>
            <a:r>
              <a:rPr sz="1100" b="1" spc="-5" dirty="0">
                <a:latin typeface="Calibri"/>
                <a:cs typeface="Calibri"/>
              </a:rPr>
              <a:t>end</a:t>
            </a:r>
            <a:r>
              <a:rPr sz="1100" b="1" dirty="0">
                <a:latin typeface="Calibri"/>
                <a:cs typeface="Calibri"/>
              </a:rPr>
              <a:t>a</a:t>
            </a:r>
            <a:endParaRPr sz="1100" dirty="0">
              <a:latin typeface="Calibri"/>
              <a:cs typeface="Calibri"/>
            </a:endParaRPr>
          </a:p>
          <a:p>
            <a:pPr marL="1492250" marR="1471295" algn="ctr">
              <a:lnSpc>
                <a:spcPts val="1340"/>
              </a:lnSpc>
              <a:spcBef>
                <a:spcPts val="40"/>
              </a:spcBef>
            </a:pP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ew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ki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Water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(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Q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) </a:t>
            </a:r>
            <a:r>
              <a:rPr sz="1100" spc="-5" dirty="0">
                <a:latin typeface="Calibri"/>
                <a:cs typeface="Calibri"/>
              </a:rPr>
              <a:t>Thu</a:t>
            </a:r>
            <a:r>
              <a:rPr sz="1100" dirty="0">
                <a:latin typeface="Calibri"/>
                <a:cs typeface="Calibri"/>
              </a:rPr>
              <a:t>rs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ay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Sep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5" dirty="0">
                <a:latin typeface="Calibri"/>
                <a:cs typeface="Calibri"/>
              </a:rPr>
              <a:t>2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10" dirty="0">
                <a:latin typeface="Calibri"/>
                <a:cs typeface="Calibri"/>
              </a:rPr>
              <a:t> 2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6,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5" dirty="0">
                <a:latin typeface="Calibri"/>
                <a:cs typeface="Calibri"/>
              </a:rPr>
              <a:t>pm</a:t>
            </a:r>
            <a:endParaRPr sz="1100" dirty="0">
              <a:latin typeface="Calibri"/>
              <a:cs typeface="Calibri"/>
            </a:endParaRPr>
          </a:p>
          <a:p>
            <a:pPr marL="11430" algn="ctr">
              <a:lnSpc>
                <a:spcPts val="1295"/>
              </a:lnSpc>
            </a:pP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1100" b="1" spc="-20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GS</a:t>
            </a:r>
            <a:r>
              <a:rPr sz="11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NJ</a:t>
            </a:r>
            <a:r>
              <a:rPr sz="11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W</a:t>
            </a:r>
            <a:r>
              <a:rPr sz="1100" b="1" spc="-10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ter</a:t>
            </a:r>
            <a:r>
              <a:rPr sz="11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006FC0"/>
                </a:solidFill>
                <a:latin typeface="Calibri"/>
                <a:cs typeface="Calibri"/>
              </a:rPr>
              <a:t>Sc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en</a:t>
            </a:r>
            <a:r>
              <a:rPr sz="1100" b="1" spc="5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1100" b="1" spc="-20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100" b="1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endParaRPr sz="1100" dirty="0">
              <a:latin typeface="Calibri"/>
              <a:cs typeface="Calibri"/>
            </a:endParaRPr>
          </a:p>
          <a:p>
            <a:pPr marL="9525" algn="ctr">
              <a:lnSpc>
                <a:spcPct val="100000"/>
              </a:lnSpc>
              <a:spcBef>
                <a:spcPts val="25"/>
              </a:spcBef>
            </a:pP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4</a:t>
            </a:r>
            <a:r>
              <a:rPr sz="1100" dirty="0">
                <a:latin typeface="Calibri"/>
                <a:cs typeface="Calibri"/>
              </a:rPr>
              <a:t>50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Pi</a:t>
            </a:r>
            <a:r>
              <a:rPr sz="1100" spc="-15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e,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ite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0</a:t>
            </a:r>
          </a:p>
          <a:p>
            <a:pPr marL="2272665" marR="2254250" algn="ctr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ev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J</a:t>
            </a:r>
            <a:r>
              <a:rPr sz="1100" spc="-7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8</a:t>
            </a:r>
            <a:r>
              <a:rPr sz="1100" spc="-10" dirty="0">
                <a:latin typeface="Calibri"/>
                <a:cs typeface="Calibri"/>
              </a:rPr>
              <a:t>6</a:t>
            </a:r>
            <a:r>
              <a:rPr sz="1100" dirty="0">
                <a:latin typeface="Calibri"/>
                <a:cs typeface="Calibri"/>
              </a:rPr>
              <a:t>48 P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6</a:t>
            </a:r>
            <a:r>
              <a:rPr sz="1100" dirty="0">
                <a:latin typeface="Calibri"/>
                <a:cs typeface="Calibri"/>
              </a:rPr>
              <a:t>09</a:t>
            </a:r>
            <a:r>
              <a:rPr sz="1100" spc="-15" dirty="0">
                <a:latin typeface="Calibri"/>
                <a:cs typeface="Calibri"/>
              </a:rPr>
              <a:t>‐</a:t>
            </a:r>
            <a:r>
              <a:rPr sz="1100" dirty="0">
                <a:latin typeface="Calibri"/>
                <a:cs typeface="Calibri"/>
              </a:rPr>
              <a:t>7</a:t>
            </a:r>
            <a:r>
              <a:rPr sz="1100" spc="-10" dirty="0">
                <a:latin typeface="Calibri"/>
                <a:cs typeface="Calibri"/>
              </a:rPr>
              <a:t>7</a:t>
            </a:r>
            <a:r>
              <a:rPr sz="1100" dirty="0">
                <a:latin typeface="Calibri"/>
                <a:cs typeface="Calibri"/>
              </a:rPr>
              <a:t>1‐</a:t>
            </a:r>
            <a:r>
              <a:rPr sz="1100" spc="-10" dirty="0">
                <a:latin typeface="Calibri"/>
                <a:cs typeface="Calibri"/>
              </a:rPr>
              <a:t>3</a:t>
            </a:r>
            <a:r>
              <a:rPr sz="1100" dirty="0">
                <a:latin typeface="Calibri"/>
                <a:cs typeface="Calibri"/>
              </a:rPr>
              <a:t>9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0</a:t>
            </a:r>
          </a:p>
          <a:p>
            <a:pPr algn="ctr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mee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pub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ic.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ees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asked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sig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vi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43191" y="4767609"/>
            <a:ext cx="9469718" cy="9019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8575" marR="1294765" algn="ctr">
              <a:lnSpc>
                <a:spcPct val="101099"/>
              </a:lnSpc>
            </a:pPr>
            <a:r>
              <a:rPr sz="1100" b="1" dirty="0">
                <a:latin typeface="Calibri"/>
                <a:cs typeface="Calibri"/>
              </a:rPr>
              <a:t>*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 </a:t>
            </a:r>
            <a:r>
              <a:rPr sz="1100" b="1" spc="-5" dirty="0">
                <a:latin typeface="Calibri"/>
                <a:cs typeface="Calibri"/>
              </a:rPr>
              <a:t>PF</a:t>
            </a:r>
            <a:r>
              <a:rPr sz="1100" b="1" spc="-2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f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ub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ttee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5" dirty="0">
                <a:latin typeface="Calibri"/>
                <a:cs typeface="Calibri"/>
              </a:rPr>
              <a:t>epo</a:t>
            </a:r>
            <a:r>
              <a:rPr sz="1100" b="1" dirty="0">
                <a:latin typeface="Calibri"/>
                <a:cs typeface="Calibri"/>
              </a:rPr>
              <a:t>rts </a:t>
            </a:r>
            <a:r>
              <a:rPr sz="1100" b="1" spc="-1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p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sted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ttp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100" b="1" u="sng" spc="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j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dep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/wa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ters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upp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_b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oa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s_dw</a:t>
            </a:r>
            <a:r>
              <a:rPr sz="1100" b="1" u="sng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q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i.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tit</a:t>
            </a:r>
            <a:r>
              <a:rPr sz="1100" b="1" spc="-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te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w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l h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ld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 </a:t>
            </a:r>
            <a:r>
              <a:rPr sz="1100" b="1" spc="-10" dirty="0">
                <a:latin typeface="Calibri"/>
                <a:cs typeface="Calibri"/>
              </a:rPr>
              <a:t>6</a:t>
            </a:r>
            <a:r>
              <a:rPr sz="1100" b="1" spc="-5" dirty="0">
                <a:latin typeface="Calibri"/>
                <a:cs typeface="Calibri"/>
              </a:rPr>
              <a:t>0-d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y p</a:t>
            </a:r>
            <a:r>
              <a:rPr sz="1100" b="1" spc="-10" dirty="0">
                <a:latin typeface="Calibri"/>
                <a:cs typeface="Calibri"/>
              </a:rPr>
              <a:t>u</a:t>
            </a:r>
            <a:r>
              <a:rPr sz="1100" b="1" spc="-5" dirty="0">
                <a:latin typeface="Calibri"/>
                <a:cs typeface="Calibri"/>
              </a:rPr>
              <a:t>b</a:t>
            </a:r>
            <a:r>
              <a:rPr sz="1100" b="1" dirty="0">
                <a:latin typeface="Calibri"/>
                <a:cs typeface="Calibri"/>
              </a:rPr>
              <a:t>lic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15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men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spc="-5" dirty="0">
                <a:latin typeface="Calibri"/>
                <a:cs typeface="Calibri"/>
              </a:rPr>
              <a:t>pe</a:t>
            </a:r>
            <a:r>
              <a:rPr sz="1100" b="1" spc="-10" dirty="0">
                <a:latin typeface="Calibri"/>
                <a:cs typeface="Calibri"/>
              </a:rPr>
              <a:t>r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d </a:t>
            </a:r>
            <a:r>
              <a:rPr sz="1100" b="1" spc="-5" dirty="0">
                <a:latin typeface="Calibri"/>
                <a:cs typeface="Calibri"/>
              </a:rPr>
              <a:t>fro</a:t>
            </a:r>
            <a:r>
              <a:rPr sz="1100" b="1" dirty="0">
                <a:latin typeface="Calibri"/>
                <a:cs typeface="Calibri"/>
              </a:rPr>
              <a:t>m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ep</a:t>
            </a:r>
            <a:r>
              <a:rPr sz="1100" b="1" dirty="0">
                <a:latin typeface="Calibri"/>
                <a:cs typeface="Calibri"/>
              </a:rPr>
              <a:t>t.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2</a:t>
            </a:r>
            <a:r>
              <a:rPr sz="1100" b="1" spc="-10" dirty="0">
                <a:latin typeface="Calibri"/>
                <a:cs typeface="Calibri"/>
              </a:rPr>
              <a:t>2</a:t>
            </a:r>
            <a:r>
              <a:rPr sz="1100" b="1" dirty="0">
                <a:latin typeface="Calibri"/>
                <a:cs typeface="Calibri"/>
              </a:rPr>
              <a:t>,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20</a:t>
            </a:r>
            <a:r>
              <a:rPr sz="1100" b="1" dirty="0">
                <a:latin typeface="Calibri"/>
                <a:cs typeface="Calibri"/>
              </a:rPr>
              <a:t>16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un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il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5 pm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 N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0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.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2</a:t>
            </a:r>
            <a:r>
              <a:rPr sz="1100" b="1" spc="-10" dirty="0">
                <a:latin typeface="Calibri"/>
                <a:cs typeface="Calibri"/>
              </a:rPr>
              <a:t>1</a:t>
            </a:r>
            <a:r>
              <a:rPr sz="1100" b="1" dirty="0">
                <a:latin typeface="Calibri"/>
                <a:cs typeface="Calibri"/>
              </a:rPr>
              <a:t>,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2</a:t>
            </a:r>
            <a:r>
              <a:rPr sz="1100" b="1" dirty="0">
                <a:latin typeface="Calibri"/>
                <a:cs typeface="Calibri"/>
              </a:rPr>
              <a:t>0</a:t>
            </a:r>
            <a:r>
              <a:rPr sz="1100" b="1" spc="-10" dirty="0">
                <a:latin typeface="Calibri"/>
                <a:cs typeface="Calibri"/>
              </a:rPr>
              <a:t>1</a:t>
            </a:r>
            <a:r>
              <a:rPr sz="1100" b="1" spc="-5" dirty="0">
                <a:latin typeface="Calibri"/>
                <a:cs typeface="Calibri"/>
              </a:rPr>
              <a:t>6</a:t>
            </a:r>
            <a:r>
              <a:rPr sz="1100" b="1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ALL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0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10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TS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HO</a:t>
            </a:r>
            <a:r>
              <a:rPr sz="1100" b="1" spc="-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LD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BE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1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B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ED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TO 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ters</a:t>
            </a:r>
            <a:r>
              <a:rPr sz="1100" u="sng" spc="-2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u</a:t>
            </a:r>
            <a:r>
              <a:rPr sz="11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pp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ly@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d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ep</a:t>
            </a:r>
            <a:r>
              <a:rPr sz="11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.nj.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1100" u="sng" spc="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521830"/>
              </p:ext>
            </p:extLst>
          </p:nvPr>
        </p:nvGraphicFramePr>
        <p:xfrm>
          <a:off x="2441655" y="1946068"/>
          <a:ext cx="8371254" cy="261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561"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l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end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l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ese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055" algn="l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35255" algn="l">
                        <a:lnSpc>
                          <a:spcPct val="100899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DWQI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Ch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ai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mi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ks</a:t>
                      </a:r>
                      <a:r>
                        <a:rPr sz="110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 DWQI</a:t>
                      </a:r>
                      <a:r>
                        <a:rPr sz="1100" spc="-8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ent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Keith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ev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Ac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10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Keith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7310" algn="l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1,2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-Trich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cuss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 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spons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 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ents 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QI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omm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af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Sub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rt</a:t>
                      </a:r>
                      <a:r>
                        <a:rPr sz="1100" spc="13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1470" marR="71755" indent="635" algn="l">
                        <a:lnSpc>
                          <a:spcPct val="122700"/>
                        </a:lnSpc>
                      </a:pPr>
                      <a:r>
                        <a:rPr sz="1100" i="1" spc="-5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lt</a:t>
                      </a:r>
                      <a:r>
                        <a:rPr sz="1100" i="1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i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Ef</a:t>
                      </a:r>
                      <a:r>
                        <a:rPr sz="1100" i="1" spc="-6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i="1" spc="-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i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i="1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Gl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1100" i="1" spc="-6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i="1" spc="-6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Ba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-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i="1" spc="-6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 algn="l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ee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155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86360" algn="l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88900" algn="l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18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3095" algn="l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ew Busi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WQI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0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eeti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23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216090"/>
            <a:ext cx="10400617" cy="48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3200" y="5486400"/>
            <a:ext cx="11582400" cy="36933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SCIENCE DRIVEN EVALUATION BY DWQI ADVISORY </a:t>
            </a:r>
            <a:r>
              <a:rPr lang="en-US"/>
              <a:t>TO NJDEP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550400" y="9906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7600" y="3657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PFOS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0400" y="3657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PFOA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21600" y="3657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1,2,3-TCP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55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PFNA</a:t>
            </a:r>
          </a:p>
        </p:txBody>
      </p:sp>
    </p:spTree>
    <p:extLst>
      <p:ext uri="{BB962C8B-B14F-4D97-AF65-F5344CB8AC3E}">
        <p14:creationId xmlns:p14="http://schemas.microsoft.com/office/powerpoint/2010/main" val="75471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7850" y="632636"/>
            <a:ext cx="7549978" cy="1180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g</a:t>
            </a:r>
            <a:r>
              <a:rPr sz="1100" b="1" spc="-5" dirty="0">
                <a:latin typeface="Calibri"/>
                <a:cs typeface="Calibri"/>
              </a:rPr>
              <a:t>end</a:t>
            </a:r>
            <a:r>
              <a:rPr sz="1100" b="1" dirty="0">
                <a:latin typeface="Calibri"/>
                <a:cs typeface="Calibri"/>
              </a:rPr>
              <a:t>a</a:t>
            </a:r>
            <a:endParaRPr sz="1100" dirty="0">
              <a:latin typeface="Calibri"/>
              <a:cs typeface="Calibri"/>
            </a:endParaRPr>
          </a:p>
          <a:p>
            <a:pPr marL="1492250" marR="1471295" algn="ctr">
              <a:lnSpc>
                <a:spcPts val="1340"/>
              </a:lnSpc>
              <a:spcBef>
                <a:spcPts val="40"/>
              </a:spcBef>
            </a:pP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ew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ki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Water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(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Q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) </a:t>
            </a:r>
            <a:r>
              <a:rPr sz="1100" spc="-5" dirty="0">
                <a:latin typeface="Calibri"/>
                <a:cs typeface="Calibri"/>
              </a:rPr>
              <a:t>Thu</a:t>
            </a:r>
            <a:r>
              <a:rPr sz="1100" dirty="0">
                <a:latin typeface="Calibri"/>
                <a:cs typeface="Calibri"/>
              </a:rPr>
              <a:t>rs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ay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Sep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5" dirty="0">
                <a:latin typeface="Calibri"/>
                <a:cs typeface="Calibri"/>
              </a:rPr>
              <a:t>2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10" dirty="0">
                <a:latin typeface="Calibri"/>
                <a:cs typeface="Calibri"/>
              </a:rPr>
              <a:t> 2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6,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5" dirty="0">
                <a:latin typeface="Calibri"/>
                <a:cs typeface="Calibri"/>
              </a:rPr>
              <a:t>pm</a:t>
            </a:r>
            <a:endParaRPr sz="1100" dirty="0">
              <a:latin typeface="Calibri"/>
              <a:cs typeface="Calibri"/>
            </a:endParaRPr>
          </a:p>
          <a:p>
            <a:pPr marL="11430" algn="ctr">
              <a:lnSpc>
                <a:spcPts val="1295"/>
              </a:lnSpc>
            </a:pP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1100" b="1" spc="-20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GS</a:t>
            </a:r>
            <a:r>
              <a:rPr sz="11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NJ</a:t>
            </a:r>
            <a:r>
              <a:rPr sz="11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W</a:t>
            </a:r>
            <a:r>
              <a:rPr sz="1100" b="1" spc="-10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ter</a:t>
            </a:r>
            <a:r>
              <a:rPr sz="11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006FC0"/>
                </a:solidFill>
                <a:latin typeface="Calibri"/>
                <a:cs typeface="Calibri"/>
              </a:rPr>
              <a:t>Sc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en</a:t>
            </a:r>
            <a:r>
              <a:rPr sz="1100" b="1" spc="5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1100" b="1" spc="-20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100" b="1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endParaRPr sz="1100" dirty="0">
              <a:latin typeface="Calibri"/>
              <a:cs typeface="Calibri"/>
            </a:endParaRPr>
          </a:p>
          <a:p>
            <a:pPr marL="9525" algn="ctr">
              <a:lnSpc>
                <a:spcPct val="100000"/>
              </a:lnSpc>
              <a:spcBef>
                <a:spcPts val="25"/>
              </a:spcBef>
            </a:pP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4</a:t>
            </a:r>
            <a:r>
              <a:rPr sz="1100" dirty="0">
                <a:latin typeface="Calibri"/>
                <a:cs typeface="Calibri"/>
              </a:rPr>
              <a:t>50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Pi</a:t>
            </a:r>
            <a:r>
              <a:rPr sz="1100" spc="-15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e,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ite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0</a:t>
            </a:r>
          </a:p>
          <a:p>
            <a:pPr marL="2272665" marR="2254250" algn="ctr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ev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J</a:t>
            </a:r>
            <a:r>
              <a:rPr sz="1100" spc="-7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8</a:t>
            </a:r>
            <a:r>
              <a:rPr sz="1100" spc="-10" dirty="0">
                <a:latin typeface="Calibri"/>
                <a:cs typeface="Calibri"/>
              </a:rPr>
              <a:t>6</a:t>
            </a:r>
            <a:r>
              <a:rPr sz="1100" dirty="0">
                <a:latin typeface="Calibri"/>
                <a:cs typeface="Calibri"/>
              </a:rPr>
              <a:t>48 P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6</a:t>
            </a:r>
            <a:r>
              <a:rPr sz="1100" dirty="0">
                <a:latin typeface="Calibri"/>
                <a:cs typeface="Calibri"/>
              </a:rPr>
              <a:t>09</a:t>
            </a:r>
            <a:r>
              <a:rPr sz="1100" spc="-15" dirty="0">
                <a:latin typeface="Calibri"/>
                <a:cs typeface="Calibri"/>
              </a:rPr>
              <a:t>‐</a:t>
            </a:r>
            <a:r>
              <a:rPr sz="1100" dirty="0">
                <a:latin typeface="Calibri"/>
                <a:cs typeface="Calibri"/>
              </a:rPr>
              <a:t>7</a:t>
            </a:r>
            <a:r>
              <a:rPr sz="1100" spc="-10" dirty="0">
                <a:latin typeface="Calibri"/>
                <a:cs typeface="Calibri"/>
              </a:rPr>
              <a:t>7</a:t>
            </a:r>
            <a:r>
              <a:rPr sz="1100" dirty="0">
                <a:latin typeface="Calibri"/>
                <a:cs typeface="Calibri"/>
              </a:rPr>
              <a:t>1‐</a:t>
            </a:r>
            <a:r>
              <a:rPr sz="1100" spc="-10" dirty="0">
                <a:latin typeface="Calibri"/>
                <a:cs typeface="Calibri"/>
              </a:rPr>
              <a:t>3</a:t>
            </a:r>
            <a:r>
              <a:rPr sz="1100" dirty="0">
                <a:latin typeface="Calibri"/>
                <a:cs typeface="Calibri"/>
              </a:rPr>
              <a:t>9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0</a:t>
            </a:r>
          </a:p>
          <a:p>
            <a:pPr algn="ctr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mee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pub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ic.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ees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asked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sig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vi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43191" y="4767609"/>
            <a:ext cx="9469718" cy="9019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8575" marR="1294765" algn="ctr">
              <a:lnSpc>
                <a:spcPct val="101099"/>
              </a:lnSpc>
            </a:pPr>
            <a:r>
              <a:rPr sz="1100" b="1" dirty="0">
                <a:latin typeface="Calibri"/>
                <a:cs typeface="Calibri"/>
              </a:rPr>
              <a:t>*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 </a:t>
            </a:r>
            <a:r>
              <a:rPr sz="1100" b="1" spc="-5" dirty="0">
                <a:latin typeface="Calibri"/>
                <a:cs typeface="Calibri"/>
              </a:rPr>
              <a:t>PF</a:t>
            </a:r>
            <a:r>
              <a:rPr sz="1100" b="1" spc="-2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f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ub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ttee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5" dirty="0">
                <a:latin typeface="Calibri"/>
                <a:cs typeface="Calibri"/>
              </a:rPr>
              <a:t>epo</a:t>
            </a:r>
            <a:r>
              <a:rPr sz="1100" b="1" dirty="0">
                <a:latin typeface="Calibri"/>
                <a:cs typeface="Calibri"/>
              </a:rPr>
              <a:t>rts </a:t>
            </a:r>
            <a:r>
              <a:rPr sz="1100" b="1" spc="-1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p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sted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ttp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100" b="1" u="sng" spc="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j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dep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/wa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ters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upp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_b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oa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s_dw</a:t>
            </a:r>
            <a:r>
              <a:rPr sz="1100" b="1" u="sng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q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i.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tit</a:t>
            </a:r>
            <a:r>
              <a:rPr sz="1100" b="1" spc="-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te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w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l h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ld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 </a:t>
            </a:r>
            <a:r>
              <a:rPr sz="1100" b="1" spc="-10" dirty="0">
                <a:latin typeface="Calibri"/>
                <a:cs typeface="Calibri"/>
              </a:rPr>
              <a:t>6</a:t>
            </a:r>
            <a:r>
              <a:rPr sz="1100" b="1" spc="-5" dirty="0">
                <a:latin typeface="Calibri"/>
                <a:cs typeface="Calibri"/>
              </a:rPr>
              <a:t>0-d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y p</a:t>
            </a:r>
            <a:r>
              <a:rPr sz="1100" b="1" spc="-10" dirty="0">
                <a:latin typeface="Calibri"/>
                <a:cs typeface="Calibri"/>
              </a:rPr>
              <a:t>u</a:t>
            </a:r>
            <a:r>
              <a:rPr sz="1100" b="1" spc="-5" dirty="0">
                <a:latin typeface="Calibri"/>
                <a:cs typeface="Calibri"/>
              </a:rPr>
              <a:t>b</a:t>
            </a:r>
            <a:r>
              <a:rPr sz="1100" b="1" dirty="0">
                <a:latin typeface="Calibri"/>
                <a:cs typeface="Calibri"/>
              </a:rPr>
              <a:t>lic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15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men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spc="-5" dirty="0">
                <a:latin typeface="Calibri"/>
                <a:cs typeface="Calibri"/>
              </a:rPr>
              <a:t>pe</a:t>
            </a:r>
            <a:r>
              <a:rPr sz="1100" b="1" spc="-10" dirty="0">
                <a:latin typeface="Calibri"/>
                <a:cs typeface="Calibri"/>
              </a:rPr>
              <a:t>r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d </a:t>
            </a:r>
            <a:r>
              <a:rPr sz="1100" b="1" spc="-5" dirty="0">
                <a:latin typeface="Calibri"/>
                <a:cs typeface="Calibri"/>
              </a:rPr>
              <a:t>fro</a:t>
            </a:r>
            <a:r>
              <a:rPr sz="1100" b="1" dirty="0">
                <a:latin typeface="Calibri"/>
                <a:cs typeface="Calibri"/>
              </a:rPr>
              <a:t>m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ep</a:t>
            </a:r>
            <a:r>
              <a:rPr sz="1100" b="1" dirty="0">
                <a:latin typeface="Calibri"/>
                <a:cs typeface="Calibri"/>
              </a:rPr>
              <a:t>t.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2</a:t>
            </a:r>
            <a:r>
              <a:rPr sz="1100" b="1" spc="-10" dirty="0">
                <a:latin typeface="Calibri"/>
                <a:cs typeface="Calibri"/>
              </a:rPr>
              <a:t>2</a:t>
            </a:r>
            <a:r>
              <a:rPr sz="1100" b="1" dirty="0">
                <a:latin typeface="Calibri"/>
                <a:cs typeface="Calibri"/>
              </a:rPr>
              <a:t>,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20</a:t>
            </a:r>
            <a:r>
              <a:rPr sz="1100" b="1" dirty="0">
                <a:latin typeface="Calibri"/>
                <a:cs typeface="Calibri"/>
              </a:rPr>
              <a:t>16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un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il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5 pm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 N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0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.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2</a:t>
            </a:r>
            <a:r>
              <a:rPr sz="1100" b="1" spc="-10" dirty="0">
                <a:latin typeface="Calibri"/>
                <a:cs typeface="Calibri"/>
              </a:rPr>
              <a:t>1</a:t>
            </a:r>
            <a:r>
              <a:rPr sz="1100" b="1" dirty="0">
                <a:latin typeface="Calibri"/>
                <a:cs typeface="Calibri"/>
              </a:rPr>
              <a:t>,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2</a:t>
            </a:r>
            <a:r>
              <a:rPr sz="1100" b="1" dirty="0">
                <a:latin typeface="Calibri"/>
                <a:cs typeface="Calibri"/>
              </a:rPr>
              <a:t>0</a:t>
            </a:r>
            <a:r>
              <a:rPr sz="1100" b="1" spc="-10" dirty="0">
                <a:latin typeface="Calibri"/>
                <a:cs typeface="Calibri"/>
              </a:rPr>
              <a:t>1</a:t>
            </a:r>
            <a:r>
              <a:rPr sz="1100" b="1" spc="-5" dirty="0">
                <a:latin typeface="Calibri"/>
                <a:cs typeface="Calibri"/>
              </a:rPr>
              <a:t>6</a:t>
            </a:r>
            <a:r>
              <a:rPr sz="1100" b="1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ALL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0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10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TS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HO</a:t>
            </a:r>
            <a:r>
              <a:rPr sz="1100" b="1" spc="-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LD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BE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1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B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ED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TO 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ters</a:t>
            </a:r>
            <a:r>
              <a:rPr sz="1100" u="sng" spc="-2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u</a:t>
            </a:r>
            <a:r>
              <a:rPr sz="11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pp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ly@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d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ep</a:t>
            </a:r>
            <a:r>
              <a:rPr sz="11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.nj.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1100" u="sng" spc="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788612"/>
              </p:ext>
            </p:extLst>
          </p:nvPr>
        </p:nvGraphicFramePr>
        <p:xfrm>
          <a:off x="2441655" y="1946068"/>
          <a:ext cx="8371254" cy="2638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561"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l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end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l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ese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055" algn="l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35255" algn="l">
                        <a:lnSpc>
                          <a:spcPct val="100899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DWQI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ks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DWQI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Keith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ev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Ac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Keith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7310" algn="l">
                        <a:lnSpc>
                          <a:spcPct val="1018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1,2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-Trich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ro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cuss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 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spons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 c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ents 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QI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 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men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omm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es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min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af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Sub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rt</a:t>
                      </a:r>
                      <a:r>
                        <a:rPr sz="1100" spc="13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1470" marR="71755" indent="635" algn="l">
                        <a:lnSpc>
                          <a:spcPct val="122700"/>
                        </a:lnSpc>
                      </a:pPr>
                      <a:r>
                        <a:rPr sz="1100" i="1" spc="-5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lt</a:t>
                      </a:r>
                      <a:r>
                        <a:rPr sz="1100" i="1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i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Ef</a:t>
                      </a:r>
                      <a:r>
                        <a:rPr sz="1100" i="1" spc="-6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i="1" spc="-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i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i="1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Gl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1100" i="1" spc="-6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i="1" spc="-6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Ba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-6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i="1" spc="-6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i="1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 algn="l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ee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155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86360" algn="l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88900" algn="l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18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3095" algn="l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ew Busi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WQI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0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eeti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23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528" y="-115454"/>
            <a:ext cx="8594436" cy="1143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FFFF00"/>
                </a:solidFill>
              </a:rPr>
              <a:t>MCL Recommendation for 1,2,3-Trichloropropane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35708" y="1193800"/>
            <a:ext cx="10575637" cy="5867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Public comments on draft Subcommittee reports are identical to those submitted in response to the Request for Public Input in September 2015.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No revisions to the draft Subcommittee reports were needed, since these comments were considered in development of the drafts.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Subcommittee report recommendations are: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i="1" dirty="0">
                <a:solidFill>
                  <a:schemeClr val="bg1"/>
                </a:solidFill>
              </a:rPr>
              <a:t>Health Effects Subcommittee</a:t>
            </a:r>
            <a:r>
              <a:rPr lang="en-US" sz="2400" dirty="0">
                <a:solidFill>
                  <a:schemeClr val="bg1"/>
                </a:solidFill>
              </a:rPr>
              <a:t>: Health-based MCL -  </a:t>
            </a:r>
            <a:r>
              <a:rPr lang="en-US" sz="2400" b="1" dirty="0">
                <a:solidFill>
                  <a:srgbClr val="FFFF00"/>
                </a:solidFill>
              </a:rPr>
              <a:t>0.0005 µg/L (0.5 ng/L)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i="1" dirty="0">
                <a:solidFill>
                  <a:schemeClr val="bg1"/>
                </a:solidFill>
              </a:rPr>
              <a:t>Testing Subcommittee</a:t>
            </a:r>
            <a:r>
              <a:rPr lang="en-US" sz="2400" dirty="0">
                <a:solidFill>
                  <a:schemeClr val="bg1"/>
                </a:solidFill>
              </a:rPr>
              <a:t>:  Practical Quantitation Level -  </a:t>
            </a:r>
            <a:r>
              <a:rPr lang="en-US" sz="2400" b="1" dirty="0">
                <a:solidFill>
                  <a:srgbClr val="FFFF00"/>
                </a:solidFill>
              </a:rPr>
              <a:t>0.03 µg/L (30 ng/L)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i="1" dirty="0">
                <a:solidFill>
                  <a:schemeClr val="bg1"/>
                </a:solidFill>
              </a:rPr>
              <a:t>Treatment Subcommittee</a:t>
            </a:r>
            <a:r>
              <a:rPr lang="en-US" sz="2400" dirty="0">
                <a:solidFill>
                  <a:schemeClr val="bg1"/>
                </a:solidFill>
              </a:rPr>
              <a:t>:   </a:t>
            </a:r>
            <a:r>
              <a:rPr lang="en-US" sz="2400" b="1" dirty="0">
                <a:solidFill>
                  <a:srgbClr val="FFFF00"/>
                </a:solidFill>
              </a:rPr>
              <a:t>“…can be reliably and feasibly removed by carefully designed GAC treatment below the recommended PQL of 30 ng/L.”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The DWQI will therefore vote on an MCL recommendation of </a:t>
            </a:r>
            <a:r>
              <a:rPr lang="en-US" sz="2400" b="1" dirty="0">
                <a:solidFill>
                  <a:srgbClr val="FFFF00"/>
                </a:solidFill>
              </a:rPr>
              <a:t>0.03 µg/L (30         ng/L) </a:t>
            </a:r>
            <a:r>
              <a:rPr lang="en-US" sz="2400" dirty="0">
                <a:solidFill>
                  <a:schemeClr val="bg1"/>
                </a:solidFill>
              </a:rPr>
              <a:t>for 1,2,3-trichloropropane.</a:t>
            </a:r>
            <a:endParaRPr lang="en-US" sz="2400" b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4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endParaRPr lang="en-US" sz="2000" i="1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87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7850" y="632636"/>
            <a:ext cx="7549978" cy="1180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g</a:t>
            </a:r>
            <a:r>
              <a:rPr sz="1100" b="1" spc="-5" dirty="0">
                <a:latin typeface="Calibri"/>
                <a:cs typeface="Calibri"/>
              </a:rPr>
              <a:t>end</a:t>
            </a:r>
            <a:r>
              <a:rPr sz="1100" b="1" dirty="0">
                <a:latin typeface="Calibri"/>
                <a:cs typeface="Calibri"/>
              </a:rPr>
              <a:t>a</a:t>
            </a:r>
            <a:endParaRPr sz="1100" dirty="0">
              <a:latin typeface="Calibri"/>
              <a:cs typeface="Calibri"/>
            </a:endParaRPr>
          </a:p>
          <a:p>
            <a:pPr marL="1492250" marR="1471295" algn="ctr">
              <a:lnSpc>
                <a:spcPts val="1340"/>
              </a:lnSpc>
              <a:spcBef>
                <a:spcPts val="40"/>
              </a:spcBef>
            </a:pP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ew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ki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Water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(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Q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) </a:t>
            </a:r>
            <a:r>
              <a:rPr sz="1100" spc="-5" dirty="0">
                <a:latin typeface="Calibri"/>
                <a:cs typeface="Calibri"/>
              </a:rPr>
              <a:t>Thu</a:t>
            </a:r>
            <a:r>
              <a:rPr sz="1100" dirty="0">
                <a:latin typeface="Calibri"/>
                <a:cs typeface="Calibri"/>
              </a:rPr>
              <a:t>rs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ay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Sep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5" dirty="0">
                <a:latin typeface="Calibri"/>
                <a:cs typeface="Calibri"/>
              </a:rPr>
              <a:t>2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10" dirty="0">
                <a:latin typeface="Calibri"/>
                <a:cs typeface="Calibri"/>
              </a:rPr>
              <a:t> 2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6,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5" dirty="0">
                <a:latin typeface="Calibri"/>
                <a:cs typeface="Calibri"/>
              </a:rPr>
              <a:t>pm</a:t>
            </a:r>
            <a:endParaRPr sz="1100" dirty="0">
              <a:latin typeface="Calibri"/>
              <a:cs typeface="Calibri"/>
            </a:endParaRPr>
          </a:p>
          <a:p>
            <a:pPr marL="11430" algn="ctr">
              <a:lnSpc>
                <a:spcPts val="1295"/>
              </a:lnSpc>
            </a:pP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1100" b="1" spc="-20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GS</a:t>
            </a:r>
            <a:r>
              <a:rPr sz="11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NJ</a:t>
            </a:r>
            <a:r>
              <a:rPr sz="11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W</a:t>
            </a:r>
            <a:r>
              <a:rPr sz="1100" b="1" spc="-10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ter</a:t>
            </a:r>
            <a:r>
              <a:rPr sz="11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006FC0"/>
                </a:solidFill>
                <a:latin typeface="Calibri"/>
                <a:cs typeface="Calibri"/>
              </a:rPr>
              <a:t>Sc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en</a:t>
            </a:r>
            <a:r>
              <a:rPr sz="1100" b="1" spc="5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1100" b="1" spc="-20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spc="-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100" b="1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endParaRPr sz="1100" dirty="0">
              <a:latin typeface="Calibri"/>
              <a:cs typeface="Calibri"/>
            </a:endParaRPr>
          </a:p>
          <a:p>
            <a:pPr marL="9525" algn="ctr">
              <a:lnSpc>
                <a:spcPct val="100000"/>
              </a:lnSpc>
              <a:spcBef>
                <a:spcPts val="25"/>
              </a:spcBef>
            </a:pP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4</a:t>
            </a:r>
            <a:r>
              <a:rPr sz="1100" dirty="0">
                <a:latin typeface="Calibri"/>
                <a:cs typeface="Calibri"/>
              </a:rPr>
              <a:t>50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Pi</a:t>
            </a:r>
            <a:r>
              <a:rPr sz="1100" spc="-15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e,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ite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0</a:t>
            </a:r>
          </a:p>
          <a:p>
            <a:pPr marL="2272665" marR="2254250" algn="ctr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ev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J</a:t>
            </a:r>
            <a:r>
              <a:rPr sz="1100" spc="-7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8</a:t>
            </a:r>
            <a:r>
              <a:rPr sz="1100" spc="-10" dirty="0">
                <a:latin typeface="Calibri"/>
                <a:cs typeface="Calibri"/>
              </a:rPr>
              <a:t>6</a:t>
            </a:r>
            <a:r>
              <a:rPr sz="1100" dirty="0">
                <a:latin typeface="Calibri"/>
                <a:cs typeface="Calibri"/>
              </a:rPr>
              <a:t>48 P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6</a:t>
            </a:r>
            <a:r>
              <a:rPr sz="1100" dirty="0">
                <a:latin typeface="Calibri"/>
                <a:cs typeface="Calibri"/>
              </a:rPr>
              <a:t>09</a:t>
            </a:r>
            <a:r>
              <a:rPr sz="1100" spc="-15" dirty="0">
                <a:latin typeface="Calibri"/>
                <a:cs typeface="Calibri"/>
              </a:rPr>
              <a:t>‐</a:t>
            </a:r>
            <a:r>
              <a:rPr sz="1100" dirty="0">
                <a:latin typeface="Calibri"/>
                <a:cs typeface="Calibri"/>
              </a:rPr>
              <a:t>7</a:t>
            </a:r>
            <a:r>
              <a:rPr sz="1100" spc="-10" dirty="0">
                <a:latin typeface="Calibri"/>
                <a:cs typeface="Calibri"/>
              </a:rPr>
              <a:t>7</a:t>
            </a:r>
            <a:r>
              <a:rPr sz="1100" dirty="0">
                <a:latin typeface="Calibri"/>
                <a:cs typeface="Calibri"/>
              </a:rPr>
              <a:t>1‐</a:t>
            </a:r>
            <a:r>
              <a:rPr sz="1100" spc="-10" dirty="0">
                <a:latin typeface="Calibri"/>
                <a:cs typeface="Calibri"/>
              </a:rPr>
              <a:t>3</a:t>
            </a:r>
            <a:r>
              <a:rPr sz="1100" dirty="0">
                <a:latin typeface="Calibri"/>
                <a:cs typeface="Calibri"/>
              </a:rPr>
              <a:t>9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0</a:t>
            </a:r>
          </a:p>
          <a:p>
            <a:pPr algn="ctr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mee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pub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ic.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ees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asked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sig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vi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43191" y="4767609"/>
            <a:ext cx="9469718" cy="9019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8575" marR="1294765" algn="ctr">
              <a:lnSpc>
                <a:spcPct val="101099"/>
              </a:lnSpc>
            </a:pPr>
            <a:r>
              <a:rPr sz="1100" b="1" dirty="0">
                <a:latin typeface="Calibri"/>
                <a:cs typeface="Calibri"/>
              </a:rPr>
              <a:t>*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 </a:t>
            </a:r>
            <a:r>
              <a:rPr sz="1100" b="1" spc="-5" dirty="0">
                <a:latin typeface="Calibri"/>
                <a:cs typeface="Calibri"/>
              </a:rPr>
              <a:t>PF</a:t>
            </a:r>
            <a:r>
              <a:rPr sz="1100" b="1" spc="-2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f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ub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ttee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5" dirty="0">
                <a:latin typeface="Calibri"/>
                <a:cs typeface="Calibri"/>
              </a:rPr>
              <a:t>epo</a:t>
            </a:r>
            <a:r>
              <a:rPr sz="1100" b="1" dirty="0">
                <a:latin typeface="Calibri"/>
                <a:cs typeface="Calibri"/>
              </a:rPr>
              <a:t>rts </a:t>
            </a:r>
            <a:r>
              <a:rPr sz="1100" b="1" spc="-1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p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sted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ttp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100" b="1" u="sng" spc="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j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dep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/wa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ters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upp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_b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oa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s_dw</a:t>
            </a:r>
            <a:r>
              <a:rPr sz="1100" b="1" u="sng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q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i.</a:t>
            </a:r>
            <a:r>
              <a:rPr sz="1100" b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100" b="1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1100" b="1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tit</a:t>
            </a:r>
            <a:r>
              <a:rPr sz="1100" b="1" spc="-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te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w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l h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ld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 </a:t>
            </a:r>
            <a:r>
              <a:rPr sz="1100" b="1" spc="-10" dirty="0">
                <a:latin typeface="Calibri"/>
                <a:cs typeface="Calibri"/>
              </a:rPr>
              <a:t>6</a:t>
            </a:r>
            <a:r>
              <a:rPr sz="1100" b="1" spc="-5" dirty="0">
                <a:latin typeface="Calibri"/>
                <a:cs typeface="Calibri"/>
              </a:rPr>
              <a:t>0-d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y p</a:t>
            </a:r>
            <a:r>
              <a:rPr sz="1100" b="1" spc="-10" dirty="0">
                <a:latin typeface="Calibri"/>
                <a:cs typeface="Calibri"/>
              </a:rPr>
              <a:t>u</a:t>
            </a:r>
            <a:r>
              <a:rPr sz="1100" b="1" spc="-5" dirty="0">
                <a:latin typeface="Calibri"/>
                <a:cs typeface="Calibri"/>
              </a:rPr>
              <a:t>b</a:t>
            </a:r>
            <a:r>
              <a:rPr sz="1100" b="1" dirty="0">
                <a:latin typeface="Calibri"/>
                <a:cs typeface="Calibri"/>
              </a:rPr>
              <a:t>lic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15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men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spc="-5" dirty="0">
                <a:latin typeface="Calibri"/>
                <a:cs typeface="Calibri"/>
              </a:rPr>
              <a:t>pe</a:t>
            </a:r>
            <a:r>
              <a:rPr sz="1100" b="1" spc="-10" dirty="0">
                <a:latin typeface="Calibri"/>
                <a:cs typeface="Calibri"/>
              </a:rPr>
              <a:t>r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d </a:t>
            </a:r>
            <a:r>
              <a:rPr sz="1100" b="1" spc="-5" dirty="0">
                <a:latin typeface="Calibri"/>
                <a:cs typeface="Calibri"/>
              </a:rPr>
              <a:t>fro</a:t>
            </a:r>
            <a:r>
              <a:rPr sz="1100" b="1" dirty="0">
                <a:latin typeface="Calibri"/>
                <a:cs typeface="Calibri"/>
              </a:rPr>
              <a:t>m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ep</a:t>
            </a:r>
            <a:r>
              <a:rPr sz="1100" b="1" dirty="0">
                <a:latin typeface="Calibri"/>
                <a:cs typeface="Calibri"/>
              </a:rPr>
              <a:t>t.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2</a:t>
            </a:r>
            <a:r>
              <a:rPr sz="1100" b="1" spc="-10" dirty="0">
                <a:latin typeface="Calibri"/>
                <a:cs typeface="Calibri"/>
              </a:rPr>
              <a:t>2</a:t>
            </a:r>
            <a:r>
              <a:rPr sz="1100" b="1" dirty="0">
                <a:latin typeface="Calibri"/>
                <a:cs typeface="Calibri"/>
              </a:rPr>
              <a:t>,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20</a:t>
            </a:r>
            <a:r>
              <a:rPr sz="1100" b="1" dirty="0">
                <a:latin typeface="Calibri"/>
                <a:cs typeface="Calibri"/>
              </a:rPr>
              <a:t>16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un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il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5 pm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 N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0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.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2</a:t>
            </a:r>
            <a:r>
              <a:rPr sz="1100" b="1" spc="-10" dirty="0">
                <a:latin typeface="Calibri"/>
                <a:cs typeface="Calibri"/>
              </a:rPr>
              <a:t>1</a:t>
            </a:r>
            <a:r>
              <a:rPr sz="1100" b="1" dirty="0">
                <a:latin typeface="Calibri"/>
                <a:cs typeface="Calibri"/>
              </a:rPr>
              <a:t>,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2</a:t>
            </a:r>
            <a:r>
              <a:rPr sz="1100" b="1" dirty="0">
                <a:latin typeface="Calibri"/>
                <a:cs typeface="Calibri"/>
              </a:rPr>
              <a:t>0</a:t>
            </a:r>
            <a:r>
              <a:rPr sz="1100" b="1" spc="-10" dirty="0">
                <a:latin typeface="Calibri"/>
                <a:cs typeface="Calibri"/>
              </a:rPr>
              <a:t>1</a:t>
            </a:r>
            <a:r>
              <a:rPr sz="1100" b="1" spc="-5" dirty="0">
                <a:latin typeface="Calibri"/>
                <a:cs typeface="Calibri"/>
              </a:rPr>
              <a:t>6</a:t>
            </a:r>
            <a:r>
              <a:rPr sz="1100" b="1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ALL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0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10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TS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HO</a:t>
            </a:r>
            <a:r>
              <a:rPr sz="1100" b="1" spc="-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LD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BE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1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B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ED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TO 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ters</a:t>
            </a:r>
            <a:r>
              <a:rPr sz="1100" u="sng" spc="-2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u</a:t>
            </a:r>
            <a:r>
              <a:rPr sz="11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pp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ly@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d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ep</a:t>
            </a:r>
            <a:r>
              <a:rPr sz="11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.nj.</a:t>
            </a:r>
            <a:r>
              <a:rPr sz="11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1100" u="sng" spc="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1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092797"/>
              </p:ext>
            </p:extLst>
          </p:nvPr>
        </p:nvGraphicFramePr>
        <p:xfrm>
          <a:off x="2441655" y="1946068"/>
          <a:ext cx="8371254" cy="2638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561"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l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end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l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ese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055" algn="l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35255" algn="l">
                        <a:lnSpc>
                          <a:spcPct val="100899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DWQI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ks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DWQI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Keith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ev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Ac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Keith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7310" algn="l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1,2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-Trich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cuss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 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spons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 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ents 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QI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omm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1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af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10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Sub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rt</a:t>
                      </a:r>
                      <a:r>
                        <a:rPr sz="1100" spc="1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1470" marR="71755" indent="635" algn="l">
                        <a:lnSpc>
                          <a:spcPct val="122700"/>
                        </a:lnSpc>
                      </a:pPr>
                      <a:r>
                        <a:rPr sz="1100" i="1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lt</a:t>
                      </a:r>
                      <a:r>
                        <a:rPr sz="1100" i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100" i="1" spc="-1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Ef</a:t>
                      </a:r>
                      <a:r>
                        <a:rPr sz="1100" i="1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i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i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100" i="1" spc="9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Gl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ri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 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sz="1100" i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i="1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i="1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i="1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i="1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i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10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ra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 algn="l">
                        <a:lnSpc>
                          <a:spcPct val="100000"/>
                        </a:lnSpc>
                      </a:pP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9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ee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155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ub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mm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ents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1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</a:p>
                    <a:p>
                      <a:pPr marR="86360" algn="l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mi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qu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</a:p>
                    <a:p>
                      <a:pPr marR="88900" algn="l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nse</a:t>
                      </a:r>
                      <a:endParaRPr sz="11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18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3095" algn="l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ew Busi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WQI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ers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02"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7)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l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eeti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4423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739</Words>
  <Application>Microsoft Office PowerPoint</Application>
  <PresentationFormat>Widescreen</PresentationFormat>
  <Paragraphs>143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MCL Recommendation for 1,2,3-Trichloropropane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Post, Gloria</dc:creator>
  <cp:lastModifiedBy>Angarone, Katrina</cp:lastModifiedBy>
  <cp:revision>11</cp:revision>
  <dcterms:created xsi:type="dcterms:W3CDTF">2016-09-20T17:45:35Z</dcterms:created>
  <dcterms:modified xsi:type="dcterms:W3CDTF">2016-09-28T18:13:58Z</dcterms:modified>
</cp:coreProperties>
</file>