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Default Extension="vml" ContentType="application/vnd.openxmlformats-officedocument.vmlDrawing"/>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Default Extension="docx" ContentType="application/vnd.openxmlformats-officedocument.wordprocessingml.documen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6" r:id="rId2"/>
    <p:sldMasterId id="2147483751" r:id="rId3"/>
    <p:sldMasterId id="2147483759" r:id="rId4"/>
  </p:sldMasterIdLst>
  <p:notesMasterIdLst>
    <p:notesMasterId r:id="rId66"/>
  </p:notesMasterIdLst>
  <p:handoutMasterIdLst>
    <p:handoutMasterId r:id="rId67"/>
  </p:handoutMasterIdLst>
  <p:sldIdLst>
    <p:sldId id="257" r:id="rId5"/>
    <p:sldId id="475" r:id="rId6"/>
    <p:sldId id="374" r:id="rId7"/>
    <p:sldId id="414" r:id="rId8"/>
    <p:sldId id="415" r:id="rId9"/>
    <p:sldId id="416" r:id="rId10"/>
    <p:sldId id="417" r:id="rId11"/>
    <p:sldId id="418" r:id="rId12"/>
    <p:sldId id="419" r:id="rId13"/>
    <p:sldId id="408" r:id="rId14"/>
    <p:sldId id="420" r:id="rId15"/>
    <p:sldId id="421" r:id="rId16"/>
    <p:sldId id="422" r:id="rId17"/>
    <p:sldId id="426" r:id="rId18"/>
    <p:sldId id="409" r:id="rId19"/>
    <p:sldId id="469" r:id="rId20"/>
    <p:sldId id="404" r:id="rId21"/>
    <p:sldId id="427" r:id="rId22"/>
    <p:sldId id="470" r:id="rId23"/>
    <p:sldId id="424" r:id="rId24"/>
    <p:sldId id="425" r:id="rId25"/>
    <p:sldId id="428" r:id="rId26"/>
    <p:sldId id="471" r:id="rId27"/>
    <p:sldId id="430" r:id="rId28"/>
    <p:sldId id="431" r:id="rId29"/>
    <p:sldId id="432" r:id="rId30"/>
    <p:sldId id="433" r:id="rId31"/>
    <p:sldId id="434" r:id="rId32"/>
    <p:sldId id="435" r:id="rId33"/>
    <p:sldId id="436" r:id="rId34"/>
    <p:sldId id="437" r:id="rId35"/>
    <p:sldId id="438" r:id="rId36"/>
    <p:sldId id="439" r:id="rId37"/>
    <p:sldId id="441" r:id="rId38"/>
    <p:sldId id="442" r:id="rId39"/>
    <p:sldId id="443" r:id="rId40"/>
    <p:sldId id="444" r:id="rId41"/>
    <p:sldId id="472" r:id="rId42"/>
    <p:sldId id="473" r:id="rId43"/>
    <p:sldId id="447" r:id="rId44"/>
    <p:sldId id="448" r:id="rId45"/>
    <p:sldId id="449" r:id="rId46"/>
    <p:sldId id="450" r:id="rId47"/>
    <p:sldId id="451" r:id="rId48"/>
    <p:sldId id="452" r:id="rId49"/>
    <p:sldId id="453" r:id="rId50"/>
    <p:sldId id="454" r:id="rId51"/>
    <p:sldId id="474" r:id="rId52"/>
    <p:sldId id="455" r:id="rId53"/>
    <p:sldId id="456" r:id="rId54"/>
    <p:sldId id="457" r:id="rId55"/>
    <p:sldId id="458" r:id="rId56"/>
    <p:sldId id="459" r:id="rId57"/>
    <p:sldId id="460" r:id="rId58"/>
    <p:sldId id="461" r:id="rId59"/>
    <p:sldId id="462" r:id="rId60"/>
    <p:sldId id="463" r:id="rId61"/>
    <p:sldId id="464" r:id="rId62"/>
    <p:sldId id="465" r:id="rId63"/>
    <p:sldId id="466" r:id="rId64"/>
    <p:sldId id="467" r:id="rId6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pickfor" initials="j" lastIdx="8" clrIdx="0"/>
  <p:cmAuthor id="1" name="cblancha" initials="c"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9C15"/>
    <a:srgbClr val="5075BB"/>
    <a:srgbClr val="E9ECF3"/>
    <a:srgbClr val="213363"/>
    <a:srgbClr val="91ABE5"/>
    <a:srgbClr val="DCE6F2"/>
    <a:srgbClr val="FEEBD0"/>
    <a:srgbClr val="FCD7A1"/>
    <a:srgbClr val="FEEFE7"/>
    <a:srgbClr val="FCDE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5" autoAdjust="0"/>
    <p:restoredTop sz="90476" autoAdjust="0"/>
  </p:normalViewPr>
  <p:slideViewPr>
    <p:cSldViewPr snapToGrid="0">
      <p:cViewPr>
        <p:scale>
          <a:sx n="80" d="100"/>
          <a:sy n="80" d="100"/>
        </p:scale>
        <p:origin x="-106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9319901188822542E-2"/>
          <c:y val="9.9028366646478322E-2"/>
          <c:w val="0.76371339611960265"/>
          <c:h val="0.74902660004038379"/>
        </c:manualLayout>
      </c:layout>
      <c:pieChart>
        <c:varyColors val="1"/>
        <c:ser>
          <c:idx val="0"/>
          <c:order val="0"/>
          <c:tx>
            <c:strRef>
              <c:f>Sheet1!$B$1</c:f>
              <c:strCache>
                <c:ptCount val="1"/>
                <c:pt idx="0">
                  <c:v>Column1</c:v>
                </c:pt>
              </c:strCache>
            </c:strRef>
          </c:tx>
          <c:dPt>
            <c:idx val="0"/>
            <c:spPr>
              <a:solidFill>
                <a:srgbClr val="5075BB"/>
              </a:solidFill>
            </c:spPr>
          </c:dPt>
          <c:dPt>
            <c:idx val="1"/>
            <c:spPr>
              <a:solidFill>
                <a:srgbClr val="213363"/>
              </a:solidFill>
            </c:spPr>
          </c:dPt>
          <c:dPt>
            <c:idx val="2"/>
            <c:spPr>
              <a:solidFill>
                <a:srgbClr val="F89C15"/>
              </a:solidFill>
            </c:spPr>
          </c:dPt>
          <c:dPt>
            <c:idx val="3"/>
            <c:spPr>
              <a:solidFill>
                <a:srgbClr val="91ABE5"/>
              </a:solidFill>
            </c:spPr>
          </c:dPt>
          <c:dPt>
            <c:idx val="4"/>
            <c:spPr>
              <a:solidFill>
                <a:srgbClr val="DCE6F2"/>
              </a:solidFill>
            </c:spPr>
          </c:dPt>
          <c:dLbls>
            <c:dLbl>
              <c:idx val="0"/>
              <c:layout>
                <c:manualLayout>
                  <c:x val="-0.17619474036333693"/>
                  <c:y val="0.19626665657177586"/>
                </c:manualLayout>
              </c:layout>
              <c:tx>
                <c:rich>
                  <a:bodyPr/>
                  <a:lstStyle/>
                  <a:p>
                    <a:pPr>
                      <a:defRPr sz="1154">
                        <a:solidFill>
                          <a:schemeClr val="bg1"/>
                        </a:solidFill>
                      </a:defRPr>
                    </a:pPr>
                    <a:r>
                      <a:rPr lang="en-US" sz="1154" dirty="0" err="1">
                        <a:solidFill>
                          <a:schemeClr val="bg1"/>
                        </a:solidFill>
                      </a:rPr>
                      <a:t>Eval</a:t>
                    </a:r>
                    <a:r>
                      <a:rPr lang="en-US" sz="1154" dirty="0">
                        <a:solidFill>
                          <a:schemeClr val="bg1"/>
                        </a:solidFill>
                      </a:rPr>
                      <a:t> </a:t>
                    </a:r>
                    <a:r>
                      <a:rPr lang="en-US" sz="1154" dirty="0" smtClean="0">
                        <a:solidFill>
                          <a:schemeClr val="bg1"/>
                        </a:solidFill>
                      </a:rPr>
                      <a:t>Leader</a:t>
                    </a:r>
                    <a:r>
                      <a:rPr lang="en-US" sz="1154" dirty="0">
                        <a:solidFill>
                          <a:schemeClr val="bg1"/>
                        </a:solidFill>
                      </a:rPr>
                      <a:t>
20%</a:t>
                    </a:r>
                    <a:endParaRPr lang="en-US" dirty="0">
                      <a:solidFill>
                        <a:schemeClr val="bg1"/>
                      </a:solidFill>
                    </a:endParaRPr>
                  </a:p>
                </c:rich>
              </c:tx>
              <c:spPr/>
              <c:dLblPos val="bestFit"/>
              <c:extLst>
                <c:ext xmlns:c15="http://schemas.microsoft.com/office/drawing/2012/chart" uri="{CE6537A1-D6FC-4f65-9D91-7224C49458BB}">
                  <c15:layout/>
                </c:ext>
              </c:extLst>
            </c:dLbl>
            <c:dLbl>
              <c:idx val="1"/>
              <c:layout>
                <c:manualLayout>
                  <c:x val="-0.21946477278575471"/>
                  <c:y val="-0.11838406016555622"/>
                </c:manualLayout>
              </c:layout>
              <c:spPr/>
              <c:txPr>
                <a:bodyPr/>
                <a:lstStyle/>
                <a:p>
                  <a:pPr>
                    <a:defRPr sz="1259">
                      <a:solidFill>
                        <a:schemeClr val="bg1"/>
                      </a:solidFill>
                    </a:defRPr>
                  </a:pPr>
                  <a:endParaRPr lang="en-US"/>
                </a:p>
              </c:txPr>
              <c:dLblPos val="bestFit"/>
              <c:showCatName val="1"/>
              <c:showPercent val="1"/>
              <c:extLst>
                <c:ext xmlns:c15="http://schemas.microsoft.com/office/drawing/2012/chart" uri="{CE6537A1-D6FC-4f65-9D91-7224C49458BB}">
                  <c15:layout/>
                </c:ext>
              </c:extLst>
            </c:dLbl>
            <c:dLbl>
              <c:idx val="2"/>
              <c:layout>
                <c:manualLayout>
                  <c:x val="0.19443633884000019"/>
                  <c:y val="-0.15378407026044821"/>
                </c:manualLayout>
              </c:layout>
              <c:spPr/>
              <c:txPr>
                <a:bodyPr/>
                <a:lstStyle/>
                <a:p>
                  <a:pPr>
                    <a:defRPr sz="1259"/>
                  </a:pPr>
                  <a:endParaRPr lang="en-US"/>
                </a:p>
              </c:txPr>
              <c:dLblPos val="bestFit"/>
              <c:showCatName val="1"/>
              <c:showPercent val="1"/>
              <c:extLst>
                <c:ext xmlns:c15="http://schemas.microsoft.com/office/drawing/2012/chart" uri="{CE6537A1-D6FC-4f65-9D91-7224C49458BB}">
                  <c15:layout/>
                </c:ext>
              </c:extLst>
            </c:dLbl>
            <c:dLbl>
              <c:idx val="3"/>
              <c:spPr/>
              <c:txPr>
                <a:bodyPr/>
                <a:lstStyle/>
                <a:p>
                  <a:pPr>
                    <a:defRPr sz="1154">
                      <a:solidFill>
                        <a:schemeClr val="bg1"/>
                      </a:solidFill>
                    </a:defRPr>
                  </a:pPr>
                  <a:endParaRPr lang="en-US"/>
                </a:p>
              </c:txPr>
            </c:dLbl>
            <c:spPr>
              <a:noFill/>
              <a:ln>
                <a:noFill/>
              </a:ln>
              <a:effectLst/>
            </c:spPr>
            <c:txPr>
              <a:bodyPr/>
              <a:lstStyle/>
              <a:p>
                <a:pPr>
                  <a:defRPr sz="1154"/>
                </a:pPr>
                <a:endParaRPr lang="en-US"/>
              </a:p>
            </c:txPr>
            <c:showCatName val="1"/>
            <c:showPercent val="1"/>
            <c:extLst>
              <c:ext xmlns:c15="http://schemas.microsoft.com/office/drawing/2012/chart" uri="{CE6537A1-D6FC-4f65-9D91-7224C49458BB}">
                <c15:layout/>
              </c:ext>
            </c:extLst>
          </c:dLbls>
          <c:cat>
            <c:strRef>
              <c:f>Sheet1!$A$2:$A$6</c:f>
              <c:strCache>
                <c:ptCount val="5"/>
                <c:pt idx="0">
                  <c:v>Eval Leadership</c:v>
                </c:pt>
                <c:pt idx="1">
                  <c:v>Practice</c:v>
                </c:pt>
                <c:pt idx="2">
                  <c:v>Admin Goals</c:v>
                </c:pt>
                <c:pt idx="3">
                  <c:v>mSGP</c:v>
                </c:pt>
                <c:pt idx="4">
                  <c:v>SGO avg</c:v>
                </c:pt>
              </c:strCache>
            </c:strRef>
          </c:cat>
          <c:val>
            <c:numRef>
              <c:f>Sheet1!$B$2:$B$6</c:f>
              <c:numCache>
                <c:formatCode>General</c:formatCode>
                <c:ptCount val="5"/>
                <c:pt idx="0">
                  <c:v>20</c:v>
                </c:pt>
                <c:pt idx="1">
                  <c:v>30</c:v>
                </c:pt>
                <c:pt idx="2">
                  <c:v>30</c:v>
                </c:pt>
                <c:pt idx="3">
                  <c:v>10</c:v>
                </c:pt>
                <c:pt idx="4">
                  <c:v>10</c:v>
                </c:pt>
              </c:numCache>
            </c:numRef>
          </c:val>
        </c:ser>
        <c:ser>
          <c:idx val="1"/>
          <c:order val="1"/>
          <c:dLbls>
            <c:spPr>
              <a:noFill/>
              <a:ln>
                <a:noFill/>
              </a:ln>
              <a:effectLst/>
            </c:spPr>
            <c:showCatName val="1"/>
            <c:showPercent val="1"/>
            <c:extLst>
              <c:ext xmlns:c15="http://schemas.microsoft.com/office/drawing/2012/chart" uri="{CE6537A1-D6FC-4f65-9D91-7224C49458BB}"/>
            </c:extLst>
          </c:dLbls>
          <c:cat>
            <c:strRef>
              <c:f>Sheet1!$A$2:$A$6</c:f>
              <c:strCache>
                <c:ptCount val="5"/>
                <c:pt idx="0">
                  <c:v>Eval Leadership</c:v>
                </c:pt>
                <c:pt idx="1">
                  <c:v>Practice</c:v>
                </c:pt>
                <c:pt idx="2">
                  <c:v>Admin Goals</c:v>
                </c:pt>
                <c:pt idx="3">
                  <c:v>mSGP</c:v>
                </c:pt>
                <c:pt idx="4">
                  <c:v>SGO avg</c:v>
                </c:pt>
              </c:strCache>
            </c:strRef>
          </c:cat>
          <c:val>
            <c:numLit>
              <c:formatCode>General</c:formatCode>
              <c:ptCount val="1"/>
              <c:pt idx="0">
                <c:v>0</c:v>
              </c:pt>
            </c:numLit>
          </c:val>
        </c:ser>
        <c:ser>
          <c:idx val="2"/>
          <c:order val="2"/>
          <c:dLbls>
            <c:spPr>
              <a:noFill/>
              <a:ln>
                <a:noFill/>
              </a:ln>
              <a:effectLst/>
            </c:spPr>
            <c:showCatName val="1"/>
            <c:showPercent val="1"/>
            <c:extLst>
              <c:ext xmlns:c15="http://schemas.microsoft.com/office/drawing/2012/chart" uri="{CE6537A1-D6FC-4f65-9D91-7224C49458BB}"/>
            </c:extLst>
          </c:dLbls>
          <c:cat>
            <c:strRef>
              <c:f>Sheet1!$A$2:$A$6</c:f>
              <c:strCache>
                <c:ptCount val="5"/>
                <c:pt idx="0">
                  <c:v>Eval Leadership</c:v>
                </c:pt>
                <c:pt idx="1">
                  <c:v>Practice</c:v>
                </c:pt>
                <c:pt idx="2">
                  <c:v>Admin Goals</c:v>
                </c:pt>
                <c:pt idx="3">
                  <c:v>mSGP</c:v>
                </c:pt>
                <c:pt idx="4">
                  <c:v>SGO avg</c:v>
                </c:pt>
              </c:strCache>
            </c:strRef>
          </c:cat>
          <c:val>
            <c:numLit>
              <c:formatCode>General</c:formatCode>
              <c:ptCount val="1"/>
              <c:pt idx="0">
                <c:v>0</c:v>
              </c:pt>
            </c:numLit>
          </c:val>
        </c:ser>
        <c:dLbls>
          <c:showCatName val="1"/>
          <c:showPercent val="1"/>
        </c:dLbls>
        <c:firstSliceAng val="0"/>
      </c:pieChart>
      <c:spPr>
        <a:noFill/>
        <a:ln w="26656">
          <a:noFill/>
        </a:ln>
      </c:spPr>
    </c:plotArea>
    <c:plotVisOnly val="1"/>
    <c:dispBlanksAs val="zero"/>
  </c:chart>
  <c:txPr>
    <a:bodyPr/>
    <a:lstStyle/>
    <a:p>
      <a:pPr>
        <a:defRPr sz="1889"/>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9319901188822521E-2"/>
          <c:y val="9.9028366646478322E-2"/>
          <c:w val="0.76371339611960265"/>
          <c:h val="0.74902660004038402"/>
        </c:manualLayout>
      </c:layout>
      <c:pieChart>
        <c:varyColors val="1"/>
        <c:ser>
          <c:idx val="0"/>
          <c:order val="0"/>
          <c:tx>
            <c:strRef>
              <c:f>Sheet1!$B$1</c:f>
              <c:strCache>
                <c:ptCount val="1"/>
                <c:pt idx="0">
                  <c:v>Column1</c:v>
                </c:pt>
              </c:strCache>
            </c:strRef>
          </c:tx>
          <c:dPt>
            <c:idx val="0"/>
            <c:spPr>
              <a:solidFill>
                <a:srgbClr val="5075BB"/>
              </a:solidFill>
            </c:spPr>
          </c:dPt>
          <c:dPt>
            <c:idx val="1"/>
            <c:spPr>
              <a:solidFill>
                <a:srgbClr val="213363"/>
              </a:solidFill>
            </c:spPr>
          </c:dPt>
          <c:dPt>
            <c:idx val="2"/>
            <c:spPr>
              <a:solidFill>
                <a:srgbClr val="F89C15"/>
              </a:solidFill>
            </c:spPr>
          </c:dPt>
          <c:dPt>
            <c:idx val="3"/>
            <c:spPr>
              <a:solidFill>
                <a:schemeClr val="accent6">
                  <a:lumMod val="60000"/>
                  <a:lumOff val="40000"/>
                </a:schemeClr>
              </a:solidFill>
            </c:spPr>
          </c:dPt>
          <c:dPt>
            <c:idx val="4"/>
            <c:spPr>
              <a:solidFill>
                <a:srgbClr val="DCE6F2"/>
              </a:solidFill>
            </c:spPr>
          </c:dPt>
          <c:dLbls>
            <c:dLbl>
              <c:idx val="0"/>
              <c:layout>
                <c:manualLayout>
                  <c:x val="-0.17619474036333693"/>
                  <c:y val="0.19626665657177494"/>
                </c:manualLayout>
              </c:layout>
              <c:tx>
                <c:rich>
                  <a:bodyPr/>
                  <a:lstStyle/>
                  <a:p>
                    <a:pPr>
                      <a:defRPr sz="1154">
                        <a:solidFill>
                          <a:schemeClr val="bg1"/>
                        </a:solidFill>
                      </a:defRPr>
                    </a:pPr>
                    <a:r>
                      <a:rPr lang="en-US" sz="1154" dirty="0" err="1">
                        <a:solidFill>
                          <a:schemeClr val="bg1"/>
                        </a:solidFill>
                      </a:rPr>
                      <a:t>Eval</a:t>
                    </a:r>
                    <a:r>
                      <a:rPr lang="en-US" sz="1154" dirty="0">
                        <a:solidFill>
                          <a:schemeClr val="bg1"/>
                        </a:solidFill>
                      </a:rPr>
                      <a:t> </a:t>
                    </a:r>
                    <a:r>
                      <a:rPr lang="en-US" sz="1154" dirty="0" smtClean="0">
                        <a:solidFill>
                          <a:schemeClr val="bg1"/>
                        </a:solidFill>
                      </a:rPr>
                      <a:t>Leader</a:t>
                    </a:r>
                    <a:r>
                      <a:rPr lang="en-US" sz="1154" dirty="0">
                        <a:solidFill>
                          <a:schemeClr val="bg1"/>
                        </a:solidFill>
                      </a:rPr>
                      <a:t>
20%</a:t>
                    </a:r>
                    <a:endParaRPr lang="en-US" dirty="0">
                      <a:solidFill>
                        <a:schemeClr val="bg1"/>
                      </a:solidFill>
                    </a:endParaRPr>
                  </a:p>
                </c:rich>
              </c:tx>
              <c:spPr/>
              <c:dLblPos val="bestFit"/>
              <c:extLst>
                <c:ext xmlns:c15="http://schemas.microsoft.com/office/drawing/2012/chart" uri="{CE6537A1-D6FC-4f65-9D91-7224C49458BB}">
                  <c15:layout/>
                </c:ext>
              </c:extLst>
            </c:dLbl>
            <c:dLbl>
              <c:idx val="1"/>
              <c:layout>
                <c:manualLayout>
                  <c:x val="-0.21946477278575471"/>
                  <c:y val="-0.11838406016555621"/>
                </c:manualLayout>
              </c:layout>
              <c:spPr/>
              <c:txPr>
                <a:bodyPr/>
                <a:lstStyle/>
                <a:p>
                  <a:pPr>
                    <a:defRPr sz="1259">
                      <a:solidFill>
                        <a:schemeClr val="bg1"/>
                      </a:solidFill>
                    </a:defRPr>
                  </a:pPr>
                  <a:endParaRPr lang="en-US"/>
                </a:p>
              </c:txPr>
              <c:dLblPos val="bestFit"/>
              <c:showCatName val="1"/>
              <c:showPercent val="1"/>
              <c:extLst>
                <c:ext xmlns:c15="http://schemas.microsoft.com/office/drawing/2012/chart" uri="{CE6537A1-D6FC-4f65-9D91-7224C49458BB}">
                  <c15:layout/>
                </c:ext>
              </c:extLst>
            </c:dLbl>
            <c:dLbl>
              <c:idx val="2"/>
              <c:layout>
                <c:manualLayout>
                  <c:x val="0.19443633883999992"/>
                  <c:y val="-0.15378407026044821"/>
                </c:manualLayout>
              </c:layout>
              <c:spPr/>
              <c:txPr>
                <a:bodyPr/>
                <a:lstStyle/>
                <a:p>
                  <a:pPr>
                    <a:defRPr sz="1259"/>
                  </a:pPr>
                  <a:endParaRPr lang="en-US"/>
                </a:p>
              </c:txPr>
              <c:dLblPos val="bestFit"/>
              <c:showCatName val="1"/>
              <c:showPercent val="1"/>
              <c:extLst>
                <c:ext xmlns:c15="http://schemas.microsoft.com/office/drawing/2012/chart" uri="{CE6537A1-D6FC-4f65-9D91-7224C49458BB}">
                  <c15:layout/>
                </c:ext>
              </c:extLst>
            </c:dLbl>
            <c:dLbl>
              <c:idx val="3"/>
              <c:spPr/>
              <c:txPr>
                <a:bodyPr/>
                <a:lstStyle/>
                <a:p>
                  <a:pPr>
                    <a:defRPr sz="1154">
                      <a:solidFill>
                        <a:schemeClr val="bg1"/>
                      </a:solidFill>
                    </a:defRPr>
                  </a:pPr>
                  <a:endParaRPr lang="en-US"/>
                </a:p>
              </c:txPr>
            </c:dLbl>
            <c:spPr>
              <a:noFill/>
              <a:ln>
                <a:noFill/>
              </a:ln>
              <a:effectLst/>
            </c:spPr>
            <c:txPr>
              <a:bodyPr/>
              <a:lstStyle/>
              <a:p>
                <a:pPr>
                  <a:defRPr sz="1154"/>
                </a:pPr>
                <a:endParaRPr lang="en-US"/>
              </a:p>
            </c:txPr>
            <c:showCatName val="1"/>
            <c:showPercent val="1"/>
            <c:extLst>
              <c:ext xmlns:c15="http://schemas.microsoft.com/office/drawing/2012/chart" uri="{CE6537A1-D6FC-4f65-9D91-7224C49458BB}">
                <c15:layout/>
              </c:ext>
            </c:extLst>
          </c:dLbls>
          <c:cat>
            <c:strRef>
              <c:f>Sheet1!$A$2:$A$6</c:f>
              <c:strCache>
                <c:ptCount val="5"/>
                <c:pt idx="0">
                  <c:v>Eval Leadership</c:v>
                </c:pt>
                <c:pt idx="1">
                  <c:v>Practice</c:v>
                </c:pt>
                <c:pt idx="2">
                  <c:v>Admin Goals</c:v>
                </c:pt>
                <c:pt idx="4">
                  <c:v>SGO avg</c:v>
                </c:pt>
              </c:strCache>
            </c:strRef>
          </c:cat>
          <c:val>
            <c:numRef>
              <c:f>Sheet1!$B$2:$B$6</c:f>
              <c:numCache>
                <c:formatCode>General</c:formatCode>
                <c:ptCount val="5"/>
                <c:pt idx="0">
                  <c:v>20</c:v>
                </c:pt>
                <c:pt idx="1">
                  <c:v>30</c:v>
                </c:pt>
                <c:pt idx="2">
                  <c:v>40</c:v>
                </c:pt>
                <c:pt idx="4">
                  <c:v>10</c:v>
                </c:pt>
              </c:numCache>
            </c:numRef>
          </c:val>
        </c:ser>
        <c:dLbls>
          <c:showCatName val="1"/>
          <c:showPercent val="1"/>
        </c:dLbls>
        <c:firstSliceAng val="0"/>
      </c:pieChart>
      <c:spPr>
        <a:noFill/>
        <a:ln w="26656">
          <a:noFill/>
        </a:ln>
      </c:spPr>
    </c:plotArea>
    <c:plotVisOnly val="1"/>
    <c:dispBlanksAs val="zero"/>
  </c:chart>
  <c:txPr>
    <a:bodyPr/>
    <a:lstStyle/>
    <a:p>
      <a:pPr>
        <a:defRPr sz="1889"/>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Column2</c:v>
                </c:pt>
              </c:strCache>
            </c:strRef>
          </c:tx>
          <c:dPt>
            <c:idx val="1"/>
            <c:spPr>
              <a:solidFill>
                <a:srgbClr val="213363"/>
              </a:solidFill>
            </c:spPr>
          </c:dPt>
          <c:dPt>
            <c:idx val="2"/>
            <c:spPr>
              <a:solidFill>
                <a:srgbClr val="F89C15"/>
              </a:solidFill>
            </c:spPr>
          </c:dPt>
          <c:dPt>
            <c:idx val="3"/>
            <c:spPr>
              <a:solidFill>
                <a:schemeClr val="accent1">
                  <a:lumMod val="20000"/>
                  <a:lumOff val="80000"/>
                </a:schemeClr>
              </a:solidFill>
            </c:spPr>
          </c:dPt>
          <c:dLbls>
            <c:dLbl>
              <c:idx val="0"/>
              <c:delete val="1"/>
              <c:extLst>
                <c:ext xmlns:c15="http://schemas.microsoft.com/office/drawing/2012/chart" uri="{CE6537A1-D6FC-4f65-9D91-7224C49458BB}"/>
              </c:extLst>
            </c:dLbl>
            <c:dLbl>
              <c:idx val="1"/>
              <c:layout>
                <c:manualLayout>
                  <c:x val="-0.21675322499581171"/>
                  <c:y val="1.9794947506561678E-2"/>
                </c:manualLayout>
              </c:layout>
              <c:spPr/>
              <c:txPr>
                <a:bodyPr/>
                <a:lstStyle/>
                <a:p>
                  <a:pPr>
                    <a:defRPr sz="1399">
                      <a:solidFill>
                        <a:schemeClr val="bg1"/>
                      </a:solidFill>
                    </a:defRPr>
                  </a:pPr>
                  <a:endParaRPr lang="en-US"/>
                </a:p>
              </c:txPr>
              <c:dLblPos val="bestFit"/>
              <c:showCatName val="1"/>
              <c:showPercent val="1"/>
              <c:extLst>
                <c:ext xmlns:c15="http://schemas.microsoft.com/office/drawing/2012/chart" uri="{CE6537A1-D6FC-4f65-9D91-7224C49458BB}">
                  <c15:layout/>
                </c:ext>
              </c:extLst>
            </c:dLbl>
            <c:dLbl>
              <c:idx val="2"/>
              <c:layout>
                <c:manualLayout>
                  <c:x val="0.22773379022066689"/>
                  <c:y val="-6.6407753718285209E-2"/>
                </c:manualLayout>
              </c:layout>
              <c:dLblPos val="bestFit"/>
              <c:showCatName val="1"/>
              <c:showPercent val="1"/>
              <c:extLst>
                <c:ext xmlns:c15="http://schemas.microsoft.com/office/drawing/2012/chart" uri="{CE6537A1-D6FC-4f65-9D91-7224C49458BB}">
                  <c15:layout/>
                </c:ext>
              </c:extLst>
            </c:dLbl>
            <c:dLbl>
              <c:idx val="3"/>
              <c:layout>
                <c:manualLayout>
                  <c:x val="0.10063612339553472"/>
                  <c:y val="0.1541666666666667"/>
                </c:manualLayout>
              </c:layout>
              <c:spPr/>
              <c:txPr>
                <a:bodyPr/>
                <a:lstStyle/>
                <a:p>
                  <a:pPr>
                    <a:defRPr sz="1199"/>
                  </a:pPr>
                  <a:endParaRPr lang="en-US"/>
                </a:p>
              </c:txPr>
              <c:dLblPos val="bestFit"/>
              <c:showCatName val="1"/>
              <c:showPercent val="1"/>
              <c:extLst>
                <c:ext xmlns:c15="http://schemas.microsoft.com/office/drawing/2012/chart" uri="{CE6537A1-D6FC-4f65-9D91-7224C49458BB}">
                  <c15:layout/>
                </c:ext>
              </c:extLst>
            </c:dLbl>
            <c:spPr>
              <a:noFill/>
              <a:ln>
                <a:noFill/>
              </a:ln>
              <a:effectLst/>
            </c:spPr>
            <c:txPr>
              <a:bodyPr/>
              <a:lstStyle/>
              <a:p>
                <a:pPr>
                  <a:defRPr sz="1399"/>
                </a:pPr>
                <a:endParaRPr lang="en-US"/>
              </a:p>
            </c:txPr>
            <c:showCatName val="1"/>
            <c:showPercent val="1"/>
            <c:extLst>
              <c:ext xmlns:c15="http://schemas.microsoft.com/office/drawing/2012/chart" uri="{CE6537A1-D6FC-4f65-9D91-7224C49458BB}"/>
            </c:extLst>
          </c:dLbls>
          <c:cat>
            <c:strRef>
              <c:f>Sheet1!$A$2:$A$5</c:f>
              <c:strCache>
                <c:ptCount val="4"/>
                <c:pt idx="1">
                  <c:v>Practice</c:v>
                </c:pt>
                <c:pt idx="2">
                  <c:v>Admin Goals</c:v>
                </c:pt>
                <c:pt idx="3">
                  <c:v>SGO avg</c:v>
                </c:pt>
              </c:strCache>
            </c:strRef>
          </c:cat>
          <c:val>
            <c:numRef>
              <c:f>Sheet1!$B$2:$B$5</c:f>
              <c:numCache>
                <c:formatCode>General</c:formatCode>
                <c:ptCount val="4"/>
                <c:pt idx="1">
                  <c:v>50</c:v>
                </c:pt>
                <c:pt idx="2">
                  <c:v>40</c:v>
                </c:pt>
                <c:pt idx="3">
                  <c:v>10</c:v>
                </c:pt>
              </c:numCache>
            </c:numRef>
          </c:val>
        </c:ser>
        <c:ser>
          <c:idx val="1"/>
          <c:order val="1"/>
          <c:dLbls>
            <c:spPr>
              <a:noFill/>
              <a:ln>
                <a:noFill/>
              </a:ln>
              <a:effectLst/>
            </c:spPr>
            <c:showCatName val="1"/>
            <c:showPercent val="1"/>
            <c:extLst>
              <c:ext xmlns:c15="http://schemas.microsoft.com/office/drawing/2012/chart" uri="{CE6537A1-D6FC-4f65-9D91-7224C49458BB}"/>
            </c:extLst>
          </c:dLbls>
          <c:cat>
            <c:strRef>
              <c:f>Sheet1!$A$2:$A$5</c:f>
              <c:strCache>
                <c:ptCount val="4"/>
                <c:pt idx="1">
                  <c:v>Practice</c:v>
                </c:pt>
                <c:pt idx="2">
                  <c:v>Admin Goals</c:v>
                </c:pt>
                <c:pt idx="3">
                  <c:v>SGO avg</c:v>
                </c:pt>
              </c:strCache>
            </c:strRef>
          </c:cat>
          <c:val>
            <c:numLit>
              <c:formatCode>General</c:formatCode>
              <c:ptCount val="1"/>
              <c:pt idx="0">
                <c:v>0</c:v>
              </c:pt>
            </c:numLit>
          </c:val>
        </c:ser>
        <c:ser>
          <c:idx val="2"/>
          <c:order val="2"/>
          <c:dLbls>
            <c:spPr>
              <a:noFill/>
              <a:ln>
                <a:noFill/>
              </a:ln>
              <a:effectLst/>
            </c:spPr>
            <c:showCatName val="1"/>
            <c:showPercent val="1"/>
            <c:extLst>
              <c:ext xmlns:c15="http://schemas.microsoft.com/office/drawing/2012/chart" uri="{CE6537A1-D6FC-4f65-9D91-7224C49458BB}"/>
            </c:extLst>
          </c:dLbls>
          <c:cat>
            <c:strRef>
              <c:f>Sheet1!$A$2:$A$5</c:f>
              <c:strCache>
                <c:ptCount val="4"/>
                <c:pt idx="1">
                  <c:v>Practice</c:v>
                </c:pt>
                <c:pt idx="2">
                  <c:v>Admin Goals</c:v>
                </c:pt>
                <c:pt idx="3">
                  <c:v>SGO avg</c:v>
                </c:pt>
              </c:strCache>
            </c:strRef>
          </c:cat>
          <c:val>
            <c:numLit>
              <c:formatCode>General</c:formatCode>
              <c:ptCount val="1"/>
              <c:pt idx="0">
                <c:v>0</c:v>
              </c:pt>
            </c:numLit>
          </c:val>
        </c:ser>
        <c:dLbls>
          <c:showCatName val="1"/>
          <c:showPercent val="1"/>
        </c:dLbls>
        <c:firstSliceAng val="0"/>
      </c:pieChart>
      <c:spPr>
        <a:noFill/>
        <a:ln w="25378">
          <a:noFill/>
        </a:ln>
      </c:spPr>
    </c:plotArea>
    <c:plotVisOnly val="1"/>
    <c:dispBlanksAs val="zero"/>
  </c:chart>
  <c:txPr>
    <a:bodyPr/>
    <a:lstStyle/>
    <a:p>
      <a:pPr>
        <a:defRPr sz="1798"/>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5.9319901188822674E-2"/>
          <c:y val="9.9028366646478641E-2"/>
          <c:w val="0.76371339611960265"/>
          <c:h val="0.74902660004038513"/>
        </c:manualLayout>
      </c:layout>
      <c:pieChart>
        <c:varyColors val="1"/>
        <c:ser>
          <c:idx val="0"/>
          <c:order val="0"/>
          <c:tx>
            <c:strRef>
              <c:f>Sheet1!$B$1</c:f>
              <c:strCache>
                <c:ptCount val="1"/>
                <c:pt idx="0">
                  <c:v>Column1</c:v>
                </c:pt>
              </c:strCache>
            </c:strRef>
          </c:tx>
          <c:dPt>
            <c:idx val="1"/>
            <c:spPr>
              <a:solidFill>
                <a:srgbClr val="213363"/>
              </a:solidFill>
            </c:spPr>
          </c:dPt>
          <c:dPt>
            <c:idx val="2"/>
            <c:spPr>
              <a:solidFill>
                <a:srgbClr val="F89C15"/>
              </a:solidFill>
            </c:spPr>
          </c:dPt>
          <c:dPt>
            <c:idx val="3"/>
            <c:spPr>
              <a:solidFill>
                <a:srgbClr val="91ABE5"/>
              </a:solidFill>
            </c:spPr>
          </c:dPt>
          <c:dPt>
            <c:idx val="4"/>
            <c:spPr>
              <a:solidFill>
                <a:srgbClr val="DCE6F2"/>
              </a:solidFill>
            </c:spPr>
          </c:dPt>
          <c:dLbls>
            <c:dLbl>
              <c:idx val="0"/>
              <c:delete val="1"/>
              <c:extLst>
                <c:ext xmlns:c15="http://schemas.microsoft.com/office/drawing/2012/chart" uri="{CE6537A1-D6FC-4f65-9D91-7224C49458BB}"/>
              </c:extLst>
            </c:dLbl>
            <c:dLbl>
              <c:idx val="1"/>
              <c:layout>
                <c:manualLayout>
                  <c:x val="-0.25946482939632548"/>
                  <c:y val="1.6160104986876758E-3"/>
                </c:manualLayout>
              </c:layout>
              <c:spPr/>
              <c:txPr>
                <a:bodyPr/>
                <a:lstStyle/>
                <a:p>
                  <a:pPr>
                    <a:defRPr sz="1398">
                      <a:solidFill>
                        <a:schemeClr val="bg1"/>
                      </a:solidFill>
                    </a:defRPr>
                  </a:pPr>
                  <a:endParaRPr lang="en-US"/>
                </a:p>
              </c:txPr>
              <c:dLblPos val="bestFit"/>
              <c:showCatName val="1"/>
              <c:showPercent val="1"/>
              <c:extLst>
                <c:ext xmlns:c15="http://schemas.microsoft.com/office/drawing/2012/chart" uri="{CE6537A1-D6FC-4f65-9D91-7224C49458BB}">
                  <c15:layout/>
                </c:ext>
              </c:extLst>
            </c:dLbl>
            <c:dLbl>
              <c:idx val="2"/>
              <c:layout>
                <c:manualLayout>
                  <c:x val="0.19443633884000042"/>
                  <c:y val="-0.15378407026044821"/>
                </c:manualLayout>
              </c:layout>
              <c:spPr/>
              <c:txPr>
                <a:bodyPr/>
                <a:lstStyle/>
                <a:p>
                  <a:pPr>
                    <a:defRPr sz="1398"/>
                  </a:pPr>
                  <a:endParaRPr lang="en-US"/>
                </a:p>
              </c:txPr>
              <c:dLblPos val="bestFit"/>
              <c:showCatName val="1"/>
              <c:showPercent val="1"/>
              <c:extLst>
                <c:ext xmlns:c15="http://schemas.microsoft.com/office/drawing/2012/chart" uri="{CE6537A1-D6FC-4f65-9D91-7224C49458BB}">
                  <c15:layout/>
                </c:ext>
              </c:extLst>
            </c:dLbl>
            <c:dLbl>
              <c:idx val="3"/>
              <c:spPr/>
              <c:txPr>
                <a:bodyPr/>
                <a:lstStyle/>
                <a:p>
                  <a:pPr>
                    <a:defRPr sz="1099">
                      <a:solidFill>
                        <a:schemeClr val="bg1"/>
                      </a:solidFill>
                    </a:defRPr>
                  </a:pPr>
                  <a:endParaRPr lang="en-US"/>
                </a:p>
              </c:txPr>
            </c:dLbl>
            <c:spPr>
              <a:noFill/>
              <a:ln>
                <a:noFill/>
              </a:ln>
              <a:effectLst/>
            </c:spPr>
            <c:txPr>
              <a:bodyPr/>
              <a:lstStyle/>
              <a:p>
                <a:pPr>
                  <a:defRPr sz="1099"/>
                </a:pPr>
                <a:endParaRPr lang="en-US"/>
              </a:p>
            </c:txPr>
            <c:showCatName val="1"/>
            <c:showPercent val="1"/>
            <c:extLst>
              <c:ext xmlns:c15="http://schemas.microsoft.com/office/drawing/2012/chart" uri="{CE6537A1-D6FC-4f65-9D91-7224C49458BB}">
                <c15:layout/>
              </c:ext>
            </c:extLst>
          </c:dLbls>
          <c:cat>
            <c:strRef>
              <c:f>Sheet1!$A$2:$A$6</c:f>
              <c:strCache>
                <c:ptCount val="5"/>
                <c:pt idx="1">
                  <c:v>Practice</c:v>
                </c:pt>
                <c:pt idx="2">
                  <c:v>Admin Goals</c:v>
                </c:pt>
                <c:pt idx="3">
                  <c:v>mSGP</c:v>
                </c:pt>
                <c:pt idx="4">
                  <c:v>SGO avg</c:v>
                </c:pt>
              </c:strCache>
            </c:strRef>
          </c:cat>
          <c:val>
            <c:numRef>
              <c:f>Sheet1!$B$2:$B$6</c:f>
              <c:numCache>
                <c:formatCode>General</c:formatCode>
                <c:ptCount val="5"/>
                <c:pt idx="1">
                  <c:v>50</c:v>
                </c:pt>
                <c:pt idx="2">
                  <c:v>30</c:v>
                </c:pt>
                <c:pt idx="3">
                  <c:v>10</c:v>
                </c:pt>
                <c:pt idx="4">
                  <c:v>10</c:v>
                </c:pt>
              </c:numCache>
            </c:numRef>
          </c:val>
        </c:ser>
        <c:ser>
          <c:idx val="1"/>
          <c:order val="1"/>
          <c:dLbls>
            <c:spPr>
              <a:noFill/>
              <a:ln>
                <a:noFill/>
              </a:ln>
              <a:effectLst/>
            </c:spPr>
            <c:showCatName val="1"/>
            <c:showPercent val="1"/>
            <c:extLst>
              <c:ext xmlns:c15="http://schemas.microsoft.com/office/drawing/2012/chart" uri="{CE6537A1-D6FC-4f65-9D91-7224C49458BB}"/>
            </c:extLst>
          </c:dLbls>
          <c:cat>
            <c:strRef>
              <c:f>Sheet1!$A$2:$A$6</c:f>
              <c:strCache>
                <c:ptCount val="5"/>
                <c:pt idx="1">
                  <c:v>Practice</c:v>
                </c:pt>
                <c:pt idx="2">
                  <c:v>Admin Goals</c:v>
                </c:pt>
                <c:pt idx="3">
                  <c:v>mSGP</c:v>
                </c:pt>
                <c:pt idx="4">
                  <c:v>SGO avg</c:v>
                </c:pt>
              </c:strCache>
            </c:strRef>
          </c:cat>
          <c:val>
            <c:numLit>
              <c:formatCode>General</c:formatCode>
              <c:ptCount val="1"/>
              <c:pt idx="0">
                <c:v>0</c:v>
              </c:pt>
            </c:numLit>
          </c:val>
        </c:ser>
        <c:ser>
          <c:idx val="2"/>
          <c:order val="2"/>
          <c:dLbls>
            <c:spPr>
              <a:noFill/>
              <a:ln>
                <a:noFill/>
              </a:ln>
              <a:effectLst/>
            </c:spPr>
            <c:showCatName val="1"/>
            <c:showPercent val="1"/>
            <c:extLst>
              <c:ext xmlns:c15="http://schemas.microsoft.com/office/drawing/2012/chart" uri="{CE6537A1-D6FC-4f65-9D91-7224C49458BB}"/>
            </c:extLst>
          </c:dLbls>
          <c:cat>
            <c:strRef>
              <c:f>Sheet1!$A$2:$A$6</c:f>
              <c:strCache>
                <c:ptCount val="5"/>
                <c:pt idx="1">
                  <c:v>Practice</c:v>
                </c:pt>
                <c:pt idx="2">
                  <c:v>Admin Goals</c:v>
                </c:pt>
                <c:pt idx="3">
                  <c:v>mSGP</c:v>
                </c:pt>
                <c:pt idx="4">
                  <c:v>SGO avg</c:v>
                </c:pt>
              </c:strCache>
            </c:strRef>
          </c:cat>
          <c:val>
            <c:numLit>
              <c:formatCode>General</c:formatCode>
              <c:ptCount val="1"/>
              <c:pt idx="0">
                <c:v>0</c:v>
              </c:pt>
            </c:numLit>
          </c:val>
        </c:ser>
        <c:dLbls>
          <c:showCatName val="1"/>
          <c:showPercent val="1"/>
        </c:dLbls>
        <c:firstSliceAng val="0"/>
      </c:pieChart>
      <c:spPr>
        <a:noFill/>
        <a:ln w="25398">
          <a:noFill/>
        </a:ln>
      </c:spPr>
    </c:plotArea>
    <c:plotVisOnly val="1"/>
    <c:dispBlanksAs val="zero"/>
  </c:chart>
  <c:txPr>
    <a:bodyPr/>
    <a:lstStyle/>
    <a:p>
      <a:pPr>
        <a:defRPr sz="1798"/>
      </a:pPr>
      <a:endParaRPr lang="en-US"/>
    </a:p>
  </c:txPr>
  <c:externalData r:id="rId1"/>
</c:chartSpace>
</file>

<file path=ppt/diagrams/_rels/data4.xml.rels><?xml version="1.0" encoding="UTF-8" standalone="yes"?>
<Relationships xmlns="http://schemas.openxmlformats.org/package/2006/relationships"><Relationship Id="rId8" Type="http://schemas.openxmlformats.org/officeDocument/2006/relationships/hyperlink" Target="http://www.state.nj.us/education/AchieveNJ/implementation/ImprovingAccuracyAndAddingValueToTeacherEvaluation.pdf" TargetMode="External"/><Relationship Id="rId3" Type="http://schemas.openxmlformats.org/officeDocument/2006/relationships/hyperlink" Target="http://www.state.nj.us/education/AchieveNJ/teacher/SGO21SummerTrainingPresentation.pptx" TargetMode="External"/><Relationship Id="rId7" Type="http://schemas.openxmlformats.org/officeDocument/2006/relationships/hyperlink" Target="http://www.state.nj.us/education/AchieveNJ/teacher/iqt/execution/calibration.pdf" TargetMode="External"/><Relationship Id="rId2" Type="http://schemas.openxmlformats.org/officeDocument/2006/relationships/hyperlink" Target="http://www.state.nj.us/education/AchieveNJ/teacher/iqt/expectations/protocols.pdf" TargetMode="External"/><Relationship Id="rId1" Type="http://schemas.openxmlformats.org/officeDocument/2006/relationships/hyperlink" Target="http://www.state.nj.us/education/AchieveNJ/teacher/iqt/expectations/implementation.pdf" TargetMode="External"/><Relationship Id="rId6" Type="http://schemas.openxmlformats.org/officeDocument/2006/relationships/hyperlink" Target="http://www.state.nj.us/education/AchieveNJ/teacher/iqt/execution/observation.pdf" TargetMode="External"/><Relationship Id="rId11" Type="http://schemas.openxmlformats.org/officeDocument/2006/relationships/hyperlink" Target="http://www.state.nj.us/education/AchieveNJ/teacher/tracking/" TargetMode="External"/><Relationship Id="rId5" Type="http://schemas.openxmlformats.org/officeDocument/2006/relationships/hyperlink" Target="http://www.state.nj.us/education/AchieveNJ/teacher/iqt/training/feedback.pdf" TargetMode="External"/><Relationship Id="rId10" Type="http://schemas.openxmlformats.org/officeDocument/2006/relationships/hyperlink" Target="http://www.state.nj.us/education/AchieveNJ/teams/Toolkit.pdf" TargetMode="External"/><Relationship Id="rId4" Type="http://schemas.openxmlformats.org/officeDocument/2006/relationships/hyperlink" Target="http://www.state.nj.us/education/AchieveNJ/teacher/SGOQualityRatingRubric.pdf" TargetMode="External"/><Relationship Id="rId9" Type="http://schemas.openxmlformats.org/officeDocument/2006/relationships/hyperlink" Target="http://www.state.nj.us/education/AchieveNJ/teacher/iqt/execution/reflective.pdf"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www.state.nj.us/education/AchieveNJ/implementation/ImprovingAccuracyAndAddingValueToTeacherEvaluation.pdf" TargetMode="External"/><Relationship Id="rId3" Type="http://schemas.openxmlformats.org/officeDocument/2006/relationships/hyperlink" Target="http://www.state.nj.us/education/AchieveNJ/teacher/SGO21SummerTrainingPresentation.pptx" TargetMode="External"/><Relationship Id="rId7" Type="http://schemas.openxmlformats.org/officeDocument/2006/relationships/hyperlink" Target="http://www.state.nj.us/education/AchieveNJ/teacher/iqt/execution/calibration.pdf" TargetMode="External"/><Relationship Id="rId2" Type="http://schemas.openxmlformats.org/officeDocument/2006/relationships/hyperlink" Target="http://www.state.nj.us/education/AchieveNJ/teacher/iqt/expectations/protocols.pdf" TargetMode="External"/><Relationship Id="rId1" Type="http://schemas.openxmlformats.org/officeDocument/2006/relationships/hyperlink" Target="http://www.state.nj.us/education/AchieveNJ/teacher/iqt/expectations/implementation.pdf" TargetMode="External"/><Relationship Id="rId6" Type="http://schemas.openxmlformats.org/officeDocument/2006/relationships/hyperlink" Target="http://www.state.nj.us/education/AchieveNJ/teacher/iqt/execution/observation.pdf" TargetMode="External"/><Relationship Id="rId11" Type="http://schemas.openxmlformats.org/officeDocument/2006/relationships/hyperlink" Target="http://www.state.nj.us/education/AchieveNJ/teacher/tracking/" TargetMode="External"/><Relationship Id="rId5" Type="http://schemas.openxmlformats.org/officeDocument/2006/relationships/hyperlink" Target="http://www.state.nj.us/education/AchieveNJ/teacher/iqt/training/feedback.pdf" TargetMode="External"/><Relationship Id="rId10" Type="http://schemas.openxmlformats.org/officeDocument/2006/relationships/hyperlink" Target="http://www.state.nj.us/education/AchieveNJ/teams/Toolkit.pdf" TargetMode="External"/><Relationship Id="rId4" Type="http://schemas.openxmlformats.org/officeDocument/2006/relationships/hyperlink" Target="http://www.state.nj.us/education/AchieveNJ/teacher/SGOQualityRatingRubric.pdf" TargetMode="External"/><Relationship Id="rId9" Type="http://schemas.openxmlformats.org/officeDocument/2006/relationships/hyperlink" Target="http://www.state.nj.us/education/AchieveNJ/teacher/iqt/execution/reflective.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5B4A3-59F1-4279-A15D-C843EED1491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B328FD3-267B-40D6-AE62-6DBBE2A25BDB}">
      <dgm:prSet phldrT="[Text]"/>
      <dgm:spPr/>
      <dgm:t>
        <a:bodyPr/>
        <a:lstStyle/>
        <a:p>
          <a:r>
            <a:rPr lang="en-US" b="1" dirty="0" smtClean="0">
              <a:solidFill>
                <a:schemeClr val="tx2"/>
              </a:solidFill>
            </a:rPr>
            <a:t>Student Growth Objectives</a:t>
          </a:r>
          <a:endParaRPr lang="en-US" b="1" dirty="0">
            <a:solidFill>
              <a:schemeClr val="tx2"/>
            </a:solidFill>
          </a:endParaRPr>
        </a:p>
      </dgm:t>
    </dgm:pt>
    <dgm:pt modelId="{2AA1343D-7FB3-4DF3-967B-4D4FAC153B61}" type="parTrans" cxnId="{2B6E3F0C-4636-46AF-AAEB-484B924FEA73}">
      <dgm:prSet/>
      <dgm:spPr/>
      <dgm:t>
        <a:bodyPr/>
        <a:lstStyle/>
        <a:p>
          <a:endParaRPr lang="en-US"/>
        </a:p>
      </dgm:t>
    </dgm:pt>
    <dgm:pt modelId="{6DA6EA92-BEAB-4964-B48F-9D12EEC3C00E}" type="sibTrans" cxnId="{2B6E3F0C-4636-46AF-AAEB-484B924FEA73}">
      <dgm:prSet/>
      <dgm:spPr/>
      <dgm:t>
        <a:bodyPr/>
        <a:lstStyle/>
        <a:p>
          <a:endParaRPr lang="en-US"/>
        </a:p>
      </dgm:t>
    </dgm:pt>
    <dgm:pt modelId="{33777B27-3A6C-4D20-96EE-2E66AA87EC3D}">
      <dgm:prSet phldrT="[Text]"/>
      <dgm:spPr/>
      <dgm:t>
        <a:bodyPr/>
        <a:lstStyle/>
        <a:p>
          <a:endParaRPr lang="en-US" b="1" dirty="0">
            <a:solidFill>
              <a:srgbClr val="C00000"/>
            </a:solidFill>
          </a:endParaRPr>
        </a:p>
      </dgm:t>
    </dgm:pt>
    <dgm:pt modelId="{09974108-88B7-4E56-BFAB-A2A21B372DCF}" type="sibTrans" cxnId="{95BD4E77-D132-4144-8E6A-AB6F11D7DD9F}">
      <dgm:prSet/>
      <dgm:spPr/>
      <dgm:t>
        <a:bodyPr/>
        <a:lstStyle/>
        <a:p>
          <a:endParaRPr lang="en-US"/>
        </a:p>
      </dgm:t>
    </dgm:pt>
    <dgm:pt modelId="{EA85E78A-5E14-4D38-881D-9E0B2869B053}" type="parTrans" cxnId="{95BD4E77-D132-4144-8E6A-AB6F11D7DD9F}">
      <dgm:prSet/>
      <dgm:spPr/>
      <dgm:t>
        <a:bodyPr/>
        <a:lstStyle/>
        <a:p>
          <a:endParaRPr lang="en-US"/>
        </a:p>
      </dgm:t>
    </dgm:pt>
    <dgm:pt modelId="{6C5C4518-A874-4975-B24F-293270B9E1EF}">
      <dgm:prSet phldrT="[Text]"/>
      <dgm:spPr/>
      <dgm:t>
        <a:bodyPr anchor="t"/>
        <a:lstStyle/>
        <a:p>
          <a:endParaRPr lang="en-US" b="1" dirty="0">
            <a:solidFill>
              <a:schemeClr val="accent5"/>
            </a:solidFill>
          </a:endParaRPr>
        </a:p>
      </dgm:t>
    </dgm:pt>
    <dgm:pt modelId="{725572CB-439C-4BF8-98BE-22C1A7CBB44C}" type="sibTrans" cxnId="{94AD1A16-6A4D-448A-9D40-715DAF2F268A}">
      <dgm:prSet/>
      <dgm:spPr/>
      <dgm:t>
        <a:bodyPr/>
        <a:lstStyle/>
        <a:p>
          <a:endParaRPr lang="en-US"/>
        </a:p>
      </dgm:t>
    </dgm:pt>
    <dgm:pt modelId="{F28AE02F-FDDD-495E-BBD1-46BFA1510A48}" type="parTrans" cxnId="{94AD1A16-6A4D-448A-9D40-715DAF2F268A}">
      <dgm:prSet/>
      <dgm:spPr/>
      <dgm:t>
        <a:bodyPr/>
        <a:lstStyle/>
        <a:p>
          <a:endParaRPr lang="en-US"/>
        </a:p>
      </dgm:t>
    </dgm:pt>
    <dgm:pt modelId="{C6968A00-6269-42B7-964B-6E6942905D9C}" type="pres">
      <dgm:prSet presAssocID="{21E5B4A3-59F1-4279-A15D-C843EED14910}" presName="Name0" presStyleCnt="0">
        <dgm:presLayoutVars>
          <dgm:dir/>
          <dgm:resizeHandles val="exact"/>
        </dgm:presLayoutVars>
      </dgm:prSet>
      <dgm:spPr/>
      <dgm:t>
        <a:bodyPr/>
        <a:lstStyle/>
        <a:p>
          <a:endParaRPr lang="en-US"/>
        </a:p>
      </dgm:t>
    </dgm:pt>
    <dgm:pt modelId="{E7CB6C82-BE73-4236-98F5-06CE7AB6846C}" type="pres">
      <dgm:prSet presAssocID="{21E5B4A3-59F1-4279-A15D-C843EED14910}" presName="arrow" presStyleLbl="bgShp" presStyleIdx="0" presStyleCnt="1" custLinFactNeighborY="76225"/>
      <dgm:spPr/>
    </dgm:pt>
    <dgm:pt modelId="{3ED98437-9054-4BC9-9867-878BCC397D4E}" type="pres">
      <dgm:prSet presAssocID="{21E5B4A3-59F1-4279-A15D-C843EED14910}" presName="points" presStyleCnt="0"/>
      <dgm:spPr/>
    </dgm:pt>
    <dgm:pt modelId="{224CB110-8B22-4CC3-9E14-218F8A8CE583}" type="pres">
      <dgm:prSet presAssocID="{6C5C4518-A874-4975-B24F-293270B9E1EF}" presName="compositeA" presStyleCnt="0"/>
      <dgm:spPr/>
    </dgm:pt>
    <dgm:pt modelId="{A5802F5C-8457-41CC-A99B-132BA702CB8D}" type="pres">
      <dgm:prSet presAssocID="{6C5C4518-A874-4975-B24F-293270B9E1EF}" presName="textA" presStyleLbl="revTx" presStyleIdx="0" presStyleCnt="3" custLinFactX="100000" custLinFactNeighborX="116186">
        <dgm:presLayoutVars>
          <dgm:bulletEnabled val="1"/>
        </dgm:presLayoutVars>
      </dgm:prSet>
      <dgm:spPr/>
      <dgm:t>
        <a:bodyPr/>
        <a:lstStyle/>
        <a:p>
          <a:endParaRPr lang="en-US"/>
        </a:p>
      </dgm:t>
    </dgm:pt>
    <dgm:pt modelId="{94F79218-3EB2-4240-AC68-9D41E90A3984}" type="pres">
      <dgm:prSet presAssocID="{6C5C4518-A874-4975-B24F-293270B9E1EF}" presName="circleA" presStyleLbl="node1" presStyleIdx="0" presStyleCnt="3" custLinFactY="100000" custLinFactNeighborY="194120"/>
      <dgm:spPr/>
    </dgm:pt>
    <dgm:pt modelId="{F0D52E65-5157-474E-8AC0-A528DDAAEB7C}" type="pres">
      <dgm:prSet presAssocID="{6C5C4518-A874-4975-B24F-293270B9E1EF}" presName="spaceA" presStyleCnt="0"/>
      <dgm:spPr/>
    </dgm:pt>
    <dgm:pt modelId="{83C70122-AE10-4F68-BBF7-32C3545FC808}" type="pres">
      <dgm:prSet presAssocID="{725572CB-439C-4BF8-98BE-22C1A7CBB44C}" presName="space" presStyleCnt="0"/>
      <dgm:spPr/>
    </dgm:pt>
    <dgm:pt modelId="{B5AB93EB-6B32-403D-A4AB-847E2F53A320}" type="pres">
      <dgm:prSet presAssocID="{33777B27-3A6C-4D20-96EE-2E66AA87EC3D}" presName="compositeB" presStyleCnt="0"/>
      <dgm:spPr/>
    </dgm:pt>
    <dgm:pt modelId="{A984452D-1623-49D7-9430-89F58F554CFD}" type="pres">
      <dgm:prSet presAssocID="{33777B27-3A6C-4D20-96EE-2E66AA87EC3D}" presName="textB" presStyleLbl="revTx" presStyleIdx="1" presStyleCnt="3" custLinFactX="11186" custLinFactNeighborX="100000" custLinFactNeighborY="-93650">
        <dgm:presLayoutVars>
          <dgm:bulletEnabled val="1"/>
        </dgm:presLayoutVars>
      </dgm:prSet>
      <dgm:spPr/>
      <dgm:t>
        <a:bodyPr/>
        <a:lstStyle/>
        <a:p>
          <a:endParaRPr lang="en-US"/>
        </a:p>
      </dgm:t>
    </dgm:pt>
    <dgm:pt modelId="{B073357A-D91D-4D50-8773-B424BDDE6DE0}" type="pres">
      <dgm:prSet presAssocID="{33777B27-3A6C-4D20-96EE-2E66AA87EC3D}" presName="circleB" presStyleLbl="node1" presStyleIdx="1" presStyleCnt="3" custLinFactY="100000" custLinFactNeighborY="194120"/>
      <dgm:spPr/>
    </dgm:pt>
    <dgm:pt modelId="{E0D41795-11B6-4A61-8F8B-3E86B3E86AC3}" type="pres">
      <dgm:prSet presAssocID="{33777B27-3A6C-4D20-96EE-2E66AA87EC3D}" presName="spaceB" presStyleCnt="0"/>
      <dgm:spPr/>
    </dgm:pt>
    <dgm:pt modelId="{E7780EEA-547F-489A-9661-9AB3DA229FD9}" type="pres">
      <dgm:prSet presAssocID="{09974108-88B7-4E56-BFAB-A2A21B372DCF}" presName="space" presStyleCnt="0"/>
      <dgm:spPr/>
    </dgm:pt>
    <dgm:pt modelId="{E7D5D423-0655-469A-B600-C444F4BDF803}" type="pres">
      <dgm:prSet presAssocID="{FB328FD3-267B-40D6-AE62-6DBBE2A25BDB}" presName="compositeA" presStyleCnt="0"/>
      <dgm:spPr/>
    </dgm:pt>
    <dgm:pt modelId="{D950806D-BC87-4F93-BE5E-8FA0545AB92D}" type="pres">
      <dgm:prSet presAssocID="{FB328FD3-267B-40D6-AE62-6DBBE2A25BDB}" presName="textA" presStyleLbl="revTx" presStyleIdx="2" presStyleCnt="3" custScaleY="70651" custLinFactNeighborX="5062" custLinFactNeighborY="98482">
        <dgm:presLayoutVars>
          <dgm:bulletEnabled val="1"/>
        </dgm:presLayoutVars>
      </dgm:prSet>
      <dgm:spPr/>
      <dgm:t>
        <a:bodyPr/>
        <a:lstStyle/>
        <a:p>
          <a:endParaRPr lang="en-US"/>
        </a:p>
      </dgm:t>
    </dgm:pt>
    <dgm:pt modelId="{97B50B4C-0985-430B-83EC-BD1BA5726EF6}" type="pres">
      <dgm:prSet presAssocID="{FB328FD3-267B-40D6-AE62-6DBBE2A25BDB}" presName="circleA" presStyleLbl="node1" presStyleIdx="2" presStyleCnt="3" custLinFactY="118630" custLinFactNeighborY="200000"/>
      <dgm:spPr/>
    </dgm:pt>
    <dgm:pt modelId="{8AAC929F-EC31-4973-ACF7-45D318B2A026}" type="pres">
      <dgm:prSet presAssocID="{FB328FD3-267B-40D6-AE62-6DBBE2A25BDB}" presName="spaceA" presStyleCnt="0"/>
      <dgm:spPr/>
    </dgm:pt>
  </dgm:ptLst>
  <dgm:cxnLst>
    <dgm:cxn modelId="{70F1E88A-963D-47F6-AF47-BAA89B0E971A}" type="presOf" srcId="{33777B27-3A6C-4D20-96EE-2E66AA87EC3D}" destId="{A984452D-1623-49D7-9430-89F58F554CFD}" srcOrd="0" destOrd="0" presId="urn:microsoft.com/office/officeart/2005/8/layout/hProcess11"/>
    <dgm:cxn modelId="{95BD4E77-D132-4144-8E6A-AB6F11D7DD9F}" srcId="{21E5B4A3-59F1-4279-A15D-C843EED14910}" destId="{33777B27-3A6C-4D20-96EE-2E66AA87EC3D}" srcOrd="1" destOrd="0" parTransId="{EA85E78A-5E14-4D38-881D-9E0B2869B053}" sibTransId="{09974108-88B7-4E56-BFAB-A2A21B372DCF}"/>
    <dgm:cxn modelId="{36DDEE07-C954-46BC-9E0B-4D38BF789DC0}" type="presOf" srcId="{FB328FD3-267B-40D6-AE62-6DBBE2A25BDB}" destId="{D950806D-BC87-4F93-BE5E-8FA0545AB92D}" srcOrd="0" destOrd="0" presId="urn:microsoft.com/office/officeart/2005/8/layout/hProcess11"/>
    <dgm:cxn modelId="{2B6E3F0C-4636-46AF-AAEB-484B924FEA73}" srcId="{21E5B4A3-59F1-4279-A15D-C843EED14910}" destId="{FB328FD3-267B-40D6-AE62-6DBBE2A25BDB}" srcOrd="2" destOrd="0" parTransId="{2AA1343D-7FB3-4DF3-967B-4D4FAC153B61}" sibTransId="{6DA6EA92-BEAB-4964-B48F-9D12EEC3C00E}"/>
    <dgm:cxn modelId="{D2E6AD4B-6C62-4CF5-9C2A-D202BB7E0DC4}" type="presOf" srcId="{21E5B4A3-59F1-4279-A15D-C843EED14910}" destId="{C6968A00-6269-42B7-964B-6E6942905D9C}" srcOrd="0" destOrd="0" presId="urn:microsoft.com/office/officeart/2005/8/layout/hProcess11"/>
    <dgm:cxn modelId="{94AD1A16-6A4D-448A-9D40-715DAF2F268A}" srcId="{21E5B4A3-59F1-4279-A15D-C843EED14910}" destId="{6C5C4518-A874-4975-B24F-293270B9E1EF}" srcOrd="0" destOrd="0" parTransId="{F28AE02F-FDDD-495E-BBD1-46BFA1510A48}" sibTransId="{725572CB-439C-4BF8-98BE-22C1A7CBB44C}"/>
    <dgm:cxn modelId="{10ED1486-DF30-4FD4-95CD-6ED9BC0E1CAF}" type="presOf" srcId="{6C5C4518-A874-4975-B24F-293270B9E1EF}" destId="{A5802F5C-8457-41CC-A99B-132BA702CB8D}" srcOrd="0" destOrd="0" presId="urn:microsoft.com/office/officeart/2005/8/layout/hProcess11"/>
    <dgm:cxn modelId="{ED5A3E6A-9C70-43E6-AFD6-6742ADE23FCA}" type="presParOf" srcId="{C6968A00-6269-42B7-964B-6E6942905D9C}" destId="{E7CB6C82-BE73-4236-98F5-06CE7AB6846C}" srcOrd="0" destOrd="0" presId="urn:microsoft.com/office/officeart/2005/8/layout/hProcess11"/>
    <dgm:cxn modelId="{213AF7E7-75E7-4C19-A0B9-5AE0AD02558F}" type="presParOf" srcId="{C6968A00-6269-42B7-964B-6E6942905D9C}" destId="{3ED98437-9054-4BC9-9867-878BCC397D4E}" srcOrd="1" destOrd="0" presId="urn:microsoft.com/office/officeart/2005/8/layout/hProcess11"/>
    <dgm:cxn modelId="{50981CB3-9A9B-4AF7-A5CC-44F5C97D0E4A}" type="presParOf" srcId="{3ED98437-9054-4BC9-9867-878BCC397D4E}" destId="{224CB110-8B22-4CC3-9E14-218F8A8CE583}" srcOrd="0" destOrd="0" presId="urn:microsoft.com/office/officeart/2005/8/layout/hProcess11"/>
    <dgm:cxn modelId="{F1E50946-CD9A-4EEB-B11F-A8BA809DA0B3}" type="presParOf" srcId="{224CB110-8B22-4CC3-9E14-218F8A8CE583}" destId="{A5802F5C-8457-41CC-A99B-132BA702CB8D}" srcOrd="0" destOrd="0" presId="urn:microsoft.com/office/officeart/2005/8/layout/hProcess11"/>
    <dgm:cxn modelId="{814D894C-364A-4CBE-A4ED-E3D1D500F286}" type="presParOf" srcId="{224CB110-8B22-4CC3-9E14-218F8A8CE583}" destId="{94F79218-3EB2-4240-AC68-9D41E90A3984}" srcOrd="1" destOrd="0" presId="urn:microsoft.com/office/officeart/2005/8/layout/hProcess11"/>
    <dgm:cxn modelId="{CB139B55-8DCE-429B-A22C-FC8ABEE4D481}" type="presParOf" srcId="{224CB110-8B22-4CC3-9E14-218F8A8CE583}" destId="{F0D52E65-5157-474E-8AC0-A528DDAAEB7C}" srcOrd="2" destOrd="0" presId="urn:microsoft.com/office/officeart/2005/8/layout/hProcess11"/>
    <dgm:cxn modelId="{54F54DEB-4E24-4867-84F5-BFA389DAC119}" type="presParOf" srcId="{3ED98437-9054-4BC9-9867-878BCC397D4E}" destId="{83C70122-AE10-4F68-BBF7-32C3545FC808}" srcOrd="1" destOrd="0" presId="urn:microsoft.com/office/officeart/2005/8/layout/hProcess11"/>
    <dgm:cxn modelId="{F9986B1F-36B8-4A2F-A9B2-8A6B957F79B5}" type="presParOf" srcId="{3ED98437-9054-4BC9-9867-878BCC397D4E}" destId="{B5AB93EB-6B32-403D-A4AB-847E2F53A320}" srcOrd="2" destOrd="0" presId="urn:microsoft.com/office/officeart/2005/8/layout/hProcess11"/>
    <dgm:cxn modelId="{E173ACB8-3E4A-4902-B9CA-325FFCC3BA1E}" type="presParOf" srcId="{B5AB93EB-6B32-403D-A4AB-847E2F53A320}" destId="{A984452D-1623-49D7-9430-89F58F554CFD}" srcOrd="0" destOrd="0" presId="urn:microsoft.com/office/officeart/2005/8/layout/hProcess11"/>
    <dgm:cxn modelId="{C362037A-18DA-4E42-A2C4-4C1C894A8555}" type="presParOf" srcId="{B5AB93EB-6B32-403D-A4AB-847E2F53A320}" destId="{B073357A-D91D-4D50-8773-B424BDDE6DE0}" srcOrd="1" destOrd="0" presId="urn:microsoft.com/office/officeart/2005/8/layout/hProcess11"/>
    <dgm:cxn modelId="{96A1F095-937C-4C07-9ED9-051DBB70D1C6}" type="presParOf" srcId="{B5AB93EB-6B32-403D-A4AB-847E2F53A320}" destId="{E0D41795-11B6-4A61-8F8B-3E86B3E86AC3}" srcOrd="2" destOrd="0" presId="urn:microsoft.com/office/officeart/2005/8/layout/hProcess11"/>
    <dgm:cxn modelId="{10145187-CA18-492E-B1DB-BC5610E4C927}" type="presParOf" srcId="{3ED98437-9054-4BC9-9867-878BCC397D4E}" destId="{E7780EEA-547F-489A-9661-9AB3DA229FD9}" srcOrd="3" destOrd="0" presId="urn:microsoft.com/office/officeart/2005/8/layout/hProcess11"/>
    <dgm:cxn modelId="{112EF951-730D-45CA-BF2F-E63B75EFA7A3}" type="presParOf" srcId="{3ED98437-9054-4BC9-9867-878BCC397D4E}" destId="{E7D5D423-0655-469A-B600-C444F4BDF803}" srcOrd="4" destOrd="0" presId="urn:microsoft.com/office/officeart/2005/8/layout/hProcess11"/>
    <dgm:cxn modelId="{ACB87325-7ABF-441B-94BB-4050E113AC79}" type="presParOf" srcId="{E7D5D423-0655-469A-B600-C444F4BDF803}" destId="{D950806D-BC87-4F93-BE5E-8FA0545AB92D}" srcOrd="0" destOrd="0" presId="urn:microsoft.com/office/officeart/2005/8/layout/hProcess11"/>
    <dgm:cxn modelId="{D5646944-0001-4A76-B992-672BFBF638DE}" type="presParOf" srcId="{E7D5D423-0655-469A-B600-C444F4BDF803}" destId="{97B50B4C-0985-430B-83EC-BD1BA5726EF6}" srcOrd="1" destOrd="0" presId="urn:microsoft.com/office/officeart/2005/8/layout/hProcess11"/>
    <dgm:cxn modelId="{BCAFC7E6-220B-4179-A3E1-41681396AACF}" type="presParOf" srcId="{E7D5D423-0655-469A-B600-C444F4BDF803}" destId="{8AAC929F-EC31-4973-ACF7-45D318B2A026}"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66BFDA-56A9-4BAF-8046-D97EA830A033}" type="doc">
      <dgm:prSet loTypeId="urn:microsoft.com/office/officeart/2005/8/layout/radial6" loCatId="relationship" qsTypeId="urn:microsoft.com/office/officeart/2005/8/quickstyle/simple1" qsCatId="simple" csTypeId="urn:microsoft.com/office/officeart/2005/8/colors/colorful1#1" csCatId="colorful" phldr="1"/>
      <dgm:spPr/>
      <dgm:t>
        <a:bodyPr/>
        <a:lstStyle/>
        <a:p>
          <a:endParaRPr lang="en-US"/>
        </a:p>
      </dgm:t>
    </dgm:pt>
    <dgm:pt modelId="{CE06A438-3623-46F6-863A-3506FFD74E6B}">
      <dgm:prSet phldrT="[Text]"/>
      <dgm:spPr>
        <a:solidFill>
          <a:schemeClr val="accent5"/>
        </a:solidFill>
      </dgm:spPr>
      <dgm:t>
        <a:bodyPr lIns="0" tIns="0" rIns="0" bIns="0" anchor="ctr" anchorCtr="1"/>
        <a:lstStyle/>
        <a:p>
          <a:pPr>
            <a:lnSpc>
              <a:spcPct val="100000"/>
            </a:lnSpc>
            <a:spcAft>
              <a:spcPts val="0"/>
            </a:spcAft>
          </a:pPr>
          <a:r>
            <a:rPr lang="en-US" dirty="0" smtClean="0">
              <a:latin typeface="+mj-lt"/>
            </a:rPr>
            <a:t>AchieveNJ</a:t>
          </a:r>
        </a:p>
        <a:p>
          <a:pPr>
            <a:lnSpc>
              <a:spcPct val="100000"/>
            </a:lnSpc>
            <a:spcAft>
              <a:spcPts val="0"/>
            </a:spcAft>
          </a:pPr>
          <a:r>
            <a:rPr lang="en-US" dirty="0" smtClean="0">
              <a:latin typeface="+mj-lt"/>
            </a:rPr>
            <a:t>Implementation Quality Framework</a:t>
          </a:r>
          <a:endParaRPr lang="en-US" dirty="0">
            <a:latin typeface="+mj-lt"/>
          </a:endParaRPr>
        </a:p>
      </dgm:t>
    </dgm:pt>
    <dgm:pt modelId="{402D8A08-3451-44C0-856A-2C768581D636}" type="parTrans" cxnId="{D0D83275-B20D-4F64-B3AE-447A099F03D1}">
      <dgm:prSet/>
      <dgm:spPr/>
      <dgm:t>
        <a:bodyPr/>
        <a:lstStyle/>
        <a:p>
          <a:endParaRPr lang="en-US">
            <a:latin typeface="+mj-lt"/>
          </a:endParaRPr>
        </a:p>
      </dgm:t>
    </dgm:pt>
    <dgm:pt modelId="{12B0BCEC-90F6-4FFF-89E9-87D4BBF8C66A}" type="sibTrans" cxnId="{D0D83275-B20D-4F64-B3AE-447A099F03D1}">
      <dgm:prSet/>
      <dgm:spPr/>
      <dgm:t>
        <a:bodyPr/>
        <a:lstStyle/>
        <a:p>
          <a:endParaRPr lang="en-US">
            <a:latin typeface="+mj-lt"/>
          </a:endParaRPr>
        </a:p>
      </dgm:t>
    </dgm:pt>
    <dgm:pt modelId="{52258F64-99FF-46A0-AC41-D1762A0DA118}">
      <dgm:prSet phldrT="[Text]"/>
      <dgm:spPr>
        <a:solidFill>
          <a:schemeClr val="tx2"/>
        </a:solidFill>
      </dgm:spPr>
      <dgm:t>
        <a:bodyPr lIns="0" tIns="0" rIns="0" bIns="0" anchor="ctr" anchorCtr="1"/>
        <a:lstStyle/>
        <a:p>
          <a:r>
            <a:rPr lang="en-US" dirty="0" smtClean="0">
              <a:latin typeface="+mj-lt"/>
            </a:rPr>
            <a:t>AchieveNJ Expectations and Communication</a:t>
          </a:r>
          <a:endParaRPr lang="en-US" dirty="0">
            <a:latin typeface="+mj-lt"/>
          </a:endParaRPr>
        </a:p>
      </dgm:t>
    </dgm:pt>
    <dgm:pt modelId="{82017D85-F0B6-4C8D-AF04-393C17816B53}" type="parTrans" cxnId="{2A277D21-8984-4102-A3C7-61E7C672ABCF}">
      <dgm:prSet/>
      <dgm:spPr/>
      <dgm:t>
        <a:bodyPr/>
        <a:lstStyle/>
        <a:p>
          <a:endParaRPr lang="en-US">
            <a:latin typeface="+mj-lt"/>
          </a:endParaRPr>
        </a:p>
      </dgm:t>
    </dgm:pt>
    <dgm:pt modelId="{5074B80A-E793-43EC-A403-3395AB25841B}" type="sibTrans" cxnId="{2A277D21-8984-4102-A3C7-61E7C672ABCF}">
      <dgm:prSet/>
      <dgm:spPr/>
      <dgm:t>
        <a:bodyPr lIns="0" tIns="0" rIns="0" bIns="0" anchor="ctr" anchorCtr="1"/>
        <a:lstStyle/>
        <a:p>
          <a:endParaRPr lang="en-US" dirty="0">
            <a:latin typeface="+mj-lt"/>
          </a:endParaRPr>
        </a:p>
      </dgm:t>
    </dgm:pt>
    <dgm:pt modelId="{E94E0CE9-CD4D-4A8B-8A7F-64EFA2C6203D}">
      <dgm:prSet phldrT="[Text]"/>
      <dgm:spPr>
        <a:solidFill>
          <a:schemeClr val="accent1"/>
        </a:solidFill>
        <a:ln>
          <a:noFill/>
        </a:ln>
      </dgm:spPr>
      <dgm:t>
        <a:bodyPr lIns="0" tIns="0" rIns="0" bIns="0" anchor="ctr" anchorCtr="1"/>
        <a:lstStyle/>
        <a:p>
          <a:r>
            <a:rPr lang="en-US" dirty="0" smtClean="0">
              <a:latin typeface="+mj-lt"/>
            </a:rPr>
            <a:t>Educator Training and Capacity Building</a:t>
          </a:r>
          <a:endParaRPr lang="en-US" dirty="0">
            <a:latin typeface="+mj-lt"/>
          </a:endParaRPr>
        </a:p>
      </dgm:t>
    </dgm:pt>
    <dgm:pt modelId="{0EF5A0C2-8D1A-49AD-8586-17870F577C4A}" type="parTrans" cxnId="{AA2D069D-99D9-4A06-85AE-43FD1BA43D0A}">
      <dgm:prSet/>
      <dgm:spPr/>
      <dgm:t>
        <a:bodyPr/>
        <a:lstStyle/>
        <a:p>
          <a:endParaRPr lang="en-US">
            <a:latin typeface="+mj-lt"/>
          </a:endParaRPr>
        </a:p>
      </dgm:t>
    </dgm:pt>
    <dgm:pt modelId="{6EBCA52C-1C0E-4AC4-AACD-5DF1C73AB847}" type="sibTrans" cxnId="{AA2D069D-99D9-4A06-85AE-43FD1BA43D0A}">
      <dgm:prSet/>
      <dgm:spPr/>
      <dgm:t>
        <a:bodyPr lIns="0" tIns="0" rIns="0" bIns="0" anchor="ctr" anchorCtr="1"/>
        <a:lstStyle/>
        <a:p>
          <a:endParaRPr lang="en-US" dirty="0">
            <a:latin typeface="+mj-lt"/>
          </a:endParaRPr>
        </a:p>
      </dgm:t>
    </dgm:pt>
    <dgm:pt modelId="{6A1D5047-EF31-44C4-95DB-4A65F076D7AF}">
      <dgm:prSet phldrT="[Text]"/>
      <dgm:spPr>
        <a:solidFill>
          <a:schemeClr val="accent2"/>
        </a:solidFill>
      </dgm:spPr>
      <dgm:t>
        <a:bodyPr lIns="0" tIns="0" rIns="0" bIns="0" anchor="ctr" anchorCtr="1"/>
        <a:lstStyle/>
        <a:p>
          <a:r>
            <a:rPr lang="en-US" dirty="0" smtClean="0">
              <a:latin typeface="+mj-lt"/>
            </a:rPr>
            <a:t>Evaluation Activity Execution and Monitoring</a:t>
          </a:r>
          <a:endParaRPr lang="en-US" dirty="0">
            <a:latin typeface="+mj-lt"/>
          </a:endParaRPr>
        </a:p>
      </dgm:t>
    </dgm:pt>
    <dgm:pt modelId="{C3309668-2D43-43AB-BB94-2BE587629BF8}" type="parTrans" cxnId="{70BDE4ED-28E7-43AB-B45E-37AF212CF311}">
      <dgm:prSet/>
      <dgm:spPr/>
      <dgm:t>
        <a:bodyPr/>
        <a:lstStyle/>
        <a:p>
          <a:endParaRPr lang="en-US">
            <a:latin typeface="+mj-lt"/>
          </a:endParaRPr>
        </a:p>
      </dgm:t>
    </dgm:pt>
    <dgm:pt modelId="{7BB7CF04-B2A7-47BB-AD51-D6A7A20A266C}" type="sibTrans" cxnId="{70BDE4ED-28E7-43AB-B45E-37AF212CF311}">
      <dgm:prSet/>
      <dgm:spPr/>
      <dgm:t>
        <a:bodyPr lIns="0" tIns="0" rIns="0" bIns="0" anchor="ctr" anchorCtr="1"/>
        <a:lstStyle/>
        <a:p>
          <a:endParaRPr lang="en-US" dirty="0">
            <a:latin typeface="+mj-lt"/>
          </a:endParaRPr>
        </a:p>
      </dgm:t>
    </dgm:pt>
    <dgm:pt modelId="{802D42A4-B291-400D-9A54-349C9BBC5286}">
      <dgm:prSet phldrT="[Text]"/>
      <dgm:spPr>
        <a:solidFill>
          <a:schemeClr val="accent3"/>
        </a:solidFill>
      </dgm:spPr>
      <dgm:t>
        <a:bodyPr lIns="0" tIns="0" rIns="0" bIns="0" anchor="ctr" anchorCtr="1"/>
        <a:lstStyle/>
        <a:p>
          <a:r>
            <a:rPr lang="en-US" dirty="0" smtClean="0">
              <a:latin typeface="+mj-lt"/>
            </a:rPr>
            <a:t>Organizational Capacity and Culture</a:t>
          </a:r>
          <a:endParaRPr lang="en-US" dirty="0">
            <a:latin typeface="+mj-lt"/>
          </a:endParaRPr>
        </a:p>
      </dgm:t>
    </dgm:pt>
    <dgm:pt modelId="{00DC76B3-68A5-42FE-9B91-CCADA213982A}" type="parTrans" cxnId="{4568251A-FC64-4FCD-838B-2C42EF18AC3F}">
      <dgm:prSet/>
      <dgm:spPr/>
      <dgm:t>
        <a:bodyPr/>
        <a:lstStyle/>
        <a:p>
          <a:endParaRPr lang="en-US">
            <a:latin typeface="+mj-lt"/>
          </a:endParaRPr>
        </a:p>
      </dgm:t>
    </dgm:pt>
    <dgm:pt modelId="{373E43B5-7686-4A83-BAFC-33840ABFB808}" type="sibTrans" cxnId="{4568251A-FC64-4FCD-838B-2C42EF18AC3F}">
      <dgm:prSet/>
      <dgm:spPr>
        <a:solidFill>
          <a:schemeClr val="accent1"/>
        </a:solidFill>
      </dgm:spPr>
      <dgm:t>
        <a:bodyPr lIns="0" tIns="0" rIns="0" bIns="0" anchor="ctr" anchorCtr="1"/>
        <a:lstStyle/>
        <a:p>
          <a:endParaRPr lang="en-US" dirty="0">
            <a:latin typeface="+mj-lt"/>
          </a:endParaRPr>
        </a:p>
      </dgm:t>
    </dgm:pt>
    <dgm:pt modelId="{B82CF90E-F8BA-4ABE-93AE-C8B92E826ABB}">
      <dgm:prSet phldrT="[Text]"/>
      <dgm:spPr>
        <a:solidFill>
          <a:schemeClr val="accent4"/>
        </a:solidFill>
      </dgm:spPr>
      <dgm:t>
        <a:bodyPr lIns="0" tIns="0" rIns="0" bIns="0" anchor="ctr" anchorCtr="1"/>
        <a:lstStyle/>
        <a:p>
          <a:r>
            <a:rPr lang="en-US" dirty="0" smtClean="0">
              <a:latin typeface="+mj-lt"/>
            </a:rPr>
            <a:t>Data Systems and Infrastructure</a:t>
          </a:r>
          <a:endParaRPr lang="en-US" dirty="0">
            <a:latin typeface="+mj-lt"/>
          </a:endParaRPr>
        </a:p>
      </dgm:t>
    </dgm:pt>
    <dgm:pt modelId="{325ED050-F011-4EF4-A343-7A9B0CAEF54D}" type="parTrans" cxnId="{05769EF8-6608-4E84-8AE7-15C00D048785}">
      <dgm:prSet/>
      <dgm:spPr/>
      <dgm:t>
        <a:bodyPr/>
        <a:lstStyle/>
        <a:p>
          <a:endParaRPr lang="en-US">
            <a:latin typeface="+mj-lt"/>
          </a:endParaRPr>
        </a:p>
      </dgm:t>
    </dgm:pt>
    <dgm:pt modelId="{039E4580-D25D-4930-8DC9-E45EC2227467}" type="sibTrans" cxnId="{05769EF8-6608-4E84-8AE7-15C00D048785}">
      <dgm:prSet/>
      <dgm:spPr/>
      <dgm:t>
        <a:bodyPr lIns="0" tIns="0" rIns="0" bIns="0" anchor="ctr" anchorCtr="1"/>
        <a:lstStyle/>
        <a:p>
          <a:endParaRPr lang="en-US" dirty="0">
            <a:latin typeface="+mj-lt"/>
          </a:endParaRPr>
        </a:p>
      </dgm:t>
    </dgm:pt>
    <dgm:pt modelId="{EA31E5C3-118F-4BF0-8E8E-45AA28D13790}" type="pres">
      <dgm:prSet presAssocID="{0266BFDA-56A9-4BAF-8046-D97EA830A033}" presName="Name0" presStyleCnt="0">
        <dgm:presLayoutVars>
          <dgm:chMax val="1"/>
          <dgm:dir/>
          <dgm:animLvl val="ctr"/>
          <dgm:resizeHandles val="exact"/>
        </dgm:presLayoutVars>
      </dgm:prSet>
      <dgm:spPr/>
      <dgm:t>
        <a:bodyPr/>
        <a:lstStyle/>
        <a:p>
          <a:endParaRPr lang="en-US"/>
        </a:p>
      </dgm:t>
    </dgm:pt>
    <dgm:pt modelId="{DC9272F7-2BE9-4AA8-9B5E-4F1EC5665590}" type="pres">
      <dgm:prSet presAssocID="{CE06A438-3623-46F6-863A-3506FFD74E6B}" presName="centerShape" presStyleLbl="node0" presStyleIdx="0" presStyleCnt="1" custScaleX="102811" custScaleY="102811"/>
      <dgm:spPr/>
      <dgm:t>
        <a:bodyPr/>
        <a:lstStyle/>
        <a:p>
          <a:endParaRPr lang="en-US"/>
        </a:p>
      </dgm:t>
    </dgm:pt>
    <dgm:pt modelId="{A3EADA70-C255-499E-900F-3D56F9BF9AD5}" type="pres">
      <dgm:prSet presAssocID="{52258F64-99FF-46A0-AC41-D1762A0DA118}" presName="node" presStyleLbl="node1" presStyleIdx="0" presStyleCnt="5" custScaleX="122983" custScaleY="118831">
        <dgm:presLayoutVars>
          <dgm:bulletEnabled val="1"/>
        </dgm:presLayoutVars>
      </dgm:prSet>
      <dgm:spPr/>
      <dgm:t>
        <a:bodyPr/>
        <a:lstStyle/>
        <a:p>
          <a:endParaRPr lang="en-US"/>
        </a:p>
      </dgm:t>
    </dgm:pt>
    <dgm:pt modelId="{C02F4B40-F889-424E-A705-F153CC254E47}" type="pres">
      <dgm:prSet presAssocID="{52258F64-99FF-46A0-AC41-D1762A0DA118}" presName="dummy" presStyleCnt="0"/>
      <dgm:spPr/>
    </dgm:pt>
    <dgm:pt modelId="{FC53123E-E037-4FC1-B60C-57C732F41A71}" type="pres">
      <dgm:prSet presAssocID="{5074B80A-E793-43EC-A403-3395AB25841B}" presName="sibTrans" presStyleLbl="sibTrans2D1" presStyleIdx="0" presStyleCnt="5"/>
      <dgm:spPr/>
      <dgm:t>
        <a:bodyPr/>
        <a:lstStyle/>
        <a:p>
          <a:endParaRPr lang="en-US"/>
        </a:p>
      </dgm:t>
    </dgm:pt>
    <dgm:pt modelId="{5D192E85-2AA9-418D-A85E-3020F652CBBB}" type="pres">
      <dgm:prSet presAssocID="{E94E0CE9-CD4D-4A8B-8A7F-64EFA2C6203D}" presName="node" presStyleLbl="node1" presStyleIdx="1" presStyleCnt="5" custScaleX="122983" custScaleY="118831">
        <dgm:presLayoutVars>
          <dgm:bulletEnabled val="1"/>
        </dgm:presLayoutVars>
      </dgm:prSet>
      <dgm:spPr/>
      <dgm:t>
        <a:bodyPr/>
        <a:lstStyle/>
        <a:p>
          <a:endParaRPr lang="en-US"/>
        </a:p>
      </dgm:t>
    </dgm:pt>
    <dgm:pt modelId="{61F0D63E-5C1B-40B1-8AB9-81C5E78D3E8D}" type="pres">
      <dgm:prSet presAssocID="{E94E0CE9-CD4D-4A8B-8A7F-64EFA2C6203D}" presName="dummy" presStyleCnt="0"/>
      <dgm:spPr/>
    </dgm:pt>
    <dgm:pt modelId="{AEA5CC8F-066C-4377-9F7E-732EC71A5B40}" type="pres">
      <dgm:prSet presAssocID="{6EBCA52C-1C0E-4AC4-AACD-5DF1C73AB847}" presName="sibTrans" presStyleLbl="sibTrans2D1" presStyleIdx="1" presStyleCnt="5"/>
      <dgm:spPr/>
      <dgm:t>
        <a:bodyPr/>
        <a:lstStyle/>
        <a:p>
          <a:endParaRPr lang="en-US"/>
        </a:p>
      </dgm:t>
    </dgm:pt>
    <dgm:pt modelId="{084998FE-1FD1-4135-8D49-8434E7476F94}" type="pres">
      <dgm:prSet presAssocID="{6A1D5047-EF31-44C4-95DB-4A65F076D7AF}" presName="node" presStyleLbl="node1" presStyleIdx="2" presStyleCnt="5" custScaleX="122983" custScaleY="118831">
        <dgm:presLayoutVars>
          <dgm:bulletEnabled val="1"/>
        </dgm:presLayoutVars>
      </dgm:prSet>
      <dgm:spPr/>
      <dgm:t>
        <a:bodyPr/>
        <a:lstStyle/>
        <a:p>
          <a:endParaRPr lang="en-US"/>
        </a:p>
      </dgm:t>
    </dgm:pt>
    <dgm:pt modelId="{F26B6088-9612-43E4-8791-269FA2CC49B0}" type="pres">
      <dgm:prSet presAssocID="{6A1D5047-EF31-44C4-95DB-4A65F076D7AF}" presName="dummy" presStyleCnt="0"/>
      <dgm:spPr/>
    </dgm:pt>
    <dgm:pt modelId="{DBE0C187-7802-4C0E-9C58-9E904E33B377}" type="pres">
      <dgm:prSet presAssocID="{7BB7CF04-B2A7-47BB-AD51-D6A7A20A266C}" presName="sibTrans" presStyleLbl="sibTrans2D1" presStyleIdx="2" presStyleCnt="5"/>
      <dgm:spPr/>
      <dgm:t>
        <a:bodyPr/>
        <a:lstStyle/>
        <a:p>
          <a:endParaRPr lang="en-US"/>
        </a:p>
      </dgm:t>
    </dgm:pt>
    <dgm:pt modelId="{44887FA4-9298-48A7-A853-B55B44C29AE4}" type="pres">
      <dgm:prSet presAssocID="{802D42A4-B291-400D-9A54-349C9BBC5286}" presName="node" presStyleLbl="node1" presStyleIdx="3" presStyleCnt="5" custScaleX="122983" custScaleY="118831">
        <dgm:presLayoutVars>
          <dgm:bulletEnabled val="1"/>
        </dgm:presLayoutVars>
      </dgm:prSet>
      <dgm:spPr/>
      <dgm:t>
        <a:bodyPr/>
        <a:lstStyle/>
        <a:p>
          <a:endParaRPr lang="en-US"/>
        </a:p>
      </dgm:t>
    </dgm:pt>
    <dgm:pt modelId="{7B16C62A-BE2E-4B1C-89B1-EC76ECE39BA1}" type="pres">
      <dgm:prSet presAssocID="{802D42A4-B291-400D-9A54-349C9BBC5286}" presName="dummy" presStyleCnt="0"/>
      <dgm:spPr/>
    </dgm:pt>
    <dgm:pt modelId="{F59DDEF3-DDC2-4E73-A3AF-4A6EC8444E53}" type="pres">
      <dgm:prSet presAssocID="{373E43B5-7686-4A83-BAFC-33840ABFB808}" presName="sibTrans" presStyleLbl="sibTrans2D1" presStyleIdx="3" presStyleCnt="5"/>
      <dgm:spPr/>
      <dgm:t>
        <a:bodyPr/>
        <a:lstStyle/>
        <a:p>
          <a:endParaRPr lang="en-US"/>
        </a:p>
      </dgm:t>
    </dgm:pt>
    <dgm:pt modelId="{B574A7FC-3C27-4415-BEEE-F29FDD650EC8}" type="pres">
      <dgm:prSet presAssocID="{B82CF90E-F8BA-4ABE-93AE-C8B92E826ABB}" presName="node" presStyleLbl="node1" presStyleIdx="4" presStyleCnt="5" custScaleX="122983" custScaleY="118831">
        <dgm:presLayoutVars>
          <dgm:bulletEnabled val="1"/>
        </dgm:presLayoutVars>
      </dgm:prSet>
      <dgm:spPr/>
      <dgm:t>
        <a:bodyPr/>
        <a:lstStyle/>
        <a:p>
          <a:endParaRPr lang="en-US"/>
        </a:p>
      </dgm:t>
    </dgm:pt>
    <dgm:pt modelId="{485A177E-2DB8-47B7-8C04-8B4C77AA518C}" type="pres">
      <dgm:prSet presAssocID="{B82CF90E-F8BA-4ABE-93AE-C8B92E826ABB}" presName="dummy" presStyleCnt="0"/>
      <dgm:spPr/>
    </dgm:pt>
    <dgm:pt modelId="{787A3E60-F4A7-417B-AE5C-9A58CC75129F}" type="pres">
      <dgm:prSet presAssocID="{039E4580-D25D-4930-8DC9-E45EC2227467}" presName="sibTrans" presStyleLbl="sibTrans2D1" presStyleIdx="4" presStyleCnt="5"/>
      <dgm:spPr/>
      <dgm:t>
        <a:bodyPr/>
        <a:lstStyle/>
        <a:p>
          <a:endParaRPr lang="en-US"/>
        </a:p>
      </dgm:t>
    </dgm:pt>
  </dgm:ptLst>
  <dgm:cxnLst>
    <dgm:cxn modelId="{D0D83275-B20D-4F64-B3AE-447A099F03D1}" srcId="{0266BFDA-56A9-4BAF-8046-D97EA830A033}" destId="{CE06A438-3623-46F6-863A-3506FFD74E6B}" srcOrd="0" destOrd="0" parTransId="{402D8A08-3451-44C0-856A-2C768581D636}" sibTransId="{12B0BCEC-90F6-4FFF-89E9-87D4BBF8C66A}"/>
    <dgm:cxn modelId="{70BDE4ED-28E7-43AB-B45E-37AF212CF311}" srcId="{CE06A438-3623-46F6-863A-3506FFD74E6B}" destId="{6A1D5047-EF31-44C4-95DB-4A65F076D7AF}" srcOrd="2" destOrd="0" parTransId="{C3309668-2D43-43AB-BB94-2BE587629BF8}" sibTransId="{7BB7CF04-B2A7-47BB-AD51-D6A7A20A266C}"/>
    <dgm:cxn modelId="{4DE0B5C1-B4D7-4A5E-A9AE-5CDD3CA499D5}" type="presOf" srcId="{B82CF90E-F8BA-4ABE-93AE-C8B92E826ABB}" destId="{B574A7FC-3C27-4415-BEEE-F29FDD650EC8}" srcOrd="0" destOrd="0" presId="urn:microsoft.com/office/officeart/2005/8/layout/radial6"/>
    <dgm:cxn modelId="{4568251A-FC64-4FCD-838B-2C42EF18AC3F}" srcId="{CE06A438-3623-46F6-863A-3506FFD74E6B}" destId="{802D42A4-B291-400D-9A54-349C9BBC5286}" srcOrd="3" destOrd="0" parTransId="{00DC76B3-68A5-42FE-9B91-CCADA213982A}" sibTransId="{373E43B5-7686-4A83-BAFC-33840ABFB808}"/>
    <dgm:cxn modelId="{05769EF8-6608-4E84-8AE7-15C00D048785}" srcId="{CE06A438-3623-46F6-863A-3506FFD74E6B}" destId="{B82CF90E-F8BA-4ABE-93AE-C8B92E826ABB}" srcOrd="4" destOrd="0" parTransId="{325ED050-F011-4EF4-A343-7A9B0CAEF54D}" sibTransId="{039E4580-D25D-4930-8DC9-E45EC2227467}"/>
    <dgm:cxn modelId="{AA2D069D-99D9-4A06-85AE-43FD1BA43D0A}" srcId="{CE06A438-3623-46F6-863A-3506FFD74E6B}" destId="{E94E0CE9-CD4D-4A8B-8A7F-64EFA2C6203D}" srcOrd="1" destOrd="0" parTransId="{0EF5A0C2-8D1A-49AD-8586-17870F577C4A}" sibTransId="{6EBCA52C-1C0E-4AC4-AACD-5DF1C73AB847}"/>
    <dgm:cxn modelId="{5EAC460C-A872-4392-8DCE-A6FC6CFFE351}" type="presOf" srcId="{039E4580-D25D-4930-8DC9-E45EC2227467}" destId="{787A3E60-F4A7-417B-AE5C-9A58CC75129F}" srcOrd="0" destOrd="0" presId="urn:microsoft.com/office/officeart/2005/8/layout/radial6"/>
    <dgm:cxn modelId="{94A17CCD-DF58-4F65-B4B9-EE0F795DE9DC}" type="presOf" srcId="{6A1D5047-EF31-44C4-95DB-4A65F076D7AF}" destId="{084998FE-1FD1-4135-8D49-8434E7476F94}" srcOrd="0" destOrd="0" presId="urn:microsoft.com/office/officeart/2005/8/layout/radial6"/>
    <dgm:cxn modelId="{7576E963-6E43-44D3-A384-92D5E1416B6F}" type="presOf" srcId="{373E43B5-7686-4A83-BAFC-33840ABFB808}" destId="{F59DDEF3-DDC2-4E73-A3AF-4A6EC8444E53}" srcOrd="0" destOrd="0" presId="urn:microsoft.com/office/officeart/2005/8/layout/radial6"/>
    <dgm:cxn modelId="{B6D5A97A-E914-4FA8-B09A-29B56A0F2A44}" type="presOf" srcId="{7BB7CF04-B2A7-47BB-AD51-D6A7A20A266C}" destId="{DBE0C187-7802-4C0E-9C58-9E904E33B377}" srcOrd="0" destOrd="0" presId="urn:microsoft.com/office/officeart/2005/8/layout/radial6"/>
    <dgm:cxn modelId="{3DEED286-EA6D-42E4-AE4C-B788FE5DD811}" type="presOf" srcId="{E94E0CE9-CD4D-4A8B-8A7F-64EFA2C6203D}" destId="{5D192E85-2AA9-418D-A85E-3020F652CBBB}" srcOrd="0" destOrd="0" presId="urn:microsoft.com/office/officeart/2005/8/layout/radial6"/>
    <dgm:cxn modelId="{2A277D21-8984-4102-A3C7-61E7C672ABCF}" srcId="{CE06A438-3623-46F6-863A-3506FFD74E6B}" destId="{52258F64-99FF-46A0-AC41-D1762A0DA118}" srcOrd="0" destOrd="0" parTransId="{82017D85-F0B6-4C8D-AF04-393C17816B53}" sibTransId="{5074B80A-E793-43EC-A403-3395AB25841B}"/>
    <dgm:cxn modelId="{F987EB2B-1C3E-43A0-B1B6-16308B3D741E}" type="presOf" srcId="{802D42A4-B291-400D-9A54-349C9BBC5286}" destId="{44887FA4-9298-48A7-A853-B55B44C29AE4}" srcOrd="0" destOrd="0" presId="urn:microsoft.com/office/officeart/2005/8/layout/radial6"/>
    <dgm:cxn modelId="{9DC33DCF-532E-44C1-ABB0-E5645352F355}" type="presOf" srcId="{52258F64-99FF-46A0-AC41-D1762A0DA118}" destId="{A3EADA70-C255-499E-900F-3D56F9BF9AD5}" srcOrd="0" destOrd="0" presId="urn:microsoft.com/office/officeart/2005/8/layout/radial6"/>
    <dgm:cxn modelId="{1BF56980-3AC0-45DB-93B5-3B928EAB1520}" type="presOf" srcId="{5074B80A-E793-43EC-A403-3395AB25841B}" destId="{FC53123E-E037-4FC1-B60C-57C732F41A71}" srcOrd="0" destOrd="0" presId="urn:microsoft.com/office/officeart/2005/8/layout/radial6"/>
    <dgm:cxn modelId="{B35B15CB-5C52-4C7E-B39F-72ACF6C84DC0}" type="presOf" srcId="{6EBCA52C-1C0E-4AC4-AACD-5DF1C73AB847}" destId="{AEA5CC8F-066C-4377-9F7E-732EC71A5B40}" srcOrd="0" destOrd="0" presId="urn:microsoft.com/office/officeart/2005/8/layout/radial6"/>
    <dgm:cxn modelId="{96A12E14-CE18-404E-924D-57BDDE72B487}" type="presOf" srcId="{CE06A438-3623-46F6-863A-3506FFD74E6B}" destId="{DC9272F7-2BE9-4AA8-9B5E-4F1EC5665590}" srcOrd="0" destOrd="0" presId="urn:microsoft.com/office/officeart/2005/8/layout/radial6"/>
    <dgm:cxn modelId="{59D6F9BB-8052-4F9A-98B7-58D371D54113}" type="presOf" srcId="{0266BFDA-56A9-4BAF-8046-D97EA830A033}" destId="{EA31E5C3-118F-4BF0-8E8E-45AA28D13790}" srcOrd="0" destOrd="0" presId="urn:microsoft.com/office/officeart/2005/8/layout/radial6"/>
    <dgm:cxn modelId="{2196C0FC-B248-4EDB-82F8-1F28B111433C}" type="presParOf" srcId="{EA31E5C3-118F-4BF0-8E8E-45AA28D13790}" destId="{DC9272F7-2BE9-4AA8-9B5E-4F1EC5665590}" srcOrd="0" destOrd="0" presId="urn:microsoft.com/office/officeart/2005/8/layout/radial6"/>
    <dgm:cxn modelId="{97BEDCFF-B851-4129-8C46-30630A73FBD4}" type="presParOf" srcId="{EA31E5C3-118F-4BF0-8E8E-45AA28D13790}" destId="{A3EADA70-C255-499E-900F-3D56F9BF9AD5}" srcOrd="1" destOrd="0" presId="urn:microsoft.com/office/officeart/2005/8/layout/radial6"/>
    <dgm:cxn modelId="{549116A6-E468-4DE5-90A8-EF5E0324FB27}" type="presParOf" srcId="{EA31E5C3-118F-4BF0-8E8E-45AA28D13790}" destId="{C02F4B40-F889-424E-A705-F153CC254E47}" srcOrd="2" destOrd="0" presId="urn:microsoft.com/office/officeart/2005/8/layout/radial6"/>
    <dgm:cxn modelId="{886FFBD1-1049-43E9-AEF8-A31E6C81C836}" type="presParOf" srcId="{EA31E5C3-118F-4BF0-8E8E-45AA28D13790}" destId="{FC53123E-E037-4FC1-B60C-57C732F41A71}" srcOrd="3" destOrd="0" presId="urn:microsoft.com/office/officeart/2005/8/layout/radial6"/>
    <dgm:cxn modelId="{8C245D60-4B3D-41F6-A489-07705158E6AC}" type="presParOf" srcId="{EA31E5C3-118F-4BF0-8E8E-45AA28D13790}" destId="{5D192E85-2AA9-418D-A85E-3020F652CBBB}" srcOrd="4" destOrd="0" presId="urn:microsoft.com/office/officeart/2005/8/layout/radial6"/>
    <dgm:cxn modelId="{A7C59A0C-7D08-4A69-B0AF-2C5231CE62CB}" type="presParOf" srcId="{EA31E5C3-118F-4BF0-8E8E-45AA28D13790}" destId="{61F0D63E-5C1B-40B1-8AB9-81C5E78D3E8D}" srcOrd="5" destOrd="0" presId="urn:microsoft.com/office/officeart/2005/8/layout/radial6"/>
    <dgm:cxn modelId="{7ABCF11C-010F-4C2C-A453-5415C39DAF1F}" type="presParOf" srcId="{EA31E5C3-118F-4BF0-8E8E-45AA28D13790}" destId="{AEA5CC8F-066C-4377-9F7E-732EC71A5B40}" srcOrd="6" destOrd="0" presId="urn:microsoft.com/office/officeart/2005/8/layout/radial6"/>
    <dgm:cxn modelId="{FB012D4B-8530-4341-8BF5-8F91E55A611D}" type="presParOf" srcId="{EA31E5C3-118F-4BF0-8E8E-45AA28D13790}" destId="{084998FE-1FD1-4135-8D49-8434E7476F94}" srcOrd="7" destOrd="0" presId="urn:microsoft.com/office/officeart/2005/8/layout/radial6"/>
    <dgm:cxn modelId="{A683EE77-CDBE-4BA1-AA4F-7CD253AFB548}" type="presParOf" srcId="{EA31E5C3-118F-4BF0-8E8E-45AA28D13790}" destId="{F26B6088-9612-43E4-8791-269FA2CC49B0}" srcOrd="8" destOrd="0" presId="urn:microsoft.com/office/officeart/2005/8/layout/radial6"/>
    <dgm:cxn modelId="{487ADA30-8C7D-40B1-8530-022800354E7F}" type="presParOf" srcId="{EA31E5C3-118F-4BF0-8E8E-45AA28D13790}" destId="{DBE0C187-7802-4C0E-9C58-9E904E33B377}" srcOrd="9" destOrd="0" presId="urn:microsoft.com/office/officeart/2005/8/layout/radial6"/>
    <dgm:cxn modelId="{08D849BB-9781-4680-BB31-A8D6419A1B22}" type="presParOf" srcId="{EA31E5C3-118F-4BF0-8E8E-45AA28D13790}" destId="{44887FA4-9298-48A7-A853-B55B44C29AE4}" srcOrd="10" destOrd="0" presId="urn:microsoft.com/office/officeart/2005/8/layout/radial6"/>
    <dgm:cxn modelId="{4F44DA9F-6A96-49E1-9ECC-D4C80A502164}" type="presParOf" srcId="{EA31E5C3-118F-4BF0-8E8E-45AA28D13790}" destId="{7B16C62A-BE2E-4B1C-89B1-EC76ECE39BA1}" srcOrd="11" destOrd="0" presId="urn:microsoft.com/office/officeart/2005/8/layout/radial6"/>
    <dgm:cxn modelId="{62584653-E685-44F6-80D2-5A2C4FB998B2}" type="presParOf" srcId="{EA31E5C3-118F-4BF0-8E8E-45AA28D13790}" destId="{F59DDEF3-DDC2-4E73-A3AF-4A6EC8444E53}" srcOrd="12" destOrd="0" presId="urn:microsoft.com/office/officeart/2005/8/layout/radial6"/>
    <dgm:cxn modelId="{30E98067-03B9-4F57-AD3C-125312541BAD}" type="presParOf" srcId="{EA31E5C3-118F-4BF0-8E8E-45AA28D13790}" destId="{B574A7FC-3C27-4415-BEEE-F29FDD650EC8}" srcOrd="13" destOrd="0" presId="urn:microsoft.com/office/officeart/2005/8/layout/radial6"/>
    <dgm:cxn modelId="{DF119D5A-0CD0-459C-87A6-25032F42DCFA}" type="presParOf" srcId="{EA31E5C3-118F-4BF0-8E8E-45AA28D13790}" destId="{485A177E-2DB8-47B7-8C04-8B4C77AA518C}" srcOrd="14" destOrd="0" presId="urn:microsoft.com/office/officeart/2005/8/layout/radial6"/>
    <dgm:cxn modelId="{A1FFAB8A-7A2B-418B-B77B-61D8CE4620AB}" type="presParOf" srcId="{EA31E5C3-118F-4BF0-8E8E-45AA28D13790}" destId="{787A3E60-F4A7-417B-AE5C-9A58CC75129F}"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66BFDA-56A9-4BAF-8046-D97EA830A033}" type="doc">
      <dgm:prSet loTypeId="urn:microsoft.com/office/officeart/2005/8/layout/radial6" loCatId="relationship" qsTypeId="urn:microsoft.com/office/officeart/2005/8/quickstyle/simple1" qsCatId="simple" csTypeId="urn:microsoft.com/office/officeart/2005/8/colors/colorful1#2" csCatId="colorful" phldr="1"/>
      <dgm:spPr/>
      <dgm:t>
        <a:bodyPr/>
        <a:lstStyle/>
        <a:p>
          <a:endParaRPr lang="en-US"/>
        </a:p>
      </dgm:t>
    </dgm:pt>
    <dgm:pt modelId="{CE06A438-3623-46F6-863A-3506FFD74E6B}">
      <dgm:prSet phldrT="[Text]" custT="1"/>
      <dgm:spPr>
        <a:solidFill>
          <a:schemeClr val="accent5"/>
        </a:solidFill>
      </dgm:spPr>
      <dgm:t>
        <a:bodyPr lIns="0" tIns="0" rIns="0" bIns="0" anchor="ctr" anchorCtr="1"/>
        <a:lstStyle/>
        <a:p>
          <a:pPr>
            <a:lnSpc>
              <a:spcPct val="100000"/>
            </a:lnSpc>
            <a:spcAft>
              <a:spcPts val="0"/>
            </a:spcAft>
          </a:pPr>
          <a:r>
            <a:rPr lang="en-US" sz="1000" dirty="0" smtClean="0">
              <a:latin typeface="+mj-lt"/>
            </a:rPr>
            <a:t>AchieveNJ</a:t>
          </a:r>
        </a:p>
        <a:p>
          <a:pPr>
            <a:lnSpc>
              <a:spcPct val="100000"/>
            </a:lnSpc>
            <a:spcAft>
              <a:spcPts val="0"/>
            </a:spcAft>
          </a:pPr>
          <a:r>
            <a:rPr lang="en-US" sz="1000" dirty="0" smtClean="0">
              <a:latin typeface="+mj-lt"/>
            </a:rPr>
            <a:t>Implementation Quality Toolkit</a:t>
          </a:r>
          <a:endParaRPr lang="en-US" sz="1000" dirty="0">
            <a:latin typeface="+mj-lt"/>
          </a:endParaRPr>
        </a:p>
      </dgm:t>
    </dgm:pt>
    <dgm:pt modelId="{402D8A08-3451-44C0-856A-2C768581D636}" type="parTrans" cxnId="{D0D83275-B20D-4F64-B3AE-447A099F03D1}">
      <dgm:prSet/>
      <dgm:spPr/>
      <dgm:t>
        <a:bodyPr/>
        <a:lstStyle/>
        <a:p>
          <a:endParaRPr lang="en-US" sz="1000">
            <a:latin typeface="+mj-lt"/>
          </a:endParaRPr>
        </a:p>
      </dgm:t>
    </dgm:pt>
    <dgm:pt modelId="{12B0BCEC-90F6-4FFF-89E9-87D4BBF8C66A}" type="sibTrans" cxnId="{D0D83275-B20D-4F64-B3AE-447A099F03D1}">
      <dgm:prSet/>
      <dgm:spPr/>
      <dgm:t>
        <a:bodyPr/>
        <a:lstStyle/>
        <a:p>
          <a:endParaRPr lang="en-US" sz="1000">
            <a:latin typeface="+mj-lt"/>
          </a:endParaRPr>
        </a:p>
      </dgm:t>
    </dgm:pt>
    <dgm:pt modelId="{52258F64-99FF-46A0-AC41-D1762A0DA118}">
      <dgm:prSet phldrT="[Text]" custT="1"/>
      <dgm:spPr>
        <a:solidFill>
          <a:schemeClr val="tx2"/>
        </a:solidFill>
      </dgm:spPr>
      <dgm:t>
        <a:bodyPr lIns="0" tIns="0" rIns="0" bIns="0" anchor="ctr" anchorCtr="1"/>
        <a:lstStyle/>
        <a:p>
          <a:r>
            <a:rPr lang="en-US" sz="1000" dirty="0" smtClean="0">
              <a:latin typeface="+mj-lt"/>
            </a:rPr>
            <a:t>AchieveNJ Expectations and Communication</a:t>
          </a:r>
          <a:endParaRPr lang="en-US" sz="1000" dirty="0">
            <a:latin typeface="+mj-lt"/>
          </a:endParaRPr>
        </a:p>
      </dgm:t>
    </dgm:pt>
    <dgm:pt modelId="{82017D85-F0B6-4C8D-AF04-393C17816B53}" type="parTrans" cxnId="{2A277D21-8984-4102-A3C7-61E7C672ABCF}">
      <dgm:prSet/>
      <dgm:spPr/>
      <dgm:t>
        <a:bodyPr/>
        <a:lstStyle/>
        <a:p>
          <a:endParaRPr lang="en-US" sz="1000">
            <a:latin typeface="+mj-lt"/>
          </a:endParaRPr>
        </a:p>
      </dgm:t>
    </dgm:pt>
    <dgm:pt modelId="{5074B80A-E793-43EC-A403-3395AB25841B}" type="sibTrans" cxnId="{2A277D21-8984-4102-A3C7-61E7C672ABCF}">
      <dgm:prSet/>
      <dgm:spPr/>
      <dgm:t>
        <a:bodyPr lIns="0" tIns="0" rIns="0" bIns="0" anchor="ctr" anchorCtr="1"/>
        <a:lstStyle/>
        <a:p>
          <a:endParaRPr lang="en-US" sz="1000" dirty="0">
            <a:latin typeface="+mj-lt"/>
          </a:endParaRPr>
        </a:p>
      </dgm:t>
    </dgm:pt>
    <dgm:pt modelId="{E94E0CE9-CD4D-4A8B-8A7F-64EFA2C6203D}">
      <dgm:prSet phldrT="[Text]" custT="1"/>
      <dgm:spPr>
        <a:solidFill>
          <a:schemeClr val="accent1"/>
        </a:solidFill>
        <a:ln>
          <a:noFill/>
        </a:ln>
      </dgm:spPr>
      <dgm:t>
        <a:bodyPr lIns="0" tIns="0" rIns="0" bIns="0" anchor="ctr" anchorCtr="1"/>
        <a:lstStyle/>
        <a:p>
          <a:r>
            <a:rPr lang="en-US" sz="1000" dirty="0" smtClean="0">
              <a:latin typeface="+mj-lt"/>
            </a:rPr>
            <a:t>Educator Training and Capacity Building</a:t>
          </a:r>
          <a:endParaRPr lang="en-US" sz="1000" dirty="0">
            <a:latin typeface="+mj-lt"/>
          </a:endParaRPr>
        </a:p>
      </dgm:t>
    </dgm:pt>
    <dgm:pt modelId="{0EF5A0C2-8D1A-49AD-8586-17870F577C4A}" type="parTrans" cxnId="{AA2D069D-99D9-4A06-85AE-43FD1BA43D0A}">
      <dgm:prSet/>
      <dgm:spPr/>
      <dgm:t>
        <a:bodyPr/>
        <a:lstStyle/>
        <a:p>
          <a:endParaRPr lang="en-US" sz="1000">
            <a:latin typeface="+mj-lt"/>
          </a:endParaRPr>
        </a:p>
      </dgm:t>
    </dgm:pt>
    <dgm:pt modelId="{6EBCA52C-1C0E-4AC4-AACD-5DF1C73AB847}" type="sibTrans" cxnId="{AA2D069D-99D9-4A06-85AE-43FD1BA43D0A}">
      <dgm:prSet/>
      <dgm:spPr/>
      <dgm:t>
        <a:bodyPr lIns="0" tIns="0" rIns="0" bIns="0" anchor="ctr" anchorCtr="1"/>
        <a:lstStyle/>
        <a:p>
          <a:endParaRPr lang="en-US" sz="1000" dirty="0">
            <a:latin typeface="+mj-lt"/>
          </a:endParaRPr>
        </a:p>
      </dgm:t>
    </dgm:pt>
    <dgm:pt modelId="{6A1D5047-EF31-44C4-95DB-4A65F076D7AF}">
      <dgm:prSet phldrT="[Text]" custT="1"/>
      <dgm:spPr>
        <a:solidFill>
          <a:schemeClr val="accent2"/>
        </a:solidFill>
      </dgm:spPr>
      <dgm:t>
        <a:bodyPr lIns="0" tIns="0" rIns="0" bIns="0" anchor="ctr" anchorCtr="1"/>
        <a:lstStyle/>
        <a:p>
          <a:r>
            <a:rPr lang="en-US" sz="1000" dirty="0" smtClean="0">
              <a:latin typeface="+mj-lt"/>
            </a:rPr>
            <a:t>Execution and Monitoring of Evaluation Process</a:t>
          </a:r>
          <a:endParaRPr lang="en-US" sz="1000" dirty="0">
            <a:latin typeface="+mj-lt"/>
          </a:endParaRPr>
        </a:p>
      </dgm:t>
    </dgm:pt>
    <dgm:pt modelId="{C3309668-2D43-43AB-BB94-2BE587629BF8}" type="parTrans" cxnId="{70BDE4ED-28E7-43AB-B45E-37AF212CF311}">
      <dgm:prSet/>
      <dgm:spPr/>
      <dgm:t>
        <a:bodyPr/>
        <a:lstStyle/>
        <a:p>
          <a:endParaRPr lang="en-US" sz="1000">
            <a:latin typeface="+mj-lt"/>
          </a:endParaRPr>
        </a:p>
      </dgm:t>
    </dgm:pt>
    <dgm:pt modelId="{7BB7CF04-B2A7-47BB-AD51-D6A7A20A266C}" type="sibTrans" cxnId="{70BDE4ED-28E7-43AB-B45E-37AF212CF311}">
      <dgm:prSet/>
      <dgm:spPr/>
      <dgm:t>
        <a:bodyPr lIns="0" tIns="0" rIns="0" bIns="0" anchor="ctr" anchorCtr="1"/>
        <a:lstStyle/>
        <a:p>
          <a:endParaRPr lang="en-US" sz="1000" dirty="0">
            <a:latin typeface="+mj-lt"/>
          </a:endParaRPr>
        </a:p>
      </dgm:t>
    </dgm:pt>
    <dgm:pt modelId="{802D42A4-B291-400D-9A54-349C9BBC5286}">
      <dgm:prSet phldrT="[Text]" custT="1"/>
      <dgm:spPr>
        <a:solidFill>
          <a:schemeClr val="accent3"/>
        </a:solidFill>
      </dgm:spPr>
      <dgm:t>
        <a:bodyPr lIns="0" tIns="0" rIns="0" bIns="0" anchor="ctr" anchorCtr="1"/>
        <a:lstStyle/>
        <a:p>
          <a:r>
            <a:rPr lang="en-US" sz="1000" dirty="0" smtClean="0">
              <a:latin typeface="+mj-lt"/>
            </a:rPr>
            <a:t>Organizational Capacity and Culture</a:t>
          </a:r>
          <a:endParaRPr lang="en-US" sz="1000" dirty="0">
            <a:latin typeface="+mj-lt"/>
          </a:endParaRPr>
        </a:p>
      </dgm:t>
    </dgm:pt>
    <dgm:pt modelId="{00DC76B3-68A5-42FE-9B91-CCADA213982A}" type="parTrans" cxnId="{4568251A-FC64-4FCD-838B-2C42EF18AC3F}">
      <dgm:prSet/>
      <dgm:spPr/>
      <dgm:t>
        <a:bodyPr/>
        <a:lstStyle/>
        <a:p>
          <a:endParaRPr lang="en-US" sz="1000">
            <a:latin typeface="+mj-lt"/>
          </a:endParaRPr>
        </a:p>
      </dgm:t>
    </dgm:pt>
    <dgm:pt modelId="{373E43B5-7686-4A83-BAFC-33840ABFB808}" type="sibTrans" cxnId="{4568251A-FC64-4FCD-838B-2C42EF18AC3F}">
      <dgm:prSet/>
      <dgm:spPr>
        <a:solidFill>
          <a:schemeClr val="accent1"/>
        </a:solidFill>
      </dgm:spPr>
      <dgm:t>
        <a:bodyPr lIns="0" tIns="0" rIns="0" bIns="0" anchor="ctr" anchorCtr="1"/>
        <a:lstStyle/>
        <a:p>
          <a:endParaRPr lang="en-US" sz="1000" dirty="0">
            <a:latin typeface="+mj-lt"/>
          </a:endParaRPr>
        </a:p>
      </dgm:t>
    </dgm:pt>
    <dgm:pt modelId="{B82CF90E-F8BA-4ABE-93AE-C8B92E826ABB}">
      <dgm:prSet phldrT="[Text]" custT="1"/>
      <dgm:spPr>
        <a:solidFill>
          <a:schemeClr val="accent4"/>
        </a:solidFill>
      </dgm:spPr>
      <dgm:t>
        <a:bodyPr lIns="0" tIns="0" rIns="0" bIns="0" anchor="ctr" anchorCtr="1"/>
        <a:lstStyle/>
        <a:p>
          <a:r>
            <a:rPr lang="en-US" sz="1000" dirty="0" smtClean="0">
              <a:latin typeface="+mj-lt"/>
            </a:rPr>
            <a:t>Data Systems and Infrastructure</a:t>
          </a:r>
          <a:endParaRPr lang="en-US" sz="1000" dirty="0">
            <a:latin typeface="+mj-lt"/>
          </a:endParaRPr>
        </a:p>
      </dgm:t>
    </dgm:pt>
    <dgm:pt modelId="{325ED050-F011-4EF4-A343-7A9B0CAEF54D}" type="parTrans" cxnId="{05769EF8-6608-4E84-8AE7-15C00D048785}">
      <dgm:prSet/>
      <dgm:spPr/>
      <dgm:t>
        <a:bodyPr/>
        <a:lstStyle/>
        <a:p>
          <a:endParaRPr lang="en-US" sz="1000">
            <a:latin typeface="+mj-lt"/>
          </a:endParaRPr>
        </a:p>
      </dgm:t>
    </dgm:pt>
    <dgm:pt modelId="{039E4580-D25D-4930-8DC9-E45EC2227467}" type="sibTrans" cxnId="{05769EF8-6608-4E84-8AE7-15C00D048785}">
      <dgm:prSet/>
      <dgm:spPr/>
      <dgm:t>
        <a:bodyPr lIns="0" tIns="0" rIns="0" bIns="0" anchor="ctr" anchorCtr="1"/>
        <a:lstStyle/>
        <a:p>
          <a:endParaRPr lang="en-US" sz="1000" dirty="0">
            <a:latin typeface="+mj-lt"/>
          </a:endParaRPr>
        </a:p>
      </dgm:t>
    </dgm:pt>
    <dgm:pt modelId="{EA31E5C3-118F-4BF0-8E8E-45AA28D13790}" type="pres">
      <dgm:prSet presAssocID="{0266BFDA-56A9-4BAF-8046-D97EA830A033}" presName="Name0" presStyleCnt="0">
        <dgm:presLayoutVars>
          <dgm:chMax val="1"/>
          <dgm:dir/>
          <dgm:animLvl val="ctr"/>
          <dgm:resizeHandles val="exact"/>
        </dgm:presLayoutVars>
      </dgm:prSet>
      <dgm:spPr/>
      <dgm:t>
        <a:bodyPr/>
        <a:lstStyle/>
        <a:p>
          <a:endParaRPr lang="en-US"/>
        </a:p>
      </dgm:t>
    </dgm:pt>
    <dgm:pt modelId="{DC9272F7-2BE9-4AA8-9B5E-4F1EC5665590}" type="pres">
      <dgm:prSet presAssocID="{CE06A438-3623-46F6-863A-3506FFD74E6B}" presName="centerShape" presStyleLbl="node0" presStyleIdx="0" presStyleCnt="1" custScaleX="102811" custScaleY="102811"/>
      <dgm:spPr/>
      <dgm:t>
        <a:bodyPr/>
        <a:lstStyle/>
        <a:p>
          <a:endParaRPr lang="en-US"/>
        </a:p>
      </dgm:t>
    </dgm:pt>
    <dgm:pt modelId="{A3EADA70-C255-499E-900F-3D56F9BF9AD5}" type="pres">
      <dgm:prSet presAssocID="{52258F64-99FF-46A0-AC41-D1762A0DA118}" presName="node" presStyleLbl="node1" presStyleIdx="0" presStyleCnt="5" custScaleX="122983" custScaleY="118831">
        <dgm:presLayoutVars>
          <dgm:bulletEnabled val="1"/>
        </dgm:presLayoutVars>
      </dgm:prSet>
      <dgm:spPr/>
      <dgm:t>
        <a:bodyPr/>
        <a:lstStyle/>
        <a:p>
          <a:endParaRPr lang="en-US"/>
        </a:p>
      </dgm:t>
    </dgm:pt>
    <dgm:pt modelId="{C02F4B40-F889-424E-A705-F153CC254E47}" type="pres">
      <dgm:prSet presAssocID="{52258F64-99FF-46A0-AC41-D1762A0DA118}" presName="dummy" presStyleCnt="0"/>
      <dgm:spPr/>
    </dgm:pt>
    <dgm:pt modelId="{FC53123E-E037-4FC1-B60C-57C732F41A71}" type="pres">
      <dgm:prSet presAssocID="{5074B80A-E793-43EC-A403-3395AB25841B}" presName="sibTrans" presStyleLbl="sibTrans2D1" presStyleIdx="0" presStyleCnt="5"/>
      <dgm:spPr/>
      <dgm:t>
        <a:bodyPr/>
        <a:lstStyle/>
        <a:p>
          <a:endParaRPr lang="en-US"/>
        </a:p>
      </dgm:t>
    </dgm:pt>
    <dgm:pt modelId="{5D192E85-2AA9-418D-A85E-3020F652CBBB}" type="pres">
      <dgm:prSet presAssocID="{E94E0CE9-CD4D-4A8B-8A7F-64EFA2C6203D}" presName="node" presStyleLbl="node1" presStyleIdx="1" presStyleCnt="5" custScaleX="122983" custScaleY="118831">
        <dgm:presLayoutVars>
          <dgm:bulletEnabled val="1"/>
        </dgm:presLayoutVars>
      </dgm:prSet>
      <dgm:spPr/>
      <dgm:t>
        <a:bodyPr/>
        <a:lstStyle/>
        <a:p>
          <a:endParaRPr lang="en-US"/>
        </a:p>
      </dgm:t>
    </dgm:pt>
    <dgm:pt modelId="{61F0D63E-5C1B-40B1-8AB9-81C5E78D3E8D}" type="pres">
      <dgm:prSet presAssocID="{E94E0CE9-CD4D-4A8B-8A7F-64EFA2C6203D}" presName="dummy" presStyleCnt="0"/>
      <dgm:spPr/>
    </dgm:pt>
    <dgm:pt modelId="{AEA5CC8F-066C-4377-9F7E-732EC71A5B40}" type="pres">
      <dgm:prSet presAssocID="{6EBCA52C-1C0E-4AC4-AACD-5DF1C73AB847}" presName="sibTrans" presStyleLbl="sibTrans2D1" presStyleIdx="1" presStyleCnt="5"/>
      <dgm:spPr/>
      <dgm:t>
        <a:bodyPr/>
        <a:lstStyle/>
        <a:p>
          <a:endParaRPr lang="en-US"/>
        </a:p>
      </dgm:t>
    </dgm:pt>
    <dgm:pt modelId="{084998FE-1FD1-4135-8D49-8434E7476F94}" type="pres">
      <dgm:prSet presAssocID="{6A1D5047-EF31-44C4-95DB-4A65F076D7AF}" presName="node" presStyleLbl="node1" presStyleIdx="2" presStyleCnt="5" custScaleX="122983" custScaleY="118831">
        <dgm:presLayoutVars>
          <dgm:bulletEnabled val="1"/>
        </dgm:presLayoutVars>
      </dgm:prSet>
      <dgm:spPr/>
      <dgm:t>
        <a:bodyPr/>
        <a:lstStyle/>
        <a:p>
          <a:endParaRPr lang="en-US"/>
        </a:p>
      </dgm:t>
    </dgm:pt>
    <dgm:pt modelId="{F26B6088-9612-43E4-8791-269FA2CC49B0}" type="pres">
      <dgm:prSet presAssocID="{6A1D5047-EF31-44C4-95DB-4A65F076D7AF}" presName="dummy" presStyleCnt="0"/>
      <dgm:spPr/>
    </dgm:pt>
    <dgm:pt modelId="{DBE0C187-7802-4C0E-9C58-9E904E33B377}" type="pres">
      <dgm:prSet presAssocID="{7BB7CF04-B2A7-47BB-AD51-D6A7A20A266C}" presName="sibTrans" presStyleLbl="sibTrans2D1" presStyleIdx="2" presStyleCnt="5"/>
      <dgm:spPr/>
      <dgm:t>
        <a:bodyPr/>
        <a:lstStyle/>
        <a:p>
          <a:endParaRPr lang="en-US"/>
        </a:p>
      </dgm:t>
    </dgm:pt>
    <dgm:pt modelId="{44887FA4-9298-48A7-A853-B55B44C29AE4}" type="pres">
      <dgm:prSet presAssocID="{802D42A4-B291-400D-9A54-349C9BBC5286}" presName="node" presStyleLbl="node1" presStyleIdx="3" presStyleCnt="5" custScaleX="122983" custScaleY="118831">
        <dgm:presLayoutVars>
          <dgm:bulletEnabled val="1"/>
        </dgm:presLayoutVars>
      </dgm:prSet>
      <dgm:spPr/>
      <dgm:t>
        <a:bodyPr/>
        <a:lstStyle/>
        <a:p>
          <a:endParaRPr lang="en-US"/>
        </a:p>
      </dgm:t>
    </dgm:pt>
    <dgm:pt modelId="{7B16C62A-BE2E-4B1C-89B1-EC76ECE39BA1}" type="pres">
      <dgm:prSet presAssocID="{802D42A4-B291-400D-9A54-349C9BBC5286}" presName="dummy" presStyleCnt="0"/>
      <dgm:spPr/>
    </dgm:pt>
    <dgm:pt modelId="{F59DDEF3-DDC2-4E73-A3AF-4A6EC8444E53}" type="pres">
      <dgm:prSet presAssocID="{373E43B5-7686-4A83-BAFC-33840ABFB808}" presName="sibTrans" presStyleLbl="sibTrans2D1" presStyleIdx="3" presStyleCnt="5"/>
      <dgm:spPr/>
      <dgm:t>
        <a:bodyPr/>
        <a:lstStyle/>
        <a:p>
          <a:endParaRPr lang="en-US"/>
        </a:p>
      </dgm:t>
    </dgm:pt>
    <dgm:pt modelId="{B574A7FC-3C27-4415-BEEE-F29FDD650EC8}" type="pres">
      <dgm:prSet presAssocID="{B82CF90E-F8BA-4ABE-93AE-C8B92E826ABB}" presName="node" presStyleLbl="node1" presStyleIdx="4" presStyleCnt="5" custScaleX="122983" custScaleY="118831">
        <dgm:presLayoutVars>
          <dgm:bulletEnabled val="1"/>
        </dgm:presLayoutVars>
      </dgm:prSet>
      <dgm:spPr/>
      <dgm:t>
        <a:bodyPr/>
        <a:lstStyle/>
        <a:p>
          <a:endParaRPr lang="en-US"/>
        </a:p>
      </dgm:t>
    </dgm:pt>
    <dgm:pt modelId="{485A177E-2DB8-47B7-8C04-8B4C77AA518C}" type="pres">
      <dgm:prSet presAssocID="{B82CF90E-F8BA-4ABE-93AE-C8B92E826ABB}" presName="dummy" presStyleCnt="0"/>
      <dgm:spPr/>
    </dgm:pt>
    <dgm:pt modelId="{787A3E60-F4A7-417B-AE5C-9A58CC75129F}" type="pres">
      <dgm:prSet presAssocID="{039E4580-D25D-4930-8DC9-E45EC2227467}" presName="sibTrans" presStyleLbl="sibTrans2D1" presStyleIdx="4" presStyleCnt="5"/>
      <dgm:spPr/>
      <dgm:t>
        <a:bodyPr/>
        <a:lstStyle/>
        <a:p>
          <a:endParaRPr lang="en-US"/>
        </a:p>
      </dgm:t>
    </dgm:pt>
  </dgm:ptLst>
  <dgm:cxnLst>
    <dgm:cxn modelId="{92092A9F-138B-4458-9BE7-7FB6605542B8}" type="presOf" srcId="{CE06A438-3623-46F6-863A-3506FFD74E6B}" destId="{DC9272F7-2BE9-4AA8-9B5E-4F1EC5665590}" srcOrd="0" destOrd="0" presId="urn:microsoft.com/office/officeart/2005/8/layout/radial6"/>
    <dgm:cxn modelId="{D0D83275-B20D-4F64-B3AE-447A099F03D1}" srcId="{0266BFDA-56A9-4BAF-8046-D97EA830A033}" destId="{CE06A438-3623-46F6-863A-3506FFD74E6B}" srcOrd="0" destOrd="0" parTransId="{402D8A08-3451-44C0-856A-2C768581D636}" sibTransId="{12B0BCEC-90F6-4FFF-89E9-87D4BBF8C66A}"/>
    <dgm:cxn modelId="{70BDE4ED-28E7-43AB-B45E-37AF212CF311}" srcId="{CE06A438-3623-46F6-863A-3506FFD74E6B}" destId="{6A1D5047-EF31-44C4-95DB-4A65F076D7AF}" srcOrd="2" destOrd="0" parTransId="{C3309668-2D43-43AB-BB94-2BE587629BF8}" sibTransId="{7BB7CF04-B2A7-47BB-AD51-D6A7A20A266C}"/>
    <dgm:cxn modelId="{BB20DA01-3CFF-4080-9BAE-A19B9F2069AD}" type="presOf" srcId="{E94E0CE9-CD4D-4A8B-8A7F-64EFA2C6203D}" destId="{5D192E85-2AA9-418D-A85E-3020F652CBBB}" srcOrd="0" destOrd="0" presId="urn:microsoft.com/office/officeart/2005/8/layout/radial6"/>
    <dgm:cxn modelId="{3418274D-9B68-469D-972B-C29F80130520}" type="presOf" srcId="{52258F64-99FF-46A0-AC41-D1762A0DA118}" destId="{A3EADA70-C255-499E-900F-3D56F9BF9AD5}" srcOrd="0" destOrd="0" presId="urn:microsoft.com/office/officeart/2005/8/layout/radial6"/>
    <dgm:cxn modelId="{4568251A-FC64-4FCD-838B-2C42EF18AC3F}" srcId="{CE06A438-3623-46F6-863A-3506FFD74E6B}" destId="{802D42A4-B291-400D-9A54-349C9BBC5286}" srcOrd="3" destOrd="0" parTransId="{00DC76B3-68A5-42FE-9B91-CCADA213982A}" sibTransId="{373E43B5-7686-4A83-BAFC-33840ABFB808}"/>
    <dgm:cxn modelId="{60536AB9-B1FB-4DC9-BD31-0B277E614624}" type="presOf" srcId="{5074B80A-E793-43EC-A403-3395AB25841B}" destId="{FC53123E-E037-4FC1-B60C-57C732F41A71}" srcOrd="0" destOrd="0" presId="urn:microsoft.com/office/officeart/2005/8/layout/radial6"/>
    <dgm:cxn modelId="{D691F7F0-583D-4A57-927E-9610AC2B0138}" type="presOf" srcId="{7BB7CF04-B2A7-47BB-AD51-D6A7A20A266C}" destId="{DBE0C187-7802-4C0E-9C58-9E904E33B377}" srcOrd="0" destOrd="0" presId="urn:microsoft.com/office/officeart/2005/8/layout/radial6"/>
    <dgm:cxn modelId="{05769EF8-6608-4E84-8AE7-15C00D048785}" srcId="{CE06A438-3623-46F6-863A-3506FFD74E6B}" destId="{B82CF90E-F8BA-4ABE-93AE-C8B92E826ABB}" srcOrd="4" destOrd="0" parTransId="{325ED050-F011-4EF4-A343-7A9B0CAEF54D}" sibTransId="{039E4580-D25D-4930-8DC9-E45EC2227467}"/>
    <dgm:cxn modelId="{AA2D069D-99D9-4A06-85AE-43FD1BA43D0A}" srcId="{CE06A438-3623-46F6-863A-3506FFD74E6B}" destId="{E94E0CE9-CD4D-4A8B-8A7F-64EFA2C6203D}" srcOrd="1" destOrd="0" parTransId="{0EF5A0C2-8D1A-49AD-8586-17870F577C4A}" sibTransId="{6EBCA52C-1C0E-4AC4-AACD-5DF1C73AB847}"/>
    <dgm:cxn modelId="{BA775CD5-6A3C-4B6A-8AB6-7902CDFCE4F0}" type="presOf" srcId="{6A1D5047-EF31-44C4-95DB-4A65F076D7AF}" destId="{084998FE-1FD1-4135-8D49-8434E7476F94}" srcOrd="0" destOrd="0" presId="urn:microsoft.com/office/officeart/2005/8/layout/radial6"/>
    <dgm:cxn modelId="{1DC51568-F167-40C1-9002-BD00F7F1A52B}" type="presOf" srcId="{B82CF90E-F8BA-4ABE-93AE-C8B92E826ABB}" destId="{B574A7FC-3C27-4415-BEEE-F29FDD650EC8}" srcOrd="0" destOrd="0" presId="urn:microsoft.com/office/officeart/2005/8/layout/radial6"/>
    <dgm:cxn modelId="{7139D284-BB8B-40F2-9D67-E37FE0040381}" type="presOf" srcId="{6EBCA52C-1C0E-4AC4-AACD-5DF1C73AB847}" destId="{AEA5CC8F-066C-4377-9F7E-732EC71A5B40}" srcOrd="0" destOrd="0" presId="urn:microsoft.com/office/officeart/2005/8/layout/radial6"/>
    <dgm:cxn modelId="{0529E9ED-3C2A-4207-AF9E-15EABA409561}" type="presOf" srcId="{802D42A4-B291-400D-9A54-349C9BBC5286}" destId="{44887FA4-9298-48A7-A853-B55B44C29AE4}" srcOrd="0" destOrd="0" presId="urn:microsoft.com/office/officeart/2005/8/layout/radial6"/>
    <dgm:cxn modelId="{E0F2DCB3-7500-4349-8A37-73BEACD3A9DE}" type="presOf" srcId="{039E4580-D25D-4930-8DC9-E45EC2227467}" destId="{787A3E60-F4A7-417B-AE5C-9A58CC75129F}" srcOrd="0" destOrd="0" presId="urn:microsoft.com/office/officeart/2005/8/layout/radial6"/>
    <dgm:cxn modelId="{2A277D21-8984-4102-A3C7-61E7C672ABCF}" srcId="{CE06A438-3623-46F6-863A-3506FFD74E6B}" destId="{52258F64-99FF-46A0-AC41-D1762A0DA118}" srcOrd="0" destOrd="0" parTransId="{82017D85-F0B6-4C8D-AF04-393C17816B53}" sibTransId="{5074B80A-E793-43EC-A403-3395AB25841B}"/>
    <dgm:cxn modelId="{EE1836FF-94C2-4AAD-9D53-2F250569AD86}" type="presOf" srcId="{373E43B5-7686-4A83-BAFC-33840ABFB808}" destId="{F59DDEF3-DDC2-4E73-A3AF-4A6EC8444E53}" srcOrd="0" destOrd="0" presId="urn:microsoft.com/office/officeart/2005/8/layout/radial6"/>
    <dgm:cxn modelId="{80323276-3619-4FA3-87A9-E5AED7F401FC}" type="presOf" srcId="{0266BFDA-56A9-4BAF-8046-D97EA830A033}" destId="{EA31E5C3-118F-4BF0-8E8E-45AA28D13790}" srcOrd="0" destOrd="0" presId="urn:microsoft.com/office/officeart/2005/8/layout/radial6"/>
    <dgm:cxn modelId="{C47DBF2B-7F4C-45A6-BE20-F2CC3E406FC4}" type="presParOf" srcId="{EA31E5C3-118F-4BF0-8E8E-45AA28D13790}" destId="{DC9272F7-2BE9-4AA8-9B5E-4F1EC5665590}" srcOrd="0" destOrd="0" presId="urn:microsoft.com/office/officeart/2005/8/layout/radial6"/>
    <dgm:cxn modelId="{96EA87F3-0910-4C9B-A0A2-868A07531C26}" type="presParOf" srcId="{EA31E5C3-118F-4BF0-8E8E-45AA28D13790}" destId="{A3EADA70-C255-499E-900F-3D56F9BF9AD5}" srcOrd="1" destOrd="0" presId="urn:microsoft.com/office/officeart/2005/8/layout/radial6"/>
    <dgm:cxn modelId="{E89DCCAF-E15D-4BFE-B3EB-F2D954220AFD}" type="presParOf" srcId="{EA31E5C3-118F-4BF0-8E8E-45AA28D13790}" destId="{C02F4B40-F889-424E-A705-F153CC254E47}" srcOrd="2" destOrd="0" presId="urn:microsoft.com/office/officeart/2005/8/layout/radial6"/>
    <dgm:cxn modelId="{453A623D-EC5F-4971-BBAA-FD589860E123}" type="presParOf" srcId="{EA31E5C3-118F-4BF0-8E8E-45AA28D13790}" destId="{FC53123E-E037-4FC1-B60C-57C732F41A71}" srcOrd="3" destOrd="0" presId="urn:microsoft.com/office/officeart/2005/8/layout/radial6"/>
    <dgm:cxn modelId="{84232282-EE91-4629-ADB4-7038AD8383A9}" type="presParOf" srcId="{EA31E5C3-118F-4BF0-8E8E-45AA28D13790}" destId="{5D192E85-2AA9-418D-A85E-3020F652CBBB}" srcOrd="4" destOrd="0" presId="urn:microsoft.com/office/officeart/2005/8/layout/radial6"/>
    <dgm:cxn modelId="{A4F3A70D-586A-4530-A87C-70DAACFB77A1}" type="presParOf" srcId="{EA31E5C3-118F-4BF0-8E8E-45AA28D13790}" destId="{61F0D63E-5C1B-40B1-8AB9-81C5E78D3E8D}" srcOrd="5" destOrd="0" presId="urn:microsoft.com/office/officeart/2005/8/layout/radial6"/>
    <dgm:cxn modelId="{829A0513-4DC0-443B-ACCE-253938C014A9}" type="presParOf" srcId="{EA31E5C3-118F-4BF0-8E8E-45AA28D13790}" destId="{AEA5CC8F-066C-4377-9F7E-732EC71A5B40}" srcOrd="6" destOrd="0" presId="urn:microsoft.com/office/officeart/2005/8/layout/radial6"/>
    <dgm:cxn modelId="{917E4C0E-FDC1-4119-9031-468BBC366B81}" type="presParOf" srcId="{EA31E5C3-118F-4BF0-8E8E-45AA28D13790}" destId="{084998FE-1FD1-4135-8D49-8434E7476F94}" srcOrd="7" destOrd="0" presId="urn:microsoft.com/office/officeart/2005/8/layout/radial6"/>
    <dgm:cxn modelId="{30C493C0-200B-4870-856D-7CC255EB7BEE}" type="presParOf" srcId="{EA31E5C3-118F-4BF0-8E8E-45AA28D13790}" destId="{F26B6088-9612-43E4-8791-269FA2CC49B0}" srcOrd="8" destOrd="0" presId="urn:microsoft.com/office/officeart/2005/8/layout/radial6"/>
    <dgm:cxn modelId="{FD18E605-437D-4968-9F26-2F7A2C6F7767}" type="presParOf" srcId="{EA31E5C3-118F-4BF0-8E8E-45AA28D13790}" destId="{DBE0C187-7802-4C0E-9C58-9E904E33B377}" srcOrd="9" destOrd="0" presId="urn:microsoft.com/office/officeart/2005/8/layout/radial6"/>
    <dgm:cxn modelId="{2204C81C-AE5E-44DD-89F1-3EA37DA9DC21}" type="presParOf" srcId="{EA31E5C3-118F-4BF0-8E8E-45AA28D13790}" destId="{44887FA4-9298-48A7-A853-B55B44C29AE4}" srcOrd="10" destOrd="0" presId="urn:microsoft.com/office/officeart/2005/8/layout/radial6"/>
    <dgm:cxn modelId="{7559078F-5E4A-41CA-856D-1067E4F0C7E6}" type="presParOf" srcId="{EA31E5C3-118F-4BF0-8E8E-45AA28D13790}" destId="{7B16C62A-BE2E-4B1C-89B1-EC76ECE39BA1}" srcOrd="11" destOrd="0" presId="urn:microsoft.com/office/officeart/2005/8/layout/radial6"/>
    <dgm:cxn modelId="{E0A77A33-51EF-4D10-9AE8-FA648F0FDD14}" type="presParOf" srcId="{EA31E5C3-118F-4BF0-8E8E-45AA28D13790}" destId="{F59DDEF3-DDC2-4E73-A3AF-4A6EC8444E53}" srcOrd="12" destOrd="0" presId="urn:microsoft.com/office/officeart/2005/8/layout/radial6"/>
    <dgm:cxn modelId="{F66015E7-B2C3-48F5-A630-588B75FBC277}" type="presParOf" srcId="{EA31E5C3-118F-4BF0-8E8E-45AA28D13790}" destId="{B574A7FC-3C27-4415-BEEE-F29FDD650EC8}" srcOrd="13" destOrd="0" presId="urn:microsoft.com/office/officeart/2005/8/layout/radial6"/>
    <dgm:cxn modelId="{A408D89D-C22D-466F-987D-36DE8B6D2567}" type="presParOf" srcId="{EA31E5C3-118F-4BF0-8E8E-45AA28D13790}" destId="{485A177E-2DB8-47B7-8C04-8B4C77AA518C}" srcOrd="14" destOrd="0" presId="urn:microsoft.com/office/officeart/2005/8/layout/radial6"/>
    <dgm:cxn modelId="{38AF2F5F-7050-4D81-B74F-8B8BC28346A1}" type="presParOf" srcId="{EA31E5C3-118F-4BF0-8E8E-45AA28D13790}" destId="{787A3E60-F4A7-417B-AE5C-9A58CC75129F}"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E1D6F7-8C73-44A5-8F10-814FFAA59C4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1488F21-0171-4C08-9BB9-C02E783E32A7}">
      <dgm:prSet phldrT="[Text]" custT="1"/>
      <dgm:spPr>
        <a:solidFill>
          <a:schemeClr val="bg1"/>
        </a:solidFill>
        <a:ln>
          <a:solidFill>
            <a:schemeClr val="tx1">
              <a:lumMod val="50000"/>
              <a:lumOff val="50000"/>
            </a:schemeClr>
          </a:solidFill>
        </a:ln>
      </dgm:spPr>
      <dgm:t>
        <a:bodyPr/>
        <a:lstStyle/>
        <a:p>
          <a:pPr algn="l"/>
          <a:r>
            <a:rPr lang="en-US" sz="1000" dirty="0" smtClean="0">
              <a:solidFill>
                <a:schemeClr val="tx1"/>
              </a:solidFill>
            </a:rPr>
            <a:t>1. </a:t>
          </a:r>
          <a:r>
            <a:rPr lang="en-US" sz="1000" dirty="0" smtClean="0">
              <a:solidFill>
                <a:schemeClr val="tx1"/>
              </a:solidFill>
              <a:hlinkClick xmlns:r="http://schemas.openxmlformats.org/officeDocument/2006/relationships" r:id="rId1"/>
            </a:rPr>
            <a:t>Implementation Quality Self-Assessment</a:t>
          </a:r>
          <a:endParaRPr lang="en-US" sz="1000" dirty="0" smtClean="0">
            <a:solidFill>
              <a:schemeClr val="tx1"/>
            </a:solidFill>
          </a:endParaRPr>
        </a:p>
        <a:p>
          <a:pPr algn="l"/>
          <a:r>
            <a:rPr lang="en-US" sz="1000" dirty="0" smtClean="0">
              <a:solidFill>
                <a:schemeClr val="tx1"/>
              </a:solidFill>
            </a:rPr>
            <a:t>2. </a:t>
          </a:r>
          <a:r>
            <a:rPr lang="en-US" sz="1000" dirty="0" smtClean="0">
              <a:solidFill>
                <a:schemeClr val="tx1"/>
              </a:solidFill>
              <a:hlinkClick xmlns:r="http://schemas.openxmlformats.org/officeDocument/2006/relationships" r:id="rId2"/>
            </a:rPr>
            <a:t>Improved Consistency Through Common Protocols</a:t>
          </a:r>
          <a:endParaRPr lang="en-US" sz="1000" dirty="0" smtClean="0">
            <a:solidFill>
              <a:schemeClr val="tx1"/>
            </a:solidFill>
          </a:endParaRPr>
        </a:p>
      </dgm:t>
    </dgm:pt>
    <dgm:pt modelId="{A75AFC2C-5553-4583-8EA8-C08858224B0F}" type="parTrans" cxnId="{BB82C39B-C515-426D-8200-719FDD7F791A}">
      <dgm:prSet/>
      <dgm:spPr/>
      <dgm:t>
        <a:bodyPr/>
        <a:lstStyle/>
        <a:p>
          <a:endParaRPr lang="en-US"/>
        </a:p>
      </dgm:t>
    </dgm:pt>
    <dgm:pt modelId="{FAEFB3AE-4480-4F80-8AB6-9CCD52EEFEE2}" type="sibTrans" cxnId="{BB82C39B-C515-426D-8200-719FDD7F791A}">
      <dgm:prSet/>
      <dgm:spPr>
        <a:ln>
          <a:noFill/>
        </a:ln>
      </dgm:spPr>
      <dgm:t>
        <a:bodyPr/>
        <a:lstStyle/>
        <a:p>
          <a:endParaRPr lang="en-US"/>
        </a:p>
      </dgm:t>
    </dgm:pt>
    <dgm:pt modelId="{6672B34D-1E52-4A7B-BD3E-199270E24640}">
      <dgm:prSet phldrT="[Text]" custT="1"/>
      <dgm:spPr>
        <a:solidFill>
          <a:schemeClr val="bg1"/>
        </a:solidFill>
        <a:ln>
          <a:solidFill>
            <a:schemeClr val="tx1">
              <a:lumMod val="50000"/>
              <a:lumOff val="50000"/>
            </a:schemeClr>
          </a:solidFill>
        </a:ln>
      </dgm:spPr>
      <dgm:t>
        <a:bodyPr/>
        <a:lstStyle/>
        <a:p>
          <a:pPr algn="l"/>
          <a:r>
            <a:rPr lang="en-US" sz="1000" dirty="0" smtClean="0">
              <a:solidFill>
                <a:schemeClr val="tx1"/>
              </a:solidFill>
            </a:rPr>
            <a:t>3.  </a:t>
          </a:r>
          <a:r>
            <a:rPr lang="en-US" sz="1000" dirty="0" smtClean="0">
              <a:solidFill>
                <a:schemeClr val="tx1"/>
              </a:solidFill>
              <a:hlinkClick xmlns:r="http://schemas.openxmlformats.org/officeDocument/2006/relationships" r:id="rId3"/>
            </a:rPr>
            <a:t>SGO Presentation 2016-17</a:t>
          </a:r>
          <a:endParaRPr lang="en-US" sz="1000" dirty="0" smtClean="0">
            <a:solidFill>
              <a:schemeClr val="tx1"/>
            </a:solidFill>
          </a:endParaRPr>
        </a:p>
        <a:p>
          <a:pPr algn="l"/>
          <a:r>
            <a:rPr lang="en-US" sz="1000" dirty="0" smtClean="0">
              <a:solidFill>
                <a:schemeClr val="tx1"/>
              </a:solidFill>
            </a:rPr>
            <a:t>4. SGO Video Series (coming soon)</a:t>
          </a:r>
        </a:p>
        <a:p>
          <a:pPr algn="l"/>
          <a:r>
            <a:rPr lang="en-US" sz="1000" dirty="0" smtClean="0">
              <a:solidFill>
                <a:schemeClr val="tx1"/>
              </a:solidFill>
            </a:rPr>
            <a:t>5. </a:t>
          </a:r>
          <a:r>
            <a:rPr lang="en-US" sz="1000" dirty="0" smtClean="0">
              <a:solidFill>
                <a:schemeClr val="tx1"/>
              </a:solidFill>
              <a:hlinkClick xmlns:r="http://schemas.openxmlformats.org/officeDocument/2006/relationships" r:id="rId4"/>
            </a:rPr>
            <a:t>SGO Quality Rubric</a:t>
          </a:r>
          <a:endParaRPr lang="en-US" sz="1000" dirty="0" smtClean="0">
            <a:solidFill>
              <a:schemeClr val="tx1"/>
            </a:solidFill>
          </a:endParaRPr>
        </a:p>
        <a:p>
          <a:pPr algn="l"/>
          <a:r>
            <a:rPr lang="en-US" sz="1000" dirty="0" smtClean="0">
              <a:solidFill>
                <a:schemeClr val="tx1"/>
              </a:solidFill>
            </a:rPr>
            <a:t>6. Administrator Goals: Updated Guidance and Exemplars (coming soon)</a:t>
          </a:r>
        </a:p>
        <a:p>
          <a:pPr algn="l"/>
          <a:r>
            <a:rPr lang="en-US" sz="1000" dirty="0" smtClean="0">
              <a:solidFill>
                <a:schemeClr val="tx1"/>
              </a:solidFill>
            </a:rPr>
            <a:t>7. </a:t>
          </a:r>
          <a:r>
            <a:rPr lang="en-US" sz="1000" dirty="0" smtClean="0">
              <a:solidFill>
                <a:schemeClr val="tx1"/>
              </a:solidFill>
              <a:hlinkClick xmlns:r="http://schemas.openxmlformats.org/officeDocument/2006/relationships" r:id="rId5"/>
            </a:rPr>
            <a:t>Effective Feedback Protocol</a:t>
          </a:r>
          <a:endParaRPr lang="en-US" sz="1000" dirty="0">
            <a:solidFill>
              <a:schemeClr val="tx1"/>
            </a:solidFill>
          </a:endParaRPr>
        </a:p>
      </dgm:t>
    </dgm:pt>
    <dgm:pt modelId="{A93B85B1-D60D-48D1-8F2A-4E514AB0C045}" type="parTrans" cxnId="{A47B9AA5-A7E8-45F0-835F-5AE95718C1B7}">
      <dgm:prSet/>
      <dgm:spPr/>
      <dgm:t>
        <a:bodyPr/>
        <a:lstStyle/>
        <a:p>
          <a:endParaRPr lang="en-US"/>
        </a:p>
      </dgm:t>
    </dgm:pt>
    <dgm:pt modelId="{223B1FF5-507E-405A-971B-46FBDC5F171D}" type="sibTrans" cxnId="{A47B9AA5-A7E8-45F0-835F-5AE95718C1B7}">
      <dgm:prSet/>
      <dgm:spPr>
        <a:ln>
          <a:noFill/>
        </a:ln>
      </dgm:spPr>
      <dgm:t>
        <a:bodyPr/>
        <a:lstStyle/>
        <a:p>
          <a:endParaRPr lang="en-US"/>
        </a:p>
      </dgm:t>
    </dgm:pt>
    <dgm:pt modelId="{775B5F4A-E407-4795-8754-F21BF7E1DD04}">
      <dgm:prSet phldrT="[Text]" custT="1"/>
      <dgm:spPr>
        <a:solidFill>
          <a:schemeClr val="bg1"/>
        </a:solidFill>
        <a:ln>
          <a:solidFill>
            <a:schemeClr val="tx1">
              <a:lumMod val="50000"/>
              <a:lumOff val="50000"/>
            </a:schemeClr>
          </a:solidFill>
        </a:ln>
      </dgm:spPr>
      <dgm:t>
        <a:bodyPr/>
        <a:lstStyle/>
        <a:p>
          <a:pPr algn="l"/>
          <a:r>
            <a:rPr lang="en-US" sz="1000" dirty="0" smtClean="0">
              <a:solidFill>
                <a:schemeClr val="tx1"/>
              </a:solidFill>
            </a:rPr>
            <a:t>8.  </a:t>
          </a:r>
          <a:r>
            <a:rPr lang="en-US" sz="1000" dirty="0" smtClean="0">
              <a:solidFill>
                <a:schemeClr val="tx1"/>
              </a:solidFill>
              <a:hlinkClick xmlns:r="http://schemas.openxmlformats.org/officeDocument/2006/relationships" r:id="rId6"/>
            </a:rPr>
            <a:t>Observation Report Quality Rubric</a:t>
          </a:r>
          <a:endParaRPr lang="en-US" sz="1000" dirty="0" smtClean="0">
            <a:solidFill>
              <a:schemeClr val="tx1"/>
            </a:solidFill>
          </a:endParaRPr>
        </a:p>
        <a:p>
          <a:pPr algn="l"/>
          <a:r>
            <a:rPr lang="en-US" sz="1000" dirty="0" smtClean="0">
              <a:solidFill>
                <a:schemeClr val="tx1"/>
              </a:solidFill>
            </a:rPr>
            <a:t>9. </a:t>
          </a:r>
          <a:r>
            <a:rPr lang="en-US" sz="1000" dirty="0" smtClean="0">
              <a:solidFill>
                <a:schemeClr val="tx1"/>
              </a:solidFill>
              <a:hlinkClick xmlns:r="http://schemas.openxmlformats.org/officeDocument/2006/relationships" r:id="rId7"/>
            </a:rPr>
            <a:t>Calibrating Observers</a:t>
          </a:r>
          <a:endParaRPr lang="en-US" sz="1000" dirty="0" smtClean="0">
            <a:solidFill>
              <a:schemeClr val="tx1"/>
            </a:solidFill>
          </a:endParaRPr>
        </a:p>
        <a:p>
          <a:pPr algn="l"/>
          <a:r>
            <a:rPr lang="en-US" sz="1000" dirty="0" smtClean="0">
              <a:solidFill>
                <a:schemeClr val="tx1"/>
              </a:solidFill>
            </a:rPr>
            <a:t>10.</a:t>
          </a:r>
          <a:r>
            <a:rPr lang="en-US" sz="1000" dirty="0" smtClean="0">
              <a:solidFill>
                <a:schemeClr val="tx1"/>
              </a:solidFill>
              <a:hlinkClick xmlns:r="http://schemas.openxmlformats.org/officeDocument/2006/relationships" r:id="rId8"/>
            </a:rPr>
            <a:t>Improving Accuracy, Adding Value</a:t>
          </a:r>
          <a:endParaRPr lang="en-US" sz="1000" dirty="0" smtClean="0">
            <a:solidFill>
              <a:schemeClr val="tx1"/>
            </a:solidFill>
          </a:endParaRPr>
        </a:p>
        <a:p>
          <a:pPr algn="l"/>
          <a:r>
            <a:rPr lang="en-US" sz="1000" dirty="0" smtClean="0">
              <a:solidFill>
                <a:schemeClr val="tx1"/>
              </a:solidFill>
            </a:rPr>
            <a:t>11</a:t>
          </a:r>
          <a:r>
            <a:rPr lang="en-US" sz="1000" dirty="0" smtClean="0">
              <a:solidFill>
                <a:schemeClr val="tx1"/>
              </a:solidFill>
              <a:hlinkClick xmlns:r="http://schemas.openxmlformats.org/officeDocument/2006/relationships" r:id="rId9"/>
            </a:rPr>
            <a:t>. Reflective Practice Protocol Quick Start Guide</a:t>
          </a:r>
          <a:r>
            <a:rPr lang="en-US" sz="1000" dirty="0" smtClean="0">
              <a:solidFill>
                <a:schemeClr val="tx1"/>
              </a:solidFill>
            </a:rPr>
            <a:t> (full guidebook coming soon)</a:t>
          </a:r>
          <a:endParaRPr lang="en-US" sz="1000" dirty="0">
            <a:solidFill>
              <a:schemeClr val="tx1"/>
            </a:solidFill>
          </a:endParaRPr>
        </a:p>
      </dgm:t>
    </dgm:pt>
    <dgm:pt modelId="{25C6542F-F3A6-419C-BE44-BF3232BD8DAB}" type="parTrans" cxnId="{64D0F171-371F-4D4B-8386-1D8F64E369A6}">
      <dgm:prSet/>
      <dgm:spPr/>
      <dgm:t>
        <a:bodyPr/>
        <a:lstStyle/>
        <a:p>
          <a:endParaRPr lang="en-US"/>
        </a:p>
      </dgm:t>
    </dgm:pt>
    <dgm:pt modelId="{87385412-D964-4C3D-BC5A-8C5906F574E1}" type="sibTrans" cxnId="{64D0F171-371F-4D4B-8386-1D8F64E369A6}">
      <dgm:prSet/>
      <dgm:spPr>
        <a:ln>
          <a:noFill/>
        </a:ln>
      </dgm:spPr>
      <dgm:t>
        <a:bodyPr/>
        <a:lstStyle/>
        <a:p>
          <a:endParaRPr lang="en-US"/>
        </a:p>
      </dgm:t>
    </dgm:pt>
    <dgm:pt modelId="{51A394CE-B53B-48F8-A3A0-72E50B7F07FE}">
      <dgm:prSet phldrT="[Text]" custT="1"/>
      <dgm:spPr>
        <a:solidFill>
          <a:schemeClr val="bg1"/>
        </a:solidFill>
        <a:ln>
          <a:solidFill>
            <a:schemeClr val="tx1">
              <a:lumMod val="50000"/>
              <a:lumOff val="50000"/>
            </a:schemeClr>
          </a:solidFill>
        </a:ln>
      </dgm:spPr>
      <dgm:t>
        <a:bodyPr/>
        <a:lstStyle/>
        <a:p>
          <a:pPr algn="l"/>
          <a:r>
            <a:rPr lang="en-US" sz="1000" b="0" dirty="0" smtClean="0">
              <a:solidFill>
                <a:schemeClr val="tx1"/>
              </a:solidFill>
            </a:rPr>
            <a:t>12. </a:t>
          </a:r>
          <a:r>
            <a:rPr lang="en-US" sz="1000" b="0" dirty="0" smtClean="0">
              <a:solidFill>
                <a:schemeClr val="tx1"/>
              </a:solidFill>
              <a:hlinkClick xmlns:r="http://schemas.openxmlformats.org/officeDocument/2006/relationships" r:id="rId10"/>
            </a:rPr>
            <a:t>Collaborative Teams Toolkit</a:t>
          </a:r>
          <a:endParaRPr lang="en-US" sz="1000" b="0" dirty="0" smtClean="0">
            <a:solidFill>
              <a:schemeClr val="tx1"/>
            </a:solidFill>
          </a:endParaRPr>
        </a:p>
        <a:p>
          <a:pPr algn="l"/>
          <a:r>
            <a:rPr lang="en-US" sz="1000" b="0" u="sng" dirty="0" smtClean="0">
              <a:solidFill>
                <a:schemeClr val="tx1"/>
              </a:solidFill>
              <a:hlinkClick xmlns:r="http://schemas.openxmlformats.org/officeDocument/2006/relationships" r:id=""/>
            </a:rPr>
            <a:t>13. </a:t>
          </a:r>
          <a:r>
            <a:rPr lang="en-US" sz="1000" b="0" u="sng" dirty="0" err="1" smtClean="0">
              <a:solidFill>
                <a:schemeClr val="tx1"/>
              </a:solidFill>
              <a:hlinkClick xmlns:r="http://schemas.openxmlformats.org/officeDocument/2006/relationships" r:id=""/>
            </a:rPr>
            <a:t>ScIP</a:t>
          </a:r>
          <a:r>
            <a:rPr lang="en-US" sz="1000" b="0" u="sng" dirty="0" smtClean="0">
              <a:solidFill>
                <a:schemeClr val="tx1"/>
              </a:solidFill>
              <a:hlinkClick xmlns:r="http://schemas.openxmlformats.org/officeDocument/2006/relationships" r:id=""/>
            </a:rPr>
            <a:t> Guidance 1.0</a:t>
          </a:r>
          <a:endParaRPr lang="en-US" sz="1000" b="0" dirty="0" smtClean="0">
            <a:solidFill>
              <a:schemeClr val="tx1"/>
            </a:solidFill>
          </a:endParaRPr>
        </a:p>
        <a:p>
          <a:pPr algn="l"/>
          <a:r>
            <a:rPr lang="en-US" sz="1000" b="0" dirty="0" smtClean="0">
              <a:solidFill>
                <a:schemeClr val="tx1"/>
              </a:solidFill>
            </a:rPr>
            <a:t>14. Creating an </a:t>
          </a:r>
          <a:r>
            <a:rPr lang="en-US" sz="1000" b="0" dirty="0" err="1" smtClean="0">
              <a:solidFill>
                <a:schemeClr val="tx1"/>
              </a:solidFill>
            </a:rPr>
            <a:t>AchieveNJ</a:t>
          </a:r>
          <a:r>
            <a:rPr lang="en-US" sz="1000" b="0" dirty="0" smtClean="0">
              <a:solidFill>
                <a:schemeClr val="tx1"/>
              </a:solidFill>
            </a:rPr>
            <a:t> Teacher Survey</a:t>
          </a:r>
          <a:endParaRPr lang="en-US" sz="1000" b="0" dirty="0">
            <a:solidFill>
              <a:schemeClr val="tx1"/>
            </a:solidFill>
          </a:endParaRPr>
        </a:p>
      </dgm:t>
    </dgm:pt>
    <dgm:pt modelId="{43225B15-D746-442D-8A18-94A37472582E}" type="parTrans" cxnId="{27419E05-C56A-465F-BC47-A97EF27B1ED1}">
      <dgm:prSet/>
      <dgm:spPr/>
      <dgm:t>
        <a:bodyPr/>
        <a:lstStyle/>
        <a:p>
          <a:endParaRPr lang="en-US"/>
        </a:p>
      </dgm:t>
    </dgm:pt>
    <dgm:pt modelId="{2E826DCC-470D-441C-B8AE-5C27CEAB7A88}" type="sibTrans" cxnId="{27419E05-C56A-465F-BC47-A97EF27B1ED1}">
      <dgm:prSet/>
      <dgm:spPr>
        <a:ln>
          <a:noFill/>
        </a:ln>
      </dgm:spPr>
      <dgm:t>
        <a:bodyPr/>
        <a:lstStyle/>
        <a:p>
          <a:endParaRPr lang="en-US"/>
        </a:p>
      </dgm:t>
    </dgm:pt>
    <dgm:pt modelId="{14F228EB-D2A5-43D6-85E4-C93F72C94A45}">
      <dgm:prSet phldrT="[Text]" custT="1"/>
      <dgm:spPr>
        <a:solidFill>
          <a:schemeClr val="bg1"/>
        </a:solidFill>
        <a:ln>
          <a:solidFill>
            <a:schemeClr val="tx1">
              <a:lumMod val="50000"/>
              <a:lumOff val="50000"/>
            </a:schemeClr>
          </a:solidFill>
        </a:ln>
      </dgm:spPr>
      <dgm:t>
        <a:bodyPr/>
        <a:lstStyle/>
        <a:p>
          <a:pPr algn="l"/>
          <a:r>
            <a:rPr lang="en-US" sz="1000" b="0" dirty="0" smtClean="0">
              <a:solidFill>
                <a:schemeClr val="tx1"/>
              </a:solidFill>
            </a:rPr>
            <a:t>15. </a:t>
          </a:r>
          <a:r>
            <a:rPr lang="en-US" sz="1000" b="0" dirty="0" smtClean="0">
              <a:solidFill>
                <a:schemeClr val="tx1"/>
              </a:solidFill>
              <a:hlinkClick xmlns:r="http://schemas.openxmlformats.org/officeDocument/2006/relationships" r:id="rId11"/>
            </a:rPr>
            <a:t>Teacher SGO Tracking and Scoring  Tool</a:t>
          </a:r>
          <a:endParaRPr lang="en-US" sz="1000" b="0" dirty="0" smtClean="0">
            <a:solidFill>
              <a:schemeClr val="tx1"/>
            </a:solidFill>
          </a:endParaRPr>
        </a:p>
        <a:p>
          <a:pPr algn="l"/>
          <a:r>
            <a:rPr lang="en-US" sz="1000" b="0" dirty="0" smtClean="0">
              <a:solidFill>
                <a:schemeClr val="tx1"/>
              </a:solidFill>
            </a:rPr>
            <a:t>16.  Alternate Evaluation Platform</a:t>
          </a:r>
          <a:endParaRPr lang="en-US" sz="1000" b="0" dirty="0">
            <a:solidFill>
              <a:schemeClr val="tx1"/>
            </a:solidFill>
          </a:endParaRPr>
        </a:p>
      </dgm:t>
    </dgm:pt>
    <dgm:pt modelId="{54CC123F-8845-46FF-91C8-F248A7E7C5D1}" type="parTrans" cxnId="{89E79221-6509-409E-964C-A48CD7DBEFF7}">
      <dgm:prSet/>
      <dgm:spPr/>
      <dgm:t>
        <a:bodyPr/>
        <a:lstStyle/>
        <a:p>
          <a:endParaRPr lang="en-US"/>
        </a:p>
      </dgm:t>
    </dgm:pt>
    <dgm:pt modelId="{FCF93EC0-E660-4000-9D2F-86DFA9A61DBA}" type="sibTrans" cxnId="{89E79221-6509-409E-964C-A48CD7DBEFF7}">
      <dgm:prSet/>
      <dgm:spPr>
        <a:ln>
          <a:noFill/>
        </a:ln>
      </dgm:spPr>
      <dgm:t>
        <a:bodyPr/>
        <a:lstStyle/>
        <a:p>
          <a:endParaRPr lang="en-US"/>
        </a:p>
      </dgm:t>
    </dgm:pt>
    <dgm:pt modelId="{64526718-E5EA-4E1A-B6A9-BA937320BAFB}" type="pres">
      <dgm:prSet presAssocID="{4BE1D6F7-8C73-44A5-8F10-814FFAA59C43}" presName="cycle" presStyleCnt="0">
        <dgm:presLayoutVars>
          <dgm:dir/>
          <dgm:resizeHandles val="exact"/>
        </dgm:presLayoutVars>
      </dgm:prSet>
      <dgm:spPr/>
      <dgm:t>
        <a:bodyPr/>
        <a:lstStyle/>
        <a:p>
          <a:endParaRPr lang="en-US"/>
        </a:p>
      </dgm:t>
    </dgm:pt>
    <dgm:pt modelId="{DF7515E7-843F-44B1-9231-7E6B584A34EB}" type="pres">
      <dgm:prSet presAssocID="{C1488F21-0171-4C08-9BB9-C02E783E32A7}" presName="node" presStyleLbl="node1" presStyleIdx="0" presStyleCnt="5" custScaleX="147261" custScaleY="78443" custRadScaleRad="86088" custRadScaleInc="17437">
        <dgm:presLayoutVars>
          <dgm:bulletEnabled val="1"/>
        </dgm:presLayoutVars>
      </dgm:prSet>
      <dgm:spPr/>
      <dgm:t>
        <a:bodyPr/>
        <a:lstStyle/>
        <a:p>
          <a:endParaRPr lang="en-US"/>
        </a:p>
      </dgm:t>
    </dgm:pt>
    <dgm:pt modelId="{C363DBD4-F9DB-4503-9E6D-EE3769F4A835}" type="pres">
      <dgm:prSet presAssocID="{C1488F21-0171-4C08-9BB9-C02E783E32A7}" presName="spNode" presStyleCnt="0"/>
      <dgm:spPr/>
    </dgm:pt>
    <dgm:pt modelId="{EFCE4DDF-B102-4FAD-BA38-35369B933FC1}" type="pres">
      <dgm:prSet presAssocID="{FAEFB3AE-4480-4F80-8AB6-9CCD52EEFEE2}" presName="sibTrans" presStyleLbl="sibTrans1D1" presStyleIdx="0" presStyleCnt="5"/>
      <dgm:spPr/>
      <dgm:t>
        <a:bodyPr/>
        <a:lstStyle/>
        <a:p>
          <a:endParaRPr lang="en-US"/>
        </a:p>
      </dgm:t>
    </dgm:pt>
    <dgm:pt modelId="{7EEF15D7-30DD-43C5-8BC8-BACC760639DC}" type="pres">
      <dgm:prSet presAssocID="{6672B34D-1E52-4A7B-BD3E-199270E24640}" presName="node" presStyleLbl="node1" presStyleIdx="1" presStyleCnt="5" custScaleX="112635" custScaleY="78577" custRadScaleRad="125212" custRadScaleInc="56775">
        <dgm:presLayoutVars>
          <dgm:bulletEnabled val="1"/>
        </dgm:presLayoutVars>
      </dgm:prSet>
      <dgm:spPr/>
      <dgm:t>
        <a:bodyPr/>
        <a:lstStyle/>
        <a:p>
          <a:endParaRPr lang="en-US"/>
        </a:p>
      </dgm:t>
    </dgm:pt>
    <dgm:pt modelId="{6DE293C8-55D7-4DA1-93CA-5AFA39C83141}" type="pres">
      <dgm:prSet presAssocID="{6672B34D-1E52-4A7B-BD3E-199270E24640}" presName="spNode" presStyleCnt="0"/>
      <dgm:spPr/>
    </dgm:pt>
    <dgm:pt modelId="{C3F2C910-F908-477E-B5E6-1C2E3D6DAF64}" type="pres">
      <dgm:prSet presAssocID="{223B1FF5-507E-405A-971B-46FBDC5F171D}" presName="sibTrans" presStyleLbl="sibTrans1D1" presStyleIdx="1" presStyleCnt="5"/>
      <dgm:spPr/>
      <dgm:t>
        <a:bodyPr/>
        <a:lstStyle/>
        <a:p>
          <a:endParaRPr lang="en-US"/>
        </a:p>
      </dgm:t>
    </dgm:pt>
    <dgm:pt modelId="{17D265E2-F3C6-4274-964D-EBEAB05844F8}" type="pres">
      <dgm:prSet presAssocID="{775B5F4A-E407-4795-8754-F21BF7E1DD04}" presName="node" presStyleLbl="node1" presStyleIdx="2" presStyleCnt="5" custScaleX="109491" custScaleY="69779" custRadScaleRad="124525" custRadScaleInc="-70785">
        <dgm:presLayoutVars>
          <dgm:bulletEnabled val="1"/>
        </dgm:presLayoutVars>
      </dgm:prSet>
      <dgm:spPr/>
      <dgm:t>
        <a:bodyPr/>
        <a:lstStyle/>
        <a:p>
          <a:endParaRPr lang="en-US"/>
        </a:p>
      </dgm:t>
    </dgm:pt>
    <dgm:pt modelId="{9E9E3A08-BC41-48EB-BA72-C8BCAA0E4A9D}" type="pres">
      <dgm:prSet presAssocID="{775B5F4A-E407-4795-8754-F21BF7E1DD04}" presName="spNode" presStyleCnt="0"/>
      <dgm:spPr/>
    </dgm:pt>
    <dgm:pt modelId="{783E4515-7D9B-4B4C-AD7C-0255B0EC59C8}" type="pres">
      <dgm:prSet presAssocID="{87385412-D964-4C3D-BC5A-8C5906F574E1}" presName="sibTrans" presStyleLbl="sibTrans1D1" presStyleIdx="2" presStyleCnt="5"/>
      <dgm:spPr/>
      <dgm:t>
        <a:bodyPr/>
        <a:lstStyle/>
        <a:p>
          <a:endParaRPr lang="en-US"/>
        </a:p>
      </dgm:t>
    </dgm:pt>
    <dgm:pt modelId="{095D1936-37D1-46F6-8F87-373CF958D348}" type="pres">
      <dgm:prSet presAssocID="{51A394CE-B53B-48F8-A3A0-72E50B7F07FE}" presName="node" presStyleLbl="node1" presStyleIdx="3" presStyleCnt="5" custScaleX="85490" custScaleY="53146" custRadScaleRad="108350" custRadScaleInc="38470">
        <dgm:presLayoutVars>
          <dgm:bulletEnabled val="1"/>
        </dgm:presLayoutVars>
      </dgm:prSet>
      <dgm:spPr/>
      <dgm:t>
        <a:bodyPr/>
        <a:lstStyle/>
        <a:p>
          <a:endParaRPr lang="en-US"/>
        </a:p>
      </dgm:t>
    </dgm:pt>
    <dgm:pt modelId="{8A41CC4E-0D9F-4153-8D79-7E23C3EA0B69}" type="pres">
      <dgm:prSet presAssocID="{51A394CE-B53B-48F8-A3A0-72E50B7F07FE}" presName="spNode" presStyleCnt="0"/>
      <dgm:spPr/>
    </dgm:pt>
    <dgm:pt modelId="{68642A14-B453-4F8D-9475-589CBD617B84}" type="pres">
      <dgm:prSet presAssocID="{2E826DCC-470D-441C-B8AE-5C27CEAB7A88}" presName="sibTrans" presStyleLbl="sibTrans1D1" presStyleIdx="3" presStyleCnt="5"/>
      <dgm:spPr/>
      <dgm:t>
        <a:bodyPr/>
        <a:lstStyle/>
        <a:p>
          <a:endParaRPr lang="en-US"/>
        </a:p>
      </dgm:t>
    </dgm:pt>
    <dgm:pt modelId="{7387E470-76A6-48A6-A7B4-04BE742A3A21}" type="pres">
      <dgm:prSet presAssocID="{14F228EB-D2A5-43D6-85E4-C93F72C94A45}" presName="node" presStyleLbl="node1" presStyleIdx="4" presStyleCnt="5" custScaleX="85491" custScaleY="62560" custRadScaleRad="100612" custRadScaleInc="-56221">
        <dgm:presLayoutVars>
          <dgm:bulletEnabled val="1"/>
        </dgm:presLayoutVars>
      </dgm:prSet>
      <dgm:spPr/>
      <dgm:t>
        <a:bodyPr/>
        <a:lstStyle/>
        <a:p>
          <a:endParaRPr lang="en-US"/>
        </a:p>
      </dgm:t>
    </dgm:pt>
    <dgm:pt modelId="{DC42D7FF-E890-4FFD-B9F9-57B42A61B814}" type="pres">
      <dgm:prSet presAssocID="{14F228EB-D2A5-43D6-85E4-C93F72C94A45}" presName="spNode" presStyleCnt="0"/>
      <dgm:spPr/>
    </dgm:pt>
    <dgm:pt modelId="{3D300F6C-AE42-4485-8287-5DEE2981EA23}" type="pres">
      <dgm:prSet presAssocID="{FCF93EC0-E660-4000-9D2F-86DFA9A61DBA}" presName="sibTrans" presStyleLbl="sibTrans1D1" presStyleIdx="4" presStyleCnt="5"/>
      <dgm:spPr/>
      <dgm:t>
        <a:bodyPr/>
        <a:lstStyle/>
        <a:p>
          <a:endParaRPr lang="en-US"/>
        </a:p>
      </dgm:t>
    </dgm:pt>
  </dgm:ptLst>
  <dgm:cxnLst>
    <dgm:cxn modelId="{FBB2D57D-7995-4DEB-902B-FC589EC893AF}" type="presOf" srcId="{223B1FF5-507E-405A-971B-46FBDC5F171D}" destId="{C3F2C910-F908-477E-B5E6-1C2E3D6DAF64}" srcOrd="0" destOrd="0" presId="urn:microsoft.com/office/officeart/2005/8/layout/cycle6"/>
    <dgm:cxn modelId="{2B27EB4F-44D8-4B1D-B75E-1CA3261FBF2B}" type="presOf" srcId="{FAEFB3AE-4480-4F80-8AB6-9CCD52EEFEE2}" destId="{EFCE4DDF-B102-4FAD-BA38-35369B933FC1}" srcOrd="0" destOrd="0" presId="urn:microsoft.com/office/officeart/2005/8/layout/cycle6"/>
    <dgm:cxn modelId="{44E5C5A6-3A4A-48D3-A007-7705CC19EE4B}" type="presOf" srcId="{87385412-D964-4C3D-BC5A-8C5906F574E1}" destId="{783E4515-7D9B-4B4C-AD7C-0255B0EC59C8}" srcOrd="0" destOrd="0" presId="urn:microsoft.com/office/officeart/2005/8/layout/cycle6"/>
    <dgm:cxn modelId="{B60E7B2D-285F-4459-AF3F-8463F3CCDBF6}" type="presOf" srcId="{C1488F21-0171-4C08-9BB9-C02E783E32A7}" destId="{DF7515E7-843F-44B1-9231-7E6B584A34EB}" srcOrd="0" destOrd="0" presId="urn:microsoft.com/office/officeart/2005/8/layout/cycle6"/>
    <dgm:cxn modelId="{89E79221-6509-409E-964C-A48CD7DBEFF7}" srcId="{4BE1D6F7-8C73-44A5-8F10-814FFAA59C43}" destId="{14F228EB-D2A5-43D6-85E4-C93F72C94A45}" srcOrd="4" destOrd="0" parTransId="{54CC123F-8845-46FF-91C8-F248A7E7C5D1}" sibTransId="{FCF93EC0-E660-4000-9D2F-86DFA9A61DBA}"/>
    <dgm:cxn modelId="{BB82C39B-C515-426D-8200-719FDD7F791A}" srcId="{4BE1D6F7-8C73-44A5-8F10-814FFAA59C43}" destId="{C1488F21-0171-4C08-9BB9-C02E783E32A7}" srcOrd="0" destOrd="0" parTransId="{A75AFC2C-5553-4583-8EA8-C08858224B0F}" sibTransId="{FAEFB3AE-4480-4F80-8AB6-9CCD52EEFEE2}"/>
    <dgm:cxn modelId="{27419E05-C56A-465F-BC47-A97EF27B1ED1}" srcId="{4BE1D6F7-8C73-44A5-8F10-814FFAA59C43}" destId="{51A394CE-B53B-48F8-A3A0-72E50B7F07FE}" srcOrd="3" destOrd="0" parTransId="{43225B15-D746-442D-8A18-94A37472582E}" sibTransId="{2E826DCC-470D-441C-B8AE-5C27CEAB7A88}"/>
    <dgm:cxn modelId="{A47B9AA5-A7E8-45F0-835F-5AE95718C1B7}" srcId="{4BE1D6F7-8C73-44A5-8F10-814FFAA59C43}" destId="{6672B34D-1E52-4A7B-BD3E-199270E24640}" srcOrd="1" destOrd="0" parTransId="{A93B85B1-D60D-48D1-8F2A-4E514AB0C045}" sibTransId="{223B1FF5-507E-405A-971B-46FBDC5F171D}"/>
    <dgm:cxn modelId="{E17055A5-F97F-4977-8F15-0A210300939A}" type="presOf" srcId="{FCF93EC0-E660-4000-9D2F-86DFA9A61DBA}" destId="{3D300F6C-AE42-4485-8287-5DEE2981EA23}" srcOrd="0" destOrd="0" presId="urn:microsoft.com/office/officeart/2005/8/layout/cycle6"/>
    <dgm:cxn modelId="{109DDA10-A745-44F1-9372-C3E11A4CAD7A}" type="presOf" srcId="{51A394CE-B53B-48F8-A3A0-72E50B7F07FE}" destId="{095D1936-37D1-46F6-8F87-373CF958D348}" srcOrd="0" destOrd="0" presId="urn:microsoft.com/office/officeart/2005/8/layout/cycle6"/>
    <dgm:cxn modelId="{DE22B3BC-B940-4DD8-9413-240A1EB07018}" type="presOf" srcId="{6672B34D-1E52-4A7B-BD3E-199270E24640}" destId="{7EEF15D7-30DD-43C5-8BC8-BACC760639DC}" srcOrd="0" destOrd="0" presId="urn:microsoft.com/office/officeart/2005/8/layout/cycle6"/>
    <dgm:cxn modelId="{C3FF4EED-CA10-4245-8F26-ED7A444209DD}" type="presOf" srcId="{4BE1D6F7-8C73-44A5-8F10-814FFAA59C43}" destId="{64526718-E5EA-4E1A-B6A9-BA937320BAFB}" srcOrd="0" destOrd="0" presId="urn:microsoft.com/office/officeart/2005/8/layout/cycle6"/>
    <dgm:cxn modelId="{64D0F171-371F-4D4B-8386-1D8F64E369A6}" srcId="{4BE1D6F7-8C73-44A5-8F10-814FFAA59C43}" destId="{775B5F4A-E407-4795-8754-F21BF7E1DD04}" srcOrd="2" destOrd="0" parTransId="{25C6542F-F3A6-419C-BE44-BF3232BD8DAB}" sibTransId="{87385412-D964-4C3D-BC5A-8C5906F574E1}"/>
    <dgm:cxn modelId="{318743AB-0D28-4AC3-B005-3409C501A1AF}" type="presOf" srcId="{2E826DCC-470D-441C-B8AE-5C27CEAB7A88}" destId="{68642A14-B453-4F8D-9475-589CBD617B84}" srcOrd="0" destOrd="0" presId="urn:microsoft.com/office/officeart/2005/8/layout/cycle6"/>
    <dgm:cxn modelId="{746DFC88-9797-4DF7-AEE8-9784D0D7B62A}" type="presOf" srcId="{14F228EB-D2A5-43D6-85E4-C93F72C94A45}" destId="{7387E470-76A6-48A6-A7B4-04BE742A3A21}" srcOrd="0" destOrd="0" presId="urn:microsoft.com/office/officeart/2005/8/layout/cycle6"/>
    <dgm:cxn modelId="{F9D54C45-1123-44D3-A780-3ADD5D81C8CB}" type="presOf" srcId="{775B5F4A-E407-4795-8754-F21BF7E1DD04}" destId="{17D265E2-F3C6-4274-964D-EBEAB05844F8}" srcOrd="0" destOrd="0" presId="urn:microsoft.com/office/officeart/2005/8/layout/cycle6"/>
    <dgm:cxn modelId="{6417A7B9-EEA7-4ECF-9262-3C8732C2DDFD}" type="presParOf" srcId="{64526718-E5EA-4E1A-B6A9-BA937320BAFB}" destId="{DF7515E7-843F-44B1-9231-7E6B584A34EB}" srcOrd="0" destOrd="0" presId="urn:microsoft.com/office/officeart/2005/8/layout/cycle6"/>
    <dgm:cxn modelId="{B8DD4784-B5D7-495B-9E23-1ECCBA50A8AA}" type="presParOf" srcId="{64526718-E5EA-4E1A-B6A9-BA937320BAFB}" destId="{C363DBD4-F9DB-4503-9E6D-EE3769F4A835}" srcOrd="1" destOrd="0" presId="urn:microsoft.com/office/officeart/2005/8/layout/cycle6"/>
    <dgm:cxn modelId="{D2D00B97-7247-4387-BB79-072AAB54B990}" type="presParOf" srcId="{64526718-E5EA-4E1A-B6A9-BA937320BAFB}" destId="{EFCE4DDF-B102-4FAD-BA38-35369B933FC1}" srcOrd="2" destOrd="0" presId="urn:microsoft.com/office/officeart/2005/8/layout/cycle6"/>
    <dgm:cxn modelId="{FAF0E2DF-EDA2-4938-A724-61F18F5440A6}" type="presParOf" srcId="{64526718-E5EA-4E1A-B6A9-BA937320BAFB}" destId="{7EEF15D7-30DD-43C5-8BC8-BACC760639DC}" srcOrd="3" destOrd="0" presId="urn:microsoft.com/office/officeart/2005/8/layout/cycle6"/>
    <dgm:cxn modelId="{5F432132-65A4-415F-9D64-AB4B0EB738B7}" type="presParOf" srcId="{64526718-E5EA-4E1A-B6A9-BA937320BAFB}" destId="{6DE293C8-55D7-4DA1-93CA-5AFA39C83141}" srcOrd="4" destOrd="0" presId="urn:microsoft.com/office/officeart/2005/8/layout/cycle6"/>
    <dgm:cxn modelId="{0F09FF05-D92C-4C3D-8988-B8B4A1DA57F3}" type="presParOf" srcId="{64526718-E5EA-4E1A-B6A9-BA937320BAFB}" destId="{C3F2C910-F908-477E-B5E6-1C2E3D6DAF64}" srcOrd="5" destOrd="0" presId="urn:microsoft.com/office/officeart/2005/8/layout/cycle6"/>
    <dgm:cxn modelId="{460D8CE2-3528-47DB-A1DC-88BEA4CEAD87}" type="presParOf" srcId="{64526718-E5EA-4E1A-B6A9-BA937320BAFB}" destId="{17D265E2-F3C6-4274-964D-EBEAB05844F8}" srcOrd="6" destOrd="0" presId="urn:microsoft.com/office/officeart/2005/8/layout/cycle6"/>
    <dgm:cxn modelId="{0029C13D-C238-46F9-B04D-FDCADACD312E}" type="presParOf" srcId="{64526718-E5EA-4E1A-B6A9-BA937320BAFB}" destId="{9E9E3A08-BC41-48EB-BA72-C8BCAA0E4A9D}" srcOrd="7" destOrd="0" presId="urn:microsoft.com/office/officeart/2005/8/layout/cycle6"/>
    <dgm:cxn modelId="{D3F71822-F9A2-45C6-819F-85F0C9615D99}" type="presParOf" srcId="{64526718-E5EA-4E1A-B6A9-BA937320BAFB}" destId="{783E4515-7D9B-4B4C-AD7C-0255B0EC59C8}" srcOrd="8" destOrd="0" presId="urn:microsoft.com/office/officeart/2005/8/layout/cycle6"/>
    <dgm:cxn modelId="{486B91D4-5012-448B-B551-BF2F7F213BC5}" type="presParOf" srcId="{64526718-E5EA-4E1A-B6A9-BA937320BAFB}" destId="{095D1936-37D1-46F6-8F87-373CF958D348}" srcOrd="9" destOrd="0" presId="urn:microsoft.com/office/officeart/2005/8/layout/cycle6"/>
    <dgm:cxn modelId="{E04F3AD4-6BFD-42FA-8DD3-6E712688EC79}" type="presParOf" srcId="{64526718-E5EA-4E1A-B6A9-BA937320BAFB}" destId="{8A41CC4E-0D9F-4153-8D79-7E23C3EA0B69}" srcOrd="10" destOrd="0" presId="urn:microsoft.com/office/officeart/2005/8/layout/cycle6"/>
    <dgm:cxn modelId="{F9D6717F-37BF-46DC-9470-CD5025947234}" type="presParOf" srcId="{64526718-E5EA-4E1A-B6A9-BA937320BAFB}" destId="{68642A14-B453-4F8D-9475-589CBD617B84}" srcOrd="11" destOrd="0" presId="urn:microsoft.com/office/officeart/2005/8/layout/cycle6"/>
    <dgm:cxn modelId="{6734BF65-01F4-46C6-A92A-C30886DD7915}" type="presParOf" srcId="{64526718-E5EA-4E1A-B6A9-BA937320BAFB}" destId="{7387E470-76A6-48A6-A7B4-04BE742A3A21}" srcOrd="12" destOrd="0" presId="urn:microsoft.com/office/officeart/2005/8/layout/cycle6"/>
    <dgm:cxn modelId="{3BA45CEA-D30D-4ED1-8E8F-F62B05C434A1}" type="presParOf" srcId="{64526718-E5EA-4E1A-B6A9-BA937320BAFB}" destId="{DC42D7FF-E890-4FFD-B9F9-57B42A61B814}" srcOrd="13" destOrd="0" presId="urn:microsoft.com/office/officeart/2005/8/layout/cycle6"/>
    <dgm:cxn modelId="{EC038FB0-E13E-4AD3-9211-51D5AD3070DD}" type="presParOf" srcId="{64526718-E5EA-4E1A-B6A9-BA937320BAFB}" destId="{3D300F6C-AE42-4485-8287-5DEE2981EA23}" srcOrd="14" destOrd="0" presId="urn:microsoft.com/office/officeart/2005/8/layout/cycle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E5B4A3-59F1-4279-A15D-C843EED14910}" type="doc">
      <dgm:prSet loTypeId="urn:microsoft.com/office/officeart/2005/8/layout/hProcess11" loCatId="process" qsTypeId="urn:microsoft.com/office/officeart/2005/8/quickstyle/simple1" qsCatId="simple" csTypeId="urn:microsoft.com/office/officeart/2005/8/colors/accent1_2" csCatId="accent1" phldr="1"/>
      <dgm:spPr/>
    </dgm:pt>
    <dgm:pt modelId="{C6968A00-6269-42B7-964B-6E6942905D9C}" type="pres">
      <dgm:prSet presAssocID="{21E5B4A3-59F1-4279-A15D-C843EED14910}" presName="Name0" presStyleCnt="0">
        <dgm:presLayoutVars>
          <dgm:dir/>
          <dgm:resizeHandles val="exact"/>
        </dgm:presLayoutVars>
      </dgm:prSet>
      <dgm:spPr/>
    </dgm:pt>
    <dgm:pt modelId="{E7CB6C82-BE73-4236-98F5-06CE7AB6846C}" type="pres">
      <dgm:prSet presAssocID="{21E5B4A3-59F1-4279-A15D-C843EED14910}" presName="arrow" presStyleLbl="bgShp" presStyleIdx="0" presStyleCnt="1" custScaleY="188184" custLinFactNeighborX="-1297" custLinFactNeighborY="27232"/>
      <dgm:spPr/>
    </dgm:pt>
    <dgm:pt modelId="{3ED98437-9054-4BC9-9867-878BCC397D4E}" type="pres">
      <dgm:prSet presAssocID="{21E5B4A3-59F1-4279-A15D-C843EED14910}" presName="points" presStyleCnt="0"/>
      <dgm:spPr/>
    </dgm:pt>
  </dgm:ptLst>
  <dgm:cxnLst>
    <dgm:cxn modelId="{138251CE-CE9F-497E-96A4-5D6A4C80B93D}" type="presOf" srcId="{21E5B4A3-59F1-4279-A15D-C843EED14910}" destId="{C6968A00-6269-42B7-964B-6E6942905D9C}" srcOrd="0" destOrd="0" presId="urn:microsoft.com/office/officeart/2005/8/layout/hProcess11"/>
    <dgm:cxn modelId="{E6D062EA-E06A-4BDC-ACAB-87C022F39366}" type="presParOf" srcId="{C6968A00-6269-42B7-964B-6E6942905D9C}" destId="{E7CB6C82-BE73-4236-98F5-06CE7AB6846C}" srcOrd="0" destOrd="0" presId="urn:microsoft.com/office/officeart/2005/8/layout/hProcess11"/>
    <dgm:cxn modelId="{0C242997-BB3B-431B-B743-8B9236E2D316}" type="presParOf" srcId="{C6968A00-6269-42B7-964B-6E6942905D9C}" destId="{3ED98437-9054-4BC9-9867-878BCC397D4E}" srcOrd="1"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1C29C2-A726-4402-8FC9-4CF494994751}"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B0BB7567-B5BF-49CF-B3B9-09AF68FBF8F8}">
      <dgm:prSet phldrT="[Text]">
        <dgm:style>
          <a:lnRef idx="2">
            <a:schemeClr val="accent5"/>
          </a:lnRef>
          <a:fillRef idx="1">
            <a:schemeClr val="lt1"/>
          </a:fillRef>
          <a:effectRef idx="0">
            <a:schemeClr val="accent5"/>
          </a:effectRef>
          <a:fontRef idx="minor">
            <a:schemeClr val="dk1"/>
          </a:fontRef>
        </dgm:style>
      </dgm:prSet>
      <dgm:spPr/>
      <dgm:t>
        <a:bodyPr/>
        <a:lstStyle/>
        <a:p>
          <a:r>
            <a:rPr lang="en-US" dirty="0"/>
            <a:t>Reflective Practice Protocol</a:t>
          </a:r>
        </a:p>
      </dgm:t>
    </dgm:pt>
    <dgm:pt modelId="{C5868F6C-C39A-4959-8FFD-7557BF841C00}" type="parTrans" cxnId="{3FA99CB5-03D1-4561-831D-217D73D2A865}">
      <dgm:prSet/>
      <dgm:spPr/>
      <dgm:t>
        <a:bodyPr/>
        <a:lstStyle/>
        <a:p>
          <a:endParaRPr lang="en-US"/>
        </a:p>
      </dgm:t>
    </dgm:pt>
    <dgm:pt modelId="{3F3E1A59-AD55-4975-814A-4D0DE9BDB3EB}" type="sibTrans" cxnId="{3FA99CB5-03D1-4561-831D-217D73D2A865}">
      <dgm:prSet/>
      <dgm:spPr/>
      <dgm:t>
        <a:bodyPr/>
        <a:lstStyle/>
        <a:p>
          <a:endParaRPr lang="en-US"/>
        </a:p>
      </dgm:t>
    </dgm:pt>
    <dgm:pt modelId="{E7F73D8B-8A59-4330-969E-4B6101A39BD6}">
      <dgm:prSet phldrT="[Text]">
        <dgm:style>
          <a:lnRef idx="2">
            <a:schemeClr val="accent1"/>
          </a:lnRef>
          <a:fillRef idx="1">
            <a:schemeClr val="lt1"/>
          </a:fillRef>
          <a:effectRef idx="0">
            <a:schemeClr val="accent1"/>
          </a:effectRef>
          <a:fontRef idx="minor">
            <a:schemeClr val="dk1"/>
          </a:fontRef>
        </dgm:style>
      </dgm:prSet>
      <dgm:spPr/>
      <dgm:t>
        <a:bodyPr/>
        <a:lstStyle/>
        <a:p>
          <a:r>
            <a:rPr lang="en-US" dirty="0"/>
            <a:t>Video Reflection</a:t>
          </a:r>
        </a:p>
      </dgm:t>
    </dgm:pt>
    <dgm:pt modelId="{59258F94-C415-4731-91E7-CBCD0FD7DE43}" type="parTrans" cxnId="{033040D9-310D-4B5A-ADB3-A0563073DD45}">
      <dgm:prSet/>
      <dgm:spPr/>
      <dgm:t>
        <a:bodyPr/>
        <a:lstStyle/>
        <a:p>
          <a:endParaRPr lang="en-US"/>
        </a:p>
      </dgm:t>
    </dgm:pt>
    <dgm:pt modelId="{9F36D4FB-83BC-4201-852B-1A8A99E7D487}" type="sibTrans" cxnId="{033040D9-310D-4B5A-ADB3-A0563073DD45}">
      <dgm:prSet/>
      <dgm:spPr/>
      <dgm:t>
        <a:bodyPr/>
        <a:lstStyle/>
        <a:p>
          <a:endParaRPr lang="en-US"/>
        </a:p>
      </dgm:t>
    </dgm:pt>
    <dgm:pt modelId="{93C1C03C-9F7E-475E-8BBD-1D6C50D6DABE}">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a:t>Assessment Reflection</a:t>
          </a:r>
        </a:p>
      </dgm:t>
    </dgm:pt>
    <dgm:pt modelId="{0AA45B4F-6706-45B6-B69F-4C8968BEA01D}" type="parTrans" cxnId="{AFFFC1C1-A885-4EE3-9333-C377E2C1EA42}">
      <dgm:prSet/>
      <dgm:spPr/>
      <dgm:t>
        <a:bodyPr/>
        <a:lstStyle/>
        <a:p>
          <a:endParaRPr lang="en-US"/>
        </a:p>
      </dgm:t>
    </dgm:pt>
    <dgm:pt modelId="{ADC38F8B-4039-439E-8487-44BE69D11F35}" type="sibTrans" cxnId="{AFFFC1C1-A885-4EE3-9333-C377E2C1EA42}">
      <dgm:prSet/>
      <dgm:spPr/>
      <dgm:t>
        <a:bodyPr/>
        <a:lstStyle/>
        <a:p>
          <a:endParaRPr lang="en-US"/>
        </a:p>
      </dgm:t>
    </dgm:pt>
    <dgm:pt modelId="{9FA70AC5-5C3B-4A62-9453-B2C383EAFB46}">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Observation Reflection</a:t>
          </a:r>
        </a:p>
      </dgm:t>
    </dgm:pt>
    <dgm:pt modelId="{028732E9-2A0D-4646-9A2E-E13B8D44A8C3}" type="parTrans" cxnId="{064BF269-6B1A-4239-99F4-D714A0A2774D}">
      <dgm:prSet/>
      <dgm:spPr/>
      <dgm:t>
        <a:bodyPr/>
        <a:lstStyle/>
        <a:p>
          <a:endParaRPr lang="en-US"/>
        </a:p>
      </dgm:t>
    </dgm:pt>
    <dgm:pt modelId="{738B74DC-02C3-4E6C-94F2-4FD50B9E3561}" type="sibTrans" cxnId="{064BF269-6B1A-4239-99F4-D714A0A2774D}">
      <dgm:prSet/>
      <dgm:spPr/>
      <dgm:t>
        <a:bodyPr/>
        <a:lstStyle/>
        <a:p>
          <a:endParaRPr lang="en-US"/>
        </a:p>
      </dgm:t>
    </dgm:pt>
    <dgm:pt modelId="{70C27673-04A9-4B1B-982B-47E2143EEF8B}">
      <dgm:prSet phldrT="[Text]">
        <dgm:style>
          <a:lnRef idx="2">
            <a:schemeClr val="accent4"/>
          </a:lnRef>
          <a:fillRef idx="1">
            <a:schemeClr val="lt1"/>
          </a:fillRef>
          <a:effectRef idx="0">
            <a:schemeClr val="accent4"/>
          </a:effectRef>
          <a:fontRef idx="minor">
            <a:schemeClr val="dk1"/>
          </a:fontRef>
        </dgm:style>
      </dgm:prSet>
      <dgm:spPr/>
      <dgm:t>
        <a:bodyPr/>
        <a:lstStyle/>
        <a:p>
          <a:r>
            <a:rPr lang="en-US" dirty="0"/>
            <a:t>Student Voice Reflection</a:t>
          </a:r>
        </a:p>
      </dgm:t>
    </dgm:pt>
    <dgm:pt modelId="{850BCE29-35D7-4EF8-8858-3C4B6C111A30}" type="parTrans" cxnId="{B4860A25-7B95-4C09-9D58-D4107EE75255}">
      <dgm:prSet/>
      <dgm:spPr/>
      <dgm:t>
        <a:bodyPr/>
        <a:lstStyle/>
        <a:p>
          <a:endParaRPr lang="en-US"/>
        </a:p>
      </dgm:t>
    </dgm:pt>
    <dgm:pt modelId="{9960DE51-D12B-4AA3-8F2C-FB7E03AC2A03}" type="sibTrans" cxnId="{B4860A25-7B95-4C09-9D58-D4107EE75255}">
      <dgm:prSet/>
      <dgm:spPr/>
      <dgm:t>
        <a:bodyPr/>
        <a:lstStyle/>
        <a:p>
          <a:endParaRPr lang="en-US"/>
        </a:p>
      </dgm:t>
    </dgm:pt>
    <dgm:pt modelId="{D3362B01-4DC0-44F4-985F-CB806AB0C876}" type="pres">
      <dgm:prSet presAssocID="{761C29C2-A726-4402-8FC9-4CF494994751}" presName="Name0" presStyleCnt="0">
        <dgm:presLayoutVars>
          <dgm:chMax val="1"/>
          <dgm:dir/>
          <dgm:animLvl val="ctr"/>
          <dgm:resizeHandles val="exact"/>
        </dgm:presLayoutVars>
      </dgm:prSet>
      <dgm:spPr/>
      <dgm:t>
        <a:bodyPr/>
        <a:lstStyle/>
        <a:p>
          <a:endParaRPr lang="en-US"/>
        </a:p>
      </dgm:t>
    </dgm:pt>
    <dgm:pt modelId="{B2CD4C5F-6FDA-4659-954A-F07A0C79F12F}" type="pres">
      <dgm:prSet presAssocID="{B0BB7567-B5BF-49CF-B3B9-09AF68FBF8F8}" presName="centerShape" presStyleLbl="node0" presStyleIdx="0" presStyleCnt="1" custScaleX="121993" custScaleY="126120"/>
      <dgm:spPr/>
      <dgm:t>
        <a:bodyPr/>
        <a:lstStyle/>
        <a:p>
          <a:endParaRPr lang="en-US"/>
        </a:p>
      </dgm:t>
    </dgm:pt>
    <dgm:pt modelId="{F1822788-FF4C-443D-BD38-36001B98B090}" type="pres">
      <dgm:prSet presAssocID="{59258F94-C415-4731-91E7-CBCD0FD7DE43}" presName="parTrans" presStyleLbl="sibTrans2D1" presStyleIdx="0" presStyleCnt="4" custAng="10800000"/>
      <dgm:spPr/>
      <dgm:t>
        <a:bodyPr/>
        <a:lstStyle/>
        <a:p>
          <a:endParaRPr lang="en-US"/>
        </a:p>
      </dgm:t>
    </dgm:pt>
    <dgm:pt modelId="{D79DE925-21B2-483C-970C-552394D2F1FC}" type="pres">
      <dgm:prSet presAssocID="{59258F94-C415-4731-91E7-CBCD0FD7DE43}" presName="connectorText" presStyleLbl="sibTrans2D1" presStyleIdx="0" presStyleCnt="4"/>
      <dgm:spPr/>
      <dgm:t>
        <a:bodyPr/>
        <a:lstStyle/>
        <a:p>
          <a:endParaRPr lang="en-US"/>
        </a:p>
      </dgm:t>
    </dgm:pt>
    <dgm:pt modelId="{5102A826-E234-45E2-9BF6-87F895ACF392}" type="pres">
      <dgm:prSet presAssocID="{E7F73D8B-8A59-4330-969E-4B6101A39BD6}" presName="node" presStyleLbl="node1" presStyleIdx="0" presStyleCnt="4">
        <dgm:presLayoutVars>
          <dgm:bulletEnabled val="1"/>
        </dgm:presLayoutVars>
      </dgm:prSet>
      <dgm:spPr/>
      <dgm:t>
        <a:bodyPr/>
        <a:lstStyle/>
        <a:p>
          <a:endParaRPr lang="en-US"/>
        </a:p>
      </dgm:t>
    </dgm:pt>
    <dgm:pt modelId="{C4AEFCBB-35AB-46FC-A2BA-1D389228103A}" type="pres">
      <dgm:prSet presAssocID="{0AA45B4F-6706-45B6-B69F-4C8968BEA01D}" presName="parTrans" presStyleLbl="sibTrans2D1" presStyleIdx="1" presStyleCnt="4" custAng="10800000"/>
      <dgm:spPr/>
      <dgm:t>
        <a:bodyPr/>
        <a:lstStyle/>
        <a:p>
          <a:endParaRPr lang="en-US"/>
        </a:p>
      </dgm:t>
    </dgm:pt>
    <dgm:pt modelId="{BCD3AE1D-877A-44FD-B797-DC953E0C2F36}" type="pres">
      <dgm:prSet presAssocID="{0AA45B4F-6706-45B6-B69F-4C8968BEA01D}" presName="connectorText" presStyleLbl="sibTrans2D1" presStyleIdx="1" presStyleCnt="4"/>
      <dgm:spPr/>
      <dgm:t>
        <a:bodyPr/>
        <a:lstStyle/>
        <a:p>
          <a:endParaRPr lang="en-US"/>
        </a:p>
      </dgm:t>
    </dgm:pt>
    <dgm:pt modelId="{FD5528BD-F0A1-4CC8-ABD6-1B03B5BFED0D}" type="pres">
      <dgm:prSet presAssocID="{93C1C03C-9F7E-475E-8BBD-1D6C50D6DABE}" presName="node" presStyleLbl="node1" presStyleIdx="1" presStyleCnt="4" custRadScaleRad="101193" custRadScaleInc="2140">
        <dgm:presLayoutVars>
          <dgm:bulletEnabled val="1"/>
        </dgm:presLayoutVars>
      </dgm:prSet>
      <dgm:spPr/>
      <dgm:t>
        <a:bodyPr/>
        <a:lstStyle/>
        <a:p>
          <a:endParaRPr lang="en-US"/>
        </a:p>
      </dgm:t>
    </dgm:pt>
    <dgm:pt modelId="{87B4DAD7-8F9E-43FB-91E4-C55CDF8E567E}" type="pres">
      <dgm:prSet presAssocID="{028732E9-2A0D-4646-9A2E-E13B8D44A8C3}" presName="parTrans" presStyleLbl="sibTrans2D1" presStyleIdx="2" presStyleCnt="4" custAng="10800000"/>
      <dgm:spPr/>
      <dgm:t>
        <a:bodyPr/>
        <a:lstStyle/>
        <a:p>
          <a:endParaRPr lang="en-US"/>
        </a:p>
      </dgm:t>
    </dgm:pt>
    <dgm:pt modelId="{9776FDB7-96AD-410F-9E99-758B8BC46981}" type="pres">
      <dgm:prSet presAssocID="{028732E9-2A0D-4646-9A2E-E13B8D44A8C3}" presName="connectorText" presStyleLbl="sibTrans2D1" presStyleIdx="2" presStyleCnt="4"/>
      <dgm:spPr/>
      <dgm:t>
        <a:bodyPr/>
        <a:lstStyle/>
        <a:p>
          <a:endParaRPr lang="en-US"/>
        </a:p>
      </dgm:t>
    </dgm:pt>
    <dgm:pt modelId="{660C2774-C4BC-40A5-A601-253CB24694CE}" type="pres">
      <dgm:prSet presAssocID="{9FA70AC5-5C3B-4A62-9453-B2C383EAFB46}" presName="node" presStyleLbl="node1" presStyleIdx="2" presStyleCnt="4">
        <dgm:presLayoutVars>
          <dgm:bulletEnabled val="1"/>
        </dgm:presLayoutVars>
      </dgm:prSet>
      <dgm:spPr/>
      <dgm:t>
        <a:bodyPr/>
        <a:lstStyle/>
        <a:p>
          <a:endParaRPr lang="en-US"/>
        </a:p>
      </dgm:t>
    </dgm:pt>
    <dgm:pt modelId="{3A3B29C1-C4C4-4B9E-9E33-71D15C63D467}" type="pres">
      <dgm:prSet presAssocID="{850BCE29-35D7-4EF8-8858-3C4B6C111A30}" presName="parTrans" presStyleLbl="sibTrans2D1" presStyleIdx="3" presStyleCnt="4" custAng="10800000"/>
      <dgm:spPr/>
      <dgm:t>
        <a:bodyPr/>
        <a:lstStyle/>
        <a:p>
          <a:endParaRPr lang="en-US"/>
        </a:p>
      </dgm:t>
    </dgm:pt>
    <dgm:pt modelId="{7BBB776F-940F-4A97-B46F-03D7B3787277}" type="pres">
      <dgm:prSet presAssocID="{850BCE29-35D7-4EF8-8858-3C4B6C111A30}" presName="connectorText" presStyleLbl="sibTrans2D1" presStyleIdx="3" presStyleCnt="4"/>
      <dgm:spPr/>
      <dgm:t>
        <a:bodyPr/>
        <a:lstStyle/>
        <a:p>
          <a:endParaRPr lang="en-US"/>
        </a:p>
      </dgm:t>
    </dgm:pt>
    <dgm:pt modelId="{DF3A1675-3D8D-467E-BD06-C477B4149090}" type="pres">
      <dgm:prSet presAssocID="{70C27673-04A9-4B1B-982B-47E2143EEF8B}" presName="node" presStyleLbl="node1" presStyleIdx="3" presStyleCnt="4">
        <dgm:presLayoutVars>
          <dgm:bulletEnabled val="1"/>
        </dgm:presLayoutVars>
      </dgm:prSet>
      <dgm:spPr/>
      <dgm:t>
        <a:bodyPr/>
        <a:lstStyle/>
        <a:p>
          <a:endParaRPr lang="en-US"/>
        </a:p>
      </dgm:t>
    </dgm:pt>
  </dgm:ptLst>
  <dgm:cxnLst>
    <dgm:cxn modelId="{09FBBD83-7B88-4E66-9C00-7917661FE8F6}" type="presOf" srcId="{59258F94-C415-4731-91E7-CBCD0FD7DE43}" destId="{D79DE925-21B2-483C-970C-552394D2F1FC}" srcOrd="1" destOrd="0" presId="urn:microsoft.com/office/officeart/2005/8/layout/radial5"/>
    <dgm:cxn modelId="{6B35C0D4-B491-4C4F-AFDF-5A10DE844F3F}" type="presOf" srcId="{0AA45B4F-6706-45B6-B69F-4C8968BEA01D}" destId="{BCD3AE1D-877A-44FD-B797-DC953E0C2F36}" srcOrd="1" destOrd="0" presId="urn:microsoft.com/office/officeart/2005/8/layout/radial5"/>
    <dgm:cxn modelId="{AFFFC1C1-A885-4EE3-9333-C377E2C1EA42}" srcId="{B0BB7567-B5BF-49CF-B3B9-09AF68FBF8F8}" destId="{93C1C03C-9F7E-475E-8BBD-1D6C50D6DABE}" srcOrd="1" destOrd="0" parTransId="{0AA45B4F-6706-45B6-B69F-4C8968BEA01D}" sibTransId="{ADC38F8B-4039-439E-8487-44BE69D11F35}"/>
    <dgm:cxn modelId="{5112A39C-9CB5-4255-88EA-720BCA7D8F1E}" type="presOf" srcId="{B0BB7567-B5BF-49CF-B3B9-09AF68FBF8F8}" destId="{B2CD4C5F-6FDA-4659-954A-F07A0C79F12F}" srcOrd="0" destOrd="0" presId="urn:microsoft.com/office/officeart/2005/8/layout/radial5"/>
    <dgm:cxn modelId="{033040D9-310D-4B5A-ADB3-A0563073DD45}" srcId="{B0BB7567-B5BF-49CF-B3B9-09AF68FBF8F8}" destId="{E7F73D8B-8A59-4330-969E-4B6101A39BD6}" srcOrd="0" destOrd="0" parTransId="{59258F94-C415-4731-91E7-CBCD0FD7DE43}" sibTransId="{9F36D4FB-83BC-4201-852B-1A8A99E7D487}"/>
    <dgm:cxn modelId="{3BCCFABC-3737-4544-9F0A-6800926ADC12}" type="presOf" srcId="{850BCE29-35D7-4EF8-8858-3C4B6C111A30}" destId="{7BBB776F-940F-4A97-B46F-03D7B3787277}" srcOrd="1" destOrd="0" presId="urn:microsoft.com/office/officeart/2005/8/layout/radial5"/>
    <dgm:cxn modelId="{F255DCC3-1A52-48C0-828F-BF4052A00F26}" type="presOf" srcId="{028732E9-2A0D-4646-9A2E-E13B8D44A8C3}" destId="{87B4DAD7-8F9E-43FB-91E4-C55CDF8E567E}" srcOrd="0" destOrd="0" presId="urn:microsoft.com/office/officeart/2005/8/layout/radial5"/>
    <dgm:cxn modelId="{3FA99CB5-03D1-4561-831D-217D73D2A865}" srcId="{761C29C2-A726-4402-8FC9-4CF494994751}" destId="{B0BB7567-B5BF-49CF-B3B9-09AF68FBF8F8}" srcOrd="0" destOrd="0" parTransId="{C5868F6C-C39A-4959-8FFD-7557BF841C00}" sibTransId="{3F3E1A59-AD55-4975-814A-4D0DE9BDB3EB}"/>
    <dgm:cxn modelId="{ECD6B76A-E850-4642-B008-E40BB3C41C25}" type="presOf" srcId="{93C1C03C-9F7E-475E-8BBD-1D6C50D6DABE}" destId="{FD5528BD-F0A1-4CC8-ABD6-1B03B5BFED0D}" srcOrd="0" destOrd="0" presId="urn:microsoft.com/office/officeart/2005/8/layout/radial5"/>
    <dgm:cxn modelId="{FB782EE1-FFE6-4960-A5B2-B23567620312}" type="presOf" srcId="{9FA70AC5-5C3B-4A62-9453-B2C383EAFB46}" destId="{660C2774-C4BC-40A5-A601-253CB24694CE}" srcOrd="0" destOrd="0" presId="urn:microsoft.com/office/officeart/2005/8/layout/radial5"/>
    <dgm:cxn modelId="{DB03812E-851A-4AD2-9A45-5E922385A0F6}" type="presOf" srcId="{70C27673-04A9-4B1B-982B-47E2143EEF8B}" destId="{DF3A1675-3D8D-467E-BD06-C477B4149090}" srcOrd="0" destOrd="0" presId="urn:microsoft.com/office/officeart/2005/8/layout/radial5"/>
    <dgm:cxn modelId="{AF43C3D2-F45F-4C64-93F5-676DFEA350EB}" type="presOf" srcId="{028732E9-2A0D-4646-9A2E-E13B8D44A8C3}" destId="{9776FDB7-96AD-410F-9E99-758B8BC46981}" srcOrd="1" destOrd="0" presId="urn:microsoft.com/office/officeart/2005/8/layout/radial5"/>
    <dgm:cxn modelId="{3930D3BE-1076-494A-9413-7F75F0DD0145}" type="presOf" srcId="{E7F73D8B-8A59-4330-969E-4B6101A39BD6}" destId="{5102A826-E234-45E2-9BF6-87F895ACF392}" srcOrd="0" destOrd="0" presId="urn:microsoft.com/office/officeart/2005/8/layout/radial5"/>
    <dgm:cxn modelId="{B4860A25-7B95-4C09-9D58-D4107EE75255}" srcId="{B0BB7567-B5BF-49CF-B3B9-09AF68FBF8F8}" destId="{70C27673-04A9-4B1B-982B-47E2143EEF8B}" srcOrd="3" destOrd="0" parTransId="{850BCE29-35D7-4EF8-8858-3C4B6C111A30}" sibTransId="{9960DE51-D12B-4AA3-8F2C-FB7E03AC2A03}"/>
    <dgm:cxn modelId="{D72439C6-0CA8-4657-95B2-284E7CED08E6}" type="presOf" srcId="{761C29C2-A726-4402-8FC9-4CF494994751}" destId="{D3362B01-4DC0-44F4-985F-CB806AB0C876}" srcOrd="0" destOrd="0" presId="urn:microsoft.com/office/officeart/2005/8/layout/radial5"/>
    <dgm:cxn modelId="{BE284745-D3BA-4F49-BA90-DCE3834931C4}" type="presOf" srcId="{0AA45B4F-6706-45B6-B69F-4C8968BEA01D}" destId="{C4AEFCBB-35AB-46FC-A2BA-1D389228103A}" srcOrd="0" destOrd="0" presId="urn:microsoft.com/office/officeart/2005/8/layout/radial5"/>
    <dgm:cxn modelId="{064BF269-6B1A-4239-99F4-D714A0A2774D}" srcId="{B0BB7567-B5BF-49CF-B3B9-09AF68FBF8F8}" destId="{9FA70AC5-5C3B-4A62-9453-B2C383EAFB46}" srcOrd="2" destOrd="0" parTransId="{028732E9-2A0D-4646-9A2E-E13B8D44A8C3}" sibTransId="{738B74DC-02C3-4E6C-94F2-4FD50B9E3561}"/>
    <dgm:cxn modelId="{BF436ED4-D3A3-473E-AF2E-AFD1DE4DE020}" type="presOf" srcId="{59258F94-C415-4731-91E7-CBCD0FD7DE43}" destId="{F1822788-FF4C-443D-BD38-36001B98B090}" srcOrd="0" destOrd="0" presId="urn:microsoft.com/office/officeart/2005/8/layout/radial5"/>
    <dgm:cxn modelId="{982B4082-272D-4834-8802-40DA8D32AD1F}" type="presOf" srcId="{850BCE29-35D7-4EF8-8858-3C4B6C111A30}" destId="{3A3B29C1-C4C4-4B9E-9E33-71D15C63D467}" srcOrd="0" destOrd="0" presId="urn:microsoft.com/office/officeart/2005/8/layout/radial5"/>
    <dgm:cxn modelId="{D43F4E5E-9EE5-4523-8477-2821B8B0C8EE}" type="presParOf" srcId="{D3362B01-4DC0-44F4-985F-CB806AB0C876}" destId="{B2CD4C5F-6FDA-4659-954A-F07A0C79F12F}" srcOrd="0" destOrd="0" presId="urn:microsoft.com/office/officeart/2005/8/layout/radial5"/>
    <dgm:cxn modelId="{48DF3513-7AB9-4654-A51F-560C0CC8E3C3}" type="presParOf" srcId="{D3362B01-4DC0-44F4-985F-CB806AB0C876}" destId="{F1822788-FF4C-443D-BD38-36001B98B090}" srcOrd="1" destOrd="0" presId="urn:microsoft.com/office/officeart/2005/8/layout/radial5"/>
    <dgm:cxn modelId="{77B2CF5A-8741-42AE-AB24-EB0800211480}" type="presParOf" srcId="{F1822788-FF4C-443D-BD38-36001B98B090}" destId="{D79DE925-21B2-483C-970C-552394D2F1FC}" srcOrd="0" destOrd="0" presId="urn:microsoft.com/office/officeart/2005/8/layout/radial5"/>
    <dgm:cxn modelId="{48149251-5188-40BC-8FDC-AFAC5A687CCE}" type="presParOf" srcId="{D3362B01-4DC0-44F4-985F-CB806AB0C876}" destId="{5102A826-E234-45E2-9BF6-87F895ACF392}" srcOrd="2" destOrd="0" presId="urn:microsoft.com/office/officeart/2005/8/layout/radial5"/>
    <dgm:cxn modelId="{4C7C0770-6DFA-450E-ADB6-25E38B3EA696}" type="presParOf" srcId="{D3362B01-4DC0-44F4-985F-CB806AB0C876}" destId="{C4AEFCBB-35AB-46FC-A2BA-1D389228103A}" srcOrd="3" destOrd="0" presId="urn:microsoft.com/office/officeart/2005/8/layout/radial5"/>
    <dgm:cxn modelId="{C0D59923-35D1-4421-A24B-ADE913759620}" type="presParOf" srcId="{C4AEFCBB-35AB-46FC-A2BA-1D389228103A}" destId="{BCD3AE1D-877A-44FD-B797-DC953E0C2F36}" srcOrd="0" destOrd="0" presId="urn:microsoft.com/office/officeart/2005/8/layout/radial5"/>
    <dgm:cxn modelId="{46BDF5EB-2373-4F69-92AA-11A4D0CEDDB8}" type="presParOf" srcId="{D3362B01-4DC0-44F4-985F-CB806AB0C876}" destId="{FD5528BD-F0A1-4CC8-ABD6-1B03B5BFED0D}" srcOrd="4" destOrd="0" presId="urn:microsoft.com/office/officeart/2005/8/layout/radial5"/>
    <dgm:cxn modelId="{8D758320-8B75-4D1A-871E-AC5EA1C718EC}" type="presParOf" srcId="{D3362B01-4DC0-44F4-985F-CB806AB0C876}" destId="{87B4DAD7-8F9E-43FB-91E4-C55CDF8E567E}" srcOrd="5" destOrd="0" presId="urn:microsoft.com/office/officeart/2005/8/layout/radial5"/>
    <dgm:cxn modelId="{12CA4796-8818-4A24-972A-D469A3A6B2F7}" type="presParOf" srcId="{87B4DAD7-8F9E-43FB-91E4-C55CDF8E567E}" destId="{9776FDB7-96AD-410F-9E99-758B8BC46981}" srcOrd="0" destOrd="0" presId="urn:microsoft.com/office/officeart/2005/8/layout/radial5"/>
    <dgm:cxn modelId="{E5C687C0-0E1F-4A91-8794-DE0A47B94AAF}" type="presParOf" srcId="{D3362B01-4DC0-44F4-985F-CB806AB0C876}" destId="{660C2774-C4BC-40A5-A601-253CB24694CE}" srcOrd="6" destOrd="0" presId="urn:microsoft.com/office/officeart/2005/8/layout/radial5"/>
    <dgm:cxn modelId="{912788B4-7BEB-404A-83E6-51F5334DDD4D}" type="presParOf" srcId="{D3362B01-4DC0-44F4-985F-CB806AB0C876}" destId="{3A3B29C1-C4C4-4B9E-9E33-71D15C63D467}" srcOrd="7" destOrd="0" presId="urn:microsoft.com/office/officeart/2005/8/layout/radial5"/>
    <dgm:cxn modelId="{C67E22F7-0637-43EB-AB4C-66B0DA63CE83}" type="presParOf" srcId="{3A3B29C1-C4C4-4B9E-9E33-71D15C63D467}" destId="{7BBB776F-940F-4A97-B46F-03D7B3787277}" srcOrd="0" destOrd="0" presId="urn:microsoft.com/office/officeart/2005/8/layout/radial5"/>
    <dgm:cxn modelId="{9BF6ECF0-507B-44D5-9004-D2FE5C16FD8E}" type="presParOf" srcId="{D3362B01-4DC0-44F4-985F-CB806AB0C876}" destId="{DF3A1675-3D8D-467E-BD06-C477B4149090}"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61616C-74E8-4456-9FD8-E197FD8D7AB9}" type="doc">
      <dgm:prSet loTypeId="urn:microsoft.com/office/officeart/2005/8/layout/hierarchy1" loCatId="hierarchy" qsTypeId="urn:microsoft.com/office/officeart/2005/8/quickstyle/simple5" qsCatId="simple" csTypeId="urn:microsoft.com/office/officeart/2005/8/colors/colorful2" csCatId="colorful" phldr="1"/>
      <dgm:spPr/>
      <dgm:t>
        <a:bodyPr/>
        <a:lstStyle/>
        <a:p>
          <a:endParaRPr lang="en-US"/>
        </a:p>
      </dgm:t>
    </dgm:pt>
    <dgm:pt modelId="{64B76209-18DA-4B86-BA6A-BA40493C2479}">
      <dgm:prSet phldrT="[Text]"/>
      <dgm:spPr/>
      <dgm:t>
        <a:bodyPr/>
        <a:lstStyle/>
        <a:p>
          <a:r>
            <a:rPr lang="en-US" dirty="0" smtClean="0"/>
            <a:t>Summative Rating</a:t>
          </a:r>
          <a:endParaRPr lang="en-US" dirty="0"/>
        </a:p>
      </dgm:t>
    </dgm:pt>
    <dgm:pt modelId="{E378E691-5A1B-43D0-AA0D-06E0C2F13966}" type="parTrans" cxnId="{60CC0602-8310-4AF8-89DC-5BFFBDAD1EDE}">
      <dgm:prSet/>
      <dgm:spPr/>
      <dgm:t>
        <a:bodyPr/>
        <a:lstStyle/>
        <a:p>
          <a:endParaRPr lang="en-US"/>
        </a:p>
      </dgm:t>
    </dgm:pt>
    <dgm:pt modelId="{350CCF3F-2794-4F36-A659-1DDBB8B0DB7F}" type="sibTrans" cxnId="{60CC0602-8310-4AF8-89DC-5BFFBDAD1EDE}">
      <dgm:prSet/>
      <dgm:spPr/>
      <dgm:t>
        <a:bodyPr/>
        <a:lstStyle/>
        <a:p>
          <a:endParaRPr lang="en-US"/>
        </a:p>
      </dgm:t>
    </dgm:pt>
    <dgm:pt modelId="{7C59880E-8A02-40DE-B6E6-E5FD986EB932}">
      <dgm:prSet phldrT="[Text]"/>
      <dgm:spPr/>
      <dgm:t>
        <a:bodyPr/>
        <a:lstStyle/>
        <a:p>
          <a:r>
            <a:rPr lang="en-US" dirty="0" smtClean="0"/>
            <a:t>Teacher Practice</a:t>
          </a:r>
          <a:endParaRPr lang="en-US" dirty="0"/>
        </a:p>
      </dgm:t>
    </dgm:pt>
    <dgm:pt modelId="{13EB48DE-4B21-4A90-94AD-B489C0338105}" type="parTrans" cxnId="{A543A8AB-1030-409A-992B-DBB6EF0B9C25}">
      <dgm:prSet/>
      <dgm:spPr/>
      <dgm:t>
        <a:bodyPr/>
        <a:lstStyle/>
        <a:p>
          <a:endParaRPr lang="en-US"/>
        </a:p>
      </dgm:t>
    </dgm:pt>
    <dgm:pt modelId="{738DD5D8-E2D6-4230-BF86-573DD8F18F23}" type="sibTrans" cxnId="{A543A8AB-1030-409A-992B-DBB6EF0B9C25}">
      <dgm:prSet/>
      <dgm:spPr/>
      <dgm:t>
        <a:bodyPr/>
        <a:lstStyle/>
        <a:p>
          <a:endParaRPr lang="en-US"/>
        </a:p>
      </dgm:t>
    </dgm:pt>
    <dgm:pt modelId="{2FEF9C10-0168-47D9-887E-15D5EA38928D}">
      <dgm:prSet phldrT="[Text]"/>
      <dgm:spPr/>
      <dgm:t>
        <a:bodyPr/>
        <a:lstStyle/>
        <a:p>
          <a:r>
            <a:rPr lang="en-US" dirty="0" smtClean="0"/>
            <a:t>Traditional Classroom Observation(s)</a:t>
          </a:r>
          <a:endParaRPr lang="en-US" dirty="0"/>
        </a:p>
      </dgm:t>
    </dgm:pt>
    <dgm:pt modelId="{B087EF12-3137-48AF-A3BE-B9EABC985A17}" type="parTrans" cxnId="{6915E4F6-EE5A-403C-8E42-DA42DB3BA13F}">
      <dgm:prSet/>
      <dgm:spPr/>
      <dgm:t>
        <a:bodyPr/>
        <a:lstStyle/>
        <a:p>
          <a:endParaRPr lang="en-US"/>
        </a:p>
      </dgm:t>
    </dgm:pt>
    <dgm:pt modelId="{9C3A935F-A3B8-461D-B725-3DBBC697AC7F}" type="sibTrans" cxnId="{6915E4F6-EE5A-403C-8E42-DA42DB3BA13F}">
      <dgm:prSet/>
      <dgm:spPr/>
      <dgm:t>
        <a:bodyPr/>
        <a:lstStyle/>
        <a:p>
          <a:endParaRPr lang="en-US"/>
        </a:p>
      </dgm:t>
    </dgm:pt>
    <dgm:pt modelId="{77C83800-998F-4856-972B-8E4A36DED4D6}">
      <dgm:prSet phldrT="[Text]"/>
      <dgm:spPr/>
      <dgm:t>
        <a:bodyPr/>
        <a:lstStyle/>
        <a:p>
          <a:r>
            <a:rPr lang="en-US" dirty="0" smtClean="0"/>
            <a:t>Reflective Conference</a:t>
          </a:r>
          <a:endParaRPr lang="en-US" dirty="0"/>
        </a:p>
      </dgm:t>
    </dgm:pt>
    <dgm:pt modelId="{B15950B6-C827-4BE6-9EB5-CC6775AA5921}" type="parTrans" cxnId="{CB3FA629-DF48-45C2-93BB-448D88E67AFD}">
      <dgm:prSet/>
      <dgm:spPr/>
      <dgm:t>
        <a:bodyPr/>
        <a:lstStyle/>
        <a:p>
          <a:endParaRPr lang="en-US"/>
        </a:p>
      </dgm:t>
    </dgm:pt>
    <dgm:pt modelId="{43227423-E1B6-467B-8E5E-2D29ADA5C9BA}" type="sibTrans" cxnId="{CB3FA629-DF48-45C2-93BB-448D88E67AFD}">
      <dgm:prSet/>
      <dgm:spPr/>
      <dgm:t>
        <a:bodyPr/>
        <a:lstStyle/>
        <a:p>
          <a:endParaRPr lang="en-US"/>
        </a:p>
      </dgm:t>
    </dgm:pt>
    <dgm:pt modelId="{4E9A0907-4D97-4130-892A-2AC587E9BF7D}">
      <dgm:prSet phldrT="[Text]"/>
      <dgm:spPr/>
      <dgm:t>
        <a:bodyPr/>
        <a:lstStyle/>
        <a:p>
          <a:r>
            <a:rPr lang="en-US" dirty="0" smtClean="0"/>
            <a:t>Student Achievement</a:t>
          </a:r>
          <a:endParaRPr lang="en-US" dirty="0"/>
        </a:p>
      </dgm:t>
    </dgm:pt>
    <dgm:pt modelId="{3718BC6E-9C26-4804-BDDB-448C090523D2}" type="parTrans" cxnId="{383BF9D1-0FD9-4E7C-A8CA-1F765A28EB7B}">
      <dgm:prSet/>
      <dgm:spPr/>
      <dgm:t>
        <a:bodyPr/>
        <a:lstStyle/>
        <a:p>
          <a:endParaRPr lang="en-US"/>
        </a:p>
      </dgm:t>
    </dgm:pt>
    <dgm:pt modelId="{058FD1C1-8FB4-4CE0-AA3A-FC29DFBD69C0}" type="sibTrans" cxnId="{383BF9D1-0FD9-4E7C-A8CA-1F765A28EB7B}">
      <dgm:prSet/>
      <dgm:spPr/>
      <dgm:t>
        <a:bodyPr/>
        <a:lstStyle/>
        <a:p>
          <a:endParaRPr lang="en-US"/>
        </a:p>
      </dgm:t>
    </dgm:pt>
    <dgm:pt modelId="{EB767AC7-9F6C-4F2E-9663-A9BF50FECA74}">
      <dgm:prSet phldrT="[Text]"/>
      <dgm:spPr/>
      <dgm:t>
        <a:bodyPr/>
        <a:lstStyle/>
        <a:p>
          <a:r>
            <a:rPr lang="en-US" dirty="0" smtClean="0"/>
            <a:t>SGO/mSGP</a:t>
          </a:r>
          <a:endParaRPr lang="en-US" dirty="0"/>
        </a:p>
      </dgm:t>
    </dgm:pt>
    <dgm:pt modelId="{B5AA68E9-E476-4282-A270-54DC5C7DA9E7}" type="parTrans" cxnId="{A91BE0B4-6A08-4955-9560-496D3F4D43B1}">
      <dgm:prSet/>
      <dgm:spPr/>
      <dgm:t>
        <a:bodyPr/>
        <a:lstStyle/>
        <a:p>
          <a:endParaRPr lang="en-US"/>
        </a:p>
      </dgm:t>
    </dgm:pt>
    <dgm:pt modelId="{CFC3AD6E-55FC-4044-B77B-E2782F1138E9}" type="sibTrans" cxnId="{A91BE0B4-6A08-4955-9560-496D3F4D43B1}">
      <dgm:prSet/>
      <dgm:spPr/>
      <dgm:t>
        <a:bodyPr/>
        <a:lstStyle/>
        <a:p>
          <a:endParaRPr lang="en-US"/>
        </a:p>
      </dgm:t>
    </dgm:pt>
    <dgm:pt modelId="{B29688BE-8346-478F-8800-48C73C08E177}">
      <dgm:prSet phldrT="[Text]"/>
      <dgm:spPr/>
      <dgm:t>
        <a:bodyPr/>
        <a:lstStyle/>
        <a:p>
          <a:r>
            <a:rPr lang="en-US" dirty="0" smtClean="0"/>
            <a:t>Video Lesson Capture Reflection</a:t>
          </a:r>
          <a:endParaRPr lang="en-US" dirty="0"/>
        </a:p>
      </dgm:t>
    </dgm:pt>
    <dgm:pt modelId="{A55E2087-FB28-4107-A888-EF7C94DD43A4}" type="parTrans" cxnId="{C3740B8A-2F21-45E1-94B9-9F87DEAE052E}">
      <dgm:prSet/>
      <dgm:spPr/>
      <dgm:t>
        <a:bodyPr/>
        <a:lstStyle/>
        <a:p>
          <a:endParaRPr lang="en-US"/>
        </a:p>
      </dgm:t>
    </dgm:pt>
    <dgm:pt modelId="{9708CABC-9664-451A-AC75-56A5FE79FF07}" type="sibTrans" cxnId="{C3740B8A-2F21-45E1-94B9-9F87DEAE052E}">
      <dgm:prSet/>
      <dgm:spPr/>
      <dgm:t>
        <a:bodyPr/>
        <a:lstStyle/>
        <a:p>
          <a:endParaRPr lang="en-US"/>
        </a:p>
      </dgm:t>
    </dgm:pt>
    <dgm:pt modelId="{A9B8F5D8-DBB3-483D-8E19-EB471897D2DB}">
      <dgm:prSet phldrT="[Text]"/>
      <dgm:spPr/>
      <dgm:t>
        <a:bodyPr/>
        <a:lstStyle/>
        <a:p>
          <a:r>
            <a:rPr lang="en-US" dirty="0" smtClean="0"/>
            <a:t>Student Voice Reflection</a:t>
          </a:r>
          <a:endParaRPr lang="en-US" dirty="0"/>
        </a:p>
      </dgm:t>
    </dgm:pt>
    <dgm:pt modelId="{86412E47-E19D-4BF5-B50C-E9EBB559818D}" type="parTrans" cxnId="{48FEEDAC-625A-46E9-8E6F-5DFAF06E661F}">
      <dgm:prSet/>
      <dgm:spPr/>
      <dgm:t>
        <a:bodyPr/>
        <a:lstStyle/>
        <a:p>
          <a:endParaRPr lang="en-US"/>
        </a:p>
      </dgm:t>
    </dgm:pt>
    <dgm:pt modelId="{BB197D45-B6E3-4334-BDD3-62BEFD735455}" type="sibTrans" cxnId="{48FEEDAC-625A-46E9-8E6F-5DFAF06E661F}">
      <dgm:prSet/>
      <dgm:spPr/>
      <dgm:t>
        <a:bodyPr/>
        <a:lstStyle/>
        <a:p>
          <a:endParaRPr lang="en-US"/>
        </a:p>
      </dgm:t>
    </dgm:pt>
    <dgm:pt modelId="{9F3FDE4A-E53C-43B4-B95F-02A25C1B3B3D}">
      <dgm:prSet phldrT="[Text]"/>
      <dgm:spPr/>
      <dgm:t>
        <a:bodyPr/>
        <a:lstStyle/>
        <a:p>
          <a:r>
            <a:rPr lang="en-US" dirty="0" smtClean="0"/>
            <a:t>Traditional Classroom Observation Reflection</a:t>
          </a:r>
          <a:endParaRPr lang="en-US" dirty="0"/>
        </a:p>
      </dgm:t>
    </dgm:pt>
    <dgm:pt modelId="{292E2848-738F-4D79-8164-D241606AC7F2}" type="parTrans" cxnId="{183ECE65-599E-40E1-A734-41A1EBA31743}">
      <dgm:prSet/>
      <dgm:spPr/>
      <dgm:t>
        <a:bodyPr/>
        <a:lstStyle/>
        <a:p>
          <a:endParaRPr lang="en-US"/>
        </a:p>
      </dgm:t>
    </dgm:pt>
    <dgm:pt modelId="{8D9E1FD3-A7BE-4DA9-B7D9-0597C633B0B7}" type="sibTrans" cxnId="{183ECE65-599E-40E1-A734-41A1EBA31743}">
      <dgm:prSet/>
      <dgm:spPr/>
      <dgm:t>
        <a:bodyPr/>
        <a:lstStyle/>
        <a:p>
          <a:endParaRPr lang="en-US"/>
        </a:p>
      </dgm:t>
    </dgm:pt>
    <dgm:pt modelId="{D8765104-38DC-4362-95C9-41D37EC50A2D}">
      <dgm:prSet phldrT="[Text]"/>
      <dgm:spPr/>
      <dgm:t>
        <a:bodyPr/>
        <a:lstStyle/>
        <a:p>
          <a:r>
            <a:rPr lang="en-US" dirty="0" smtClean="0"/>
            <a:t>Student Assessment Reflection</a:t>
          </a:r>
          <a:endParaRPr lang="en-US" dirty="0"/>
        </a:p>
      </dgm:t>
    </dgm:pt>
    <dgm:pt modelId="{3A6A5D02-2580-4585-B385-57A423E1F2A8}" type="parTrans" cxnId="{7CF13F14-CCB9-4247-A758-33801843F942}">
      <dgm:prSet/>
      <dgm:spPr/>
      <dgm:t>
        <a:bodyPr/>
        <a:lstStyle/>
        <a:p>
          <a:endParaRPr lang="en-US"/>
        </a:p>
      </dgm:t>
    </dgm:pt>
    <dgm:pt modelId="{EF015A28-9A15-43D7-AE98-28D955E05A7E}" type="sibTrans" cxnId="{7CF13F14-CCB9-4247-A758-33801843F942}">
      <dgm:prSet/>
      <dgm:spPr/>
      <dgm:t>
        <a:bodyPr/>
        <a:lstStyle/>
        <a:p>
          <a:endParaRPr lang="en-US"/>
        </a:p>
      </dgm:t>
    </dgm:pt>
    <dgm:pt modelId="{54359C51-2610-40B1-BEB2-ADB2FFE755BE}" type="pres">
      <dgm:prSet presAssocID="{9661616C-74E8-4456-9FD8-E197FD8D7AB9}" presName="hierChild1" presStyleCnt="0">
        <dgm:presLayoutVars>
          <dgm:chPref val="1"/>
          <dgm:dir/>
          <dgm:animOne val="branch"/>
          <dgm:animLvl val="lvl"/>
          <dgm:resizeHandles/>
        </dgm:presLayoutVars>
      </dgm:prSet>
      <dgm:spPr/>
      <dgm:t>
        <a:bodyPr/>
        <a:lstStyle/>
        <a:p>
          <a:endParaRPr lang="en-US"/>
        </a:p>
      </dgm:t>
    </dgm:pt>
    <dgm:pt modelId="{8C811009-2F2A-4F60-AB56-F3B67B2EA462}" type="pres">
      <dgm:prSet presAssocID="{64B76209-18DA-4B86-BA6A-BA40493C2479}" presName="hierRoot1" presStyleCnt="0"/>
      <dgm:spPr/>
      <dgm:t>
        <a:bodyPr/>
        <a:lstStyle/>
        <a:p>
          <a:endParaRPr lang="en-US"/>
        </a:p>
      </dgm:t>
    </dgm:pt>
    <dgm:pt modelId="{5424605F-90DD-4DCC-9F79-BC854CAD90CB}" type="pres">
      <dgm:prSet presAssocID="{64B76209-18DA-4B86-BA6A-BA40493C2479}" presName="composite" presStyleCnt="0"/>
      <dgm:spPr/>
      <dgm:t>
        <a:bodyPr/>
        <a:lstStyle/>
        <a:p>
          <a:endParaRPr lang="en-US"/>
        </a:p>
      </dgm:t>
    </dgm:pt>
    <dgm:pt modelId="{28CCE4D0-996E-4B1A-B8BA-63ED24D9D8D8}" type="pres">
      <dgm:prSet presAssocID="{64B76209-18DA-4B86-BA6A-BA40493C2479}" presName="background" presStyleLbl="node0" presStyleIdx="0" presStyleCnt="1"/>
      <dgm:spPr>
        <a:solidFill>
          <a:schemeClr val="accent1">
            <a:lumMod val="40000"/>
            <a:lumOff val="60000"/>
          </a:schemeClr>
        </a:solidFill>
      </dgm:spPr>
      <dgm:t>
        <a:bodyPr/>
        <a:lstStyle/>
        <a:p>
          <a:endParaRPr lang="en-US"/>
        </a:p>
      </dgm:t>
    </dgm:pt>
    <dgm:pt modelId="{E2D8E73D-EF5B-4E0C-A77E-6C513250B803}" type="pres">
      <dgm:prSet presAssocID="{64B76209-18DA-4B86-BA6A-BA40493C2479}" presName="text" presStyleLbl="fgAcc0" presStyleIdx="0" presStyleCnt="1" custLinFactNeighborX="-26188" custLinFactNeighborY="-220">
        <dgm:presLayoutVars>
          <dgm:chPref val="3"/>
        </dgm:presLayoutVars>
      </dgm:prSet>
      <dgm:spPr/>
      <dgm:t>
        <a:bodyPr/>
        <a:lstStyle/>
        <a:p>
          <a:endParaRPr lang="en-US"/>
        </a:p>
      </dgm:t>
    </dgm:pt>
    <dgm:pt modelId="{90DBB2C2-DDFF-4FE6-BE21-1110AD243851}" type="pres">
      <dgm:prSet presAssocID="{64B76209-18DA-4B86-BA6A-BA40493C2479}" presName="hierChild2" presStyleCnt="0"/>
      <dgm:spPr/>
      <dgm:t>
        <a:bodyPr/>
        <a:lstStyle/>
        <a:p>
          <a:endParaRPr lang="en-US"/>
        </a:p>
      </dgm:t>
    </dgm:pt>
    <dgm:pt modelId="{13AA2819-1410-4C9C-97EF-FC8009EFF2B5}" type="pres">
      <dgm:prSet presAssocID="{13EB48DE-4B21-4A90-94AD-B489C0338105}" presName="Name10" presStyleLbl="parChTrans1D2" presStyleIdx="0" presStyleCnt="2"/>
      <dgm:spPr/>
      <dgm:t>
        <a:bodyPr/>
        <a:lstStyle/>
        <a:p>
          <a:endParaRPr lang="en-US"/>
        </a:p>
      </dgm:t>
    </dgm:pt>
    <dgm:pt modelId="{F39851EE-E9C4-4F0B-8A07-66385619E0D5}" type="pres">
      <dgm:prSet presAssocID="{7C59880E-8A02-40DE-B6E6-E5FD986EB932}" presName="hierRoot2" presStyleCnt="0"/>
      <dgm:spPr/>
      <dgm:t>
        <a:bodyPr/>
        <a:lstStyle/>
        <a:p>
          <a:endParaRPr lang="en-US"/>
        </a:p>
      </dgm:t>
    </dgm:pt>
    <dgm:pt modelId="{9B8D4592-B2BD-4C47-9CDD-193E9C0C856E}" type="pres">
      <dgm:prSet presAssocID="{7C59880E-8A02-40DE-B6E6-E5FD986EB932}" presName="composite2" presStyleCnt="0"/>
      <dgm:spPr/>
      <dgm:t>
        <a:bodyPr/>
        <a:lstStyle/>
        <a:p>
          <a:endParaRPr lang="en-US"/>
        </a:p>
      </dgm:t>
    </dgm:pt>
    <dgm:pt modelId="{17C80680-B731-4957-B7B3-5C1A48BE9D1C}" type="pres">
      <dgm:prSet presAssocID="{7C59880E-8A02-40DE-B6E6-E5FD986EB932}" presName="background2" presStyleLbl="node2" presStyleIdx="0" presStyleCnt="2"/>
      <dgm:spPr>
        <a:solidFill>
          <a:schemeClr val="accent2"/>
        </a:solidFill>
      </dgm:spPr>
      <dgm:t>
        <a:bodyPr/>
        <a:lstStyle/>
        <a:p>
          <a:endParaRPr lang="en-US"/>
        </a:p>
      </dgm:t>
    </dgm:pt>
    <dgm:pt modelId="{71D16D14-42A5-4D38-B9B3-894A88A78046}" type="pres">
      <dgm:prSet presAssocID="{7C59880E-8A02-40DE-B6E6-E5FD986EB932}" presName="text2" presStyleLbl="fgAcc2" presStyleIdx="0" presStyleCnt="2">
        <dgm:presLayoutVars>
          <dgm:chPref val="3"/>
        </dgm:presLayoutVars>
      </dgm:prSet>
      <dgm:spPr/>
      <dgm:t>
        <a:bodyPr/>
        <a:lstStyle/>
        <a:p>
          <a:endParaRPr lang="en-US"/>
        </a:p>
      </dgm:t>
    </dgm:pt>
    <dgm:pt modelId="{96F3D41A-B08B-4A92-98B4-5A9FEBA1FC74}" type="pres">
      <dgm:prSet presAssocID="{7C59880E-8A02-40DE-B6E6-E5FD986EB932}" presName="hierChild3" presStyleCnt="0"/>
      <dgm:spPr/>
      <dgm:t>
        <a:bodyPr/>
        <a:lstStyle/>
        <a:p>
          <a:endParaRPr lang="en-US"/>
        </a:p>
      </dgm:t>
    </dgm:pt>
    <dgm:pt modelId="{0F6AA13D-1BF5-4AB5-8AE5-26D0177E0189}" type="pres">
      <dgm:prSet presAssocID="{B087EF12-3137-48AF-A3BE-B9EABC985A17}" presName="Name17" presStyleLbl="parChTrans1D3" presStyleIdx="0" presStyleCnt="3"/>
      <dgm:spPr/>
      <dgm:t>
        <a:bodyPr/>
        <a:lstStyle/>
        <a:p>
          <a:endParaRPr lang="en-US"/>
        </a:p>
      </dgm:t>
    </dgm:pt>
    <dgm:pt modelId="{248952A8-5664-4E96-B0C5-B67B1C45AA7C}" type="pres">
      <dgm:prSet presAssocID="{2FEF9C10-0168-47D9-887E-15D5EA38928D}" presName="hierRoot3" presStyleCnt="0"/>
      <dgm:spPr/>
      <dgm:t>
        <a:bodyPr/>
        <a:lstStyle/>
        <a:p>
          <a:endParaRPr lang="en-US"/>
        </a:p>
      </dgm:t>
    </dgm:pt>
    <dgm:pt modelId="{89D7AB08-53C3-4FA6-AC31-A866D24D7792}" type="pres">
      <dgm:prSet presAssocID="{2FEF9C10-0168-47D9-887E-15D5EA38928D}" presName="composite3" presStyleCnt="0"/>
      <dgm:spPr/>
      <dgm:t>
        <a:bodyPr/>
        <a:lstStyle/>
        <a:p>
          <a:endParaRPr lang="en-US"/>
        </a:p>
      </dgm:t>
    </dgm:pt>
    <dgm:pt modelId="{3F4D4F43-12FE-4D7F-B13B-BDE109598DA7}" type="pres">
      <dgm:prSet presAssocID="{2FEF9C10-0168-47D9-887E-15D5EA38928D}" presName="background3" presStyleLbl="node3" presStyleIdx="0" presStyleCnt="3"/>
      <dgm:spPr>
        <a:solidFill>
          <a:schemeClr val="accent2"/>
        </a:solidFill>
      </dgm:spPr>
      <dgm:t>
        <a:bodyPr/>
        <a:lstStyle/>
        <a:p>
          <a:endParaRPr lang="en-US"/>
        </a:p>
      </dgm:t>
    </dgm:pt>
    <dgm:pt modelId="{FB8FD101-04CE-4439-9636-2DAEB5F48F80}" type="pres">
      <dgm:prSet presAssocID="{2FEF9C10-0168-47D9-887E-15D5EA38928D}" presName="text3" presStyleLbl="fgAcc3" presStyleIdx="0" presStyleCnt="3" custLinFactX="15702" custLinFactNeighborX="100000" custLinFactNeighborY="-1708">
        <dgm:presLayoutVars>
          <dgm:chPref val="3"/>
        </dgm:presLayoutVars>
      </dgm:prSet>
      <dgm:spPr/>
      <dgm:t>
        <a:bodyPr/>
        <a:lstStyle/>
        <a:p>
          <a:endParaRPr lang="en-US"/>
        </a:p>
      </dgm:t>
    </dgm:pt>
    <dgm:pt modelId="{01B533DF-AC93-4F6F-91C9-AE43FCABF24A}" type="pres">
      <dgm:prSet presAssocID="{2FEF9C10-0168-47D9-887E-15D5EA38928D}" presName="hierChild4" presStyleCnt="0"/>
      <dgm:spPr/>
      <dgm:t>
        <a:bodyPr/>
        <a:lstStyle/>
        <a:p>
          <a:endParaRPr lang="en-US"/>
        </a:p>
      </dgm:t>
    </dgm:pt>
    <dgm:pt modelId="{FB358952-073D-4270-B7A5-BF65ED0B824C}" type="pres">
      <dgm:prSet presAssocID="{B15950B6-C827-4BE6-9EB5-CC6775AA5921}" presName="Name17" presStyleLbl="parChTrans1D3" presStyleIdx="1" presStyleCnt="3"/>
      <dgm:spPr/>
      <dgm:t>
        <a:bodyPr/>
        <a:lstStyle/>
        <a:p>
          <a:endParaRPr lang="en-US"/>
        </a:p>
      </dgm:t>
    </dgm:pt>
    <dgm:pt modelId="{126D5947-2EBB-45BA-96FB-4E4A00AFD4B4}" type="pres">
      <dgm:prSet presAssocID="{77C83800-998F-4856-972B-8E4A36DED4D6}" presName="hierRoot3" presStyleCnt="0"/>
      <dgm:spPr/>
      <dgm:t>
        <a:bodyPr/>
        <a:lstStyle/>
        <a:p>
          <a:endParaRPr lang="en-US"/>
        </a:p>
      </dgm:t>
    </dgm:pt>
    <dgm:pt modelId="{877B02EE-B4C3-43C2-AE0F-99AADE97DF9F}" type="pres">
      <dgm:prSet presAssocID="{77C83800-998F-4856-972B-8E4A36DED4D6}" presName="composite3" presStyleCnt="0"/>
      <dgm:spPr/>
      <dgm:t>
        <a:bodyPr/>
        <a:lstStyle/>
        <a:p>
          <a:endParaRPr lang="en-US"/>
        </a:p>
      </dgm:t>
    </dgm:pt>
    <dgm:pt modelId="{6B62E354-CF7B-411E-ABAB-237AA68C4F2A}" type="pres">
      <dgm:prSet presAssocID="{77C83800-998F-4856-972B-8E4A36DED4D6}" presName="background3" presStyleLbl="node3" presStyleIdx="1" presStyleCnt="3"/>
      <dgm:spPr>
        <a:solidFill>
          <a:schemeClr val="accent5"/>
        </a:solidFill>
      </dgm:spPr>
      <dgm:t>
        <a:bodyPr/>
        <a:lstStyle/>
        <a:p>
          <a:endParaRPr lang="en-US"/>
        </a:p>
      </dgm:t>
    </dgm:pt>
    <dgm:pt modelId="{8BAC314A-BABF-4ACB-98F0-006D72D119AF}" type="pres">
      <dgm:prSet presAssocID="{77C83800-998F-4856-972B-8E4A36DED4D6}" presName="text3" presStyleLbl="fgAcc3" presStyleIdx="1" presStyleCnt="3" custLinFactX="-29597" custLinFactNeighborX="-100000" custLinFactNeighborY="-2114">
        <dgm:presLayoutVars>
          <dgm:chPref val="3"/>
        </dgm:presLayoutVars>
      </dgm:prSet>
      <dgm:spPr/>
      <dgm:t>
        <a:bodyPr/>
        <a:lstStyle/>
        <a:p>
          <a:endParaRPr lang="en-US"/>
        </a:p>
      </dgm:t>
    </dgm:pt>
    <dgm:pt modelId="{F41CF234-93C7-4783-B3A4-AA85BC10F3C3}" type="pres">
      <dgm:prSet presAssocID="{77C83800-998F-4856-972B-8E4A36DED4D6}" presName="hierChild4" presStyleCnt="0"/>
      <dgm:spPr/>
      <dgm:t>
        <a:bodyPr/>
        <a:lstStyle/>
        <a:p>
          <a:endParaRPr lang="en-US"/>
        </a:p>
      </dgm:t>
    </dgm:pt>
    <dgm:pt modelId="{819F1BD1-B65F-4B76-9256-96741B765734}" type="pres">
      <dgm:prSet presAssocID="{A55E2087-FB28-4107-A888-EF7C94DD43A4}" presName="Name23" presStyleLbl="parChTrans1D4" presStyleIdx="0" presStyleCnt="4"/>
      <dgm:spPr/>
      <dgm:t>
        <a:bodyPr/>
        <a:lstStyle/>
        <a:p>
          <a:endParaRPr lang="en-US"/>
        </a:p>
      </dgm:t>
    </dgm:pt>
    <dgm:pt modelId="{8BE8C90A-7B1F-4415-9B4C-8159B2A976CE}" type="pres">
      <dgm:prSet presAssocID="{B29688BE-8346-478F-8800-48C73C08E177}" presName="hierRoot4" presStyleCnt="0"/>
      <dgm:spPr/>
      <dgm:t>
        <a:bodyPr/>
        <a:lstStyle/>
        <a:p>
          <a:endParaRPr lang="en-US"/>
        </a:p>
      </dgm:t>
    </dgm:pt>
    <dgm:pt modelId="{BE2EA15B-7F91-47E9-BECA-85053D709EE1}" type="pres">
      <dgm:prSet presAssocID="{B29688BE-8346-478F-8800-48C73C08E177}" presName="composite4" presStyleCnt="0"/>
      <dgm:spPr/>
      <dgm:t>
        <a:bodyPr/>
        <a:lstStyle/>
        <a:p>
          <a:endParaRPr lang="en-US"/>
        </a:p>
      </dgm:t>
    </dgm:pt>
    <dgm:pt modelId="{5D4FC3E8-8F5F-495B-8FB0-6EF55BADFBFF}" type="pres">
      <dgm:prSet presAssocID="{B29688BE-8346-478F-8800-48C73C08E177}" presName="background4" presStyleLbl="node4" presStyleIdx="0" presStyleCnt="4"/>
      <dgm:spPr>
        <a:solidFill>
          <a:schemeClr val="accent5"/>
        </a:solidFill>
      </dgm:spPr>
      <dgm:t>
        <a:bodyPr/>
        <a:lstStyle/>
        <a:p>
          <a:endParaRPr lang="en-US"/>
        </a:p>
      </dgm:t>
    </dgm:pt>
    <dgm:pt modelId="{F421A862-5A7C-43C9-9AB5-9FCEF8C79031}" type="pres">
      <dgm:prSet presAssocID="{B29688BE-8346-478F-8800-48C73C08E177}" presName="text4" presStyleLbl="fgAcc4" presStyleIdx="0" presStyleCnt="4">
        <dgm:presLayoutVars>
          <dgm:chPref val="3"/>
        </dgm:presLayoutVars>
      </dgm:prSet>
      <dgm:spPr/>
      <dgm:t>
        <a:bodyPr/>
        <a:lstStyle/>
        <a:p>
          <a:endParaRPr lang="en-US"/>
        </a:p>
      </dgm:t>
    </dgm:pt>
    <dgm:pt modelId="{B48DF065-C693-4F5A-8EEC-67B0ED35B7CC}" type="pres">
      <dgm:prSet presAssocID="{B29688BE-8346-478F-8800-48C73C08E177}" presName="hierChild5" presStyleCnt="0"/>
      <dgm:spPr/>
      <dgm:t>
        <a:bodyPr/>
        <a:lstStyle/>
        <a:p>
          <a:endParaRPr lang="en-US"/>
        </a:p>
      </dgm:t>
    </dgm:pt>
    <dgm:pt modelId="{A6FD8B71-CE65-4EB8-BC9E-04885A8195D1}" type="pres">
      <dgm:prSet presAssocID="{86412E47-E19D-4BF5-B50C-E9EBB559818D}" presName="Name23" presStyleLbl="parChTrans1D4" presStyleIdx="1" presStyleCnt="4"/>
      <dgm:spPr/>
      <dgm:t>
        <a:bodyPr/>
        <a:lstStyle/>
        <a:p>
          <a:endParaRPr lang="en-US"/>
        </a:p>
      </dgm:t>
    </dgm:pt>
    <dgm:pt modelId="{71C01341-1A21-4E1F-82A1-9D54B7127EAF}" type="pres">
      <dgm:prSet presAssocID="{A9B8F5D8-DBB3-483D-8E19-EB471897D2DB}" presName="hierRoot4" presStyleCnt="0"/>
      <dgm:spPr/>
      <dgm:t>
        <a:bodyPr/>
        <a:lstStyle/>
        <a:p>
          <a:endParaRPr lang="en-US"/>
        </a:p>
      </dgm:t>
    </dgm:pt>
    <dgm:pt modelId="{4E30C8FD-8D61-4E1D-ABE4-FE7624CD119B}" type="pres">
      <dgm:prSet presAssocID="{A9B8F5D8-DBB3-483D-8E19-EB471897D2DB}" presName="composite4" presStyleCnt="0"/>
      <dgm:spPr/>
      <dgm:t>
        <a:bodyPr/>
        <a:lstStyle/>
        <a:p>
          <a:endParaRPr lang="en-US"/>
        </a:p>
      </dgm:t>
    </dgm:pt>
    <dgm:pt modelId="{F5488879-33FB-4D3E-BBD6-68378ACE0C81}" type="pres">
      <dgm:prSet presAssocID="{A9B8F5D8-DBB3-483D-8E19-EB471897D2DB}" presName="background4" presStyleLbl="node4" presStyleIdx="1" presStyleCnt="4"/>
      <dgm:spPr>
        <a:solidFill>
          <a:schemeClr val="accent5"/>
        </a:solidFill>
      </dgm:spPr>
      <dgm:t>
        <a:bodyPr/>
        <a:lstStyle/>
        <a:p>
          <a:endParaRPr lang="en-US"/>
        </a:p>
      </dgm:t>
    </dgm:pt>
    <dgm:pt modelId="{0529F3FD-6D9F-4C09-BD94-2234858C496B}" type="pres">
      <dgm:prSet presAssocID="{A9B8F5D8-DBB3-483D-8E19-EB471897D2DB}" presName="text4" presStyleLbl="fgAcc4" presStyleIdx="1" presStyleCnt="4">
        <dgm:presLayoutVars>
          <dgm:chPref val="3"/>
        </dgm:presLayoutVars>
      </dgm:prSet>
      <dgm:spPr/>
      <dgm:t>
        <a:bodyPr/>
        <a:lstStyle/>
        <a:p>
          <a:endParaRPr lang="en-US"/>
        </a:p>
      </dgm:t>
    </dgm:pt>
    <dgm:pt modelId="{C54E6F26-C3B3-465F-9E71-155CC2673984}" type="pres">
      <dgm:prSet presAssocID="{A9B8F5D8-DBB3-483D-8E19-EB471897D2DB}" presName="hierChild5" presStyleCnt="0"/>
      <dgm:spPr/>
      <dgm:t>
        <a:bodyPr/>
        <a:lstStyle/>
        <a:p>
          <a:endParaRPr lang="en-US"/>
        </a:p>
      </dgm:t>
    </dgm:pt>
    <dgm:pt modelId="{0F1FDB1E-1B49-489F-B2C7-F7C35F5F945B}" type="pres">
      <dgm:prSet presAssocID="{292E2848-738F-4D79-8164-D241606AC7F2}" presName="Name23" presStyleLbl="parChTrans1D4" presStyleIdx="2" presStyleCnt="4"/>
      <dgm:spPr/>
      <dgm:t>
        <a:bodyPr/>
        <a:lstStyle/>
        <a:p>
          <a:endParaRPr lang="en-US"/>
        </a:p>
      </dgm:t>
    </dgm:pt>
    <dgm:pt modelId="{83E4CD8C-AB55-4B7A-9226-9233FD1B1158}" type="pres">
      <dgm:prSet presAssocID="{9F3FDE4A-E53C-43B4-B95F-02A25C1B3B3D}" presName="hierRoot4" presStyleCnt="0"/>
      <dgm:spPr/>
      <dgm:t>
        <a:bodyPr/>
        <a:lstStyle/>
        <a:p>
          <a:endParaRPr lang="en-US"/>
        </a:p>
      </dgm:t>
    </dgm:pt>
    <dgm:pt modelId="{C4CCB58F-B9E5-4DC0-BA3C-C5464B3B52E0}" type="pres">
      <dgm:prSet presAssocID="{9F3FDE4A-E53C-43B4-B95F-02A25C1B3B3D}" presName="composite4" presStyleCnt="0"/>
      <dgm:spPr/>
      <dgm:t>
        <a:bodyPr/>
        <a:lstStyle/>
        <a:p>
          <a:endParaRPr lang="en-US"/>
        </a:p>
      </dgm:t>
    </dgm:pt>
    <dgm:pt modelId="{22933FB4-F88B-4FE4-BE4B-CC246009ECEF}" type="pres">
      <dgm:prSet presAssocID="{9F3FDE4A-E53C-43B4-B95F-02A25C1B3B3D}" presName="background4" presStyleLbl="node4" presStyleIdx="2" presStyleCnt="4"/>
      <dgm:spPr>
        <a:solidFill>
          <a:schemeClr val="accent5"/>
        </a:solidFill>
      </dgm:spPr>
      <dgm:t>
        <a:bodyPr/>
        <a:lstStyle/>
        <a:p>
          <a:endParaRPr lang="en-US"/>
        </a:p>
      </dgm:t>
    </dgm:pt>
    <dgm:pt modelId="{8F1C2015-4088-417D-A4C9-DF355D7224F9}" type="pres">
      <dgm:prSet presAssocID="{9F3FDE4A-E53C-43B4-B95F-02A25C1B3B3D}" presName="text4" presStyleLbl="fgAcc4" presStyleIdx="2" presStyleCnt="4">
        <dgm:presLayoutVars>
          <dgm:chPref val="3"/>
        </dgm:presLayoutVars>
      </dgm:prSet>
      <dgm:spPr/>
      <dgm:t>
        <a:bodyPr/>
        <a:lstStyle/>
        <a:p>
          <a:endParaRPr lang="en-US"/>
        </a:p>
      </dgm:t>
    </dgm:pt>
    <dgm:pt modelId="{15B2B66B-4E5E-46B1-8A7C-66706C9155F1}" type="pres">
      <dgm:prSet presAssocID="{9F3FDE4A-E53C-43B4-B95F-02A25C1B3B3D}" presName="hierChild5" presStyleCnt="0"/>
      <dgm:spPr/>
      <dgm:t>
        <a:bodyPr/>
        <a:lstStyle/>
        <a:p>
          <a:endParaRPr lang="en-US"/>
        </a:p>
      </dgm:t>
    </dgm:pt>
    <dgm:pt modelId="{75F0CC96-5B72-40FB-AC80-9070BCD8C1E5}" type="pres">
      <dgm:prSet presAssocID="{3A6A5D02-2580-4585-B385-57A423E1F2A8}" presName="Name23" presStyleLbl="parChTrans1D4" presStyleIdx="3" presStyleCnt="4"/>
      <dgm:spPr/>
      <dgm:t>
        <a:bodyPr/>
        <a:lstStyle/>
        <a:p>
          <a:endParaRPr lang="en-US"/>
        </a:p>
      </dgm:t>
    </dgm:pt>
    <dgm:pt modelId="{4E8074A8-CF3E-41EA-A84A-F4359DF2AABB}" type="pres">
      <dgm:prSet presAssocID="{D8765104-38DC-4362-95C9-41D37EC50A2D}" presName="hierRoot4" presStyleCnt="0"/>
      <dgm:spPr/>
      <dgm:t>
        <a:bodyPr/>
        <a:lstStyle/>
        <a:p>
          <a:endParaRPr lang="en-US"/>
        </a:p>
      </dgm:t>
    </dgm:pt>
    <dgm:pt modelId="{84667C88-D3B5-4E04-80D9-791AD31ABC98}" type="pres">
      <dgm:prSet presAssocID="{D8765104-38DC-4362-95C9-41D37EC50A2D}" presName="composite4" presStyleCnt="0"/>
      <dgm:spPr/>
      <dgm:t>
        <a:bodyPr/>
        <a:lstStyle/>
        <a:p>
          <a:endParaRPr lang="en-US"/>
        </a:p>
      </dgm:t>
    </dgm:pt>
    <dgm:pt modelId="{F00049EB-0C45-4149-AA6B-3CF5A2E072C2}" type="pres">
      <dgm:prSet presAssocID="{D8765104-38DC-4362-95C9-41D37EC50A2D}" presName="background4" presStyleLbl="node4" presStyleIdx="3" presStyleCnt="4"/>
      <dgm:spPr>
        <a:solidFill>
          <a:schemeClr val="accent5"/>
        </a:solidFill>
      </dgm:spPr>
      <dgm:t>
        <a:bodyPr/>
        <a:lstStyle/>
        <a:p>
          <a:endParaRPr lang="en-US"/>
        </a:p>
      </dgm:t>
    </dgm:pt>
    <dgm:pt modelId="{FABF937F-838A-4793-BFCC-8B55E2E3E246}" type="pres">
      <dgm:prSet presAssocID="{D8765104-38DC-4362-95C9-41D37EC50A2D}" presName="text4" presStyleLbl="fgAcc4" presStyleIdx="3" presStyleCnt="4">
        <dgm:presLayoutVars>
          <dgm:chPref val="3"/>
        </dgm:presLayoutVars>
      </dgm:prSet>
      <dgm:spPr/>
      <dgm:t>
        <a:bodyPr/>
        <a:lstStyle/>
        <a:p>
          <a:endParaRPr lang="en-US"/>
        </a:p>
      </dgm:t>
    </dgm:pt>
    <dgm:pt modelId="{B57E2232-AF33-44DF-A84C-FB7AC050C72F}" type="pres">
      <dgm:prSet presAssocID="{D8765104-38DC-4362-95C9-41D37EC50A2D}" presName="hierChild5" presStyleCnt="0"/>
      <dgm:spPr/>
      <dgm:t>
        <a:bodyPr/>
        <a:lstStyle/>
        <a:p>
          <a:endParaRPr lang="en-US"/>
        </a:p>
      </dgm:t>
    </dgm:pt>
    <dgm:pt modelId="{CE28C182-B4E0-4958-B003-2D7BF04C8318}" type="pres">
      <dgm:prSet presAssocID="{3718BC6E-9C26-4804-BDDB-448C090523D2}" presName="Name10" presStyleLbl="parChTrans1D2" presStyleIdx="1" presStyleCnt="2"/>
      <dgm:spPr/>
      <dgm:t>
        <a:bodyPr/>
        <a:lstStyle/>
        <a:p>
          <a:endParaRPr lang="en-US"/>
        </a:p>
      </dgm:t>
    </dgm:pt>
    <dgm:pt modelId="{AC838BAE-6A0E-498C-814F-5307BED25FDE}" type="pres">
      <dgm:prSet presAssocID="{4E9A0907-4D97-4130-892A-2AC587E9BF7D}" presName="hierRoot2" presStyleCnt="0"/>
      <dgm:spPr/>
      <dgm:t>
        <a:bodyPr/>
        <a:lstStyle/>
        <a:p>
          <a:endParaRPr lang="en-US"/>
        </a:p>
      </dgm:t>
    </dgm:pt>
    <dgm:pt modelId="{AE6312F9-899A-47A6-8DB7-4F2BDB93A9FE}" type="pres">
      <dgm:prSet presAssocID="{4E9A0907-4D97-4130-892A-2AC587E9BF7D}" presName="composite2" presStyleCnt="0"/>
      <dgm:spPr/>
      <dgm:t>
        <a:bodyPr/>
        <a:lstStyle/>
        <a:p>
          <a:endParaRPr lang="en-US"/>
        </a:p>
      </dgm:t>
    </dgm:pt>
    <dgm:pt modelId="{BBCC81E8-C726-4B36-8C52-67CE360AC0EE}" type="pres">
      <dgm:prSet presAssocID="{4E9A0907-4D97-4130-892A-2AC587E9BF7D}" presName="background2" presStyleLbl="node2" presStyleIdx="1" presStyleCnt="2"/>
      <dgm:spPr>
        <a:solidFill>
          <a:schemeClr val="accent3"/>
        </a:solidFill>
      </dgm:spPr>
      <dgm:t>
        <a:bodyPr/>
        <a:lstStyle/>
        <a:p>
          <a:endParaRPr lang="en-US"/>
        </a:p>
      </dgm:t>
    </dgm:pt>
    <dgm:pt modelId="{03566BC0-3E15-4605-B4AB-EF4B2B018FEB}" type="pres">
      <dgm:prSet presAssocID="{4E9A0907-4D97-4130-892A-2AC587E9BF7D}" presName="text2" presStyleLbl="fgAcc2" presStyleIdx="1" presStyleCnt="2" custScaleY="100000" custLinFactNeighborX="-59388" custLinFactNeighborY="-482">
        <dgm:presLayoutVars>
          <dgm:chPref val="3"/>
        </dgm:presLayoutVars>
      </dgm:prSet>
      <dgm:spPr/>
      <dgm:t>
        <a:bodyPr/>
        <a:lstStyle/>
        <a:p>
          <a:endParaRPr lang="en-US"/>
        </a:p>
      </dgm:t>
    </dgm:pt>
    <dgm:pt modelId="{A2141593-8F94-46EA-ACD6-D7495EC25DE7}" type="pres">
      <dgm:prSet presAssocID="{4E9A0907-4D97-4130-892A-2AC587E9BF7D}" presName="hierChild3" presStyleCnt="0"/>
      <dgm:spPr/>
      <dgm:t>
        <a:bodyPr/>
        <a:lstStyle/>
        <a:p>
          <a:endParaRPr lang="en-US"/>
        </a:p>
      </dgm:t>
    </dgm:pt>
    <dgm:pt modelId="{BBC00A24-0D39-4BB1-953A-361EFD7F6849}" type="pres">
      <dgm:prSet presAssocID="{B5AA68E9-E476-4282-A270-54DC5C7DA9E7}" presName="Name17" presStyleLbl="parChTrans1D3" presStyleIdx="2" presStyleCnt="3"/>
      <dgm:spPr/>
      <dgm:t>
        <a:bodyPr/>
        <a:lstStyle/>
        <a:p>
          <a:endParaRPr lang="en-US"/>
        </a:p>
      </dgm:t>
    </dgm:pt>
    <dgm:pt modelId="{7706A3D8-0D39-457B-B7DC-E9E2CEAAE9DF}" type="pres">
      <dgm:prSet presAssocID="{EB767AC7-9F6C-4F2E-9663-A9BF50FECA74}" presName="hierRoot3" presStyleCnt="0"/>
      <dgm:spPr/>
      <dgm:t>
        <a:bodyPr/>
        <a:lstStyle/>
        <a:p>
          <a:endParaRPr lang="en-US"/>
        </a:p>
      </dgm:t>
    </dgm:pt>
    <dgm:pt modelId="{3B99D235-BB27-4D10-B024-BD8BA46541A8}" type="pres">
      <dgm:prSet presAssocID="{EB767AC7-9F6C-4F2E-9663-A9BF50FECA74}" presName="composite3" presStyleCnt="0"/>
      <dgm:spPr/>
      <dgm:t>
        <a:bodyPr/>
        <a:lstStyle/>
        <a:p>
          <a:endParaRPr lang="en-US"/>
        </a:p>
      </dgm:t>
    </dgm:pt>
    <dgm:pt modelId="{8D984C96-8FB8-4C7D-894C-4766152EACCD}" type="pres">
      <dgm:prSet presAssocID="{EB767AC7-9F6C-4F2E-9663-A9BF50FECA74}" presName="background3" presStyleLbl="node3" presStyleIdx="2" presStyleCnt="3"/>
      <dgm:spPr>
        <a:solidFill>
          <a:schemeClr val="accent3"/>
        </a:solidFill>
      </dgm:spPr>
      <dgm:t>
        <a:bodyPr/>
        <a:lstStyle/>
        <a:p>
          <a:endParaRPr lang="en-US"/>
        </a:p>
      </dgm:t>
    </dgm:pt>
    <dgm:pt modelId="{5F952CA4-C7D9-4E92-B2B7-D021A7D78C65}" type="pres">
      <dgm:prSet presAssocID="{EB767AC7-9F6C-4F2E-9663-A9BF50FECA74}" presName="text3" presStyleLbl="fgAcc3" presStyleIdx="2" presStyleCnt="3">
        <dgm:presLayoutVars>
          <dgm:chPref val="3"/>
        </dgm:presLayoutVars>
      </dgm:prSet>
      <dgm:spPr/>
      <dgm:t>
        <a:bodyPr/>
        <a:lstStyle/>
        <a:p>
          <a:endParaRPr lang="en-US"/>
        </a:p>
      </dgm:t>
    </dgm:pt>
    <dgm:pt modelId="{D4C86A79-CF28-4E02-8389-42DBB0D8F63B}" type="pres">
      <dgm:prSet presAssocID="{EB767AC7-9F6C-4F2E-9663-A9BF50FECA74}" presName="hierChild4" presStyleCnt="0"/>
      <dgm:spPr/>
      <dgm:t>
        <a:bodyPr/>
        <a:lstStyle/>
        <a:p>
          <a:endParaRPr lang="en-US"/>
        </a:p>
      </dgm:t>
    </dgm:pt>
  </dgm:ptLst>
  <dgm:cxnLst>
    <dgm:cxn modelId="{78F2ABEC-AAE9-43CF-AD16-1BEE9C1F0B71}" type="presOf" srcId="{9F3FDE4A-E53C-43B4-B95F-02A25C1B3B3D}" destId="{8F1C2015-4088-417D-A4C9-DF355D7224F9}" srcOrd="0" destOrd="0" presId="urn:microsoft.com/office/officeart/2005/8/layout/hierarchy1"/>
    <dgm:cxn modelId="{669B0F92-29A2-476F-A1B0-9DEEBD2E4C51}" type="presOf" srcId="{B29688BE-8346-478F-8800-48C73C08E177}" destId="{F421A862-5A7C-43C9-9AB5-9FCEF8C79031}" srcOrd="0" destOrd="0" presId="urn:microsoft.com/office/officeart/2005/8/layout/hierarchy1"/>
    <dgm:cxn modelId="{EDA122EC-4120-44DA-A0CD-30E2E349E5C5}" type="presOf" srcId="{B15950B6-C827-4BE6-9EB5-CC6775AA5921}" destId="{FB358952-073D-4270-B7A5-BF65ED0B824C}" srcOrd="0" destOrd="0" presId="urn:microsoft.com/office/officeart/2005/8/layout/hierarchy1"/>
    <dgm:cxn modelId="{3AEF48C1-2395-46BE-B8E4-CE0D73C075EA}" type="presOf" srcId="{2FEF9C10-0168-47D9-887E-15D5EA38928D}" destId="{FB8FD101-04CE-4439-9636-2DAEB5F48F80}" srcOrd="0" destOrd="0" presId="urn:microsoft.com/office/officeart/2005/8/layout/hierarchy1"/>
    <dgm:cxn modelId="{7CF13F14-CCB9-4247-A758-33801843F942}" srcId="{77C83800-998F-4856-972B-8E4A36DED4D6}" destId="{D8765104-38DC-4362-95C9-41D37EC50A2D}" srcOrd="3" destOrd="0" parTransId="{3A6A5D02-2580-4585-B385-57A423E1F2A8}" sibTransId="{EF015A28-9A15-43D7-AE98-28D955E05A7E}"/>
    <dgm:cxn modelId="{EC7464AF-12A4-4195-BDCD-571763924679}" type="presOf" srcId="{B5AA68E9-E476-4282-A270-54DC5C7DA9E7}" destId="{BBC00A24-0D39-4BB1-953A-361EFD7F6849}" srcOrd="0" destOrd="0" presId="urn:microsoft.com/office/officeart/2005/8/layout/hierarchy1"/>
    <dgm:cxn modelId="{BB661BFB-5317-4331-974F-CBD8D2A04188}" type="presOf" srcId="{A55E2087-FB28-4107-A888-EF7C94DD43A4}" destId="{819F1BD1-B65F-4B76-9256-96741B765734}" srcOrd="0" destOrd="0" presId="urn:microsoft.com/office/officeart/2005/8/layout/hierarchy1"/>
    <dgm:cxn modelId="{73D296CB-E9AD-4CD9-AAD8-FC6BF1E605E1}" type="presOf" srcId="{A9B8F5D8-DBB3-483D-8E19-EB471897D2DB}" destId="{0529F3FD-6D9F-4C09-BD94-2234858C496B}" srcOrd="0" destOrd="0" presId="urn:microsoft.com/office/officeart/2005/8/layout/hierarchy1"/>
    <dgm:cxn modelId="{BDDF1164-E679-4FB5-9E39-F86DF9ECEE1E}" type="presOf" srcId="{13EB48DE-4B21-4A90-94AD-B489C0338105}" destId="{13AA2819-1410-4C9C-97EF-FC8009EFF2B5}" srcOrd="0" destOrd="0" presId="urn:microsoft.com/office/officeart/2005/8/layout/hierarchy1"/>
    <dgm:cxn modelId="{D3D5617A-7E88-4E2A-879D-E4350C1882AA}" type="presOf" srcId="{EB767AC7-9F6C-4F2E-9663-A9BF50FECA74}" destId="{5F952CA4-C7D9-4E92-B2B7-D021A7D78C65}" srcOrd="0" destOrd="0" presId="urn:microsoft.com/office/officeart/2005/8/layout/hierarchy1"/>
    <dgm:cxn modelId="{1A92154F-E2FD-4EDA-923B-2D00562F7A36}" type="presOf" srcId="{77C83800-998F-4856-972B-8E4A36DED4D6}" destId="{8BAC314A-BABF-4ACB-98F0-006D72D119AF}" srcOrd="0" destOrd="0" presId="urn:microsoft.com/office/officeart/2005/8/layout/hierarchy1"/>
    <dgm:cxn modelId="{183ECE65-599E-40E1-A734-41A1EBA31743}" srcId="{77C83800-998F-4856-972B-8E4A36DED4D6}" destId="{9F3FDE4A-E53C-43B4-B95F-02A25C1B3B3D}" srcOrd="2" destOrd="0" parTransId="{292E2848-738F-4D79-8164-D241606AC7F2}" sibTransId="{8D9E1FD3-A7BE-4DA9-B7D9-0597C633B0B7}"/>
    <dgm:cxn modelId="{A91BE0B4-6A08-4955-9560-496D3F4D43B1}" srcId="{4E9A0907-4D97-4130-892A-2AC587E9BF7D}" destId="{EB767AC7-9F6C-4F2E-9663-A9BF50FECA74}" srcOrd="0" destOrd="0" parTransId="{B5AA68E9-E476-4282-A270-54DC5C7DA9E7}" sibTransId="{CFC3AD6E-55FC-4044-B77B-E2782F1138E9}"/>
    <dgm:cxn modelId="{7411825A-FA3C-4F39-A8BE-2DF4F52557E5}" type="presOf" srcId="{D8765104-38DC-4362-95C9-41D37EC50A2D}" destId="{FABF937F-838A-4793-BFCC-8B55E2E3E246}" srcOrd="0" destOrd="0" presId="urn:microsoft.com/office/officeart/2005/8/layout/hierarchy1"/>
    <dgm:cxn modelId="{6915E4F6-EE5A-403C-8E42-DA42DB3BA13F}" srcId="{7C59880E-8A02-40DE-B6E6-E5FD986EB932}" destId="{2FEF9C10-0168-47D9-887E-15D5EA38928D}" srcOrd="0" destOrd="0" parTransId="{B087EF12-3137-48AF-A3BE-B9EABC985A17}" sibTransId="{9C3A935F-A3B8-461D-B725-3DBBC697AC7F}"/>
    <dgm:cxn modelId="{AD5B9951-9081-4DB4-A826-41FEDAFD2EFE}" type="presOf" srcId="{64B76209-18DA-4B86-BA6A-BA40493C2479}" destId="{E2D8E73D-EF5B-4E0C-A77E-6C513250B803}" srcOrd="0" destOrd="0" presId="urn:microsoft.com/office/officeart/2005/8/layout/hierarchy1"/>
    <dgm:cxn modelId="{210D78C5-C09C-4D48-8A06-E03AF4074E2F}" type="presOf" srcId="{B087EF12-3137-48AF-A3BE-B9EABC985A17}" destId="{0F6AA13D-1BF5-4AB5-8AE5-26D0177E0189}" srcOrd="0" destOrd="0" presId="urn:microsoft.com/office/officeart/2005/8/layout/hierarchy1"/>
    <dgm:cxn modelId="{48FEEDAC-625A-46E9-8E6F-5DFAF06E661F}" srcId="{77C83800-998F-4856-972B-8E4A36DED4D6}" destId="{A9B8F5D8-DBB3-483D-8E19-EB471897D2DB}" srcOrd="1" destOrd="0" parTransId="{86412E47-E19D-4BF5-B50C-E9EBB559818D}" sibTransId="{BB197D45-B6E3-4334-BDD3-62BEFD735455}"/>
    <dgm:cxn modelId="{CB3FA629-DF48-45C2-93BB-448D88E67AFD}" srcId="{7C59880E-8A02-40DE-B6E6-E5FD986EB932}" destId="{77C83800-998F-4856-972B-8E4A36DED4D6}" srcOrd="1" destOrd="0" parTransId="{B15950B6-C827-4BE6-9EB5-CC6775AA5921}" sibTransId="{43227423-E1B6-467B-8E5E-2D29ADA5C9BA}"/>
    <dgm:cxn modelId="{CF92A504-7C66-4466-BF6A-2C8777145D3E}" type="presOf" srcId="{3A6A5D02-2580-4585-B385-57A423E1F2A8}" destId="{75F0CC96-5B72-40FB-AC80-9070BCD8C1E5}" srcOrd="0" destOrd="0" presId="urn:microsoft.com/office/officeart/2005/8/layout/hierarchy1"/>
    <dgm:cxn modelId="{AC417B59-E523-45F7-83A3-334426A76E66}" type="presOf" srcId="{86412E47-E19D-4BF5-B50C-E9EBB559818D}" destId="{A6FD8B71-CE65-4EB8-BC9E-04885A8195D1}" srcOrd="0" destOrd="0" presId="urn:microsoft.com/office/officeart/2005/8/layout/hierarchy1"/>
    <dgm:cxn modelId="{A543A8AB-1030-409A-992B-DBB6EF0B9C25}" srcId="{64B76209-18DA-4B86-BA6A-BA40493C2479}" destId="{7C59880E-8A02-40DE-B6E6-E5FD986EB932}" srcOrd="0" destOrd="0" parTransId="{13EB48DE-4B21-4A90-94AD-B489C0338105}" sibTransId="{738DD5D8-E2D6-4230-BF86-573DD8F18F23}"/>
    <dgm:cxn modelId="{60CC0602-8310-4AF8-89DC-5BFFBDAD1EDE}" srcId="{9661616C-74E8-4456-9FD8-E197FD8D7AB9}" destId="{64B76209-18DA-4B86-BA6A-BA40493C2479}" srcOrd="0" destOrd="0" parTransId="{E378E691-5A1B-43D0-AA0D-06E0C2F13966}" sibTransId="{350CCF3F-2794-4F36-A659-1DDBB8B0DB7F}"/>
    <dgm:cxn modelId="{74B7A3D5-EE06-4CFE-8DB6-F561098A8A94}" type="presOf" srcId="{3718BC6E-9C26-4804-BDDB-448C090523D2}" destId="{CE28C182-B4E0-4958-B003-2D7BF04C8318}" srcOrd="0" destOrd="0" presId="urn:microsoft.com/office/officeart/2005/8/layout/hierarchy1"/>
    <dgm:cxn modelId="{383BF9D1-0FD9-4E7C-A8CA-1F765A28EB7B}" srcId="{64B76209-18DA-4B86-BA6A-BA40493C2479}" destId="{4E9A0907-4D97-4130-892A-2AC587E9BF7D}" srcOrd="1" destOrd="0" parTransId="{3718BC6E-9C26-4804-BDDB-448C090523D2}" sibTransId="{058FD1C1-8FB4-4CE0-AA3A-FC29DFBD69C0}"/>
    <dgm:cxn modelId="{B78B22DC-5D0D-44AB-B460-6109BE541144}" type="presOf" srcId="{292E2848-738F-4D79-8164-D241606AC7F2}" destId="{0F1FDB1E-1B49-489F-B2C7-F7C35F5F945B}" srcOrd="0" destOrd="0" presId="urn:microsoft.com/office/officeart/2005/8/layout/hierarchy1"/>
    <dgm:cxn modelId="{3F333CC4-2F4B-4BA3-A24E-9660851BF793}" type="presOf" srcId="{7C59880E-8A02-40DE-B6E6-E5FD986EB932}" destId="{71D16D14-42A5-4D38-B9B3-894A88A78046}" srcOrd="0" destOrd="0" presId="urn:microsoft.com/office/officeart/2005/8/layout/hierarchy1"/>
    <dgm:cxn modelId="{C3740B8A-2F21-45E1-94B9-9F87DEAE052E}" srcId="{77C83800-998F-4856-972B-8E4A36DED4D6}" destId="{B29688BE-8346-478F-8800-48C73C08E177}" srcOrd="0" destOrd="0" parTransId="{A55E2087-FB28-4107-A888-EF7C94DD43A4}" sibTransId="{9708CABC-9664-451A-AC75-56A5FE79FF07}"/>
    <dgm:cxn modelId="{ABE347BB-30A5-415F-8B41-C19B7E16B5D9}" type="presOf" srcId="{4E9A0907-4D97-4130-892A-2AC587E9BF7D}" destId="{03566BC0-3E15-4605-B4AB-EF4B2B018FEB}" srcOrd="0" destOrd="0" presId="urn:microsoft.com/office/officeart/2005/8/layout/hierarchy1"/>
    <dgm:cxn modelId="{4FB7E128-3678-4922-890A-422ADDBB1E73}" type="presOf" srcId="{9661616C-74E8-4456-9FD8-E197FD8D7AB9}" destId="{54359C51-2610-40B1-BEB2-ADB2FFE755BE}" srcOrd="0" destOrd="0" presId="urn:microsoft.com/office/officeart/2005/8/layout/hierarchy1"/>
    <dgm:cxn modelId="{B97E23EC-958A-42F9-98FC-743A74B8C8B6}" type="presParOf" srcId="{54359C51-2610-40B1-BEB2-ADB2FFE755BE}" destId="{8C811009-2F2A-4F60-AB56-F3B67B2EA462}" srcOrd="0" destOrd="0" presId="urn:microsoft.com/office/officeart/2005/8/layout/hierarchy1"/>
    <dgm:cxn modelId="{5BA535FD-DA0C-4096-A9A0-275F24CD5E78}" type="presParOf" srcId="{8C811009-2F2A-4F60-AB56-F3B67B2EA462}" destId="{5424605F-90DD-4DCC-9F79-BC854CAD90CB}" srcOrd="0" destOrd="0" presId="urn:microsoft.com/office/officeart/2005/8/layout/hierarchy1"/>
    <dgm:cxn modelId="{683E81D9-0D3C-4AB0-9561-234DF7714758}" type="presParOf" srcId="{5424605F-90DD-4DCC-9F79-BC854CAD90CB}" destId="{28CCE4D0-996E-4B1A-B8BA-63ED24D9D8D8}" srcOrd="0" destOrd="0" presId="urn:microsoft.com/office/officeart/2005/8/layout/hierarchy1"/>
    <dgm:cxn modelId="{731F5F5B-945D-4DC7-B299-60183DB7762E}" type="presParOf" srcId="{5424605F-90DD-4DCC-9F79-BC854CAD90CB}" destId="{E2D8E73D-EF5B-4E0C-A77E-6C513250B803}" srcOrd="1" destOrd="0" presId="urn:microsoft.com/office/officeart/2005/8/layout/hierarchy1"/>
    <dgm:cxn modelId="{5FA864B3-5FDE-4C19-9FAE-3D5478682F12}" type="presParOf" srcId="{8C811009-2F2A-4F60-AB56-F3B67B2EA462}" destId="{90DBB2C2-DDFF-4FE6-BE21-1110AD243851}" srcOrd="1" destOrd="0" presId="urn:microsoft.com/office/officeart/2005/8/layout/hierarchy1"/>
    <dgm:cxn modelId="{81E29846-F7B5-4795-B395-C34D4DBB253F}" type="presParOf" srcId="{90DBB2C2-DDFF-4FE6-BE21-1110AD243851}" destId="{13AA2819-1410-4C9C-97EF-FC8009EFF2B5}" srcOrd="0" destOrd="0" presId="urn:microsoft.com/office/officeart/2005/8/layout/hierarchy1"/>
    <dgm:cxn modelId="{8AD69EDB-FD1A-461D-A002-9C888800B71F}" type="presParOf" srcId="{90DBB2C2-DDFF-4FE6-BE21-1110AD243851}" destId="{F39851EE-E9C4-4F0B-8A07-66385619E0D5}" srcOrd="1" destOrd="0" presId="urn:microsoft.com/office/officeart/2005/8/layout/hierarchy1"/>
    <dgm:cxn modelId="{8BCAC52F-C5C3-423F-B6F2-C8BE1288FF99}" type="presParOf" srcId="{F39851EE-E9C4-4F0B-8A07-66385619E0D5}" destId="{9B8D4592-B2BD-4C47-9CDD-193E9C0C856E}" srcOrd="0" destOrd="0" presId="urn:microsoft.com/office/officeart/2005/8/layout/hierarchy1"/>
    <dgm:cxn modelId="{50780757-B3F3-4E96-BCE8-EE81561EE935}" type="presParOf" srcId="{9B8D4592-B2BD-4C47-9CDD-193E9C0C856E}" destId="{17C80680-B731-4957-B7B3-5C1A48BE9D1C}" srcOrd="0" destOrd="0" presId="urn:microsoft.com/office/officeart/2005/8/layout/hierarchy1"/>
    <dgm:cxn modelId="{E4220C4A-1DB5-4265-BDC7-36EDE34371A3}" type="presParOf" srcId="{9B8D4592-B2BD-4C47-9CDD-193E9C0C856E}" destId="{71D16D14-42A5-4D38-B9B3-894A88A78046}" srcOrd="1" destOrd="0" presId="urn:microsoft.com/office/officeart/2005/8/layout/hierarchy1"/>
    <dgm:cxn modelId="{F81F4003-2B37-4F1B-9DFB-C48F4E634781}" type="presParOf" srcId="{F39851EE-E9C4-4F0B-8A07-66385619E0D5}" destId="{96F3D41A-B08B-4A92-98B4-5A9FEBA1FC74}" srcOrd="1" destOrd="0" presId="urn:microsoft.com/office/officeart/2005/8/layout/hierarchy1"/>
    <dgm:cxn modelId="{77B89549-1972-4450-99DE-E64E32A69DEA}" type="presParOf" srcId="{96F3D41A-B08B-4A92-98B4-5A9FEBA1FC74}" destId="{0F6AA13D-1BF5-4AB5-8AE5-26D0177E0189}" srcOrd="0" destOrd="0" presId="urn:microsoft.com/office/officeart/2005/8/layout/hierarchy1"/>
    <dgm:cxn modelId="{1818FCD2-532B-4659-8583-DCE302B86B68}" type="presParOf" srcId="{96F3D41A-B08B-4A92-98B4-5A9FEBA1FC74}" destId="{248952A8-5664-4E96-B0C5-B67B1C45AA7C}" srcOrd="1" destOrd="0" presId="urn:microsoft.com/office/officeart/2005/8/layout/hierarchy1"/>
    <dgm:cxn modelId="{B8EE0914-9693-42D4-B8D0-3869B11C8F76}" type="presParOf" srcId="{248952A8-5664-4E96-B0C5-B67B1C45AA7C}" destId="{89D7AB08-53C3-4FA6-AC31-A866D24D7792}" srcOrd="0" destOrd="0" presId="urn:microsoft.com/office/officeart/2005/8/layout/hierarchy1"/>
    <dgm:cxn modelId="{FBF88EA4-17F4-4247-B526-AA36FEFE5756}" type="presParOf" srcId="{89D7AB08-53C3-4FA6-AC31-A866D24D7792}" destId="{3F4D4F43-12FE-4D7F-B13B-BDE109598DA7}" srcOrd="0" destOrd="0" presId="urn:microsoft.com/office/officeart/2005/8/layout/hierarchy1"/>
    <dgm:cxn modelId="{9D02C539-2BEF-4D0F-99E3-EE88F0FBE3C5}" type="presParOf" srcId="{89D7AB08-53C3-4FA6-AC31-A866D24D7792}" destId="{FB8FD101-04CE-4439-9636-2DAEB5F48F80}" srcOrd="1" destOrd="0" presId="urn:microsoft.com/office/officeart/2005/8/layout/hierarchy1"/>
    <dgm:cxn modelId="{F85BD5FB-B495-40B5-8FB1-DBDE6C6B0233}" type="presParOf" srcId="{248952A8-5664-4E96-B0C5-B67B1C45AA7C}" destId="{01B533DF-AC93-4F6F-91C9-AE43FCABF24A}" srcOrd="1" destOrd="0" presId="urn:microsoft.com/office/officeart/2005/8/layout/hierarchy1"/>
    <dgm:cxn modelId="{E2B163B7-726F-496E-A7A3-2C1B5D9BB63F}" type="presParOf" srcId="{96F3D41A-B08B-4A92-98B4-5A9FEBA1FC74}" destId="{FB358952-073D-4270-B7A5-BF65ED0B824C}" srcOrd="2" destOrd="0" presId="urn:microsoft.com/office/officeart/2005/8/layout/hierarchy1"/>
    <dgm:cxn modelId="{D49A3838-C521-4244-8D64-660CD70D9951}" type="presParOf" srcId="{96F3D41A-B08B-4A92-98B4-5A9FEBA1FC74}" destId="{126D5947-2EBB-45BA-96FB-4E4A00AFD4B4}" srcOrd="3" destOrd="0" presId="urn:microsoft.com/office/officeart/2005/8/layout/hierarchy1"/>
    <dgm:cxn modelId="{B18C4CAE-1AF9-456C-81E9-A63C024F7779}" type="presParOf" srcId="{126D5947-2EBB-45BA-96FB-4E4A00AFD4B4}" destId="{877B02EE-B4C3-43C2-AE0F-99AADE97DF9F}" srcOrd="0" destOrd="0" presId="urn:microsoft.com/office/officeart/2005/8/layout/hierarchy1"/>
    <dgm:cxn modelId="{560E2C5F-3E52-403F-A208-FB96CBB42600}" type="presParOf" srcId="{877B02EE-B4C3-43C2-AE0F-99AADE97DF9F}" destId="{6B62E354-CF7B-411E-ABAB-237AA68C4F2A}" srcOrd="0" destOrd="0" presId="urn:microsoft.com/office/officeart/2005/8/layout/hierarchy1"/>
    <dgm:cxn modelId="{5F49FEF0-2F71-41CB-BD48-002B9375D3B1}" type="presParOf" srcId="{877B02EE-B4C3-43C2-AE0F-99AADE97DF9F}" destId="{8BAC314A-BABF-4ACB-98F0-006D72D119AF}" srcOrd="1" destOrd="0" presId="urn:microsoft.com/office/officeart/2005/8/layout/hierarchy1"/>
    <dgm:cxn modelId="{26E5D8F2-151E-426D-B033-04EB03796015}" type="presParOf" srcId="{126D5947-2EBB-45BA-96FB-4E4A00AFD4B4}" destId="{F41CF234-93C7-4783-B3A4-AA85BC10F3C3}" srcOrd="1" destOrd="0" presId="urn:microsoft.com/office/officeart/2005/8/layout/hierarchy1"/>
    <dgm:cxn modelId="{C72FA421-F18D-4030-8FF4-B63E9436858C}" type="presParOf" srcId="{F41CF234-93C7-4783-B3A4-AA85BC10F3C3}" destId="{819F1BD1-B65F-4B76-9256-96741B765734}" srcOrd="0" destOrd="0" presId="urn:microsoft.com/office/officeart/2005/8/layout/hierarchy1"/>
    <dgm:cxn modelId="{2D65DF77-7CDE-4537-8DBC-3EAD9FF6F711}" type="presParOf" srcId="{F41CF234-93C7-4783-B3A4-AA85BC10F3C3}" destId="{8BE8C90A-7B1F-4415-9B4C-8159B2A976CE}" srcOrd="1" destOrd="0" presId="urn:microsoft.com/office/officeart/2005/8/layout/hierarchy1"/>
    <dgm:cxn modelId="{B60E7AA4-C164-443E-9D4D-8B75C3BF8EB4}" type="presParOf" srcId="{8BE8C90A-7B1F-4415-9B4C-8159B2A976CE}" destId="{BE2EA15B-7F91-47E9-BECA-85053D709EE1}" srcOrd="0" destOrd="0" presId="urn:microsoft.com/office/officeart/2005/8/layout/hierarchy1"/>
    <dgm:cxn modelId="{B97971EB-2F69-401F-9E29-186B1C5608DB}" type="presParOf" srcId="{BE2EA15B-7F91-47E9-BECA-85053D709EE1}" destId="{5D4FC3E8-8F5F-495B-8FB0-6EF55BADFBFF}" srcOrd="0" destOrd="0" presId="urn:microsoft.com/office/officeart/2005/8/layout/hierarchy1"/>
    <dgm:cxn modelId="{0A706369-2BF7-40F7-9E48-3D76D4D110EA}" type="presParOf" srcId="{BE2EA15B-7F91-47E9-BECA-85053D709EE1}" destId="{F421A862-5A7C-43C9-9AB5-9FCEF8C79031}" srcOrd="1" destOrd="0" presId="urn:microsoft.com/office/officeart/2005/8/layout/hierarchy1"/>
    <dgm:cxn modelId="{5812B9D6-B8DE-4F03-8D8A-E7AC09D0B3F4}" type="presParOf" srcId="{8BE8C90A-7B1F-4415-9B4C-8159B2A976CE}" destId="{B48DF065-C693-4F5A-8EEC-67B0ED35B7CC}" srcOrd="1" destOrd="0" presId="urn:microsoft.com/office/officeart/2005/8/layout/hierarchy1"/>
    <dgm:cxn modelId="{39C0AB56-326B-4853-9CBB-FC18AC691C82}" type="presParOf" srcId="{F41CF234-93C7-4783-B3A4-AA85BC10F3C3}" destId="{A6FD8B71-CE65-4EB8-BC9E-04885A8195D1}" srcOrd="2" destOrd="0" presId="urn:microsoft.com/office/officeart/2005/8/layout/hierarchy1"/>
    <dgm:cxn modelId="{5A0AAA68-1D1B-4192-9E9B-210047F5819F}" type="presParOf" srcId="{F41CF234-93C7-4783-B3A4-AA85BC10F3C3}" destId="{71C01341-1A21-4E1F-82A1-9D54B7127EAF}" srcOrd="3" destOrd="0" presId="urn:microsoft.com/office/officeart/2005/8/layout/hierarchy1"/>
    <dgm:cxn modelId="{BBB8CA42-7022-4C84-900D-7E6CEDEB642A}" type="presParOf" srcId="{71C01341-1A21-4E1F-82A1-9D54B7127EAF}" destId="{4E30C8FD-8D61-4E1D-ABE4-FE7624CD119B}" srcOrd="0" destOrd="0" presId="urn:microsoft.com/office/officeart/2005/8/layout/hierarchy1"/>
    <dgm:cxn modelId="{E432466A-36EF-4DA8-8B9E-1A4DDA8BABDA}" type="presParOf" srcId="{4E30C8FD-8D61-4E1D-ABE4-FE7624CD119B}" destId="{F5488879-33FB-4D3E-BBD6-68378ACE0C81}" srcOrd="0" destOrd="0" presId="urn:microsoft.com/office/officeart/2005/8/layout/hierarchy1"/>
    <dgm:cxn modelId="{DE512194-7F6E-41EF-8E50-4D9D49EBEDC0}" type="presParOf" srcId="{4E30C8FD-8D61-4E1D-ABE4-FE7624CD119B}" destId="{0529F3FD-6D9F-4C09-BD94-2234858C496B}" srcOrd="1" destOrd="0" presId="urn:microsoft.com/office/officeart/2005/8/layout/hierarchy1"/>
    <dgm:cxn modelId="{58961775-CBDB-4D58-BA96-966DD83E189B}" type="presParOf" srcId="{71C01341-1A21-4E1F-82A1-9D54B7127EAF}" destId="{C54E6F26-C3B3-465F-9E71-155CC2673984}" srcOrd="1" destOrd="0" presId="urn:microsoft.com/office/officeart/2005/8/layout/hierarchy1"/>
    <dgm:cxn modelId="{2436F34B-B589-46FD-898C-E9C3FF9B6F74}" type="presParOf" srcId="{F41CF234-93C7-4783-B3A4-AA85BC10F3C3}" destId="{0F1FDB1E-1B49-489F-B2C7-F7C35F5F945B}" srcOrd="4" destOrd="0" presId="urn:microsoft.com/office/officeart/2005/8/layout/hierarchy1"/>
    <dgm:cxn modelId="{184C10AD-E36A-45B4-8158-A773BACC9E8C}" type="presParOf" srcId="{F41CF234-93C7-4783-B3A4-AA85BC10F3C3}" destId="{83E4CD8C-AB55-4B7A-9226-9233FD1B1158}" srcOrd="5" destOrd="0" presId="urn:microsoft.com/office/officeart/2005/8/layout/hierarchy1"/>
    <dgm:cxn modelId="{56B49314-4969-4AE3-90FC-BD344CFF298A}" type="presParOf" srcId="{83E4CD8C-AB55-4B7A-9226-9233FD1B1158}" destId="{C4CCB58F-B9E5-4DC0-BA3C-C5464B3B52E0}" srcOrd="0" destOrd="0" presId="urn:microsoft.com/office/officeart/2005/8/layout/hierarchy1"/>
    <dgm:cxn modelId="{2C0B1294-E6C0-462C-BBE8-5BBCCEC0D58C}" type="presParOf" srcId="{C4CCB58F-B9E5-4DC0-BA3C-C5464B3B52E0}" destId="{22933FB4-F88B-4FE4-BE4B-CC246009ECEF}" srcOrd="0" destOrd="0" presId="urn:microsoft.com/office/officeart/2005/8/layout/hierarchy1"/>
    <dgm:cxn modelId="{4F13F7F3-15EF-4DCA-993B-4076AC33D906}" type="presParOf" srcId="{C4CCB58F-B9E5-4DC0-BA3C-C5464B3B52E0}" destId="{8F1C2015-4088-417D-A4C9-DF355D7224F9}" srcOrd="1" destOrd="0" presId="urn:microsoft.com/office/officeart/2005/8/layout/hierarchy1"/>
    <dgm:cxn modelId="{F130FF4E-6478-4E84-BD13-2E7E46FB7FCD}" type="presParOf" srcId="{83E4CD8C-AB55-4B7A-9226-9233FD1B1158}" destId="{15B2B66B-4E5E-46B1-8A7C-66706C9155F1}" srcOrd="1" destOrd="0" presId="urn:microsoft.com/office/officeart/2005/8/layout/hierarchy1"/>
    <dgm:cxn modelId="{D167233B-ADD1-4A4A-A104-0F88C891BA91}" type="presParOf" srcId="{F41CF234-93C7-4783-B3A4-AA85BC10F3C3}" destId="{75F0CC96-5B72-40FB-AC80-9070BCD8C1E5}" srcOrd="6" destOrd="0" presId="urn:microsoft.com/office/officeart/2005/8/layout/hierarchy1"/>
    <dgm:cxn modelId="{06EE7DCA-C3FE-4338-B009-C30E04E11946}" type="presParOf" srcId="{F41CF234-93C7-4783-B3A4-AA85BC10F3C3}" destId="{4E8074A8-CF3E-41EA-A84A-F4359DF2AABB}" srcOrd="7" destOrd="0" presId="urn:microsoft.com/office/officeart/2005/8/layout/hierarchy1"/>
    <dgm:cxn modelId="{58C2F0BC-BA4D-42E6-B57D-CD37473F47A2}" type="presParOf" srcId="{4E8074A8-CF3E-41EA-A84A-F4359DF2AABB}" destId="{84667C88-D3B5-4E04-80D9-791AD31ABC98}" srcOrd="0" destOrd="0" presId="urn:microsoft.com/office/officeart/2005/8/layout/hierarchy1"/>
    <dgm:cxn modelId="{EAEE19F9-29DB-4BED-8809-0EC88C1E4BB2}" type="presParOf" srcId="{84667C88-D3B5-4E04-80D9-791AD31ABC98}" destId="{F00049EB-0C45-4149-AA6B-3CF5A2E072C2}" srcOrd="0" destOrd="0" presId="urn:microsoft.com/office/officeart/2005/8/layout/hierarchy1"/>
    <dgm:cxn modelId="{5CC74614-1260-4A84-B08A-94C921FC93C3}" type="presParOf" srcId="{84667C88-D3B5-4E04-80D9-791AD31ABC98}" destId="{FABF937F-838A-4793-BFCC-8B55E2E3E246}" srcOrd="1" destOrd="0" presId="urn:microsoft.com/office/officeart/2005/8/layout/hierarchy1"/>
    <dgm:cxn modelId="{92AE5EF1-51D8-4971-9967-722B58AC1A68}" type="presParOf" srcId="{4E8074A8-CF3E-41EA-A84A-F4359DF2AABB}" destId="{B57E2232-AF33-44DF-A84C-FB7AC050C72F}" srcOrd="1" destOrd="0" presId="urn:microsoft.com/office/officeart/2005/8/layout/hierarchy1"/>
    <dgm:cxn modelId="{BD474B39-284F-4146-AC1A-EE9A81A7598D}" type="presParOf" srcId="{90DBB2C2-DDFF-4FE6-BE21-1110AD243851}" destId="{CE28C182-B4E0-4958-B003-2D7BF04C8318}" srcOrd="2" destOrd="0" presId="urn:microsoft.com/office/officeart/2005/8/layout/hierarchy1"/>
    <dgm:cxn modelId="{051272A8-A242-4B21-BA08-25DD92D60EA7}" type="presParOf" srcId="{90DBB2C2-DDFF-4FE6-BE21-1110AD243851}" destId="{AC838BAE-6A0E-498C-814F-5307BED25FDE}" srcOrd="3" destOrd="0" presId="urn:microsoft.com/office/officeart/2005/8/layout/hierarchy1"/>
    <dgm:cxn modelId="{5AAD7485-3FCE-4475-A4D7-56D87E2913F7}" type="presParOf" srcId="{AC838BAE-6A0E-498C-814F-5307BED25FDE}" destId="{AE6312F9-899A-47A6-8DB7-4F2BDB93A9FE}" srcOrd="0" destOrd="0" presId="urn:microsoft.com/office/officeart/2005/8/layout/hierarchy1"/>
    <dgm:cxn modelId="{96A01966-C344-470C-B28C-E935C2F58B5D}" type="presParOf" srcId="{AE6312F9-899A-47A6-8DB7-4F2BDB93A9FE}" destId="{BBCC81E8-C726-4B36-8C52-67CE360AC0EE}" srcOrd="0" destOrd="0" presId="urn:microsoft.com/office/officeart/2005/8/layout/hierarchy1"/>
    <dgm:cxn modelId="{69B0BECA-1334-4840-B690-A6BC3AFDBA23}" type="presParOf" srcId="{AE6312F9-899A-47A6-8DB7-4F2BDB93A9FE}" destId="{03566BC0-3E15-4605-B4AB-EF4B2B018FEB}" srcOrd="1" destOrd="0" presId="urn:microsoft.com/office/officeart/2005/8/layout/hierarchy1"/>
    <dgm:cxn modelId="{C1BE91A1-B1B2-4DD0-B186-3FFCBD1E4938}" type="presParOf" srcId="{AC838BAE-6A0E-498C-814F-5307BED25FDE}" destId="{A2141593-8F94-46EA-ACD6-D7495EC25DE7}" srcOrd="1" destOrd="0" presId="urn:microsoft.com/office/officeart/2005/8/layout/hierarchy1"/>
    <dgm:cxn modelId="{B0132AAA-135E-41E8-8823-EF8756F63D98}" type="presParOf" srcId="{A2141593-8F94-46EA-ACD6-D7495EC25DE7}" destId="{BBC00A24-0D39-4BB1-953A-361EFD7F6849}" srcOrd="0" destOrd="0" presId="urn:microsoft.com/office/officeart/2005/8/layout/hierarchy1"/>
    <dgm:cxn modelId="{D4D845DA-D07C-470F-932B-8D227AC63386}" type="presParOf" srcId="{A2141593-8F94-46EA-ACD6-D7495EC25DE7}" destId="{7706A3D8-0D39-457B-B7DC-E9E2CEAAE9DF}" srcOrd="1" destOrd="0" presId="urn:microsoft.com/office/officeart/2005/8/layout/hierarchy1"/>
    <dgm:cxn modelId="{1B2C8708-9D1A-4708-9D61-ADCBC6B27264}" type="presParOf" srcId="{7706A3D8-0D39-457B-B7DC-E9E2CEAAE9DF}" destId="{3B99D235-BB27-4D10-B024-BD8BA46541A8}" srcOrd="0" destOrd="0" presId="urn:microsoft.com/office/officeart/2005/8/layout/hierarchy1"/>
    <dgm:cxn modelId="{1894B950-E2EA-4435-B18D-9CB48E0F0210}" type="presParOf" srcId="{3B99D235-BB27-4D10-B024-BD8BA46541A8}" destId="{8D984C96-8FB8-4C7D-894C-4766152EACCD}" srcOrd="0" destOrd="0" presId="urn:microsoft.com/office/officeart/2005/8/layout/hierarchy1"/>
    <dgm:cxn modelId="{F901402F-3A7A-468B-A934-919C5C122DC2}" type="presParOf" srcId="{3B99D235-BB27-4D10-B024-BD8BA46541A8}" destId="{5F952CA4-C7D9-4E92-B2B7-D021A7D78C65}" srcOrd="1" destOrd="0" presId="urn:microsoft.com/office/officeart/2005/8/layout/hierarchy1"/>
    <dgm:cxn modelId="{76A41C7C-8293-476E-BCB8-9C0384767244}" type="presParOf" srcId="{7706A3D8-0D39-457B-B7DC-E9E2CEAAE9DF}" destId="{D4C86A79-CF28-4E02-8389-42DBB0D8F63B}"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A55FDE-BB63-40AD-A362-18A7ADE15C51}" type="doc">
      <dgm:prSet loTypeId="urn:microsoft.com/office/officeart/2005/8/layout/cycle3" loCatId="cycle" qsTypeId="urn:microsoft.com/office/officeart/2005/8/quickstyle/simple1" qsCatId="simple" csTypeId="urn:microsoft.com/office/officeart/2005/8/colors/colorful1#3" csCatId="colorful" phldr="1"/>
      <dgm:spPr/>
      <dgm:t>
        <a:bodyPr/>
        <a:lstStyle/>
        <a:p>
          <a:endParaRPr lang="en-US"/>
        </a:p>
      </dgm:t>
    </dgm:pt>
    <dgm:pt modelId="{9CAE76EA-1095-4F7B-A9CD-408E865D10AF}">
      <dgm:prSet phldrT="[Text]" custT="1"/>
      <dgm:spPr>
        <a:xfrm>
          <a:off x="3061487" y="1897"/>
          <a:ext cx="2640024" cy="1320012"/>
        </a:xfrm>
        <a:solidFill>
          <a:srgbClr val="21336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b="1" dirty="0" smtClean="0">
              <a:solidFill>
                <a:sysClr val="window" lastClr="FFFFFF"/>
              </a:solidFill>
              <a:latin typeface="Franklin Gothic Book"/>
              <a:ea typeface="+mn-ea"/>
              <a:cs typeface="+mn-cs"/>
            </a:rPr>
            <a:t>Video Captured Lessons</a:t>
          </a:r>
        </a:p>
        <a:p>
          <a:pPr marL="114300" indent="-114300" algn="l"/>
          <a:r>
            <a:rPr lang="en-US" sz="1050" dirty="0" smtClean="0">
              <a:solidFill>
                <a:sysClr val="window" lastClr="FFFFFF"/>
              </a:solidFill>
              <a:latin typeface="Franklin Gothic Book"/>
              <a:ea typeface="+mn-ea"/>
              <a:cs typeface="+mn-cs"/>
            </a:rPr>
            <a:t>- Use teacher practice rubric to analyze performance</a:t>
          </a:r>
        </a:p>
        <a:p>
          <a:pPr marL="114300" indent="-114300" algn="l"/>
          <a:r>
            <a:rPr lang="en-US" sz="1050" dirty="0" smtClean="0">
              <a:solidFill>
                <a:sysClr val="window" lastClr="FFFFFF"/>
              </a:solidFill>
              <a:latin typeface="Franklin Gothic Book"/>
              <a:ea typeface="+mn-ea"/>
              <a:cs typeface="+mn-cs"/>
            </a:rPr>
            <a:t>-Reflect on performance  and effectiveness of adjustments</a:t>
          </a:r>
          <a:endParaRPr lang="en-US" sz="1050" dirty="0">
            <a:solidFill>
              <a:sysClr val="window" lastClr="FFFFFF"/>
            </a:solidFill>
            <a:latin typeface="Franklin Gothic Book"/>
            <a:ea typeface="+mn-ea"/>
            <a:cs typeface="+mn-cs"/>
          </a:endParaRPr>
        </a:p>
      </dgm:t>
    </dgm:pt>
    <dgm:pt modelId="{8484A4A9-5812-4834-AF19-0C5879C86294}" type="parTrans" cxnId="{570B64CA-3EAF-48FC-851E-2684CF9FB3D1}">
      <dgm:prSet/>
      <dgm:spPr/>
      <dgm:t>
        <a:bodyPr/>
        <a:lstStyle/>
        <a:p>
          <a:endParaRPr lang="en-US"/>
        </a:p>
      </dgm:t>
    </dgm:pt>
    <dgm:pt modelId="{CF0B6736-3EEF-477C-9601-BE543DC247F3}" type="sibTrans" cxnId="{570B64CA-3EAF-48FC-851E-2684CF9FB3D1}">
      <dgm:prSet/>
      <dgm:spPr>
        <a:xfrm>
          <a:off x="1584772" y="-34505"/>
          <a:ext cx="5593455" cy="5593455"/>
        </a:xfrm>
        <a:solidFill>
          <a:srgbClr val="213363">
            <a:tint val="40000"/>
            <a:hueOff val="0"/>
            <a:satOff val="0"/>
            <a:lumOff val="0"/>
            <a:alphaOff val="0"/>
          </a:srgbClr>
        </a:solidFill>
        <a:ln>
          <a:noFill/>
        </a:ln>
        <a:effectLst/>
      </dgm:spPr>
      <dgm:t>
        <a:bodyPr/>
        <a:lstStyle/>
        <a:p>
          <a:endParaRPr lang="en-US"/>
        </a:p>
      </dgm:t>
    </dgm:pt>
    <dgm:pt modelId="{10EE3AD0-1C63-4FC9-A6D6-65FF69B0D58C}">
      <dgm:prSet phldrT="[Text]" custT="1"/>
      <dgm:spPr>
        <a:xfrm>
          <a:off x="5330013" y="1650078"/>
          <a:ext cx="2640024" cy="1320012"/>
        </a:xfrm>
        <a:solidFill>
          <a:srgbClr val="6B72A3">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b="1" dirty="0" smtClean="0">
              <a:solidFill>
                <a:sysClr val="window" lastClr="FFFFFF"/>
              </a:solidFill>
              <a:latin typeface="Franklin Gothic Book"/>
              <a:ea typeface="+mn-ea"/>
              <a:cs typeface="+mn-cs"/>
            </a:rPr>
            <a:t>Formative and Summative Assessments</a:t>
          </a:r>
        </a:p>
        <a:p>
          <a:pPr marL="114300" indent="-114300" algn="l"/>
          <a:r>
            <a:rPr lang="en-US" sz="1050" dirty="0" smtClean="0">
              <a:solidFill>
                <a:sysClr val="window" lastClr="FFFFFF"/>
              </a:solidFill>
              <a:latin typeface="Franklin Gothic Book"/>
              <a:ea typeface="+mn-ea"/>
              <a:cs typeface="+mn-cs"/>
            </a:rPr>
            <a:t>-Use student assessment data to highlight progress toward academic goals</a:t>
          </a:r>
        </a:p>
        <a:p>
          <a:pPr marL="114300" indent="-114300" algn="l"/>
          <a:r>
            <a:rPr lang="en-US" sz="1050" dirty="0" smtClean="0">
              <a:solidFill>
                <a:sysClr val="window" lastClr="FFFFFF"/>
              </a:solidFill>
              <a:latin typeface="Franklin Gothic Book"/>
              <a:ea typeface="+mn-ea"/>
              <a:cs typeface="+mn-cs"/>
            </a:rPr>
            <a:t>-Hypothesize causes for student success and strategies for addressing areas of need</a:t>
          </a:r>
        </a:p>
        <a:p>
          <a:pPr algn="ctr"/>
          <a:endParaRPr lang="en-US" sz="1000" dirty="0">
            <a:solidFill>
              <a:sysClr val="window" lastClr="FFFFFF"/>
            </a:solidFill>
            <a:latin typeface="Franklin Gothic Book"/>
            <a:ea typeface="+mn-ea"/>
            <a:cs typeface="+mn-cs"/>
          </a:endParaRPr>
        </a:p>
      </dgm:t>
    </dgm:pt>
    <dgm:pt modelId="{6070333A-D75C-4EEB-AA24-D5C0B3018414}" type="parTrans" cxnId="{0AB06BC3-7C8D-4181-A9D5-834DB4FFA248}">
      <dgm:prSet/>
      <dgm:spPr/>
      <dgm:t>
        <a:bodyPr/>
        <a:lstStyle/>
        <a:p>
          <a:endParaRPr lang="en-US"/>
        </a:p>
      </dgm:t>
    </dgm:pt>
    <dgm:pt modelId="{DE64DA47-5C79-4991-8200-0D3CADAC0A4C}" type="sibTrans" cxnId="{0AB06BC3-7C8D-4181-A9D5-834DB4FFA248}">
      <dgm:prSet/>
      <dgm:spPr/>
      <dgm:t>
        <a:bodyPr/>
        <a:lstStyle/>
        <a:p>
          <a:endParaRPr lang="en-US"/>
        </a:p>
      </dgm:t>
    </dgm:pt>
    <dgm:pt modelId="{B06AC73B-5128-49FA-9BB3-D922183E1305}">
      <dgm:prSet phldrT="[Text]" custT="1"/>
      <dgm:spPr>
        <a:xfrm>
          <a:off x="4463513" y="4316889"/>
          <a:ext cx="2640024" cy="1320012"/>
        </a:xfrm>
        <a:solidFill>
          <a:srgbClr val="00548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b="1" dirty="0" smtClean="0">
              <a:solidFill>
                <a:sysClr val="window" lastClr="FFFFFF"/>
              </a:solidFill>
              <a:latin typeface="Franklin Gothic Book"/>
              <a:ea typeface="+mn-ea"/>
              <a:cs typeface="+mn-cs"/>
            </a:rPr>
            <a:t>Traditional Classroom Observations</a:t>
          </a:r>
        </a:p>
        <a:p>
          <a:pPr marL="60325" indent="-60325" algn="l"/>
          <a:r>
            <a:rPr lang="en-US" sz="1050" dirty="0" smtClean="0">
              <a:solidFill>
                <a:sysClr val="window" lastClr="FFFFFF"/>
              </a:solidFill>
              <a:latin typeface="Franklin Gothic Book"/>
              <a:ea typeface="+mn-ea"/>
              <a:cs typeface="+mn-cs"/>
            </a:rPr>
            <a:t>-Connect Administrator-conducted observation to their own reflections of practice</a:t>
          </a:r>
        </a:p>
        <a:p>
          <a:pPr marL="60325" indent="-60325" algn="l"/>
          <a:r>
            <a:rPr lang="en-US" sz="1050" dirty="0" smtClean="0">
              <a:solidFill>
                <a:sysClr val="window" lastClr="FFFFFF"/>
              </a:solidFill>
              <a:latin typeface="Franklin Gothic Book"/>
              <a:ea typeface="+mn-ea"/>
              <a:cs typeface="+mn-cs"/>
            </a:rPr>
            <a:t>-Focus on progress made in key areas of strength and needed focus</a:t>
          </a:r>
        </a:p>
        <a:p>
          <a:pPr algn="ctr"/>
          <a:endParaRPr lang="en-US" sz="1000" dirty="0" smtClean="0">
            <a:solidFill>
              <a:sysClr val="window" lastClr="FFFFFF"/>
            </a:solidFill>
            <a:latin typeface="Franklin Gothic Book"/>
            <a:ea typeface="+mn-ea"/>
            <a:cs typeface="+mn-cs"/>
          </a:endParaRPr>
        </a:p>
      </dgm:t>
    </dgm:pt>
    <dgm:pt modelId="{4CF92BB8-420A-49CF-90D3-23368CFDFA66}" type="parTrans" cxnId="{E629B172-9818-4C3A-8069-BCD2D9A7C70A}">
      <dgm:prSet/>
      <dgm:spPr/>
      <dgm:t>
        <a:bodyPr/>
        <a:lstStyle/>
        <a:p>
          <a:endParaRPr lang="en-US"/>
        </a:p>
      </dgm:t>
    </dgm:pt>
    <dgm:pt modelId="{4A5466A0-39A2-4EF5-B2F9-D8CB0F0A9DCB}" type="sibTrans" cxnId="{E629B172-9818-4C3A-8069-BCD2D9A7C70A}">
      <dgm:prSet/>
      <dgm:spPr/>
      <dgm:t>
        <a:bodyPr/>
        <a:lstStyle/>
        <a:p>
          <a:endParaRPr lang="en-US"/>
        </a:p>
      </dgm:t>
    </dgm:pt>
    <dgm:pt modelId="{765E9AF6-6920-41A9-B554-287585CCC28F}">
      <dgm:prSet phldrT="[Text]" custT="1"/>
      <dgm:spPr>
        <a:xfrm>
          <a:off x="1659461" y="4316889"/>
          <a:ext cx="2640024" cy="1320012"/>
        </a:xfrm>
        <a:solidFill>
          <a:srgbClr val="F89C15">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b="1" dirty="0" smtClean="0">
              <a:solidFill>
                <a:sysClr val="window" lastClr="FFFFFF"/>
              </a:solidFill>
              <a:latin typeface="Franklin Gothic Book"/>
              <a:ea typeface="+mn-ea"/>
              <a:cs typeface="+mn-cs"/>
            </a:rPr>
            <a:t>Walkthrough Data</a:t>
          </a:r>
        </a:p>
        <a:p>
          <a:pPr marL="60325" indent="-60325" algn="l"/>
          <a:r>
            <a:rPr lang="en-US" sz="1050" dirty="0" smtClean="0">
              <a:solidFill>
                <a:sysClr val="window" lastClr="FFFFFF"/>
              </a:solidFill>
              <a:latin typeface="Franklin Gothic Book"/>
              <a:ea typeface="+mn-ea"/>
              <a:cs typeface="+mn-cs"/>
            </a:rPr>
            <a:t>-Integrate school/district or specific classroom walkthrough data</a:t>
          </a:r>
        </a:p>
        <a:p>
          <a:pPr marL="60325" indent="-60325" algn="l"/>
          <a:r>
            <a:rPr lang="en-US" sz="1050" dirty="0" smtClean="0">
              <a:solidFill>
                <a:sysClr val="window" lastClr="FFFFFF"/>
              </a:solidFill>
              <a:latin typeface="Franklin Gothic Book"/>
              <a:ea typeface="+mn-ea"/>
              <a:cs typeface="+mn-cs"/>
            </a:rPr>
            <a:t>-Support a conversation that addresses building and/or district pedagogical needs</a:t>
          </a:r>
        </a:p>
        <a:p>
          <a:pPr marL="60325" indent="-60325" algn="l"/>
          <a:r>
            <a:rPr lang="en-US" sz="1050" dirty="0" smtClean="0">
              <a:solidFill>
                <a:sysClr val="window" lastClr="FFFFFF"/>
              </a:solidFill>
              <a:latin typeface="Franklin Gothic Book"/>
              <a:ea typeface="+mn-ea"/>
              <a:cs typeface="+mn-cs"/>
            </a:rPr>
            <a:t>-Promote sharing best practices to support others</a:t>
          </a:r>
        </a:p>
      </dgm:t>
    </dgm:pt>
    <dgm:pt modelId="{FA17131D-FDFB-4670-A49D-26D3D87632DA}" type="parTrans" cxnId="{5D1F8335-C1A6-432E-93A2-2C031D582A6A}">
      <dgm:prSet/>
      <dgm:spPr/>
      <dgm:t>
        <a:bodyPr/>
        <a:lstStyle/>
        <a:p>
          <a:endParaRPr lang="en-US"/>
        </a:p>
      </dgm:t>
    </dgm:pt>
    <dgm:pt modelId="{771F7853-9D33-4095-B654-0FA2273A9BE6}" type="sibTrans" cxnId="{5D1F8335-C1A6-432E-93A2-2C031D582A6A}">
      <dgm:prSet/>
      <dgm:spPr/>
      <dgm:t>
        <a:bodyPr/>
        <a:lstStyle/>
        <a:p>
          <a:endParaRPr lang="en-US"/>
        </a:p>
      </dgm:t>
    </dgm:pt>
    <dgm:pt modelId="{A48F09AE-1D73-4856-B030-8FB0C7DF43BC}">
      <dgm:prSet phldrT="[Text]" custT="1"/>
      <dgm:spPr>
        <a:xfrm>
          <a:off x="792962" y="1650078"/>
          <a:ext cx="2640024" cy="1320012"/>
        </a:xfrm>
        <a:solidFill>
          <a:srgbClr val="1F2F7A">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n-US" sz="1400" b="1" dirty="0" smtClean="0">
              <a:solidFill>
                <a:sysClr val="window" lastClr="FFFFFF"/>
              </a:solidFill>
              <a:latin typeface="Franklin Gothic Book"/>
              <a:ea typeface="+mn-ea"/>
              <a:cs typeface="+mn-cs"/>
            </a:rPr>
            <a:t>Student Surveys</a:t>
          </a:r>
        </a:p>
        <a:p>
          <a:pPr marL="114300" indent="-114300" algn="l"/>
          <a:r>
            <a:rPr lang="en-US" sz="1050" dirty="0" smtClean="0">
              <a:solidFill>
                <a:sysClr val="window" lastClr="FFFFFF"/>
              </a:solidFill>
              <a:latin typeface="Franklin Gothic Book"/>
              <a:ea typeface="+mn-ea"/>
              <a:cs typeface="+mn-cs"/>
            </a:rPr>
            <a:t>-Highlight areas of strength and need based on student insights</a:t>
          </a:r>
        </a:p>
        <a:p>
          <a:pPr marL="114300" indent="-114300" algn="l"/>
          <a:r>
            <a:rPr lang="en-US" sz="1050" dirty="0" smtClean="0">
              <a:solidFill>
                <a:sysClr val="window" lastClr="FFFFFF"/>
              </a:solidFill>
              <a:latin typeface="Franklin Gothic Book"/>
              <a:ea typeface="+mn-ea"/>
              <a:cs typeface="+mn-cs"/>
            </a:rPr>
            <a:t>-Provide a hypothesis for areas of strength and strategies for addressing areas of need</a:t>
          </a:r>
        </a:p>
      </dgm:t>
    </dgm:pt>
    <dgm:pt modelId="{F86E725E-0D52-44A3-AAB8-5BAA6EAECCE3}" type="parTrans" cxnId="{C9C73A25-95A4-41DB-8F0F-790B1484F557}">
      <dgm:prSet/>
      <dgm:spPr/>
      <dgm:t>
        <a:bodyPr/>
        <a:lstStyle/>
        <a:p>
          <a:endParaRPr lang="en-US"/>
        </a:p>
      </dgm:t>
    </dgm:pt>
    <dgm:pt modelId="{0151D78C-C31F-49F5-9DC7-3B4EAAD3CB31}" type="sibTrans" cxnId="{C9C73A25-95A4-41DB-8F0F-790B1484F557}">
      <dgm:prSet/>
      <dgm:spPr/>
      <dgm:t>
        <a:bodyPr/>
        <a:lstStyle/>
        <a:p>
          <a:endParaRPr lang="en-US"/>
        </a:p>
      </dgm:t>
    </dgm:pt>
    <dgm:pt modelId="{EC3C1688-1A7A-4BB8-8E1D-DE5A22E72A7B}" type="pres">
      <dgm:prSet presAssocID="{09A55FDE-BB63-40AD-A362-18A7ADE15C51}" presName="Name0" presStyleCnt="0">
        <dgm:presLayoutVars>
          <dgm:dir/>
          <dgm:resizeHandles val="exact"/>
        </dgm:presLayoutVars>
      </dgm:prSet>
      <dgm:spPr/>
      <dgm:t>
        <a:bodyPr/>
        <a:lstStyle/>
        <a:p>
          <a:endParaRPr lang="en-US"/>
        </a:p>
      </dgm:t>
    </dgm:pt>
    <dgm:pt modelId="{1E72AE1F-11A0-4A37-8C45-1421C1E06F22}" type="pres">
      <dgm:prSet presAssocID="{09A55FDE-BB63-40AD-A362-18A7ADE15C51}" presName="cycle" presStyleCnt="0"/>
      <dgm:spPr/>
    </dgm:pt>
    <dgm:pt modelId="{31673311-109E-491D-8339-12575C709115}" type="pres">
      <dgm:prSet presAssocID="{9CAE76EA-1095-4F7B-A9CD-408E865D10AF}" presName="nodeFirstNode" presStyleLbl="node1" presStyleIdx="0" presStyleCnt="5" custRadScaleRad="100104" custRadScaleInc="2780">
        <dgm:presLayoutVars>
          <dgm:bulletEnabled val="1"/>
        </dgm:presLayoutVars>
      </dgm:prSet>
      <dgm:spPr>
        <a:prstGeom prst="roundRect">
          <a:avLst/>
        </a:prstGeom>
      </dgm:spPr>
      <dgm:t>
        <a:bodyPr/>
        <a:lstStyle/>
        <a:p>
          <a:endParaRPr lang="en-US"/>
        </a:p>
      </dgm:t>
    </dgm:pt>
    <dgm:pt modelId="{D71BCAFA-9AEF-4D6F-B2C0-BC9C1CD01167}" type="pres">
      <dgm:prSet presAssocID="{CF0B6736-3EEF-477C-9601-BE543DC247F3}" presName="sibTransFirstNode" presStyleLbl="bgShp" presStyleIdx="0" presStyleCnt="1"/>
      <dgm:spPr>
        <a:prstGeom prst="circularArrow">
          <a:avLst>
            <a:gd name="adj1" fmla="val 5544"/>
            <a:gd name="adj2" fmla="val 330680"/>
            <a:gd name="adj3" fmla="val 13757474"/>
            <a:gd name="adj4" fmla="val 17397204"/>
            <a:gd name="adj5" fmla="val 5757"/>
          </a:avLst>
        </a:prstGeom>
      </dgm:spPr>
      <dgm:t>
        <a:bodyPr/>
        <a:lstStyle/>
        <a:p>
          <a:endParaRPr lang="en-US"/>
        </a:p>
      </dgm:t>
    </dgm:pt>
    <dgm:pt modelId="{1A9C9878-7012-446B-9BBF-03F7187F6DE4}" type="pres">
      <dgm:prSet presAssocID="{10EE3AD0-1C63-4FC9-A6D6-65FF69B0D58C}" presName="nodeFollowingNodes" presStyleLbl="node1" presStyleIdx="1" presStyleCnt="5">
        <dgm:presLayoutVars>
          <dgm:bulletEnabled val="1"/>
        </dgm:presLayoutVars>
      </dgm:prSet>
      <dgm:spPr>
        <a:prstGeom prst="roundRect">
          <a:avLst/>
        </a:prstGeom>
      </dgm:spPr>
      <dgm:t>
        <a:bodyPr/>
        <a:lstStyle/>
        <a:p>
          <a:endParaRPr lang="en-US"/>
        </a:p>
      </dgm:t>
    </dgm:pt>
    <dgm:pt modelId="{31C448A5-6A38-4289-8C30-4B2CA5D4961A}" type="pres">
      <dgm:prSet presAssocID="{B06AC73B-5128-49FA-9BB3-D922183E1305}" presName="nodeFollowingNodes" presStyleLbl="node1" presStyleIdx="2" presStyleCnt="5">
        <dgm:presLayoutVars>
          <dgm:bulletEnabled val="1"/>
        </dgm:presLayoutVars>
      </dgm:prSet>
      <dgm:spPr>
        <a:prstGeom prst="roundRect">
          <a:avLst/>
        </a:prstGeom>
      </dgm:spPr>
      <dgm:t>
        <a:bodyPr/>
        <a:lstStyle/>
        <a:p>
          <a:endParaRPr lang="en-US"/>
        </a:p>
      </dgm:t>
    </dgm:pt>
    <dgm:pt modelId="{907FB321-1D74-45AD-8CC6-10D93D9A4145}" type="pres">
      <dgm:prSet presAssocID="{765E9AF6-6920-41A9-B554-287585CCC28F}" presName="nodeFollowingNodes" presStyleLbl="node1" presStyleIdx="3" presStyleCnt="5">
        <dgm:presLayoutVars>
          <dgm:bulletEnabled val="1"/>
        </dgm:presLayoutVars>
      </dgm:prSet>
      <dgm:spPr>
        <a:prstGeom prst="roundRect">
          <a:avLst/>
        </a:prstGeom>
      </dgm:spPr>
      <dgm:t>
        <a:bodyPr/>
        <a:lstStyle/>
        <a:p>
          <a:endParaRPr lang="en-US"/>
        </a:p>
      </dgm:t>
    </dgm:pt>
    <dgm:pt modelId="{39E697EE-D9C3-4434-8EB2-0041EE6B074B}" type="pres">
      <dgm:prSet presAssocID="{A48F09AE-1D73-4856-B030-8FB0C7DF43BC}" presName="nodeFollowingNodes" presStyleLbl="node1" presStyleIdx="4" presStyleCnt="5">
        <dgm:presLayoutVars>
          <dgm:bulletEnabled val="1"/>
        </dgm:presLayoutVars>
      </dgm:prSet>
      <dgm:spPr>
        <a:prstGeom prst="roundRect">
          <a:avLst/>
        </a:prstGeom>
      </dgm:spPr>
      <dgm:t>
        <a:bodyPr/>
        <a:lstStyle/>
        <a:p>
          <a:endParaRPr lang="en-US"/>
        </a:p>
      </dgm:t>
    </dgm:pt>
  </dgm:ptLst>
  <dgm:cxnLst>
    <dgm:cxn modelId="{C9C73A25-95A4-41DB-8F0F-790B1484F557}" srcId="{09A55FDE-BB63-40AD-A362-18A7ADE15C51}" destId="{A48F09AE-1D73-4856-B030-8FB0C7DF43BC}" srcOrd="4" destOrd="0" parTransId="{F86E725E-0D52-44A3-AAB8-5BAA6EAECCE3}" sibTransId="{0151D78C-C31F-49F5-9DC7-3B4EAAD3CB31}"/>
    <dgm:cxn modelId="{0AB06BC3-7C8D-4181-A9D5-834DB4FFA248}" srcId="{09A55FDE-BB63-40AD-A362-18A7ADE15C51}" destId="{10EE3AD0-1C63-4FC9-A6D6-65FF69B0D58C}" srcOrd="1" destOrd="0" parTransId="{6070333A-D75C-4EEB-AA24-D5C0B3018414}" sibTransId="{DE64DA47-5C79-4991-8200-0D3CADAC0A4C}"/>
    <dgm:cxn modelId="{E629B172-9818-4C3A-8069-BCD2D9A7C70A}" srcId="{09A55FDE-BB63-40AD-A362-18A7ADE15C51}" destId="{B06AC73B-5128-49FA-9BB3-D922183E1305}" srcOrd="2" destOrd="0" parTransId="{4CF92BB8-420A-49CF-90D3-23368CFDFA66}" sibTransId="{4A5466A0-39A2-4EF5-B2F9-D8CB0F0A9DCB}"/>
    <dgm:cxn modelId="{570B64CA-3EAF-48FC-851E-2684CF9FB3D1}" srcId="{09A55FDE-BB63-40AD-A362-18A7ADE15C51}" destId="{9CAE76EA-1095-4F7B-A9CD-408E865D10AF}" srcOrd="0" destOrd="0" parTransId="{8484A4A9-5812-4834-AF19-0C5879C86294}" sibTransId="{CF0B6736-3EEF-477C-9601-BE543DC247F3}"/>
    <dgm:cxn modelId="{7015F904-1099-44A2-B160-89CBE0B81ACB}" type="presOf" srcId="{A48F09AE-1D73-4856-B030-8FB0C7DF43BC}" destId="{39E697EE-D9C3-4434-8EB2-0041EE6B074B}" srcOrd="0" destOrd="0" presId="urn:microsoft.com/office/officeart/2005/8/layout/cycle3"/>
    <dgm:cxn modelId="{D1095F1C-7A7B-445E-96E4-0619ACFD1FE0}" type="presOf" srcId="{CF0B6736-3EEF-477C-9601-BE543DC247F3}" destId="{D71BCAFA-9AEF-4D6F-B2C0-BC9C1CD01167}" srcOrd="0" destOrd="0" presId="urn:microsoft.com/office/officeart/2005/8/layout/cycle3"/>
    <dgm:cxn modelId="{9DF61381-4D2F-45B2-B10A-79F1FAAA0C5A}" type="presOf" srcId="{765E9AF6-6920-41A9-B554-287585CCC28F}" destId="{907FB321-1D74-45AD-8CC6-10D93D9A4145}" srcOrd="0" destOrd="0" presId="urn:microsoft.com/office/officeart/2005/8/layout/cycle3"/>
    <dgm:cxn modelId="{0824C311-EF7F-4D6C-AA4C-B22CA9FE40EA}" type="presOf" srcId="{9CAE76EA-1095-4F7B-A9CD-408E865D10AF}" destId="{31673311-109E-491D-8339-12575C709115}" srcOrd="0" destOrd="0" presId="urn:microsoft.com/office/officeart/2005/8/layout/cycle3"/>
    <dgm:cxn modelId="{D45F12BF-510B-44E5-B6E0-85B78A86138A}" type="presOf" srcId="{10EE3AD0-1C63-4FC9-A6D6-65FF69B0D58C}" destId="{1A9C9878-7012-446B-9BBF-03F7187F6DE4}" srcOrd="0" destOrd="0" presId="urn:microsoft.com/office/officeart/2005/8/layout/cycle3"/>
    <dgm:cxn modelId="{5D1F8335-C1A6-432E-93A2-2C031D582A6A}" srcId="{09A55FDE-BB63-40AD-A362-18A7ADE15C51}" destId="{765E9AF6-6920-41A9-B554-287585CCC28F}" srcOrd="3" destOrd="0" parTransId="{FA17131D-FDFB-4670-A49D-26D3D87632DA}" sibTransId="{771F7853-9D33-4095-B654-0FA2273A9BE6}"/>
    <dgm:cxn modelId="{856F10BD-FA8E-4105-B5EA-EF06442E4641}" type="presOf" srcId="{B06AC73B-5128-49FA-9BB3-D922183E1305}" destId="{31C448A5-6A38-4289-8C30-4B2CA5D4961A}" srcOrd="0" destOrd="0" presId="urn:microsoft.com/office/officeart/2005/8/layout/cycle3"/>
    <dgm:cxn modelId="{BA4F363C-5F63-4B54-8DFA-7AF978CA0598}" type="presOf" srcId="{09A55FDE-BB63-40AD-A362-18A7ADE15C51}" destId="{EC3C1688-1A7A-4BB8-8E1D-DE5A22E72A7B}" srcOrd="0" destOrd="0" presId="urn:microsoft.com/office/officeart/2005/8/layout/cycle3"/>
    <dgm:cxn modelId="{AFAF4939-9EB9-41DD-8904-9579CA470F68}" type="presParOf" srcId="{EC3C1688-1A7A-4BB8-8E1D-DE5A22E72A7B}" destId="{1E72AE1F-11A0-4A37-8C45-1421C1E06F22}" srcOrd="0" destOrd="0" presId="urn:microsoft.com/office/officeart/2005/8/layout/cycle3"/>
    <dgm:cxn modelId="{63539293-01DC-4566-900F-49AC4C73844F}" type="presParOf" srcId="{1E72AE1F-11A0-4A37-8C45-1421C1E06F22}" destId="{31673311-109E-491D-8339-12575C709115}" srcOrd="0" destOrd="0" presId="urn:microsoft.com/office/officeart/2005/8/layout/cycle3"/>
    <dgm:cxn modelId="{FCC032F4-C225-443A-A40E-B6D19026B878}" type="presParOf" srcId="{1E72AE1F-11A0-4A37-8C45-1421C1E06F22}" destId="{D71BCAFA-9AEF-4D6F-B2C0-BC9C1CD01167}" srcOrd="1" destOrd="0" presId="urn:microsoft.com/office/officeart/2005/8/layout/cycle3"/>
    <dgm:cxn modelId="{F803EE09-D596-456D-956E-44D01F705AA0}" type="presParOf" srcId="{1E72AE1F-11A0-4A37-8C45-1421C1E06F22}" destId="{1A9C9878-7012-446B-9BBF-03F7187F6DE4}" srcOrd="2" destOrd="0" presId="urn:microsoft.com/office/officeart/2005/8/layout/cycle3"/>
    <dgm:cxn modelId="{86FD439C-D926-4618-8DD7-10C3B639F953}" type="presParOf" srcId="{1E72AE1F-11A0-4A37-8C45-1421C1E06F22}" destId="{31C448A5-6A38-4289-8C30-4B2CA5D4961A}" srcOrd="3" destOrd="0" presId="urn:microsoft.com/office/officeart/2005/8/layout/cycle3"/>
    <dgm:cxn modelId="{BF27F47F-E9AE-4851-8C15-EFB221B5F487}" type="presParOf" srcId="{1E72AE1F-11A0-4A37-8C45-1421C1E06F22}" destId="{907FB321-1D74-45AD-8CC6-10D93D9A4145}" srcOrd="4" destOrd="0" presId="urn:microsoft.com/office/officeart/2005/8/layout/cycle3"/>
    <dgm:cxn modelId="{5F34EB84-51DA-4EC8-8F39-675000E693E0}" type="presParOf" srcId="{1E72AE1F-11A0-4A37-8C45-1421C1E06F22}" destId="{39E697EE-D9C3-4434-8EB2-0041EE6B074B}"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B6C82-BE73-4236-98F5-06CE7AB6846C}">
      <dsp:nvSpPr>
        <dsp:cNvPr id="0" name=""/>
        <dsp:cNvSpPr/>
      </dsp:nvSpPr>
      <dsp:spPr>
        <a:xfrm>
          <a:off x="0" y="1554479"/>
          <a:ext cx="7772400" cy="103631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02F5C-8457-41CC-A99B-132BA702CB8D}">
      <dsp:nvSpPr>
        <dsp:cNvPr id="0" name=""/>
        <dsp:cNvSpPr/>
      </dsp:nvSpPr>
      <dsp:spPr>
        <a:xfrm>
          <a:off x="4876895" y="0"/>
          <a:ext cx="2254299" cy="103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en-US" sz="1800" b="1" kern="1200" dirty="0">
            <a:solidFill>
              <a:schemeClr val="accent5"/>
            </a:solidFill>
          </a:endParaRPr>
        </a:p>
      </dsp:txBody>
      <dsp:txXfrm>
        <a:off x="4876895" y="0"/>
        <a:ext cx="2254299" cy="1036319"/>
      </dsp:txXfrm>
    </dsp:sp>
    <dsp:sp modelId="{94F79218-3EB2-4240-AC68-9D41E90A3984}">
      <dsp:nvSpPr>
        <dsp:cNvPr id="0" name=""/>
        <dsp:cNvSpPr/>
      </dsp:nvSpPr>
      <dsp:spPr>
        <a:xfrm>
          <a:off x="1001025" y="1927865"/>
          <a:ext cx="259079" cy="2590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84452D-1623-49D7-9430-89F58F554CFD}">
      <dsp:nvSpPr>
        <dsp:cNvPr id="0" name=""/>
        <dsp:cNvSpPr/>
      </dsp:nvSpPr>
      <dsp:spPr>
        <a:xfrm>
          <a:off x="4876895" y="583966"/>
          <a:ext cx="2254299" cy="1036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endParaRPr lang="en-US" sz="1800" b="1" kern="1200" dirty="0">
            <a:solidFill>
              <a:srgbClr val="C00000"/>
            </a:solidFill>
          </a:endParaRPr>
        </a:p>
      </dsp:txBody>
      <dsp:txXfrm>
        <a:off x="4876895" y="583966"/>
        <a:ext cx="2254299" cy="1036319"/>
      </dsp:txXfrm>
    </dsp:sp>
    <dsp:sp modelId="{B073357A-D91D-4D50-8773-B424BDDE6DE0}">
      <dsp:nvSpPr>
        <dsp:cNvPr id="0" name=""/>
        <dsp:cNvSpPr/>
      </dsp:nvSpPr>
      <dsp:spPr>
        <a:xfrm>
          <a:off x="3368040" y="1927865"/>
          <a:ext cx="259079" cy="2590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0806D-BC87-4F93-BE5E-8FA0545AB92D}">
      <dsp:nvSpPr>
        <dsp:cNvPr id="0" name=""/>
        <dsp:cNvSpPr/>
      </dsp:nvSpPr>
      <dsp:spPr>
        <a:xfrm>
          <a:off x="4851557" y="1096625"/>
          <a:ext cx="2254299" cy="73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n-US" sz="1800" b="1" kern="1200" dirty="0" smtClean="0">
              <a:solidFill>
                <a:schemeClr val="tx2"/>
              </a:solidFill>
            </a:rPr>
            <a:t>Student Growth Objectives</a:t>
          </a:r>
          <a:endParaRPr lang="en-US" sz="1800" b="1" kern="1200" dirty="0">
            <a:solidFill>
              <a:schemeClr val="tx2"/>
            </a:solidFill>
          </a:endParaRPr>
        </a:p>
      </dsp:txBody>
      <dsp:txXfrm>
        <a:off x="4851557" y="1096625"/>
        <a:ext cx="2254299" cy="732170"/>
      </dsp:txXfrm>
    </dsp:sp>
    <dsp:sp modelId="{97B50B4C-0985-430B-83EC-BD1BA5726EF6}">
      <dsp:nvSpPr>
        <dsp:cNvPr id="0" name=""/>
        <dsp:cNvSpPr/>
      </dsp:nvSpPr>
      <dsp:spPr>
        <a:xfrm>
          <a:off x="5735054" y="1915328"/>
          <a:ext cx="259079" cy="2590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7A3E60-F4A7-417B-AE5C-9A58CC75129F}">
      <dsp:nvSpPr>
        <dsp:cNvPr id="0" name=""/>
        <dsp:cNvSpPr/>
      </dsp:nvSpPr>
      <dsp:spPr>
        <a:xfrm>
          <a:off x="1939240" y="813212"/>
          <a:ext cx="5265518" cy="5265518"/>
        </a:xfrm>
        <a:prstGeom prst="blockArc">
          <a:avLst>
            <a:gd name="adj1" fmla="val 11880000"/>
            <a:gd name="adj2" fmla="val 16200000"/>
            <a:gd name="adj3" fmla="val 46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9DDEF3-DDC2-4E73-A3AF-4A6EC8444E53}">
      <dsp:nvSpPr>
        <dsp:cNvPr id="0" name=""/>
        <dsp:cNvSpPr/>
      </dsp:nvSpPr>
      <dsp:spPr>
        <a:xfrm>
          <a:off x="1939240" y="813212"/>
          <a:ext cx="5265518" cy="5265518"/>
        </a:xfrm>
        <a:prstGeom prst="blockArc">
          <a:avLst>
            <a:gd name="adj1" fmla="val 7560000"/>
            <a:gd name="adj2" fmla="val 11880000"/>
            <a:gd name="adj3" fmla="val 464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DBE0C187-7802-4C0E-9C58-9E904E33B377}">
      <dsp:nvSpPr>
        <dsp:cNvPr id="0" name=""/>
        <dsp:cNvSpPr/>
      </dsp:nvSpPr>
      <dsp:spPr>
        <a:xfrm>
          <a:off x="1939240" y="813212"/>
          <a:ext cx="5265518" cy="5265518"/>
        </a:xfrm>
        <a:prstGeom prst="blockArc">
          <a:avLst>
            <a:gd name="adj1" fmla="val 3240000"/>
            <a:gd name="adj2" fmla="val 756000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A5CC8F-066C-4377-9F7E-732EC71A5B40}">
      <dsp:nvSpPr>
        <dsp:cNvPr id="0" name=""/>
        <dsp:cNvSpPr/>
      </dsp:nvSpPr>
      <dsp:spPr>
        <a:xfrm>
          <a:off x="1939240" y="813212"/>
          <a:ext cx="5265518" cy="5265518"/>
        </a:xfrm>
        <a:prstGeom prst="blockArc">
          <a:avLst>
            <a:gd name="adj1" fmla="val 20520000"/>
            <a:gd name="adj2" fmla="val 3240000"/>
            <a:gd name="adj3" fmla="val 46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53123E-E037-4FC1-B60C-57C732F41A71}">
      <dsp:nvSpPr>
        <dsp:cNvPr id="0" name=""/>
        <dsp:cNvSpPr/>
      </dsp:nvSpPr>
      <dsp:spPr>
        <a:xfrm>
          <a:off x="1939240" y="813212"/>
          <a:ext cx="5265518" cy="5265518"/>
        </a:xfrm>
        <a:prstGeom prst="blockArc">
          <a:avLst>
            <a:gd name="adj1" fmla="val 16200000"/>
            <a:gd name="adj2" fmla="val 2052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272F7-2BE9-4AA8-9B5E-4F1EC5665590}">
      <dsp:nvSpPr>
        <dsp:cNvPr id="0" name=""/>
        <dsp:cNvSpPr/>
      </dsp:nvSpPr>
      <dsp:spPr>
        <a:xfrm>
          <a:off x="3325719" y="2199691"/>
          <a:ext cx="2492560" cy="2492560"/>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889000">
            <a:lnSpc>
              <a:spcPct val="100000"/>
            </a:lnSpc>
            <a:spcBef>
              <a:spcPct val="0"/>
            </a:spcBef>
            <a:spcAft>
              <a:spcPts val="0"/>
            </a:spcAft>
          </a:pPr>
          <a:r>
            <a:rPr lang="en-US" sz="2000" kern="1200" dirty="0" smtClean="0">
              <a:latin typeface="+mj-lt"/>
            </a:rPr>
            <a:t>AchieveNJ</a:t>
          </a:r>
        </a:p>
        <a:p>
          <a:pPr lvl="0" algn="ctr" defTabSz="889000">
            <a:lnSpc>
              <a:spcPct val="100000"/>
            </a:lnSpc>
            <a:spcBef>
              <a:spcPct val="0"/>
            </a:spcBef>
            <a:spcAft>
              <a:spcPts val="0"/>
            </a:spcAft>
          </a:pPr>
          <a:r>
            <a:rPr lang="en-US" sz="2000" kern="1200" dirty="0" smtClean="0">
              <a:latin typeface="+mj-lt"/>
            </a:rPr>
            <a:t>Implementation Quality Framework</a:t>
          </a:r>
          <a:endParaRPr lang="en-US" sz="2000" kern="1200" dirty="0">
            <a:latin typeface="+mj-lt"/>
          </a:endParaRPr>
        </a:p>
      </dsp:txBody>
      <dsp:txXfrm>
        <a:off x="3325719" y="2199691"/>
        <a:ext cx="2492560" cy="2492560"/>
      </dsp:txXfrm>
    </dsp:sp>
    <dsp:sp modelId="{A3EADA70-C255-499E-900F-3D56F9BF9AD5}">
      <dsp:nvSpPr>
        <dsp:cNvPr id="0" name=""/>
        <dsp:cNvSpPr/>
      </dsp:nvSpPr>
      <dsp:spPr>
        <a:xfrm>
          <a:off x="3528435" y="-134025"/>
          <a:ext cx="2087128" cy="201666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latin typeface="+mj-lt"/>
            </a:rPr>
            <a:t>AchieveNJ Expectations and Communication</a:t>
          </a:r>
          <a:endParaRPr lang="en-US" sz="1700" kern="1200" dirty="0">
            <a:latin typeface="+mj-lt"/>
          </a:endParaRPr>
        </a:p>
      </dsp:txBody>
      <dsp:txXfrm>
        <a:off x="3528435" y="-134025"/>
        <a:ext cx="2087128" cy="2016665"/>
      </dsp:txXfrm>
    </dsp:sp>
    <dsp:sp modelId="{5D192E85-2AA9-418D-A85E-3020F652CBBB}">
      <dsp:nvSpPr>
        <dsp:cNvPr id="0" name=""/>
        <dsp:cNvSpPr/>
      </dsp:nvSpPr>
      <dsp:spPr>
        <a:xfrm>
          <a:off x="5974233" y="1642951"/>
          <a:ext cx="2087128" cy="2016665"/>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latin typeface="+mj-lt"/>
            </a:rPr>
            <a:t>Educator Training and Capacity Building</a:t>
          </a:r>
          <a:endParaRPr lang="en-US" sz="1700" kern="1200" dirty="0">
            <a:latin typeface="+mj-lt"/>
          </a:endParaRPr>
        </a:p>
      </dsp:txBody>
      <dsp:txXfrm>
        <a:off x="5974233" y="1642951"/>
        <a:ext cx="2087128" cy="2016665"/>
      </dsp:txXfrm>
    </dsp:sp>
    <dsp:sp modelId="{084998FE-1FD1-4135-8D49-8434E7476F94}">
      <dsp:nvSpPr>
        <dsp:cNvPr id="0" name=""/>
        <dsp:cNvSpPr/>
      </dsp:nvSpPr>
      <dsp:spPr>
        <a:xfrm>
          <a:off x="5040022" y="4518159"/>
          <a:ext cx="2087128" cy="201666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latin typeface="+mj-lt"/>
            </a:rPr>
            <a:t>Evaluation Activity Execution and Monitoring</a:t>
          </a:r>
          <a:endParaRPr lang="en-US" sz="1700" kern="1200" dirty="0">
            <a:latin typeface="+mj-lt"/>
          </a:endParaRPr>
        </a:p>
      </dsp:txBody>
      <dsp:txXfrm>
        <a:off x="5040022" y="4518159"/>
        <a:ext cx="2087128" cy="2016665"/>
      </dsp:txXfrm>
    </dsp:sp>
    <dsp:sp modelId="{44887FA4-9298-48A7-A853-B55B44C29AE4}">
      <dsp:nvSpPr>
        <dsp:cNvPr id="0" name=""/>
        <dsp:cNvSpPr/>
      </dsp:nvSpPr>
      <dsp:spPr>
        <a:xfrm>
          <a:off x="2016849" y="4518159"/>
          <a:ext cx="2087128" cy="201666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latin typeface="+mj-lt"/>
            </a:rPr>
            <a:t>Organizational Capacity and Culture</a:t>
          </a:r>
          <a:endParaRPr lang="en-US" sz="1700" kern="1200" dirty="0">
            <a:latin typeface="+mj-lt"/>
          </a:endParaRPr>
        </a:p>
      </dsp:txBody>
      <dsp:txXfrm>
        <a:off x="2016849" y="4518159"/>
        <a:ext cx="2087128" cy="2016665"/>
      </dsp:txXfrm>
    </dsp:sp>
    <dsp:sp modelId="{B574A7FC-3C27-4415-BEEE-F29FDD650EC8}">
      <dsp:nvSpPr>
        <dsp:cNvPr id="0" name=""/>
        <dsp:cNvSpPr/>
      </dsp:nvSpPr>
      <dsp:spPr>
        <a:xfrm>
          <a:off x="1082637" y="1642951"/>
          <a:ext cx="2087128" cy="201666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755650">
            <a:lnSpc>
              <a:spcPct val="90000"/>
            </a:lnSpc>
            <a:spcBef>
              <a:spcPct val="0"/>
            </a:spcBef>
            <a:spcAft>
              <a:spcPct val="35000"/>
            </a:spcAft>
          </a:pPr>
          <a:r>
            <a:rPr lang="en-US" sz="1700" kern="1200" dirty="0" smtClean="0">
              <a:latin typeface="+mj-lt"/>
            </a:rPr>
            <a:t>Data Systems and Infrastructure</a:t>
          </a:r>
          <a:endParaRPr lang="en-US" sz="1700" kern="1200" dirty="0">
            <a:latin typeface="+mj-lt"/>
          </a:endParaRPr>
        </a:p>
      </dsp:txBody>
      <dsp:txXfrm>
        <a:off x="1082637" y="1642951"/>
        <a:ext cx="2087128" cy="201666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7A3E60-F4A7-417B-AE5C-9A58CC75129F}">
      <dsp:nvSpPr>
        <dsp:cNvPr id="0" name=""/>
        <dsp:cNvSpPr/>
      </dsp:nvSpPr>
      <dsp:spPr>
        <a:xfrm>
          <a:off x="983591" y="482249"/>
          <a:ext cx="3138216" cy="3138216"/>
        </a:xfrm>
        <a:prstGeom prst="blockArc">
          <a:avLst>
            <a:gd name="adj1" fmla="val 11880000"/>
            <a:gd name="adj2" fmla="val 16200000"/>
            <a:gd name="adj3" fmla="val 4644"/>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9DDEF3-DDC2-4E73-A3AF-4A6EC8444E53}">
      <dsp:nvSpPr>
        <dsp:cNvPr id="0" name=""/>
        <dsp:cNvSpPr/>
      </dsp:nvSpPr>
      <dsp:spPr>
        <a:xfrm>
          <a:off x="983591" y="482249"/>
          <a:ext cx="3138216" cy="3138216"/>
        </a:xfrm>
        <a:prstGeom prst="blockArc">
          <a:avLst>
            <a:gd name="adj1" fmla="val 7560000"/>
            <a:gd name="adj2" fmla="val 11880000"/>
            <a:gd name="adj3" fmla="val 4644"/>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DBE0C187-7802-4C0E-9C58-9E904E33B377}">
      <dsp:nvSpPr>
        <dsp:cNvPr id="0" name=""/>
        <dsp:cNvSpPr/>
      </dsp:nvSpPr>
      <dsp:spPr>
        <a:xfrm>
          <a:off x="983591" y="482249"/>
          <a:ext cx="3138216" cy="3138216"/>
        </a:xfrm>
        <a:prstGeom prst="blockArc">
          <a:avLst>
            <a:gd name="adj1" fmla="val 3240000"/>
            <a:gd name="adj2" fmla="val 756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A5CC8F-066C-4377-9F7E-732EC71A5B40}">
      <dsp:nvSpPr>
        <dsp:cNvPr id="0" name=""/>
        <dsp:cNvSpPr/>
      </dsp:nvSpPr>
      <dsp:spPr>
        <a:xfrm>
          <a:off x="983591" y="482249"/>
          <a:ext cx="3138216" cy="3138216"/>
        </a:xfrm>
        <a:prstGeom prst="blockArc">
          <a:avLst>
            <a:gd name="adj1" fmla="val 20520000"/>
            <a:gd name="adj2" fmla="val 324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53123E-E037-4FC1-B60C-57C732F41A71}">
      <dsp:nvSpPr>
        <dsp:cNvPr id="0" name=""/>
        <dsp:cNvSpPr/>
      </dsp:nvSpPr>
      <dsp:spPr>
        <a:xfrm>
          <a:off x="983591" y="482249"/>
          <a:ext cx="3138216" cy="3138216"/>
        </a:xfrm>
        <a:prstGeom prst="blockArc">
          <a:avLst>
            <a:gd name="adj1" fmla="val 16200000"/>
            <a:gd name="adj2" fmla="val 2052000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272F7-2BE9-4AA8-9B5E-4F1EC5665590}">
      <dsp:nvSpPr>
        <dsp:cNvPr id="0" name=""/>
        <dsp:cNvSpPr/>
      </dsp:nvSpPr>
      <dsp:spPr>
        <a:xfrm>
          <a:off x="1809445" y="1308102"/>
          <a:ext cx="1486508" cy="1486508"/>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444500">
            <a:lnSpc>
              <a:spcPct val="100000"/>
            </a:lnSpc>
            <a:spcBef>
              <a:spcPct val="0"/>
            </a:spcBef>
            <a:spcAft>
              <a:spcPts val="0"/>
            </a:spcAft>
          </a:pPr>
          <a:r>
            <a:rPr lang="en-US" sz="1000" kern="1200" dirty="0" smtClean="0">
              <a:latin typeface="+mj-lt"/>
            </a:rPr>
            <a:t>AchieveNJ</a:t>
          </a:r>
        </a:p>
        <a:p>
          <a:pPr lvl="0" algn="ctr" defTabSz="444500">
            <a:lnSpc>
              <a:spcPct val="100000"/>
            </a:lnSpc>
            <a:spcBef>
              <a:spcPct val="0"/>
            </a:spcBef>
            <a:spcAft>
              <a:spcPts val="0"/>
            </a:spcAft>
          </a:pPr>
          <a:r>
            <a:rPr lang="en-US" sz="1000" kern="1200" dirty="0" smtClean="0">
              <a:latin typeface="+mj-lt"/>
            </a:rPr>
            <a:t>Implementation Quality Toolkit</a:t>
          </a:r>
          <a:endParaRPr lang="en-US" sz="1000" kern="1200" dirty="0">
            <a:latin typeface="+mj-lt"/>
          </a:endParaRPr>
        </a:p>
      </dsp:txBody>
      <dsp:txXfrm>
        <a:off x="1809445" y="1308102"/>
        <a:ext cx="1486508" cy="1486508"/>
      </dsp:txXfrm>
    </dsp:sp>
    <dsp:sp modelId="{A3EADA70-C255-499E-900F-3D56F9BF9AD5}">
      <dsp:nvSpPr>
        <dsp:cNvPr id="0" name=""/>
        <dsp:cNvSpPr/>
      </dsp:nvSpPr>
      <dsp:spPr>
        <a:xfrm>
          <a:off x="1930341" y="-82662"/>
          <a:ext cx="1244717" cy="1202695"/>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444500">
            <a:lnSpc>
              <a:spcPct val="90000"/>
            </a:lnSpc>
            <a:spcBef>
              <a:spcPct val="0"/>
            </a:spcBef>
            <a:spcAft>
              <a:spcPct val="35000"/>
            </a:spcAft>
          </a:pPr>
          <a:r>
            <a:rPr lang="en-US" sz="1000" kern="1200" dirty="0" smtClean="0">
              <a:latin typeface="+mj-lt"/>
            </a:rPr>
            <a:t>AchieveNJ Expectations and Communication</a:t>
          </a:r>
          <a:endParaRPr lang="en-US" sz="1000" kern="1200" dirty="0">
            <a:latin typeface="+mj-lt"/>
          </a:endParaRPr>
        </a:p>
      </dsp:txBody>
      <dsp:txXfrm>
        <a:off x="1930341" y="-82662"/>
        <a:ext cx="1244717" cy="1202695"/>
      </dsp:txXfrm>
    </dsp:sp>
    <dsp:sp modelId="{5D192E85-2AA9-418D-A85E-3020F652CBBB}">
      <dsp:nvSpPr>
        <dsp:cNvPr id="0" name=""/>
        <dsp:cNvSpPr/>
      </dsp:nvSpPr>
      <dsp:spPr>
        <a:xfrm>
          <a:off x="3387999" y="976387"/>
          <a:ext cx="1244717" cy="1202695"/>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444500">
            <a:lnSpc>
              <a:spcPct val="90000"/>
            </a:lnSpc>
            <a:spcBef>
              <a:spcPct val="0"/>
            </a:spcBef>
            <a:spcAft>
              <a:spcPct val="35000"/>
            </a:spcAft>
          </a:pPr>
          <a:r>
            <a:rPr lang="en-US" sz="1000" kern="1200" dirty="0" smtClean="0">
              <a:latin typeface="+mj-lt"/>
            </a:rPr>
            <a:t>Educator Training and Capacity Building</a:t>
          </a:r>
          <a:endParaRPr lang="en-US" sz="1000" kern="1200" dirty="0">
            <a:latin typeface="+mj-lt"/>
          </a:endParaRPr>
        </a:p>
      </dsp:txBody>
      <dsp:txXfrm>
        <a:off x="3387999" y="976387"/>
        <a:ext cx="1244717" cy="1202695"/>
      </dsp:txXfrm>
    </dsp:sp>
    <dsp:sp modelId="{084998FE-1FD1-4135-8D49-8434E7476F94}">
      <dsp:nvSpPr>
        <dsp:cNvPr id="0" name=""/>
        <dsp:cNvSpPr/>
      </dsp:nvSpPr>
      <dsp:spPr>
        <a:xfrm>
          <a:off x="2831223" y="2689967"/>
          <a:ext cx="1244717" cy="1202695"/>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444500">
            <a:lnSpc>
              <a:spcPct val="90000"/>
            </a:lnSpc>
            <a:spcBef>
              <a:spcPct val="0"/>
            </a:spcBef>
            <a:spcAft>
              <a:spcPct val="35000"/>
            </a:spcAft>
          </a:pPr>
          <a:r>
            <a:rPr lang="en-US" sz="1000" kern="1200" dirty="0" smtClean="0">
              <a:latin typeface="+mj-lt"/>
            </a:rPr>
            <a:t>Execution and Monitoring of Evaluation Process</a:t>
          </a:r>
          <a:endParaRPr lang="en-US" sz="1000" kern="1200" dirty="0">
            <a:latin typeface="+mj-lt"/>
          </a:endParaRPr>
        </a:p>
      </dsp:txBody>
      <dsp:txXfrm>
        <a:off x="2831223" y="2689967"/>
        <a:ext cx="1244717" cy="1202695"/>
      </dsp:txXfrm>
    </dsp:sp>
    <dsp:sp modelId="{44887FA4-9298-48A7-A853-B55B44C29AE4}">
      <dsp:nvSpPr>
        <dsp:cNvPr id="0" name=""/>
        <dsp:cNvSpPr/>
      </dsp:nvSpPr>
      <dsp:spPr>
        <a:xfrm>
          <a:off x="1029458" y="2689967"/>
          <a:ext cx="1244717" cy="120269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444500">
            <a:lnSpc>
              <a:spcPct val="90000"/>
            </a:lnSpc>
            <a:spcBef>
              <a:spcPct val="0"/>
            </a:spcBef>
            <a:spcAft>
              <a:spcPct val="35000"/>
            </a:spcAft>
          </a:pPr>
          <a:r>
            <a:rPr lang="en-US" sz="1000" kern="1200" dirty="0" smtClean="0">
              <a:latin typeface="+mj-lt"/>
            </a:rPr>
            <a:t>Organizational Capacity and Culture</a:t>
          </a:r>
          <a:endParaRPr lang="en-US" sz="1000" kern="1200" dirty="0">
            <a:latin typeface="+mj-lt"/>
          </a:endParaRPr>
        </a:p>
      </dsp:txBody>
      <dsp:txXfrm>
        <a:off x="1029458" y="2689967"/>
        <a:ext cx="1244717" cy="1202695"/>
      </dsp:txXfrm>
    </dsp:sp>
    <dsp:sp modelId="{B574A7FC-3C27-4415-BEEE-F29FDD650EC8}">
      <dsp:nvSpPr>
        <dsp:cNvPr id="0" name=""/>
        <dsp:cNvSpPr/>
      </dsp:nvSpPr>
      <dsp:spPr>
        <a:xfrm>
          <a:off x="472683" y="976387"/>
          <a:ext cx="1244717" cy="1202695"/>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1">
          <a:noAutofit/>
        </a:bodyPr>
        <a:lstStyle/>
        <a:p>
          <a:pPr lvl="0" algn="ctr" defTabSz="444500">
            <a:lnSpc>
              <a:spcPct val="90000"/>
            </a:lnSpc>
            <a:spcBef>
              <a:spcPct val="0"/>
            </a:spcBef>
            <a:spcAft>
              <a:spcPct val="35000"/>
            </a:spcAft>
          </a:pPr>
          <a:r>
            <a:rPr lang="en-US" sz="1000" kern="1200" dirty="0" smtClean="0">
              <a:latin typeface="+mj-lt"/>
            </a:rPr>
            <a:t>Data Systems and Infrastructure</a:t>
          </a:r>
          <a:endParaRPr lang="en-US" sz="1000" kern="1200" dirty="0">
            <a:latin typeface="+mj-lt"/>
          </a:endParaRPr>
        </a:p>
      </dsp:txBody>
      <dsp:txXfrm>
        <a:off x="472683" y="976387"/>
        <a:ext cx="1244717" cy="12026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7515E7-843F-44B1-9231-7E6B584A34EB}">
      <dsp:nvSpPr>
        <dsp:cNvPr id="0" name=""/>
        <dsp:cNvSpPr/>
      </dsp:nvSpPr>
      <dsp:spPr>
        <a:xfrm>
          <a:off x="3071884" y="457203"/>
          <a:ext cx="3057362" cy="1058587"/>
        </a:xfrm>
        <a:prstGeom prst="roundRect">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solidFill>
                <a:schemeClr val="tx1"/>
              </a:solidFill>
            </a:rPr>
            <a:t>1. </a:t>
          </a:r>
          <a:r>
            <a:rPr lang="en-US" sz="1000" kern="1200" dirty="0" smtClean="0">
              <a:solidFill>
                <a:schemeClr val="tx1"/>
              </a:solidFill>
              <a:hlinkClick xmlns:r="http://schemas.openxmlformats.org/officeDocument/2006/relationships" r:id="rId1"/>
            </a:rPr>
            <a:t>Implementation Quality Self-Assessment</a:t>
          </a:r>
          <a:endParaRPr lang="en-US" sz="1000" kern="1200" dirty="0" smtClean="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2. </a:t>
          </a:r>
          <a:r>
            <a:rPr lang="en-US" sz="1000" kern="1200" dirty="0" smtClean="0">
              <a:solidFill>
                <a:schemeClr val="tx1"/>
              </a:solidFill>
              <a:hlinkClick xmlns:r="http://schemas.openxmlformats.org/officeDocument/2006/relationships" r:id="rId2"/>
            </a:rPr>
            <a:t>Improved Consistency Through Common Protocols</a:t>
          </a:r>
          <a:endParaRPr lang="en-US" sz="1000" kern="1200" dirty="0" smtClean="0">
            <a:solidFill>
              <a:schemeClr val="tx1"/>
            </a:solidFill>
          </a:endParaRPr>
        </a:p>
      </dsp:txBody>
      <dsp:txXfrm>
        <a:off x="3071884" y="457203"/>
        <a:ext cx="3057362" cy="1058587"/>
      </dsp:txXfrm>
    </dsp:sp>
    <dsp:sp modelId="{EFCE4DDF-B102-4FAD-BA38-35369B933FC1}">
      <dsp:nvSpPr>
        <dsp:cNvPr id="0" name=""/>
        <dsp:cNvSpPr/>
      </dsp:nvSpPr>
      <dsp:spPr>
        <a:xfrm>
          <a:off x="2908383" y="1498068"/>
          <a:ext cx="5394647" cy="5394647"/>
        </a:xfrm>
        <a:custGeom>
          <a:avLst/>
          <a:gdLst/>
          <a:ahLst/>
          <a:cxnLst/>
          <a:rect l="0" t="0" r="0" b="0"/>
          <a:pathLst>
            <a:path>
              <a:moveTo>
                <a:pt x="3026460" y="20156"/>
              </a:moveTo>
              <a:arcTo wR="2697323" hR="2697323" stAng="16620533" swAng="2640500"/>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7EEF15D7-30DD-43C5-8BC8-BACC760639DC}">
      <dsp:nvSpPr>
        <dsp:cNvPr id="0" name=""/>
        <dsp:cNvSpPr/>
      </dsp:nvSpPr>
      <dsp:spPr>
        <a:xfrm>
          <a:off x="6629411" y="2514599"/>
          <a:ext cx="2338474" cy="1060395"/>
        </a:xfrm>
        <a:prstGeom prst="roundRect">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solidFill>
                <a:schemeClr val="tx1"/>
              </a:solidFill>
            </a:rPr>
            <a:t>3.  </a:t>
          </a:r>
          <a:r>
            <a:rPr lang="en-US" sz="1000" kern="1200" dirty="0" smtClean="0">
              <a:solidFill>
                <a:schemeClr val="tx1"/>
              </a:solidFill>
              <a:hlinkClick xmlns:r="http://schemas.openxmlformats.org/officeDocument/2006/relationships" r:id="rId3"/>
            </a:rPr>
            <a:t>SGO Presentation 2016-17</a:t>
          </a:r>
          <a:endParaRPr lang="en-US" sz="1000" kern="1200" dirty="0" smtClean="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4. SGO Video Series (coming soon)</a:t>
          </a:r>
        </a:p>
        <a:p>
          <a:pPr lvl="0" algn="l" defTabSz="444500">
            <a:lnSpc>
              <a:spcPct val="90000"/>
            </a:lnSpc>
            <a:spcBef>
              <a:spcPct val="0"/>
            </a:spcBef>
            <a:spcAft>
              <a:spcPct val="35000"/>
            </a:spcAft>
          </a:pPr>
          <a:r>
            <a:rPr lang="en-US" sz="1000" kern="1200" dirty="0" smtClean="0">
              <a:solidFill>
                <a:schemeClr val="tx1"/>
              </a:solidFill>
            </a:rPr>
            <a:t>5. </a:t>
          </a:r>
          <a:r>
            <a:rPr lang="en-US" sz="1000" kern="1200" dirty="0" smtClean="0">
              <a:solidFill>
                <a:schemeClr val="tx1"/>
              </a:solidFill>
              <a:hlinkClick xmlns:r="http://schemas.openxmlformats.org/officeDocument/2006/relationships" r:id="rId4"/>
            </a:rPr>
            <a:t>SGO Quality Rubric</a:t>
          </a:r>
          <a:endParaRPr lang="en-US" sz="1000" kern="1200" dirty="0" smtClean="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6. Administrator Goals: Updated Guidance and Exemplars (coming soon)</a:t>
          </a:r>
        </a:p>
        <a:p>
          <a:pPr lvl="0" algn="l" defTabSz="444500">
            <a:lnSpc>
              <a:spcPct val="90000"/>
            </a:lnSpc>
            <a:spcBef>
              <a:spcPct val="0"/>
            </a:spcBef>
            <a:spcAft>
              <a:spcPct val="35000"/>
            </a:spcAft>
          </a:pPr>
          <a:r>
            <a:rPr lang="en-US" sz="1000" kern="1200" dirty="0" smtClean="0">
              <a:solidFill>
                <a:schemeClr val="tx1"/>
              </a:solidFill>
            </a:rPr>
            <a:t>7. </a:t>
          </a:r>
          <a:r>
            <a:rPr lang="en-US" sz="1000" kern="1200" dirty="0" smtClean="0">
              <a:solidFill>
                <a:schemeClr val="tx1"/>
              </a:solidFill>
              <a:hlinkClick xmlns:r="http://schemas.openxmlformats.org/officeDocument/2006/relationships" r:id="rId5"/>
            </a:rPr>
            <a:t>Effective Feedback Protocol</a:t>
          </a:r>
          <a:endParaRPr lang="en-US" sz="1000" kern="1200" dirty="0">
            <a:solidFill>
              <a:schemeClr val="tx1"/>
            </a:solidFill>
          </a:endParaRPr>
        </a:p>
      </dsp:txBody>
      <dsp:txXfrm>
        <a:off x="6629411" y="2514599"/>
        <a:ext cx="2338474" cy="1060395"/>
      </dsp:txXfrm>
    </dsp:sp>
    <dsp:sp modelId="{C3F2C910-F908-477E-B5E6-1C2E3D6DAF64}">
      <dsp:nvSpPr>
        <dsp:cNvPr id="0" name=""/>
        <dsp:cNvSpPr/>
      </dsp:nvSpPr>
      <dsp:spPr>
        <a:xfrm>
          <a:off x="2405402" y="759592"/>
          <a:ext cx="5394647" cy="5394647"/>
        </a:xfrm>
        <a:custGeom>
          <a:avLst/>
          <a:gdLst/>
          <a:ahLst/>
          <a:cxnLst/>
          <a:rect l="0" t="0" r="0" b="0"/>
          <a:pathLst>
            <a:path>
              <a:moveTo>
                <a:pt x="5391444" y="2828746"/>
              </a:moveTo>
              <a:arcTo wR="2697323" hR="2697323" stAng="167565" swAng="168634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17D265E2-F3C6-4274-964D-EBEAB05844F8}">
      <dsp:nvSpPr>
        <dsp:cNvPr id="0" name=""/>
        <dsp:cNvSpPr/>
      </dsp:nvSpPr>
      <dsp:spPr>
        <a:xfrm>
          <a:off x="5976593" y="4853489"/>
          <a:ext cx="2273199" cy="941666"/>
        </a:xfrm>
        <a:prstGeom prst="roundRect">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solidFill>
                <a:schemeClr val="tx1"/>
              </a:solidFill>
            </a:rPr>
            <a:t>8.  </a:t>
          </a:r>
          <a:r>
            <a:rPr lang="en-US" sz="1000" kern="1200" dirty="0" smtClean="0">
              <a:solidFill>
                <a:schemeClr val="tx1"/>
              </a:solidFill>
              <a:hlinkClick xmlns:r="http://schemas.openxmlformats.org/officeDocument/2006/relationships" r:id="rId6"/>
            </a:rPr>
            <a:t>Observation Report Quality Rubric</a:t>
          </a:r>
          <a:endParaRPr lang="en-US" sz="1000" kern="1200" dirty="0" smtClean="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9. </a:t>
          </a:r>
          <a:r>
            <a:rPr lang="en-US" sz="1000" kern="1200" dirty="0" smtClean="0">
              <a:solidFill>
                <a:schemeClr val="tx1"/>
              </a:solidFill>
              <a:hlinkClick xmlns:r="http://schemas.openxmlformats.org/officeDocument/2006/relationships" r:id="rId7"/>
            </a:rPr>
            <a:t>Calibrating Observers</a:t>
          </a:r>
          <a:endParaRPr lang="en-US" sz="1000" kern="1200" dirty="0" smtClean="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10.</a:t>
          </a:r>
          <a:r>
            <a:rPr lang="en-US" sz="1000" kern="1200" dirty="0" smtClean="0">
              <a:solidFill>
                <a:schemeClr val="tx1"/>
              </a:solidFill>
              <a:hlinkClick xmlns:r="http://schemas.openxmlformats.org/officeDocument/2006/relationships" r:id="rId8"/>
            </a:rPr>
            <a:t>Improving Accuracy, Adding Value</a:t>
          </a:r>
          <a:endParaRPr lang="en-US" sz="1000" kern="1200" dirty="0" smtClean="0">
            <a:solidFill>
              <a:schemeClr val="tx1"/>
            </a:solidFill>
          </a:endParaRPr>
        </a:p>
        <a:p>
          <a:pPr lvl="0" algn="l" defTabSz="444500">
            <a:lnSpc>
              <a:spcPct val="90000"/>
            </a:lnSpc>
            <a:spcBef>
              <a:spcPct val="0"/>
            </a:spcBef>
            <a:spcAft>
              <a:spcPct val="35000"/>
            </a:spcAft>
          </a:pPr>
          <a:r>
            <a:rPr lang="en-US" sz="1000" kern="1200" dirty="0" smtClean="0">
              <a:solidFill>
                <a:schemeClr val="tx1"/>
              </a:solidFill>
            </a:rPr>
            <a:t>11</a:t>
          </a:r>
          <a:r>
            <a:rPr lang="en-US" sz="1000" kern="1200" dirty="0" smtClean="0">
              <a:solidFill>
                <a:schemeClr val="tx1"/>
              </a:solidFill>
              <a:hlinkClick xmlns:r="http://schemas.openxmlformats.org/officeDocument/2006/relationships" r:id="rId9"/>
            </a:rPr>
            <a:t>. Reflective Practice Protocol Quick Start Guide</a:t>
          </a:r>
          <a:r>
            <a:rPr lang="en-US" sz="1000" kern="1200" dirty="0" smtClean="0">
              <a:solidFill>
                <a:schemeClr val="tx1"/>
              </a:solidFill>
            </a:rPr>
            <a:t> (full guidebook coming soon)</a:t>
          </a:r>
          <a:endParaRPr lang="en-US" sz="1000" kern="1200" dirty="0">
            <a:solidFill>
              <a:schemeClr val="tx1"/>
            </a:solidFill>
          </a:endParaRPr>
        </a:p>
      </dsp:txBody>
      <dsp:txXfrm>
        <a:off x="5976593" y="4853489"/>
        <a:ext cx="2273199" cy="941666"/>
      </dsp:txXfrm>
    </dsp:sp>
    <dsp:sp modelId="{783E4515-7D9B-4B4C-AD7C-0255B0EC59C8}">
      <dsp:nvSpPr>
        <dsp:cNvPr id="0" name=""/>
        <dsp:cNvSpPr/>
      </dsp:nvSpPr>
      <dsp:spPr>
        <a:xfrm>
          <a:off x="2074128" y="1194102"/>
          <a:ext cx="5394647" cy="5394647"/>
        </a:xfrm>
        <a:custGeom>
          <a:avLst/>
          <a:gdLst/>
          <a:ahLst/>
          <a:cxnLst/>
          <a:rect l="0" t="0" r="0" b="0"/>
          <a:pathLst>
            <a:path>
              <a:moveTo>
                <a:pt x="4580488" y="4628449"/>
              </a:moveTo>
              <a:arcTo wR="2697323" hR="2697323" stAng="2743224" swAng="5447767"/>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095D1936-37D1-46F6-8F87-373CF958D348}">
      <dsp:nvSpPr>
        <dsp:cNvPr id="0" name=""/>
        <dsp:cNvSpPr/>
      </dsp:nvSpPr>
      <dsp:spPr>
        <a:xfrm>
          <a:off x="1468726" y="5001916"/>
          <a:ext cx="1774902" cy="717204"/>
        </a:xfrm>
        <a:prstGeom prst="roundRect">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0" kern="1200" dirty="0" smtClean="0">
              <a:solidFill>
                <a:schemeClr val="tx1"/>
              </a:solidFill>
            </a:rPr>
            <a:t>12. </a:t>
          </a:r>
          <a:r>
            <a:rPr lang="en-US" sz="1000" b="0" kern="1200" dirty="0" smtClean="0">
              <a:solidFill>
                <a:schemeClr val="tx1"/>
              </a:solidFill>
              <a:hlinkClick xmlns:r="http://schemas.openxmlformats.org/officeDocument/2006/relationships" r:id="rId10"/>
            </a:rPr>
            <a:t>Collaborative Teams Toolkit</a:t>
          </a:r>
          <a:endParaRPr lang="en-US" sz="1000" b="0" kern="1200" dirty="0" smtClean="0">
            <a:solidFill>
              <a:schemeClr val="tx1"/>
            </a:solidFill>
          </a:endParaRPr>
        </a:p>
        <a:p>
          <a:pPr lvl="0" algn="l" defTabSz="444500">
            <a:lnSpc>
              <a:spcPct val="90000"/>
            </a:lnSpc>
            <a:spcBef>
              <a:spcPct val="0"/>
            </a:spcBef>
            <a:spcAft>
              <a:spcPct val="35000"/>
            </a:spcAft>
          </a:pPr>
          <a:r>
            <a:rPr lang="en-US" sz="1000" b="0" u="sng" kern="1200" dirty="0" smtClean="0">
              <a:solidFill>
                <a:schemeClr val="tx1"/>
              </a:solidFill>
              <a:hlinkClick xmlns:r="http://schemas.openxmlformats.org/officeDocument/2006/relationships" r:id=""/>
            </a:rPr>
            <a:t>13. </a:t>
          </a:r>
          <a:r>
            <a:rPr lang="en-US" sz="1000" b="0" u="sng" kern="1200" dirty="0" err="1" smtClean="0">
              <a:solidFill>
                <a:schemeClr val="tx1"/>
              </a:solidFill>
              <a:hlinkClick xmlns:r="http://schemas.openxmlformats.org/officeDocument/2006/relationships" r:id=""/>
            </a:rPr>
            <a:t>ScIP</a:t>
          </a:r>
          <a:r>
            <a:rPr lang="en-US" sz="1000" b="0" u="sng" kern="1200" dirty="0" smtClean="0">
              <a:solidFill>
                <a:schemeClr val="tx1"/>
              </a:solidFill>
              <a:hlinkClick xmlns:r="http://schemas.openxmlformats.org/officeDocument/2006/relationships" r:id=""/>
            </a:rPr>
            <a:t> Guidance 1.0</a:t>
          </a:r>
          <a:endParaRPr lang="en-US" sz="1000" b="0" kern="1200" dirty="0" smtClean="0">
            <a:solidFill>
              <a:schemeClr val="tx1"/>
            </a:solidFill>
          </a:endParaRPr>
        </a:p>
        <a:p>
          <a:pPr lvl="0" algn="l" defTabSz="444500">
            <a:lnSpc>
              <a:spcPct val="90000"/>
            </a:lnSpc>
            <a:spcBef>
              <a:spcPct val="0"/>
            </a:spcBef>
            <a:spcAft>
              <a:spcPct val="35000"/>
            </a:spcAft>
          </a:pPr>
          <a:r>
            <a:rPr lang="en-US" sz="1000" b="0" kern="1200" dirty="0" smtClean="0">
              <a:solidFill>
                <a:schemeClr val="tx1"/>
              </a:solidFill>
            </a:rPr>
            <a:t>14. Creating an </a:t>
          </a:r>
          <a:r>
            <a:rPr lang="en-US" sz="1000" b="0" kern="1200" dirty="0" err="1" smtClean="0">
              <a:solidFill>
                <a:schemeClr val="tx1"/>
              </a:solidFill>
            </a:rPr>
            <a:t>AchieveNJ</a:t>
          </a:r>
          <a:r>
            <a:rPr lang="en-US" sz="1000" b="0" kern="1200" dirty="0" smtClean="0">
              <a:solidFill>
                <a:schemeClr val="tx1"/>
              </a:solidFill>
            </a:rPr>
            <a:t> Teacher Survey</a:t>
          </a:r>
          <a:endParaRPr lang="en-US" sz="1000" b="0" kern="1200" dirty="0">
            <a:solidFill>
              <a:schemeClr val="tx1"/>
            </a:solidFill>
          </a:endParaRPr>
        </a:p>
      </dsp:txBody>
      <dsp:txXfrm>
        <a:off x="1468726" y="5001916"/>
        <a:ext cx="1774902" cy="717204"/>
      </dsp:txXfrm>
    </dsp:sp>
    <dsp:sp modelId="{68642A14-B453-4F8D-9475-589CBD617B84}">
      <dsp:nvSpPr>
        <dsp:cNvPr id="0" name=""/>
        <dsp:cNvSpPr/>
      </dsp:nvSpPr>
      <dsp:spPr>
        <a:xfrm>
          <a:off x="1718697" y="1002970"/>
          <a:ext cx="5394647" cy="5394647"/>
        </a:xfrm>
        <a:custGeom>
          <a:avLst/>
          <a:gdLst/>
          <a:ahLst/>
          <a:cxnLst/>
          <a:rect l="0" t="0" r="0" b="0"/>
          <a:pathLst>
            <a:path>
              <a:moveTo>
                <a:pt x="327510" y="3985556"/>
              </a:moveTo>
              <a:arcTo wR="2697323" hR="2697323" stAng="9088287" swAng="1933398"/>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 modelId="{7387E470-76A6-48A6-A7B4-04BE742A3A21}">
      <dsp:nvSpPr>
        <dsp:cNvPr id="0" name=""/>
        <dsp:cNvSpPr/>
      </dsp:nvSpPr>
      <dsp:spPr>
        <a:xfrm>
          <a:off x="838210" y="2667001"/>
          <a:ext cx="1774923" cy="844246"/>
        </a:xfrm>
        <a:prstGeom prst="roundRect">
          <a:avLst/>
        </a:prstGeom>
        <a:solidFill>
          <a:schemeClr val="bg1"/>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b="0" kern="1200" dirty="0" smtClean="0">
              <a:solidFill>
                <a:schemeClr val="tx1"/>
              </a:solidFill>
            </a:rPr>
            <a:t>15. </a:t>
          </a:r>
          <a:r>
            <a:rPr lang="en-US" sz="1000" b="0" kern="1200" dirty="0" smtClean="0">
              <a:solidFill>
                <a:schemeClr val="tx1"/>
              </a:solidFill>
              <a:hlinkClick xmlns:r="http://schemas.openxmlformats.org/officeDocument/2006/relationships" r:id="rId11"/>
            </a:rPr>
            <a:t>Teacher SGO Tracking and Scoring  Tool</a:t>
          </a:r>
          <a:endParaRPr lang="en-US" sz="1000" b="0" kern="1200" dirty="0" smtClean="0">
            <a:solidFill>
              <a:schemeClr val="tx1"/>
            </a:solidFill>
          </a:endParaRPr>
        </a:p>
        <a:p>
          <a:pPr lvl="0" algn="l" defTabSz="444500">
            <a:lnSpc>
              <a:spcPct val="90000"/>
            </a:lnSpc>
            <a:spcBef>
              <a:spcPct val="0"/>
            </a:spcBef>
            <a:spcAft>
              <a:spcPct val="35000"/>
            </a:spcAft>
          </a:pPr>
          <a:r>
            <a:rPr lang="en-US" sz="1000" b="0" kern="1200" dirty="0" smtClean="0">
              <a:solidFill>
                <a:schemeClr val="tx1"/>
              </a:solidFill>
            </a:rPr>
            <a:t>16.  Alternate Evaluation Platform</a:t>
          </a:r>
          <a:endParaRPr lang="en-US" sz="1000" b="0" kern="1200" dirty="0">
            <a:solidFill>
              <a:schemeClr val="tx1"/>
            </a:solidFill>
          </a:endParaRPr>
        </a:p>
      </dsp:txBody>
      <dsp:txXfrm>
        <a:off x="838210" y="2667001"/>
        <a:ext cx="1774923" cy="844246"/>
      </dsp:txXfrm>
    </dsp:sp>
    <dsp:sp modelId="{3D300F6C-AE42-4485-8287-5DEE2981EA23}">
      <dsp:nvSpPr>
        <dsp:cNvPr id="0" name=""/>
        <dsp:cNvSpPr/>
      </dsp:nvSpPr>
      <dsp:spPr>
        <a:xfrm>
          <a:off x="1511791" y="1168231"/>
          <a:ext cx="5394647" cy="5394647"/>
        </a:xfrm>
        <a:custGeom>
          <a:avLst/>
          <a:gdLst/>
          <a:ahLst/>
          <a:cxnLst/>
          <a:rect l="0" t="0" r="0" b="0"/>
          <a:pathLst>
            <a:path>
              <a:moveTo>
                <a:pt x="288908" y="1482790"/>
              </a:moveTo>
              <a:arcTo wR="2697323" hR="2697323" stAng="12405673" swAng="2275362"/>
            </a:path>
          </a:pathLst>
        </a:custGeom>
        <a:noFill/>
        <a:ln w="9525" cap="flat" cmpd="sng" algn="ctr">
          <a:no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CB6C82-BE73-4236-98F5-06CE7AB6846C}">
      <dsp:nvSpPr>
        <dsp:cNvPr id="0" name=""/>
        <dsp:cNvSpPr/>
      </dsp:nvSpPr>
      <dsp:spPr>
        <a:xfrm>
          <a:off x="0" y="602516"/>
          <a:ext cx="8813800" cy="195018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CD4C5F-6FDA-4659-954A-F07A0C79F12F}">
      <dsp:nvSpPr>
        <dsp:cNvPr id="0" name=""/>
        <dsp:cNvSpPr/>
      </dsp:nvSpPr>
      <dsp:spPr>
        <a:xfrm>
          <a:off x="3089434" y="1502957"/>
          <a:ext cx="1441131" cy="1489884"/>
        </a:xfrm>
        <a:prstGeom prst="ellipse">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Reflective Practice Protocol</a:t>
          </a:r>
        </a:p>
      </dsp:txBody>
      <dsp:txXfrm>
        <a:off x="3089434" y="1502957"/>
        <a:ext cx="1441131" cy="1489884"/>
      </dsp:txXfrm>
    </dsp:sp>
    <dsp:sp modelId="{F1822788-FF4C-443D-BD38-36001B98B090}">
      <dsp:nvSpPr>
        <dsp:cNvPr id="0" name=""/>
        <dsp:cNvSpPr/>
      </dsp:nvSpPr>
      <dsp:spPr>
        <a:xfrm rot="5400000">
          <a:off x="3725420" y="1147335"/>
          <a:ext cx="169159" cy="401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3725420" y="1147335"/>
        <a:ext cx="169159" cy="401649"/>
      </dsp:txXfrm>
    </dsp:sp>
    <dsp:sp modelId="{5102A826-E234-45E2-9BF6-87F895ACF392}">
      <dsp:nvSpPr>
        <dsp:cNvPr id="0" name=""/>
        <dsp:cNvSpPr/>
      </dsp:nvSpPr>
      <dsp:spPr>
        <a:xfrm>
          <a:off x="3219338" y="2466"/>
          <a:ext cx="1181323" cy="1181323"/>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Video Reflection</a:t>
          </a:r>
        </a:p>
      </dsp:txBody>
      <dsp:txXfrm>
        <a:off x="3219338" y="2466"/>
        <a:ext cx="1181323" cy="1181323"/>
      </dsp:txXfrm>
    </dsp:sp>
    <dsp:sp modelId="{C4AEFCBB-35AB-46FC-A2BA-1D389228103A}">
      <dsp:nvSpPr>
        <dsp:cNvPr id="0" name=""/>
        <dsp:cNvSpPr/>
      </dsp:nvSpPr>
      <dsp:spPr>
        <a:xfrm rot="10857780">
          <a:off x="4610367" y="2062146"/>
          <a:ext cx="192538" cy="401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57780">
        <a:off x="4610367" y="2062146"/>
        <a:ext cx="192538" cy="401649"/>
      </dsp:txXfrm>
    </dsp:sp>
    <dsp:sp modelId="{FD5528BD-F0A1-4CC8-ABD6-1B03B5BFED0D}">
      <dsp:nvSpPr>
        <dsp:cNvPr id="0" name=""/>
        <dsp:cNvSpPr/>
      </dsp:nvSpPr>
      <dsp:spPr>
        <a:xfrm>
          <a:off x="4893615" y="1685381"/>
          <a:ext cx="1181323" cy="1181323"/>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Assessment Reflection</a:t>
          </a:r>
        </a:p>
      </dsp:txBody>
      <dsp:txXfrm>
        <a:off x="4893615" y="1685381"/>
        <a:ext cx="1181323" cy="1181323"/>
      </dsp:txXfrm>
    </dsp:sp>
    <dsp:sp modelId="{87B4DAD7-8F9E-43FB-91E4-C55CDF8E567E}">
      <dsp:nvSpPr>
        <dsp:cNvPr id="0" name=""/>
        <dsp:cNvSpPr/>
      </dsp:nvSpPr>
      <dsp:spPr>
        <a:xfrm rot="16200000">
          <a:off x="3725420" y="2946814"/>
          <a:ext cx="169159" cy="401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6200000">
        <a:off x="3725420" y="2946814"/>
        <a:ext cx="169159" cy="401649"/>
      </dsp:txXfrm>
    </dsp:sp>
    <dsp:sp modelId="{660C2774-C4BC-40A5-A601-253CB24694CE}">
      <dsp:nvSpPr>
        <dsp:cNvPr id="0" name=""/>
        <dsp:cNvSpPr/>
      </dsp:nvSpPr>
      <dsp:spPr>
        <a:xfrm>
          <a:off x="3219338" y="3312010"/>
          <a:ext cx="1181323" cy="1181323"/>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Observation Reflection</a:t>
          </a:r>
        </a:p>
      </dsp:txBody>
      <dsp:txXfrm>
        <a:off x="3219338" y="3312010"/>
        <a:ext cx="1181323" cy="1181323"/>
      </dsp:txXfrm>
    </dsp:sp>
    <dsp:sp modelId="{3A3B29C1-C4C4-4B9E-9E33-71D15C63D467}">
      <dsp:nvSpPr>
        <dsp:cNvPr id="0" name=""/>
        <dsp:cNvSpPr/>
      </dsp:nvSpPr>
      <dsp:spPr>
        <a:xfrm>
          <a:off x="2831775" y="2047075"/>
          <a:ext cx="182078" cy="4016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31775" y="2047075"/>
        <a:ext cx="182078" cy="401649"/>
      </dsp:txXfrm>
    </dsp:sp>
    <dsp:sp modelId="{DF3A1675-3D8D-467E-BD06-C477B4149090}">
      <dsp:nvSpPr>
        <dsp:cNvPr id="0" name=""/>
        <dsp:cNvSpPr/>
      </dsp:nvSpPr>
      <dsp:spPr>
        <a:xfrm>
          <a:off x="1564566" y="1657238"/>
          <a:ext cx="1181323" cy="1181323"/>
        </a:xfrm>
        <a:prstGeom prst="ellipse">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Student Voice Reflection</a:t>
          </a:r>
        </a:p>
      </dsp:txBody>
      <dsp:txXfrm>
        <a:off x="1564566" y="1657238"/>
        <a:ext cx="1181323" cy="1181323"/>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C00A24-0D39-4BB1-953A-361EFD7F6849}">
      <dsp:nvSpPr>
        <dsp:cNvPr id="0" name=""/>
        <dsp:cNvSpPr/>
      </dsp:nvSpPr>
      <dsp:spPr>
        <a:xfrm>
          <a:off x="4657049" y="1788613"/>
          <a:ext cx="680727" cy="336872"/>
        </a:xfrm>
        <a:custGeom>
          <a:avLst/>
          <a:gdLst/>
          <a:ahLst/>
          <a:cxnLst/>
          <a:rect l="0" t="0" r="0" b="0"/>
          <a:pathLst>
            <a:path>
              <a:moveTo>
                <a:pt x="0" y="0"/>
              </a:moveTo>
              <a:lnTo>
                <a:pt x="0" y="230686"/>
              </a:lnTo>
              <a:lnTo>
                <a:pt x="680727" y="230686"/>
              </a:lnTo>
              <a:lnTo>
                <a:pt x="680727" y="3368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28C182-B4E0-4958-B003-2D7BF04C8318}">
      <dsp:nvSpPr>
        <dsp:cNvPr id="0" name=""/>
        <dsp:cNvSpPr/>
      </dsp:nvSpPr>
      <dsp:spPr>
        <a:xfrm>
          <a:off x="3986882" y="729296"/>
          <a:ext cx="670166" cy="331456"/>
        </a:xfrm>
        <a:custGeom>
          <a:avLst/>
          <a:gdLst/>
          <a:ahLst/>
          <a:cxnLst/>
          <a:rect l="0" t="0" r="0" b="0"/>
          <a:pathLst>
            <a:path>
              <a:moveTo>
                <a:pt x="0" y="0"/>
              </a:moveTo>
              <a:lnTo>
                <a:pt x="0" y="225270"/>
              </a:lnTo>
              <a:lnTo>
                <a:pt x="670166" y="225270"/>
              </a:lnTo>
              <a:lnTo>
                <a:pt x="670166" y="33145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0CC96-5B72-40FB-AC80-9070BCD8C1E5}">
      <dsp:nvSpPr>
        <dsp:cNvPr id="0" name=""/>
        <dsp:cNvSpPr/>
      </dsp:nvSpPr>
      <dsp:spPr>
        <a:xfrm>
          <a:off x="2451331" y="2837959"/>
          <a:ext cx="3586923" cy="348750"/>
        </a:xfrm>
        <a:custGeom>
          <a:avLst/>
          <a:gdLst/>
          <a:ahLst/>
          <a:cxnLst/>
          <a:rect l="0" t="0" r="0" b="0"/>
          <a:pathLst>
            <a:path>
              <a:moveTo>
                <a:pt x="0" y="0"/>
              </a:moveTo>
              <a:lnTo>
                <a:pt x="0" y="242564"/>
              </a:lnTo>
              <a:lnTo>
                <a:pt x="3586923" y="242564"/>
              </a:lnTo>
              <a:lnTo>
                <a:pt x="3586923"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FDB1E-1B49-489F-B2C7-F7C35F5F945B}">
      <dsp:nvSpPr>
        <dsp:cNvPr id="0" name=""/>
        <dsp:cNvSpPr/>
      </dsp:nvSpPr>
      <dsp:spPr>
        <a:xfrm>
          <a:off x="2451331" y="2837959"/>
          <a:ext cx="2185966" cy="348750"/>
        </a:xfrm>
        <a:custGeom>
          <a:avLst/>
          <a:gdLst/>
          <a:ahLst/>
          <a:cxnLst/>
          <a:rect l="0" t="0" r="0" b="0"/>
          <a:pathLst>
            <a:path>
              <a:moveTo>
                <a:pt x="0" y="0"/>
              </a:moveTo>
              <a:lnTo>
                <a:pt x="0" y="242564"/>
              </a:lnTo>
              <a:lnTo>
                <a:pt x="2185966" y="242564"/>
              </a:lnTo>
              <a:lnTo>
                <a:pt x="2185966"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D8B71-CE65-4EB8-BC9E-04885A8195D1}">
      <dsp:nvSpPr>
        <dsp:cNvPr id="0" name=""/>
        <dsp:cNvSpPr/>
      </dsp:nvSpPr>
      <dsp:spPr>
        <a:xfrm>
          <a:off x="2451331" y="2837959"/>
          <a:ext cx="785010" cy="348750"/>
        </a:xfrm>
        <a:custGeom>
          <a:avLst/>
          <a:gdLst/>
          <a:ahLst/>
          <a:cxnLst/>
          <a:rect l="0" t="0" r="0" b="0"/>
          <a:pathLst>
            <a:path>
              <a:moveTo>
                <a:pt x="0" y="0"/>
              </a:moveTo>
              <a:lnTo>
                <a:pt x="0" y="242564"/>
              </a:lnTo>
              <a:lnTo>
                <a:pt x="785010" y="242564"/>
              </a:lnTo>
              <a:lnTo>
                <a:pt x="785010"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9F1BD1-B65F-4B76-9256-96741B765734}">
      <dsp:nvSpPr>
        <dsp:cNvPr id="0" name=""/>
        <dsp:cNvSpPr/>
      </dsp:nvSpPr>
      <dsp:spPr>
        <a:xfrm>
          <a:off x="1835385" y="2837959"/>
          <a:ext cx="615945" cy="348750"/>
        </a:xfrm>
        <a:custGeom>
          <a:avLst/>
          <a:gdLst/>
          <a:ahLst/>
          <a:cxnLst/>
          <a:rect l="0" t="0" r="0" b="0"/>
          <a:pathLst>
            <a:path>
              <a:moveTo>
                <a:pt x="615945" y="0"/>
              </a:moveTo>
              <a:lnTo>
                <a:pt x="615945" y="242564"/>
              </a:lnTo>
              <a:lnTo>
                <a:pt x="0" y="242564"/>
              </a:lnTo>
              <a:lnTo>
                <a:pt x="0" y="34875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358952-073D-4270-B7A5-BF65ED0B824C}">
      <dsp:nvSpPr>
        <dsp:cNvPr id="0" name=""/>
        <dsp:cNvSpPr/>
      </dsp:nvSpPr>
      <dsp:spPr>
        <a:xfrm>
          <a:off x="2451331" y="1792122"/>
          <a:ext cx="785010" cy="317976"/>
        </a:xfrm>
        <a:custGeom>
          <a:avLst/>
          <a:gdLst/>
          <a:ahLst/>
          <a:cxnLst/>
          <a:rect l="0" t="0" r="0" b="0"/>
          <a:pathLst>
            <a:path>
              <a:moveTo>
                <a:pt x="785010" y="0"/>
              </a:moveTo>
              <a:lnTo>
                <a:pt x="785010" y="211790"/>
              </a:lnTo>
              <a:lnTo>
                <a:pt x="0" y="211790"/>
              </a:lnTo>
              <a:lnTo>
                <a:pt x="0" y="3179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6AA13D-1BF5-4AB5-8AE5-26D0177E0189}">
      <dsp:nvSpPr>
        <dsp:cNvPr id="0" name=""/>
        <dsp:cNvSpPr/>
      </dsp:nvSpPr>
      <dsp:spPr>
        <a:xfrm>
          <a:off x="3236341" y="1792122"/>
          <a:ext cx="625740" cy="320932"/>
        </a:xfrm>
        <a:custGeom>
          <a:avLst/>
          <a:gdLst/>
          <a:ahLst/>
          <a:cxnLst/>
          <a:rect l="0" t="0" r="0" b="0"/>
          <a:pathLst>
            <a:path>
              <a:moveTo>
                <a:pt x="0" y="0"/>
              </a:moveTo>
              <a:lnTo>
                <a:pt x="0" y="214745"/>
              </a:lnTo>
              <a:lnTo>
                <a:pt x="625740" y="214745"/>
              </a:lnTo>
              <a:lnTo>
                <a:pt x="625740" y="32093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A2819-1410-4C9C-97EF-FC8009EFF2B5}">
      <dsp:nvSpPr>
        <dsp:cNvPr id="0" name=""/>
        <dsp:cNvSpPr/>
      </dsp:nvSpPr>
      <dsp:spPr>
        <a:xfrm>
          <a:off x="3236341" y="729296"/>
          <a:ext cx="750540" cy="334965"/>
        </a:xfrm>
        <a:custGeom>
          <a:avLst/>
          <a:gdLst/>
          <a:ahLst/>
          <a:cxnLst/>
          <a:rect l="0" t="0" r="0" b="0"/>
          <a:pathLst>
            <a:path>
              <a:moveTo>
                <a:pt x="750540" y="0"/>
              </a:moveTo>
              <a:lnTo>
                <a:pt x="750540" y="228779"/>
              </a:lnTo>
              <a:lnTo>
                <a:pt x="0" y="228779"/>
              </a:lnTo>
              <a:lnTo>
                <a:pt x="0" y="33496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CE4D0-996E-4B1A-B8BA-63ED24D9D8D8}">
      <dsp:nvSpPr>
        <dsp:cNvPr id="0" name=""/>
        <dsp:cNvSpPr/>
      </dsp:nvSpPr>
      <dsp:spPr>
        <a:xfrm>
          <a:off x="3413764" y="1435"/>
          <a:ext cx="1146237" cy="727860"/>
        </a:xfrm>
        <a:prstGeom prst="roundRect">
          <a:avLst>
            <a:gd name="adj" fmla="val 10000"/>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2D8E73D-EF5B-4E0C-A77E-6C513250B803}">
      <dsp:nvSpPr>
        <dsp:cNvPr id="0" name=""/>
        <dsp:cNvSpPr/>
      </dsp:nvSpPr>
      <dsp:spPr>
        <a:xfrm>
          <a:off x="3541123" y="122427"/>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Summative Rating</a:t>
          </a:r>
          <a:endParaRPr lang="en-US" sz="1100" kern="1200" dirty="0"/>
        </a:p>
      </dsp:txBody>
      <dsp:txXfrm>
        <a:off x="3541123" y="122427"/>
        <a:ext cx="1146237" cy="727860"/>
      </dsp:txXfrm>
    </dsp:sp>
    <dsp:sp modelId="{17C80680-B731-4957-B7B3-5C1A48BE9D1C}">
      <dsp:nvSpPr>
        <dsp:cNvPr id="0" name=""/>
        <dsp:cNvSpPr/>
      </dsp:nvSpPr>
      <dsp:spPr>
        <a:xfrm>
          <a:off x="2663223" y="1064261"/>
          <a:ext cx="1146237" cy="727860"/>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1D16D14-42A5-4D38-B9B3-894A88A78046}">
      <dsp:nvSpPr>
        <dsp:cNvPr id="0" name=""/>
        <dsp:cNvSpPr/>
      </dsp:nvSpPr>
      <dsp:spPr>
        <a:xfrm>
          <a:off x="2790583" y="1185253"/>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Teacher Practice</a:t>
          </a:r>
          <a:endParaRPr lang="en-US" sz="1100" kern="1200" dirty="0"/>
        </a:p>
      </dsp:txBody>
      <dsp:txXfrm>
        <a:off x="2790583" y="1185253"/>
        <a:ext cx="1146237" cy="727860"/>
      </dsp:txXfrm>
    </dsp:sp>
    <dsp:sp modelId="{3F4D4F43-12FE-4D7F-B13B-BDE109598DA7}">
      <dsp:nvSpPr>
        <dsp:cNvPr id="0" name=""/>
        <dsp:cNvSpPr/>
      </dsp:nvSpPr>
      <dsp:spPr>
        <a:xfrm>
          <a:off x="3288964" y="2113054"/>
          <a:ext cx="1146237" cy="727860"/>
        </a:xfrm>
        <a:prstGeom prst="roundRect">
          <a:avLst>
            <a:gd name="adj" fmla="val 10000"/>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B8FD101-04CE-4439-9636-2DAEB5F48F80}">
      <dsp:nvSpPr>
        <dsp:cNvPr id="0" name=""/>
        <dsp:cNvSpPr/>
      </dsp:nvSpPr>
      <dsp:spPr>
        <a:xfrm>
          <a:off x="3416324" y="2234045"/>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Traditional Classroom Observation(s)</a:t>
          </a:r>
          <a:endParaRPr lang="en-US" sz="1100" kern="1200" dirty="0"/>
        </a:p>
      </dsp:txBody>
      <dsp:txXfrm>
        <a:off x="3416324" y="2234045"/>
        <a:ext cx="1146237" cy="727860"/>
      </dsp:txXfrm>
    </dsp:sp>
    <dsp:sp modelId="{6B62E354-CF7B-411E-ABAB-237AA68C4F2A}">
      <dsp:nvSpPr>
        <dsp:cNvPr id="0" name=""/>
        <dsp:cNvSpPr/>
      </dsp:nvSpPr>
      <dsp:spPr>
        <a:xfrm>
          <a:off x="1878212" y="2110099"/>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BAC314A-BABF-4ACB-98F0-006D72D119AF}">
      <dsp:nvSpPr>
        <dsp:cNvPr id="0" name=""/>
        <dsp:cNvSpPr/>
      </dsp:nvSpPr>
      <dsp:spPr>
        <a:xfrm>
          <a:off x="2005572" y="2231090"/>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Reflective Conference</a:t>
          </a:r>
          <a:endParaRPr lang="en-US" sz="1100" kern="1200" dirty="0"/>
        </a:p>
      </dsp:txBody>
      <dsp:txXfrm>
        <a:off x="2005572" y="2231090"/>
        <a:ext cx="1146237" cy="727860"/>
      </dsp:txXfrm>
    </dsp:sp>
    <dsp:sp modelId="{5D4FC3E8-8F5F-495B-8FB0-6EF55BADFBFF}">
      <dsp:nvSpPr>
        <dsp:cNvPr id="0" name=""/>
        <dsp:cNvSpPr/>
      </dsp:nvSpPr>
      <dsp:spPr>
        <a:xfrm>
          <a:off x="1262267"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421A862-5A7C-43C9-9AB5-9FCEF8C79031}">
      <dsp:nvSpPr>
        <dsp:cNvPr id="0" name=""/>
        <dsp:cNvSpPr/>
      </dsp:nvSpPr>
      <dsp:spPr>
        <a:xfrm>
          <a:off x="1389626"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Video Lesson Capture Reflection</a:t>
          </a:r>
          <a:endParaRPr lang="en-US" sz="1100" kern="1200" dirty="0"/>
        </a:p>
      </dsp:txBody>
      <dsp:txXfrm>
        <a:off x="1389626" y="3307702"/>
        <a:ext cx="1146237" cy="727860"/>
      </dsp:txXfrm>
    </dsp:sp>
    <dsp:sp modelId="{F5488879-33FB-4D3E-BBD6-68378ACE0C81}">
      <dsp:nvSpPr>
        <dsp:cNvPr id="0" name=""/>
        <dsp:cNvSpPr/>
      </dsp:nvSpPr>
      <dsp:spPr>
        <a:xfrm>
          <a:off x="2663223"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529F3FD-6D9F-4C09-BD94-2234858C496B}">
      <dsp:nvSpPr>
        <dsp:cNvPr id="0" name=""/>
        <dsp:cNvSpPr/>
      </dsp:nvSpPr>
      <dsp:spPr>
        <a:xfrm>
          <a:off x="2790583"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Student Voice Reflection</a:t>
          </a:r>
          <a:endParaRPr lang="en-US" sz="1100" kern="1200" dirty="0"/>
        </a:p>
      </dsp:txBody>
      <dsp:txXfrm>
        <a:off x="2790583" y="3307702"/>
        <a:ext cx="1146237" cy="727860"/>
      </dsp:txXfrm>
    </dsp:sp>
    <dsp:sp modelId="{22933FB4-F88B-4FE4-BE4B-CC246009ECEF}">
      <dsp:nvSpPr>
        <dsp:cNvPr id="0" name=""/>
        <dsp:cNvSpPr/>
      </dsp:nvSpPr>
      <dsp:spPr>
        <a:xfrm>
          <a:off x="4064179"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1C2015-4088-417D-A4C9-DF355D7224F9}">
      <dsp:nvSpPr>
        <dsp:cNvPr id="0" name=""/>
        <dsp:cNvSpPr/>
      </dsp:nvSpPr>
      <dsp:spPr>
        <a:xfrm>
          <a:off x="4191539"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Traditional Classroom Observation Reflection</a:t>
          </a:r>
          <a:endParaRPr lang="en-US" sz="1100" kern="1200" dirty="0"/>
        </a:p>
      </dsp:txBody>
      <dsp:txXfrm>
        <a:off x="4191539" y="3307702"/>
        <a:ext cx="1146237" cy="727860"/>
      </dsp:txXfrm>
    </dsp:sp>
    <dsp:sp modelId="{F00049EB-0C45-4149-AA6B-3CF5A2E072C2}">
      <dsp:nvSpPr>
        <dsp:cNvPr id="0" name=""/>
        <dsp:cNvSpPr/>
      </dsp:nvSpPr>
      <dsp:spPr>
        <a:xfrm>
          <a:off x="5465136" y="3186710"/>
          <a:ext cx="1146237" cy="727860"/>
        </a:xfrm>
        <a:prstGeom prst="roundRect">
          <a:avLst>
            <a:gd name="adj" fmla="val 1000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BF937F-838A-4793-BFCC-8B55E2E3E246}">
      <dsp:nvSpPr>
        <dsp:cNvPr id="0" name=""/>
        <dsp:cNvSpPr/>
      </dsp:nvSpPr>
      <dsp:spPr>
        <a:xfrm>
          <a:off x="5592495" y="3307702"/>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Student Assessment Reflection</a:t>
          </a:r>
          <a:endParaRPr lang="en-US" sz="1100" kern="1200" dirty="0"/>
        </a:p>
      </dsp:txBody>
      <dsp:txXfrm>
        <a:off x="5592495" y="3307702"/>
        <a:ext cx="1146237" cy="727860"/>
      </dsp:txXfrm>
    </dsp:sp>
    <dsp:sp modelId="{BBCC81E8-C726-4B36-8C52-67CE360AC0EE}">
      <dsp:nvSpPr>
        <dsp:cNvPr id="0" name=""/>
        <dsp:cNvSpPr/>
      </dsp:nvSpPr>
      <dsp:spPr>
        <a:xfrm>
          <a:off x="4083930" y="1060753"/>
          <a:ext cx="1146237" cy="727860"/>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3566BC0-3E15-4605-B4AB-EF4B2B018FEB}">
      <dsp:nvSpPr>
        <dsp:cNvPr id="0" name=""/>
        <dsp:cNvSpPr/>
      </dsp:nvSpPr>
      <dsp:spPr>
        <a:xfrm>
          <a:off x="4211290" y="1181745"/>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Student Achievement</a:t>
          </a:r>
          <a:endParaRPr lang="en-US" sz="1100" kern="1200" dirty="0"/>
        </a:p>
      </dsp:txBody>
      <dsp:txXfrm>
        <a:off x="4211290" y="1181745"/>
        <a:ext cx="1146237" cy="727860"/>
      </dsp:txXfrm>
    </dsp:sp>
    <dsp:sp modelId="{8D984C96-8FB8-4C7D-894C-4766152EACCD}">
      <dsp:nvSpPr>
        <dsp:cNvPr id="0" name=""/>
        <dsp:cNvSpPr/>
      </dsp:nvSpPr>
      <dsp:spPr>
        <a:xfrm>
          <a:off x="4764658" y="2125486"/>
          <a:ext cx="1146237" cy="727860"/>
        </a:xfrm>
        <a:prstGeom prst="roundRect">
          <a:avLst>
            <a:gd name="adj" fmla="val 10000"/>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F952CA4-C7D9-4E92-B2B7-D021A7D78C65}">
      <dsp:nvSpPr>
        <dsp:cNvPr id="0" name=""/>
        <dsp:cNvSpPr/>
      </dsp:nvSpPr>
      <dsp:spPr>
        <a:xfrm>
          <a:off x="4892017" y="2246477"/>
          <a:ext cx="1146237" cy="72786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SGO/mSGP</a:t>
          </a:r>
          <a:endParaRPr lang="en-US" sz="1100" kern="1200" dirty="0"/>
        </a:p>
      </dsp:txBody>
      <dsp:txXfrm>
        <a:off x="4892017" y="2246477"/>
        <a:ext cx="1146237" cy="72786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1BCAFA-9AEF-4D6F-B2C0-BC9C1CD01167}">
      <dsp:nvSpPr>
        <dsp:cNvPr id="0" name=""/>
        <dsp:cNvSpPr/>
      </dsp:nvSpPr>
      <dsp:spPr>
        <a:xfrm>
          <a:off x="1254644" y="-44499"/>
          <a:ext cx="6803793" cy="6803793"/>
        </a:xfrm>
        <a:prstGeom prst="circularArrow">
          <a:avLst>
            <a:gd name="adj1" fmla="val 5544"/>
            <a:gd name="adj2" fmla="val 330680"/>
            <a:gd name="adj3" fmla="val 13757474"/>
            <a:gd name="adj4" fmla="val 17397204"/>
            <a:gd name="adj5" fmla="val 5757"/>
          </a:avLst>
        </a:prstGeom>
        <a:solidFill>
          <a:srgbClr val="213363">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1673311-109E-491D-8339-12575C709115}">
      <dsp:nvSpPr>
        <dsp:cNvPr id="0" name=""/>
        <dsp:cNvSpPr/>
      </dsp:nvSpPr>
      <dsp:spPr>
        <a:xfrm>
          <a:off x="3049198" y="0"/>
          <a:ext cx="3214687" cy="1607343"/>
        </a:xfrm>
        <a:prstGeom prst="roundRect">
          <a:avLst/>
        </a:prstGeom>
        <a:solidFill>
          <a:srgbClr val="213363">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Franklin Gothic Book"/>
              <a:ea typeface="+mn-ea"/>
              <a:cs typeface="+mn-cs"/>
            </a:rPr>
            <a:t>Video Captured Lessons</a:t>
          </a:r>
        </a:p>
        <a:p>
          <a:pPr marL="114300" lvl="0" indent="-114300"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 Use teacher practice rubric to analyze performance</a:t>
          </a:r>
        </a:p>
        <a:p>
          <a:pPr marL="114300" lvl="0" indent="-114300"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-Reflect on performance  and effectiveness of adjustments</a:t>
          </a:r>
          <a:endParaRPr lang="en-US" sz="1050" kern="1200" dirty="0">
            <a:solidFill>
              <a:sysClr val="window" lastClr="FFFFFF"/>
            </a:solidFill>
            <a:latin typeface="Franklin Gothic Book"/>
            <a:ea typeface="+mn-ea"/>
            <a:cs typeface="+mn-cs"/>
          </a:endParaRPr>
        </a:p>
      </dsp:txBody>
      <dsp:txXfrm>
        <a:off x="3049198" y="0"/>
        <a:ext cx="3214687" cy="1607343"/>
      </dsp:txXfrm>
    </dsp:sp>
    <dsp:sp modelId="{1A9C9878-7012-446B-9BBF-03F7187F6DE4}">
      <dsp:nvSpPr>
        <dsp:cNvPr id="0" name=""/>
        <dsp:cNvSpPr/>
      </dsp:nvSpPr>
      <dsp:spPr>
        <a:xfrm>
          <a:off x="5724056" y="2005804"/>
          <a:ext cx="3214687" cy="1607343"/>
        </a:xfrm>
        <a:prstGeom prst="roundRect">
          <a:avLst/>
        </a:prstGeom>
        <a:solidFill>
          <a:srgbClr val="6B72A3">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Franklin Gothic Book"/>
              <a:ea typeface="+mn-ea"/>
              <a:cs typeface="+mn-cs"/>
            </a:rPr>
            <a:t>Formative and Summative Assessments</a:t>
          </a:r>
        </a:p>
        <a:p>
          <a:pPr marL="114300" lvl="0" indent="-114300"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-Use student assessment data to highlight progress toward academic goals</a:t>
          </a:r>
        </a:p>
        <a:p>
          <a:pPr marL="114300" lvl="0" indent="-114300"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-Hypothesize causes for student success and strategies for addressing areas of need</a:t>
          </a:r>
        </a:p>
        <a:p>
          <a:pPr lvl="0" algn="ctr" defTabSz="622300">
            <a:lnSpc>
              <a:spcPct val="90000"/>
            </a:lnSpc>
            <a:spcBef>
              <a:spcPct val="0"/>
            </a:spcBef>
            <a:spcAft>
              <a:spcPct val="35000"/>
            </a:spcAft>
          </a:pPr>
          <a:endParaRPr lang="en-US" sz="1000" kern="1200" dirty="0">
            <a:solidFill>
              <a:sysClr val="window" lastClr="FFFFFF"/>
            </a:solidFill>
            <a:latin typeface="Franklin Gothic Book"/>
            <a:ea typeface="+mn-ea"/>
            <a:cs typeface="+mn-cs"/>
          </a:endParaRPr>
        </a:p>
      </dsp:txBody>
      <dsp:txXfrm>
        <a:off x="5724056" y="2005804"/>
        <a:ext cx="3214687" cy="1607343"/>
      </dsp:txXfrm>
    </dsp:sp>
    <dsp:sp modelId="{31C448A5-6A38-4289-8C30-4B2CA5D4961A}">
      <dsp:nvSpPr>
        <dsp:cNvPr id="0" name=""/>
        <dsp:cNvSpPr/>
      </dsp:nvSpPr>
      <dsp:spPr>
        <a:xfrm>
          <a:off x="4670059" y="5249673"/>
          <a:ext cx="3214687" cy="1607343"/>
        </a:xfrm>
        <a:prstGeom prst="roundRect">
          <a:avLst/>
        </a:prstGeom>
        <a:solidFill>
          <a:srgbClr val="00548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Franklin Gothic Book"/>
              <a:ea typeface="+mn-ea"/>
              <a:cs typeface="+mn-cs"/>
            </a:rPr>
            <a:t>Traditional Classroom Observations</a:t>
          </a:r>
        </a:p>
        <a:p>
          <a:pPr marL="60325" lvl="0" indent="-60325"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-Connect Administrator-conducted observation to their own reflections of practice</a:t>
          </a:r>
        </a:p>
        <a:p>
          <a:pPr marL="60325" lvl="0" indent="-60325"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-Focus on progress made in key areas of strength and needed focus</a:t>
          </a:r>
        </a:p>
        <a:p>
          <a:pPr lvl="0" algn="ctr" defTabSz="622300">
            <a:lnSpc>
              <a:spcPct val="90000"/>
            </a:lnSpc>
            <a:spcBef>
              <a:spcPct val="0"/>
            </a:spcBef>
            <a:spcAft>
              <a:spcPct val="35000"/>
            </a:spcAft>
          </a:pPr>
          <a:endParaRPr lang="en-US" sz="1000" kern="1200" dirty="0" smtClean="0">
            <a:solidFill>
              <a:sysClr val="window" lastClr="FFFFFF"/>
            </a:solidFill>
            <a:latin typeface="Franklin Gothic Book"/>
            <a:ea typeface="+mn-ea"/>
            <a:cs typeface="+mn-cs"/>
          </a:endParaRPr>
        </a:p>
      </dsp:txBody>
      <dsp:txXfrm>
        <a:off x="4670059" y="5249673"/>
        <a:ext cx="3214687" cy="1607343"/>
      </dsp:txXfrm>
    </dsp:sp>
    <dsp:sp modelId="{907FB321-1D74-45AD-8CC6-10D93D9A4145}">
      <dsp:nvSpPr>
        <dsp:cNvPr id="0" name=""/>
        <dsp:cNvSpPr/>
      </dsp:nvSpPr>
      <dsp:spPr>
        <a:xfrm>
          <a:off x="1259253" y="5249673"/>
          <a:ext cx="3214687" cy="1607343"/>
        </a:xfrm>
        <a:prstGeom prst="roundRect">
          <a:avLst/>
        </a:prstGeom>
        <a:solidFill>
          <a:srgbClr val="F89C15">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Franklin Gothic Book"/>
              <a:ea typeface="+mn-ea"/>
              <a:cs typeface="+mn-cs"/>
            </a:rPr>
            <a:t>Walkthrough Data</a:t>
          </a:r>
        </a:p>
        <a:p>
          <a:pPr marL="60325" lvl="0" indent="-60325"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-Integrate school/district or specific classroom walkthrough data</a:t>
          </a:r>
        </a:p>
        <a:p>
          <a:pPr marL="60325" lvl="0" indent="-60325"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-Support a conversation that addresses building and/or district pedagogical needs</a:t>
          </a:r>
        </a:p>
        <a:p>
          <a:pPr marL="60325" lvl="0" indent="-60325"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-Promote sharing best practices to support others</a:t>
          </a:r>
        </a:p>
      </dsp:txBody>
      <dsp:txXfrm>
        <a:off x="1259253" y="5249673"/>
        <a:ext cx="3214687" cy="1607343"/>
      </dsp:txXfrm>
    </dsp:sp>
    <dsp:sp modelId="{39E697EE-D9C3-4434-8EB2-0041EE6B074B}">
      <dsp:nvSpPr>
        <dsp:cNvPr id="0" name=""/>
        <dsp:cNvSpPr/>
      </dsp:nvSpPr>
      <dsp:spPr>
        <a:xfrm>
          <a:off x="205256" y="2005804"/>
          <a:ext cx="3214687" cy="1607343"/>
        </a:xfrm>
        <a:prstGeom prst="roundRect">
          <a:avLst/>
        </a:prstGeom>
        <a:solidFill>
          <a:srgbClr val="1F2F7A">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Franklin Gothic Book"/>
              <a:ea typeface="+mn-ea"/>
              <a:cs typeface="+mn-cs"/>
            </a:rPr>
            <a:t>Student Surveys</a:t>
          </a:r>
        </a:p>
        <a:p>
          <a:pPr marL="114300" lvl="0" indent="-114300"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-Highlight areas of strength and need based on student insights</a:t>
          </a:r>
        </a:p>
        <a:p>
          <a:pPr marL="114300" lvl="0" indent="-114300" algn="l" defTabSz="622300">
            <a:lnSpc>
              <a:spcPct val="90000"/>
            </a:lnSpc>
            <a:spcBef>
              <a:spcPct val="0"/>
            </a:spcBef>
            <a:spcAft>
              <a:spcPct val="35000"/>
            </a:spcAft>
          </a:pPr>
          <a:r>
            <a:rPr lang="en-US" sz="1050" kern="1200" dirty="0" smtClean="0">
              <a:solidFill>
                <a:sysClr val="window" lastClr="FFFFFF"/>
              </a:solidFill>
              <a:latin typeface="Franklin Gothic Book"/>
              <a:ea typeface="+mn-ea"/>
              <a:cs typeface="+mn-cs"/>
            </a:rPr>
            <a:t>-Provide a hypothesis for areas of strength and strategies for addressing areas of need</a:t>
          </a:r>
        </a:p>
      </dsp:txBody>
      <dsp:txXfrm>
        <a:off x="205256" y="2005804"/>
        <a:ext cx="3214687" cy="16073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80BE4E29-7023-4924-AF90-623359F79F29}" type="datetimeFigureOut">
              <a:rPr lang="en-US"/>
              <a:pPr>
                <a:defRPr/>
              </a:pPr>
              <a:t>8/1/2016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E46F15E2-6A3A-4B58-B1D1-D0AFF821DB89}" type="slidenum">
              <a:rPr lang="en-US"/>
              <a:pPr>
                <a:defRPr/>
              </a:pPr>
              <a:t>‹#›</a:t>
            </a:fld>
            <a:endParaRPr lang="en-US"/>
          </a:p>
        </p:txBody>
      </p:sp>
    </p:spTree>
    <p:extLst>
      <p:ext uri="{BB962C8B-B14F-4D97-AF65-F5344CB8AC3E}">
        <p14:creationId xmlns:p14="http://schemas.microsoft.com/office/powerpoint/2010/main" xmlns="" val="210508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3324" tIns="46662" rIns="93324" bIns="46662"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3324" tIns="46662" rIns="93324" bIns="46662" rtlCol="0"/>
          <a:lstStyle>
            <a:lvl1pPr algn="r" fontAlgn="auto">
              <a:spcBef>
                <a:spcPts val="0"/>
              </a:spcBef>
              <a:spcAft>
                <a:spcPts val="0"/>
              </a:spcAft>
              <a:defRPr sz="1200">
                <a:latin typeface="+mn-lt"/>
                <a:cs typeface="+mn-cs"/>
              </a:defRPr>
            </a:lvl1pPr>
          </a:lstStyle>
          <a:p>
            <a:pPr>
              <a:defRPr/>
            </a:pPr>
            <a:fld id="{FC44FEBF-AC1A-4C33-999D-CCA91F47568B}" type="datetimeFigureOut">
              <a:rPr lang="en-US"/>
              <a:pPr>
                <a:defRPr/>
              </a:pPr>
              <a:t>8/1/2016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fontAlgn="auto">
              <a:spcBef>
                <a:spcPts val="0"/>
              </a:spcBef>
              <a:spcAft>
                <a:spcPts val="0"/>
              </a:spcAft>
              <a:defRPr sz="1200">
                <a:latin typeface="+mn-lt"/>
                <a:cs typeface="+mn-cs"/>
              </a:defRPr>
            </a:lvl1pPr>
          </a:lstStyle>
          <a:p>
            <a:pPr>
              <a:defRPr/>
            </a:pPr>
            <a:fld id="{ADCD8D6C-8597-4640-9D42-54985C40A02E}" type="slidenum">
              <a:rPr lang="en-US"/>
              <a:pPr>
                <a:defRPr/>
              </a:pPr>
              <a:t>‹#›</a:t>
            </a:fld>
            <a:endParaRPr lang="en-US"/>
          </a:p>
        </p:txBody>
      </p:sp>
    </p:spTree>
    <p:extLst>
      <p:ext uri="{BB962C8B-B14F-4D97-AF65-F5344CB8AC3E}">
        <p14:creationId xmlns:p14="http://schemas.microsoft.com/office/powerpoint/2010/main" xmlns="" val="3508895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1</a:t>
            </a:fld>
            <a:endParaRPr lang="en-US" smtClean="0">
              <a:solidFill>
                <a:srgbClr val="000000"/>
              </a:solidFill>
            </a:endParaRPr>
          </a:p>
        </p:txBody>
      </p:sp>
    </p:spTree>
    <p:extLst>
      <p:ext uri="{BB962C8B-B14F-4D97-AF65-F5344CB8AC3E}">
        <p14:creationId xmlns:p14="http://schemas.microsoft.com/office/powerpoint/2010/main" xmlns="" val="3408742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10</a:t>
            </a:fld>
            <a:endParaRPr lang="en-US"/>
          </a:p>
        </p:txBody>
      </p:sp>
    </p:spTree>
    <p:extLst>
      <p:ext uri="{BB962C8B-B14F-4D97-AF65-F5344CB8AC3E}">
        <p14:creationId xmlns:p14="http://schemas.microsoft.com/office/powerpoint/2010/main" xmlns="" val="3402537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11</a:t>
            </a:fld>
            <a:endParaRPr lang="en-US"/>
          </a:p>
        </p:txBody>
      </p:sp>
    </p:spTree>
    <p:extLst>
      <p:ext uri="{BB962C8B-B14F-4D97-AF65-F5344CB8AC3E}">
        <p14:creationId xmlns:p14="http://schemas.microsoft.com/office/powerpoint/2010/main" xmlns="" val="320463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12</a:t>
            </a:fld>
            <a:endParaRPr lang="en-US"/>
          </a:p>
        </p:txBody>
      </p:sp>
    </p:spTree>
    <p:extLst>
      <p:ext uri="{BB962C8B-B14F-4D97-AF65-F5344CB8AC3E}">
        <p14:creationId xmlns:p14="http://schemas.microsoft.com/office/powerpoint/2010/main" xmlns="" val="297368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13</a:t>
            </a:fld>
            <a:endParaRPr lang="en-US"/>
          </a:p>
        </p:txBody>
      </p:sp>
    </p:spTree>
    <p:extLst>
      <p:ext uri="{BB962C8B-B14F-4D97-AF65-F5344CB8AC3E}">
        <p14:creationId xmlns:p14="http://schemas.microsoft.com/office/powerpoint/2010/main" xmlns="" val="238163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4B289B-A594-40F0-BCC0-32BF2600EAAA}" type="slidenum">
              <a:rPr lang="en-US" smtClean="0"/>
              <a:pPr/>
              <a:t>14</a:t>
            </a:fld>
            <a:endParaRPr lang="en-US"/>
          </a:p>
        </p:txBody>
      </p:sp>
    </p:spTree>
    <p:extLst>
      <p:ext uri="{BB962C8B-B14F-4D97-AF65-F5344CB8AC3E}">
        <p14:creationId xmlns:p14="http://schemas.microsoft.com/office/powerpoint/2010/main" xmlns="" val="2202751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15</a:t>
            </a:fld>
            <a:endParaRPr lang="en-US"/>
          </a:p>
        </p:txBody>
      </p:sp>
    </p:spTree>
    <p:extLst>
      <p:ext uri="{BB962C8B-B14F-4D97-AF65-F5344CB8AC3E}">
        <p14:creationId xmlns:p14="http://schemas.microsoft.com/office/powerpoint/2010/main" xmlns="" val="398899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17</a:t>
            </a:fld>
            <a:endParaRPr lang="en-US"/>
          </a:p>
        </p:txBody>
      </p:sp>
    </p:spTree>
    <p:extLst>
      <p:ext uri="{BB962C8B-B14F-4D97-AF65-F5344CB8AC3E}">
        <p14:creationId xmlns:p14="http://schemas.microsoft.com/office/powerpoint/2010/main" xmlns="" val="38824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600" dirty="0" smtClean="0"/>
          </a:p>
          <a:p>
            <a:endParaRPr lang="en-US" dirty="0" smtClean="0"/>
          </a:p>
        </p:txBody>
      </p:sp>
      <p:sp>
        <p:nvSpPr>
          <p:cNvPr id="4" name="Slide Number Placeholder 3"/>
          <p:cNvSpPr>
            <a:spLocks noGrp="1"/>
          </p:cNvSpPr>
          <p:nvPr>
            <p:ph type="sldNum" sz="quarter" idx="5"/>
          </p:nvPr>
        </p:nvSpPr>
        <p:spPr/>
        <p:txBody>
          <a:bodyPr/>
          <a:lstStyle/>
          <a:p>
            <a:pPr>
              <a:defRPr/>
            </a:pPr>
            <a:fld id="{3FF873DB-83C1-4A13-B8A9-41A64B8E457E}"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xmlns="" val="15666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19</a:t>
            </a:fld>
            <a:endParaRPr lang="en-US"/>
          </a:p>
        </p:txBody>
      </p:sp>
    </p:spTree>
    <p:extLst>
      <p:ext uri="{BB962C8B-B14F-4D97-AF65-F5344CB8AC3E}">
        <p14:creationId xmlns:p14="http://schemas.microsoft.com/office/powerpoint/2010/main" xmlns="" val="668609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20</a:t>
            </a:fld>
            <a:endParaRPr lang="en-US"/>
          </a:p>
        </p:txBody>
      </p:sp>
    </p:spTree>
    <p:extLst>
      <p:ext uri="{BB962C8B-B14F-4D97-AF65-F5344CB8AC3E}">
        <p14:creationId xmlns:p14="http://schemas.microsoft.com/office/powerpoint/2010/main" xmlns="" val="196592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2</a:t>
            </a:fld>
            <a:endParaRPr lang="en-US" smtClean="0">
              <a:solidFill>
                <a:srgbClr val="000000"/>
              </a:solidFill>
            </a:endParaRPr>
          </a:p>
        </p:txBody>
      </p:sp>
    </p:spTree>
    <p:extLst>
      <p:ext uri="{BB962C8B-B14F-4D97-AF65-F5344CB8AC3E}">
        <p14:creationId xmlns:p14="http://schemas.microsoft.com/office/powerpoint/2010/main" xmlns="" val="303389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	</a:t>
            </a:r>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21</a:t>
            </a:fld>
            <a:endParaRPr lang="en-US"/>
          </a:p>
        </p:txBody>
      </p:sp>
    </p:spTree>
    <p:extLst>
      <p:ext uri="{BB962C8B-B14F-4D97-AF65-F5344CB8AC3E}">
        <p14:creationId xmlns:p14="http://schemas.microsoft.com/office/powerpoint/2010/main" xmlns="" val="1868779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extLst>
      <p:ext uri="{BB962C8B-B14F-4D97-AF65-F5344CB8AC3E}">
        <p14:creationId xmlns:p14="http://schemas.microsoft.com/office/powerpoint/2010/main" xmlns="" val="1491353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23</a:t>
            </a:fld>
            <a:endParaRPr lang="en-US"/>
          </a:p>
        </p:txBody>
      </p:sp>
    </p:spTree>
    <p:extLst>
      <p:ext uri="{BB962C8B-B14F-4D97-AF65-F5344CB8AC3E}">
        <p14:creationId xmlns:p14="http://schemas.microsoft.com/office/powerpoint/2010/main" xmlns="" val="1438466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DDF014A-6B6C-4F5C-9F97-E03A504FD47E}"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xmlns="" val="526590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eaLnBrk="1" fontAlgn="auto" hangingPunct="1">
              <a:spcBef>
                <a:spcPts val="0"/>
              </a:spcBef>
              <a:spcAft>
                <a:spcPts val="0"/>
              </a:spcAf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071F897-9F6C-40A5-8FE7-12CA0FE41E46}" type="slidenum">
              <a:rPr lang="en-US" smtClean="0"/>
              <a:pPr/>
              <a:t>25</a:t>
            </a:fld>
            <a:endParaRPr lang="en-US"/>
          </a:p>
        </p:txBody>
      </p:sp>
    </p:spTree>
    <p:extLst>
      <p:ext uri="{BB962C8B-B14F-4D97-AF65-F5344CB8AC3E}">
        <p14:creationId xmlns:p14="http://schemas.microsoft.com/office/powerpoint/2010/main" xmlns="" val="5400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71F897-9F6C-40A5-8FE7-12CA0FE41E46}" type="slidenum">
              <a:rPr lang="en-US" smtClean="0"/>
              <a:pPr/>
              <a:t>26</a:t>
            </a:fld>
            <a:endParaRPr lang="en-US"/>
          </a:p>
        </p:txBody>
      </p:sp>
    </p:spTree>
    <p:extLst>
      <p:ext uri="{BB962C8B-B14F-4D97-AF65-F5344CB8AC3E}">
        <p14:creationId xmlns:p14="http://schemas.microsoft.com/office/powerpoint/2010/main" xmlns="" val="300950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071F897-9F6C-40A5-8FE7-12CA0FE41E46}" type="slidenum">
              <a:rPr lang="en-US" smtClean="0"/>
              <a:pPr/>
              <a:t>28</a:t>
            </a:fld>
            <a:endParaRPr lang="en-US"/>
          </a:p>
        </p:txBody>
      </p:sp>
    </p:spTree>
    <p:extLst>
      <p:ext uri="{BB962C8B-B14F-4D97-AF65-F5344CB8AC3E}">
        <p14:creationId xmlns:p14="http://schemas.microsoft.com/office/powerpoint/2010/main" xmlns="" val="15501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FC2D06-3B93-4CB6-9B06-2E6AB2E56FFF}" type="slidenum">
              <a:rPr lang="en-US" smtClean="0">
                <a:solidFill>
                  <a:srgbClr val="000000"/>
                </a:solidFill>
              </a:rPr>
              <a:pPr fontAlgn="base">
                <a:spcBef>
                  <a:spcPct val="0"/>
                </a:spcBef>
                <a:spcAft>
                  <a:spcPct val="0"/>
                </a:spcAft>
                <a:defRPr/>
              </a:pPr>
              <a:t>38</a:t>
            </a:fld>
            <a:endParaRPr lang="en-US" smtClean="0">
              <a:solidFill>
                <a:srgbClr val="000000"/>
              </a:solidFill>
            </a:endParaRPr>
          </a:p>
        </p:txBody>
      </p:sp>
    </p:spTree>
    <p:extLst>
      <p:ext uri="{BB962C8B-B14F-4D97-AF65-F5344CB8AC3E}">
        <p14:creationId xmlns:p14="http://schemas.microsoft.com/office/powerpoint/2010/main" xmlns="" val="300666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39</a:t>
            </a:fld>
            <a:endParaRPr lang="en-US"/>
          </a:p>
        </p:txBody>
      </p:sp>
    </p:spTree>
    <p:extLst>
      <p:ext uri="{BB962C8B-B14F-4D97-AF65-F5344CB8AC3E}">
        <p14:creationId xmlns:p14="http://schemas.microsoft.com/office/powerpoint/2010/main" xmlns="" val="525210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0" fontAlgn="base" hangingPunct="0"/>
            <a:endParaRPr lang="en-US" dirty="0" smtClean="0"/>
          </a:p>
        </p:txBody>
      </p:sp>
      <p:sp>
        <p:nvSpPr>
          <p:cNvPr id="4" name="Slide Number Placeholder 3"/>
          <p:cNvSpPr>
            <a:spLocks noGrp="1"/>
          </p:cNvSpPr>
          <p:nvPr>
            <p:ph type="sldNum" sz="quarter" idx="5"/>
          </p:nvPr>
        </p:nvSpPr>
        <p:spPr/>
        <p:txBody>
          <a:bodyPr/>
          <a:lstStyle/>
          <a:p>
            <a:pPr>
              <a:defRPr/>
            </a:pPr>
            <a:fld id="{313FB7A5-88F9-4C72-944A-0227F14EF237}" type="slidenum">
              <a:rPr lang="en-US" smtClean="0"/>
              <a:pPr>
                <a:defRPr/>
              </a:pPr>
              <a:t>40</a:t>
            </a:fld>
            <a:endParaRPr lang="en-US" dirty="0"/>
          </a:p>
        </p:txBody>
      </p:sp>
    </p:spTree>
    <p:extLst>
      <p:ext uri="{BB962C8B-B14F-4D97-AF65-F5344CB8AC3E}">
        <p14:creationId xmlns:p14="http://schemas.microsoft.com/office/powerpoint/2010/main" xmlns="" val="2304244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3</a:t>
            </a:fld>
            <a:endParaRPr lang="en-US"/>
          </a:p>
        </p:txBody>
      </p:sp>
    </p:spTree>
    <p:extLst>
      <p:ext uri="{BB962C8B-B14F-4D97-AF65-F5344CB8AC3E}">
        <p14:creationId xmlns:p14="http://schemas.microsoft.com/office/powerpoint/2010/main" xmlns="" val="2244208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71770E4B-1246-4EAD-8818-E760B7E78BFC}" type="slidenum">
              <a:rPr lang="en-US" smtClean="0"/>
              <a:pPr/>
              <a:t>41</a:t>
            </a:fld>
            <a:endParaRPr lang="en-US" dirty="0"/>
          </a:p>
        </p:txBody>
      </p:sp>
    </p:spTree>
    <p:extLst>
      <p:ext uri="{BB962C8B-B14F-4D97-AF65-F5344CB8AC3E}">
        <p14:creationId xmlns:p14="http://schemas.microsoft.com/office/powerpoint/2010/main" xmlns="" val="1124916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42</a:t>
            </a:fld>
            <a:endParaRPr lang="en-US" dirty="0"/>
          </a:p>
        </p:txBody>
      </p:sp>
    </p:spTree>
    <p:extLst>
      <p:ext uri="{BB962C8B-B14F-4D97-AF65-F5344CB8AC3E}">
        <p14:creationId xmlns:p14="http://schemas.microsoft.com/office/powerpoint/2010/main" xmlns="" val="3203020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idx="10"/>
          </p:nvPr>
        </p:nvSpPr>
        <p:spPr/>
        <p:txBody>
          <a:bodyPr/>
          <a:lstStyle/>
          <a:p>
            <a:fld id="{F202C893-5DA5-4D19-A2A6-D063F89BCADE}" type="slidenum">
              <a:rPr lang="en-US" smtClean="0"/>
              <a:pPr/>
              <a:t>43</a:t>
            </a:fld>
            <a:endParaRPr lang="en-US" dirty="0"/>
          </a:p>
        </p:txBody>
      </p:sp>
    </p:spTree>
    <p:extLst>
      <p:ext uri="{BB962C8B-B14F-4D97-AF65-F5344CB8AC3E}">
        <p14:creationId xmlns:p14="http://schemas.microsoft.com/office/powerpoint/2010/main" xmlns="" val="50940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44</a:t>
            </a:fld>
            <a:endParaRPr lang="en-US" dirty="0"/>
          </a:p>
        </p:txBody>
      </p:sp>
    </p:spTree>
    <p:extLst>
      <p:ext uri="{BB962C8B-B14F-4D97-AF65-F5344CB8AC3E}">
        <p14:creationId xmlns:p14="http://schemas.microsoft.com/office/powerpoint/2010/main" xmlns="" val="2116577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45</a:t>
            </a:fld>
            <a:endParaRPr lang="en-US" dirty="0"/>
          </a:p>
        </p:txBody>
      </p:sp>
    </p:spTree>
    <p:extLst>
      <p:ext uri="{BB962C8B-B14F-4D97-AF65-F5344CB8AC3E}">
        <p14:creationId xmlns:p14="http://schemas.microsoft.com/office/powerpoint/2010/main" xmlns="" val="212707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46</a:t>
            </a:fld>
            <a:endParaRPr lang="en-US" dirty="0"/>
          </a:p>
        </p:txBody>
      </p:sp>
    </p:spTree>
    <p:extLst>
      <p:ext uri="{BB962C8B-B14F-4D97-AF65-F5344CB8AC3E}">
        <p14:creationId xmlns:p14="http://schemas.microsoft.com/office/powerpoint/2010/main" xmlns="" val="2652519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47</a:t>
            </a:fld>
            <a:endParaRPr lang="en-US" dirty="0"/>
          </a:p>
        </p:txBody>
      </p:sp>
    </p:spTree>
    <p:extLst>
      <p:ext uri="{BB962C8B-B14F-4D97-AF65-F5344CB8AC3E}">
        <p14:creationId xmlns:p14="http://schemas.microsoft.com/office/powerpoint/2010/main" xmlns="" val="25992509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48</a:t>
            </a:fld>
            <a:endParaRPr lang="en-US" dirty="0"/>
          </a:p>
        </p:txBody>
      </p:sp>
    </p:spTree>
    <p:extLst>
      <p:ext uri="{BB962C8B-B14F-4D97-AF65-F5344CB8AC3E}">
        <p14:creationId xmlns:p14="http://schemas.microsoft.com/office/powerpoint/2010/main" xmlns="" val="2975833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49</a:t>
            </a:fld>
            <a:endParaRPr lang="en-US" dirty="0"/>
          </a:p>
        </p:txBody>
      </p:sp>
    </p:spTree>
    <p:extLst>
      <p:ext uri="{BB962C8B-B14F-4D97-AF65-F5344CB8AC3E}">
        <p14:creationId xmlns:p14="http://schemas.microsoft.com/office/powerpoint/2010/main" xmlns="" val="1110922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50</a:t>
            </a:fld>
            <a:endParaRPr lang="en-US" dirty="0"/>
          </a:p>
        </p:txBody>
      </p:sp>
    </p:spTree>
    <p:extLst>
      <p:ext uri="{BB962C8B-B14F-4D97-AF65-F5344CB8AC3E}">
        <p14:creationId xmlns:p14="http://schemas.microsoft.com/office/powerpoint/2010/main" xmlns="" val="144508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4</a:t>
            </a:fld>
            <a:endParaRPr lang="en-US"/>
          </a:p>
        </p:txBody>
      </p:sp>
    </p:spTree>
    <p:extLst>
      <p:ext uri="{BB962C8B-B14F-4D97-AF65-F5344CB8AC3E}">
        <p14:creationId xmlns:p14="http://schemas.microsoft.com/office/powerpoint/2010/main" xmlns="" val="2419918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51</a:t>
            </a:fld>
            <a:endParaRPr lang="en-US" dirty="0"/>
          </a:p>
        </p:txBody>
      </p:sp>
    </p:spTree>
    <p:extLst>
      <p:ext uri="{BB962C8B-B14F-4D97-AF65-F5344CB8AC3E}">
        <p14:creationId xmlns:p14="http://schemas.microsoft.com/office/powerpoint/2010/main" xmlns="" val="1591746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F202C893-5DA5-4D19-A2A6-D063F89BCADE}" type="slidenum">
              <a:rPr lang="en-US" smtClean="0"/>
              <a:pPr/>
              <a:t>52</a:t>
            </a:fld>
            <a:endParaRPr lang="en-US" dirty="0"/>
          </a:p>
        </p:txBody>
      </p:sp>
    </p:spTree>
    <p:extLst>
      <p:ext uri="{BB962C8B-B14F-4D97-AF65-F5344CB8AC3E}">
        <p14:creationId xmlns:p14="http://schemas.microsoft.com/office/powerpoint/2010/main" xmlns="" val="12546521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ceholder 1026"/>
          <p:cNvSpPr>
            <a:spLocks noGrp="1" noRot="1" noChangeAspect="1"/>
          </p:cNvSpPr>
          <p:nvPr>
            <p:ph type="sldImg"/>
          </p:nvPr>
        </p:nvSpPr>
        <p:spPr bwMode="auto">
          <a:noFill/>
          <a:ln>
            <a:solidFill>
              <a:srgbClr val="000000"/>
            </a:solidFill>
            <a:miter lim="800000"/>
            <a:headEnd/>
            <a:tailEnd/>
          </a:ln>
        </p:spPr>
      </p:sp>
      <p:sp>
        <p:nvSpPr>
          <p:cNvPr id="20483" name="Placeholder 1027"/>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xmlns="" val="1723568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54</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buFontTx/>
              <a:buNone/>
            </a:pPr>
            <a:endParaRPr lang="en-US"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55</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56</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57</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58</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59</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normAutofit/>
          </a:bodyPr>
          <a:lstStyle/>
          <a:p>
            <a:pPr eaLnBrk="1" hangingPunct="1"/>
            <a:endParaRPr lang="en-US" baseline="0"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1851ACB-6CBF-4C84-9E98-2EA122CDB7B2}" type="slidenum">
              <a:rPr lang="en-US">
                <a:solidFill>
                  <a:prstClr val="black"/>
                </a:solidFill>
              </a:rPr>
              <a:pPr/>
              <a:t>60</a:t>
            </a:fld>
            <a:endParaRPr lang="en-US" dirty="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baseline="0" dirty="0" smtClean="0"/>
          </a:p>
          <a:p>
            <a:pPr eaLnBrk="1" hangingPunct="1"/>
            <a:endParaRPr lang="en-US" baseline="0" dirty="0" smtClean="0"/>
          </a:p>
        </p:txBody>
      </p:sp>
    </p:spTree>
    <p:extLst>
      <p:ext uri="{BB962C8B-B14F-4D97-AF65-F5344CB8AC3E}">
        <p14:creationId xmlns:p14="http://schemas.microsoft.com/office/powerpoint/2010/main" xmlns="" val="2592466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b="1" dirty="0" smtClean="0"/>
          </a:p>
          <a:p>
            <a:pPr>
              <a:defRPr/>
            </a:pPr>
            <a:endParaRPr lang="en-US" b="1" baseline="0" dirty="0" smtClean="0"/>
          </a:p>
          <a:p>
            <a:pPr>
              <a:defRPr/>
            </a:pPr>
            <a:endParaRPr lang="en-US" b="1" baseline="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02BC2118-92D6-4819-9005-22D804AEA56F}" type="slidenum">
              <a:rPr lang="en-US" smtClean="0"/>
              <a:pPr>
                <a:defRPr/>
              </a:pPr>
              <a:t>5</a:t>
            </a:fld>
            <a:endParaRPr lang="en-US"/>
          </a:p>
        </p:txBody>
      </p:sp>
    </p:spTree>
    <p:extLst>
      <p:ext uri="{BB962C8B-B14F-4D97-AF65-F5344CB8AC3E}">
        <p14:creationId xmlns:p14="http://schemas.microsoft.com/office/powerpoint/2010/main" xmlns="" val="13458477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CD8D6C-8597-4640-9D42-54985C40A02E}" type="slidenum">
              <a:rPr lang="en-US" smtClean="0"/>
              <a:pPr>
                <a:defRPr/>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DDF014A-6B6C-4F5C-9F97-E03A504FD47E}" type="slidenum">
              <a:rPr lang="en-US" smtClean="0"/>
              <a:pPr>
                <a:defRPr/>
              </a:pPr>
              <a:t>6</a:t>
            </a:fld>
            <a:endParaRPr lang="en-US"/>
          </a:p>
        </p:txBody>
      </p:sp>
    </p:spTree>
    <p:extLst>
      <p:ext uri="{BB962C8B-B14F-4D97-AF65-F5344CB8AC3E}">
        <p14:creationId xmlns:p14="http://schemas.microsoft.com/office/powerpoint/2010/main" xmlns="" val="191073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CEEDC978-DEBC-485E-A71A-520EAA378352}" type="slidenum">
              <a:rPr lang="en-US" smtClean="0"/>
              <a:pPr>
                <a:defRPr/>
              </a:pPr>
              <a:t>7</a:t>
            </a:fld>
            <a:endParaRPr lang="en-US"/>
          </a:p>
        </p:txBody>
      </p:sp>
    </p:spTree>
    <p:extLst>
      <p:ext uri="{BB962C8B-B14F-4D97-AF65-F5344CB8AC3E}">
        <p14:creationId xmlns:p14="http://schemas.microsoft.com/office/powerpoint/2010/main" xmlns="" val="2709278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0" fontAlgn="base" hangingPunct="0"/>
            <a:endParaRPr lang="en-US" dirty="0" smtClean="0"/>
          </a:p>
        </p:txBody>
      </p:sp>
      <p:sp>
        <p:nvSpPr>
          <p:cNvPr id="4" name="Slide Number Placeholder 3"/>
          <p:cNvSpPr>
            <a:spLocks noGrp="1"/>
          </p:cNvSpPr>
          <p:nvPr>
            <p:ph type="sldNum" sz="quarter" idx="5"/>
          </p:nvPr>
        </p:nvSpPr>
        <p:spPr/>
        <p:txBody>
          <a:bodyPr/>
          <a:lstStyle/>
          <a:p>
            <a:pPr>
              <a:defRPr/>
            </a:pPr>
            <a:fld id="{313FB7A5-88F9-4C72-944A-0227F14EF237}" type="slidenum">
              <a:rPr lang="en-US" smtClean="0"/>
              <a:pPr>
                <a:defRPr/>
              </a:pPr>
              <a:t>8</a:t>
            </a:fld>
            <a:endParaRPr lang="en-US"/>
          </a:p>
        </p:txBody>
      </p:sp>
    </p:spTree>
    <p:extLst>
      <p:ext uri="{BB962C8B-B14F-4D97-AF65-F5344CB8AC3E}">
        <p14:creationId xmlns:p14="http://schemas.microsoft.com/office/powerpoint/2010/main" xmlns="" val="256782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5"/>
          </p:nvPr>
        </p:nvSpPr>
        <p:spPr/>
        <p:txBody>
          <a:bodyPr/>
          <a:lstStyle/>
          <a:p>
            <a:pPr>
              <a:defRPr/>
            </a:pPr>
            <a:fld id="{63BE5864-FD95-4DC2-BB80-B81267E5BE34}" type="slidenum">
              <a:rPr lang="en-US" smtClean="0"/>
              <a:pPr>
                <a:defRPr/>
              </a:pPr>
              <a:t>9</a:t>
            </a:fld>
            <a:endParaRPr lang="en-US"/>
          </a:p>
        </p:txBody>
      </p:sp>
    </p:spTree>
    <p:extLst>
      <p:ext uri="{BB962C8B-B14F-4D97-AF65-F5344CB8AC3E}">
        <p14:creationId xmlns:p14="http://schemas.microsoft.com/office/powerpoint/2010/main" xmlns="" val="421531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
          <a:lstStyle>
            <a:lvl1pPr algn="ctr">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0" y="0"/>
            <a:ext cx="9161657" cy="1040827"/>
          </a:xfrm>
          <a:prstGeom prst="rect">
            <a:avLst/>
          </a:prstGeom>
          <a:solidFill>
            <a:schemeClr val="accent2"/>
          </a:solidFill>
          <a:ln>
            <a:noFill/>
          </a:ln>
        </p:spPr>
        <p:txBody>
          <a:bodyPr/>
          <a:lstStyle>
            <a:lvl1pPr algn="l" rtl="0">
              <a:spcBef>
                <a:spcPts val="0"/>
              </a:spcBef>
              <a:buClr>
                <a:schemeClr val="lt1"/>
              </a:buClr>
              <a:buFont typeface="Souce Sans Pro"/>
              <a:buNone/>
              <a:defRPr>
                <a:latin typeface="Franklin Gothic Book"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31" name="Shape 131"/>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atin typeface="Franklin Gothic Book"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32" name="Shape 132"/>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atin typeface="Franklin Gothic Book"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5" name="Shape 133"/>
          <p:cNvSpPr txBox="1">
            <a:spLocks noGrp="1"/>
          </p:cNvSpPr>
          <p:nvPr>
            <p:ph type="dt" idx="10"/>
          </p:nvPr>
        </p:nvSpPr>
        <p:spPr bwMode="auto">
          <a:xfrm>
            <a:off x="457200" y="6356350"/>
            <a:ext cx="213360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atin typeface="Franklin Gothic Book" pitchFamily="34" charset="0"/>
              </a:defRPr>
            </a:lvl1pPr>
          </a:lstStyle>
          <a:p>
            <a:endParaRPr lang="en-US" sz="1400" dirty="0">
              <a:solidFill>
                <a:srgbClr val="000000"/>
              </a:solidFill>
              <a:sym typeface="Arial" pitchFamily="34" charset="0"/>
            </a:endParaRPr>
          </a:p>
        </p:txBody>
      </p:sp>
      <p:sp>
        <p:nvSpPr>
          <p:cNvPr id="6" name="Shape 134"/>
          <p:cNvSpPr txBox="1">
            <a:spLocks noGrp="1"/>
          </p:cNvSpPr>
          <p:nvPr>
            <p:ph type="ftr" idx="11"/>
          </p:nvPr>
        </p:nvSpPr>
        <p:spPr bwMode="auto">
          <a:xfrm>
            <a:off x="457200" y="6356350"/>
            <a:ext cx="6991350" cy="365125"/>
          </a:xfrm>
          <a:prstGeom prst="rect">
            <a:avLst/>
          </a:prstGeom>
          <a:noFill/>
          <a:ln>
            <a:miter lim="800000"/>
            <a:headEnd/>
            <a:tailEnd/>
          </a:ln>
        </p:spPr>
        <p:txBody>
          <a:bodyPr vert="horz" wrap="square" lIns="91425" tIns="91425" rIns="91425" bIns="91425" numCol="1" anchor="t" anchorCtr="0" compatLnSpc="1">
            <a:prstTxWarp prst="textNoShape">
              <a:avLst/>
            </a:prstTxWarp>
          </a:bodyPr>
          <a:lstStyle>
            <a:lvl1pPr>
              <a:defRPr>
                <a:latin typeface="Franklin Gothic Book" pitchFamily="34" charset="0"/>
              </a:defRPr>
            </a:lvl1pPr>
          </a:lstStyle>
          <a:p>
            <a:endParaRPr lang="en-US" sz="1400" dirty="0">
              <a:solidFill>
                <a:srgbClr val="000000"/>
              </a:solidFill>
              <a:sym typeface="Arial" pitchFamily="34" charset="0"/>
            </a:endParaRPr>
          </a:p>
        </p:txBody>
      </p:sp>
      <p:sp>
        <p:nvSpPr>
          <p:cNvPr id="7" name="Shape 135"/>
          <p:cNvSpPr txBox="1">
            <a:spLocks noGrp="1"/>
          </p:cNvSpPr>
          <p:nvPr>
            <p:ph type="sldNum" idx="12"/>
          </p:nvPr>
        </p:nvSpPr>
        <p:spPr bwMode="auto">
          <a:xfrm>
            <a:off x="7808913" y="6492875"/>
            <a:ext cx="1335087" cy="365125"/>
          </a:xfrm>
          <a:prstGeom prst="rect">
            <a:avLst/>
          </a:prstGeom>
          <a:noFill/>
          <a:ln>
            <a:miter lim="800000"/>
            <a:headEnd/>
            <a:tailEnd/>
          </a:ln>
        </p:spPr>
        <p:txBody>
          <a:bodyPr vert="horz" wrap="square" lIns="91425" tIns="45700" rIns="91425" bIns="45700" numCol="1" anchor="t" anchorCtr="0" compatLnSpc="1">
            <a:prstTxWarp prst="textNoShape">
              <a:avLst/>
            </a:prstTxWarp>
          </a:bodyPr>
          <a:lstStyle>
            <a:lvl1pPr>
              <a:buSzPct val="25000"/>
              <a:defRPr sz="1800">
                <a:latin typeface="Source Sans Pro"/>
                <a:ea typeface="Source Sans Pro"/>
                <a:cs typeface="Source Sans Pro"/>
                <a:sym typeface="Source Sans Pro"/>
              </a:defRPr>
            </a:lvl1pPr>
          </a:lstStyle>
          <a:p>
            <a:fld id="{D91AE4DC-86E2-4FB7-B982-2BFF9B5E7056}" type="slidenum">
              <a:rPr lang="en-US">
                <a:solidFill>
                  <a:srgbClr val="000000"/>
                </a:solidFill>
              </a:rPr>
              <a:pPr/>
              <a:t>‹#›</a:t>
            </a:fld>
            <a:endParaRPr lang="en-US">
              <a:solidFill>
                <a:srgbClr val="000000"/>
              </a:solidFill>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lIns="91440"/>
          <a:lstStyle>
            <a:lvl1pPr algn="ctr">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acheiveNJ.png"/>
          <p:cNvPicPr>
            <a:picLocks noChangeAspect="1"/>
          </p:cNvPicPr>
          <p:nvPr userDrawn="1"/>
        </p:nvPicPr>
        <p:blipFill>
          <a:blip r:embed="rId2" cstate="print"/>
          <a:srcRect/>
          <a:stretch>
            <a:fillRect/>
          </a:stretch>
        </p:blipFill>
        <p:spPr bwMode="auto">
          <a:xfrm>
            <a:off x="3035300" y="1176338"/>
            <a:ext cx="3073400" cy="1508125"/>
          </a:xfrm>
          <a:prstGeom prst="rect">
            <a:avLst/>
          </a:prstGeom>
          <a:noFill/>
          <a:ln w="9525">
            <a:noFill/>
            <a:miter lim="800000"/>
            <a:headEnd/>
            <a:tailEnd/>
          </a:ln>
        </p:spPr>
      </p:pic>
      <p:sp>
        <p:nvSpPr>
          <p:cNvPr id="2" name="Title 1"/>
          <p:cNvSpPr>
            <a:spLocks noGrp="1"/>
          </p:cNvSpPr>
          <p:nvPr>
            <p:ph type="title"/>
          </p:nvPr>
        </p:nvSpPr>
        <p:spPr>
          <a:xfrm>
            <a:off x="0" y="3288307"/>
            <a:ext cx="9144000" cy="1077218"/>
          </a:xfrm>
        </p:spPr>
        <p:txBody>
          <a:bodyPr lIns="91440" tIns="228600" bIns="228600">
            <a:spAutoFit/>
          </a:bodyPr>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1983790"/>
            <a:ext cx="7772400" cy="461665"/>
          </a:xfrm>
        </p:spPr>
        <p:txBody>
          <a:bodyPr anchor="b"/>
          <a:lstStyle>
            <a:lvl1pPr marL="0" indent="0" algn="ctr">
              <a:buNone/>
              <a:defRPr sz="2000">
                <a:solidFill>
                  <a:schemeClr val="tx1">
                    <a:tint val="75000"/>
                  </a:schemeClr>
                </a:solidFill>
                <a:latin typeface="Franklin Gothic Book"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2850011"/>
          </a:xfr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2850011"/>
          </a:xfrm>
        </p:spPr>
        <p:txBody>
          <a:bodyPr/>
          <a:lstStyle>
            <a:lvl1pPr>
              <a:defRPr sz="2800">
                <a:latin typeface="Franklin Gothic Book" pitchFamily="34" charset="0"/>
              </a:defRPr>
            </a:lvl1pPr>
            <a:lvl2pPr>
              <a:defRPr sz="2400">
                <a:latin typeface="Franklin Gothic Book" pitchFamily="34" charset="0"/>
              </a:defRPr>
            </a:lvl2pPr>
            <a:lvl3pPr>
              <a:defRPr sz="2000">
                <a:latin typeface="Franklin Gothic Book" pitchFamily="34" charset="0"/>
              </a:defRPr>
            </a:lvl3pPr>
            <a:lvl4pPr>
              <a:defRPr sz="1800">
                <a:latin typeface="Franklin Gothic Book" pitchFamily="34" charset="0"/>
              </a:defRPr>
            </a:lvl4pPr>
            <a:lvl5pPr>
              <a:defRPr sz="1800">
                <a:latin typeface="Franklin Gothic Book"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dirty="0">
              <a:sym typeface="Arial" pitchFamily="34" charset="0"/>
            </a:endParaRPr>
          </a:p>
        </p:txBody>
      </p:sp>
      <p:sp>
        <p:nvSpPr>
          <p:cNvPr id="6" name="Footer Placeholder 5"/>
          <p:cNvSpPr>
            <a:spLocks noGrp="1"/>
          </p:cNvSpPr>
          <p:nvPr>
            <p:ph type="ftr" sz="quarter" idx="11"/>
          </p:nvPr>
        </p:nvSpPr>
        <p:spPr>
          <a:xfrm>
            <a:off x="457200" y="6356350"/>
            <a:ext cx="699135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r>
              <a:rPr lang="en-US" dirty="0" smtClean="0">
                <a:sym typeface="Arial" pitchFamily="34" charset="0"/>
              </a:rPr>
              <a:t>Confidential draft</a:t>
            </a:r>
            <a:endParaRPr lang="en-US" dirty="0">
              <a:sym typeface="Arial" pitchFamily="34" charset="0"/>
            </a:endParaRPr>
          </a:p>
        </p:txBody>
      </p:sp>
      <p:sp>
        <p:nvSpPr>
          <p:cNvPr id="7" name="Slide Number Placeholder 6"/>
          <p:cNvSpPr>
            <a:spLocks noGrp="1"/>
          </p:cNvSpPr>
          <p:nvPr>
            <p:ph type="sldNum" sz="quarter" idx="12"/>
          </p:nvPr>
        </p:nvSpPr>
        <p:spPr>
          <a:xfrm>
            <a:off x="7808913" y="6492875"/>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0462592F-A5FC-4B0A-9A5C-D49ED753667C}" type="slidenum">
              <a:rPr lang="en-US" smtClean="0">
                <a:sym typeface="Arial" pitchFamily="34" charset="0"/>
              </a:rPr>
              <a:pPr>
                <a:defRPr/>
              </a:pPr>
              <a:t>‹#›</a:t>
            </a:fld>
            <a:endParaRPr lang="en-US" dirty="0">
              <a:sym typeface="Arial" pitchFamily="34" charset="0"/>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165100" y="6480175"/>
            <a:ext cx="1717675" cy="338138"/>
          </a:xfrm>
          <a:prstGeom prst="rect">
            <a:avLst/>
          </a:prstGeom>
          <a:solidFill>
            <a:schemeClr val="accent5"/>
          </a:solidFill>
        </p:spPr>
        <p:txBody>
          <a:bodyPr>
            <a:spAutoFit/>
          </a:bodyPr>
          <a:lstStyle/>
          <a:p>
            <a:pPr algn="ctr" defTabSz="457200" fontAlgn="auto">
              <a:spcBef>
                <a:spcPts val="0"/>
              </a:spcBef>
              <a:spcAft>
                <a:spcPts val="0"/>
              </a:spcAft>
              <a:defRPr/>
            </a:pPr>
            <a:endParaRPr lang="en-US" sz="1600" b="1" cap="all" dirty="0">
              <a:solidFill>
                <a:srgbClr val="FFFFFF"/>
              </a:solidFill>
              <a:latin typeface="Franklin Gothic Book" pitchFamily="34" charset="0"/>
              <a:cs typeface="Arial" charset="0"/>
              <a:sym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808913" y="6492875"/>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74E2C674-51BB-4D83-95B7-4DDF4187F676}" type="slidenum">
              <a:rPr lang="en-US" smtClean="0">
                <a:sym typeface="Arial" pitchFamily="34" charset="0"/>
              </a:rPr>
              <a:pPr>
                <a:defRPr/>
              </a:pPr>
              <a:t>‹#›</a:t>
            </a:fld>
            <a:endParaRPr lang="en-US" dirty="0">
              <a:sym typeface="Arial" pitchFamily="34" charset="0"/>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461665"/>
          </a:xfrm>
        </p:spPr>
        <p:txBody>
          <a:bodyPr/>
          <a:lstStyle>
            <a:lvl1pPr marL="0" indent="0" algn="ctr">
              <a:buNone/>
              <a:defRPr>
                <a:solidFill>
                  <a:schemeClr val="tx1">
                    <a:tint val="75000"/>
                  </a:schemeClr>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dirty="0">
              <a:sym typeface="Arial" pitchFamily="34"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r>
              <a:rPr lang="en-US" dirty="0" smtClean="0">
                <a:sym typeface="Arial" pitchFamily="34" charset="0"/>
              </a:rPr>
              <a:t>Confidential draft</a:t>
            </a:r>
            <a:endParaRPr lang="en-US" dirty="0">
              <a:sym typeface="Arial"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C77E9B89-63D0-488B-8B8D-D8EA727E2F9D}" type="slidenum">
              <a:rPr lang="en-US" smtClean="0">
                <a:sym typeface="Arial" pitchFamily="34" charset="0"/>
              </a:rPr>
              <a:pPr>
                <a:defRPr/>
              </a:pPr>
              <a:t>‹#›</a:t>
            </a:fld>
            <a:endParaRPr lang="en-US" dirty="0">
              <a:sym typeface="Arial" pitchFamily="34" charset="0"/>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a:prstGeom prst="rect">
            <a:avLst/>
          </a:prstGeom>
        </p:spPr>
        <p:style>
          <a:lnRef idx="1">
            <a:schemeClr val="accent1"/>
          </a:lnRef>
          <a:fillRef idx="2">
            <a:schemeClr val="accent1"/>
          </a:fillRef>
          <a:effectRef idx="1">
            <a:schemeClr val="accent1"/>
          </a:effectRef>
          <a:fontRef idx="none"/>
        </p:style>
        <p:txBody>
          <a:bodyPr/>
          <a:lstStyle>
            <a:lvl1pPr>
              <a:defRPr baseline="0"/>
            </a:lvl1pPr>
          </a:lstStyle>
          <a:p>
            <a:r>
              <a:rPr lang="en-US" smtClean="0"/>
              <a:t>Click to edit Master title style</a:t>
            </a:r>
            <a:endParaRPr lang="en-US" dirty="0"/>
          </a:p>
        </p:txBody>
      </p:sp>
      <p:sp>
        <p:nvSpPr>
          <p:cNvPr id="7" name="Content Placeholder 6"/>
          <p:cNvSpPr>
            <a:spLocks noGrp="1"/>
          </p:cNvSpPr>
          <p:nvPr>
            <p:ph sz="quarter" idx="10"/>
          </p:nvPr>
        </p:nvSpPr>
        <p:spPr>
          <a:xfrm>
            <a:off x="4343400" y="4495800"/>
            <a:ext cx="4114800" cy="609600"/>
          </a:xfrm>
          <a:prstGeom prst="rect">
            <a:avLst/>
          </a:prstGeom>
        </p:spPr>
        <p:txBody>
          <a:bodyPr/>
          <a:lstStyle>
            <a:lvl1pPr marL="0" indent="0">
              <a:buNone/>
              <a:defRPr b="1" i="0" baseline="0">
                <a:solidFill>
                  <a:schemeClr val="tx2"/>
                </a:solidFill>
                <a:latin typeface="Calibri" pitchFamily="34" charset="0"/>
              </a:defRPr>
            </a:lvl1pPr>
            <a:lvl2pPr marL="0" indent="0">
              <a:buNone/>
              <a:tabLst>
                <a:tab pos="53975" algn="l"/>
              </a:tabLst>
              <a:defRPr sz="2400" b="0" i="1" baseline="0">
                <a:solidFill>
                  <a:schemeClr val="tx1">
                    <a:lumMod val="65000"/>
                    <a:lumOff val="35000"/>
                  </a:schemeClr>
                </a:solidFill>
              </a:defRPr>
            </a:lvl2pPr>
          </a:lstStyle>
          <a:p>
            <a:pPr lvl="0"/>
            <a:r>
              <a:rPr lang="en-US" smtClean="0"/>
              <a:t>Click to edit Master text styles</a:t>
            </a:r>
          </a:p>
        </p:txBody>
      </p:sp>
      <p:sp>
        <p:nvSpPr>
          <p:cNvPr id="5" name="Content Placeholder 4"/>
          <p:cNvSpPr>
            <a:spLocks noGrp="1"/>
          </p:cNvSpPr>
          <p:nvPr>
            <p:ph sz="quarter" idx="11"/>
          </p:nvPr>
        </p:nvSpPr>
        <p:spPr>
          <a:xfrm>
            <a:off x="4343400" y="5105400"/>
            <a:ext cx="4114800" cy="609600"/>
          </a:xfrm>
          <a:prstGeom prst="rect">
            <a:avLst/>
          </a:prstGeom>
        </p:spPr>
        <p:txBody>
          <a:bodyPr/>
          <a:lstStyle>
            <a:lvl1pPr marL="0" indent="0">
              <a:buNone/>
              <a:defRPr sz="2400" i="1">
                <a:solidFill>
                  <a:schemeClr val="tx1">
                    <a:lumMod val="65000"/>
                    <a:lumOff val="35000"/>
                  </a:schemeClr>
                </a:solidFill>
              </a:defRPr>
            </a:lvl1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prstGeom prst="rect">
            <a:avLst/>
          </a:prstGeom>
        </p:spPr>
        <p:txBody>
          <a:bodyPr/>
          <a:lstStyle>
            <a:lvl1pPr>
              <a:defRPr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343400"/>
          </a:xfrm>
          <a:prstGeom prst="rect">
            <a:avLst/>
          </a:prstGeom>
        </p:spPr>
        <p:txBody>
          <a:bodyPr/>
          <a:lstStyle>
            <a:lvl1pPr marL="231775" indent="-231775" eaLnBrk="1" hangingPunct="1">
              <a:defRPr sz="2800"/>
            </a:lvl1pPr>
            <a:lvl2pPr marL="682625" indent="-225425" eaLnBrk="1" hangingPunct="1">
              <a:buClrTx/>
              <a:buFont typeface="Calibri" pitchFamily="34" charset="0"/>
              <a:buChar char="‒"/>
              <a:defRPr sz="2400"/>
            </a:lvl2pPr>
            <a:lvl3pPr marL="1146175" indent="-231775" eaLnBrk="1" hangingPunct="1">
              <a:buClrTx/>
              <a:buFont typeface="Courier New" pitchFamily="49" charset="0"/>
              <a:buChar char="o"/>
              <a:defRPr sz="2000"/>
            </a:lvl3pPr>
          </a:lstStyle>
          <a:p>
            <a:pPr lvl="0"/>
            <a:r>
              <a:rPr lang="en-US" smtClean="0"/>
              <a:t>Click to edit Master text styles</a:t>
            </a:r>
          </a:p>
          <a:p>
            <a:pPr lvl="1"/>
            <a:r>
              <a:rPr lang="en-US" smtClean="0"/>
              <a:t>Second level</a:t>
            </a:r>
          </a:p>
          <a:p>
            <a:pPr lvl="2"/>
            <a:r>
              <a:rPr lang="en-US" smtClean="0"/>
              <a:t>Third level</a:t>
            </a:r>
          </a:p>
        </p:txBody>
      </p:sp>
      <p:sp>
        <p:nvSpPr>
          <p:cNvPr id="4" name="Slide Number Placeholder 6"/>
          <p:cNvSpPr>
            <a:spLocks noGrp="1"/>
          </p:cNvSpPr>
          <p:nvPr>
            <p:ph type="sldNum" sz="quarter" idx="12"/>
          </p:nvPr>
        </p:nvSpPr>
        <p:spPr>
          <a:xfrm>
            <a:off x="6012160" y="6376243"/>
            <a:ext cx="2674640" cy="365125"/>
          </a:xfrm>
          <a:prstGeom prst="rect">
            <a:avLst/>
          </a:prstGeom>
        </p:spPr>
        <p:txBody>
          <a:bodyPr/>
          <a:lstStyle>
            <a:lvl1pPr algn="r" fontAlgn="auto">
              <a:spcBef>
                <a:spcPts val="0"/>
              </a:spcBef>
              <a:spcAft>
                <a:spcPts val="0"/>
              </a:spcAft>
              <a:defRPr sz="1800" b="1">
                <a:latin typeface="+mn-lt"/>
                <a:ea typeface="+mn-ea"/>
                <a:cs typeface="+mn-cs"/>
              </a:defRPr>
            </a:lvl1pPr>
          </a:lstStyle>
          <a:p>
            <a:fld id="{259CC124-5D4D-4657-97CA-7BF04A83D287}"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129063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6" name="Picture 17" descr="internal_roundup_header_cropped.png"/>
          <p:cNvPicPr>
            <a:picLocks noChangeAspect="1"/>
          </p:cNvPicPr>
          <p:nvPr/>
        </p:nvPicPr>
        <p:blipFill>
          <a:blip r:embed="rId2" cstate="print"/>
          <a:srcRect/>
          <a:stretch>
            <a:fillRect/>
          </a:stretch>
        </p:blipFill>
        <p:spPr bwMode="auto">
          <a:xfrm>
            <a:off x="0" y="0"/>
            <a:ext cx="9144000" cy="381000"/>
          </a:xfrm>
          <a:prstGeom prst="rect">
            <a:avLst/>
          </a:prstGeom>
          <a:noFill/>
          <a:ln w="9525">
            <a:noFill/>
            <a:miter lim="800000"/>
            <a:headEnd/>
            <a:tailEnd/>
          </a:ln>
        </p:spPr>
      </p:pic>
      <p:pic>
        <p:nvPicPr>
          <p:cNvPr id="7" name="Picture 20" descr="dptseal.gif"/>
          <p:cNvPicPr>
            <a:picLocks noChangeAspect="1"/>
          </p:cNvPicPr>
          <p:nvPr/>
        </p:nvPicPr>
        <p:blipFill>
          <a:blip r:embed="rId3" cstate="print"/>
          <a:srcRect/>
          <a:stretch>
            <a:fillRect/>
          </a:stretch>
        </p:blipFill>
        <p:spPr bwMode="auto">
          <a:xfrm>
            <a:off x="228600" y="6096000"/>
            <a:ext cx="666750" cy="623888"/>
          </a:xfrm>
          <a:prstGeom prst="rect">
            <a:avLst/>
          </a:prstGeom>
          <a:noFill/>
          <a:ln w="9525">
            <a:noFill/>
            <a:miter lim="800000"/>
            <a:headEnd/>
            <a:tailEnd/>
          </a:ln>
        </p:spPr>
      </p:pic>
      <p:sp>
        <p:nvSpPr>
          <p:cNvPr id="8" name="TextBox 7"/>
          <p:cNvSpPr txBox="1"/>
          <p:nvPr/>
        </p:nvSpPr>
        <p:spPr>
          <a:xfrm>
            <a:off x="838200" y="6096000"/>
            <a:ext cx="1143000" cy="677863"/>
          </a:xfrm>
          <a:prstGeom prst="rect">
            <a:avLst/>
          </a:prstGeom>
          <a:noFill/>
        </p:spPr>
        <p:txBody>
          <a:bodyPr>
            <a:spAutoFit/>
          </a:bodyPr>
          <a:lstStyle/>
          <a:p>
            <a:pPr fontAlgn="auto">
              <a:spcBef>
                <a:spcPts val="0"/>
              </a:spcBef>
              <a:spcAft>
                <a:spcPts val="0"/>
              </a:spcAft>
              <a:defRPr/>
            </a:pPr>
            <a:r>
              <a:rPr lang="en-US" sz="1400" dirty="0">
                <a:solidFill>
                  <a:srgbClr val="1F497D"/>
                </a:solidFill>
                <a:latin typeface="Calibri"/>
                <a:cs typeface="+mn-cs"/>
              </a:rPr>
              <a:t>NEW JERSEY</a:t>
            </a:r>
          </a:p>
          <a:p>
            <a:pPr fontAlgn="auto">
              <a:spcBef>
                <a:spcPts val="0"/>
              </a:spcBef>
              <a:spcAft>
                <a:spcPts val="0"/>
              </a:spcAft>
              <a:defRPr/>
            </a:pPr>
            <a:r>
              <a:rPr lang="en-US" sz="1000" dirty="0">
                <a:solidFill>
                  <a:prstClr val="black"/>
                </a:solidFill>
                <a:latin typeface="Calibri"/>
                <a:cs typeface="+mn-cs"/>
              </a:rPr>
              <a:t>DEPARTMENT OF </a:t>
            </a:r>
          </a:p>
          <a:p>
            <a:pPr fontAlgn="auto">
              <a:spcBef>
                <a:spcPts val="0"/>
              </a:spcBef>
              <a:spcAft>
                <a:spcPts val="0"/>
              </a:spcAft>
              <a:defRPr/>
            </a:pPr>
            <a:r>
              <a:rPr lang="en-US" sz="1400" b="1" dirty="0">
                <a:solidFill>
                  <a:prstClr val="black"/>
                </a:solidFill>
                <a:latin typeface="Calibri"/>
                <a:cs typeface="+mn-cs"/>
              </a:rPr>
              <a:t>EDUCATION</a:t>
            </a:r>
          </a:p>
        </p:txBody>
      </p:sp>
      <p:sp>
        <p:nvSpPr>
          <p:cNvPr id="2" name="Title 1"/>
          <p:cNvSpPr>
            <a:spLocks noGrp="1"/>
          </p:cNvSpPr>
          <p:nvPr>
            <p:ph type="title"/>
          </p:nvPr>
        </p:nvSpPr>
        <p:spPr>
          <a:xfrm>
            <a:off x="457200" y="685800"/>
            <a:ext cx="8229600" cy="10668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CB009895-ACF5-43A6-9705-3B92C76AD9C9}" type="datetimeFigureOut">
              <a:rPr lang="en-US" smtClean="0">
                <a:solidFill>
                  <a:prstClr val="black"/>
                </a:solidFill>
              </a:rPr>
              <a:pPr/>
              <a:t>8/1/2016</a:t>
            </a:fld>
            <a:endParaRPr lang="en-US">
              <a:solidFill>
                <a:prstClr val="black"/>
              </a:solidFill>
            </a:endParaRPr>
          </a:p>
        </p:txBody>
      </p:sp>
      <p:sp>
        <p:nvSpPr>
          <p:cNvPr id="10"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US">
              <a:solidFill>
                <a:prstClr val="black"/>
              </a:solidFill>
            </a:endParaRPr>
          </a:p>
        </p:txBody>
      </p:sp>
      <p:sp>
        <p:nvSpPr>
          <p:cNvPr id="11"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fld id="{259CC124-5D4D-4657-97CA-7BF04A83D287}"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28800"/>
            <a:ext cx="8229600" cy="4343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CB009895-ACF5-43A6-9705-3B92C76AD9C9}" type="datetimeFigureOut">
              <a:rPr lang="en-US" smtClean="0">
                <a:solidFill>
                  <a:prstClr val="black"/>
                </a:solidFill>
                <a:latin typeface="Calibri"/>
                <a:cs typeface="+mn-cs"/>
              </a:rPr>
              <a:pPr fontAlgn="auto">
                <a:spcBef>
                  <a:spcPts val="0"/>
                </a:spcBef>
                <a:spcAft>
                  <a:spcPts val="0"/>
                </a:spcAft>
              </a:pPr>
              <a:t>8/1/2016</a:t>
            </a:fld>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prstClr val="black"/>
              </a:solidFill>
              <a:latin typeface="Calibri"/>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259CC124-5D4D-4657-97CA-7BF04A83D287}" type="slidenum">
              <a:rPr lang="en-US" smtClean="0">
                <a:solidFill>
                  <a:prstClr val="black"/>
                </a:solidFill>
                <a:latin typeface="Calibri"/>
                <a:cs typeface="+mn-cs"/>
              </a:rPr>
              <a:pPr fontAlgn="auto">
                <a:spcBef>
                  <a:spcPts val="0"/>
                </a:spcBef>
                <a:spcAft>
                  <a:spcPts val="0"/>
                </a:spcAft>
              </a:pPr>
              <a:t>‹#›</a:t>
            </a:fld>
            <a:endParaRPr lang="en-US">
              <a:solidFill>
                <a:prstClr val="black"/>
              </a:solidFill>
              <a:latin typeface="Calibri"/>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4" descr="acheiveNJ.png"/>
          <p:cNvPicPr>
            <a:picLocks noChangeAspect="1"/>
          </p:cNvPicPr>
          <p:nvPr userDrawn="1"/>
        </p:nvPicPr>
        <p:blipFill>
          <a:blip r:embed="rId2" cstate="print"/>
          <a:srcRect/>
          <a:stretch>
            <a:fillRect/>
          </a:stretch>
        </p:blipFill>
        <p:spPr bwMode="auto">
          <a:xfrm>
            <a:off x="3035300" y="1176338"/>
            <a:ext cx="3073400" cy="1508125"/>
          </a:xfrm>
          <a:prstGeom prst="rect">
            <a:avLst/>
          </a:prstGeom>
          <a:noFill/>
          <a:ln w="9525">
            <a:noFill/>
            <a:miter lim="800000"/>
            <a:headEnd/>
            <a:tailEnd/>
          </a:ln>
        </p:spPr>
      </p:pic>
      <p:sp>
        <p:nvSpPr>
          <p:cNvPr id="2" name="Title 1"/>
          <p:cNvSpPr>
            <a:spLocks noGrp="1"/>
          </p:cNvSpPr>
          <p:nvPr>
            <p:ph type="title"/>
          </p:nvPr>
        </p:nvSpPr>
        <p:spPr>
          <a:xfrm>
            <a:off x="0" y="3288307"/>
            <a:ext cx="9144000" cy="1077218"/>
          </a:xfrm>
        </p:spPr>
        <p:txBody>
          <a:bodyPr lIns="91440" tIns="228600" bIns="228600">
            <a:spAutoFit/>
          </a:bodyPr>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79739" y="945268"/>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a:prstGeom prst="rect">
            <a:avLst/>
          </a:prstGeom>
        </p:spPr>
        <p:style>
          <a:lnRef idx="1">
            <a:schemeClr val="accent1"/>
          </a:lnRef>
          <a:fillRef idx="2">
            <a:schemeClr val="accent1"/>
          </a:fillRef>
          <a:effectRef idx="1">
            <a:schemeClr val="accent1"/>
          </a:effectRef>
          <a:fontRef idx="none"/>
        </p:style>
        <p:txBody>
          <a:bodyPr/>
          <a:lstStyle>
            <a:lvl1pPr>
              <a:defRPr baseline="0"/>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4343400" y="4495800"/>
            <a:ext cx="4114800" cy="609600"/>
          </a:xfrm>
          <a:prstGeom prst="rect">
            <a:avLst/>
          </a:prstGeom>
        </p:spPr>
        <p:txBody>
          <a:bodyPr/>
          <a:lstStyle>
            <a:lvl1pPr marL="0" indent="0">
              <a:buNone/>
              <a:defRPr b="1" i="0" baseline="0">
                <a:solidFill>
                  <a:schemeClr val="tx2"/>
                </a:solidFill>
                <a:latin typeface="Calibri" pitchFamily="34" charset="0"/>
              </a:defRPr>
            </a:lvl1pPr>
            <a:lvl2pPr marL="0" indent="0">
              <a:buNone/>
              <a:tabLst>
                <a:tab pos="53975" algn="l"/>
              </a:tabLst>
              <a:defRPr sz="2400" b="0" i="1" baseline="0">
                <a:solidFill>
                  <a:schemeClr val="tx1">
                    <a:lumMod val="65000"/>
                    <a:lumOff val="35000"/>
                  </a:schemeClr>
                </a:solidFill>
              </a:defRPr>
            </a:lvl2pPr>
          </a:lstStyle>
          <a:p>
            <a:pPr lvl="0"/>
            <a:r>
              <a:rPr lang="en-US" dirty="0" smtClean="0"/>
              <a:t>Click to edit Master text styles</a:t>
            </a:r>
          </a:p>
        </p:txBody>
      </p:sp>
      <p:sp>
        <p:nvSpPr>
          <p:cNvPr id="5" name="Content Placeholder 4"/>
          <p:cNvSpPr>
            <a:spLocks noGrp="1"/>
          </p:cNvSpPr>
          <p:nvPr>
            <p:ph sz="quarter" idx="11"/>
          </p:nvPr>
        </p:nvSpPr>
        <p:spPr>
          <a:xfrm>
            <a:off x="4343400" y="5105400"/>
            <a:ext cx="4114800" cy="609600"/>
          </a:xfrm>
          <a:prstGeom prst="rect">
            <a:avLst/>
          </a:prstGeom>
        </p:spPr>
        <p:txBody>
          <a:bodyPr/>
          <a:lstStyle>
            <a:lvl1pPr marL="0" indent="0">
              <a:buNone/>
              <a:defRPr sz="2400" i="1">
                <a:solidFill>
                  <a:schemeClr val="tx1">
                    <a:lumMod val="65000"/>
                    <a:lumOff val="35000"/>
                  </a:schemeClr>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a:p>
        </p:txBody>
      </p:sp>
      <p:sp>
        <p:nvSpPr>
          <p:cNvPr id="6" name="Footer Placeholder 5"/>
          <p:cNvSpPr>
            <a:spLocks noGrp="1"/>
          </p:cNvSpPr>
          <p:nvPr>
            <p:ph type="ftr" sz="quarter" idx="11"/>
          </p:nvPr>
        </p:nvSpPr>
        <p:spPr>
          <a:xfrm>
            <a:off x="457200" y="6356350"/>
            <a:ext cx="699135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r>
              <a:rPr lang="en-US"/>
              <a:t>Confidential draft</a:t>
            </a:r>
          </a:p>
        </p:txBody>
      </p:sp>
      <p:sp>
        <p:nvSpPr>
          <p:cNvPr id="7" name="Slide Number Placeholder 6"/>
          <p:cNvSpPr>
            <a:spLocks noGrp="1"/>
          </p:cNvSpPr>
          <p:nvPr>
            <p:ph type="sldNum" sz="quarter" idx="12"/>
          </p:nvPr>
        </p:nvSpPr>
        <p:spPr>
          <a:xfrm>
            <a:off x="7808913" y="6492875"/>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0462592F-A5FC-4B0A-9A5C-D49ED753667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165100" y="6480175"/>
            <a:ext cx="1717675" cy="338138"/>
          </a:xfrm>
          <a:prstGeom prst="rect">
            <a:avLst/>
          </a:prstGeom>
          <a:solidFill>
            <a:schemeClr val="accent5"/>
          </a:solidFill>
        </p:spPr>
        <p:txBody>
          <a:bodyPr>
            <a:spAutoFit/>
          </a:bodyPr>
          <a:lstStyle/>
          <a:p>
            <a:pPr algn="ctr" defTabSz="457200" fontAlgn="auto">
              <a:spcBef>
                <a:spcPts val="0"/>
              </a:spcBef>
              <a:spcAft>
                <a:spcPts val="0"/>
              </a:spcAft>
              <a:defRPr/>
            </a:pPr>
            <a:endParaRPr lang="en-US" sz="1600" b="1" cap="all" dirty="0">
              <a:solidFill>
                <a:srgbClr val="FFFFFF"/>
              </a:solidFill>
              <a:latin typeface="+mn-lt"/>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7808913" y="6492875"/>
            <a:ext cx="1335087"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74E2C674-51BB-4D83-95B7-4DDF4187F6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r>
              <a:rPr lang="en-US"/>
              <a:t>Confidential draft</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Franklin Gothic Book" pitchFamily="34" charset="0"/>
                <a:cs typeface="Arial" charset="0"/>
              </a:defRPr>
            </a:lvl1pPr>
          </a:lstStyle>
          <a:p>
            <a:pPr>
              <a:defRPr/>
            </a:pPr>
            <a:fld id="{C77E9B89-63D0-488B-8B8D-D8EA727E2F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5"/>
        <p:cNvGrpSpPr/>
        <p:nvPr/>
      </p:nvGrpSpPr>
      <p:grpSpPr>
        <a:xfrm>
          <a:off x="0" y="0"/>
          <a:ext cx="0" cy="0"/>
          <a:chOff x="0" y="0"/>
          <a:chExt cx="0" cy="0"/>
        </a:xfrm>
      </p:grpSpPr>
      <p:sp>
        <p:nvSpPr>
          <p:cNvPr id="106" name="Shape 106"/>
          <p:cNvSpPr txBox="1">
            <a:spLocks noGrp="1"/>
          </p:cNvSpPr>
          <p:nvPr>
            <p:ph type="ctrTitle"/>
          </p:nvPr>
        </p:nvSpPr>
        <p:spPr>
          <a:xfrm>
            <a:off x="0" y="2130424"/>
            <a:ext cx="9144000" cy="1470000"/>
          </a:xfrm>
          <a:prstGeom prst="rect">
            <a:avLst/>
          </a:prstGeom>
          <a:solidFill>
            <a:schemeClr val="accent2"/>
          </a:solidFill>
          <a:ln>
            <a:noFill/>
          </a:ln>
        </p:spPr>
        <p:txBody>
          <a:bodyPr/>
          <a:lstStyle>
            <a:lvl1pPr marL="0" marR="0" indent="0" algn="ctr" rtl="0">
              <a:lnSpc>
                <a:spcPct val="100000"/>
              </a:lnSpc>
              <a:spcBef>
                <a:spcPts val="0"/>
              </a:spcBef>
              <a:spcAft>
                <a:spcPts val="0"/>
              </a:spcAft>
              <a:buClr>
                <a:schemeClr val="lt1"/>
              </a:buClr>
              <a:buFont typeface="Arial"/>
              <a:buNone/>
              <a:defRPr>
                <a:latin typeface="Franklin Gothic Book" pitchFamily="34" charset="0"/>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0" y="0"/>
            <a:ext cx="9144000" cy="1290798"/>
          </a:xfrm>
          <a:prstGeom prst="rect">
            <a:avLst/>
          </a:prstGeom>
          <a:solidFill>
            <a:schemeClr val="accent2"/>
          </a:solidFill>
          <a:ln>
            <a:noFill/>
          </a:ln>
        </p:spPr>
        <p:txBody>
          <a:bodyPr/>
          <a:lstStyle>
            <a:lvl1pPr algn="l" rtl="0">
              <a:spcBef>
                <a:spcPts val="0"/>
              </a:spcBef>
              <a:buClr>
                <a:schemeClr val="lt1"/>
              </a:buClr>
              <a:buNone/>
              <a:defRPr>
                <a:latin typeface="Franklin Gothic Book" pitchFamily="34" charset="0"/>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95" name="Shape 95"/>
          <p:cNvSpPr txBox="1">
            <a:spLocks noGrp="1"/>
          </p:cNvSpPr>
          <p:nvPr>
            <p:ph type="body" idx="1"/>
          </p:nvPr>
        </p:nvSpPr>
        <p:spPr>
          <a:xfrm>
            <a:off x="457200" y="1600200"/>
            <a:ext cx="8229600" cy="1833199"/>
          </a:xfrm>
          <a:prstGeom prst="rect">
            <a:avLst/>
          </a:prstGeom>
          <a:noFill/>
          <a:ln>
            <a:noFill/>
          </a:ln>
        </p:spPr>
        <p:txBody>
          <a:bodyPr/>
          <a:lstStyle>
            <a:lvl1pPr marL="342900" indent="-127000" algn="l" rtl="0">
              <a:lnSpc>
                <a:spcPct val="120000"/>
              </a:lnSpc>
              <a:spcBef>
                <a:spcPts val="400"/>
              </a:spcBef>
              <a:buClr>
                <a:srgbClr val="FBC370"/>
              </a:buClr>
              <a:buFont typeface="Arial"/>
              <a:buChar char="•"/>
              <a:defRPr>
                <a:latin typeface="Franklin Gothic Book" pitchFamily="34" charset="0"/>
              </a:defRPr>
            </a:lvl1pPr>
            <a:lvl2pPr marL="742950" indent="-69850" algn="l" rtl="0">
              <a:lnSpc>
                <a:spcPct val="120000"/>
              </a:lnSpc>
              <a:spcBef>
                <a:spcPts val="400"/>
              </a:spcBef>
              <a:buClr>
                <a:srgbClr val="FBC370"/>
              </a:buClr>
              <a:buFont typeface="Arial"/>
              <a:buChar char="–"/>
              <a:defRPr/>
            </a:lvl2pPr>
            <a:lvl3pPr marL="1143000" indent="-38100" algn="l" rtl="0">
              <a:lnSpc>
                <a:spcPct val="120000"/>
              </a:lnSpc>
              <a:spcBef>
                <a:spcPts val="320"/>
              </a:spcBef>
              <a:buClr>
                <a:srgbClr val="FBC370"/>
              </a:buClr>
              <a:buFont typeface="Arial"/>
              <a:buChar char="•"/>
              <a:defRPr/>
            </a:lvl3pPr>
            <a:lvl4pPr marL="1600200" indent="-50800" algn="l" rtl="0">
              <a:lnSpc>
                <a:spcPct val="120000"/>
              </a:lnSpc>
              <a:spcBef>
                <a:spcPts val="280"/>
              </a:spcBef>
              <a:buClr>
                <a:srgbClr val="FBC370"/>
              </a:buClr>
              <a:buFont typeface="Arial"/>
              <a:buChar char="–"/>
              <a:defRPr/>
            </a:lvl4pPr>
            <a:lvl5pPr marL="2057400" indent="-50800" algn="l" rtl="0">
              <a:lnSpc>
                <a:spcPct val="120000"/>
              </a:lnSpc>
              <a:spcBef>
                <a:spcPts val="280"/>
              </a:spcBef>
              <a:buClr>
                <a:srgbClr val="FBC370"/>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5.gif"/><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1"/>
          <p:cNvSpPr txBox="1">
            <a:spLocks/>
          </p:cNvSpPr>
          <p:nvPr userDrawn="1"/>
        </p:nvSpPr>
        <p:spPr>
          <a:xfrm>
            <a:off x="0" y="6356350"/>
            <a:ext cx="9161463" cy="536575"/>
          </a:xfrm>
          <a:prstGeom prst="rect">
            <a:avLst/>
          </a:prstGeom>
          <a:solidFill>
            <a:schemeClr val="accent2"/>
          </a:solidFill>
        </p:spPr>
        <p:txBody>
          <a:bodyPr lIns="457200" anchor="ctr">
            <a:normAutofit fontScale="92500" lnSpcReduction="20000"/>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fontAlgn="auto">
              <a:spcAft>
                <a:spcPts val="0"/>
              </a:spcAft>
              <a:defRPr/>
            </a:pPr>
            <a:endParaRPr lang="en-US" dirty="0">
              <a:solidFill>
                <a:prstClr val="white"/>
              </a:solidFill>
            </a:endParaRPr>
          </a:p>
        </p:txBody>
      </p:sp>
      <p:sp>
        <p:nvSpPr>
          <p:cNvPr id="3075" name="Title Placeholder 1"/>
          <p:cNvSpPr>
            <a:spLocks noGrp="1"/>
          </p:cNvSpPr>
          <p:nvPr>
            <p:ph type="title"/>
          </p:nvPr>
        </p:nvSpPr>
        <p:spPr bwMode="auto">
          <a:xfrm>
            <a:off x="0"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183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7" descr="acheiveNJ.png"/>
          <p:cNvPicPr>
            <a:picLocks noChangeAspect="1"/>
          </p:cNvPicPr>
          <p:nvPr userDrawn="1"/>
        </p:nvPicPr>
        <p:blipFill>
          <a:blip r:embed="rId9" cstate="print"/>
          <a:srcRect/>
          <a:stretch>
            <a:fillRect/>
          </a:stretch>
        </p:blipFill>
        <p:spPr bwMode="auto">
          <a:xfrm>
            <a:off x="7605713" y="6057900"/>
            <a:ext cx="1443037" cy="708025"/>
          </a:xfrm>
          <a:prstGeom prst="rect">
            <a:avLst/>
          </a:prstGeom>
          <a:noFill/>
          <a:ln w="9525">
            <a:noFill/>
            <a:miter lim="800000"/>
            <a:headEnd/>
            <a:tailEnd/>
          </a:ln>
        </p:spPr>
      </p:pic>
      <p:sp>
        <p:nvSpPr>
          <p:cNvPr id="9" name="Slide Number Placeholder 3"/>
          <p:cNvSpPr txBox="1">
            <a:spLocks/>
          </p:cNvSpPr>
          <p:nvPr userDrawn="1"/>
        </p:nvSpPr>
        <p:spPr>
          <a:xfrm>
            <a:off x="7516813" y="6480175"/>
            <a:ext cx="1335087" cy="365125"/>
          </a:xfrm>
          <a:prstGeom prst="rect">
            <a:avLst/>
          </a:prstGeom>
          <a:noFill/>
        </p:spPr>
        <p:txBody>
          <a:bodyPr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127370A-C76D-43B1-BF81-FAD51E6A34FB}" type="slidenum">
              <a:rPr lang="en-US" smtClean="0">
                <a:solidFill>
                  <a:srgbClr val="F89C15">
                    <a:lumMod val="20000"/>
                    <a:lumOff val="80000"/>
                  </a:srgbClr>
                </a:solidFill>
              </a:rPr>
              <a:pPr fontAlgn="auto">
                <a:spcBef>
                  <a:spcPts val="0"/>
                </a:spcBef>
                <a:spcAft>
                  <a:spcPts val="0"/>
                </a:spcAft>
                <a:defRPr/>
              </a:pPr>
              <a:t>‹#›</a:t>
            </a:fld>
            <a:endParaRPr lang="en-US" dirty="0">
              <a:solidFill>
                <a:srgbClr val="F89C15">
                  <a:lumMod val="20000"/>
                  <a:lumOff val="80000"/>
                </a:srgbClr>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41" r:id="rId3"/>
    <p:sldLayoutId id="2147483742" r:id="rId4"/>
    <p:sldLayoutId id="2147483743" r:id="rId5"/>
    <p:sldLayoutId id="2147483744" r:id="rId6"/>
    <p:sldLayoutId id="2147483745" r:id="rId7"/>
  </p:sldLayoutIdLst>
  <p:hf sldNum="0" hdr="0" dt="0"/>
  <p:txStyles>
    <p:titleStyle>
      <a:lvl1pPr algn="l" defTabSz="457200" rtl="0" eaLnBrk="0" fontAlgn="base" hangingPunct="0">
        <a:spcBef>
          <a:spcPct val="0"/>
        </a:spcBef>
        <a:spcAft>
          <a:spcPct val="0"/>
        </a:spcAft>
        <a:defRPr sz="3600" b="1" kern="1200">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Franklin Gothic Medium" pitchFamily="34" charset="0"/>
        </a:defRPr>
      </a:lvl2pPr>
      <a:lvl3pPr algn="l" defTabSz="457200" rtl="0" eaLnBrk="0" fontAlgn="base" hangingPunct="0">
        <a:spcBef>
          <a:spcPct val="0"/>
        </a:spcBef>
        <a:spcAft>
          <a:spcPct val="0"/>
        </a:spcAft>
        <a:defRPr sz="3600" b="1">
          <a:solidFill>
            <a:schemeClr val="bg1"/>
          </a:solidFill>
          <a:latin typeface="Franklin Gothic Medium" pitchFamily="34" charset="0"/>
        </a:defRPr>
      </a:lvl3pPr>
      <a:lvl4pPr algn="l" defTabSz="457200" rtl="0" eaLnBrk="0" fontAlgn="base" hangingPunct="0">
        <a:spcBef>
          <a:spcPct val="0"/>
        </a:spcBef>
        <a:spcAft>
          <a:spcPct val="0"/>
        </a:spcAft>
        <a:defRPr sz="3600" b="1">
          <a:solidFill>
            <a:schemeClr val="bg1"/>
          </a:solidFill>
          <a:latin typeface="Franklin Gothic Medium" pitchFamily="34" charset="0"/>
        </a:defRPr>
      </a:lvl4pPr>
      <a:lvl5pPr algn="l" defTabSz="457200" rtl="0" eaLnBrk="0" fontAlgn="base" hangingPunct="0">
        <a:spcBef>
          <a:spcPct val="0"/>
        </a:spcBef>
        <a:spcAft>
          <a:spcPct val="0"/>
        </a:spcAft>
        <a:defRPr sz="3600" b="1">
          <a:solidFill>
            <a:schemeClr val="bg1"/>
          </a:solidFill>
          <a:latin typeface="Franklin Gothic Medium" pitchFamily="34" charset="0"/>
        </a:defRPr>
      </a:lvl5pPr>
      <a:lvl6pPr marL="457200" algn="l" defTabSz="457200" rtl="0" fontAlgn="base">
        <a:spcBef>
          <a:spcPct val="0"/>
        </a:spcBef>
        <a:spcAft>
          <a:spcPct val="0"/>
        </a:spcAft>
        <a:defRPr sz="3600" b="1">
          <a:solidFill>
            <a:schemeClr val="bg1"/>
          </a:solidFill>
          <a:latin typeface="Franklin Gothic Medium" pitchFamily="34" charset="0"/>
        </a:defRPr>
      </a:lvl6pPr>
      <a:lvl7pPr marL="914400" algn="l" defTabSz="457200" rtl="0" fontAlgn="base">
        <a:spcBef>
          <a:spcPct val="0"/>
        </a:spcBef>
        <a:spcAft>
          <a:spcPct val="0"/>
        </a:spcAft>
        <a:defRPr sz="3600" b="1">
          <a:solidFill>
            <a:schemeClr val="bg1"/>
          </a:solidFill>
          <a:latin typeface="Franklin Gothic Medium" pitchFamily="34" charset="0"/>
        </a:defRPr>
      </a:lvl7pPr>
      <a:lvl8pPr marL="1371600" algn="l" defTabSz="457200" rtl="0" fontAlgn="base">
        <a:spcBef>
          <a:spcPct val="0"/>
        </a:spcBef>
        <a:spcAft>
          <a:spcPct val="0"/>
        </a:spcAft>
        <a:defRPr sz="3600" b="1">
          <a:solidFill>
            <a:schemeClr val="bg1"/>
          </a:solidFill>
          <a:latin typeface="Franklin Gothic Medium" pitchFamily="34" charset="0"/>
        </a:defRPr>
      </a:lvl8pPr>
      <a:lvl9pPr marL="1828800" algn="l" defTabSz="457200" rtl="0" fontAlgn="base">
        <a:spcBef>
          <a:spcPct val="0"/>
        </a:spcBef>
        <a:spcAft>
          <a:spcPct val="0"/>
        </a:spcAft>
        <a:defRPr sz="3600" b="1">
          <a:solidFill>
            <a:schemeClr val="bg1"/>
          </a:solidFill>
          <a:latin typeface="Franklin Gothic Medium" pitchFamily="34" charset="0"/>
        </a:defRPr>
      </a:lvl9pPr>
    </p:titleStyle>
    <p:body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mn-lt"/>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Shape 84"/>
          <p:cNvSpPr txBox="1"/>
          <p:nvPr/>
        </p:nvSpPr>
        <p:spPr>
          <a:xfrm>
            <a:off x="0" y="6356350"/>
            <a:ext cx="9161463" cy="536575"/>
          </a:xfrm>
          <a:prstGeom prst="rect">
            <a:avLst/>
          </a:prstGeom>
          <a:solidFill>
            <a:schemeClr val="accent2"/>
          </a:solidFill>
          <a:ln>
            <a:noFill/>
          </a:ln>
        </p:spPr>
        <p:txBody>
          <a:bodyPr lIns="457200" tIns="45700" rIns="91425" bIns="45700" anchor="ctr"/>
          <a:lstStyle/>
          <a:p>
            <a:pPr fontAlgn="auto">
              <a:lnSpc>
                <a:spcPct val="80000"/>
              </a:lnSpc>
              <a:spcBef>
                <a:spcPts val="0"/>
              </a:spcBef>
              <a:spcAft>
                <a:spcPts val="0"/>
              </a:spcAft>
              <a:buClr>
                <a:srgbClr val="FFFFFF"/>
              </a:buClr>
              <a:buFont typeface="Arial"/>
              <a:buNone/>
              <a:defRPr/>
            </a:pPr>
            <a:endParaRPr sz="3350" b="1" kern="0" dirty="0">
              <a:solidFill>
                <a:srgbClr val="FFFFFF"/>
              </a:solidFill>
              <a:latin typeface="Franklin Gothic Book" pitchFamily="34" charset="0"/>
              <a:ea typeface="Arial"/>
              <a:cs typeface="Arial"/>
              <a:sym typeface="Arial"/>
            </a:endParaRPr>
          </a:p>
        </p:txBody>
      </p:sp>
      <p:sp>
        <p:nvSpPr>
          <p:cNvPr id="2051" name="Shape 85"/>
          <p:cNvSpPr txBox="1">
            <a:spLocks noGrp="1"/>
          </p:cNvSpPr>
          <p:nvPr>
            <p:ph type="title"/>
          </p:nvPr>
        </p:nvSpPr>
        <p:spPr bwMode="auto">
          <a:xfrm>
            <a:off x="0" y="0"/>
            <a:ext cx="9161463" cy="10414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dirty="0" smtClean="0">
              <a:sym typeface="Arial" pitchFamily="34" charset="0"/>
            </a:endParaRPr>
          </a:p>
        </p:txBody>
      </p:sp>
      <p:sp>
        <p:nvSpPr>
          <p:cNvPr id="2052" name="Shape 86"/>
          <p:cNvSpPr txBox="1">
            <a:spLocks noGrp="1"/>
          </p:cNvSpPr>
          <p:nvPr>
            <p:ph type="body" idx="1"/>
          </p:nvPr>
        </p:nvSpPr>
        <p:spPr bwMode="auto">
          <a:xfrm>
            <a:off x="457200" y="1600200"/>
            <a:ext cx="8229600" cy="1833563"/>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dirty="0" smtClean="0">
              <a:sym typeface="Arial" pitchFamily="34" charset="0"/>
            </a:endParaRPr>
          </a:p>
        </p:txBody>
      </p:sp>
      <p:pic>
        <p:nvPicPr>
          <p:cNvPr id="2053" name="Shape 87"/>
          <p:cNvPicPr preferRelativeResize="0">
            <a:picLocks noChangeAspect="1" noChangeArrowheads="1"/>
          </p:cNvPicPr>
          <p:nvPr/>
        </p:nvPicPr>
        <p:blipFill>
          <a:blip r:embed="rId5" cstate="print"/>
          <a:srcRect/>
          <a:stretch>
            <a:fillRect/>
          </a:stretch>
        </p:blipFill>
        <p:spPr bwMode="auto">
          <a:xfrm>
            <a:off x="7605713" y="6057900"/>
            <a:ext cx="1443037" cy="708025"/>
          </a:xfrm>
          <a:prstGeom prst="rect">
            <a:avLst/>
          </a:prstGeom>
          <a:noFill/>
          <a:ln w="9525">
            <a:noFill/>
            <a:miter lim="800000"/>
            <a:headEnd/>
            <a:tailEnd/>
          </a:ln>
        </p:spPr>
      </p:pic>
      <p:sp>
        <p:nvSpPr>
          <p:cNvPr id="88" name="Shape 88"/>
          <p:cNvSpPr txBox="1"/>
          <p:nvPr/>
        </p:nvSpPr>
        <p:spPr>
          <a:xfrm>
            <a:off x="7516813" y="6480175"/>
            <a:ext cx="1335087" cy="365125"/>
          </a:xfrm>
          <a:prstGeom prst="rect">
            <a:avLst/>
          </a:prstGeom>
          <a:noFill/>
          <a:ln>
            <a:noFill/>
          </a:ln>
        </p:spPr>
        <p:txBody>
          <a:bodyPr lIns="91425" tIns="45700" rIns="91425" bIns="45700" anchor="ctr"/>
          <a:lstStyle/>
          <a:p>
            <a:pPr algn="r" fontAlgn="auto">
              <a:spcBef>
                <a:spcPts val="0"/>
              </a:spcBef>
              <a:spcAft>
                <a:spcPts val="0"/>
              </a:spcAft>
              <a:buSzPct val="25000"/>
              <a:defRPr/>
            </a:pPr>
            <a:fld id="{BE26739C-F419-4631-B55D-7A9D998C7E31}" type="slidenum">
              <a:rPr lang="en-US" sz="1050" kern="0">
                <a:solidFill>
                  <a:srgbClr val="FEEACE"/>
                </a:solidFill>
                <a:latin typeface="Source Sans Pro"/>
                <a:ea typeface="Source Sans Pro"/>
                <a:cs typeface="Source Sans Pro"/>
                <a:sym typeface="Source Sans Pro"/>
              </a:rPr>
              <a:pPr algn="r" fontAlgn="auto">
                <a:spcBef>
                  <a:spcPts val="0"/>
                </a:spcBef>
                <a:spcAft>
                  <a:spcPts val="0"/>
                </a:spcAft>
                <a:buSzPct val="25000"/>
                <a:defRPr/>
              </a:pPr>
              <a:t>‹#›</a:t>
            </a:fld>
            <a:endParaRPr lang="en-US" sz="1050" kern="0">
              <a:solidFill>
                <a:srgbClr val="FEEACE"/>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Lst>
  <p:transition>
    <p:fade thruBlk="1"/>
  </p:transition>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Franklin Gothic Book" pitchFamily="34" charset="0"/>
          <a:ea typeface="Franklin Gothic Book" pitchFamily="34" charset="0"/>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Franklin Gothic Book" pitchFamily="34" charset="0"/>
          <a:ea typeface="Franklin Gothic Book" pitchFamily="34" charset="0"/>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1"/>
          <p:cNvSpPr txBox="1">
            <a:spLocks/>
          </p:cNvSpPr>
          <p:nvPr userDrawn="1"/>
        </p:nvSpPr>
        <p:spPr>
          <a:xfrm>
            <a:off x="0" y="6356350"/>
            <a:ext cx="9161463" cy="536575"/>
          </a:xfrm>
          <a:prstGeom prst="rect">
            <a:avLst/>
          </a:prstGeom>
          <a:solidFill>
            <a:schemeClr val="accent2"/>
          </a:solidFill>
        </p:spPr>
        <p:txBody>
          <a:bodyPr lIns="457200" anchor="ctr">
            <a:normAutofit fontScale="92500" lnSpcReduction="20000"/>
          </a:bodyPr>
          <a:lstStyle>
            <a:lvl1pPr algn="l" defTabSz="457200" rtl="0" eaLnBrk="1" latinLnBrk="0" hangingPunct="1">
              <a:spcBef>
                <a:spcPct val="0"/>
              </a:spcBef>
              <a:buNone/>
              <a:defRPr sz="3600" b="1" kern="1200">
                <a:solidFill>
                  <a:schemeClr val="bg1"/>
                </a:solidFill>
                <a:latin typeface="+mj-lt"/>
                <a:ea typeface="+mj-ea"/>
                <a:cs typeface="+mj-cs"/>
              </a:defRPr>
            </a:lvl1pPr>
          </a:lstStyle>
          <a:p>
            <a:pPr fontAlgn="auto">
              <a:spcAft>
                <a:spcPts val="0"/>
              </a:spcAft>
              <a:defRPr/>
            </a:pPr>
            <a:endParaRPr lang="en-US" dirty="0">
              <a:solidFill>
                <a:prstClr val="white"/>
              </a:solidFill>
              <a:sym typeface="Arial" pitchFamily="34" charset="0"/>
            </a:endParaRPr>
          </a:p>
        </p:txBody>
      </p:sp>
      <p:sp>
        <p:nvSpPr>
          <p:cNvPr id="3075" name="Title Placeholder 1"/>
          <p:cNvSpPr>
            <a:spLocks noGrp="1"/>
          </p:cNvSpPr>
          <p:nvPr>
            <p:ph type="title"/>
          </p:nvPr>
        </p:nvSpPr>
        <p:spPr bwMode="auto">
          <a:xfrm>
            <a:off x="0"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183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077" name="Picture 7" descr="acheiveNJ.png"/>
          <p:cNvPicPr>
            <a:picLocks noChangeAspect="1"/>
          </p:cNvPicPr>
          <p:nvPr userDrawn="1"/>
        </p:nvPicPr>
        <p:blipFill>
          <a:blip r:embed="rId9" cstate="print"/>
          <a:srcRect/>
          <a:stretch>
            <a:fillRect/>
          </a:stretch>
        </p:blipFill>
        <p:spPr bwMode="auto">
          <a:xfrm>
            <a:off x="7605713" y="6057900"/>
            <a:ext cx="1443037" cy="708025"/>
          </a:xfrm>
          <a:prstGeom prst="rect">
            <a:avLst/>
          </a:prstGeom>
          <a:noFill/>
          <a:ln w="9525">
            <a:noFill/>
            <a:miter lim="800000"/>
            <a:headEnd/>
            <a:tailEnd/>
          </a:ln>
        </p:spPr>
      </p:pic>
      <p:sp>
        <p:nvSpPr>
          <p:cNvPr id="9" name="Slide Number Placeholder 3"/>
          <p:cNvSpPr txBox="1">
            <a:spLocks/>
          </p:cNvSpPr>
          <p:nvPr userDrawn="1"/>
        </p:nvSpPr>
        <p:spPr>
          <a:xfrm>
            <a:off x="7516813" y="6480175"/>
            <a:ext cx="1335087" cy="365125"/>
          </a:xfrm>
          <a:prstGeom prst="rect">
            <a:avLst/>
          </a:prstGeom>
          <a:noFill/>
        </p:spPr>
        <p:txBody>
          <a:bodyPr anchor="ctr"/>
          <a:lstStyle>
            <a:defPPr>
              <a:defRPr lang="en-US"/>
            </a:defPPr>
            <a:lvl1pPr marL="0" algn="r" defTabSz="457200" rtl="0" eaLnBrk="1" latinLnBrk="0" hangingPunct="1">
              <a:defRPr sz="105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127370A-C76D-43B1-BF81-FAD51E6A34FB}" type="slidenum">
              <a:rPr lang="en-US" smtClean="0">
                <a:solidFill>
                  <a:srgbClr val="F89C15">
                    <a:lumMod val="20000"/>
                    <a:lumOff val="80000"/>
                  </a:srgbClr>
                </a:solidFill>
                <a:sym typeface="Arial" pitchFamily="34" charset="0"/>
              </a:rPr>
              <a:pPr fontAlgn="auto">
                <a:spcBef>
                  <a:spcPts val="0"/>
                </a:spcBef>
                <a:spcAft>
                  <a:spcPts val="0"/>
                </a:spcAft>
                <a:defRPr/>
              </a:pPr>
              <a:t>‹#›</a:t>
            </a:fld>
            <a:endParaRPr lang="en-US" dirty="0">
              <a:solidFill>
                <a:srgbClr val="F89C15">
                  <a:lumMod val="20000"/>
                  <a:lumOff val="80000"/>
                </a:srgbClr>
              </a:solidFill>
              <a:sym typeface="Arial" pitchFamily="34" charset="0"/>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Lst>
  <p:transition>
    <p:fade thruBlk="1"/>
  </p:transition>
  <p:hf sldNum="0" hdr="0" dt="0"/>
  <p:txStyles>
    <p:titleStyle>
      <a:lvl1pPr algn="l" defTabSz="457200" rtl="0" eaLnBrk="0" fontAlgn="base" hangingPunct="0">
        <a:spcBef>
          <a:spcPct val="0"/>
        </a:spcBef>
        <a:spcAft>
          <a:spcPct val="0"/>
        </a:spcAft>
        <a:defRPr sz="3600" b="1" kern="1200">
          <a:solidFill>
            <a:schemeClr val="bg1"/>
          </a:solidFill>
          <a:latin typeface="+mj-lt"/>
          <a:ea typeface="+mj-ea"/>
          <a:cs typeface="+mj-cs"/>
        </a:defRPr>
      </a:lvl1pPr>
      <a:lvl2pPr algn="l" defTabSz="457200" rtl="0" eaLnBrk="0" fontAlgn="base" hangingPunct="0">
        <a:spcBef>
          <a:spcPct val="0"/>
        </a:spcBef>
        <a:spcAft>
          <a:spcPct val="0"/>
        </a:spcAft>
        <a:defRPr sz="3600" b="1">
          <a:solidFill>
            <a:schemeClr val="bg1"/>
          </a:solidFill>
          <a:latin typeface="Franklin Gothic Medium" pitchFamily="34" charset="0"/>
        </a:defRPr>
      </a:lvl2pPr>
      <a:lvl3pPr algn="l" defTabSz="457200" rtl="0" eaLnBrk="0" fontAlgn="base" hangingPunct="0">
        <a:spcBef>
          <a:spcPct val="0"/>
        </a:spcBef>
        <a:spcAft>
          <a:spcPct val="0"/>
        </a:spcAft>
        <a:defRPr sz="3600" b="1">
          <a:solidFill>
            <a:schemeClr val="bg1"/>
          </a:solidFill>
          <a:latin typeface="Franklin Gothic Medium" pitchFamily="34" charset="0"/>
        </a:defRPr>
      </a:lvl3pPr>
      <a:lvl4pPr algn="l" defTabSz="457200" rtl="0" eaLnBrk="0" fontAlgn="base" hangingPunct="0">
        <a:spcBef>
          <a:spcPct val="0"/>
        </a:spcBef>
        <a:spcAft>
          <a:spcPct val="0"/>
        </a:spcAft>
        <a:defRPr sz="3600" b="1">
          <a:solidFill>
            <a:schemeClr val="bg1"/>
          </a:solidFill>
          <a:latin typeface="Franklin Gothic Medium" pitchFamily="34" charset="0"/>
        </a:defRPr>
      </a:lvl4pPr>
      <a:lvl5pPr algn="l" defTabSz="457200" rtl="0" eaLnBrk="0" fontAlgn="base" hangingPunct="0">
        <a:spcBef>
          <a:spcPct val="0"/>
        </a:spcBef>
        <a:spcAft>
          <a:spcPct val="0"/>
        </a:spcAft>
        <a:defRPr sz="3600" b="1">
          <a:solidFill>
            <a:schemeClr val="bg1"/>
          </a:solidFill>
          <a:latin typeface="Franklin Gothic Medium" pitchFamily="34" charset="0"/>
        </a:defRPr>
      </a:lvl5pPr>
      <a:lvl6pPr marL="457200" algn="l" defTabSz="457200" rtl="0" fontAlgn="base">
        <a:spcBef>
          <a:spcPct val="0"/>
        </a:spcBef>
        <a:spcAft>
          <a:spcPct val="0"/>
        </a:spcAft>
        <a:defRPr sz="3600" b="1">
          <a:solidFill>
            <a:schemeClr val="bg1"/>
          </a:solidFill>
          <a:latin typeface="Franklin Gothic Medium" pitchFamily="34" charset="0"/>
        </a:defRPr>
      </a:lvl6pPr>
      <a:lvl7pPr marL="914400" algn="l" defTabSz="457200" rtl="0" fontAlgn="base">
        <a:spcBef>
          <a:spcPct val="0"/>
        </a:spcBef>
        <a:spcAft>
          <a:spcPct val="0"/>
        </a:spcAft>
        <a:defRPr sz="3600" b="1">
          <a:solidFill>
            <a:schemeClr val="bg1"/>
          </a:solidFill>
          <a:latin typeface="Franklin Gothic Medium" pitchFamily="34" charset="0"/>
        </a:defRPr>
      </a:lvl7pPr>
      <a:lvl8pPr marL="1371600" algn="l" defTabSz="457200" rtl="0" fontAlgn="base">
        <a:spcBef>
          <a:spcPct val="0"/>
        </a:spcBef>
        <a:spcAft>
          <a:spcPct val="0"/>
        </a:spcAft>
        <a:defRPr sz="3600" b="1">
          <a:solidFill>
            <a:schemeClr val="bg1"/>
          </a:solidFill>
          <a:latin typeface="Franklin Gothic Medium" pitchFamily="34" charset="0"/>
        </a:defRPr>
      </a:lvl8pPr>
      <a:lvl9pPr marL="1828800" algn="l" defTabSz="457200" rtl="0" fontAlgn="base">
        <a:spcBef>
          <a:spcPct val="0"/>
        </a:spcBef>
        <a:spcAft>
          <a:spcPct val="0"/>
        </a:spcAft>
        <a:defRPr sz="3600" b="1">
          <a:solidFill>
            <a:schemeClr val="bg1"/>
          </a:solidFill>
          <a:latin typeface="Franklin Gothic Medium" pitchFamily="34" charset="0"/>
        </a:defRPr>
      </a:lvl9pPr>
    </p:titleStyle>
    <p:bodyStyle>
      <a:lvl1pPr marL="342900" indent="-34290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Franklin Gothic Book" pitchFamily="34" charset="0"/>
          <a:ea typeface="+mn-ea"/>
          <a:cs typeface="+mn-cs"/>
        </a:defRPr>
      </a:lvl1pPr>
      <a:lvl2pPr marL="742950" indent="-285750" algn="l" defTabSz="457200" rtl="0" eaLnBrk="0" fontAlgn="base" hangingPunct="0">
        <a:lnSpc>
          <a:spcPct val="120000"/>
        </a:lnSpc>
        <a:spcBef>
          <a:spcPct val="20000"/>
        </a:spcBef>
        <a:spcAft>
          <a:spcPct val="0"/>
        </a:spcAft>
        <a:buClr>
          <a:srgbClr val="FBC473"/>
        </a:buClr>
        <a:buFont typeface="Arial" pitchFamily="34" charset="0"/>
        <a:buChar char="–"/>
        <a:defRPr sz="2000" kern="1200">
          <a:solidFill>
            <a:schemeClr val="tx1"/>
          </a:solidFill>
          <a:latin typeface="Franklin Gothic Book" pitchFamily="34" charset="0"/>
          <a:ea typeface="+mn-ea"/>
          <a:cs typeface="+mn-cs"/>
        </a:defRPr>
      </a:lvl2pPr>
      <a:lvl3pPr marL="1143000" indent="-228600" algn="l" defTabSz="457200" rtl="0" eaLnBrk="0" fontAlgn="base" hangingPunct="0">
        <a:lnSpc>
          <a:spcPct val="120000"/>
        </a:lnSpc>
        <a:spcBef>
          <a:spcPct val="20000"/>
        </a:spcBef>
        <a:spcAft>
          <a:spcPct val="0"/>
        </a:spcAft>
        <a:buClr>
          <a:srgbClr val="FBC473"/>
        </a:buClr>
        <a:buFont typeface="Arial" pitchFamily="34" charset="0"/>
        <a:buChar char="•"/>
        <a:defRPr sz="1600" kern="1200">
          <a:solidFill>
            <a:schemeClr val="tx1"/>
          </a:solidFill>
          <a:latin typeface="Franklin Gothic Book" pitchFamily="34" charset="0"/>
          <a:ea typeface="+mn-ea"/>
          <a:cs typeface="+mn-cs"/>
        </a:defRPr>
      </a:lvl3pPr>
      <a:lvl4pPr marL="16002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Franklin Gothic Book" pitchFamily="34" charset="0"/>
          <a:ea typeface="+mn-ea"/>
          <a:cs typeface="+mn-cs"/>
        </a:defRPr>
      </a:lvl4pPr>
      <a:lvl5pPr marL="2057400" indent="-228600" algn="l" defTabSz="457200" rtl="0" eaLnBrk="0" fontAlgn="base" hangingPunct="0">
        <a:lnSpc>
          <a:spcPct val="120000"/>
        </a:lnSpc>
        <a:spcBef>
          <a:spcPct val="20000"/>
        </a:spcBef>
        <a:spcAft>
          <a:spcPct val="0"/>
        </a:spcAft>
        <a:buClr>
          <a:srgbClr val="FBC473"/>
        </a:buClr>
        <a:buFont typeface="Arial" pitchFamily="34" charset="0"/>
        <a:buChar char="»"/>
        <a:defRPr sz="1400" kern="1200">
          <a:solidFill>
            <a:schemeClr val="tx1"/>
          </a:solidFill>
          <a:latin typeface="Franklin Gothic Book"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597650"/>
            <a:ext cx="9144000" cy="2877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27" name="Picture 17" descr="internal_roundup_header_cropped.png"/>
          <p:cNvPicPr>
            <a:picLocks noChangeAspect="1"/>
          </p:cNvPicPr>
          <p:nvPr/>
        </p:nvPicPr>
        <p:blipFill>
          <a:blip r:embed="rId15" cstate="print"/>
          <a:srcRect/>
          <a:stretch>
            <a:fillRect/>
          </a:stretch>
        </p:blipFill>
        <p:spPr bwMode="auto">
          <a:xfrm>
            <a:off x="0" y="0"/>
            <a:ext cx="9144000" cy="381000"/>
          </a:xfrm>
          <a:prstGeom prst="rect">
            <a:avLst/>
          </a:prstGeom>
          <a:noFill/>
          <a:ln w="9525">
            <a:noFill/>
            <a:miter lim="800000"/>
            <a:headEnd/>
            <a:tailEnd/>
          </a:ln>
        </p:spPr>
      </p:pic>
      <p:pic>
        <p:nvPicPr>
          <p:cNvPr id="1028" name="Picture 20" descr="dptseal.gif"/>
          <p:cNvPicPr>
            <a:picLocks noChangeAspect="1"/>
          </p:cNvPicPr>
          <p:nvPr/>
        </p:nvPicPr>
        <p:blipFill>
          <a:blip r:embed="rId16" cstate="print"/>
          <a:srcRect/>
          <a:stretch>
            <a:fillRect/>
          </a:stretch>
        </p:blipFill>
        <p:spPr bwMode="auto">
          <a:xfrm>
            <a:off x="152400" y="152400"/>
            <a:ext cx="579438" cy="542925"/>
          </a:xfrm>
          <a:prstGeom prst="rect">
            <a:avLst/>
          </a:prstGeom>
          <a:noFill/>
          <a:ln w="9525">
            <a:noFill/>
            <a:miter lim="800000"/>
            <a:headEnd/>
            <a:tailEnd/>
          </a:ln>
        </p:spPr>
      </p:pic>
      <p:sp>
        <p:nvSpPr>
          <p:cNvPr id="1030" name="Text Box 6"/>
          <p:cNvSpPr txBox="1">
            <a:spLocks noChangeArrowheads="1"/>
          </p:cNvSpPr>
          <p:nvPr/>
        </p:nvSpPr>
        <p:spPr bwMode="auto">
          <a:xfrm>
            <a:off x="685800" y="266700"/>
            <a:ext cx="2667000" cy="596900"/>
          </a:xfrm>
          <a:prstGeom prst="rect">
            <a:avLst/>
          </a:prstGeom>
          <a:noFill/>
          <a:ln w="9525">
            <a:noFill/>
            <a:miter lim="800000"/>
            <a:headEnd/>
            <a:tailEnd/>
          </a:ln>
        </p:spPr>
        <p:txBody>
          <a:bodyPr anchor="ctr">
            <a:prstTxWarp prst="textNoShape">
              <a:avLst/>
            </a:prstTxWarp>
            <a:spAutoFit/>
          </a:bodyPr>
          <a:lstStyle/>
          <a:p>
            <a:pPr fontAlgn="auto">
              <a:spcBef>
                <a:spcPts val="0"/>
              </a:spcBef>
              <a:spcAft>
                <a:spcPts val="0"/>
              </a:spcAft>
            </a:pPr>
            <a:r>
              <a:rPr lang="en-US" sz="1100" b="1">
                <a:solidFill>
                  <a:srgbClr val="1F2A52"/>
                </a:solidFill>
                <a:latin typeface="Palatino" pitchFamily="-123" charset="0"/>
                <a:cs typeface="+mn-cs"/>
              </a:rPr>
              <a:t>New Jersey</a:t>
            </a:r>
          </a:p>
          <a:p>
            <a:pPr fontAlgn="auto">
              <a:spcBef>
                <a:spcPts val="0"/>
              </a:spcBef>
              <a:spcAft>
                <a:spcPts val="0"/>
              </a:spcAft>
            </a:pPr>
            <a:r>
              <a:rPr lang="en-US" sz="1100" b="1">
                <a:solidFill>
                  <a:srgbClr val="1F2A52"/>
                </a:solidFill>
                <a:latin typeface="Palatino" pitchFamily="-123" charset="0"/>
                <a:cs typeface="+mn-cs"/>
              </a:rPr>
              <a:t>DEPARTMENT OF EDUCATION</a:t>
            </a:r>
            <a:endParaRPr lang="en-US" sz="1100">
              <a:solidFill>
                <a:srgbClr val="1F2A52"/>
              </a:solidFill>
              <a:latin typeface="Calibri"/>
              <a:cs typeface="+mn-cs"/>
            </a:endParaRPr>
          </a:p>
          <a:p>
            <a:pPr fontAlgn="auto">
              <a:spcBef>
                <a:spcPts val="0"/>
              </a:spcBef>
              <a:spcAft>
                <a:spcPts val="0"/>
              </a:spcAft>
            </a:pPr>
            <a:endParaRPr lang="en-US" sz="1100">
              <a:solidFill>
                <a:prstClr val="black"/>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eaLnBrk="1" fontAlgn="base" hangingPunct="1">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eaLnBrk="1" fontAlgn="base" hangingPunct="1">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1" fontAlgn="base" hangingPunct="1">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eaLnBrk="1" fontAlgn="base" hangingPunct="1">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eaLnBrk="1" fontAlgn="base" hangingPunct="1">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4.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QuickStyle" Target="../diagrams/quickStyle4.xml"/><Relationship Id="rId5" Type="http://schemas.openxmlformats.org/officeDocument/2006/relationships/diagramQuickStyle" Target="../diagrams/quickStyle3.xml"/><Relationship Id="rId10" Type="http://schemas.openxmlformats.org/officeDocument/2006/relationships/diagramLayout" Target="../diagrams/layout4.xml"/><Relationship Id="rId4" Type="http://schemas.openxmlformats.org/officeDocument/2006/relationships/diagramLayout" Target="../diagrams/layout3.xml"/><Relationship Id="rId9" Type="http://schemas.openxmlformats.org/officeDocument/2006/relationships/diagramData" Target="../diagrams/data4.xml"/><Relationship Id="rId14" Type="http://schemas.openxmlformats.org/officeDocument/2006/relationships/hyperlink" Target="http://www.state.nj.us/educatio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state.nj.us/education/AchieveNJ/oth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state.nj.us/education/AchieveNJ/intro/SpecialistsandOthersOverview.pdf" TargetMode="External"/><Relationship Id="rId3" Type="http://schemas.openxmlformats.org/officeDocument/2006/relationships/hyperlink" Target="http://www.state.nj.us/education/AchieveNJ/implementation/legalrequirements.pdf" TargetMode="External"/><Relationship Id="rId7" Type="http://schemas.openxmlformats.org/officeDocument/2006/relationships/hyperlink" Target="http://www.state.nj.us/education/AchieveNJ/intro/DirectorsandSupervisorsOverview.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state.nj.us/education/AchieveNJ/pd/CAPProcedures.pdf" TargetMode="External"/><Relationship Id="rId5" Type="http://schemas.openxmlformats.org/officeDocument/2006/relationships/hyperlink" Target="http://www.state.nj.us/education/profdev/ipdp/TeacherPDPandCAPOverview.pdf" TargetMode="External"/><Relationship Id="rId4" Type="http://schemas.openxmlformats.org/officeDocument/2006/relationships/hyperlink" Target="http://www.state.nj.us/education/AchieveNJ/intro/TeachNJGuide.pdf" TargetMode="External"/><Relationship Id="rId9" Type="http://schemas.openxmlformats.org/officeDocument/2006/relationships/hyperlink" Target="http://www.state.nj.us/education/AchieveNJ/teacher/exemplars.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nj.gov/education/AchieveNJ/implementation/resources.s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www.nj.gov/education/AchieveNJ/teacher/objectives.shtml"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www.nj.gov/education/AchieveNJ/teacher/SGOOverview.pdf"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6" Type="http://schemas.openxmlformats.org/officeDocument/2006/relationships/hyperlink" Target="http://www.nj.gov/education/AchieveNJ/teacher/objectives.shtml" TargetMode="External"/><Relationship Id="rId5" Type="http://schemas.openxmlformats.org/officeDocument/2006/relationships/hyperlink" Target="http://www.nj.gov/education/AchieveNJ/teacher/QualityRatingRubric.pdf" TargetMode="External"/><Relationship Id="rId4" Type="http://schemas.openxmlformats.org/officeDocument/2006/relationships/hyperlink" Target="http://www.nj.gov/education/AchieveNJ/teacher/SGO101Review.pd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package" Target="../embeddings/Microsoft_Office_Word_Document5.docx"/><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package" Target="../embeddings/Microsoft_Office_Word_Document6.docx"/></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www.nj.gov/education/AchieveNJ/teacher/SGOIntegrationTool.pdf" TargetMode="External"/><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hyperlink" Target="http://www.nj.gov/education/AchieveNJ/teacher/15-16SGOGuidebook.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nj.gov/education/AchieveNJ/teams/Toolkit.pdf"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hyperlink" Target="http://www.nj.gov/education/AchieveNJ" TargetMode="External"/><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hyperlink" Target="mailto:educatorevaluation@doe.state.nj.us/"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hyperlink" Target="http://www.ncate.org/LinkClick.aspx?fileticket=JFRrmWqa1jU=&amp;tabid=361" TargetMode="External"/><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hyperlink" Target="http://caepnet.org/standards/standard-1/rationale" TargetMode="External"/><Relationship Id="rId4" Type="http://schemas.openxmlformats.org/officeDocument/2006/relationships/hyperlink" Target="https://edpolicy.stanford.edu/sites/default/files/publications/developing-and-assessing-beginning-teacher-effectiveness-potential-performance-assessments.pdf"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hyperlink" Target="mailto:rebecca.sieg@doe.state.nj.us" TargetMode="External"/><Relationship Id="rId2" Type="http://schemas.openxmlformats.org/officeDocument/2006/relationships/notesSlide" Target="../notesSlides/notesSlide50.xml"/><Relationship Id="rId1" Type="http://schemas.openxmlformats.org/officeDocument/2006/relationships/slideLayout" Target="../slideLayouts/slideLayout29.xml"/><Relationship Id="rId5" Type="http://schemas.openxmlformats.org/officeDocument/2006/relationships/hyperlink" Target="mailto:ashley.bencan@doe.state.nj.us" TargetMode="External"/><Relationship Id="rId4" Type="http://schemas.openxmlformats.org/officeDocument/2006/relationships/hyperlink" Target="mailto:tanisha.davis@doe.state.nj.us"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cap="all" dirty="0" smtClean="0"/>
              <a:t>AchieveNJ</a:t>
            </a:r>
            <a:br>
              <a:rPr lang="en-US" cap="all" dirty="0" smtClean="0"/>
            </a:br>
            <a:r>
              <a:rPr lang="en-US" cap="all" dirty="0" smtClean="0"/>
              <a:t>2016-17 and beyond</a:t>
            </a:r>
            <a:endParaRPr lang="en-US" dirty="0">
              <a:solidFill>
                <a:srgbClr val="FFC000"/>
              </a:solidFill>
            </a:endParaRPr>
          </a:p>
        </p:txBody>
      </p:sp>
      <p:pic>
        <p:nvPicPr>
          <p:cNvPr id="10243" name="Picture 2" descr="State of New Jersey Department of Education"/>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pic>
        <p:nvPicPr>
          <p:cNvPr id="10244" name="Picture 5" descr="acheiveNJ.png"/>
          <p:cNvPicPr>
            <a:picLocks noChangeAspect="1"/>
          </p:cNvPicPr>
          <p:nvPr/>
        </p:nvPicPr>
        <p:blipFill>
          <a:blip r:embed="rId4" cstate="print"/>
          <a:srcRect/>
          <a:stretch>
            <a:fillRect/>
          </a:stretch>
        </p:blipFill>
        <p:spPr bwMode="auto">
          <a:xfrm>
            <a:off x="6065838" y="533400"/>
            <a:ext cx="2654300" cy="130333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2016</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0638"/>
          </a:xfrm>
        </p:spPr>
        <p:txBody>
          <a:bodyPr/>
          <a:lstStyle/>
          <a:p>
            <a:pPr eaLnBrk="1" hangingPunct="1"/>
            <a:r>
              <a:rPr lang="en-US" dirty="0" smtClean="0"/>
              <a:t>Agenda</a:t>
            </a:r>
          </a:p>
        </p:txBody>
      </p:sp>
      <p:graphicFrame>
        <p:nvGraphicFramePr>
          <p:cNvPr id="4" name="Content Placeholder 3"/>
          <p:cNvGraphicFramePr>
            <a:graphicFrameLocks noGrp="1"/>
          </p:cNvGraphicFramePr>
          <p:nvPr>
            <p:ph idx="1"/>
          </p:nvPr>
        </p:nvGraphicFramePr>
        <p:xfrm>
          <a:off x="457200" y="1600200"/>
          <a:ext cx="8229600" cy="2633472"/>
        </p:xfrm>
        <a:graphic>
          <a:graphicData uri="http://schemas.openxmlformats.org/drawingml/2006/table">
            <a:tbl>
              <a:tblPr firstRow="1" bandRow="1">
                <a:tableStyleId>{2D5ABB26-0587-4C30-8999-92F81FD0307C}</a:tableStyleId>
              </a:tblPr>
              <a:tblGrid>
                <a:gridCol w="8229600"/>
              </a:tblGrid>
              <a:tr h="877824">
                <a:tc>
                  <a:txBody>
                    <a:bodyPr/>
                    <a:lstStyle/>
                    <a:p>
                      <a:pPr marL="342900" indent="-342900" algn="l">
                        <a:buFont typeface="Arial" pitchFamily="34" charset="0"/>
                        <a:buNone/>
                      </a:pPr>
                      <a:r>
                        <a:rPr lang="en-US" sz="2400" dirty="0" smtClean="0">
                          <a:solidFill>
                            <a:schemeClr val="tx1"/>
                          </a:solidFill>
                        </a:rPr>
                        <a:t>Overview</a:t>
                      </a:r>
                      <a:r>
                        <a:rPr lang="en-US" sz="2400" baseline="0" dirty="0" smtClean="0">
                          <a:solidFill>
                            <a:schemeClr val="tx1"/>
                          </a:solidFill>
                        </a:rPr>
                        <a:t> of Regulatory Changes</a:t>
                      </a:r>
                      <a:endParaRPr lang="en-US" sz="2400" dirty="0">
                        <a:solidFill>
                          <a:schemeClr val="tx1"/>
                        </a:solidFill>
                      </a:endParaRPr>
                    </a:p>
                  </a:txBody>
                  <a:tcPr anchor="ctr">
                    <a:lnB w="12700" cap="flat" cmpd="sng" algn="ctr">
                      <a:solidFill>
                        <a:schemeClr val="accent5"/>
                      </a:solidFill>
                      <a:prstDash val="solid"/>
                      <a:round/>
                      <a:headEnd type="none" w="med" len="med"/>
                      <a:tailEnd type="none" w="med" len="med"/>
                    </a:lnB>
                    <a:solidFill>
                      <a:schemeClr val="bg1"/>
                    </a:solidFill>
                  </a:tcPr>
                </a:tc>
              </a:tr>
              <a:tr h="877824">
                <a:tc>
                  <a: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2400" baseline="0" dirty="0" smtClean="0">
                          <a:solidFill>
                            <a:schemeClr val="bg1"/>
                          </a:solidFill>
                        </a:rPr>
                        <a:t> </a:t>
                      </a:r>
                      <a:r>
                        <a:rPr lang="en-US" sz="2400" dirty="0" smtClean="0">
                          <a:solidFill>
                            <a:schemeClr val="bg1"/>
                          </a:solidFill>
                        </a:rPr>
                        <a:t>Introduction</a:t>
                      </a:r>
                      <a:r>
                        <a:rPr lang="en-US" sz="2400" baseline="0" dirty="0" smtClean="0"/>
                        <a:t> </a:t>
                      </a:r>
                      <a:r>
                        <a:rPr lang="en-US" sz="2400" baseline="0" dirty="0" smtClean="0">
                          <a:solidFill>
                            <a:schemeClr val="bg1"/>
                          </a:solidFill>
                        </a:rPr>
                        <a:t>to Implementation Quality Toolkit</a:t>
                      </a:r>
                      <a:endParaRPr lang="en-US" sz="2400" dirty="0" smtClean="0">
                        <a:solidFill>
                          <a:schemeClr val="bg1"/>
                        </a:solidFill>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r h="877824">
                <a:tc>
                  <a:txBody>
                    <a:bodyPr/>
                    <a:lstStyle/>
                    <a:p>
                      <a:pPr algn="l">
                        <a:buFont typeface="Arial" pitchFamily="34" charset="0"/>
                        <a:buNone/>
                      </a:pPr>
                      <a:r>
                        <a:rPr lang="en-US" sz="2400" dirty="0" smtClean="0"/>
                        <a:t>Legal</a:t>
                      </a:r>
                      <a:r>
                        <a:rPr lang="en-US" sz="2400" baseline="0" dirty="0" smtClean="0"/>
                        <a:t> and Regulatory Reminders</a:t>
                      </a:r>
                      <a:endParaRPr lang="en-US" sz="2400" dirty="0"/>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AchieveNJ: a Tool for Improving Effectiveness</a:t>
            </a:r>
            <a:endParaRPr lang="en-US" sz="3200" dirty="0"/>
          </a:p>
        </p:txBody>
      </p:sp>
      <p:sp>
        <p:nvSpPr>
          <p:cNvPr id="7" name="Freeform 6"/>
          <p:cNvSpPr/>
          <p:nvPr/>
        </p:nvSpPr>
        <p:spPr>
          <a:xfrm>
            <a:off x="1416050" y="2584450"/>
            <a:ext cx="5645150" cy="2273300"/>
          </a:xfrm>
          <a:custGeom>
            <a:avLst/>
            <a:gdLst>
              <a:gd name="connsiteX0" fmla="*/ 0 w 6438900"/>
              <a:gd name="connsiteY0" fmla="*/ 2222500 h 2273300"/>
              <a:gd name="connsiteX1" fmla="*/ 685800 w 6438900"/>
              <a:gd name="connsiteY1" fmla="*/ 2133600 h 2273300"/>
              <a:gd name="connsiteX2" fmla="*/ 1320800 w 6438900"/>
              <a:gd name="connsiteY2" fmla="*/ 1803400 h 2273300"/>
              <a:gd name="connsiteX3" fmla="*/ 1917700 w 6438900"/>
              <a:gd name="connsiteY3" fmla="*/ 1231900 h 2273300"/>
              <a:gd name="connsiteX4" fmla="*/ 2552700 w 6438900"/>
              <a:gd name="connsiteY4" fmla="*/ 292100 h 2273300"/>
              <a:gd name="connsiteX5" fmla="*/ 3213100 w 6438900"/>
              <a:gd name="connsiteY5" fmla="*/ 0 h 2273300"/>
              <a:gd name="connsiteX6" fmla="*/ 3835400 w 6438900"/>
              <a:gd name="connsiteY6" fmla="*/ 292100 h 2273300"/>
              <a:gd name="connsiteX7" fmla="*/ 4483100 w 6438900"/>
              <a:gd name="connsiteY7" fmla="*/ 1219200 h 2273300"/>
              <a:gd name="connsiteX8" fmla="*/ 5105400 w 6438900"/>
              <a:gd name="connsiteY8" fmla="*/ 1816100 h 2273300"/>
              <a:gd name="connsiteX9" fmla="*/ 5740400 w 6438900"/>
              <a:gd name="connsiteY9" fmla="*/ 2146300 h 2273300"/>
              <a:gd name="connsiteX10" fmla="*/ 6438900 w 6438900"/>
              <a:gd name="connsiteY10" fmla="*/ 22733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8900" h="2273300">
                <a:moveTo>
                  <a:pt x="0" y="2222500"/>
                </a:moveTo>
                <a:cubicBezTo>
                  <a:pt x="232833" y="2212975"/>
                  <a:pt x="465667" y="2203450"/>
                  <a:pt x="685800" y="2133600"/>
                </a:cubicBezTo>
                <a:cubicBezTo>
                  <a:pt x="905933" y="2063750"/>
                  <a:pt x="1115483" y="1953683"/>
                  <a:pt x="1320800" y="1803400"/>
                </a:cubicBezTo>
                <a:cubicBezTo>
                  <a:pt x="1526117" y="1653117"/>
                  <a:pt x="1712383" y="1483783"/>
                  <a:pt x="1917700" y="1231900"/>
                </a:cubicBezTo>
                <a:cubicBezTo>
                  <a:pt x="2123017" y="980017"/>
                  <a:pt x="2336800" y="497417"/>
                  <a:pt x="2552700" y="292100"/>
                </a:cubicBezTo>
                <a:cubicBezTo>
                  <a:pt x="2768600" y="86783"/>
                  <a:pt x="2999317" y="0"/>
                  <a:pt x="3213100" y="0"/>
                </a:cubicBezTo>
                <a:cubicBezTo>
                  <a:pt x="3426883" y="0"/>
                  <a:pt x="3623733" y="88900"/>
                  <a:pt x="3835400" y="292100"/>
                </a:cubicBezTo>
                <a:cubicBezTo>
                  <a:pt x="4047067" y="495300"/>
                  <a:pt x="4271433" y="965200"/>
                  <a:pt x="4483100" y="1219200"/>
                </a:cubicBezTo>
                <a:cubicBezTo>
                  <a:pt x="4694767" y="1473200"/>
                  <a:pt x="4895850" y="1661583"/>
                  <a:pt x="5105400" y="1816100"/>
                </a:cubicBezTo>
                <a:cubicBezTo>
                  <a:pt x="5314950" y="1970617"/>
                  <a:pt x="5518150" y="2070100"/>
                  <a:pt x="5740400" y="2146300"/>
                </a:cubicBezTo>
                <a:cubicBezTo>
                  <a:pt x="5962650" y="2222500"/>
                  <a:pt x="6200775" y="2247900"/>
                  <a:pt x="6438900" y="2273300"/>
                </a:cubicBezTo>
              </a:path>
            </a:pathLst>
          </a:cu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2" name="Straight Connector 11"/>
          <p:cNvCxnSpPr/>
          <p:nvPr/>
        </p:nvCxnSpPr>
        <p:spPr>
          <a:xfrm>
            <a:off x="1409700" y="5130800"/>
            <a:ext cx="7327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5100" y="3200400"/>
            <a:ext cx="1257300" cy="646331"/>
          </a:xfrm>
          <a:prstGeom prst="rect">
            <a:avLst/>
          </a:prstGeom>
          <a:noFill/>
        </p:spPr>
        <p:txBody>
          <a:bodyPr wrap="square" rtlCol="0">
            <a:spAutoFit/>
          </a:bodyPr>
          <a:lstStyle/>
          <a:p>
            <a:r>
              <a:rPr lang="en-US" dirty="0" smtClean="0"/>
              <a:t>Number of Educators</a:t>
            </a:r>
            <a:endParaRPr lang="en-US" dirty="0"/>
          </a:p>
        </p:txBody>
      </p:sp>
      <p:sp>
        <p:nvSpPr>
          <p:cNvPr id="14" name="TextBox 13"/>
          <p:cNvSpPr txBox="1"/>
          <p:nvPr/>
        </p:nvSpPr>
        <p:spPr>
          <a:xfrm>
            <a:off x="3467100" y="5359400"/>
            <a:ext cx="1552669" cy="369332"/>
          </a:xfrm>
          <a:prstGeom prst="rect">
            <a:avLst/>
          </a:prstGeom>
          <a:noFill/>
        </p:spPr>
        <p:txBody>
          <a:bodyPr wrap="none" rtlCol="0">
            <a:spAutoFit/>
          </a:bodyPr>
          <a:lstStyle/>
          <a:p>
            <a:r>
              <a:rPr lang="en-US" dirty="0" smtClean="0"/>
              <a:t>Effectiveness</a:t>
            </a:r>
            <a:endParaRPr lang="en-US" dirty="0"/>
          </a:p>
        </p:txBody>
      </p:sp>
      <p:sp>
        <p:nvSpPr>
          <p:cNvPr id="17" name="TextBox 16"/>
          <p:cNvSpPr txBox="1"/>
          <p:nvPr/>
        </p:nvSpPr>
        <p:spPr>
          <a:xfrm>
            <a:off x="5753100" y="3530600"/>
            <a:ext cx="1562100" cy="584775"/>
          </a:xfrm>
          <a:prstGeom prst="rect">
            <a:avLst/>
          </a:prstGeom>
          <a:solidFill>
            <a:srgbClr val="5075BB"/>
          </a:solidFill>
          <a:ln w="19050">
            <a:solidFill>
              <a:srgbClr val="F89C15"/>
            </a:solidFill>
          </a:ln>
        </p:spPr>
        <p:txBody>
          <a:bodyPr wrap="square" rtlCol="0">
            <a:spAutoFit/>
          </a:bodyPr>
          <a:lstStyle/>
          <a:p>
            <a:r>
              <a:rPr lang="en-US" sz="1600" dirty="0" smtClean="0">
                <a:solidFill>
                  <a:schemeClr val="bg1"/>
                </a:solidFill>
              </a:rPr>
              <a:t>Recognize and Leverage </a:t>
            </a:r>
            <a:endParaRPr lang="en-US" sz="1600" dirty="0">
              <a:solidFill>
                <a:schemeClr val="bg1"/>
              </a:solidFill>
            </a:endParaRPr>
          </a:p>
        </p:txBody>
      </p:sp>
      <p:sp>
        <p:nvSpPr>
          <p:cNvPr id="18" name="TextBox 17"/>
          <p:cNvSpPr txBox="1"/>
          <p:nvPr/>
        </p:nvSpPr>
        <p:spPr>
          <a:xfrm>
            <a:off x="1498600" y="3530600"/>
            <a:ext cx="1231900" cy="584775"/>
          </a:xfrm>
          <a:prstGeom prst="rect">
            <a:avLst/>
          </a:prstGeom>
          <a:solidFill>
            <a:srgbClr val="5075BB"/>
          </a:solidFill>
          <a:ln w="28575">
            <a:solidFill>
              <a:srgbClr val="F89C15"/>
            </a:solidFill>
          </a:ln>
        </p:spPr>
        <p:txBody>
          <a:bodyPr wrap="square" rtlCol="0">
            <a:spAutoFit/>
          </a:bodyPr>
          <a:lstStyle/>
          <a:p>
            <a:r>
              <a:rPr lang="en-US" sz="1600" dirty="0" smtClean="0">
                <a:solidFill>
                  <a:schemeClr val="bg1"/>
                </a:solidFill>
              </a:rPr>
              <a:t>Coach and Encourage</a:t>
            </a:r>
            <a:endParaRPr lang="en-US" sz="1600" dirty="0">
              <a:solidFill>
                <a:schemeClr val="bg1"/>
              </a:solidFill>
            </a:endParaRPr>
          </a:p>
        </p:txBody>
      </p:sp>
      <p:sp>
        <p:nvSpPr>
          <p:cNvPr id="20" name="TextBox 19"/>
          <p:cNvSpPr txBox="1"/>
          <p:nvPr/>
        </p:nvSpPr>
        <p:spPr>
          <a:xfrm>
            <a:off x="3619500" y="3200400"/>
            <a:ext cx="1181100" cy="830997"/>
          </a:xfrm>
          <a:prstGeom prst="rect">
            <a:avLst/>
          </a:prstGeom>
          <a:solidFill>
            <a:srgbClr val="5075BB"/>
          </a:solidFill>
          <a:ln w="19050">
            <a:solidFill>
              <a:srgbClr val="F89C15"/>
            </a:solidFill>
          </a:ln>
        </p:spPr>
        <p:txBody>
          <a:bodyPr wrap="square" rtlCol="0">
            <a:spAutoFit/>
          </a:bodyPr>
          <a:lstStyle/>
          <a:p>
            <a:pPr algn="ctr"/>
            <a:r>
              <a:rPr lang="en-US" sz="1600" dirty="0" smtClean="0">
                <a:solidFill>
                  <a:schemeClr val="bg1"/>
                </a:solidFill>
              </a:rPr>
              <a:t>Support and Develop</a:t>
            </a:r>
            <a:endParaRPr lang="en-US" sz="1600" dirty="0">
              <a:solidFill>
                <a:schemeClr val="bg1"/>
              </a:solidFill>
            </a:endParaRPr>
          </a:p>
        </p:txBody>
      </p:sp>
      <p:sp>
        <p:nvSpPr>
          <p:cNvPr id="21" name="Freeform 20"/>
          <p:cNvSpPr/>
          <p:nvPr/>
        </p:nvSpPr>
        <p:spPr>
          <a:xfrm>
            <a:off x="1416050" y="2584450"/>
            <a:ext cx="5645150" cy="2273300"/>
          </a:xfrm>
          <a:custGeom>
            <a:avLst/>
            <a:gdLst>
              <a:gd name="connsiteX0" fmla="*/ 0 w 6438900"/>
              <a:gd name="connsiteY0" fmla="*/ 2222500 h 2273300"/>
              <a:gd name="connsiteX1" fmla="*/ 685800 w 6438900"/>
              <a:gd name="connsiteY1" fmla="*/ 2133600 h 2273300"/>
              <a:gd name="connsiteX2" fmla="*/ 1320800 w 6438900"/>
              <a:gd name="connsiteY2" fmla="*/ 1803400 h 2273300"/>
              <a:gd name="connsiteX3" fmla="*/ 1917700 w 6438900"/>
              <a:gd name="connsiteY3" fmla="*/ 1231900 h 2273300"/>
              <a:gd name="connsiteX4" fmla="*/ 2552700 w 6438900"/>
              <a:gd name="connsiteY4" fmla="*/ 292100 h 2273300"/>
              <a:gd name="connsiteX5" fmla="*/ 3213100 w 6438900"/>
              <a:gd name="connsiteY5" fmla="*/ 0 h 2273300"/>
              <a:gd name="connsiteX6" fmla="*/ 3835400 w 6438900"/>
              <a:gd name="connsiteY6" fmla="*/ 292100 h 2273300"/>
              <a:gd name="connsiteX7" fmla="*/ 4483100 w 6438900"/>
              <a:gd name="connsiteY7" fmla="*/ 1219200 h 2273300"/>
              <a:gd name="connsiteX8" fmla="*/ 5105400 w 6438900"/>
              <a:gd name="connsiteY8" fmla="*/ 1816100 h 2273300"/>
              <a:gd name="connsiteX9" fmla="*/ 5740400 w 6438900"/>
              <a:gd name="connsiteY9" fmla="*/ 2146300 h 2273300"/>
              <a:gd name="connsiteX10" fmla="*/ 6438900 w 6438900"/>
              <a:gd name="connsiteY10" fmla="*/ 227330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8900" h="2273300">
                <a:moveTo>
                  <a:pt x="0" y="2222500"/>
                </a:moveTo>
                <a:cubicBezTo>
                  <a:pt x="232833" y="2212975"/>
                  <a:pt x="465667" y="2203450"/>
                  <a:pt x="685800" y="2133600"/>
                </a:cubicBezTo>
                <a:cubicBezTo>
                  <a:pt x="905933" y="2063750"/>
                  <a:pt x="1115483" y="1953683"/>
                  <a:pt x="1320800" y="1803400"/>
                </a:cubicBezTo>
                <a:cubicBezTo>
                  <a:pt x="1526117" y="1653117"/>
                  <a:pt x="1712383" y="1483783"/>
                  <a:pt x="1917700" y="1231900"/>
                </a:cubicBezTo>
                <a:cubicBezTo>
                  <a:pt x="2123017" y="980017"/>
                  <a:pt x="2336800" y="497417"/>
                  <a:pt x="2552700" y="292100"/>
                </a:cubicBezTo>
                <a:cubicBezTo>
                  <a:pt x="2768600" y="86783"/>
                  <a:pt x="2999317" y="0"/>
                  <a:pt x="3213100" y="0"/>
                </a:cubicBezTo>
                <a:cubicBezTo>
                  <a:pt x="3426883" y="0"/>
                  <a:pt x="3623733" y="88900"/>
                  <a:pt x="3835400" y="292100"/>
                </a:cubicBezTo>
                <a:cubicBezTo>
                  <a:pt x="4047067" y="495300"/>
                  <a:pt x="4271433" y="965200"/>
                  <a:pt x="4483100" y="1219200"/>
                </a:cubicBezTo>
                <a:cubicBezTo>
                  <a:pt x="4694767" y="1473200"/>
                  <a:pt x="4895850" y="1661583"/>
                  <a:pt x="5105400" y="1816100"/>
                </a:cubicBezTo>
                <a:cubicBezTo>
                  <a:pt x="5314950" y="1970617"/>
                  <a:pt x="5518150" y="2070100"/>
                  <a:pt x="5740400" y="2146300"/>
                </a:cubicBezTo>
                <a:cubicBezTo>
                  <a:pt x="5962650" y="2222500"/>
                  <a:pt x="6200775" y="2247900"/>
                  <a:pt x="6438900" y="2273300"/>
                </a:cubicBezTo>
              </a:path>
            </a:pathLst>
          </a:cu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2" name="Right Arrow 21"/>
          <p:cNvSpPr/>
          <p:nvPr/>
        </p:nvSpPr>
        <p:spPr>
          <a:xfrm>
            <a:off x="4787900" y="2120900"/>
            <a:ext cx="1130300" cy="228600"/>
          </a:xfrm>
          <a:prstGeom prst="rightArrow">
            <a:avLst/>
          </a:prstGeom>
          <a:solidFill>
            <a:srgbClr val="F89C1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1422400" y="2120900"/>
            <a:ext cx="0" cy="3009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1.11111E-6 -2.59259E-6 L 0.13334 -2.59259E-6 " pathEditMode="fixed" rAng="0" ptsTypes="AA">
                                      <p:cBhvr>
                                        <p:cTn id="18" dur="2000" fill="hold"/>
                                        <p:tgtEl>
                                          <p:spTgt spid="21"/>
                                        </p:tgtEl>
                                        <p:attrNameLst>
                                          <p:attrName>ppt_x</p:attrName>
                                          <p:attrName>ppt_y</p:attrName>
                                        </p:attrNameLst>
                                      </p:cBhvr>
                                      <p:rCtr x="67" y="0"/>
                                    </p:animMotion>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2000"/>
                                        <p:tgtEl>
                                          <p:spTgt spid="22"/>
                                        </p:tgtEl>
                                      </p:cBhvr>
                                    </p:animEffect>
                                  </p:childTnLst>
                                </p:cTn>
                              </p:par>
                              <p:par>
                                <p:cTn id="22" presetID="10" presetClass="exit" presetSubtype="0" fill="hold" grpId="1" nodeType="withEffect">
                                  <p:stCondLst>
                                    <p:cond delay="0"/>
                                  </p:stCondLst>
                                  <p:childTnLst>
                                    <p:animEffect transition="out" filter="fade">
                                      <p:cBhvr>
                                        <p:cTn id="23" dur="2000"/>
                                        <p:tgtEl>
                                          <p:spTgt spid="18"/>
                                        </p:tgtEl>
                                      </p:cBhvr>
                                    </p:animEffect>
                                    <p:set>
                                      <p:cBhvr>
                                        <p:cTn id="24" dur="1" fill="hold">
                                          <p:stCondLst>
                                            <p:cond delay="1999"/>
                                          </p:stCondLst>
                                        </p:cTn>
                                        <p:tgtEl>
                                          <p:spTgt spid="18"/>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000"/>
                                        <p:tgtEl>
                                          <p:spTgt spid="20"/>
                                        </p:tgtEl>
                                      </p:cBhvr>
                                    </p:animEffect>
                                    <p:set>
                                      <p:cBhvr>
                                        <p:cTn id="27" dur="1" fill="hold">
                                          <p:stCondLst>
                                            <p:cond delay="1999"/>
                                          </p:stCondLst>
                                        </p:cTn>
                                        <p:tgtEl>
                                          <p:spTgt spid="2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7"/>
                                        </p:tgtEl>
                                      </p:cBhvr>
                                    </p:animEffect>
                                    <p:set>
                                      <p:cBhvr>
                                        <p:cTn id="30" dur="1" fill="hold">
                                          <p:stCondLst>
                                            <p:cond delay="1999"/>
                                          </p:stCondLst>
                                        </p:cTn>
                                        <p:tgtEl>
                                          <p:spTgt spid="17"/>
                                        </p:tgtEl>
                                        <p:attrNameLst>
                                          <p:attrName>style.visibility</p:attrName>
                                        </p:attrNameLst>
                                      </p:cBhvr>
                                      <p:to>
                                        <p:strVal val="hidden"/>
                                      </p:to>
                                    </p:set>
                                  </p:childTnLst>
                                </p:cTn>
                              </p:par>
                            </p:childTnLst>
                          </p:cTn>
                        </p:par>
                        <p:par>
                          <p:cTn id="31" fill="hold">
                            <p:stCondLst>
                              <p:cond delay="2000"/>
                            </p:stCondLst>
                            <p:childTnLst>
                              <p:par>
                                <p:cTn id="32" presetID="10" presetClass="exit" presetSubtype="0" fill="hold" grpId="0" nodeType="afterEffect">
                                  <p:stCondLst>
                                    <p:cond delay="0"/>
                                  </p:stCondLst>
                                  <p:childTnLst>
                                    <p:animEffect transition="out" filter="fade">
                                      <p:cBhvr>
                                        <p:cTn id="33" dur="2000"/>
                                        <p:tgtEl>
                                          <p:spTgt spid="7"/>
                                        </p:tgtEl>
                                      </p:cBhvr>
                                    </p:animEffect>
                                    <p:set>
                                      <p:cBhvr>
                                        <p:cTn id="34"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7" grpId="1" animBg="1"/>
      <p:bldP spid="18" grpId="0" animBg="1"/>
      <p:bldP spid="18" grpId="1" animBg="1"/>
      <p:bldP spid="20" grpId="0" animBg="1"/>
      <p:bldP spid="20" grpId="1"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3083923" y="3653244"/>
            <a:ext cx="5762171" cy="914400"/>
          </a:xfrm>
          <a:prstGeom prst="rightArrow">
            <a:avLst>
              <a:gd name="adj1" fmla="val 68182"/>
              <a:gd name="adj2" fmla="val 44805"/>
            </a:avLst>
          </a:prstGeom>
          <a:solidFill>
            <a:srgbClr val="2133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smtClean="0">
                <a:solidFill>
                  <a:prstClr val="white"/>
                </a:solidFill>
              </a:rPr>
              <a:t>Compliance</a:t>
            </a:r>
            <a:endParaRPr lang="en-US" dirty="0">
              <a:solidFill>
                <a:prstClr val="white"/>
              </a:solidFill>
            </a:endParaRPr>
          </a:p>
        </p:txBody>
      </p:sp>
      <p:sp>
        <p:nvSpPr>
          <p:cNvPr id="21" name="Right Arrow 20"/>
          <p:cNvSpPr/>
          <p:nvPr/>
        </p:nvSpPr>
        <p:spPr>
          <a:xfrm>
            <a:off x="4833257" y="2696027"/>
            <a:ext cx="4005943" cy="914400"/>
          </a:xfrm>
          <a:prstGeom prst="rightArrow">
            <a:avLst>
              <a:gd name="adj1" fmla="val 68182"/>
              <a:gd name="adj2" fmla="val 4480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smtClean="0">
                <a:solidFill>
                  <a:schemeClr val="bg1"/>
                </a:solidFill>
              </a:rPr>
              <a:t>Quality</a:t>
            </a:r>
            <a:endParaRPr lang="en-US" dirty="0">
              <a:solidFill>
                <a:schemeClr val="bg1"/>
              </a:solidFill>
            </a:endParaRPr>
          </a:p>
        </p:txBody>
      </p:sp>
      <p:sp>
        <p:nvSpPr>
          <p:cNvPr id="22" name="Right Arrow 21"/>
          <p:cNvSpPr/>
          <p:nvPr/>
        </p:nvSpPr>
        <p:spPr>
          <a:xfrm>
            <a:off x="6291942" y="1752600"/>
            <a:ext cx="2547257" cy="914400"/>
          </a:xfrm>
          <a:prstGeom prst="rightArrow">
            <a:avLst>
              <a:gd name="adj1" fmla="val 68182"/>
              <a:gd name="adj2" fmla="val 4480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smtClean="0">
                <a:solidFill>
                  <a:schemeClr val="tx2"/>
                </a:solidFill>
              </a:rPr>
              <a:t>Ownership</a:t>
            </a:r>
            <a:endParaRPr lang="en-US" dirty="0">
              <a:solidFill>
                <a:schemeClr val="tx2"/>
              </a:solidFill>
            </a:endParaRPr>
          </a:p>
        </p:txBody>
      </p:sp>
      <p:sp>
        <p:nvSpPr>
          <p:cNvPr id="15365" name="Title 1"/>
          <p:cNvSpPr>
            <a:spLocks noGrp="1"/>
          </p:cNvSpPr>
          <p:nvPr>
            <p:ph type="title"/>
          </p:nvPr>
        </p:nvSpPr>
        <p:spPr>
          <a:xfrm>
            <a:off x="0" y="0"/>
            <a:ext cx="9144000" cy="1290638"/>
          </a:xfrm>
        </p:spPr>
        <p:txBody>
          <a:bodyPr/>
          <a:lstStyle/>
          <a:p>
            <a:r>
              <a:rPr lang="en-US" dirty="0" smtClean="0"/>
              <a:t>Educator Evaluation and Support System</a:t>
            </a:r>
          </a:p>
        </p:txBody>
      </p:sp>
      <p:cxnSp>
        <p:nvCxnSpPr>
          <p:cNvPr id="9" name="Straight Arrow Connector 8"/>
          <p:cNvCxnSpPr/>
          <p:nvPr/>
        </p:nvCxnSpPr>
        <p:spPr>
          <a:xfrm>
            <a:off x="228600" y="4648200"/>
            <a:ext cx="8610600" cy="0"/>
          </a:xfrm>
          <a:prstGeom prst="straightConnector1">
            <a:avLst/>
          </a:prstGeom>
          <a:ln>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49450" y="4630738"/>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982688" y="4441371"/>
            <a:ext cx="0" cy="36512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78089" y="4474028"/>
            <a:ext cx="0" cy="366713"/>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95261" y="4484914"/>
            <a:ext cx="0" cy="36512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374" name="TextBox 15"/>
          <p:cNvSpPr txBox="1">
            <a:spLocks noChangeArrowheads="1"/>
          </p:cNvSpPr>
          <p:nvPr/>
        </p:nvSpPr>
        <p:spPr bwMode="auto">
          <a:xfrm>
            <a:off x="3254812" y="4648200"/>
            <a:ext cx="771525" cy="369888"/>
          </a:xfrm>
          <a:prstGeom prst="rect">
            <a:avLst/>
          </a:prstGeom>
          <a:noFill/>
          <a:ln w="9525">
            <a:noFill/>
            <a:miter lim="800000"/>
            <a:headEnd/>
            <a:tailEnd/>
          </a:ln>
        </p:spPr>
        <p:txBody>
          <a:bodyPr wrap="none">
            <a:spAutoFit/>
          </a:bodyPr>
          <a:lstStyle/>
          <a:p>
            <a:pPr defTabSz="457200"/>
            <a:r>
              <a:rPr lang="en-US" dirty="0">
                <a:solidFill>
                  <a:srgbClr val="000000"/>
                </a:solidFill>
              </a:rPr>
              <a:t>13-14</a:t>
            </a:r>
          </a:p>
        </p:txBody>
      </p:sp>
      <p:sp>
        <p:nvSpPr>
          <p:cNvPr id="15375" name="TextBox 16"/>
          <p:cNvSpPr txBox="1">
            <a:spLocks noChangeArrowheads="1"/>
          </p:cNvSpPr>
          <p:nvPr/>
        </p:nvSpPr>
        <p:spPr bwMode="auto">
          <a:xfrm>
            <a:off x="4539318" y="4648200"/>
            <a:ext cx="769938" cy="369888"/>
          </a:xfrm>
          <a:prstGeom prst="rect">
            <a:avLst/>
          </a:prstGeom>
          <a:noFill/>
          <a:ln w="9525">
            <a:noFill/>
            <a:miter lim="800000"/>
            <a:headEnd/>
            <a:tailEnd/>
          </a:ln>
        </p:spPr>
        <p:txBody>
          <a:bodyPr wrap="none">
            <a:spAutoFit/>
          </a:bodyPr>
          <a:lstStyle/>
          <a:p>
            <a:pPr defTabSz="457200"/>
            <a:r>
              <a:rPr lang="en-US" dirty="0">
                <a:solidFill>
                  <a:srgbClr val="000000"/>
                </a:solidFill>
              </a:rPr>
              <a:t>14-15</a:t>
            </a:r>
          </a:p>
        </p:txBody>
      </p:sp>
      <p:sp>
        <p:nvSpPr>
          <p:cNvPr id="15376" name="TextBox 17"/>
          <p:cNvSpPr txBox="1">
            <a:spLocks noChangeArrowheads="1"/>
          </p:cNvSpPr>
          <p:nvPr/>
        </p:nvSpPr>
        <p:spPr bwMode="auto">
          <a:xfrm>
            <a:off x="5910914" y="4648200"/>
            <a:ext cx="769938" cy="369888"/>
          </a:xfrm>
          <a:prstGeom prst="rect">
            <a:avLst/>
          </a:prstGeom>
          <a:noFill/>
          <a:ln w="9525">
            <a:noFill/>
            <a:miter lim="800000"/>
            <a:headEnd/>
            <a:tailEnd/>
          </a:ln>
        </p:spPr>
        <p:txBody>
          <a:bodyPr wrap="none">
            <a:spAutoFit/>
          </a:bodyPr>
          <a:lstStyle/>
          <a:p>
            <a:pPr defTabSz="457200"/>
            <a:r>
              <a:rPr lang="en-US" dirty="0">
                <a:solidFill>
                  <a:srgbClr val="000000"/>
                </a:solidFill>
              </a:rPr>
              <a:t>15-16</a:t>
            </a:r>
          </a:p>
        </p:txBody>
      </p:sp>
      <p:cxnSp>
        <p:nvCxnSpPr>
          <p:cNvPr id="24" name="Straight Connector 23"/>
          <p:cNvCxnSpPr/>
          <p:nvPr/>
        </p:nvCxnSpPr>
        <p:spPr>
          <a:xfrm>
            <a:off x="6912432" y="4463143"/>
            <a:ext cx="0" cy="36512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015342" y="2024743"/>
            <a:ext cx="0" cy="3598863"/>
          </a:xfrm>
          <a:prstGeom prst="line">
            <a:avLst/>
          </a:prstGeom>
          <a:ln>
            <a:solidFill>
              <a:schemeClr val="accent5"/>
            </a:solidFill>
            <a:prstDash val="dash"/>
          </a:ln>
        </p:spPr>
        <p:style>
          <a:lnRef idx="2">
            <a:schemeClr val="accent1"/>
          </a:lnRef>
          <a:fillRef idx="0">
            <a:schemeClr val="accent1"/>
          </a:fillRef>
          <a:effectRef idx="1">
            <a:schemeClr val="accent1"/>
          </a:effectRef>
          <a:fontRef idx="minor">
            <a:schemeClr val="tx1"/>
          </a:fontRef>
        </p:style>
      </p:cxnSp>
      <p:sp>
        <p:nvSpPr>
          <p:cNvPr id="15380" name="TextBox 15"/>
          <p:cNvSpPr txBox="1">
            <a:spLocks noChangeArrowheads="1"/>
          </p:cNvSpPr>
          <p:nvPr/>
        </p:nvSpPr>
        <p:spPr bwMode="auto">
          <a:xfrm>
            <a:off x="2024742" y="4659086"/>
            <a:ext cx="774700" cy="369888"/>
          </a:xfrm>
          <a:prstGeom prst="rect">
            <a:avLst/>
          </a:prstGeom>
          <a:noFill/>
          <a:ln w="9525">
            <a:noFill/>
            <a:miter lim="800000"/>
            <a:headEnd/>
            <a:tailEnd/>
          </a:ln>
        </p:spPr>
        <p:txBody>
          <a:bodyPr wrap="none">
            <a:spAutoFit/>
          </a:bodyPr>
          <a:lstStyle/>
          <a:p>
            <a:pPr defTabSz="457200"/>
            <a:r>
              <a:rPr lang="en-US" dirty="0">
                <a:solidFill>
                  <a:srgbClr val="000000"/>
                </a:solidFill>
              </a:rPr>
              <a:t>12-13</a:t>
            </a:r>
          </a:p>
        </p:txBody>
      </p:sp>
      <p:pic>
        <p:nvPicPr>
          <p:cNvPr id="15381" name="Picture 5" descr="acheiveNJ.png"/>
          <p:cNvPicPr>
            <a:picLocks noChangeAspect="1"/>
          </p:cNvPicPr>
          <p:nvPr/>
        </p:nvPicPr>
        <p:blipFill>
          <a:blip r:embed="rId3" cstate="print"/>
          <a:srcRect/>
          <a:stretch>
            <a:fillRect/>
          </a:stretch>
        </p:blipFill>
        <p:spPr bwMode="auto">
          <a:xfrm>
            <a:off x="3309257" y="2013857"/>
            <a:ext cx="1295400" cy="636588"/>
          </a:xfrm>
          <a:prstGeom prst="rect">
            <a:avLst/>
          </a:prstGeom>
          <a:noFill/>
          <a:ln w="9525">
            <a:noFill/>
            <a:miter lim="800000"/>
            <a:headEnd/>
            <a:tailEnd/>
          </a:ln>
        </p:spPr>
      </p:pic>
      <p:sp>
        <p:nvSpPr>
          <p:cNvPr id="15382" name="TextBox 15"/>
          <p:cNvSpPr txBox="1">
            <a:spLocks noChangeArrowheads="1"/>
          </p:cNvSpPr>
          <p:nvPr/>
        </p:nvSpPr>
        <p:spPr bwMode="auto">
          <a:xfrm>
            <a:off x="1060676" y="4648200"/>
            <a:ext cx="757237" cy="369888"/>
          </a:xfrm>
          <a:prstGeom prst="rect">
            <a:avLst/>
          </a:prstGeom>
          <a:noFill/>
          <a:ln w="9525">
            <a:noFill/>
            <a:miter lim="800000"/>
            <a:headEnd/>
            <a:tailEnd/>
          </a:ln>
        </p:spPr>
        <p:txBody>
          <a:bodyPr wrap="none">
            <a:spAutoFit/>
          </a:bodyPr>
          <a:lstStyle/>
          <a:p>
            <a:pPr defTabSz="457200"/>
            <a:r>
              <a:rPr lang="en-US" dirty="0">
                <a:solidFill>
                  <a:srgbClr val="000000"/>
                </a:solidFill>
              </a:rPr>
              <a:t>11-12</a:t>
            </a:r>
          </a:p>
        </p:txBody>
      </p:sp>
      <p:sp>
        <p:nvSpPr>
          <p:cNvPr id="15383" name="TextBox 15"/>
          <p:cNvSpPr txBox="1">
            <a:spLocks noChangeArrowheads="1"/>
          </p:cNvSpPr>
          <p:nvPr/>
        </p:nvSpPr>
        <p:spPr bwMode="auto">
          <a:xfrm>
            <a:off x="0" y="4648200"/>
            <a:ext cx="757238" cy="369888"/>
          </a:xfrm>
          <a:prstGeom prst="rect">
            <a:avLst/>
          </a:prstGeom>
          <a:noFill/>
          <a:ln w="9525">
            <a:noFill/>
            <a:miter lim="800000"/>
            <a:headEnd/>
            <a:tailEnd/>
          </a:ln>
        </p:spPr>
        <p:txBody>
          <a:bodyPr wrap="none">
            <a:spAutoFit/>
          </a:bodyPr>
          <a:lstStyle/>
          <a:p>
            <a:pPr defTabSz="457200"/>
            <a:r>
              <a:rPr lang="en-US">
                <a:solidFill>
                  <a:srgbClr val="000000"/>
                </a:solidFill>
              </a:rPr>
              <a:t>10-11</a:t>
            </a:r>
          </a:p>
        </p:txBody>
      </p:sp>
      <p:sp>
        <p:nvSpPr>
          <p:cNvPr id="15384" name="TextBox 15"/>
          <p:cNvSpPr txBox="1">
            <a:spLocks noChangeArrowheads="1"/>
          </p:cNvSpPr>
          <p:nvPr/>
        </p:nvSpPr>
        <p:spPr bwMode="auto">
          <a:xfrm>
            <a:off x="2057400" y="1371600"/>
            <a:ext cx="6705600" cy="338138"/>
          </a:xfrm>
          <a:prstGeom prst="rect">
            <a:avLst/>
          </a:prstGeom>
          <a:noFill/>
          <a:ln w="9525">
            <a:solidFill>
              <a:schemeClr val="tx1"/>
            </a:solidFill>
            <a:miter lim="800000"/>
            <a:headEnd/>
            <a:tailEnd/>
          </a:ln>
        </p:spPr>
        <p:txBody>
          <a:bodyPr>
            <a:spAutoFit/>
          </a:bodyPr>
          <a:lstStyle/>
          <a:p>
            <a:pPr algn="ctr" defTabSz="457200"/>
            <a:r>
              <a:rPr lang="en-US" sz="1600">
                <a:solidFill>
                  <a:srgbClr val="000000"/>
                </a:solidFill>
              </a:rPr>
              <a:t>TEACHNJ Act</a:t>
            </a:r>
          </a:p>
        </p:txBody>
      </p:sp>
      <p:sp>
        <p:nvSpPr>
          <p:cNvPr id="15385" name="TextBox 15"/>
          <p:cNvSpPr txBox="1">
            <a:spLocks noChangeArrowheads="1"/>
          </p:cNvSpPr>
          <p:nvPr/>
        </p:nvSpPr>
        <p:spPr bwMode="auto">
          <a:xfrm>
            <a:off x="718458" y="3875315"/>
            <a:ext cx="2220685" cy="338138"/>
          </a:xfrm>
          <a:prstGeom prst="rect">
            <a:avLst/>
          </a:prstGeom>
          <a:solidFill>
            <a:srgbClr val="E9ECF3"/>
          </a:solidFill>
          <a:ln w="9525">
            <a:solidFill>
              <a:schemeClr val="tx2"/>
            </a:solidFill>
            <a:miter lim="800000"/>
            <a:headEnd/>
            <a:tailEnd/>
          </a:ln>
        </p:spPr>
        <p:txBody>
          <a:bodyPr wrap="square">
            <a:spAutoFit/>
          </a:bodyPr>
          <a:lstStyle/>
          <a:p>
            <a:pPr algn="ctr" defTabSz="457200"/>
            <a:r>
              <a:rPr lang="en-US" sz="1600" dirty="0">
                <a:solidFill>
                  <a:srgbClr val="000000"/>
                </a:solidFill>
              </a:rPr>
              <a:t>Evaluation Pilots</a:t>
            </a:r>
          </a:p>
        </p:txBody>
      </p:sp>
      <p:sp>
        <p:nvSpPr>
          <p:cNvPr id="12314" name="TextBox 15"/>
          <p:cNvSpPr txBox="1">
            <a:spLocks noChangeArrowheads="1"/>
          </p:cNvSpPr>
          <p:nvPr/>
        </p:nvSpPr>
        <p:spPr bwMode="auto">
          <a:xfrm>
            <a:off x="696686" y="5236028"/>
            <a:ext cx="2231571" cy="584200"/>
          </a:xfrm>
          <a:prstGeom prst="rect">
            <a:avLst/>
          </a:prstGeom>
          <a:solidFill>
            <a:schemeClr val="bg1">
              <a:lumMod val="85000"/>
            </a:schemeClr>
          </a:solidFill>
          <a:ln w="9525">
            <a:solidFill>
              <a:schemeClr val="tx1"/>
            </a:solidFill>
            <a:miter lim="800000"/>
            <a:headEnd/>
            <a:tailEnd/>
          </a:ln>
        </p:spPr>
        <p:txBody>
          <a:bodyPr wrap="square">
            <a:spAutoFit/>
          </a:bodyPr>
          <a:lstStyle/>
          <a:p>
            <a:pPr algn="ctr" defTabSz="457200">
              <a:defRPr/>
            </a:pPr>
            <a:r>
              <a:rPr lang="en-US" sz="1600" dirty="0">
                <a:solidFill>
                  <a:srgbClr val="000000"/>
                </a:solidFill>
                <a:latin typeface="Arial" charset="0"/>
                <a:cs typeface="Arial" charset="0"/>
              </a:rPr>
              <a:t>Evaluation Pilot Advisory Committee</a:t>
            </a:r>
          </a:p>
        </p:txBody>
      </p:sp>
      <p:sp>
        <p:nvSpPr>
          <p:cNvPr id="12315" name="TextBox 15"/>
          <p:cNvSpPr txBox="1">
            <a:spLocks noChangeArrowheads="1"/>
          </p:cNvSpPr>
          <p:nvPr/>
        </p:nvSpPr>
        <p:spPr bwMode="auto">
          <a:xfrm>
            <a:off x="3102428" y="5225143"/>
            <a:ext cx="3842658" cy="584200"/>
          </a:xfrm>
          <a:prstGeom prst="rect">
            <a:avLst/>
          </a:prstGeom>
          <a:solidFill>
            <a:schemeClr val="bg1">
              <a:lumMod val="85000"/>
            </a:schemeClr>
          </a:solidFill>
          <a:ln w="9525">
            <a:solidFill>
              <a:schemeClr val="tx1"/>
            </a:solidFill>
            <a:miter lim="800000"/>
            <a:headEnd/>
            <a:tailEnd/>
          </a:ln>
        </p:spPr>
        <p:txBody>
          <a:bodyPr wrap="square" anchor="ctr">
            <a:spAutoFit/>
          </a:bodyPr>
          <a:lstStyle/>
          <a:p>
            <a:pPr algn="ctr" defTabSz="457200">
              <a:defRPr/>
            </a:pPr>
            <a:r>
              <a:rPr lang="en-US" sz="1600" dirty="0">
                <a:solidFill>
                  <a:srgbClr val="000000"/>
                </a:solidFill>
                <a:latin typeface="Arial" charset="0"/>
                <a:cs typeface="Arial" charset="0"/>
              </a:rPr>
              <a:t>AchieveNJ Advisory </a:t>
            </a:r>
          </a:p>
          <a:p>
            <a:pPr algn="ctr" defTabSz="457200">
              <a:defRPr/>
            </a:pPr>
            <a:r>
              <a:rPr lang="en-US" sz="1600" dirty="0">
                <a:solidFill>
                  <a:srgbClr val="000000"/>
                </a:solidFill>
                <a:latin typeface="Arial" charset="0"/>
                <a:cs typeface="Arial" charset="0"/>
              </a:rPr>
              <a:t>Committee</a:t>
            </a:r>
          </a:p>
        </p:txBody>
      </p:sp>
      <p:cxnSp>
        <p:nvCxnSpPr>
          <p:cNvPr id="40" name="Straight Connector 39"/>
          <p:cNvCxnSpPr/>
          <p:nvPr/>
        </p:nvCxnSpPr>
        <p:spPr>
          <a:xfrm>
            <a:off x="762000" y="4495800"/>
            <a:ext cx="0" cy="366713"/>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872344" y="4474029"/>
            <a:ext cx="0" cy="36512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390" name="TextBox 15"/>
          <p:cNvSpPr txBox="1">
            <a:spLocks noChangeArrowheads="1"/>
          </p:cNvSpPr>
          <p:nvPr/>
        </p:nvSpPr>
        <p:spPr bwMode="auto">
          <a:xfrm>
            <a:off x="134256" y="2740251"/>
            <a:ext cx="1193802" cy="830997"/>
          </a:xfrm>
          <a:prstGeom prst="rect">
            <a:avLst/>
          </a:prstGeom>
          <a:solidFill>
            <a:srgbClr val="E9ECF3"/>
          </a:solidFill>
          <a:ln w="9525">
            <a:solidFill>
              <a:schemeClr val="tx2"/>
            </a:solidFill>
            <a:miter lim="800000"/>
            <a:headEnd/>
            <a:tailEnd/>
          </a:ln>
        </p:spPr>
        <p:txBody>
          <a:bodyPr wrap="square">
            <a:spAutoFit/>
          </a:bodyPr>
          <a:lstStyle/>
          <a:p>
            <a:pPr algn="ctr" defTabSz="457200"/>
            <a:r>
              <a:rPr lang="en-US" sz="1200" dirty="0">
                <a:solidFill>
                  <a:srgbClr val="000000"/>
                </a:solidFill>
              </a:rPr>
              <a:t>Educator Effectiveness Task Force Report</a:t>
            </a:r>
          </a:p>
        </p:txBody>
      </p:sp>
      <p:cxnSp>
        <p:nvCxnSpPr>
          <p:cNvPr id="32" name="Straight Connector 31"/>
          <p:cNvCxnSpPr/>
          <p:nvPr/>
        </p:nvCxnSpPr>
        <p:spPr>
          <a:xfrm>
            <a:off x="8262260" y="4452257"/>
            <a:ext cx="0" cy="365125"/>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TextBox 17"/>
          <p:cNvSpPr txBox="1">
            <a:spLocks noChangeArrowheads="1"/>
          </p:cNvSpPr>
          <p:nvPr/>
        </p:nvSpPr>
        <p:spPr bwMode="auto">
          <a:xfrm>
            <a:off x="7217200" y="4702628"/>
            <a:ext cx="774571" cy="369332"/>
          </a:xfrm>
          <a:prstGeom prst="rect">
            <a:avLst/>
          </a:prstGeom>
          <a:noFill/>
          <a:ln w="9525">
            <a:noFill/>
            <a:miter lim="800000"/>
            <a:headEnd/>
            <a:tailEnd/>
          </a:ln>
        </p:spPr>
        <p:txBody>
          <a:bodyPr wrap="none">
            <a:spAutoFit/>
          </a:bodyPr>
          <a:lstStyle/>
          <a:p>
            <a:pPr defTabSz="457200"/>
            <a:r>
              <a:rPr lang="en-US" dirty="0" smtClean="0">
                <a:solidFill>
                  <a:srgbClr val="000000"/>
                </a:solidFill>
              </a:rPr>
              <a:t>16-17</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228600"/>
          <a:ext cx="9144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57400" y="1524000"/>
          <a:ext cx="51054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extBox 33"/>
          <p:cNvSpPr txBox="1"/>
          <p:nvPr/>
        </p:nvSpPr>
        <p:spPr>
          <a:xfrm>
            <a:off x="228600" y="1828800"/>
            <a:ext cx="2895600" cy="276999"/>
          </a:xfrm>
          <a:prstGeom prst="rect">
            <a:avLst/>
          </a:prstGeom>
          <a:noFill/>
          <a:ln>
            <a:noFill/>
          </a:ln>
        </p:spPr>
        <p:txBody>
          <a:bodyPr wrap="square" rtlCol="0">
            <a:spAutoFit/>
          </a:bodyPr>
          <a:lstStyle/>
          <a:p>
            <a:pPr marL="342900" lvl="0" indent="-342900">
              <a:buFont typeface="+mj-lt"/>
              <a:buAutoNum type="arabicPeriod"/>
            </a:pPr>
            <a:endParaRPr lang="en-US" sz="1200" dirty="0" smtClean="0"/>
          </a:p>
        </p:txBody>
      </p:sp>
      <p:sp>
        <p:nvSpPr>
          <p:cNvPr id="17" name="TextBox 16"/>
          <p:cNvSpPr txBox="1"/>
          <p:nvPr/>
        </p:nvSpPr>
        <p:spPr>
          <a:xfrm>
            <a:off x="6172200" y="1600200"/>
            <a:ext cx="2743200" cy="276999"/>
          </a:xfrm>
          <a:prstGeom prst="rect">
            <a:avLst/>
          </a:prstGeom>
          <a:noFill/>
          <a:ln>
            <a:solidFill>
              <a:schemeClr val="bg1"/>
            </a:solidFill>
          </a:ln>
        </p:spPr>
        <p:txBody>
          <a:bodyPr wrap="square" rtlCol="0">
            <a:spAutoFit/>
          </a:bodyPr>
          <a:lstStyle/>
          <a:p>
            <a:pPr marL="342900" indent="-342900">
              <a:buFont typeface="+mj-lt"/>
              <a:buAutoNum type="arabicPeriod"/>
            </a:pPr>
            <a:endParaRPr lang="en-US" sz="1200" dirty="0"/>
          </a:p>
        </p:txBody>
      </p:sp>
      <p:pic>
        <p:nvPicPr>
          <p:cNvPr id="1026" name="Picture 2" descr="Acheive NJ: Learn. Teah. Lead."/>
          <p:cNvPicPr>
            <a:picLocks noChangeAspect="1" noChangeArrowheads="1"/>
          </p:cNvPicPr>
          <p:nvPr/>
        </p:nvPicPr>
        <p:blipFill>
          <a:blip r:embed="rId8" cstate="print"/>
          <a:srcRect/>
          <a:stretch>
            <a:fillRect/>
          </a:stretch>
        </p:blipFill>
        <p:spPr bwMode="auto">
          <a:xfrm>
            <a:off x="7391400" y="381000"/>
            <a:ext cx="1428750" cy="733426"/>
          </a:xfrm>
          <a:prstGeom prst="rect">
            <a:avLst/>
          </a:prstGeom>
          <a:noFill/>
        </p:spPr>
      </p:pic>
      <p:graphicFrame>
        <p:nvGraphicFramePr>
          <p:cNvPr id="21" name="Content Placeholder 5"/>
          <p:cNvGraphicFramePr>
            <a:graphicFrameLocks/>
          </p:cNvGraphicFramePr>
          <p:nvPr/>
        </p:nvGraphicFramePr>
        <p:xfrm>
          <a:off x="0" y="0"/>
          <a:ext cx="9144000" cy="6324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Box 10"/>
          <p:cNvSpPr txBox="1"/>
          <p:nvPr/>
        </p:nvSpPr>
        <p:spPr>
          <a:xfrm>
            <a:off x="0" y="347246"/>
            <a:ext cx="2916952" cy="338554"/>
          </a:xfrm>
          <a:prstGeom prst="rect">
            <a:avLst/>
          </a:prstGeom>
          <a:noFill/>
        </p:spPr>
        <p:txBody>
          <a:bodyPr wrap="none" rtlCol="0">
            <a:spAutoFit/>
          </a:bodyPr>
          <a:lstStyle/>
          <a:p>
            <a:r>
              <a:rPr lang="en-US" sz="1600" dirty="0" smtClean="0">
                <a:hlinkClick r:id="rId14"/>
              </a:rPr>
              <a:t>Implementation Quality Toolkit</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0638"/>
          </a:xfrm>
        </p:spPr>
        <p:txBody>
          <a:bodyPr/>
          <a:lstStyle/>
          <a:p>
            <a:pPr eaLnBrk="1" hangingPunct="1"/>
            <a:r>
              <a:rPr lang="en-US" dirty="0" smtClean="0"/>
              <a:t>Agenda</a:t>
            </a:r>
          </a:p>
        </p:txBody>
      </p:sp>
      <p:graphicFrame>
        <p:nvGraphicFramePr>
          <p:cNvPr id="4" name="Content Placeholder 3"/>
          <p:cNvGraphicFramePr>
            <a:graphicFrameLocks noGrp="1"/>
          </p:cNvGraphicFramePr>
          <p:nvPr>
            <p:ph idx="1"/>
          </p:nvPr>
        </p:nvGraphicFramePr>
        <p:xfrm>
          <a:off x="457200" y="1600200"/>
          <a:ext cx="8229600" cy="2633472"/>
        </p:xfrm>
        <a:graphic>
          <a:graphicData uri="http://schemas.openxmlformats.org/drawingml/2006/table">
            <a:tbl>
              <a:tblPr firstRow="1" bandRow="1">
                <a:tableStyleId>{2D5ABB26-0587-4C30-8999-92F81FD0307C}</a:tableStyleId>
              </a:tblPr>
              <a:tblGrid>
                <a:gridCol w="8229600"/>
              </a:tblGrid>
              <a:tr h="877824">
                <a:tc>
                  <a:txBody>
                    <a:bodyPr/>
                    <a:lstStyle/>
                    <a:p>
                      <a:pPr marL="342900" indent="-342900" algn="l">
                        <a:buFont typeface="Arial" pitchFamily="34" charset="0"/>
                        <a:buNone/>
                      </a:pPr>
                      <a:r>
                        <a:rPr lang="en-US" sz="2400" dirty="0" smtClean="0">
                          <a:solidFill>
                            <a:schemeClr val="tx1"/>
                          </a:solidFill>
                        </a:rPr>
                        <a:t>Overview</a:t>
                      </a:r>
                      <a:r>
                        <a:rPr lang="en-US" sz="2400" baseline="0" dirty="0" smtClean="0">
                          <a:solidFill>
                            <a:schemeClr val="tx1"/>
                          </a:solidFill>
                        </a:rPr>
                        <a:t> of Proposed Regulatory Changes</a:t>
                      </a:r>
                      <a:endParaRPr lang="en-US" sz="2400" dirty="0">
                        <a:solidFill>
                          <a:schemeClr val="tx1"/>
                        </a:solidFill>
                      </a:endParaRPr>
                    </a:p>
                  </a:txBody>
                  <a:tcPr anchor="ctr">
                    <a:lnB w="12700" cap="flat" cmpd="sng" algn="ctr">
                      <a:solidFill>
                        <a:schemeClr val="accent5"/>
                      </a:solidFill>
                      <a:prstDash val="solid"/>
                      <a:round/>
                      <a:headEnd type="none" w="med" len="med"/>
                      <a:tailEnd type="none" w="med" len="med"/>
                    </a:lnB>
                    <a:solidFill>
                      <a:schemeClr val="bg1"/>
                    </a:solidFill>
                  </a:tcPr>
                </a:tc>
              </a:tr>
              <a:tr h="877824">
                <a:tc>
                  <a:txBody>
                    <a:bodyPr/>
                    <a:lstStyle/>
                    <a:p>
                      <a:pPr algn="l">
                        <a:buFont typeface="Arial" pitchFamily="34" charset="0"/>
                        <a:buNone/>
                      </a:pPr>
                      <a:r>
                        <a:rPr lang="en-US" sz="2400" dirty="0" smtClean="0"/>
                        <a:t>Introduction</a:t>
                      </a:r>
                      <a:r>
                        <a:rPr lang="en-US" sz="2400" baseline="0" dirty="0" smtClean="0"/>
                        <a:t> to Implementation Quality Toolkit</a:t>
                      </a:r>
                      <a:endParaRPr lang="en-US" sz="2400" dirty="0"/>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bg1"/>
                    </a:solidFill>
                  </a:tcPr>
                </a:tc>
              </a:tr>
              <a:tr h="877824">
                <a:tc>
                  <a:txBody>
                    <a:bodyPr/>
                    <a:lstStyle/>
                    <a:p>
                      <a:pPr algn="l">
                        <a:buFont typeface="Arial" pitchFamily="34" charset="0"/>
                        <a:buNone/>
                      </a:pPr>
                      <a:r>
                        <a:rPr lang="en-US" sz="2400" dirty="0" smtClean="0">
                          <a:solidFill>
                            <a:schemeClr val="bg1"/>
                          </a:solidFill>
                        </a:rPr>
                        <a:t>Legal</a:t>
                      </a:r>
                      <a:r>
                        <a:rPr lang="en-US" sz="2400" baseline="0" dirty="0" smtClean="0">
                          <a:solidFill>
                            <a:schemeClr val="bg1"/>
                          </a:solidFill>
                        </a:rPr>
                        <a:t> and Regulatory Reminders</a:t>
                      </a:r>
                      <a:endParaRPr lang="en-US" sz="2400" dirty="0">
                        <a:solidFill>
                          <a:schemeClr val="bg1"/>
                        </a:solidFill>
                      </a:endParaRPr>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Tenure Under TEACHNJ Based on Demonstrated Effectiveness</a:t>
            </a:r>
            <a:endParaRPr lang="en-US" dirty="0"/>
          </a:p>
        </p:txBody>
      </p:sp>
      <p:sp>
        <p:nvSpPr>
          <p:cNvPr id="7" name="TextBox 6"/>
          <p:cNvSpPr txBox="1"/>
          <p:nvPr/>
        </p:nvSpPr>
        <p:spPr>
          <a:xfrm>
            <a:off x="165198" y="6387721"/>
            <a:ext cx="7395661" cy="523220"/>
          </a:xfrm>
          <a:prstGeom prst="rect">
            <a:avLst/>
          </a:prstGeom>
          <a:noFill/>
        </p:spPr>
        <p:txBody>
          <a:bodyPr wrap="square" rtlCol="0">
            <a:spAutoFit/>
          </a:bodyPr>
          <a:lstStyle/>
          <a:p>
            <a:pPr lvl="0">
              <a:buNone/>
            </a:pPr>
            <a:r>
              <a:rPr lang="en-US" sz="1400" dirty="0" smtClean="0">
                <a:solidFill>
                  <a:schemeClr val="bg1"/>
                </a:solidFill>
                <a:latin typeface="+mn-lt"/>
              </a:rPr>
              <a:t>The TEACHNJ Act (“TEACHNJ”) is the bipartisan tenure reform approved unanimously by the legislature and signed into law by Governor Christie on August 6, 2012.</a:t>
            </a:r>
            <a:endParaRPr lang="en-US" sz="1050" dirty="0" smtClean="0">
              <a:solidFill>
                <a:schemeClr val="bg1"/>
              </a:solidFill>
              <a:latin typeface="+mn-lt"/>
            </a:endParaRPr>
          </a:p>
        </p:txBody>
      </p:sp>
      <p:graphicFrame>
        <p:nvGraphicFramePr>
          <p:cNvPr id="8" name="Content Placeholder 3"/>
          <p:cNvGraphicFramePr>
            <a:graphicFrameLocks noGrp="1"/>
          </p:cNvGraphicFramePr>
          <p:nvPr>
            <p:ph idx="1"/>
          </p:nvPr>
        </p:nvGraphicFramePr>
        <p:xfrm>
          <a:off x="228600" y="1840717"/>
          <a:ext cx="7772400" cy="1686818"/>
        </p:xfrm>
        <a:graphic>
          <a:graphicData uri="http://schemas.openxmlformats.org/drawingml/2006/table">
            <a:tbl>
              <a:tblPr firstRow="1" bandRow="1">
                <a:tableStyleId>{5C22544A-7EE6-4342-B048-85BDC9FD1C3A}</a:tableStyleId>
              </a:tblPr>
              <a:tblGrid>
                <a:gridCol w="2895600"/>
                <a:gridCol w="1625600"/>
                <a:gridCol w="1625600"/>
                <a:gridCol w="1625600"/>
              </a:tblGrid>
              <a:tr h="620018">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1</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2</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3</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solidFill>
                            <a:schemeClr val="bg1"/>
                          </a:solidFill>
                          <a:latin typeface="Calibri"/>
                          <a:ea typeface="Times New Roman"/>
                          <a:cs typeface="Times New Roman"/>
                        </a:rPr>
                        <a:t>Year 4</a:t>
                      </a:r>
                      <a:endParaRPr lang="en-US" sz="1400" dirty="0">
                        <a:solidFill>
                          <a:schemeClr val="bg1"/>
                        </a:solidFill>
                        <a:latin typeface="Calibri"/>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r>
              <a:tr h="878093">
                <a:tc>
                  <a:txBody>
                    <a:bodyPr/>
                    <a:lstStyle/>
                    <a:p>
                      <a:pPr marL="114300" marR="0" indent="-114300" algn="l">
                        <a:lnSpc>
                          <a:spcPct val="100000"/>
                        </a:lnSpc>
                        <a:spcBef>
                          <a:spcPts val="0"/>
                        </a:spcBef>
                        <a:spcAft>
                          <a:spcPts val="0"/>
                        </a:spcAft>
                        <a:buFont typeface="Arial" pitchFamily="34" charset="0"/>
                        <a:buChar char="•"/>
                      </a:pPr>
                      <a:r>
                        <a:rPr lang="en-US" sz="1400" dirty="0" smtClean="0">
                          <a:latin typeface="+mn-lt"/>
                          <a:ea typeface="Calibri"/>
                          <a:cs typeface="Times New Roman"/>
                        </a:rPr>
                        <a:t>Participate in district</a:t>
                      </a:r>
                      <a:r>
                        <a:rPr lang="en-US" sz="1400" baseline="0" dirty="0" smtClean="0">
                          <a:latin typeface="+mn-lt"/>
                          <a:ea typeface="Calibri"/>
                          <a:cs typeface="Times New Roman"/>
                        </a:rPr>
                        <a:t> mentoring program</a:t>
                      </a:r>
                    </a:p>
                    <a:p>
                      <a:pPr marL="114300" marR="0" indent="-114300" algn="l">
                        <a:lnSpc>
                          <a:spcPct val="100000"/>
                        </a:lnSpc>
                        <a:spcBef>
                          <a:spcPts val="0"/>
                        </a:spcBef>
                        <a:spcAft>
                          <a:spcPts val="0"/>
                        </a:spcAft>
                        <a:buFont typeface="Arial" pitchFamily="34" charset="0"/>
                        <a:buChar char="•"/>
                      </a:pPr>
                      <a:r>
                        <a:rPr lang="en-US" sz="1400" baseline="0" dirty="0" smtClean="0">
                          <a:latin typeface="+mn-lt"/>
                          <a:ea typeface="Calibri"/>
                          <a:cs typeface="Times New Roman"/>
                        </a:rPr>
                        <a:t>Receive evaluation, but summative rating does </a:t>
                      </a:r>
                      <a:r>
                        <a:rPr lang="en-US" sz="1400" u="sng" baseline="0" dirty="0" smtClean="0">
                          <a:latin typeface="+mn-lt"/>
                          <a:ea typeface="Calibri"/>
                          <a:cs typeface="Times New Roman"/>
                        </a:rPr>
                        <a:t>not</a:t>
                      </a:r>
                      <a:r>
                        <a:rPr lang="en-US" sz="1400" u="none" baseline="0" dirty="0" smtClean="0">
                          <a:latin typeface="+mn-lt"/>
                          <a:ea typeface="Calibri"/>
                          <a:cs typeface="Times New Roman"/>
                        </a:rPr>
                        <a:t> count towards tenure acquisition</a:t>
                      </a:r>
                      <a:endParaRPr lang="en-US" sz="1400" dirty="0">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3">
                  <a:txBody>
                    <a:bodyPr/>
                    <a:lstStyle/>
                    <a:p>
                      <a:pPr marL="114300" marR="0" indent="-114300" algn="l">
                        <a:lnSpc>
                          <a:spcPct val="100000"/>
                        </a:lnSpc>
                        <a:spcBef>
                          <a:spcPts val="0"/>
                        </a:spcBef>
                        <a:spcAft>
                          <a:spcPts val="0"/>
                        </a:spcAft>
                        <a:buFont typeface="Arial" pitchFamily="34" charset="0"/>
                        <a:buChar char="•"/>
                      </a:pPr>
                      <a:r>
                        <a:rPr lang="en-US" sz="1400" dirty="0" smtClean="0">
                          <a:latin typeface="+mn-lt"/>
                          <a:ea typeface="Calibri"/>
                          <a:cs typeface="Times New Roman"/>
                        </a:rPr>
                        <a:t>To earn tenure, a teacher must</a:t>
                      </a:r>
                      <a:r>
                        <a:rPr lang="en-US" sz="1400" baseline="0" dirty="0" smtClean="0">
                          <a:latin typeface="+mn-lt"/>
                          <a:ea typeface="Calibri"/>
                          <a:cs typeface="Times New Roman"/>
                        </a:rPr>
                        <a:t> r</a:t>
                      </a:r>
                      <a:r>
                        <a:rPr lang="en-US" sz="1400" dirty="0" smtClean="0">
                          <a:latin typeface="+mn-lt"/>
                          <a:ea typeface="Calibri"/>
                          <a:cs typeface="Times New Roman"/>
                        </a:rPr>
                        <a:t>eceive an</a:t>
                      </a:r>
                      <a:r>
                        <a:rPr lang="en-US" sz="1400" baseline="0" dirty="0" smtClean="0">
                          <a:latin typeface="+mn-lt"/>
                          <a:ea typeface="Calibri"/>
                          <a:cs typeface="Times New Roman"/>
                        </a:rPr>
                        <a:t> “effective” or “highly effective rating” on the annual summative rating in at least two of these three years</a:t>
                      </a:r>
                    </a:p>
                    <a:p>
                      <a:pPr marL="114300" marR="0" indent="-114300" algn="l">
                        <a:lnSpc>
                          <a:spcPct val="100000"/>
                        </a:lnSpc>
                        <a:spcBef>
                          <a:spcPts val="0"/>
                        </a:spcBef>
                        <a:spcAft>
                          <a:spcPts val="0"/>
                        </a:spcAft>
                        <a:buFont typeface="Arial" pitchFamily="34" charset="0"/>
                        <a:buChar char="•"/>
                      </a:pPr>
                      <a:r>
                        <a:rPr lang="en-US" sz="1400" baseline="0" dirty="0" smtClean="0">
                          <a:latin typeface="+mn-lt"/>
                          <a:ea typeface="Calibri"/>
                          <a:cs typeface="Times New Roman"/>
                        </a:rPr>
                        <a:t>The teacher much also be employed in the district for four years</a:t>
                      </a:r>
                      <a:endParaRPr lang="en-US" sz="1400" baseline="30000" dirty="0">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buFont typeface="Arial" pitchFamily="34" charset="0"/>
                        <a:buChar char="•"/>
                      </a:pPr>
                      <a:endParaRPr lang="en-US" sz="1100" dirty="0">
                        <a:latin typeface="Calibri"/>
                        <a:ea typeface="Calibri"/>
                        <a:cs typeface="Times New Roman"/>
                      </a:endParaRPr>
                    </a:p>
                  </a:txBody>
                  <a:tcPr marL="68580" marR="68580" marT="0" marB="0" anchor="ctr">
                    <a:solidFill>
                      <a:schemeClr val="accent1">
                        <a:lumMod val="20000"/>
                        <a:lumOff val="80000"/>
                      </a:schemeClr>
                    </a:solidFill>
                  </a:tcPr>
                </a:tc>
                <a:tc hMerge="1">
                  <a:txBody>
                    <a:bodyPr/>
                    <a:lstStyle/>
                    <a:p>
                      <a:pPr marL="0" marR="0" algn="l">
                        <a:lnSpc>
                          <a:spcPct val="115000"/>
                        </a:lnSpc>
                        <a:spcBef>
                          <a:spcPts val="0"/>
                        </a:spcBef>
                        <a:spcAft>
                          <a:spcPts val="0"/>
                        </a:spcAft>
                        <a:buFont typeface="Arial" pitchFamily="34" charset="0"/>
                        <a:buChar char="•"/>
                      </a:pPr>
                      <a:endParaRPr lang="en-US" sz="1100" dirty="0">
                        <a:latin typeface="Calibri"/>
                        <a:ea typeface="Calibri"/>
                        <a:cs typeface="Times New Roman"/>
                      </a:endParaRPr>
                    </a:p>
                  </a:txBody>
                  <a:tcPr marL="68580" marR="68580" marT="0" marB="0" anchor="ctr">
                    <a:solidFill>
                      <a:schemeClr val="accent1">
                        <a:lumMod val="20000"/>
                        <a:lumOff val="80000"/>
                      </a:schemeClr>
                    </a:solidFill>
                  </a:tcPr>
                </a:tc>
              </a:tr>
            </a:tbl>
          </a:graphicData>
        </a:graphic>
      </p:graphicFrame>
      <p:sp>
        <p:nvSpPr>
          <p:cNvPr id="9" name="TextBox 8"/>
          <p:cNvSpPr txBox="1"/>
          <p:nvPr/>
        </p:nvSpPr>
        <p:spPr>
          <a:xfrm>
            <a:off x="228600" y="1471385"/>
            <a:ext cx="7772400" cy="369332"/>
          </a:xfrm>
          <a:prstGeom prst="rect">
            <a:avLst/>
          </a:prstGeom>
          <a:noFill/>
        </p:spPr>
        <p:txBody>
          <a:bodyPr wrap="square" rtlCol="0">
            <a:spAutoFit/>
          </a:bodyPr>
          <a:lstStyle/>
          <a:p>
            <a:pPr algn="ctr"/>
            <a:r>
              <a:rPr lang="en-US" b="1" dirty="0" smtClean="0">
                <a:solidFill>
                  <a:schemeClr val="accent5"/>
                </a:solidFill>
                <a:latin typeface="+mn-lt"/>
              </a:rPr>
              <a:t>Teacher Tenure Acquisition Timeline</a:t>
            </a:r>
            <a:endParaRPr lang="en-US" b="1" dirty="0">
              <a:solidFill>
                <a:schemeClr val="accent5"/>
              </a:solidFill>
              <a:latin typeface="+mn-lt"/>
            </a:endParaRPr>
          </a:p>
        </p:txBody>
      </p:sp>
      <p:graphicFrame>
        <p:nvGraphicFramePr>
          <p:cNvPr id="10" name="Content Placeholder 3"/>
          <p:cNvGraphicFramePr>
            <a:graphicFrameLocks/>
          </p:cNvGraphicFramePr>
          <p:nvPr/>
        </p:nvGraphicFramePr>
        <p:xfrm>
          <a:off x="228600" y="4211957"/>
          <a:ext cx="7772400" cy="1692543"/>
        </p:xfrm>
        <a:graphic>
          <a:graphicData uri="http://schemas.openxmlformats.org/drawingml/2006/table">
            <a:tbl>
              <a:tblPr firstRow="1" bandRow="1">
                <a:tableStyleId>{5C22544A-7EE6-4342-B048-85BDC9FD1C3A}</a:tableStyleId>
              </a:tblPr>
              <a:tblGrid>
                <a:gridCol w="2895600"/>
                <a:gridCol w="1625600"/>
                <a:gridCol w="1625600"/>
                <a:gridCol w="1625600"/>
              </a:tblGrid>
              <a:tr h="625743">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1</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2</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3</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smtClean="0">
                          <a:solidFill>
                            <a:schemeClr val="bg1"/>
                          </a:solidFill>
                          <a:latin typeface="+mn-lt"/>
                          <a:ea typeface="Times New Roman"/>
                          <a:cs typeface="Times New Roman"/>
                        </a:rPr>
                        <a:t>Year 4</a:t>
                      </a:r>
                      <a:endParaRPr lang="en-US" sz="1400" dirty="0">
                        <a:solidFill>
                          <a:schemeClr val="bg1"/>
                        </a:solidFill>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r>
              <a:tr h="886202">
                <a:tc>
                  <a:txBody>
                    <a:bodyPr/>
                    <a:lstStyle/>
                    <a:p>
                      <a:pPr marL="114300" marR="0" indent="-114300" algn="l">
                        <a:lnSpc>
                          <a:spcPct val="100000"/>
                        </a:lnSpc>
                        <a:spcBef>
                          <a:spcPts val="0"/>
                        </a:spcBef>
                        <a:spcAft>
                          <a:spcPts val="0"/>
                        </a:spcAft>
                        <a:buFont typeface="Arial" pitchFamily="34" charset="0"/>
                        <a:buChar char="•"/>
                      </a:pPr>
                      <a:r>
                        <a:rPr lang="en-US" sz="1400" baseline="0" dirty="0" smtClean="0">
                          <a:latin typeface="+mn-lt"/>
                          <a:ea typeface="Calibri"/>
                          <a:cs typeface="Times New Roman"/>
                        </a:rPr>
                        <a:t>Receive evaluation, but summative rating does </a:t>
                      </a:r>
                      <a:r>
                        <a:rPr lang="en-US" sz="1400" u="sng" baseline="0" dirty="0" smtClean="0">
                          <a:latin typeface="+mn-lt"/>
                          <a:ea typeface="Calibri"/>
                          <a:cs typeface="Times New Roman"/>
                        </a:rPr>
                        <a:t>not</a:t>
                      </a:r>
                      <a:r>
                        <a:rPr lang="en-US" sz="1400" u="none" baseline="0" dirty="0" smtClean="0">
                          <a:latin typeface="+mn-lt"/>
                          <a:ea typeface="Calibri"/>
                          <a:cs typeface="Times New Roman"/>
                        </a:rPr>
                        <a:t> count towards tenure acquisition</a:t>
                      </a:r>
                      <a:endParaRPr lang="en-US" sz="1400" dirty="0">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gridSpan="2">
                  <a:txBody>
                    <a:bodyPr/>
                    <a:lstStyle/>
                    <a:p>
                      <a:pPr marL="114300" marR="0" indent="-114300" algn="l">
                        <a:lnSpc>
                          <a:spcPct val="100000"/>
                        </a:lnSpc>
                        <a:spcBef>
                          <a:spcPts val="0"/>
                        </a:spcBef>
                        <a:spcAft>
                          <a:spcPts val="0"/>
                        </a:spcAft>
                        <a:buFont typeface="Arial" pitchFamily="34" charset="0"/>
                        <a:buChar char="•"/>
                      </a:pPr>
                      <a:r>
                        <a:rPr lang="en-US" sz="1400" dirty="0" smtClean="0">
                          <a:latin typeface="+mn-lt"/>
                          <a:ea typeface="Calibri"/>
                          <a:cs typeface="Times New Roman"/>
                        </a:rPr>
                        <a:t>To earn tenure, a Principal,</a:t>
                      </a:r>
                      <a:r>
                        <a:rPr lang="en-US" sz="1400" baseline="0" dirty="0" smtClean="0">
                          <a:latin typeface="+mn-lt"/>
                          <a:ea typeface="Calibri"/>
                          <a:cs typeface="Times New Roman"/>
                        </a:rPr>
                        <a:t> AP or VP</a:t>
                      </a:r>
                      <a:r>
                        <a:rPr lang="en-US" sz="1400" dirty="0" smtClean="0">
                          <a:latin typeface="+mn-lt"/>
                          <a:ea typeface="Calibri"/>
                          <a:cs typeface="Times New Roman"/>
                        </a:rPr>
                        <a:t> must receive an</a:t>
                      </a:r>
                      <a:r>
                        <a:rPr lang="en-US" sz="1400" baseline="0" dirty="0" smtClean="0">
                          <a:latin typeface="+mn-lt"/>
                          <a:ea typeface="Calibri"/>
                          <a:cs typeface="Times New Roman"/>
                        </a:rPr>
                        <a:t> “effective” or “highly effective rating” in both of these two years</a:t>
                      </a:r>
                      <a:endParaRPr lang="en-US" sz="1400" dirty="0">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hMerge="1">
                  <a:txBody>
                    <a:bodyPr/>
                    <a:lstStyle/>
                    <a:p>
                      <a:pPr marL="0" marR="0" algn="l">
                        <a:lnSpc>
                          <a:spcPct val="115000"/>
                        </a:lnSpc>
                        <a:spcBef>
                          <a:spcPts val="0"/>
                        </a:spcBef>
                        <a:spcAft>
                          <a:spcPts val="0"/>
                        </a:spcAft>
                        <a:buFont typeface="Arial" pitchFamily="34" charset="0"/>
                        <a:buChar char="•"/>
                      </a:pPr>
                      <a:endParaRPr lang="en-US" sz="1100" dirty="0">
                        <a:latin typeface="Calibri"/>
                        <a:ea typeface="Calibri"/>
                        <a:cs typeface="Times New Roman"/>
                      </a:endParaRPr>
                    </a:p>
                  </a:txBody>
                  <a:tcPr marL="68580" marR="68580" marT="0" marB="0" anchor="ctr">
                    <a:solidFill>
                      <a:schemeClr val="accent1">
                        <a:lumMod val="20000"/>
                        <a:lumOff val="80000"/>
                      </a:schemeClr>
                    </a:solidFill>
                  </a:tcPr>
                </a:tc>
                <a:tc>
                  <a:txBody>
                    <a:bodyPr/>
                    <a:lstStyle/>
                    <a:p>
                      <a:pPr marL="0" marR="0" algn="l">
                        <a:lnSpc>
                          <a:spcPct val="100000"/>
                        </a:lnSpc>
                        <a:spcBef>
                          <a:spcPts val="0"/>
                        </a:spcBef>
                        <a:spcAft>
                          <a:spcPts val="0"/>
                        </a:spcAft>
                        <a:buFont typeface="Arial" pitchFamily="34" charset="0"/>
                        <a:buChar char="•"/>
                      </a:pPr>
                      <a:r>
                        <a:rPr lang="en-US" sz="1400" dirty="0" smtClean="0">
                          <a:latin typeface="+mn-lt"/>
                          <a:ea typeface="Calibri"/>
                          <a:cs typeface="Times New Roman"/>
                        </a:rPr>
                        <a:t>The Principal, AP or VP must also be employed in the district for four years</a:t>
                      </a:r>
                      <a:endParaRPr lang="en-US" sz="1400" dirty="0">
                        <a:latin typeface="+mn-lt"/>
                        <a:ea typeface="Calibri"/>
                        <a:cs typeface="Times New Roman"/>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sp>
        <p:nvSpPr>
          <p:cNvPr id="11" name="TextBox 10"/>
          <p:cNvSpPr txBox="1"/>
          <p:nvPr/>
        </p:nvSpPr>
        <p:spPr>
          <a:xfrm>
            <a:off x="228600" y="3813828"/>
            <a:ext cx="7772400" cy="369332"/>
          </a:xfrm>
          <a:prstGeom prst="rect">
            <a:avLst/>
          </a:prstGeom>
          <a:noFill/>
        </p:spPr>
        <p:txBody>
          <a:bodyPr wrap="square" rtlCol="0">
            <a:spAutoFit/>
          </a:bodyPr>
          <a:lstStyle/>
          <a:p>
            <a:pPr algn="ctr"/>
            <a:r>
              <a:rPr lang="en-US" b="1" dirty="0" smtClean="0">
                <a:solidFill>
                  <a:schemeClr val="accent5"/>
                </a:solidFill>
                <a:latin typeface="+mn-lt"/>
              </a:rPr>
              <a:t>Principal/AP/VP Tenure Acquisition Timeline</a:t>
            </a:r>
            <a:endParaRPr lang="en-US" b="1" dirty="0">
              <a:solidFill>
                <a:schemeClr val="accent5"/>
              </a:solidFill>
              <a:latin typeface="+mn-lt"/>
            </a:endParaRPr>
          </a:p>
        </p:txBody>
      </p:sp>
      <p:sp>
        <p:nvSpPr>
          <p:cNvPr id="18" name="5-Point Star 17"/>
          <p:cNvSpPr/>
          <p:nvPr/>
        </p:nvSpPr>
        <p:spPr>
          <a:xfrm>
            <a:off x="7848600" y="2802020"/>
            <a:ext cx="304800" cy="2286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77200" y="2685488"/>
            <a:ext cx="914400" cy="461665"/>
          </a:xfrm>
          <a:prstGeom prst="rect">
            <a:avLst/>
          </a:prstGeom>
          <a:noFill/>
        </p:spPr>
        <p:txBody>
          <a:bodyPr wrap="square" rtlCol="0">
            <a:spAutoFit/>
          </a:bodyPr>
          <a:lstStyle/>
          <a:p>
            <a:r>
              <a:rPr lang="en-US" sz="1200" b="1" dirty="0" smtClean="0">
                <a:latin typeface="+mn-lt"/>
              </a:rPr>
              <a:t>Tenure Granted</a:t>
            </a:r>
            <a:r>
              <a:rPr lang="en-US" sz="1200" baseline="30000" dirty="0" smtClean="0">
                <a:latin typeface="+mn-lt"/>
                <a:ea typeface="Calibri"/>
                <a:cs typeface="Times New Roman"/>
              </a:rPr>
              <a:t> </a:t>
            </a:r>
            <a:endParaRPr lang="en-US" sz="1200" b="1" dirty="0">
              <a:latin typeface="+mn-lt"/>
            </a:endParaRPr>
          </a:p>
        </p:txBody>
      </p:sp>
      <p:sp>
        <p:nvSpPr>
          <p:cNvPr id="20" name="5-Point Star 19"/>
          <p:cNvSpPr/>
          <p:nvPr/>
        </p:nvSpPr>
        <p:spPr>
          <a:xfrm>
            <a:off x="7848600" y="5146901"/>
            <a:ext cx="304800" cy="2286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077200" y="5042244"/>
            <a:ext cx="914400" cy="461665"/>
          </a:xfrm>
          <a:prstGeom prst="rect">
            <a:avLst/>
          </a:prstGeom>
          <a:noFill/>
        </p:spPr>
        <p:txBody>
          <a:bodyPr wrap="square" rtlCol="0">
            <a:spAutoFit/>
          </a:bodyPr>
          <a:lstStyle/>
          <a:p>
            <a:r>
              <a:rPr lang="en-US" sz="1200" b="1" dirty="0" smtClean="0">
                <a:latin typeface="+mn-lt"/>
              </a:rPr>
              <a:t>Tenure Granted</a:t>
            </a:r>
            <a:r>
              <a:rPr lang="en-US" sz="1200" baseline="30000" dirty="0" smtClean="0">
                <a:latin typeface="+mn-lt"/>
                <a:ea typeface="Calibri"/>
                <a:cs typeface="Times New Roman"/>
              </a:rPr>
              <a:t> </a:t>
            </a:r>
            <a:endParaRPr lang="en-US" sz="1200" b="1"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Action Plan (CAP)</a:t>
            </a:r>
            <a:endParaRPr lang="en-US" dirty="0"/>
          </a:p>
        </p:txBody>
      </p:sp>
      <p:sp>
        <p:nvSpPr>
          <p:cNvPr id="3" name="Content Placeholder 2"/>
          <p:cNvSpPr>
            <a:spLocks noGrp="1"/>
          </p:cNvSpPr>
          <p:nvPr>
            <p:ph idx="1"/>
          </p:nvPr>
        </p:nvSpPr>
        <p:spPr>
          <a:xfrm>
            <a:off x="460265" y="1559910"/>
            <a:ext cx="8410780" cy="4933658"/>
          </a:xfrm>
        </p:spPr>
        <p:txBody>
          <a:bodyPr/>
          <a:lstStyle/>
          <a:p>
            <a:pPr lvl="0">
              <a:buClr>
                <a:srgbClr val="FFC000"/>
              </a:buClr>
            </a:pPr>
            <a:r>
              <a:rPr lang="en-US" sz="1800" b="1" dirty="0" smtClean="0"/>
              <a:t>A CAP is legally required for anyone scoring below 2.65 on their evaluation</a:t>
            </a:r>
          </a:p>
          <a:p>
            <a:pPr marL="857250" lvl="1" indent="-457200"/>
            <a:r>
              <a:rPr lang="en-US" sz="1700" b="1" dirty="0" smtClean="0"/>
              <a:t>Replaces</a:t>
            </a:r>
            <a:r>
              <a:rPr lang="en-US" sz="1700" dirty="0" smtClean="0"/>
              <a:t> PDP</a:t>
            </a:r>
          </a:p>
          <a:p>
            <a:pPr marL="857250" lvl="1" indent="-457200"/>
            <a:r>
              <a:rPr lang="en-US" sz="1700" dirty="0" smtClean="0"/>
              <a:t>Addresses areas in need of improvement identified in the </a:t>
            </a:r>
            <a:r>
              <a:rPr lang="en-US" sz="1700" b="1" dirty="0" smtClean="0"/>
              <a:t>educator evaluation rubric</a:t>
            </a:r>
          </a:p>
          <a:p>
            <a:pPr marL="857250" lvl="1" indent="-457200"/>
            <a:r>
              <a:rPr lang="en-US" sz="1700" dirty="0" smtClean="0"/>
              <a:t>Includes specific, </a:t>
            </a:r>
            <a:r>
              <a:rPr lang="en-US" sz="1700" b="1" dirty="0" smtClean="0"/>
              <a:t>demonstrable goals </a:t>
            </a:r>
            <a:r>
              <a:rPr lang="en-US" sz="1700" dirty="0" smtClean="0"/>
              <a:t>and </a:t>
            </a:r>
            <a:r>
              <a:rPr lang="en-US" sz="1700" b="1" dirty="0" smtClean="0"/>
              <a:t>timelines</a:t>
            </a:r>
            <a:r>
              <a:rPr lang="en-US" sz="1700" dirty="0" smtClean="0"/>
              <a:t> for improvement</a:t>
            </a:r>
          </a:p>
          <a:p>
            <a:pPr marL="857250" lvl="1" indent="-457200"/>
            <a:r>
              <a:rPr lang="en-US" sz="1700" dirty="0" smtClean="0"/>
              <a:t>Created </a:t>
            </a:r>
            <a:r>
              <a:rPr lang="en-US" sz="1700" b="1" dirty="0" smtClean="0"/>
              <a:t>collaboratively</a:t>
            </a:r>
            <a:r>
              <a:rPr lang="en-US" sz="1700" dirty="0" smtClean="0"/>
              <a:t> and in place by </a:t>
            </a:r>
            <a:r>
              <a:rPr lang="en-US" sz="1700" b="1" dirty="0" smtClean="0"/>
              <a:t>October 31</a:t>
            </a:r>
            <a:r>
              <a:rPr lang="en-US" sz="1700" b="1" baseline="30000" dirty="0" smtClean="0"/>
              <a:t>st</a:t>
            </a:r>
            <a:r>
              <a:rPr lang="en-US" sz="1700" b="1" i="1" baseline="30000" dirty="0" smtClean="0">
                <a:solidFill>
                  <a:schemeClr val="tx2"/>
                </a:solidFill>
              </a:rPr>
              <a:t> </a:t>
            </a:r>
            <a:r>
              <a:rPr lang="en-US" sz="1700" i="1" dirty="0" smtClean="0">
                <a:solidFill>
                  <a:schemeClr val="tx2"/>
                </a:solidFill>
              </a:rPr>
              <a:t>(new deadline)</a:t>
            </a:r>
          </a:p>
          <a:p>
            <a:pPr marL="857250" lvl="1" indent="-457200"/>
            <a:r>
              <a:rPr lang="en-US" sz="1700" b="1" dirty="0" smtClean="0"/>
              <a:t>Teacher observations may not occur </a:t>
            </a:r>
            <a:r>
              <a:rPr lang="en-US" sz="1700" dirty="0" smtClean="0"/>
              <a:t>between receipt of summative score and implementation of CAP</a:t>
            </a:r>
          </a:p>
          <a:p>
            <a:pPr marL="857250" lvl="1" indent="-457200"/>
            <a:r>
              <a:rPr lang="en-US" sz="1700" dirty="0" smtClean="0"/>
              <a:t>Requires </a:t>
            </a:r>
            <a:r>
              <a:rPr lang="en-US" sz="1700" b="1" dirty="0" smtClean="0"/>
              <a:t>multiple observers</a:t>
            </a:r>
            <a:r>
              <a:rPr lang="en-US" sz="1700" dirty="0" smtClean="0"/>
              <a:t>, </a:t>
            </a:r>
            <a:r>
              <a:rPr lang="en-US" sz="1700" b="1" dirty="0" smtClean="0"/>
              <a:t>one additional observation</a:t>
            </a:r>
            <a:r>
              <a:rPr lang="en-US" sz="1700" dirty="0" smtClean="0"/>
              <a:t>, a </a:t>
            </a:r>
            <a:r>
              <a:rPr lang="en-US" sz="1700" b="1" dirty="0" smtClean="0"/>
              <a:t>status review </a:t>
            </a:r>
            <a:r>
              <a:rPr lang="en-US" sz="1700" dirty="0" smtClean="0"/>
              <a:t>during each post-observation conference and a </a:t>
            </a:r>
            <a:r>
              <a:rPr lang="en-US" sz="1700" b="1" dirty="0" smtClean="0"/>
              <a:t>mid-year conference</a:t>
            </a:r>
          </a:p>
          <a:p>
            <a:pPr marL="857250" lvl="1" indent="-457200"/>
            <a:r>
              <a:rPr lang="en-US" sz="1700" dirty="0" smtClean="0"/>
              <a:t>For </a:t>
            </a:r>
            <a:r>
              <a:rPr lang="en-US" sz="1700" b="1" dirty="0" smtClean="0"/>
              <a:t>mSGP teachers </a:t>
            </a:r>
            <a:r>
              <a:rPr lang="en-US" sz="1700" dirty="0" smtClean="0"/>
              <a:t>with low observation and goal ratings, use a </a:t>
            </a:r>
            <a:r>
              <a:rPr lang="en-US" sz="1700" b="1" dirty="0" smtClean="0"/>
              <a:t>modified PDP</a:t>
            </a:r>
            <a:r>
              <a:rPr lang="en-US" sz="1700" dirty="0" smtClean="0"/>
              <a:t>, not a CAP, to provide support prior to receipt of mSGP scores  </a:t>
            </a:r>
          </a:p>
          <a:p>
            <a:pPr marL="857250" lvl="1" indent="-457200"/>
            <a:endParaRPr lang="en-US" sz="1200" dirty="0" smtClean="0"/>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nvPr>
        </p:nvGraphicFramePr>
        <p:xfrm>
          <a:off x="114300" y="1840883"/>
          <a:ext cx="8813800" cy="259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6" name="Title 1"/>
          <p:cNvSpPr>
            <a:spLocks noGrp="1"/>
          </p:cNvSpPr>
          <p:nvPr>
            <p:ph type="title"/>
          </p:nvPr>
        </p:nvSpPr>
        <p:spPr>
          <a:xfrm>
            <a:off x="-1" y="0"/>
            <a:ext cx="9235440" cy="1041400"/>
          </a:xfrm>
        </p:spPr>
        <p:txBody>
          <a:bodyPr/>
          <a:lstStyle/>
          <a:p>
            <a:pPr eaLnBrk="1" fontAlgn="auto" hangingPunct="1"/>
            <a:r>
              <a:rPr lang="en-US" dirty="0" smtClean="0"/>
              <a:t>Timeline for Corrective Action Plan (CAP)</a:t>
            </a:r>
            <a:endParaRPr lang="en-US" dirty="0" smtClean="0">
              <a:solidFill>
                <a:schemeClr val="accent5"/>
              </a:solidFill>
            </a:endParaRPr>
          </a:p>
        </p:txBody>
      </p:sp>
      <p:sp>
        <p:nvSpPr>
          <p:cNvPr id="12" name="Rectangle 11"/>
          <p:cNvSpPr/>
          <p:nvPr/>
        </p:nvSpPr>
        <p:spPr>
          <a:xfrm>
            <a:off x="533400" y="2243811"/>
            <a:ext cx="1371600" cy="457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2876550" y="3992330"/>
            <a:ext cx="1447800" cy="609600"/>
          </a:xfrm>
          <a:prstGeom prst="rect">
            <a:avLst/>
          </a:prstGeom>
          <a:ln>
            <a:solidFill>
              <a:schemeClr val="tx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0" kern="1200" dirty="0" smtClean="0">
                <a:solidFill>
                  <a:schemeClr val="tx1"/>
                </a:solidFill>
              </a:rPr>
              <a:t>15-16 mSGP and summative ratings available</a:t>
            </a:r>
            <a:endParaRPr lang="en-US" sz="1200" b="0" kern="1200" dirty="0">
              <a:solidFill>
                <a:schemeClr val="tx1"/>
              </a:solidFill>
            </a:endParaRPr>
          </a:p>
        </p:txBody>
      </p:sp>
      <p:sp>
        <p:nvSpPr>
          <p:cNvPr id="20" name="Rectangle 19"/>
          <p:cNvSpPr/>
          <p:nvPr/>
        </p:nvSpPr>
        <p:spPr>
          <a:xfrm>
            <a:off x="298450" y="4603750"/>
            <a:ext cx="1528609" cy="7810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2"/>
                </a:solidFill>
              </a:rPr>
              <a:t>Modified PDP </a:t>
            </a:r>
            <a:r>
              <a:rPr lang="en-US" sz="1200" b="0" kern="1200" dirty="0" smtClean="0">
                <a:solidFill>
                  <a:schemeClr val="tx2"/>
                </a:solidFill>
              </a:rPr>
              <a:t>for mSGP teachers with low observation and goal scores</a:t>
            </a:r>
            <a:endParaRPr lang="en-US" sz="1200" b="0" kern="1200" dirty="0">
              <a:solidFill>
                <a:schemeClr val="tx2"/>
              </a:solidFill>
            </a:endParaRPr>
          </a:p>
        </p:txBody>
      </p:sp>
      <p:sp>
        <p:nvSpPr>
          <p:cNvPr id="22" name="Rectangle 21"/>
          <p:cNvSpPr/>
          <p:nvPr/>
        </p:nvSpPr>
        <p:spPr>
          <a:xfrm>
            <a:off x="3211286" y="4377417"/>
            <a:ext cx="1371600" cy="457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5064124" y="3178176"/>
            <a:ext cx="752475" cy="5524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400" b="1" kern="1200" dirty="0" smtClean="0">
                <a:solidFill>
                  <a:schemeClr val="tx2"/>
                </a:solidFill>
              </a:rPr>
              <a:t>June 2017</a:t>
            </a:r>
          </a:p>
        </p:txBody>
      </p:sp>
      <p:sp>
        <p:nvSpPr>
          <p:cNvPr id="28" name="Rectangle 27"/>
          <p:cNvSpPr/>
          <p:nvPr/>
        </p:nvSpPr>
        <p:spPr>
          <a:xfrm>
            <a:off x="489856" y="3800475"/>
            <a:ext cx="1371600" cy="457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Rectangle 31"/>
          <p:cNvSpPr/>
          <p:nvPr/>
        </p:nvSpPr>
        <p:spPr>
          <a:xfrm>
            <a:off x="1600200" y="2997733"/>
            <a:ext cx="800100" cy="482067"/>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dirty="0" smtClean="0">
                <a:solidFill>
                  <a:schemeClr val="accent5"/>
                </a:solidFill>
              </a:rPr>
              <a:t>Oct 31 </a:t>
            </a:r>
            <a:r>
              <a:rPr lang="en-US" sz="1400" b="1" kern="1200" dirty="0" smtClean="0">
                <a:solidFill>
                  <a:schemeClr val="accent5"/>
                </a:solidFill>
              </a:rPr>
              <a:t>2016*</a:t>
            </a:r>
          </a:p>
        </p:txBody>
      </p:sp>
      <p:sp>
        <p:nvSpPr>
          <p:cNvPr id="33" name="Rectangle 32"/>
          <p:cNvSpPr/>
          <p:nvPr/>
        </p:nvSpPr>
        <p:spPr>
          <a:xfrm>
            <a:off x="2190750" y="1774824"/>
            <a:ext cx="2305050" cy="428625"/>
          </a:xfrm>
          <a:prstGeom prst="rect">
            <a:avLst/>
          </a:prstGeom>
          <a:solidFill>
            <a:schemeClr val="bg2"/>
          </a:solidFill>
          <a:ln>
            <a:solidFill>
              <a:srgbClr val="FFC000"/>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Extra observation and mid-year conference </a:t>
            </a:r>
            <a:endParaRPr lang="en-US" sz="1200" b="0" kern="1200" dirty="0">
              <a:solidFill>
                <a:schemeClr val="tx1"/>
              </a:solidFill>
            </a:endParaRPr>
          </a:p>
        </p:txBody>
      </p:sp>
      <p:cxnSp>
        <p:nvCxnSpPr>
          <p:cNvPr id="36" name="Straight Arrow Connector 35"/>
          <p:cNvCxnSpPr/>
          <p:nvPr/>
        </p:nvCxnSpPr>
        <p:spPr>
          <a:xfrm>
            <a:off x="1739900" y="5003800"/>
            <a:ext cx="1188720" cy="0"/>
          </a:xfrm>
          <a:prstGeom prst="straightConnector1">
            <a:avLst/>
          </a:prstGeom>
          <a:ln w="38100">
            <a:tailEnd type="arrow"/>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969125" y="3970105"/>
            <a:ext cx="1447800" cy="609600"/>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0" kern="1200" dirty="0" smtClean="0">
                <a:solidFill>
                  <a:schemeClr val="tx1"/>
                </a:solidFill>
              </a:rPr>
              <a:t>16-17 mSGP and summative ratings available</a:t>
            </a:r>
            <a:endParaRPr lang="en-US" sz="1200" b="0" kern="1200" dirty="0">
              <a:solidFill>
                <a:schemeClr val="tx1"/>
              </a:solidFill>
            </a:endParaRPr>
          </a:p>
        </p:txBody>
      </p:sp>
      <p:sp>
        <p:nvSpPr>
          <p:cNvPr id="39" name="Rectangle 38"/>
          <p:cNvSpPr/>
          <p:nvPr/>
        </p:nvSpPr>
        <p:spPr>
          <a:xfrm>
            <a:off x="2901950" y="4653642"/>
            <a:ext cx="1543050" cy="7946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2"/>
                </a:solidFill>
              </a:rPr>
              <a:t>CAP</a:t>
            </a:r>
            <a:r>
              <a:rPr lang="en-US" sz="1200" b="0" kern="1200" dirty="0" smtClean="0">
                <a:solidFill>
                  <a:schemeClr val="tx2"/>
                </a:solidFill>
              </a:rPr>
              <a:t> for mSGP educators with15-16 summative rating </a:t>
            </a:r>
            <a:r>
              <a:rPr lang="en-US" sz="1200" b="1" kern="1200" dirty="0" smtClean="0">
                <a:solidFill>
                  <a:schemeClr val="tx2"/>
                </a:solidFill>
              </a:rPr>
              <a:t>less than 2.65</a:t>
            </a:r>
          </a:p>
        </p:txBody>
      </p:sp>
      <p:sp>
        <p:nvSpPr>
          <p:cNvPr id="40" name="Rectangle 39"/>
          <p:cNvSpPr/>
          <p:nvPr/>
        </p:nvSpPr>
        <p:spPr>
          <a:xfrm>
            <a:off x="7035800" y="4664075"/>
            <a:ext cx="1371600" cy="6318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0" kern="1200" dirty="0" smtClean="0">
                <a:solidFill>
                  <a:schemeClr val="tx2"/>
                </a:solidFill>
              </a:rPr>
              <a:t>CAP cycle </a:t>
            </a:r>
            <a:r>
              <a:rPr lang="en-US" sz="1200" b="1" kern="1200" dirty="0" smtClean="0">
                <a:solidFill>
                  <a:schemeClr val="tx2"/>
                </a:solidFill>
              </a:rPr>
              <a:t>ends</a:t>
            </a:r>
            <a:r>
              <a:rPr lang="en-US" sz="1200" b="0" kern="1200" dirty="0" smtClean="0">
                <a:solidFill>
                  <a:schemeClr val="tx2"/>
                </a:solidFill>
              </a:rPr>
              <a:t> </a:t>
            </a:r>
            <a:r>
              <a:rPr lang="en-US" sz="1200" b="1" kern="1200" dirty="0" smtClean="0">
                <a:solidFill>
                  <a:schemeClr val="tx2"/>
                </a:solidFill>
              </a:rPr>
              <a:t>for 15-16</a:t>
            </a:r>
            <a:r>
              <a:rPr lang="en-US" sz="1200" kern="1200" dirty="0" smtClean="0">
                <a:solidFill>
                  <a:schemeClr val="tx2"/>
                </a:solidFill>
              </a:rPr>
              <a:t>/begins</a:t>
            </a:r>
            <a:r>
              <a:rPr lang="en-US" sz="1200" b="0" kern="1200" dirty="0" smtClean="0">
                <a:solidFill>
                  <a:schemeClr val="tx2"/>
                </a:solidFill>
              </a:rPr>
              <a:t> for 16-17 ratings</a:t>
            </a:r>
          </a:p>
        </p:txBody>
      </p:sp>
      <p:sp>
        <p:nvSpPr>
          <p:cNvPr id="41" name="Rectangle 40"/>
          <p:cNvSpPr/>
          <p:nvPr/>
        </p:nvSpPr>
        <p:spPr>
          <a:xfrm>
            <a:off x="5283200" y="4740275"/>
            <a:ext cx="1676400" cy="492125"/>
          </a:xfrm>
          <a:prstGeom prst="rect">
            <a:avLst/>
          </a:prstGeom>
          <a:solidFill>
            <a:schemeClr val="bg1"/>
          </a:solidFill>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2"/>
                </a:solidFill>
              </a:rPr>
              <a:t>Support continues </a:t>
            </a:r>
            <a:r>
              <a:rPr lang="en-US" sz="1200" b="0" kern="1200" dirty="0" smtClean="0">
                <a:solidFill>
                  <a:schemeClr val="tx2"/>
                </a:solidFill>
              </a:rPr>
              <a:t>for teachers on CAP</a:t>
            </a:r>
            <a:endParaRPr lang="en-US" sz="1200" b="0" kern="1200" dirty="0">
              <a:solidFill>
                <a:schemeClr val="tx2"/>
              </a:solidFill>
            </a:endParaRPr>
          </a:p>
        </p:txBody>
      </p:sp>
      <p:sp>
        <p:nvSpPr>
          <p:cNvPr id="42" name="Rectangle 41"/>
          <p:cNvSpPr/>
          <p:nvPr/>
        </p:nvSpPr>
        <p:spPr>
          <a:xfrm>
            <a:off x="4533899" y="2362194"/>
            <a:ext cx="1336675" cy="438156"/>
          </a:xfrm>
          <a:prstGeom prst="rect">
            <a:avLst/>
          </a:prstGeom>
          <a:ln>
            <a:solidFill>
              <a:schemeClr val="tx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16-17 summative ratings available</a:t>
            </a:r>
            <a:endParaRPr lang="en-US" sz="1200" b="0" kern="1200" dirty="0">
              <a:solidFill>
                <a:schemeClr val="tx1"/>
              </a:solidFill>
            </a:endParaRPr>
          </a:p>
        </p:txBody>
      </p:sp>
      <p:sp>
        <p:nvSpPr>
          <p:cNvPr id="43" name="Rectangle 42"/>
          <p:cNvSpPr/>
          <p:nvPr/>
        </p:nvSpPr>
        <p:spPr>
          <a:xfrm>
            <a:off x="7258050" y="3190875"/>
            <a:ext cx="1352550" cy="457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400" b="1" kern="1200" dirty="0" smtClean="0">
                <a:solidFill>
                  <a:schemeClr val="tx2"/>
                </a:solidFill>
              </a:rPr>
              <a:t>Fall/Winter 2017</a:t>
            </a:r>
          </a:p>
        </p:txBody>
      </p:sp>
      <p:sp>
        <p:nvSpPr>
          <p:cNvPr id="35" name="Rectangle 34"/>
          <p:cNvSpPr/>
          <p:nvPr/>
        </p:nvSpPr>
        <p:spPr>
          <a:xfrm>
            <a:off x="3101975" y="3187700"/>
            <a:ext cx="1371600" cy="457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400" b="1" dirty="0" smtClean="0">
                <a:solidFill>
                  <a:schemeClr val="tx2"/>
                </a:solidFill>
              </a:rPr>
              <a:t>Fall/Winter </a:t>
            </a:r>
            <a:r>
              <a:rPr lang="en-US" sz="1400" b="1" kern="1200" dirty="0" smtClean="0">
                <a:solidFill>
                  <a:schemeClr val="tx2"/>
                </a:solidFill>
              </a:rPr>
              <a:t>2016</a:t>
            </a:r>
          </a:p>
        </p:txBody>
      </p:sp>
      <p:sp>
        <p:nvSpPr>
          <p:cNvPr id="37" name="Rectangle 36"/>
          <p:cNvSpPr/>
          <p:nvPr/>
        </p:nvSpPr>
        <p:spPr>
          <a:xfrm>
            <a:off x="1552575" y="2266036"/>
            <a:ext cx="1371600" cy="7184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smtClean="0">
                <a:solidFill>
                  <a:schemeClr val="tx2"/>
                </a:solidFill>
              </a:rPr>
              <a:t>CAP</a:t>
            </a:r>
            <a:r>
              <a:rPr lang="en-US" sz="1200" b="0" kern="1200" dirty="0" smtClean="0">
                <a:solidFill>
                  <a:schemeClr val="tx2"/>
                </a:solidFill>
              </a:rPr>
              <a:t> if summative rating is </a:t>
            </a:r>
            <a:r>
              <a:rPr lang="en-US" sz="1200" b="1" kern="1200" dirty="0" smtClean="0">
                <a:solidFill>
                  <a:schemeClr val="tx2"/>
                </a:solidFill>
              </a:rPr>
              <a:t>less than 2.65</a:t>
            </a:r>
            <a:endParaRPr lang="en-US" sz="1200" b="1" kern="1200" dirty="0">
              <a:solidFill>
                <a:schemeClr val="tx2"/>
              </a:solidFill>
            </a:endParaRPr>
          </a:p>
        </p:txBody>
      </p:sp>
      <p:sp>
        <p:nvSpPr>
          <p:cNvPr id="44" name="Rectangle 43"/>
          <p:cNvSpPr/>
          <p:nvPr/>
        </p:nvSpPr>
        <p:spPr>
          <a:xfrm>
            <a:off x="142875" y="2333625"/>
            <a:ext cx="1343025" cy="466725"/>
          </a:xfrm>
          <a:prstGeom prst="rect">
            <a:avLst/>
          </a:prstGeom>
          <a:ln>
            <a:solidFill>
              <a:schemeClr val="tx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15-16 summative ratings available</a:t>
            </a:r>
            <a:endParaRPr lang="en-US" sz="1200" b="0" kern="1200" dirty="0">
              <a:solidFill>
                <a:schemeClr val="tx1"/>
              </a:solidFill>
            </a:endParaRPr>
          </a:p>
        </p:txBody>
      </p:sp>
      <p:sp>
        <p:nvSpPr>
          <p:cNvPr id="45" name="TextBox 44"/>
          <p:cNvSpPr txBox="1"/>
          <p:nvPr/>
        </p:nvSpPr>
        <p:spPr>
          <a:xfrm>
            <a:off x="0" y="6427113"/>
            <a:ext cx="7724774" cy="430887"/>
          </a:xfrm>
          <a:prstGeom prst="rect">
            <a:avLst/>
          </a:prstGeom>
          <a:noFill/>
        </p:spPr>
        <p:txBody>
          <a:bodyPr wrap="square" rtlCol="0">
            <a:spAutoFit/>
          </a:bodyPr>
          <a:lstStyle/>
          <a:p>
            <a:r>
              <a:rPr lang="en-US" sz="1100" dirty="0" smtClean="0">
                <a:solidFill>
                  <a:schemeClr val="bg1"/>
                </a:solidFill>
              </a:rPr>
              <a:t>*October 31 is the deadline for a CAP for educators with a summative rating. Districts may choose to implement CAPs before this date.  No observations may take place prior to the CAP being put in place.</a:t>
            </a:r>
            <a:endParaRPr lang="en-US" sz="1100" dirty="0">
              <a:solidFill>
                <a:schemeClr val="bg1"/>
              </a:solidFill>
            </a:endParaRPr>
          </a:p>
        </p:txBody>
      </p:sp>
      <p:sp>
        <p:nvSpPr>
          <p:cNvPr id="46" name="Rectangle 45"/>
          <p:cNvSpPr/>
          <p:nvPr/>
        </p:nvSpPr>
        <p:spPr>
          <a:xfrm>
            <a:off x="1106488" y="1123042"/>
            <a:ext cx="6931025" cy="4898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600" b="1" dirty="0" smtClean="0">
                <a:solidFill>
                  <a:schemeClr val="tx1"/>
                </a:solidFill>
              </a:rPr>
              <a:t>TEACHERS NOT RECEIVING mSGP SCORE</a:t>
            </a:r>
            <a:endParaRPr lang="en-US" sz="1600" b="1" kern="1200" dirty="0" smtClean="0">
              <a:solidFill>
                <a:schemeClr val="tx1"/>
              </a:solidFill>
            </a:endParaRPr>
          </a:p>
        </p:txBody>
      </p:sp>
      <p:sp>
        <p:nvSpPr>
          <p:cNvPr id="47" name="Rectangle 46"/>
          <p:cNvSpPr/>
          <p:nvPr/>
        </p:nvSpPr>
        <p:spPr>
          <a:xfrm>
            <a:off x="457199" y="3190876"/>
            <a:ext cx="752475" cy="55244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400" b="1" kern="1200" dirty="0" smtClean="0">
                <a:solidFill>
                  <a:schemeClr val="tx2"/>
                </a:solidFill>
              </a:rPr>
              <a:t>June 2016</a:t>
            </a:r>
          </a:p>
        </p:txBody>
      </p:sp>
      <p:sp>
        <p:nvSpPr>
          <p:cNvPr id="48" name="Rectangle 47"/>
          <p:cNvSpPr/>
          <p:nvPr/>
        </p:nvSpPr>
        <p:spPr>
          <a:xfrm>
            <a:off x="155575" y="4013200"/>
            <a:ext cx="1381125" cy="558799"/>
          </a:xfrm>
          <a:prstGeom prst="rect">
            <a:avLst/>
          </a:prstGeom>
          <a:ln>
            <a:solidFill>
              <a:schemeClr val="tx2"/>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15-16 observation  and SGO scores available</a:t>
            </a:r>
            <a:endParaRPr lang="en-US" sz="1200" b="0" kern="1200" dirty="0">
              <a:solidFill>
                <a:schemeClr val="tx1"/>
              </a:solidFill>
            </a:endParaRPr>
          </a:p>
        </p:txBody>
      </p:sp>
      <p:sp>
        <p:nvSpPr>
          <p:cNvPr id="49" name="Rectangle 48"/>
          <p:cNvSpPr/>
          <p:nvPr/>
        </p:nvSpPr>
        <p:spPr>
          <a:xfrm>
            <a:off x="1398588" y="5974442"/>
            <a:ext cx="6346825" cy="48985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600" b="1" dirty="0" smtClean="0">
                <a:solidFill>
                  <a:schemeClr val="tx1"/>
                </a:solidFill>
              </a:rPr>
              <a:t>TEACHERS RECEIVING mSGP SCORE</a:t>
            </a:r>
            <a:endParaRPr lang="en-US" sz="1600" b="1" kern="1200" dirty="0" smtClean="0">
              <a:solidFill>
                <a:schemeClr val="tx1"/>
              </a:solidFill>
            </a:endParaRPr>
          </a:p>
        </p:txBody>
      </p:sp>
      <p:sp>
        <p:nvSpPr>
          <p:cNvPr id="50" name="Rectangle 49"/>
          <p:cNvSpPr/>
          <p:nvPr/>
        </p:nvSpPr>
        <p:spPr>
          <a:xfrm>
            <a:off x="3321050" y="5445124"/>
            <a:ext cx="2209800" cy="428625"/>
          </a:xfrm>
          <a:prstGeom prst="rect">
            <a:avLst/>
          </a:prstGeom>
          <a:solidFill>
            <a:schemeClr val="bg2"/>
          </a:solidFill>
          <a:ln>
            <a:solidFill>
              <a:srgbClr val="FFC000"/>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dirty="0" smtClean="0">
                <a:solidFill>
                  <a:schemeClr val="tx1"/>
                </a:solidFill>
              </a:rPr>
              <a:t>Extra observation and mid-year conference </a:t>
            </a:r>
            <a:endParaRPr lang="en-US" sz="1200" b="0" kern="1200" dirty="0">
              <a:solidFill>
                <a:schemeClr val="tx1"/>
              </a:solidFill>
            </a:endParaRPr>
          </a:p>
        </p:txBody>
      </p:sp>
      <p:sp>
        <p:nvSpPr>
          <p:cNvPr id="51" name="Rectangle 50"/>
          <p:cNvSpPr/>
          <p:nvPr/>
        </p:nvSpPr>
        <p:spPr>
          <a:xfrm>
            <a:off x="6108700" y="3023133"/>
            <a:ext cx="762000" cy="456667"/>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400" b="1" dirty="0" smtClean="0">
                <a:solidFill>
                  <a:schemeClr val="accent5"/>
                </a:solidFill>
              </a:rPr>
              <a:t>Oct 31 2017*</a:t>
            </a:r>
            <a:endParaRPr lang="en-US" sz="1400" b="1" kern="1200" dirty="0" smtClean="0">
              <a:solidFill>
                <a:schemeClr val="accent5"/>
              </a:solidFill>
            </a:endParaRPr>
          </a:p>
        </p:txBody>
      </p:sp>
      <p:sp>
        <p:nvSpPr>
          <p:cNvPr id="52" name="Rectangle 51"/>
          <p:cNvSpPr/>
          <p:nvPr/>
        </p:nvSpPr>
        <p:spPr>
          <a:xfrm>
            <a:off x="4483100" y="1844675"/>
            <a:ext cx="1371600" cy="4540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0" kern="1200" dirty="0" smtClean="0">
                <a:solidFill>
                  <a:schemeClr val="tx2"/>
                </a:solidFill>
              </a:rPr>
              <a:t>CAP cycle </a:t>
            </a:r>
            <a:r>
              <a:rPr lang="en-US" sz="1200" b="1" kern="1200" dirty="0" smtClean="0">
                <a:solidFill>
                  <a:schemeClr val="tx2"/>
                </a:solidFill>
              </a:rPr>
              <a:t>ends</a:t>
            </a:r>
            <a:r>
              <a:rPr lang="en-US" sz="1200" b="0" kern="1200" dirty="0" smtClean="0">
                <a:solidFill>
                  <a:schemeClr val="tx2"/>
                </a:solidFill>
              </a:rPr>
              <a:t> </a:t>
            </a:r>
            <a:r>
              <a:rPr lang="en-US" sz="1200" b="1" kern="1200" dirty="0" smtClean="0">
                <a:solidFill>
                  <a:schemeClr val="tx2"/>
                </a:solidFill>
              </a:rPr>
              <a:t>for 15-16 ratings</a:t>
            </a:r>
            <a:endParaRPr lang="en-US" sz="1200" b="0" kern="1200" dirty="0" smtClean="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of Tenure</a:t>
            </a:r>
            <a:endParaRPr lang="en-US" dirty="0"/>
          </a:p>
        </p:txBody>
      </p:sp>
      <p:sp>
        <p:nvSpPr>
          <p:cNvPr id="5" name="Footer Placeholder 4"/>
          <p:cNvSpPr>
            <a:spLocks noGrp="1"/>
          </p:cNvSpPr>
          <p:nvPr>
            <p:ph type="ftr" sz="quarter" idx="11"/>
          </p:nvPr>
        </p:nvSpPr>
        <p:spPr>
          <a:xfrm>
            <a:off x="457200" y="6436176"/>
            <a:ext cx="6991350" cy="365125"/>
          </a:xfrm>
        </p:spPr>
        <p:txBody>
          <a:bodyPr/>
          <a:lstStyle/>
          <a:p>
            <a:pPr>
              <a:defRPr/>
            </a:pPr>
            <a:r>
              <a:rPr lang="en-US" dirty="0" smtClean="0">
                <a:solidFill>
                  <a:schemeClr val="bg1"/>
                </a:solidFill>
              </a:rPr>
              <a:t>* A and B must be consecutive years.</a:t>
            </a:r>
            <a:endParaRPr lang="en-US" dirty="0">
              <a:solidFill>
                <a:schemeClr val="bg1"/>
              </a:solidFill>
            </a:endParaRPr>
          </a:p>
        </p:txBody>
      </p:sp>
      <p:graphicFrame>
        <p:nvGraphicFramePr>
          <p:cNvPr id="6" name="Content Placeholder 4"/>
          <p:cNvGraphicFramePr>
            <a:graphicFrameLocks/>
          </p:cNvGraphicFramePr>
          <p:nvPr/>
        </p:nvGraphicFramePr>
        <p:xfrm>
          <a:off x="419100" y="1790701"/>
          <a:ext cx="8305800" cy="3276599"/>
        </p:xfrm>
        <a:graphic>
          <a:graphicData uri="http://schemas.openxmlformats.org/drawingml/2006/table">
            <a:tbl>
              <a:tblPr firstRow="1" bandRow="1">
                <a:tableStyleId>{5C22544A-7EE6-4342-B048-85BDC9FD1C3A}</a:tableStyleId>
              </a:tblPr>
              <a:tblGrid>
                <a:gridCol w="1841500"/>
                <a:gridCol w="1905000"/>
                <a:gridCol w="4559300"/>
              </a:tblGrid>
              <a:tr h="467409">
                <a:tc>
                  <a:txBody>
                    <a:bodyPr/>
                    <a:lstStyle/>
                    <a:p>
                      <a:pPr algn="ctr" fontAlgn="b"/>
                      <a:r>
                        <a:rPr lang="en-US" sz="2000" b="1" i="0" u="none" strike="noStrike" dirty="0">
                          <a:solidFill>
                            <a:schemeClr val="bg1"/>
                          </a:solidFill>
                          <a:latin typeface="+mn-lt"/>
                        </a:rPr>
                        <a:t>Year A </a:t>
                      </a:r>
                      <a:r>
                        <a:rPr lang="en-US" sz="2000" b="1" i="0" u="none" strike="noStrike" dirty="0" smtClean="0">
                          <a:solidFill>
                            <a:schemeClr val="bg1"/>
                          </a:solidFill>
                          <a:latin typeface="+mn-lt"/>
                        </a:rPr>
                        <a:t>Rating</a:t>
                      </a:r>
                    </a:p>
                    <a:p>
                      <a:pPr algn="ctr" fontAlgn="b"/>
                      <a:endParaRPr lang="en-US" sz="400" b="1" i="0" u="none" strike="noStrike" dirty="0">
                        <a:solidFill>
                          <a:schemeClr val="bg1"/>
                        </a:solidFill>
                        <a:latin typeface="+mn-lt"/>
                      </a:endParaRPr>
                    </a:p>
                  </a:txBody>
                  <a:tcPr marL="9525" marR="9525" marT="9525" marB="0" anchor="ctr">
                    <a:solidFill>
                      <a:schemeClr val="tx2"/>
                    </a:solidFill>
                  </a:tcPr>
                </a:tc>
                <a:tc>
                  <a:txBody>
                    <a:bodyPr/>
                    <a:lstStyle/>
                    <a:p>
                      <a:pPr algn="ctr" fontAlgn="b"/>
                      <a:r>
                        <a:rPr lang="en-US" sz="2000" b="1" i="0" u="none" strike="noStrike" dirty="0">
                          <a:solidFill>
                            <a:schemeClr val="bg1"/>
                          </a:solidFill>
                          <a:latin typeface="+mn-lt"/>
                        </a:rPr>
                        <a:t>Year B </a:t>
                      </a:r>
                      <a:r>
                        <a:rPr lang="en-US" sz="2000" b="1" i="0" u="none" strike="noStrike" dirty="0" smtClean="0">
                          <a:solidFill>
                            <a:schemeClr val="bg1"/>
                          </a:solidFill>
                          <a:latin typeface="+mn-lt"/>
                        </a:rPr>
                        <a:t>Rating*</a:t>
                      </a:r>
                    </a:p>
                    <a:p>
                      <a:pPr algn="ctr" fontAlgn="b"/>
                      <a:endParaRPr lang="en-US" sz="400" b="1" i="0" u="none" strike="noStrike" dirty="0">
                        <a:solidFill>
                          <a:schemeClr val="bg1"/>
                        </a:solidFill>
                        <a:latin typeface="+mn-lt"/>
                      </a:endParaRPr>
                    </a:p>
                  </a:txBody>
                  <a:tcPr marL="9525" marR="9525" marT="9525" marB="0" anchor="ctr">
                    <a:solidFill>
                      <a:schemeClr val="tx2"/>
                    </a:solidFill>
                  </a:tcPr>
                </a:tc>
                <a:tc>
                  <a:txBody>
                    <a:bodyPr/>
                    <a:lstStyle/>
                    <a:p>
                      <a:pPr algn="ctr" fontAlgn="b"/>
                      <a:r>
                        <a:rPr lang="en-US" sz="2000" b="1" i="0" u="none" strike="noStrike" dirty="0" smtClean="0">
                          <a:solidFill>
                            <a:schemeClr val="bg1"/>
                          </a:solidFill>
                          <a:latin typeface="+mn-lt"/>
                        </a:rPr>
                        <a:t>Action</a:t>
                      </a:r>
                    </a:p>
                    <a:p>
                      <a:pPr algn="ctr" fontAlgn="b"/>
                      <a:endParaRPr lang="en-US" sz="400" b="1" i="0" u="none" strike="noStrike" dirty="0">
                        <a:solidFill>
                          <a:schemeClr val="bg1"/>
                        </a:solidFill>
                        <a:latin typeface="+mn-lt"/>
                      </a:endParaRPr>
                    </a:p>
                  </a:txBody>
                  <a:tcPr marL="9525" marR="9525" marT="9525" marB="0" anchor="ctr">
                    <a:solidFill>
                      <a:schemeClr val="tx2"/>
                    </a:solidFill>
                  </a:tcPr>
                </a:tc>
              </a:tr>
              <a:tr h="683743">
                <a:tc>
                  <a:txBody>
                    <a:bodyPr/>
                    <a:lstStyle/>
                    <a:p>
                      <a:pPr algn="ctr" fontAlgn="b"/>
                      <a:r>
                        <a:rPr lang="en-US" sz="1600" b="0" i="0" u="none" strike="noStrike" dirty="0" smtClean="0">
                          <a:solidFill>
                            <a:srgbClr val="000000"/>
                          </a:solidFill>
                          <a:latin typeface="+mn-lt"/>
                        </a:rPr>
                        <a:t>Ineffective</a:t>
                      </a:r>
                    </a:p>
                    <a:p>
                      <a:pPr algn="ctr" fontAlgn="b"/>
                      <a:endParaRPr lang="en-US" sz="400" b="0" i="0" u="none" strike="noStrike" dirty="0">
                        <a:solidFill>
                          <a:srgbClr val="000000"/>
                        </a:solidFill>
                        <a:latin typeface="+mn-lt"/>
                      </a:endParaRPr>
                    </a:p>
                  </a:txBody>
                  <a:tcPr marL="9525" marR="9525" marT="9525" marB="0" anchor="ctr"/>
                </a:tc>
                <a:tc>
                  <a:txBody>
                    <a:bodyPr/>
                    <a:lstStyle/>
                    <a:p>
                      <a:pPr algn="ctr" fontAlgn="b"/>
                      <a:r>
                        <a:rPr lang="en-US" sz="1600" b="0" i="0" u="none" strike="noStrike" dirty="0" smtClean="0">
                          <a:solidFill>
                            <a:srgbClr val="000000"/>
                          </a:solidFill>
                          <a:latin typeface="+mn-lt"/>
                        </a:rPr>
                        <a:t>Ineffective</a:t>
                      </a:r>
                    </a:p>
                    <a:p>
                      <a:pPr algn="ctr" fontAlgn="b"/>
                      <a:endParaRPr lang="en-US" sz="400" b="0" i="0" u="none" strike="noStrike" dirty="0">
                        <a:solidFill>
                          <a:srgbClr val="000000"/>
                        </a:solidFill>
                        <a:latin typeface="+mn-lt"/>
                      </a:endParaRPr>
                    </a:p>
                  </a:txBody>
                  <a:tcPr marL="9525" marR="9525" marT="9525" marB="0" anchor="ctr"/>
                </a:tc>
                <a:tc rowSpan="2">
                  <a:txBody>
                    <a:bodyPr/>
                    <a:lstStyle/>
                    <a:p>
                      <a:pPr algn="l" fontAlgn="t"/>
                      <a:r>
                        <a:rPr lang="en-US" sz="1600" b="0" i="0" u="none" strike="noStrike" dirty="0">
                          <a:solidFill>
                            <a:srgbClr val="000000"/>
                          </a:solidFill>
                          <a:latin typeface="+mn-lt"/>
                        </a:rPr>
                        <a:t>The superintendent </a:t>
                      </a:r>
                      <a:r>
                        <a:rPr lang="en-US" sz="1600" b="1" i="0" u="none" strike="noStrike" dirty="0">
                          <a:solidFill>
                            <a:srgbClr val="000000"/>
                          </a:solidFill>
                          <a:latin typeface="+mn-lt"/>
                        </a:rPr>
                        <a:t>shall</a:t>
                      </a:r>
                      <a:r>
                        <a:rPr lang="en-US" sz="1600" b="0" i="0" u="none" strike="noStrike" dirty="0">
                          <a:solidFill>
                            <a:srgbClr val="000000"/>
                          </a:solidFill>
                          <a:latin typeface="+mn-lt"/>
                        </a:rPr>
                        <a:t> file a charge of inefficiency</a:t>
                      </a:r>
                    </a:p>
                  </a:txBody>
                  <a:tcPr marL="9525" marR="9525" marT="9525" marB="0" anchor="ctr"/>
                </a:tc>
              </a:tr>
              <a:tr h="683743">
                <a:tc>
                  <a:txBody>
                    <a:bodyPr/>
                    <a:lstStyle/>
                    <a:p>
                      <a:pPr algn="ctr" fontAlgn="b"/>
                      <a:r>
                        <a:rPr lang="en-US" sz="1600" b="0" i="0" u="none" strike="noStrike" dirty="0">
                          <a:solidFill>
                            <a:srgbClr val="000000"/>
                          </a:solidFill>
                          <a:latin typeface="+mn-lt"/>
                        </a:rPr>
                        <a:t>Partially Effective</a:t>
                      </a:r>
                    </a:p>
                  </a:txBody>
                  <a:tcPr marL="9525" marR="9525" marT="9525" marB="0" anchor="ctr"/>
                </a:tc>
                <a:tc>
                  <a:txBody>
                    <a:bodyPr/>
                    <a:lstStyle/>
                    <a:p>
                      <a:pPr algn="ctr" fontAlgn="b"/>
                      <a:r>
                        <a:rPr lang="en-US" sz="1600" b="0" i="0" u="none" strike="noStrike" dirty="0">
                          <a:solidFill>
                            <a:srgbClr val="000000"/>
                          </a:solidFill>
                          <a:latin typeface="+mn-lt"/>
                        </a:rPr>
                        <a:t>Ineffective</a:t>
                      </a:r>
                    </a:p>
                  </a:txBody>
                  <a:tcPr marL="9525" marR="9525" marT="9525" marB="0" anchor="ctr"/>
                </a:tc>
                <a:tc vMerge="1">
                  <a:txBody>
                    <a:bodyPr/>
                    <a:lstStyle/>
                    <a:p>
                      <a:endParaRPr lang="en-US"/>
                    </a:p>
                  </a:txBody>
                  <a:tcPr/>
                </a:tc>
              </a:tr>
              <a:tr h="720852">
                <a:tc>
                  <a:txBody>
                    <a:bodyPr/>
                    <a:lstStyle/>
                    <a:p>
                      <a:pPr algn="ctr" fontAlgn="b"/>
                      <a:r>
                        <a:rPr lang="en-US" sz="1600" b="0" i="0" u="none" strike="noStrike" dirty="0">
                          <a:solidFill>
                            <a:srgbClr val="000000"/>
                          </a:solidFill>
                          <a:latin typeface="+mn-lt"/>
                        </a:rPr>
                        <a:t>Ineffective</a:t>
                      </a:r>
                    </a:p>
                  </a:txBody>
                  <a:tcPr marL="9525" marR="9525" marT="9525" marB="0" anchor="ctr"/>
                </a:tc>
                <a:tc>
                  <a:txBody>
                    <a:bodyPr/>
                    <a:lstStyle/>
                    <a:p>
                      <a:pPr algn="ctr" fontAlgn="b"/>
                      <a:r>
                        <a:rPr lang="en-US" sz="1600" b="0" i="0" u="none" strike="noStrike" dirty="0">
                          <a:solidFill>
                            <a:srgbClr val="000000"/>
                          </a:solidFill>
                          <a:latin typeface="+mn-lt"/>
                        </a:rPr>
                        <a:t>Partially Effective</a:t>
                      </a:r>
                    </a:p>
                  </a:txBody>
                  <a:tcPr marL="9525" marR="9525" marT="9525" marB="0" anchor="ctr"/>
                </a:tc>
                <a:tc rowSpan="2">
                  <a:txBody>
                    <a:bodyPr/>
                    <a:lstStyle/>
                    <a:p>
                      <a:pPr algn="l" fontAlgn="b"/>
                      <a:r>
                        <a:rPr lang="en-US" sz="1600" b="0" i="0" u="none" strike="noStrike" dirty="0">
                          <a:solidFill>
                            <a:srgbClr val="000000"/>
                          </a:solidFill>
                          <a:latin typeface="+mn-lt"/>
                        </a:rPr>
                        <a:t>The superintendent </a:t>
                      </a:r>
                      <a:r>
                        <a:rPr lang="en-US" sz="1600" b="1" i="0" u="none" strike="noStrike" dirty="0">
                          <a:solidFill>
                            <a:srgbClr val="000000"/>
                          </a:solidFill>
                          <a:latin typeface="+mn-lt"/>
                        </a:rPr>
                        <a:t>may</a:t>
                      </a:r>
                      <a:r>
                        <a:rPr lang="en-US" sz="1600" b="0" i="0" u="none" strike="noStrike" dirty="0">
                          <a:solidFill>
                            <a:srgbClr val="000000"/>
                          </a:solidFill>
                          <a:latin typeface="+mn-lt"/>
                        </a:rPr>
                        <a:t> </a:t>
                      </a:r>
                      <a:r>
                        <a:rPr lang="en-US" sz="1600" b="1" i="0" u="none" strike="noStrike" dirty="0">
                          <a:solidFill>
                            <a:srgbClr val="000000"/>
                          </a:solidFill>
                          <a:latin typeface="+mn-lt"/>
                        </a:rPr>
                        <a:t>file</a:t>
                      </a:r>
                      <a:r>
                        <a:rPr lang="en-US" sz="1600" b="0" i="0" u="none" strike="noStrike" dirty="0">
                          <a:solidFill>
                            <a:srgbClr val="000000"/>
                          </a:solidFill>
                          <a:latin typeface="+mn-lt"/>
                        </a:rPr>
                        <a:t> a charge of inefficiency </a:t>
                      </a:r>
                      <a:r>
                        <a:rPr lang="en-US" sz="1600" b="1" i="0" u="none" strike="noStrike" dirty="0">
                          <a:solidFill>
                            <a:srgbClr val="000000"/>
                          </a:solidFill>
                          <a:latin typeface="+mn-lt"/>
                        </a:rPr>
                        <a:t>or may defer</a:t>
                      </a:r>
                      <a:r>
                        <a:rPr lang="en-US" sz="1600" b="0" i="0" u="none" strike="noStrike" dirty="0">
                          <a:solidFill>
                            <a:srgbClr val="000000"/>
                          </a:solidFill>
                          <a:latin typeface="+mn-lt"/>
                        </a:rPr>
                        <a:t> the filing until the next </a:t>
                      </a:r>
                      <a:r>
                        <a:rPr lang="en-US" sz="1600" b="0" i="0" u="none" strike="noStrike" dirty="0" smtClean="0">
                          <a:solidFill>
                            <a:srgbClr val="000000"/>
                          </a:solidFill>
                          <a:latin typeface="+mn-lt"/>
                        </a:rPr>
                        <a:t>year.  The superintendent </a:t>
                      </a:r>
                      <a:r>
                        <a:rPr lang="en-US" sz="1600" b="1" i="0" u="none" strike="noStrike" dirty="0">
                          <a:solidFill>
                            <a:srgbClr val="000000"/>
                          </a:solidFill>
                          <a:latin typeface="+mn-lt"/>
                        </a:rPr>
                        <a:t>shall</a:t>
                      </a:r>
                      <a:r>
                        <a:rPr lang="en-US" sz="1600" b="0" i="0" u="none" strike="noStrike" dirty="0">
                          <a:solidFill>
                            <a:srgbClr val="000000"/>
                          </a:solidFill>
                          <a:latin typeface="+mn-lt"/>
                        </a:rPr>
                        <a:t> file a charge of inefficiency if the </a:t>
                      </a:r>
                      <a:r>
                        <a:rPr lang="en-US" sz="1600" b="0" i="0" u="none" strike="noStrike" dirty="0" smtClean="0">
                          <a:solidFill>
                            <a:srgbClr val="000000"/>
                          </a:solidFill>
                          <a:latin typeface="+mn-lt"/>
                        </a:rPr>
                        <a:t>third</a:t>
                      </a:r>
                      <a:r>
                        <a:rPr lang="en-US" sz="1600" b="0" i="0" u="none" strike="noStrike" baseline="0" dirty="0" smtClean="0">
                          <a:solidFill>
                            <a:srgbClr val="000000"/>
                          </a:solidFill>
                          <a:latin typeface="+mn-lt"/>
                        </a:rPr>
                        <a:t> consecutive </a:t>
                      </a:r>
                      <a:r>
                        <a:rPr lang="en-US" sz="1600" b="0" i="0" u="none" strike="noStrike" dirty="0" smtClean="0">
                          <a:solidFill>
                            <a:srgbClr val="000000"/>
                          </a:solidFill>
                          <a:latin typeface="+mn-lt"/>
                        </a:rPr>
                        <a:t>annual </a:t>
                      </a:r>
                      <a:r>
                        <a:rPr lang="en-US" sz="1600" b="0" i="0" u="none" strike="noStrike" dirty="0">
                          <a:solidFill>
                            <a:srgbClr val="000000"/>
                          </a:solidFill>
                          <a:latin typeface="+mn-lt"/>
                        </a:rPr>
                        <a:t>rating is ineffective or partially </a:t>
                      </a:r>
                      <a:r>
                        <a:rPr lang="en-US" sz="1600" b="0" i="0" u="none" strike="noStrike" dirty="0" smtClean="0">
                          <a:solidFill>
                            <a:srgbClr val="000000"/>
                          </a:solidFill>
                          <a:latin typeface="+mn-lt"/>
                        </a:rPr>
                        <a:t>effective</a:t>
                      </a:r>
                    </a:p>
                  </a:txBody>
                  <a:tcPr marL="9525" marR="9525" marT="9525" marB="0" anchor="ctr"/>
                </a:tc>
              </a:tr>
              <a:tr h="720852">
                <a:tc>
                  <a:txBody>
                    <a:bodyPr/>
                    <a:lstStyle/>
                    <a:p>
                      <a:pPr algn="ctr" fontAlgn="t"/>
                      <a:r>
                        <a:rPr lang="en-US" sz="1600" b="0" i="0" u="none" strike="noStrike" dirty="0" smtClean="0">
                          <a:solidFill>
                            <a:srgbClr val="000000"/>
                          </a:solidFill>
                          <a:latin typeface="+mn-lt"/>
                        </a:rPr>
                        <a:t>Partially </a:t>
                      </a:r>
                      <a:r>
                        <a:rPr lang="en-US" sz="1600" b="0" i="0" u="none" strike="noStrike" dirty="0">
                          <a:solidFill>
                            <a:srgbClr val="000000"/>
                          </a:solidFill>
                          <a:latin typeface="+mn-lt"/>
                        </a:rPr>
                        <a:t>Effective</a:t>
                      </a:r>
                    </a:p>
                  </a:txBody>
                  <a:tcPr marL="9525" marR="9525" marT="9525" marB="0" anchor="ctr"/>
                </a:tc>
                <a:tc>
                  <a:txBody>
                    <a:bodyPr/>
                    <a:lstStyle/>
                    <a:p>
                      <a:pPr algn="ctr" fontAlgn="t"/>
                      <a:r>
                        <a:rPr lang="en-US" sz="1600" b="0" i="0" u="none" strike="noStrike" dirty="0" smtClean="0">
                          <a:solidFill>
                            <a:srgbClr val="000000"/>
                          </a:solidFill>
                          <a:latin typeface="+mn-lt"/>
                        </a:rPr>
                        <a:t>Partially </a:t>
                      </a:r>
                      <a:r>
                        <a:rPr lang="en-US" sz="1600" b="0" i="0" u="none" strike="noStrike" dirty="0">
                          <a:solidFill>
                            <a:srgbClr val="000000"/>
                          </a:solidFill>
                          <a:latin typeface="+mn-lt"/>
                        </a:rPr>
                        <a:t>Effective</a:t>
                      </a:r>
                    </a:p>
                  </a:txBody>
                  <a:tcPr marL="9525" marR="9525" marT="9525" marB="0" anchor="ctr"/>
                </a:tc>
                <a:tc v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cap="all" dirty="0" smtClean="0"/>
              <a:t>AchieveNJ for leaders</a:t>
            </a:r>
            <a:endParaRPr lang="en-US" dirty="0">
              <a:solidFill>
                <a:srgbClr val="FFC000"/>
              </a:solidFill>
            </a:endParaRPr>
          </a:p>
        </p:txBody>
      </p:sp>
      <p:pic>
        <p:nvPicPr>
          <p:cNvPr id="10243" name="Picture 2" descr="State of New Jersey Department of Education"/>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pic>
        <p:nvPicPr>
          <p:cNvPr id="10244" name="Picture 5" descr="acheiveNJ.png"/>
          <p:cNvPicPr>
            <a:picLocks noChangeAspect="1"/>
          </p:cNvPicPr>
          <p:nvPr/>
        </p:nvPicPr>
        <p:blipFill>
          <a:blip r:embed="rId4" cstate="print"/>
          <a:srcRect/>
          <a:stretch>
            <a:fillRect/>
          </a:stretch>
        </p:blipFill>
        <p:spPr bwMode="auto">
          <a:xfrm>
            <a:off x="6065838" y="533400"/>
            <a:ext cx="2654300" cy="130333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2016</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Other Certificated Staff Not Including Teachers, Principals, APs/VPs</a:t>
            </a:r>
            <a:endParaRPr lang="en-US" dirty="0"/>
          </a:p>
        </p:txBody>
      </p:sp>
      <p:sp>
        <p:nvSpPr>
          <p:cNvPr id="3" name="Content Placeholder 2"/>
          <p:cNvSpPr>
            <a:spLocks noGrp="1"/>
          </p:cNvSpPr>
          <p:nvPr>
            <p:ph idx="1"/>
          </p:nvPr>
        </p:nvSpPr>
        <p:spPr>
          <a:xfrm>
            <a:off x="460266" y="1559911"/>
            <a:ext cx="8229600" cy="4702826"/>
          </a:xfrm>
        </p:spPr>
        <p:txBody>
          <a:bodyPr/>
          <a:lstStyle/>
          <a:p>
            <a:pPr fontAlgn="t"/>
            <a:r>
              <a:rPr lang="en-US" b="1" dirty="0" smtClean="0"/>
              <a:t>Requirements</a:t>
            </a:r>
          </a:p>
          <a:p>
            <a:pPr lvl="1" fontAlgn="t">
              <a:buClr>
                <a:srgbClr val="FFC000"/>
              </a:buClr>
            </a:pPr>
            <a:r>
              <a:rPr lang="en-US" sz="1800" b="1" dirty="0" smtClean="0"/>
              <a:t>Three observations </a:t>
            </a:r>
            <a:r>
              <a:rPr lang="en-US" sz="1800" dirty="0" smtClean="0"/>
              <a:t>for non-tenured staff</a:t>
            </a:r>
          </a:p>
          <a:p>
            <a:pPr lvl="1" fontAlgn="t">
              <a:buClr>
                <a:srgbClr val="FFC000"/>
              </a:buClr>
            </a:pPr>
            <a:r>
              <a:rPr lang="en-US" sz="1800" b="1" dirty="0" smtClean="0"/>
              <a:t>Four rating categories</a:t>
            </a:r>
            <a:r>
              <a:rPr lang="en-US" sz="1800" dirty="0" smtClean="0"/>
              <a:t>: Highly Effective, Effective, Partially Effective, Ineffective</a:t>
            </a:r>
          </a:p>
          <a:p>
            <a:pPr lvl="1" fontAlgn="t">
              <a:buClr>
                <a:srgbClr val="FFC000"/>
              </a:buClr>
            </a:pPr>
            <a:r>
              <a:rPr lang="en-US" sz="1800" dirty="0" smtClean="0"/>
              <a:t>Individualized </a:t>
            </a:r>
            <a:r>
              <a:rPr lang="en-US" sz="1800" b="1" dirty="0" smtClean="0"/>
              <a:t>PDPs</a:t>
            </a:r>
          </a:p>
          <a:p>
            <a:pPr lvl="1" fontAlgn="t">
              <a:buClr>
                <a:srgbClr val="FFC000"/>
              </a:buClr>
            </a:pPr>
            <a:r>
              <a:rPr lang="en-US" sz="1800" b="1" dirty="0" smtClean="0"/>
              <a:t>CAPs</a:t>
            </a:r>
            <a:r>
              <a:rPr lang="en-US" sz="1800" dirty="0" smtClean="0"/>
              <a:t> for teaching staff members rated Partially Effective or Ineffective</a:t>
            </a:r>
          </a:p>
          <a:p>
            <a:pPr lvl="1" fontAlgn="t">
              <a:buClr>
                <a:srgbClr val="FFC000"/>
              </a:buClr>
            </a:pPr>
            <a:r>
              <a:rPr lang="en-US" sz="1800" b="1" dirty="0" smtClean="0"/>
              <a:t>Four-year timeline to tenure</a:t>
            </a:r>
            <a:r>
              <a:rPr lang="en-US" sz="1800" dirty="0" smtClean="0"/>
              <a:t>; arbitration process for tenure revocation </a:t>
            </a:r>
          </a:p>
          <a:p>
            <a:pPr fontAlgn="t">
              <a:buClr>
                <a:srgbClr val="FFC000"/>
              </a:buClr>
            </a:pPr>
            <a:r>
              <a:rPr lang="en-US" b="1" dirty="0" smtClean="0"/>
              <a:t>Recommendations</a:t>
            </a:r>
          </a:p>
          <a:p>
            <a:pPr lvl="1" fontAlgn="t">
              <a:buClr>
                <a:srgbClr val="FFC000"/>
              </a:buClr>
            </a:pPr>
            <a:r>
              <a:rPr lang="en-US" sz="1800" dirty="0" smtClean="0"/>
              <a:t>Use observation protocols and growth measures </a:t>
            </a:r>
            <a:r>
              <a:rPr lang="en-US" sz="1800" b="1" dirty="0" smtClean="0"/>
              <a:t>consistent with teachers and principals</a:t>
            </a:r>
          </a:p>
          <a:p>
            <a:pPr lvl="1" fontAlgn="t">
              <a:buClr>
                <a:srgbClr val="FFC000"/>
              </a:buClr>
            </a:pPr>
            <a:r>
              <a:rPr lang="en-US" sz="1800" dirty="0" smtClean="0"/>
              <a:t>See this </a:t>
            </a:r>
            <a:r>
              <a:rPr lang="en-US" sz="1800" dirty="0" smtClean="0">
                <a:hlinkClick r:id="rId3"/>
              </a:rPr>
              <a:t>webpage</a:t>
            </a:r>
            <a:r>
              <a:rPr lang="en-US" sz="1800" dirty="0" smtClean="0"/>
              <a:t> for more details</a:t>
            </a:r>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Resources</a:t>
            </a:r>
            <a:endParaRPr lang="en-US" dirty="0"/>
          </a:p>
        </p:txBody>
      </p:sp>
      <p:sp>
        <p:nvSpPr>
          <p:cNvPr id="3" name="Content Placeholder 2"/>
          <p:cNvSpPr>
            <a:spLocks noGrp="1"/>
          </p:cNvSpPr>
          <p:nvPr>
            <p:ph idx="1"/>
          </p:nvPr>
        </p:nvSpPr>
        <p:spPr>
          <a:xfrm>
            <a:off x="460266" y="1559910"/>
            <a:ext cx="8229600" cy="6370975"/>
          </a:xfrm>
        </p:spPr>
        <p:txBody>
          <a:bodyPr/>
          <a:lstStyle/>
          <a:p>
            <a:pPr fontAlgn="t"/>
            <a:r>
              <a:rPr lang="en-US" b="1" dirty="0" smtClean="0"/>
              <a:t>TEACHNJ and Tenure</a:t>
            </a:r>
          </a:p>
          <a:p>
            <a:pPr lvl="1" fontAlgn="t"/>
            <a:r>
              <a:rPr lang="en-US" dirty="0" smtClean="0">
                <a:hlinkClick r:id="rId3"/>
              </a:rPr>
              <a:t>Summary of Legal Requirements</a:t>
            </a:r>
            <a:endParaRPr lang="en-US" dirty="0" smtClean="0"/>
          </a:p>
          <a:p>
            <a:pPr lvl="1" fontAlgn="t"/>
            <a:r>
              <a:rPr lang="en-US" dirty="0" smtClean="0">
                <a:hlinkClick r:id="rId4"/>
              </a:rPr>
              <a:t>TEACHNJ Guide</a:t>
            </a:r>
            <a:endParaRPr lang="en-US" dirty="0" smtClean="0"/>
          </a:p>
          <a:p>
            <a:pPr fontAlgn="t"/>
            <a:r>
              <a:rPr lang="en-US" b="1" dirty="0" smtClean="0"/>
              <a:t>Corrective Action Plan</a:t>
            </a:r>
          </a:p>
          <a:p>
            <a:pPr lvl="1" fontAlgn="t"/>
            <a:r>
              <a:rPr lang="en-US" dirty="0" smtClean="0">
                <a:hlinkClick r:id="rId5"/>
              </a:rPr>
              <a:t>PDP and CAPs overview</a:t>
            </a:r>
            <a:endParaRPr lang="en-US" dirty="0" smtClean="0"/>
          </a:p>
          <a:p>
            <a:pPr lvl="1" fontAlgn="t"/>
            <a:r>
              <a:rPr lang="en-US" dirty="0" smtClean="0">
                <a:hlinkClick r:id="rId6"/>
              </a:rPr>
              <a:t>CAPs for 2015-16</a:t>
            </a:r>
            <a:r>
              <a:rPr lang="en-US" dirty="0" smtClean="0"/>
              <a:t> </a:t>
            </a:r>
          </a:p>
          <a:p>
            <a:pPr fontAlgn="t">
              <a:buClr>
                <a:srgbClr val="FFC000"/>
              </a:buClr>
            </a:pPr>
            <a:r>
              <a:rPr lang="en-US" b="1" dirty="0" smtClean="0"/>
              <a:t>Other Certificated Staff</a:t>
            </a:r>
          </a:p>
          <a:p>
            <a:pPr lvl="1" fontAlgn="t">
              <a:buClr>
                <a:srgbClr val="FFC000"/>
              </a:buClr>
            </a:pPr>
            <a:r>
              <a:rPr lang="en-US" dirty="0" smtClean="0">
                <a:hlinkClick r:id="rId7"/>
              </a:rPr>
              <a:t>Evaluation for Directors &amp; Supervisors</a:t>
            </a:r>
            <a:endParaRPr lang="en-US" dirty="0" smtClean="0"/>
          </a:p>
          <a:p>
            <a:pPr lvl="1" fontAlgn="t">
              <a:buClr>
                <a:srgbClr val="FFC000"/>
              </a:buClr>
            </a:pPr>
            <a:r>
              <a:rPr lang="en-US" dirty="0" smtClean="0">
                <a:hlinkClick r:id="rId8"/>
              </a:rPr>
              <a:t>Evaluation for Educational Services Staff, Counselors, and Other Specialists</a:t>
            </a:r>
            <a:endParaRPr lang="en-US" dirty="0" smtClean="0"/>
          </a:p>
          <a:p>
            <a:pPr lvl="1" fontAlgn="t">
              <a:buClr>
                <a:srgbClr val="FFC000"/>
              </a:buClr>
            </a:pPr>
            <a:r>
              <a:rPr lang="en-US" dirty="0" smtClean="0">
                <a:hlinkClick r:id="rId9"/>
              </a:rPr>
              <a:t>SGO Exemplars</a:t>
            </a:r>
            <a:endParaRPr lang="en-US" dirty="0" smtClean="0"/>
          </a:p>
          <a:p>
            <a:pPr lvl="1" fontAlgn="t"/>
            <a:endParaRPr lang="en-US" dirty="0" smtClean="0"/>
          </a:p>
          <a:p>
            <a:pPr algn="ctr">
              <a:buNone/>
            </a:pPr>
            <a:r>
              <a:rPr lang="en-US" dirty="0" smtClean="0"/>
              <a:t/>
            </a:r>
            <a:br>
              <a:rPr lang="en-US" dirty="0" smtClean="0"/>
            </a:b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cap="all" dirty="0" smtClean="0"/>
              <a:t>Reflective Practice Protocol</a:t>
            </a:r>
            <a:endParaRPr lang="en-US" dirty="0">
              <a:solidFill>
                <a:srgbClr val="FFC000"/>
              </a:solidFill>
            </a:endParaRPr>
          </a:p>
        </p:txBody>
      </p:sp>
      <p:pic>
        <p:nvPicPr>
          <p:cNvPr id="10243" name="Picture 2" descr="State of New Jersey Department of Education"/>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pic>
        <p:nvPicPr>
          <p:cNvPr id="10244" name="Picture 5" descr="acheiveNJ.png"/>
          <p:cNvPicPr>
            <a:picLocks noChangeAspect="1"/>
          </p:cNvPicPr>
          <p:nvPr/>
        </p:nvPicPr>
        <p:blipFill>
          <a:blip r:embed="rId4" cstate="print"/>
          <a:srcRect/>
          <a:stretch>
            <a:fillRect/>
          </a:stretch>
        </p:blipFill>
        <p:spPr bwMode="auto">
          <a:xfrm>
            <a:off x="6065838" y="533400"/>
            <a:ext cx="2654300" cy="130333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2016</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smtClean="0"/>
              <a:t>Changes to Address Challenges*</a:t>
            </a:r>
          </a:p>
        </p:txBody>
      </p:sp>
      <p:graphicFrame>
        <p:nvGraphicFramePr>
          <p:cNvPr id="6" name="Table 5"/>
          <p:cNvGraphicFramePr>
            <a:graphicFrameLocks noGrp="1"/>
          </p:cNvGraphicFramePr>
          <p:nvPr/>
        </p:nvGraphicFramePr>
        <p:xfrm>
          <a:off x="435428" y="1748291"/>
          <a:ext cx="8186058" cy="3945280"/>
        </p:xfrm>
        <a:graphic>
          <a:graphicData uri="http://schemas.openxmlformats.org/drawingml/2006/table">
            <a:tbl>
              <a:tblPr firstRow="1" bandRow="1">
                <a:tableStyleId>{5C22544A-7EE6-4342-B048-85BDC9FD1C3A}</a:tableStyleId>
              </a:tblPr>
              <a:tblGrid>
                <a:gridCol w="4093029"/>
                <a:gridCol w="4093029"/>
              </a:tblGrid>
              <a:tr h="286361">
                <a:tc>
                  <a:txBody>
                    <a:bodyPr/>
                    <a:lstStyle/>
                    <a:p>
                      <a:r>
                        <a:rPr lang="en-US" dirty="0" smtClean="0"/>
                        <a:t>Challenge</a:t>
                      </a:r>
                      <a:endParaRPr lang="en-US" dirty="0"/>
                    </a:p>
                  </a:txBody>
                  <a:tcPr/>
                </a:tc>
                <a:tc>
                  <a:txBody>
                    <a:bodyPr/>
                    <a:lstStyle/>
                    <a:p>
                      <a:r>
                        <a:rPr lang="en-US" dirty="0" smtClean="0">
                          <a:solidFill>
                            <a:schemeClr val="tx2"/>
                          </a:solidFill>
                        </a:rPr>
                        <a:t>Change</a:t>
                      </a:r>
                      <a:endParaRPr lang="en-US" dirty="0">
                        <a:solidFill>
                          <a:schemeClr val="tx2"/>
                        </a:solidFill>
                      </a:endParaRPr>
                    </a:p>
                  </a:txBody>
                  <a:tcPr>
                    <a:solidFill>
                      <a:srgbClr val="F89C15"/>
                    </a:solidFill>
                  </a:tcPr>
                </a:tc>
              </a:tr>
              <a:tr h="715904">
                <a:tc>
                  <a:txBody>
                    <a:bodyPr/>
                    <a:lstStyle/>
                    <a:p>
                      <a:pPr marL="228600" indent="-228600"/>
                      <a:r>
                        <a:rPr lang="en-US" sz="1800" b="0" dirty="0" smtClean="0"/>
                        <a:t>1. </a:t>
                      </a:r>
                      <a:r>
                        <a:rPr lang="en-US" sz="1800" b="1" dirty="0" smtClean="0"/>
                        <a:t>Balancing time </a:t>
                      </a:r>
                      <a:r>
                        <a:rPr lang="en-US" sz="1800" dirty="0" smtClean="0"/>
                        <a:t>between</a:t>
                      </a:r>
                      <a:r>
                        <a:rPr lang="en-US" sz="1800" baseline="0" dirty="0" smtClean="0"/>
                        <a:t> paperwork</a:t>
                      </a:r>
                      <a:r>
                        <a:rPr lang="en-US" sz="1800" dirty="0" smtClean="0"/>
                        <a:t> and working directly with teachers</a:t>
                      </a:r>
                      <a:endParaRPr lang="en-US" dirty="0"/>
                    </a:p>
                  </a:txBody>
                  <a:tcPr anchor="ctr"/>
                </a:tc>
                <a:tc>
                  <a:txBody>
                    <a:bodyPr/>
                    <a:lstStyle/>
                    <a:p>
                      <a:r>
                        <a:rPr lang="en-US" sz="1800" b="0" dirty="0" smtClean="0">
                          <a:solidFill>
                            <a:schemeClr val="tx2"/>
                          </a:solidFill>
                        </a:rPr>
                        <a:t>Observation requirements</a:t>
                      </a:r>
                      <a:r>
                        <a:rPr lang="en-US" sz="1800" b="0" baseline="0" dirty="0" smtClean="0">
                          <a:solidFill>
                            <a:schemeClr val="tx2"/>
                          </a:solidFill>
                        </a:rPr>
                        <a:t> are </a:t>
                      </a:r>
                      <a:r>
                        <a:rPr lang="en-US" sz="1800" b="1" baseline="0" dirty="0" smtClean="0">
                          <a:solidFill>
                            <a:schemeClr val="tx2"/>
                          </a:solidFill>
                        </a:rPr>
                        <a:t>simplified</a:t>
                      </a:r>
                      <a:endParaRPr lang="en-US" sz="1800" b="0" dirty="0" smtClean="0">
                        <a:solidFill>
                          <a:schemeClr val="tx2"/>
                        </a:solidFill>
                      </a:endParaRPr>
                    </a:p>
                  </a:txBody>
                  <a:tcPr anchor="ctr">
                    <a:solidFill>
                      <a:srgbClr val="FCD7A1"/>
                    </a:solidFill>
                  </a:tcPr>
                </a:tc>
              </a:tr>
              <a:tr h="715904">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b="0" dirty="0" smtClean="0"/>
                        <a:t>2. </a:t>
                      </a:r>
                      <a:r>
                        <a:rPr lang="en-US" sz="1800" b="1" dirty="0" smtClean="0"/>
                        <a:t>Prescriptive</a:t>
                      </a:r>
                      <a:r>
                        <a:rPr lang="en-US" sz="1800" b="1" baseline="0" dirty="0" smtClean="0"/>
                        <a:t> evaluation </a:t>
                      </a:r>
                      <a:r>
                        <a:rPr lang="en-US" sz="1800" b="0" baseline="0" dirty="0" smtClean="0"/>
                        <a:t>of Highly Effective teachers</a:t>
                      </a:r>
                      <a:endParaRPr lang="en-US" sz="1800" b="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Flexibility</a:t>
                      </a:r>
                      <a:r>
                        <a:rPr lang="en-US" sz="1800" dirty="0" smtClean="0">
                          <a:solidFill>
                            <a:schemeClr val="tx2"/>
                          </a:solidFill>
                        </a:rPr>
                        <a:t> </a:t>
                      </a:r>
                      <a:r>
                        <a:rPr lang="en-US" sz="1800" baseline="0" dirty="0" smtClean="0">
                          <a:solidFill>
                            <a:schemeClr val="tx2"/>
                          </a:solidFill>
                        </a:rPr>
                        <a:t> </a:t>
                      </a:r>
                      <a:r>
                        <a:rPr lang="en-US" sz="1800" dirty="0" smtClean="0">
                          <a:solidFill>
                            <a:schemeClr val="tx2"/>
                          </a:solidFill>
                        </a:rPr>
                        <a:t>for evaluating</a:t>
                      </a:r>
                      <a:r>
                        <a:rPr lang="en-US" sz="1800" baseline="0" dirty="0" smtClean="0">
                          <a:solidFill>
                            <a:schemeClr val="tx2"/>
                          </a:solidFill>
                        </a:rPr>
                        <a:t> </a:t>
                      </a:r>
                      <a:r>
                        <a:rPr lang="en-US" sz="1800" dirty="0" smtClean="0">
                          <a:solidFill>
                            <a:schemeClr val="tx2"/>
                          </a:solidFill>
                        </a:rPr>
                        <a:t>Highly Effective teachers</a:t>
                      </a:r>
                      <a:endParaRPr lang="en-US" dirty="0"/>
                    </a:p>
                  </a:txBody>
                  <a:tcPr anchor="ctr">
                    <a:solidFill>
                      <a:srgbClr val="FEEBD0"/>
                    </a:solidFill>
                  </a:tcPr>
                </a:tc>
              </a:tr>
              <a:tr h="7159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3. </a:t>
                      </a:r>
                      <a:r>
                        <a:rPr lang="en-US" sz="1800" b="1" dirty="0" smtClean="0"/>
                        <a:t>Misaligned </a:t>
                      </a:r>
                      <a:r>
                        <a:rPr lang="en-US" sz="1800" b="0" dirty="0" smtClean="0"/>
                        <a:t>and</a:t>
                      </a:r>
                      <a:r>
                        <a:rPr lang="en-US" sz="1800" b="1" dirty="0" smtClean="0"/>
                        <a:t> tight </a:t>
                      </a:r>
                      <a:r>
                        <a:rPr lang="en-US" sz="1800" dirty="0" smtClean="0"/>
                        <a:t>deadlines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PDP, CAP, and SGO deadlines are </a:t>
                      </a:r>
                      <a:r>
                        <a:rPr lang="en-US" sz="1800" b="1" dirty="0" smtClean="0">
                          <a:solidFill>
                            <a:schemeClr val="tx2"/>
                          </a:solidFill>
                        </a:rPr>
                        <a:t>aligned</a:t>
                      </a:r>
                      <a:endParaRPr lang="en-US" b="1" dirty="0"/>
                    </a:p>
                  </a:txBody>
                  <a:tcPr anchor="ctr">
                    <a:solidFill>
                      <a:schemeClr val="accent5">
                        <a:lumMod val="40000"/>
                        <a:lumOff val="60000"/>
                      </a:schemeClr>
                    </a:solidFill>
                  </a:tcPr>
                </a:tc>
              </a:tr>
              <a:tr h="715904">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dirty="0" smtClean="0"/>
                        <a:t>4. Developing </a:t>
                      </a:r>
                      <a:r>
                        <a:rPr lang="en-US" sz="1800" b="1" dirty="0" smtClean="0"/>
                        <a:t>high quality</a:t>
                      </a:r>
                      <a:r>
                        <a:rPr lang="en-US" sz="1800" dirty="0" smtClean="0"/>
                        <a:t> </a:t>
                      </a:r>
                      <a:r>
                        <a:rPr lang="en-US" sz="1800" dirty="0" err="1" smtClean="0"/>
                        <a:t>SGOs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2"/>
                          </a:solidFill>
                        </a:rPr>
                        <a:t>Administrator training /district policy requirements for </a:t>
                      </a:r>
                      <a:r>
                        <a:rPr lang="en-US" sz="1800" dirty="0" smtClean="0">
                          <a:solidFill>
                            <a:schemeClr val="tx2"/>
                          </a:solidFill>
                        </a:rPr>
                        <a:t>SGOs are </a:t>
                      </a:r>
                      <a:r>
                        <a:rPr lang="en-US" sz="1800" b="1" dirty="0" smtClean="0">
                          <a:solidFill>
                            <a:schemeClr val="tx2"/>
                          </a:solidFill>
                        </a:rPr>
                        <a:t>aligned</a:t>
                      </a:r>
                      <a:endParaRPr lang="en-US" b="1" dirty="0"/>
                    </a:p>
                  </a:txBody>
                  <a:tcPr anchor="ctr">
                    <a:solidFill>
                      <a:schemeClr val="accent5">
                        <a:lumMod val="20000"/>
                        <a:lumOff val="80000"/>
                      </a:schemeClr>
                    </a:solidFill>
                  </a:tcPr>
                </a:tc>
              </a:tr>
              <a:tr h="7159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5.</a:t>
                      </a:r>
                      <a:r>
                        <a:rPr lang="en-US" sz="1800" b="1" dirty="0" smtClean="0"/>
                        <a:t> Complicated/restrictive</a:t>
                      </a:r>
                      <a:r>
                        <a:rPr lang="en-US" sz="1800" dirty="0" smtClean="0"/>
                        <a:t> principal evaluation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Principal evaluation is more </a:t>
                      </a:r>
                      <a:r>
                        <a:rPr lang="en-US" sz="1800" b="1" dirty="0" smtClean="0">
                          <a:solidFill>
                            <a:schemeClr val="tx2"/>
                          </a:solidFill>
                        </a:rPr>
                        <a:t>flexible</a:t>
                      </a:r>
                    </a:p>
                  </a:txBody>
                  <a:tcPr anchor="ctr">
                    <a:solidFill>
                      <a:schemeClr val="accent5">
                        <a:lumMod val="40000"/>
                        <a:lumOff val="60000"/>
                      </a:schemeClr>
                    </a:solidFill>
                  </a:tcPr>
                </a:tc>
              </a:tr>
            </a:tbl>
          </a:graphicData>
        </a:graphic>
      </p:graphicFrame>
      <p:sp>
        <p:nvSpPr>
          <p:cNvPr id="4" name="Rectangle 3"/>
          <p:cNvSpPr/>
          <p:nvPr/>
        </p:nvSpPr>
        <p:spPr>
          <a:xfrm>
            <a:off x="0" y="6324600"/>
            <a:ext cx="7772400" cy="707886"/>
          </a:xfrm>
          <a:prstGeom prst="rect">
            <a:avLst/>
          </a:prstGeom>
        </p:spPr>
        <p:txBody>
          <a:bodyPr wrap="square">
            <a:spAutoFit/>
          </a:bodyPr>
          <a:lstStyle/>
          <a:p>
            <a:pPr marL="228600" indent="-228600">
              <a:defRPr/>
            </a:pPr>
            <a:r>
              <a:rPr lang="en-US" sz="1400" dirty="0" smtClean="0">
                <a:solidFill>
                  <a:schemeClr val="bg1"/>
                </a:solidFill>
                <a:latin typeface="Arial" charset="0"/>
                <a:cs typeface="Arial" charset="0"/>
              </a:rPr>
              <a:t>	</a:t>
            </a:r>
            <a:r>
              <a:rPr lang="en-US" sz="1400" dirty="0" smtClean="0">
                <a:solidFill>
                  <a:schemeClr val="bg1"/>
                </a:solidFill>
                <a:latin typeface="+mn-lt"/>
                <a:cs typeface="Arial" charset="0"/>
              </a:rPr>
              <a:t>*  All changes discussed in this presentation  were approved at proposal level by the State Board of Education on July 13, 2016 and are pending final adoption.</a:t>
            </a:r>
            <a:endParaRPr lang="en-US" sz="1400" dirty="0">
              <a:solidFill>
                <a:schemeClr val="bg1"/>
              </a:solidFill>
              <a:latin typeface="+mn-lt"/>
              <a:cs typeface="Arial" charset="0"/>
            </a:endParaRPr>
          </a:p>
          <a:p>
            <a:pPr marL="228600" indent="-228600">
              <a:defRPr/>
            </a:pPr>
            <a:endParaRPr lang="en-US" sz="1200" b="1" dirty="0">
              <a:solidFill>
                <a:schemeClr val="bg1"/>
              </a:solidFill>
              <a:latin typeface="Arial" charset="0"/>
              <a:cs typeface="Arial" charset="0"/>
            </a:endParaRPr>
          </a:p>
        </p:txBody>
      </p:sp>
      <p:sp>
        <p:nvSpPr>
          <p:cNvPr id="5" name="Rectangle 4"/>
          <p:cNvSpPr/>
          <p:nvPr/>
        </p:nvSpPr>
        <p:spPr>
          <a:xfrm>
            <a:off x="449943" y="2830286"/>
            <a:ext cx="8142514" cy="72571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half" idx="1"/>
          </p:nvPr>
        </p:nvSpPr>
        <p:spPr>
          <a:xfrm>
            <a:off x="228600" y="1524001"/>
            <a:ext cx="8567057" cy="1692771"/>
          </a:xfrm>
        </p:spPr>
        <p:txBody>
          <a:bodyPr/>
          <a:lstStyle/>
          <a:p>
            <a:r>
              <a:rPr lang="en-US" sz="2000" b="1" dirty="0" smtClean="0"/>
              <a:t>Highly Effective </a:t>
            </a:r>
            <a:r>
              <a:rPr lang="en-US" sz="2000" dirty="0" smtClean="0"/>
              <a:t>teachers may have one observation based on a </a:t>
            </a:r>
            <a:r>
              <a:rPr lang="en-US" sz="2000" b="1" dirty="0" smtClean="0"/>
              <a:t>portfolio of practice </a:t>
            </a:r>
            <a:r>
              <a:rPr lang="en-US" sz="2000" dirty="0" smtClean="0"/>
              <a:t>chosen from a Commissioner-approved list</a:t>
            </a:r>
          </a:p>
          <a:p>
            <a:r>
              <a:rPr lang="en-US" sz="2000" b="1" dirty="0" smtClean="0"/>
              <a:t>Optional approach </a:t>
            </a:r>
            <a:r>
              <a:rPr lang="en-US" sz="2000" dirty="0" smtClean="0"/>
              <a:t>must be agreed to by both teachers and administrators</a:t>
            </a:r>
          </a:p>
          <a:p>
            <a:endParaRPr lang="en-US" sz="2000" dirty="0" smtClean="0"/>
          </a:p>
        </p:txBody>
      </p:sp>
      <p:sp>
        <p:nvSpPr>
          <p:cNvPr id="7" name="Title 6"/>
          <p:cNvSpPr>
            <a:spLocks noGrp="1"/>
          </p:cNvSpPr>
          <p:nvPr>
            <p:ph type="title"/>
          </p:nvPr>
        </p:nvSpPr>
        <p:spPr/>
        <p:txBody>
          <a:bodyPr/>
          <a:lstStyle/>
          <a:p>
            <a:endParaRPr lang="en-US"/>
          </a:p>
        </p:txBody>
      </p:sp>
      <p:sp>
        <p:nvSpPr>
          <p:cNvPr id="8" name="Title 4"/>
          <p:cNvSpPr txBox="1">
            <a:spLocks/>
          </p:cNvSpPr>
          <p:nvPr/>
        </p:nvSpPr>
        <p:spPr bwMode="auto">
          <a:xfrm>
            <a:off x="0"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defTabSz="457200" eaLnBrk="0" hangingPunct="0">
              <a:defRPr/>
            </a:pPr>
            <a:r>
              <a:rPr lang="en-US" sz="2400" b="1" dirty="0" smtClean="0">
                <a:solidFill>
                  <a:prstClr val="white"/>
                </a:solidFill>
                <a:latin typeface="+mj-lt"/>
                <a:cs typeface="Arial" pitchFamily="34" charset="0"/>
              </a:rPr>
              <a:t>Change 2</a:t>
            </a:r>
            <a:br>
              <a:rPr lang="en-US" sz="2400" b="1" dirty="0" smtClean="0">
                <a:solidFill>
                  <a:prstClr val="white"/>
                </a:solidFill>
                <a:latin typeface="+mj-lt"/>
                <a:cs typeface="Arial" pitchFamily="34" charset="0"/>
              </a:rPr>
            </a:br>
            <a:r>
              <a:rPr lang="en-US" sz="2400" b="1" dirty="0" smtClean="0">
                <a:solidFill>
                  <a:srgbClr val="FFC000"/>
                </a:solidFill>
                <a:latin typeface="+mj-lt"/>
              </a:rPr>
              <a:t>Flexibility</a:t>
            </a:r>
            <a:r>
              <a:rPr lang="en-US" sz="2400" dirty="0" smtClean="0">
                <a:solidFill>
                  <a:srgbClr val="FFC000"/>
                </a:solidFill>
                <a:latin typeface="+mj-lt"/>
              </a:rPr>
              <a:t>  </a:t>
            </a:r>
            <a:r>
              <a:rPr lang="en-US" sz="2400" b="1" dirty="0" smtClean="0">
                <a:solidFill>
                  <a:srgbClr val="FFC000"/>
                </a:solidFill>
                <a:latin typeface="+mj-lt"/>
              </a:rPr>
              <a:t>for evaluating Highly Effective teachers</a:t>
            </a:r>
            <a:endParaRPr lang="en-US" sz="2400" b="1" dirty="0">
              <a:solidFill>
                <a:srgbClr val="FFC000"/>
              </a:solidFill>
              <a:latin typeface="+mj-lt"/>
              <a:cs typeface="Arial" pitchFamily="34" charset="0"/>
            </a:endParaRPr>
          </a:p>
        </p:txBody>
      </p:sp>
      <p:sp>
        <p:nvSpPr>
          <p:cNvPr id="11" name="TextBox 10"/>
          <p:cNvSpPr txBox="1"/>
          <p:nvPr/>
        </p:nvSpPr>
        <p:spPr>
          <a:xfrm>
            <a:off x="228600" y="3657600"/>
            <a:ext cx="8686800" cy="1523494"/>
          </a:xfrm>
          <a:prstGeom prst="rect">
            <a:avLst/>
          </a:prstGeom>
          <a:solidFill>
            <a:srgbClr val="E9ECF3"/>
          </a:solidFill>
          <a:ln>
            <a:solidFill>
              <a:schemeClr val="tx2"/>
            </a:solidFill>
          </a:ln>
        </p:spPr>
        <p:txBody>
          <a:bodyPr wrap="square">
            <a:spAutoFit/>
          </a:bodyPr>
          <a:lstStyle/>
          <a:p>
            <a:pPr marL="228600" indent="-228600" fontAlgn="base">
              <a:spcBef>
                <a:spcPts val="600"/>
              </a:spcBef>
              <a:spcAft>
                <a:spcPct val="0"/>
              </a:spcAft>
              <a:buClr>
                <a:srgbClr val="F89C15"/>
              </a:buClr>
              <a:defRPr/>
            </a:pPr>
            <a:r>
              <a:rPr lang="en-US" b="1" dirty="0" smtClean="0">
                <a:solidFill>
                  <a:srgbClr val="214189"/>
                </a:solidFill>
                <a:latin typeface="Arial" charset="0"/>
                <a:cs typeface="Arial" charset="0"/>
              </a:rPr>
              <a:t>Three Options</a:t>
            </a:r>
            <a:endParaRPr lang="en-US" b="1" dirty="0">
              <a:solidFill>
                <a:srgbClr val="214189"/>
              </a:solidFill>
              <a:latin typeface="Arial" charset="0"/>
              <a:cs typeface="Arial" charset="0"/>
            </a:endParaRPr>
          </a:p>
          <a:p>
            <a:pPr marL="228600" lvl="1" indent="-228600" fontAlgn="base">
              <a:spcBef>
                <a:spcPts val="600"/>
              </a:spcBef>
              <a:spcAft>
                <a:spcPct val="0"/>
              </a:spcAft>
              <a:buClr>
                <a:srgbClr val="F89C15"/>
              </a:buClr>
              <a:buFont typeface="Arial" pitchFamily="34" charset="0"/>
              <a:buChar char="•"/>
              <a:defRPr/>
            </a:pPr>
            <a:r>
              <a:rPr lang="en-US" sz="2000" dirty="0" smtClean="0"/>
              <a:t>Reflective Practice Protocol</a:t>
            </a:r>
            <a:endParaRPr lang="en-US" sz="2000" b="1" dirty="0" smtClean="0"/>
          </a:p>
          <a:p>
            <a:pPr marL="228600" lvl="1" indent="-228600" fontAlgn="base">
              <a:spcBef>
                <a:spcPts val="600"/>
              </a:spcBef>
              <a:spcAft>
                <a:spcPct val="0"/>
              </a:spcAft>
              <a:buClr>
                <a:srgbClr val="F89C15"/>
              </a:buClr>
              <a:buFont typeface="Arial" pitchFamily="34" charset="0"/>
              <a:buChar char="•"/>
              <a:defRPr/>
            </a:pPr>
            <a:r>
              <a:rPr lang="en-US" sz="2000" dirty="0" smtClean="0"/>
              <a:t>Work with student teachers</a:t>
            </a:r>
            <a:endParaRPr lang="en-US" sz="2000" b="1" dirty="0" smtClean="0"/>
          </a:p>
          <a:p>
            <a:pPr marL="228600" lvl="1" indent="-228600" fontAlgn="base">
              <a:spcBef>
                <a:spcPts val="600"/>
              </a:spcBef>
              <a:spcAft>
                <a:spcPct val="0"/>
              </a:spcAft>
              <a:buClr>
                <a:srgbClr val="F89C15"/>
              </a:buClr>
              <a:buFont typeface="Arial" pitchFamily="34" charset="0"/>
              <a:buChar char="•"/>
              <a:defRPr/>
            </a:pPr>
            <a:r>
              <a:rPr lang="en-US" sz="2000" dirty="0" smtClean="0"/>
              <a:t>National Board Certification process</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prstClr val="white"/>
                </a:solidFill>
                <a:cs typeface="Arial" pitchFamily="34" charset="0"/>
              </a:rPr>
              <a:t>Benefits of Choosing this Option for Highly Effective Teachers </a:t>
            </a:r>
            <a:endParaRPr lang="en-US" dirty="0"/>
          </a:p>
        </p:txBody>
      </p:sp>
      <p:sp>
        <p:nvSpPr>
          <p:cNvPr id="7" name="TextBox 6"/>
          <p:cNvSpPr txBox="1"/>
          <p:nvPr/>
        </p:nvSpPr>
        <p:spPr>
          <a:xfrm>
            <a:off x="228600" y="1524000"/>
            <a:ext cx="8686800" cy="1200329"/>
          </a:xfrm>
          <a:prstGeom prst="rect">
            <a:avLst/>
          </a:prstGeom>
          <a:solidFill>
            <a:srgbClr val="E9ECF3"/>
          </a:solidFill>
          <a:ln>
            <a:solidFill>
              <a:schemeClr val="tx2"/>
            </a:solidFill>
          </a:ln>
        </p:spPr>
        <p:txBody>
          <a:bodyPr>
            <a:spAutoFit/>
          </a:bodyPr>
          <a:lstStyle/>
          <a:p>
            <a:pPr marL="228600" indent="-228600" fontAlgn="base">
              <a:spcBef>
                <a:spcPct val="0"/>
              </a:spcBef>
              <a:spcAft>
                <a:spcPct val="0"/>
              </a:spcAft>
              <a:buClr>
                <a:srgbClr val="F89C15"/>
              </a:buClr>
              <a:buFont typeface="Arial" pitchFamily="34" charset="0"/>
              <a:buChar char="•"/>
              <a:defRPr/>
            </a:pPr>
            <a:r>
              <a:rPr lang="en-US" dirty="0" smtClean="0">
                <a:solidFill>
                  <a:prstClr val="black"/>
                </a:solidFill>
                <a:cs typeface="Arial" charset="0"/>
              </a:rPr>
              <a:t>Increased </a:t>
            </a:r>
            <a:r>
              <a:rPr lang="en-US" b="1" dirty="0">
                <a:solidFill>
                  <a:prstClr val="black"/>
                </a:solidFill>
                <a:cs typeface="Arial" charset="0"/>
              </a:rPr>
              <a:t>flexibility</a:t>
            </a:r>
            <a:r>
              <a:rPr lang="en-US" dirty="0">
                <a:solidFill>
                  <a:prstClr val="black"/>
                </a:solidFill>
                <a:cs typeface="Arial" charset="0"/>
              </a:rPr>
              <a:t> provides more room to </a:t>
            </a:r>
            <a:r>
              <a:rPr lang="en-US" b="1" dirty="0">
                <a:solidFill>
                  <a:prstClr val="black"/>
                </a:solidFill>
                <a:cs typeface="Arial" charset="0"/>
              </a:rPr>
              <a:t>innovate</a:t>
            </a:r>
            <a:r>
              <a:rPr lang="en-US" dirty="0">
                <a:solidFill>
                  <a:prstClr val="black"/>
                </a:solidFill>
                <a:cs typeface="Arial" charset="0"/>
              </a:rPr>
              <a:t> and </a:t>
            </a:r>
            <a:r>
              <a:rPr lang="en-US" b="1" dirty="0">
                <a:solidFill>
                  <a:prstClr val="black"/>
                </a:solidFill>
                <a:cs typeface="Arial" charset="0"/>
              </a:rPr>
              <a:t>differentiate</a:t>
            </a:r>
            <a:r>
              <a:rPr lang="en-US" dirty="0">
                <a:solidFill>
                  <a:prstClr val="black"/>
                </a:solidFill>
                <a:cs typeface="Arial" charset="0"/>
              </a:rPr>
              <a:t> evaluations for teachers at varying points in their practice.</a:t>
            </a:r>
          </a:p>
          <a:p>
            <a:pPr marL="228600" indent="-228600" fontAlgn="base">
              <a:spcBef>
                <a:spcPct val="0"/>
              </a:spcBef>
              <a:spcAft>
                <a:spcPct val="0"/>
              </a:spcAft>
              <a:buClr>
                <a:srgbClr val="F89C15"/>
              </a:buClr>
              <a:buFont typeface="Arial" pitchFamily="34" charset="0"/>
              <a:buChar char="•"/>
              <a:defRPr/>
            </a:pPr>
            <a:r>
              <a:rPr lang="en-US" dirty="0">
                <a:solidFill>
                  <a:prstClr val="black"/>
                </a:solidFill>
                <a:cs typeface="Arial" charset="0"/>
              </a:rPr>
              <a:t>Encourages teachers to take </a:t>
            </a:r>
            <a:r>
              <a:rPr lang="en-US" dirty="0" smtClean="0">
                <a:solidFill>
                  <a:prstClr val="black"/>
                </a:solidFill>
                <a:cs typeface="Arial" charset="0"/>
              </a:rPr>
              <a:t>a more </a:t>
            </a:r>
            <a:r>
              <a:rPr lang="en-US" dirty="0">
                <a:solidFill>
                  <a:prstClr val="black"/>
                </a:solidFill>
                <a:cs typeface="Arial" charset="0"/>
              </a:rPr>
              <a:t>active role in their evaluations and develop their practice to even </a:t>
            </a:r>
            <a:r>
              <a:rPr lang="en-US" b="1" dirty="0">
                <a:solidFill>
                  <a:prstClr val="black"/>
                </a:solidFill>
                <a:cs typeface="Arial" charset="0"/>
              </a:rPr>
              <a:t>higher levels</a:t>
            </a:r>
            <a:r>
              <a:rPr lang="en-US" dirty="0" smtClean="0">
                <a:solidFill>
                  <a:prstClr val="black"/>
                </a:solidFill>
                <a:cs typeface="Arial" charset="0"/>
              </a:rPr>
              <a:t>.</a:t>
            </a:r>
          </a:p>
        </p:txBody>
      </p:sp>
      <p:graphicFrame>
        <p:nvGraphicFramePr>
          <p:cNvPr id="10" name="Table 9"/>
          <p:cNvGraphicFramePr>
            <a:graphicFrameLocks noGrp="1"/>
          </p:cNvGraphicFramePr>
          <p:nvPr/>
        </p:nvGraphicFramePr>
        <p:xfrm>
          <a:off x="739966" y="3035917"/>
          <a:ext cx="7658100" cy="2994962"/>
        </p:xfrm>
        <a:graphic>
          <a:graphicData uri="http://schemas.openxmlformats.org/drawingml/2006/table">
            <a:tbl>
              <a:tblPr firstRow="1" bandRow="1">
                <a:tableStyleId>{5C22544A-7EE6-4342-B048-85BDC9FD1C3A}</a:tableStyleId>
              </a:tblPr>
              <a:tblGrid>
                <a:gridCol w="1816100"/>
                <a:gridCol w="5842000"/>
              </a:tblGrid>
              <a:tr h="584946">
                <a:tc>
                  <a:txBody>
                    <a:bodyPr/>
                    <a:lstStyle/>
                    <a:p>
                      <a:pPr algn="ctr"/>
                      <a:r>
                        <a:rPr lang="en-US" dirty="0" smtClean="0"/>
                        <a:t>Pilot</a:t>
                      </a:r>
                      <a:r>
                        <a:rPr lang="en-US" baseline="0" dirty="0" smtClean="0"/>
                        <a:t> Participants</a:t>
                      </a:r>
                      <a:endParaRPr lang="en-US" dirty="0"/>
                    </a:p>
                  </a:txBody>
                  <a:tcPr anchor="ctr"/>
                </a:tc>
                <a:tc>
                  <a:txBody>
                    <a:bodyPr/>
                    <a:lstStyle/>
                    <a:p>
                      <a:pPr algn="ctr"/>
                      <a:r>
                        <a:rPr lang="en-US" dirty="0" smtClean="0"/>
                        <a:t>Of the Pilot</a:t>
                      </a:r>
                      <a:r>
                        <a:rPr lang="en-US" baseline="0" dirty="0" smtClean="0"/>
                        <a:t> Evaluation System Teachers Say</a:t>
                      </a:r>
                      <a:r>
                        <a:rPr lang="en-US" sz="1800" baseline="30000" dirty="0" smtClean="0"/>
                        <a:t>*</a:t>
                      </a:r>
                      <a:endParaRPr lang="en-US" dirty="0"/>
                    </a:p>
                  </a:txBody>
                  <a:tcPr anchor="ctr">
                    <a:solidFill>
                      <a:srgbClr val="5075BB"/>
                    </a:solidFill>
                  </a:tcPr>
                </a:tc>
              </a:tr>
              <a:tr h="529237">
                <a:tc>
                  <a:txBody>
                    <a:bodyPr/>
                    <a:lstStyle/>
                    <a:p>
                      <a:pPr algn="ctr"/>
                      <a:r>
                        <a:rPr lang="en-US" sz="1800" b="1" dirty="0" smtClean="0"/>
                        <a:t>93% </a:t>
                      </a:r>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They feel </a:t>
                      </a:r>
                      <a:r>
                        <a:rPr lang="en-US" sz="1800" b="1" dirty="0" smtClean="0"/>
                        <a:t>more ownership </a:t>
                      </a:r>
                      <a:r>
                        <a:rPr lang="en-US" sz="1800" dirty="0" smtClean="0"/>
                        <a:t>in improving their teaching</a:t>
                      </a:r>
                    </a:p>
                  </a:txBody>
                  <a:tcPr anchor="ctr"/>
                </a:tc>
              </a:tr>
              <a:tr h="545485">
                <a:tc>
                  <a:txBody>
                    <a:bodyPr/>
                    <a:lstStyle/>
                    <a:p>
                      <a:pPr algn="ctr"/>
                      <a:r>
                        <a:rPr lang="en-US" sz="1800" b="1" dirty="0" smtClean="0"/>
                        <a:t>91% </a:t>
                      </a:r>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Their teaching is being  </a:t>
                      </a:r>
                      <a:r>
                        <a:rPr lang="en-US" sz="1800" b="1" dirty="0" smtClean="0"/>
                        <a:t>accurately evaluated</a:t>
                      </a:r>
                      <a:endParaRPr lang="en-US" sz="1800" dirty="0" smtClean="0"/>
                    </a:p>
                  </a:txBody>
                  <a:tcPr anchor="ctr"/>
                </a:tc>
              </a:tr>
              <a:tr h="584946">
                <a:tc>
                  <a:txBody>
                    <a:bodyPr/>
                    <a:lstStyle/>
                    <a:p>
                      <a:pPr algn="ctr"/>
                      <a:r>
                        <a:rPr lang="en-US" sz="1800" b="1" dirty="0" smtClean="0"/>
                        <a:t>91% </a:t>
                      </a:r>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The pilot system has helped them pinpoint specific things to </a:t>
                      </a:r>
                      <a:r>
                        <a:rPr lang="en-US" sz="1800" b="1" dirty="0" smtClean="0"/>
                        <a:t>improve instruction.</a:t>
                      </a:r>
                    </a:p>
                  </a:txBody>
                  <a:tcPr anchor="ctr"/>
                </a:tc>
              </a:tr>
              <a:tr h="584946">
                <a:tc>
                  <a:txBody>
                    <a:bodyPr/>
                    <a:lstStyle/>
                    <a:p>
                      <a:pPr algn="ctr"/>
                      <a:r>
                        <a:rPr lang="en-US" sz="1800" b="1" dirty="0" smtClean="0"/>
                        <a:t>92% </a:t>
                      </a:r>
                      <a:endParaRPr lang="en-US" dirty="0"/>
                    </a:p>
                  </a:txBody>
                  <a:tcPr anchor="ct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In the long run, </a:t>
                      </a:r>
                      <a:r>
                        <a:rPr lang="en-US" sz="1800" b="1" dirty="0" smtClean="0"/>
                        <a:t>students will benefit </a:t>
                      </a:r>
                      <a:r>
                        <a:rPr lang="en-US" sz="1800" dirty="0" smtClean="0"/>
                        <a:t>from this method of evaluation.</a:t>
                      </a:r>
                      <a:endParaRPr lang="en-US" sz="1800" baseline="30000" dirty="0" smtClean="0"/>
                    </a:p>
                  </a:txBody>
                  <a:tcPr anchor="ctr"/>
                </a:tc>
              </a:tr>
            </a:tbl>
          </a:graphicData>
        </a:graphic>
      </p:graphicFrame>
      <p:sp>
        <p:nvSpPr>
          <p:cNvPr id="11" name="Slide Number Placeholder 10"/>
          <p:cNvSpPr>
            <a:spLocks noGrp="1"/>
          </p:cNvSpPr>
          <p:nvPr>
            <p:ph type="sldNum" sz="quarter" idx="4294967295"/>
          </p:nvPr>
        </p:nvSpPr>
        <p:spPr>
          <a:xfrm>
            <a:off x="304800" y="6437313"/>
            <a:ext cx="4979248" cy="307777"/>
          </a:xfrm>
          <a:prstGeom prst="rect">
            <a:avLst/>
          </a:prstGeom>
        </p:spPr>
        <p:txBody>
          <a:bodyPr wrap="none">
            <a:spAutoFit/>
          </a:bodyPr>
          <a:lstStyle/>
          <a:p>
            <a:r>
              <a:rPr lang="en-US" sz="1400" dirty="0" smtClean="0">
                <a:solidFill>
                  <a:schemeClr val="bg1"/>
                </a:solidFill>
              </a:rPr>
              <a:t>*Survey of 168 educators from 16 pilot districts, March 2016 </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295400"/>
          </a:xfrm>
        </p:spPr>
        <p:txBody>
          <a:bodyPr/>
          <a:lstStyle/>
          <a:p>
            <a:pPr lvl="0"/>
            <a:r>
              <a:rPr lang="en-US" dirty="0" smtClean="0"/>
              <a:t>Reflective Practice Protocol</a:t>
            </a:r>
            <a:br>
              <a:rPr lang="en-US" dirty="0" smtClean="0"/>
            </a:br>
            <a:r>
              <a:rPr lang="en-US" dirty="0" smtClean="0"/>
              <a:t>An Option for Highly Effective Teachers</a:t>
            </a:r>
            <a:endParaRPr lang="en-US" dirty="0"/>
          </a:p>
        </p:txBody>
      </p:sp>
      <p:graphicFrame>
        <p:nvGraphicFramePr>
          <p:cNvPr id="5" name="Diagram 4"/>
          <p:cNvGraphicFramePr/>
          <p:nvPr/>
        </p:nvGraphicFramePr>
        <p:xfrm>
          <a:off x="838200" y="15240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Parameters of Reflective Practice Protocol</a:t>
            </a:r>
            <a:endParaRPr lang="en-US" dirty="0"/>
          </a:p>
        </p:txBody>
      </p:sp>
      <p:sp>
        <p:nvSpPr>
          <p:cNvPr id="6" name="Content Placeholder 5"/>
          <p:cNvSpPr>
            <a:spLocks noGrp="1"/>
          </p:cNvSpPr>
          <p:nvPr>
            <p:ph idx="1"/>
          </p:nvPr>
        </p:nvSpPr>
        <p:spPr>
          <a:xfrm>
            <a:off x="457200" y="1600200"/>
            <a:ext cx="8229600" cy="2923877"/>
          </a:xfrm>
        </p:spPr>
        <p:txBody>
          <a:bodyPr/>
          <a:lstStyle/>
          <a:p>
            <a:pPr lvl="0"/>
            <a:r>
              <a:rPr lang="en-US" b="1" dirty="0" smtClean="0"/>
              <a:t>Option for tenured teachers </a:t>
            </a:r>
            <a:r>
              <a:rPr lang="en-US" dirty="0" smtClean="0"/>
              <a:t>rated “Highly Effective” on their most recent evaluation</a:t>
            </a:r>
          </a:p>
          <a:p>
            <a:pPr lvl="0"/>
            <a:r>
              <a:rPr lang="en-US" dirty="0" smtClean="0"/>
              <a:t>Protocol including </a:t>
            </a:r>
            <a:r>
              <a:rPr lang="en-US" b="1" dirty="0" smtClean="0"/>
              <a:t>conference with supervisor </a:t>
            </a:r>
            <a:r>
              <a:rPr lang="en-US" dirty="0" smtClean="0"/>
              <a:t>replaces one traditional classroom observation</a:t>
            </a:r>
          </a:p>
          <a:p>
            <a:pPr lvl="0"/>
            <a:r>
              <a:rPr lang="en-US" dirty="0" smtClean="0"/>
              <a:t>Protocol must be used to </a:t>
            </a:r>
            <a:r>
              <a:rPr lang="en-US" b="1" dirty="0" smtClean="0"/>
              <a:t>inform summative evaluation </a:t>
            </a:r>
            <a:r>
              <a:rPr lang="en-US" dirty="0" smtClean="0"/>
              <a:t>score</a:t>
            </a:r>
          </a:p>
          <a:p>
            <a:pPr lvl="0"/>
            <a:r>
              <a:rPr lang="en-US" dirty="0" smtClean="0"/>
              <a:t>Use of protocol based on </a:t>
            </a:r>
            <a:r>
              <a:rPr lang="en-US" b="1" dirty="0" smtClean="0"/>
              <a:t>agreement</a:t>
            </a:r>
            <a:r>
              <a:rPr lang="en-US" dirty="0" smtClean="0"/>
              <a:t> between teacher and supervisor</a:t>
            </a:r>
          </a:p>
          <a:p>
            <a:r>
              <a:rPr lang="en-US" dirty="0" smtClean="0"/>
              <a:t>Protocol has both </a:t>
            </a:r>
            <a:r>
              <a:rPr lang="en-US" b="1" dirty="0" smtClean="0"/>
              <a:t>required</a:t>
            </a:r>
            <a:r>
              <a:rPr lang="en-US" dirty="0" smtClean="0"/>
              <a:t> and </a:t>
            </a:r>
            <a:r>
              <a:rPr lang="en-US" b="1" dirty="0" smtClean="0"/>
              <a:t>optional</a:t>
            </a:r>
            <a:r>
              <a:rPr lang="en-US" dirty="0" smtClean="0"/>
              <a:t> components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Practice Protocol</a:t>
            </a:r>
            <a:endParaRPr lang="en-US" dirty="0"/>
          </a:p>
        </p:txBody>
      </p:sp>
      <p:graphicFrame>
        <p:nvGraphicFramePr>
          <p:cNvPr id="6" name="Content Placeholder 5"/>
          <p:cNvGraphicFramePr>
            <a:graphicFrameLocks noGrp="1"/>
          </p:cNvGraphicFramePr>
          <p:nvPr>
            <p:ph idx="1"/>
          </p:nvPr>
        </p:nvGraphicFramePr>
        <p:xfrm>
          <a:off x="457200" y="1600200"/>
          <a:ext cx="8001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Components</a:t>
            </a:r>
            <a:endParaRPr lang="en-US" dirty="0"/>
          </a:p>
        </p:txBody>
      </p:sp>
      <p:sp>
        <p:nvSpPr>
          <p:cNvPr id="3" name="Content Placeholder 2"/>
          <p:cNvSpPr>
            <a:spLocks noGrp="1"/>
          </p:cNvSpPr>
          <p:nvPr>
            <p:ph idx="1"/>
          </p:nvPr>
        </p:nvSpPr>
        <p:spPr>
          <a:xfrm>
            <a:off x="457200" y="1600200"/>
            <a:ext cx="8229600" cy="3629199"/>
          </a:xfrm>
        </p:spPr>
        <p:txBody>
          <a:bodyPr/>
          <a:lstStyle/>
          <a:p>
            <a:pPr lvl="0"/>
            <a:r>
              <a:rPr lang="en-US" b="1" dirty="0" smtClean="0"/>
              <a:t>Video Capture</a:t>
            </a:r>
            <a:r>
              <a:rPr lang="en-US" dirty="0" smtClean="0"/>
              <a:t>– reflection based on video capture of a lesson or segments of lessons</a:t>
            </a:r>
          </a:p>
          <a:p>
            <a:pPr lvl="0"/>
            <a:r>
              <a:rPr lang="en-US" b="1" dirty="0" smtClean="0"/>
              <a:t>Student Voice</a:t>
            </a:r>
            <a:r>
              <a:rPr lang="en-US" dirty="0" smtClean="0"/>
              <a:t>– reflection based on feedback from students either through student survey or focus group</a:t>
            </a:r>
          </a:p>
          <a:p>
            <a:pPr lvl="0"/>
            <a:r>
              <a:rPr lang="en-US" b="1" dirty="0" smtClean="0"/>
              <a:t>Student Performance</a:t>
            </a:r>
            <a:r>
              <a:rPr lang="en-US" dirty="0" smtClean="0"/>
              <a:t>– reflection based on student progress toward academic goals</a:t>
            </a:r>
          </a:p>
          <a:p>
            <a:pPr lvl="0"/>
            <a:r>
              <a:rPr lang="en-US" b="1" dirty="0" smtClean="0"/>
              <a:t>Traditional Observation</a:t>
            </a:r>
            <a:r>
              <a:rPr lang="en-US" dirty="0" smtClean="0"/>
              <a:t>– reflection based on information gleaned from an evaluator-conducted classroom observation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1290638"/>
          </a:xfrm>
        </p:spPr>
        <p:txBody>
          <a:bodyPr/>
          <a:lstStyle/>
          <a:p>
            <a:pPr eaLnBrk="1" hangingPunct="1"/>
            <a:r>
              <a:rPr lang="en-US" dirty="0" smtClean="0"/>
              <a:t>Agenda</a:t>
            </a:r>
          </a:p>
        </p:txBody>
      </p:sp>
      <p:graphicFrame>
        <p:nvGraphicFramePr>
          <p:cNvPr id="4" name="Content Placeholder 3"/>
          <p:cNvGraphicFramePr>
            <a:graphicFrameLocks noGrp="1"/>
          </p:cNvGraphicFramePr>
          <p:nvPr>
            <p:ph idx="1"/>
          </p:nvPr>
        </p:nvGraphicFramePr>
        <p:xfrm>
          <a:off x="457200" y="1600200"/>
          <a:ext cx="8229600" cy="2633472"/>
        </p:xfrm>
        <a:graphic>
          <a:graphicData uri="http://schemas.openxmlformats.org/drawingml/2006/table">
            <a:tbl>
              <a:tblPr firstRow="1" bandRow="1">
                <a:tableStyleId>{2D5ABB26-0587-4C30-8999-92F81FD0307C}</a:tableStyleId>
              </a:tblPr>
              <a:tblGrid>
                <a:gridCol w="8229600"/>
              </a:tblGrid>
              <a:tr h="877824">
                <a:tc>
                  <a:txBody>
                    <a:bodyPr/>
                    <a:lstStyle/>
                    <a:p>
                      <a:pPr marL="342900" indent="-342900" algn="l">
                        <a:buFont typeface="Arial" pitchFamily="34" charset="0"/>
                        <a:buNone/>
                      </a:pPr>
                      <a:r>
                        <a:rPr lang="en-US" sz="2400" dirty="0" smtClean="0">
                          <a:solidFill>
                            <a:schemeClr val="bg1"/>
                          </a:solidFill>
                        </a:rPr>
                        <a:t>Overview</a:t>
                      </a:r>
                      <a:r>
                        <a:rPr lang="en-US" sz="2400" baseline="0" dirty="0" smtClean="0">
                          <a:solidFill>
                            <a:schemeClr val="bg1"/>
                          </a:solidFill>
                        </a:rPr>
                        <a:t> of Regulatory Changes</a:t>
                      </a:r>
                      <a:endParaRPr lang="en-US" sz="2400" dirty="0">
                        <a:solidFill>
                          <a:schemeClr val="bg1"/>
                        </a:solidFill>
                      </a:endParaRPr>
                    </a:p>
                  </a:txBody>
                  <a:tcPr anchor="ctr">
                    <a:lnB w="12700" cap="flat" cmpd="sng" algn="ctr">
                      <a:solidFill>
                        <a:schemeClr val="accent5"/>
                      </a:solidFill>
                      <a:prstDash val="solid"/>
                      <a:round/>
                      <a:headEnd type="none" w="med" len="med"/>
                      <a:tailEnd type="none" w="med" len="med"/>
                    </a:lnB>
                    <a:solidFill>
                      <a:srgbClr val="F89C15"/>
                    </a:solidFill>
                  </a:tcPr>
                </a:tc>
              </a:tr>
              <a:tr h="877824">
                <a:tc>
                  <a:txBody>
                    <a:bodyPr/>
                    <a:lstStyle/>
                    <a:p>
                      <a:pPr algn="l">
                        <a:buFont typeface="Arial" pitchFamily="34" charset="0"/>
                        <a:buNone/>
                      </a:pPr>
                      <a:r>
                        <a:rPr lang="en-US" sz="2400" dirty="0" smtClean="0"/>
                        <a:t>Introduction</a:t>
                      </a:r>
                      <a:r>
                        <a:rPr lang="en-US" sz="2400" baseline="0" dirty="0" smtClean="0"/>
                        <a:t> to Implementation Quality Toolkit</a:t>
                      </a:r>
                      <a:endParaRPr lang="en-US" sz="2400" dirty="0"/>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r>
              <a:tr h="877824">
                <a:tc>
                  <a:txBody>
                    <a:bodyPr/>
                    <a:lstStyle/>
                    <a:p>
                      <a:pPr algn="l">
                        <a:buFont typeface="Arial" pitchFamily="34" charset="0"/>
                        <a:buNone/>
                      </a:pPr>
                      <a:r>
                        <a:rPr lang="en-US" sz="2400" dirty="0" smtClean="0"/>
                        <a:t>Legal</a:t>
                      </a:r>
                      <a:r>
                        <a:rPr lang="en-US" sz="2400" baseline="0" dirty="0" smtClean="0"/>
                        <a:t> and Regulatory Reminders</a:t>
                      </a:r>
                      <a:endParaRPr lang="en-US" sz="2400" dirty="0"/>
                    </a:p>
                  </a:txBody>
                  <a:tcPr anchor="ct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3"/>
          <p:cNvSpPr>
            <a:spLocks noChangeArrowheads="1"/>
          </p:cNvSpPr>
          <p:nvPr/>
        </p:nvSpPr>
        <p:spPr bwMode="auto">
          <a:xfrm>
            <a:off x="370872" y="3239238"/>
            <a:ext cx="8471766" cy="1537700"/>
          </a:xfrm>
          <a:prstGeom prst="rightArrow">
            <a:avLst>
              <a:gd name="adj1" fmla="val 55907"/>
              <a:gd name="adj2" fmla="val 35773"/>
            </a:avLst>
          </a:prstGeom>
          <a:solidFill>
            <a:schemeClr val="bg1">
              <a:lumMod val="75000"/>
            </a:schemeClr>
          </a:solidFill>
          <a:ln w="6350" algn="ctr">
            <a:noFill/>
            <a:miter lim="800000"/>
            <a:headEnd type="none" w="sm" len="sm"/>
            <a:tailEnd type="none" w="med" len="lg"/>
          </a:ln>
        </p:spPr>
        <p:txBody>
          <a:bodyPr wrap="none" tIns="91440" bIns="91440" anchor="ctr"/>
          <a:lstStyle/>
          <a:p>
            <a:pPr>
              <a:tabLst>
                <a:tab pos="1881188" algn="ctr"/>
                <a:tab pos="2870200" algn="ctr"/>
                <a:tab pos="3890963" algn="ctr"/>
                <a:tab pos="6113463" algn="ctr"/>
                <a:tab pos="7175500" algn="r"/>
              </a:tabLst>
              <a:defRPr/>
            </a:pPr>
            <a:r>
              <a:rPr lang="en-GB" altLang="ja-JP" sz="1600" b="1" dirty="0" smtClean="0">
                <a:solidFill>
                  <a:schemeClr val="bg1"/>
                </a:solidFill>
                <a:ea typeface="ＭＳ Ｐゴシック" pitchFamily="50" charset="-128"/>
              </a:rPr>
              <a:t>      September - November                           December – March                     April - June</a:t>
            </a:r>
            <a:endParaRPr lang="en-GB" altLang="ja-JP" sz="1600" b="1" dirty="0">
              <a:solidFill>
                <a:schemeClr val="bg1"/>
              </a:solidFill>
              <a:ea typeface="ＭＳ Ｐゴシック" pitchFamily="50" charset="-128"/>
            </a:endParaRPr>
          </a:p>
        </p:txBody>
      </p:sp>
      <p:sp>
        <p:nvSpPr>
          <p:cNvPr id="5" name="TextBox 4"/>
          <p:cNvSpPr txBox="1"/>
          <p:nvPr/>
        </p:nvSpPr>
        <p:spPr>
          <a:xfrm>
            <a:off x="7808600" y="406"/>
            <a:ext cx="1344601" cy="338554"/>
          </a:xfrm>
          <a:prstGeom prst="rect">
            <a:avLst/>
          </a:prstGeom>
          <a:solidFill>
            <a:srgbClr val="0E80AF"/>
          </a:solidFill>
        </p:spPr>
        <p:txBody>
          <a:bodyPr wrap="square" rtlCol="0">
            <a:spAutoFit/>
          </a:bodyPr>
          <a:lstStyle/>
          <a:p>
            <a:pPr algn="r"/>
            <a:r>
              <a:rPr lang="en-US" sz="1600" b="1" cap="all" dirty="0">
                <a:solidFill>
                  <a:srgbClr val="FFFFFF"/>
                </a:solidFill>
              </a:rPr>
              <a:t>Teachers</a:t>
            </a:r>
          </a:p>
        </p:txBody>
      </p:sp>
      <p:sp>
        <p:nvSpPr>
          <p:cNvPr id="10" name="Title 9"/>
          <p:cNvSpPr>
            <a:spLocks noGrp="1"/>
          </p:cNvSpPr>
          <p:nvPr>
            <p:ph type="title"/>
          </p:nvPr>
        </p:nvSpPr>
        <p:spPr/>
        <p:txBody>
          <a:bodyPr/>
          <a:lstStyle/>
          <a:p>
            <a:r>
              <a:rPr lang="en-US" dirty="0" smtClean="0"/>
              <a:t>Sample Implementation Timeline*</a:t>
            </a:r>
            <a:endParaRPr lang="en-US" dirty="0"/>
          </a:p>
        </p:txBody>
      </p:sp>
      <p:sp>
        <p:nvSpPr>
          <p:cNvPr id="19" name="Line 9"/>
          <p:cNvSpPr>
            <a:spLocks noChangeShapeType="1"/>
          </p:cNvSpPr>
          <p:nvPr/>
        </p:nvSpPr>
        <p:spPr bwMode="auto">
          <a:xfrm flipV="1">
            <a:off x="7315200" y="4495800"/>
            <a:ext cx="0" cy="315713"/>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23" name="Rectangle 22"/>
          <p:cNvSpPr/>
          <p:nvPr/>
        </p:nvSpPr>
        <p:spPr>
          <a:xfrm>
            <a:off x="1905000" y="1981200"/>
            <a:ext cx="1689389" cy="101663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defTabSz="755650">
              <a:lnSpc>
                <a:spcPct val="90000"/>
              </a:lnSpc>
              <a:spcBef>
                <a:spcPct val="0"/>
              </a:spcBef>
              <a:spcAft>
                <a:spcPct val="35000"/>
              </a:spcAft>
            </a:pPr>
            <a:r>
              <a:rPr lang="en-US" sz="1200" dirty="0" smtClean="0">
                <a:solidFill>
                  <a:schemeClr val="tx1"/>
                </a:solidFill>
              </a:rPr>
              <a:t>Post-conference to review observation and establish priorities for reflective practice</a:t>
            </a:r>
            <a:endParaRPr lang="en-US" sz="1200" dirty="0">
              <a:solidFill>
                <a:schemeClr val="tx1"/>
              </a:solidFill>
            </a:endParaRPr>
          </a:p>
        </p:txBody>
      </p:sp>
      <p:sp>
        <p:nvSpPr>
          <p:cNvPr id="15" name="Rectangle 14"/>
          <p:cNvSpPr/>
          <p:nvPr/>
        </p:nvSpPr>
        <p:spPr>
          <a:xfrm>
            <a:off x="3886200" y="4876800"/>
            <a:ext cx="2590800" cy="11430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lvl="0" algn="ctr"/>
            <a:r>
              <a:rPr lang="en-US" sz="1200" dirty="0" smtClean="0">
                <a:solidFill>
                  <a:schemeClr val="bg1"/>
                </a:solidFill>
              </a:rPr>
              <a:t>Informal meetings with collaborating teachers and administrators to discuss progress and refine accordingly</a:t>
            </a:r>
            <a:endParaRPr lang="en-US" sz="1200" dirty="0">
              <a:solidFill>
                <a:schemeClr val="bg1"/>
              </a:solidFill>
            </a:endParaRPr>
          </a:p>
        </p:txBody>
      </p:sp>
      <p:sp>
        <p:nvSpPr>
          <p:cNvPr id="24" name="Line 9"/>
          <p:cNvSpPr>
            <a:spLocks noChangeShapeType="1"/>
          </p:cNvSpPr>
          <p:nvPr/>
        </p:nvSpPr>
        <p:spPr bwMode="auto">
          <a:xfrm flipV="1">
            <a:off x="2362200" y="4495800"/>
            <a:ext cx="0" cy="315713"/>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14" name="TextBox 13"/>
          <p:cNvSpPr txBox="1"/>
          <p:nvPr/>
        </p:nvSpPr>
        <p:spPr>
          <a:xfrm>
            <a:off x="91685" y="6450375"/>
            <a:ext cx="7658946" cy="338554"/>
          </a:xfrm>
          <a:prstGeom prst="rect">
            <a:avLst/>
          </a:prstGeom>
          <a:noFill/>
        </p:spPr>
        <p:txBody>
          <a:bodyPr wrap="square" rtlCol="0">
            <a:spAutoFit/>
          </a:bodyPr>
          <a:lstStyle/>
          <a:p>
            <a:r>
              <a:rPr lang="en-US" sz="1600" dirty="0" smtClean="0">
                <a:solidFill>
                  <a:schemeClr val="bg1"/>
                </a:solidFill>
                <a:latin typeface="+mn-lt"/>
              </a:rPr>
              <a:t>*Districts can choose to re-order the traditional observation and reflective conference.</a:t>
            </a:r>
            <a:endParaRPr lang="en-US" sz="1600" dirty="0">
              <a:solidFill>
                <a:schemeClr val="bg1"/>
              </a:solidFill>
              <a:latin typeface="+mn-lt"/>
            </a:endParaRPr>
          </a:p>
        </p:txBody>
      </p:sp>
      <p:sp>
        <p:nvSpPr>
          <p:cNvPr id="4" name="Rectangle 3"/>
          <p:cNvSpPr/>
          <p:nvPr/>
        </p:nvSpPr>
        <p:spPr>
          <a:xfrm>
            <a:off x="152400" y="1981200"/>
            <a:ext cx="1533760" cy="107389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spcAft>
                <a:spcPts val="600"/>
              </a:spcAft>
            </a:pPr>
            <a:r>
              <a:rPr lang="en-US" sz="1200" dirty="0" smtClean="0">
                <a:solidFill>
                  <a:schemeClr val="tx1"/>
                </a:solidFill>
              </a:rPr>
              <a:t>Training and Communication regarding rubric and expectations</a:t>
            </a:r>
            <a:endParaRPr lang="en-US" sz="1200" dirty="0">
              <a:solidFill>
                <a:schemeClr val="tx1"/>
              </a:solidFill>
            </a:endParaRPr>
          </a:p>
        </p:txBody>
      </p:sp>
      <p:sp>
        <p:nvSpPr>
          <p:cNvPr id="26" name="Rectangle 25"/>
          <p:cNvSpPr/>
          <p:nvPr/>
        </p:nvSpPr>
        <p:spPr>
          <a:xfrm>
            <a:off x="1676400" y="4876800"/>
            <a:ext cx="1329373" cy="885353"/>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spcAft>
                <a:spcPts val="600"/>
              </a:spcAft>
            </a:pPr>
            <a:r>
              <a:rPr lang="en-US" sz="1200" dirty="0" smtClean="0">
                <a:solidFill>
                  <a:schemeClr val="tx1"/>
                </a:solidFill>
              </a:rPr>
              <a:t>Traditional Classroom Observation</a:t>
            </a:r>
            <a:endParaRPr lang="en-US" sz="1200" dirty="0">
              <a:solidFill>
                <a:schemeClr val="tx1"/>
              </a:solidFill>
            </a:endParaRPr>
          </a:p>
        </p:txBody>
      </p:sp>
      <p:sp>
        <p:nvSpPr>
          <p:cNvPr id="29" name="Rectangle 28"/>
          <p:cNvSpPr/>
          <p:nvPr/>
        </p:nvSpPr>
        <p:spPr>
          <a:xfrm>
            <a:off x="3733800" y="2590800"/>
            <a:ext cx="2895600" cy="70514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spcAft>
                <a:spcPts val="600"/>
              </a:spcAft>
            </a:pPr>
            <a:r>
              <a:rPr lang="en-US" sz="1200" dirty="0" smtClean="0">
                <a:solidFill>
                  <a:schemeClr val="bg1"/>
                </a:solidFill>
              </a:rPr>
              <a:t>Teacher utilizes video capture, student surveys, and assessment data to reflect and refine</a:t>
            </a:r>
            <a:endParaRPr lang="en-US" sz="1200" dirty="0">
              <a:solidFill>
                <a:schemeClr val="bg1"/>
              </a:solidFill>
            </a:endParaRPr>
          </a:p>
        </p:txBody>
      </p:sp>
      <p:sp>
        <p:nvSpPr>
          <p:cNvPr id="30" name="Rectangle 29"/>
          <p:cNvSpPr/>
          <p:nvPr/>
        </p:nvSpPr>
        <p:spPr>
          <a:xfrm>
            <a:off x="6629400" y="4876800"/>
            <a:ext cx="1408688" cy="635691"/>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spcAft>
                <a:spcPts val="600"/>
              </a:spcAft>
            </a:pPr>
            <a:r>
              <a:rPr lang="en-US" sz="1200" dirty="0" smtClean="0">
                <a:solidFill>
                  <a:schemeClr val="tx1"/>
                </a:solidFill>
              </a:rPr>
              <a:t>Reflective Practice Conference</a:t>
            </a:r>
            <a:endParaRPr lang="en-US" sz="1200" dirty="0">
              <a:solidFill>
                <a:schemeClr val="tx1"/>
              </a:solidFill>
            </a:endParaRPr>
          </a:p>
        </p:txBody>
      </p:sp>
      <p:sp>
        <p:nvSpPr>
          <p:cNvPr id="31" name="Line 9"/>
          <p:cNvSpPr>
            <a:spLocks noChangeShapeType="1"/>
          </p:cNvSpPr>
          <p:nvPr/>
        </p:nvSpPr>
        <p:spPr bwMode="auto">
          <a:xfrm flipV="1">
            <a:off x="5181600" y="4495800"/>
            <a:ext cx="0" cy="315713"/>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34" name="Line 9"/>
          <p:cNvSpPr>
            <a:spLocks noChangeShapeType="1"/>
          </p:cNvSpPr>
          <p:nvPr/>
        </p:nvSpPr>
        <p:spPr bwMode="auto">
          <a:xfrm flipH="1">
            <a:off x="914400" y="3124200"/>
            <a:ext cx="0" cy="371101"/>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38" name="Line 9"/>
          <p:cNvSpPr>
            <a:spLocks noChangeShapeType="1"/>
          </p:cNvSpPr>
          <p:nvPr/>
        </p:nvSpPr>
        <p:spPr bwMode="auto">
          <a:xfrm flipH="1">
            <a:off x="7687889" y="2676682"/>
            <a:ext cx="0" cy="848479"/>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40" name="Line 9"/>
          <p:cNvSpPr>
            <a:spLocks noChangeShapeType="1"/>
          </p:cNvSpPr>
          <p:nvPr/>
        </p:nvSpPr>
        <p:spPr bwMode="auto">
          <a:xfrm flipH="1">
            <a:off x="2743200" y="3124200"/>
            <a:ext cx="0" cy="391279"/>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43" name="Rectangle 42"/>
          <p:cNvSpPr/>
          <p:nvPr/>
        </p:nvSpPr>
        <p:spPr>
          <a:xfrm>
            <a:off x="6817402" y="1572662"/>
            <a:ext cx="1740973" cy="102582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defTabSz="844550">
              <a:lnSpc>
                <a:spcPct val="90000"/>
              </a:lnSpc>
              <a:spcBef>
                <a:spcPct val="0"/>
              </a:spcBef>
              <a:spcAft>
                <a:spcPct val="35000"/>
              </a:spcAft>
            </a:pPr>
            <a:r>
              <a:rPr lang="en-US" sz="1200" dirty="0" smtClean="0">
                <a:solidFill>
                  <a:schemeClr val="bg1"/>
                </a:solidFill>
              </a:rPr>
              <a:t>Annual Summary Conference to review all evaluation components</a:t>
            </a:r>
            <a:endParaRPr lang="en-US" sz="1200" dirty="0">
              <a:solidFill>
                <a:schemeClr val="bg1"/>
              </a:solidFill>
            </a:endParaRPr>
          </a:p>
        </p:txBody>
      </p:sp>
      <p:sp>
        <p:nvSpPr>
          <p:cNvPr id="35" name="Line 9"/>
          <p:cNvSpPr>
            <a:spLocks noChangeShapeType="1"/>
          </p:cNvSpPr>
          <p:nvPr/>
        </p:nvSpPr>
        <p:spPr bwMode="auto">
          <a:xfrm flipH="1">
            <a:off x="6550540" y="3339610"/>
            <a:ext cx="0" cy="185551"/>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36" name="Line 9"/>
          <p:cNvSpPr>
            <a:spLocks noChangeShapeType="1"/>
          </p:cNvSpPr>
          <p:nvPr/>
        </p:nvSpPr>
        <p:spPr bwMode="auto">
          <a:xfrm flipH="1">
            <a:off x="5129645" y="3339610"/>
            <a:ext cx="0" cy="185551"/>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37" name="Line 9"/>
          <p:cNvSpPr>
            <a:spLocks noChangeShapeType="1"/>
          </p:cNvSpPr>
          <p:nvPr/>
        </p:nvSpPr>
        <p:spPr bwMode="auto">
          <a:xfrm flipH="1">
            <a:off x="3864990" y="3339610"/>
            <a:ext cx="0" cy="185551"/>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32" name="Line 9"/>
          <p:cNvSpPr>
            <a:spLocks noChangeShapeType="1"/>
          </p:cNvSpPr>
          <p:nvPr/>
        </p:nvSpPr>
        <p:spPr bwMode="auto">
          <a:xfrm flipV="1">
            <a:off x="3962400" y="4495800"/>
            <a:ext cx="0" cy="315713"/>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
        <p:nvSpPr>
          <p:cNvPr id="39" name="Line 9"/>
          <p:cNvSpPr>
            <a:spLocks noChangeShapeType="1"/>
          </p:cNvSpPr>
          <p:nvPr/>
        </p:nvSpPr>
        <p:spPr bwMode="auto">
          <a:xfrm flipV="1">
            <a:off x="6400800" y="4495800"/>
            <a:ext cx="0" cy="315713"/>
          </a:xfrm>
          <a:prstGeom prst="line">
            <a:avLst/>
          </a:prstGeom>
          <a:solidFill>
            <a:schemeClr val="tx2">
              <a:lumMod val="20000"/>
              <a:lumOff val="80000"/>
            </a:schemeClr>
          </a:solidFill>
          <a:ln w="22225" cap="flat" cmpd="sng" algn="ctr">
            <a:solidFill>
              <a:schemeClr val="tx2">
                <a:lumMod val="75000"/>
              </a:schemeClr>
            </a:solidFill>
            <a:prstDash val="solid"/>
            <a:round/>
            <a:headEnd type="none" w="sm" len="sm"/>
            <a:tailEnd type="triangle" w="lg" len="med"/>
          </a:ln>
        </p:spPr>
        <p:txBody>
          <a:bodyPr/>
          <a:lstStyle/>
          <a:p>
            <a:pPr>
              <a:defRPr/>
            </a:pPr>
            <a:endParaRPr lang="en-GB" sz="1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Implementation Options</a:t>
            </a:r>
            <a:endParaRPr lang="en-US" dirty="0"/>
          </a:p>
        </p:txBody>
      </p:sp>
      <p:sp>
        <p:nvSpPr>
          <p:cNvPr id="3" name="Content Placeholder 2"/>
          <p:cNvSpPr>
            <a:spLocks noGrp="1"/>
          </p:cNvSpPr>
          <p:nvPr>
            <p:ph idx="1"/>
          </p:nvPr>
        </p:nvSpPr>
        <p:spPr>
          <a:xfrm>
            <a:off x="457200" y="1600200"/>
            <a:ext cx="8229600" cy="3847207"/>
          </a:xfrm>
        </p:spPr>
        <p:txBody>
          <a:bodyPr/>
          <a:lstStyle/>
          <a:p>
            <a:r>
              <a:rPr lang="en-US" dirty="0" smtClean="0"/>
              <a:t>Districts should be thoughtful and proactive in making </a:t>
            </a:r>
            <a:r>
              <a:rPr lang="en-US" b="1" dirty="0" smtClean="0"/>
              <a:t>key decisions </a:t>
            </a:r>
            <a:r>
              <a:rPr lang="en-US" dirty="0" smtClean="0"/>
              <a:t>for successful implementation concerning the following topics:</a:t>
            </a:r>
          </a:p>
          <a:p>
            <a:pPr lvl="1"/>
            <a:r>
              <a:rPr lang="en-US" dirty="0" smtClean="0"/>
              <a:t>Video Capture – frequency, focus, ownership, use, privacy</a:t>
            </a:r>
          </a:p>
          <a:p>
            <a:pPr lvl="1"/>
            <a:r>
              <a:rPr lang="en-US" dirty="0" smtClean="0"/>
              <a:t>Student Feedback – type, timing</a:t>
            </a:r>
          </a:p>
          <a:p>
            <a:pPr lvl="1"/>
            <a:r>
              <a:rPr lang="en-US" dirty="0" smtClean="0"/>
              <a:t>Scoring</a:t>
            </a:r>
          </a:p>
          <a:p>
            <a:pPr lvl="1"/>
            <a:r>
              <a:rPr lang="en-US" dirty="0" smtClean="0"/>
              <a:t>Training and Support</a:t>
            </a:r>
          </a:p>
          <a:p>
            <a:pPr lvl="1"/>
            <a:endParaRPr lang="en-US" dirty="0" smtClean="0"/>
          </a:p>
          <a:p>
            <a:r>
              <a:rPr lang="en-US" dirty="0" smtClean="0"/>
              <a:t>Implementation Guide outlines options</a:t>
            </a:r>
          </a:p>
          <a:p>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Guide</a:t>
            </a:r>
            <a:br>
              <a:rPr lang="en-US" dirty="0" smtClean="0"/>
            </a:br>
            <a:r>
              <a:rPr lang="en-US" sz="2800" dirty="0" smtClean="0"/>
              <a:t>Video Capture - Frequency </a:t>
            </a:r>
            <a:endParaRPr lang="en-US" dirty="0"/>
          </a:p>
        </p:txBody>
      </p:sp>
      <p:graphicFrame>
        <p:nvGraphicFramePr>
          <p:cNvPr id="4" name="Content Placeholder 3"/>
          <p:cNvGraphicFramePr>
            <a:graphicFrameLocks noGrp="1"/>
          </p:cNvGraphicFramePr>
          <p:nvPr>
            <p:ph idx="1"/>
          </p:nvPr>
        </p:nvGraphicFramePr>
        <p:xfrm>
          <a:off x="457200" y="1600200"/>
          <a:ext cx="8229600" cy="4545232"/>
        </p:xfrm>
        <a:graphic>
          <a:graphicData uri="http://schemas.openxmlformats.org/drawingml/2006/table">
            <a:tbl>
              <a:tblPr firstRow="1" bandRow="1">
                <a:tableStyleId>{72833802-FEF1-4C79-8D5D-14CF1EAF98D9}</a:tableStyleId>
              </a:tblPr>
              <a:tblGrid>
                <a:gridCol w="649706"/>
                <a:gridCol w="5613529"/>
                <a:gridCol w="1966365"/>
              </a:tblGrid>
              <a:tr h="404393">
                <a:tc>
                  <a:txBody>
                    <a:bodyPr/>
                    <a:lstStyle/>
                    <a:p>
                      <a:pPr marL="0" marR="0">
                        <a:lnSpc>
                          <a:spcPct val="115000"/>
                        </a:lnSpc>
                        <a:spcBef>
                          <a:spcPts val="0"/>
                        </a:spcBef>
                        <a:spcAft>
                          <a:spcPts val="0"/>
                        </a:spcAft>
                      </a:pPr>
                      <a:r>
                        <a:rPr lang="en-US" sz="1400" dirty="0"/>
                        <a:t>Option</a:t>
                      </a:r>
                      <a:endParaRPr lang="en-US" sz="14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t>Description</a:t>
                      </a:r>
                      <a:endParaRPr lang="en-US" sz="14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t>Benefits</a:t>
                      </a:r>
                      <a:endParaRPr lang="en-US" sz="14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9607">
                <a:tc>
                  <a:txBody>
                    <a:bodyPr/>
                    <a:lstStyle/>
                    <a:p>
                      <a:pPr marL="0" marR="0">
                        <a:lnSpc>
                          <a:spcPct val="115000"/>
                        </a:lnSpc>
                        <a:spcBef>
                          <a:spcPts val="0"/>
                        </a:spcBef>
                        <a:spcAft>
                          <a:spcPts val="0"/>
                        </a:spcAft>
                      </a:pPr>
                      <a:r>
                        <a:rPr lang="en-US" sz="1100"/>
                        <a:t>1</a:t>
                      </a:r>
                      <a:endParaRPr lang="en-US" sz="110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228600" algn="l"/>
                          <a:tab pos="457200" algn="l"/>
                        </a:tabLst>
                      </a:pPr>
                      <a:r>
                        <a:rPr lang="en-US" sz="1100" dirty="0"/>
                        <a:t>Educators recorded themselves 2 times in order to compare before and after reflection.</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Each video was approximately 20 minutes in length and focuses on pre-determined instructional strategies.</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The teachers did have practice videos before the planned first recording in order to acclimate themselves to the technology and seeing themselves on camera </a:t>
                      </a:r>
                      <a:r>
                        <a:rPr lang="en-US" sz="1100" dirty="0" smtClean="0"/>
                        <a:t>.</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228600" algn="l"/>
                        </a:tabLst>
                      </a:pPr>
                      <a:r>
                        <a:rPr lang="en-US" sz="1100" dirty="0"/>
                        <a:t>This option works well if district technology is being utilized and there are limited resources.</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9049">
                <a:tc>
                  <a:txBody>
                    <a:bodyPr/>
                    <a:lstStyle/>
                    <a:p>
                      <a:pPr marL="0" marR="0">
                        <a:lnSpc>
                          <a:spcPct val="115000"/>
                        </a:lnSpc>
                        <a:spcBef>
                          <a:spcPts val="0"/>
                        </a:spcBef>
                        <a:spcAft>
                          <a:spcPts val="0"/>
                        </a:spcAft>
                      </a:pPr>
                      <a:r>
                        <a:rPr lang="en-US" sz="1100" dirty="0"/>
                        <a:t>2</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228600" algn="l"/>
                          <a:tab pos="457200" algn="l"/>
                        </a:tabLst>
                      </a:pPr>
                      <a:r>
                        <a:rPr lang="en-US" sz="1100" dirty="0"/>
                        <a:t>Educators recorded themselves 2 times at the beginning and end of a unit of study for full class periods.</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They focused the reflection on instructional strategies and student performance.</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Because the video was "unit-based", it made a seamless transition when reflecting on student performance in the reflective conference.</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As in District 1, educators had opportunity to practice before the official lessons.</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228600" algn="l"/>
                        </a:tabLst>
                      </a:pPr>
                      <a:r>
                        <a:rPr lang="en-US" sz="1100"/>
                        <a:t>This option works well when connecting the recording to a specific instructional unit</a:t>
                      </a:r>
                      <a:endParaRPr lang="en-US" sz="110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69508">
                <a:tc>
                  <a:txBody>
                    <a:bodyPr/>
                    <a:lstStyle/>
                    <a:p>
                      <a:pPr marL="0" marR="0">
                        <a:lnSpc>
                          <a:spcPct val="115000"/>
                        </a:lnSpc>
                        <a:spcBef>
                          <a:spcPts val="0"/>
                        </a:spcBef>
                        <a:spcAft>
                          <a:spcPts val="0"/>
                        </a:spcAft>
                      </a:pPr>
                      <a:r>
                        <a:rPr lang="en-US" sz="1100" dirty="0"/>
                        <a:t>3</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228600" algn="l"/>
                          <a:tab pos="457200" algn="l"/>
                        </a:tabLst>
                      </a:pPr>
                      <a:r>
                        <a:rPr lang="en-US" sz="1100" dirty="0"/>
                        <a:t>Educators recorded themselves frequently throughout the year.</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The videos had an instructional focus on key strategies.</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Videos would often be short clips of 10-15 minutes.</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When preparing for reflective conference, educators would edit and splice excerpts in order to better reflect on their growth in using strategies and the change in student reaction to the strategies when paired with student surveys.</a:t>
                      </a:r>
                    </a:p>
                    <a:p>
                      <a:pPr marL="342900" marR="0" lvl="0" indent="-342900">
                        <a:lnSpc>
                          <a:spcPct val="115000"/>
                        </a:lnSpc>
                        <a:spcBef>
                          <a:spcPts val="0"/>
                        </a:spcBef>
                        <a:spcAft>
                          <a:spcPts val="0"/>
                        </a:spcAft>
                        <a:buFont typeface="Times New Roman"/>
                        <a:buChar char="•"/>
                        <a:tabLst>
                          <a:tab pos="228600" algn="l"/>
                          <a:tab pos="457200" algn="l"/>
                        </a:tabLst>
                      </a:pPr>
                      <a:r>
                        <a:rPr lang="en-US" sz="1100" dirty="0"/>
                        <a:t>There was far less "practice" in this district as teachers viewed all the early videos as both works in progress and valuable toward growth.</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Times New Roman"/>
                        <a:buChar char="•"/>
                        <a:tabLst>
                          <a:tab pos="228600" algn="l"/>
                        </a:tabLst>
                      </a:pPr>
                      <a:r>
                        <a:rPr lang="en-US" sz="1100" dirty="0"/>
                        <a:t>This option works best when teachers are using their own devices or the district has ample resources.</a:t>
                      </a:r>
                    </a:p>
                    <a:p>
                      <a:pPr marL="342900" marR="0" lvl="0" indent="-342900">
                        <a:lnSpc>
                          <a:spcPct val="115000"/>
                        </a:lnSpc>
                        <a:spcBef>
                          <a:spcPts val="0"/>
                        </a:spcBef>
                        <a:spcAft>
                          <a:spcPts val="0"/>
                        </a:spcAft>
                        <a:buFont typeface="Times New Roman"/>
                        <a:buChar char="•"/>
                        <a:tabLst>
                          <a:tab pos="228600" algn="l"/>
                        </a:tabLst>
                      </a:pPr>
                      <a:r>
                        <a:rPr lang="en-US" sz="1100" dirty="0"/>
                        <a:t>Teachers have access to a greater amount of source material for reflection.</a:t>
                      </a:r>
                      <a:endParaRPr lang="en-US" sz="1100" dirty="0">
                        <a:latin typeface="Calibri"/>
                        <a:ea typeface="Calibri"/>
                        <a:cs typeface="Times New Roman"/>
                      </a:endParaRPr>
                    </a:p>
                  </a:txBody>
                  <a:tcPr marL="65545" marR="655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ounded Rectangle 4"/>
          <p:cNvSpPr/>
          <p:nvPr/>
        </p:nvSpPr>
        <p:spPr>
          <a:xfrm>
            <a:off x="4724400" y="4419600"/>
            <a:ext cx="4419600" cy="1752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smtClean="0"/>
              <a:t>The Implementation Guide presents multiple options to guide local decision-making</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for Highly Effective Teachers</a:t>
            </a:r>
            <a:endParaRPr lang="en-US" dirty="0"/>
          </a:p>
        </p:txBody>
      </p:sp>
      <p:sp>
        <p:nvSpPr>
          <p:cNvPr id="5" name="Content Placeholder 4"/>
          <p:cNvSpPr>
            <a:spLocks noGrp="1"/>
          </p:cNvSpPr>
          <p:nvPr>
            <p:ph idx="1"/>
          </p:nvPr>
        </p:nvSpPr>
        <p:spPr>
          <a:xfrm>
            <a:off x="457200" y="1600200"/>
            <a:ext cx="8229600" cy="2862322"/>
          </a:xfrm>
        </p:spPr>
        <p:txBody>
          <a:bodyPr/>
          <a:lstStyle/>
          <a:p>
            <a:r>
              <a:rPr lang="en-US" dirty="0" smtClean="0"/>
              <a:t>Differentiated protocols being developed for educators who take on a clinical intern (student teacher) or who are engaged in the National Board Certification process</a:t>
            </a:r>
          </a:p>
          <a:p>
            <a:r>
              <a:rPr lang="en-US" dirty="0" smtClean="0"/>
              <a:t>District-developed options</a:t>
            </a:r>
          </a:p>
          <a:p>
            <a:pPr lvl="1"/>
            <a:r>
              <a:rPr lang="en-US" dirty="0" smtClean="0"/>
              <a:t>The process for seeking additional flexibility can be found at </a:t>
            </a:r>
            <a:r>
              <a:rPr lang="en-US" dirty="0" smtClean="0">
                <a:hlinkClick r:id="rId2"/>
              </a:rPr>
              <a:t>http://www.nj.gov/education/AchieveNJ/implementation/resources.shtml</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0" y="0"/>
            <a:ext cx="9144000" cy="6858000"/>
            <a:chOff x="0" y="76200"/>
            <a:chExt cx="9144000" cy="6858000"/>
          </a:xfrm>
        </p:grpSpPr>
        <p:graphicFrame>
          <p:nvGraphicFramePr>
            <p:cNvPr id="5" name="Content Placeholder 5"/>
            <p:cNvGraphicFramePr>
              <a:graphicFrameLocks/>
            </p:cNvGraphicFramePr>
            <p:nvPr/>
          </p:nvGraphicFramePr>
          <p:xfrm>
            <a:off x="0" y="7620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2895600" y="3962400"/>
              <a:ext cx="3505200" cy="1219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prstClr val="black"/>
                  </a:solidFill>
                </a:rPr>
                <a:t>Culminating Actions</a:t>
              </a:r>
            </a:p>
            <a:p>
              <a:pPr marL="60325" indent="-60325">
                <a:defRPr/>
              </a:pPr>
              <a:r>
                <a:rPr lang="en-US" sz="1050" dirty="0" smtClean="0">
                  <a:solidFill>
                    <a:prstClr val="black"/>
                  </a:solidFill>
                </a:rPr>
                <a:t>-Teacher and Administrator identify  areas of strength and need and agree to specific strategies that build on strengths and address needs</a:t>
              </a:r>
            </a:p>
            <a:p>
              <a:pPr marL="60325" indent="-60325">
                <a:defRPr/>
              </a:pPr>
              <a:r>
                <a:rPr lang="en-US" sz="1050" dirty="0" smtClean="0">
                  <a:solidFill>
                    <a:prstClr val="black"/>
                  </a:solidFill>
                </a:rPr>
                <a:t>-A plan is developed for the teacher to monitor progress  and discuss at the next reflective check-in, post-conference, or summative conference</a:t>
              </a:r>
              <a:endParaRPr lang="en-US" sz="1050" dirty="0" smtClean="0">
                <a:solidFill>
                  <a:prstClr val="black"/>
                </a:solidFill>
                <a:latin typeface="Franklin Gothic Book" pitchFamily="34"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 y="0"/>
          <a:ext cx="9143999" cy="6248400"/>
        </p:xfrm>
        <a:graphic>
          <a:graphicData uri="http://schemas.openxmlformats.org/drawingml/2006/table">
            <a:tbl>
              <a:tblPr/>
              <a:tblGrid>
                <a:gridCol w="1308347"/>
                <a:gridCol w="2127972"/>
                <a:gridCol w="1959973"/>
                <a:gridCol w="1959973"/>
                <a:gridCol w="1787734"/>
              </a:tblGrid>
              <a:tr h="306200">
                <a:tc gridSpan="5">
                  <a:txBody>
                    <a:bodyPr/>
                    <a:lstStyle/>
                    <a:p>
                      <a:pPr marL="0" marR="0" algn="ctr">
                        <a:lnSpc>
                          <a:spcPct val="115000"/>
                        </a:lnSpc>
                        <a:spcBef>
                          <a:spcPts val="0"/>
                        </a:spcBef>
                        <a:spcAft>
                          <a:spcPts val="0"/>
                        </a:spcAft>
                      </a:pPr>
                      <a:r>
                        <a:rPr lang="en-US" sz="1600" b="1" kern="1200" dirty="0">
                          <a:solidFill>
                            <a:srgbClr val="FFFFFF"/>
                          </a:solidFill>
                          <a:latin typeface="Franklin Gothic Book"/>
                          <a:ea typeface="Times New Roman"/>
                          <a:cs typeface="Arial"/>
                        </a:rPr>
                        <a:t>Reflective Practice Protocol Rubric</a:t>
                      </a:r>
                      <a:endParaRPr lang="en-US"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9279">
                <a:tc>
                  <a:txBody>
                    <a:bodyPr/>
                    <a:lstStyle/>
                    <a:p>
                      <a:pPr>
                        <a:lnSpc>
                          <a:spcPct val="115000"/>
                        </a:lnSpc>
                      </a:pPr>
                      <a:endParaRPr lang="en-US" sz="1050" dirty="0">
                        <a:latin typeface="Calibri"/>
                      </a:endParaRPr>
                    </a:p>
                  </a:txBody>
                  <a:tcPr marL="56373" marR="56373" marT="28186" marB="281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Exemplary</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Adequate</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Approaching</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Needs Further Examination</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466268">
                <a:tc>
                  <a:txBody>
                    <a:bodyPr/>
                    <a:lstStyle/>
                    <a:p>
                      <a:pPr marL="0" marR="0" algn="ctr">
                        <a:lnSpc>
                          <a:spcPct val="115000"/>
                        </a:lnSpc>
                        <a:spcBef>
                          <a:spcPts val="0"/>
                        </a:spcBef>
                        <a:spcAft>
                          <a:spcPts val="0"/>
                        </a:spcAft>
                      </a:pPr>
                      <a:r>
                        <a:rPr lang="en-US" sz="900" b="1" kern="1200" dirty="0">
                          <a:solidFill>
                            <a:srgbClr val="000000"/>
                          </a:solidFill>
                          <a:latin typeface="Calibri"/>
                          <a:ea typeface="Times New Roman"/>
                          <a:cs typeface="Arial"/>
                        </a:rPr>
                        <a:t>Video Capture Lessons</a:t>
                      </a:r>
                      <a:r>
                        <a:rPr lang="en-US" sz="900" b="1" kern="1200" dirty="0">
                          <a:solidFill>
                            <a:srgbClr val="000000"/>
                          </a:solidFill>
                          <a:latin typeface="Franklin Gothic Book"/>
                          <a:ea typeface="Times New Roman"/>
                          <a:cs typeface="Arial"/>
                        </a:rPr>
                        <a:t>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provides thoughtful information concerning pedagogical strengths and areas of focus according to the teacher practice instrument.  S/he recognizes the changes made in instruction and highlights the impact of those changes, along with any further adjustments needed.</a:t>
                      </a:r>
                      <a:r>
                        <a:rPr lang="en-US" sz="900" kern="1200" dirty="0">
                          <a:solidFill>
                            <a:srgbClr val="000000"/>
                          </a:solidFill>
                          <a:latin typeface="Franklin Gothic Book"/>
                          <a:ea typeface="Times New Roman"/>
                          <a:cs typeface="Arial"/>
                        </a:rPr>
                        <a:t>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thoughtful information concerning pedagogical areas of strengths and areas of need according to the teacher practice instrument.  S/he highlights some changes in instruction but should monitor the impact more.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basic insights concerning pedagogical areas of strength and needed focus according to the teacher practice instrument. Further work should be done connecting observation to change in practice and impact. </a:t>
                      </a:r>
                      <a:endParaRPr lang="en-US" sz="105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basic information concerning video capture observations but hasn’t connected those observations to instructional change, or to the teacher practice instrument.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051">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Formative and Summative Assessments</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provides insights about student progress toward academic goals while hypothesizing causes for student success and strategies for addressing areas of need.</a:t>
                      </a:r>
                      <a:r>
                        <a:rPr lang="en-US" sz="900" kern="1200" dirty="0">
                          <a:solidFill>
                            <a:srgbClr val="000000"/>
                          </a:solidFill>
                          <a:latin typeface="Franklin Gothic Book"/>
                          <a:ea typeface="Times New Roman"/>
                          <a:cs typeface="Arial"/>
                        </a:rPr>
                        <a:t>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insights on student progress toward academic goals while hypothesizing causes for student success, but does not outline strategies for areas of need.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insights on student progress toward academic goals but does not hypothesize causes for student success. </a:t>
                      </a:r>
                      <a:endParaRPr lang="en-US" sz="105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a list of student grades with no connection to academic goals.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794">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Classroom Observations</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connects insights from the classroom observation to their observations of practice with a focus on how progress has been made in key areas of strength and weakness.</a:t>
                      </a:r>
                      <a:r>
                        <a:rPr lang="en-US" sz="900" kern="1200" dirty="0">
                          <a:solidFill>
                            <a:srgbClr val="000000"/>
                          </a:solidFill>
                          <a:latin typeface="Franklin Gothic Book"/>
                          <a:ea typeface="Times New Roman"/>
                          <a:cs typeface="Arial"/>
                        </a:rPr>
                        <a:t>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connects insights from the administrator-conducted observation to observations of practice with a focus on how progress has been made in areas of focus.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connects insights from the administrator-conducted observation to observations, but lacks delineation between areas of strengths and weakness. </a:t>
                      </a:r>
                      <a:endParaRPr lang="en-US" sz="105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doesn’t connect observation from the administrator-conducted observation to observation of practice.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2696">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Student Surveys</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highlights areas of strength and need from a student survey and provides ideas for addressing areas of strength and strategies for addressing areas of need.</a:t>
                      </a:r>
                      <a:r>
                        <a:rPr lang="en-US" sz="900" kern="1200" dirty="0">
                          <a:solidFill>
                            <a:srgbClr val="000000"/>
                          </a:solidFill>
                          <a:latin typeface="Franklin Gothic Book"/>
                          <a:ea typeface="Times New Roman"/>
                          <a:cs typeface="Arial"/>
                        </a:rPr>
                        <a:t>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highlights areas of strength and focus from a sample of students that completed a survey and provides a hypothesis for areas of strength.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highlights areas of strength and focus from a sample of students that completed a survey. </a:t>
                      </a:r>
                      <a:endParaRPr lang="en-US" sz="105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provides a summary of student survey results without highlighting areas of strength or need.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6112">
                <a:tc>
                  <a:txBody>
                    <a:bodyPr/>
                    <a:lstStyle/>
                    <a:p>
                      <a:pPr marL="0" marR="0" algn="ctr">
                        <a:lnSpc>
                          <a:spcPct val="115000"/>
                        </a:lnSpc>
                        <a:spcBef>
                          <a:spcPts val="0"/>
                        </a:spcBef>
                        <a:spcAft>
                          <a:spcPts val="0"/>
                        </a:spcAft>
                      </a:pPr>
                      <a:r>
                        <a:rPr lang="en-US" sz="900" b="1" kern="1200">
                          <a:solidFill>
                            <a:srgbClr val="000000"/>
                          </a:solidFill>
                          <a:latin typeface="Calibri"/>
                          <a:ea typeface="Times New Roman"/>
                          <a:cs typeface="Arial"/>
                        </a:rPr>
                        <a:t>Connected Reflection of All Sources</a:t>
                      </a:r>
                      <a:r>
                        <a:rPr lang="en-US" sz="900" b="1"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900" kern="1200">
                          <a:solidFill>
                            <a:srgbClr val="000000"/>
                          </a:solidFill>
                          <a:latin typeface="Calibri"/>
                          <a:ea typeface="Times New Roman"/>
                          <a:cs typeface="Arial"/>
                        </a:rPr>
                        <a:t>Teacher and administrator identify areas of strength and need and agree to specific strategies that build on strengths and address needs.  A plan is developed for teacher to monitor progress and discuss at the next reflective check-in, post-conference, or summative conference.</a:t>
                      </a:r>
                      <a:r>
                        <a:rPr lang="en-US" sz="900" kern="1200">
                          <a:solidFill>
                            <a:srgbClr val="000000"/>
                          </a:solidFill>
                          <a:latin typeface="Franklin Gothic Book"/>
                          <a:ea typeface="Times New Roman"/>
                          <a:cs typeface="Arial"/>
                        </a:rPr>
                        <a:t> </a:t>
                      </a:r>
                      <a:endParaRPr lang="en-US" sz="105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and administrator identify BOTH prevalent areas of strength and needed focus from all sources.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and administrator indentify only prevalent areas of weakness gathered from a minimal amount of sources. </a:t>
                      </a:r>
                      <a:endParaRPr lang="en-US" sz="105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kern="1200" dirty="0">
                          <a:solidFill>
                            <a:srgbClr val="000000"/>
                          </a:solidFill>
                          <a:latin typeface="Calibri"/>
                          <a:ea typeface="Times New Roman"/>
                          <a:cs typeface="Arial"/>
                        </a:rPr>
                        <a:t>Teacher and administrator haven’t integrated all information gathered from sources of reflection to identify prevalent areas of strength and needed focus. </a:t>
                      </a:r>
                      <a:endParaRPr lang="en-US" sz="1050" dirty="0">
                        <a:latin typeface="Calibri"/>
                        <a:ea typeface="Calibri"/>
                        <a:cs typeface="Times New Roman"/>
                      </a:endParaRPr>
                    </a:p>
                  </a:txBody>
                  <a:tcPr marL="56373" marR="56373" marT="28186" marB="281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Reflective Practice Protocol Pilot Districts </a:t>
            </a:r>
            <a:endParaRPr lang="en-US" dirty="0"/>
          </a:p>
        </p:txBody>
      </p:sp>
      <p:sp>
        <p:nvSpPr>
          <p:cNvPr id="7" name="TextBox 6"/>
          <p:cNvSpPr txBox="1"/>
          <p:nvPr/>
        </p:nvSpPr>
        <p:spPr>
          <a:xfrm>
            <a:off x="304800" y="1600200"/>
            <a:ext cx="8458200" cy="3323987"/>
          </a:xfrm>
          <a:prstGeom prst="rect">
            <a:avLst/>
          </a:prstGeom>
          <a:noFill/>
        </p:spPr>
        <p:txBody>
          <a:bodyPr wrap="square" numCol="2" rtlCol="0">
            <a:spAutoFit/>
          </a:bodyPr>
          <a:lstStyle/>
          <a:p>
            <a:pPr>
              <a:spcBef>
                <a:spcPts val="600"/>
              </a:spcBef>
            </a:pPr>
            <a:r>
              <a:rPr lang="en-US" b="1" dirty="0" err="1" smtClean="0"/>
              <a:t>Bernards</a:t>
            </a:r>
            <a:r>
              <a:rPr lang="en-US" dirty="0" smtClean="0"/>
              <a:t> Township School District</a:t>
            </a:r>
          </a:p>
          <a:p>
            <a:pPr>
              <a:spcBef>
                <a:spcPts val="600"/>
              </a:spcBef>
            </a:pPr>
            <a:r>
              <a:rPr lang="en-US" b="1" dirty="0" err="1" smtClean="0"/>
              <a:t>Delsea</a:t>
            </a:r>
            <a:r>
              <a:rPr lang="en-US" dirty="0" smtClean="0"/>
              <a:t> Regional School District</a:t>
            </a:r>
          </a:p>
          <a:p>
            <a:pPr>
              <a:spcBef>
                <a:spcPts val="600"/>
              </a:spcBef>
            </a:pPr>
            <a:r>
              <a:rPr lang="en-US" b="1" dirty="0" smtClean="0"/>
              <a:t>East Brunswick </a:t>
            </a:r>
            <a:r>
              <a:rPr lang="en-US" dirty="0" smtClean="0"/>
              <a:t>Public Schools</a:t>
            </a:r>
          </a:p>
          <a:p>
            <a:pPr>
              <a:spcBef>
                <a:spcPts val="600"/>
              </a:spcBef>
            </a:pPr>
            <a:r>
              <a:rPr lang="en-US" b="1" dirty="0" smtClean="0"/>
              <a:t>High Point </a:t>
            </a:r>
            <a:r>
              <a:rPr lang="en-US" dirty="0" smtClean="0"/>
              <a:t>Regional School District</a:t>
            </a:r>
          </a:p>
          <a:p>
            <a:pPr>
              <a:spcBef>
                <a:spcPts val="600"/>
              </a:spcBef>
            </a:pPr>
            <a:r>
              <a:rPr lang="en-US" b="1" dirty="0" smtClean="0"/>
              <a:t>Kingwood</a:t>
            </a:r>
            <a:r>
              <a:rPr lang="en-US" dirty="0" smtClean="0"/>
              <a:t> Township School District</a:t>
            </a:r>
          </a:p>
          <a:p>
            <a:pPr>
              <a:spcBef>
                <a:spcPts val="600"/>
              </a:spcBef>
            </a:pPr>
            <a:r>
              <a:rPr lang="en-US" b="1" dirty="0" smtClean="0"/>
              <a:t>Logan</a:t>
            </a:r>
            <a:r>
              <a:rPr lang="en-US" dirty="0" smtClean="0"/>
              <a:t> Township School District</a:t>
            </a:r>
          </a:p>
          <a:p>
            <a:pPr>
              <a:spcBef>
                <a:spcPts val="600"/>
              </a:spcBef>
            </a:pPr>
            <a:r>
              <a:rPr lang="en-US" b="1" dirty="0" smtClean="0"/>
              <a:t>Madison</a:t>
            </a:r>
            <a:r>
              <a:rPr lang="en-US" dirty="0" smtClean="0"/>
              <a:t> Public Schools</a:t>
            </a:r>
          </a:p>
          <a:p>
            <a:pPr>
              <a:spcBef>
                <a:spcPts val="600"/>
              </a:spcBef>
            </a:pPr>
            <a:r>
              <a:rPr lang="en-US" b="1" dirty="0" smtClean="0"/>
              <a:t>Maurice River </a:t>
            </a:r>
            <a:r>
              <a:rPr lang="en-US" dirty="0" smtClean="0"/>
              <a:t>Township School District</a:t>
            </a:r>
          </a:p>
          <a:p>
            <a:pPr>
              <a:spcBef>
                <a:spcPts val="600"/>
              </a:spcBef>
            </a:pPr>
            <a:r>
              <a:rPr lang="en-US" b="1" dirty="0" smtClean="0"/>
              <a:t>Millstone</a:t>
            </a:r>
            <a:r>
              <a:rPr lang="en-US" dirty="0" smtClean="0"/>
              <a:t> Township School District</a:t>
            </a:r>
          </a:p>
          <a:p>
            <a:pPr lvl="1">
              <a:spcBef>
                <a:spcPts val="600"/>
              </a:spcBef>
            </a:pPr>
            <a:r>
              <a:rPr lang="en-US" b="1" dirty="0" smtClean="0"/>
              <a:t>Ocean City </a:t>
            </a:r>
            <a:r>
              <a:rPr lang="en-US" dirty="0" smtClean="0"/>
              <a:t>School District</a:t>
            </a:r>
          </a:p>
          <a:p>
            <a:pPr lvl="1">
              <a:spcBef>
                <a:spcPts val="600"/>
              </a:spcBef>
            </a:pPr>
            <a:r>
              <a:rPr lang="en-US" b="1" dirty="0" smtClean="0"/>
              <a:t>Passaic</a:t>
            </a:r>
            <a:r>
              <a:rPr lang="en-US" dirty="0" smtClean="0"/>
              <a:t> Public Schools</a:t>
            </a:r>
          </a:p>
          <a:p>
            <a:pPr lvl="1">
              <a:spcBef>
                <a:spcPts val="600"/>
              </a:spcBef>
            </a:pPr>
            <a:r>
              <a:rPr lang="en-US" dirty="0" smtClean="0"/>
              <a:t>School District of the </a:t>
            </a:r>
            <a:r>
              <a:rPr lang="en-US" b="1" dirty="0" err="1" smtClean="0"/>
              <a:t>Chathams</a:t>
            </a:r>
            <a:endParaRPr lang="en-US" b="1" dirty="0" smtClean="0"/>
          </a:p>
          <a:p>
            <a:pPr lvl="1">
              <a:spcBef>
                <a:spcPts val="600"/>
              </a:spcBef>
            </a:pPr>
            <a:r>
              <a:rPr lang="en-US" b="1" dirty="0" smtClean="0"/>
              <a:t>Teaneck</a:t>
            </a:r>
            <a:r>
              <a:rPr lang="en-US" dirty="0" smtClean="0"/>
              <a:t> Public Schools</a:t>
            </a:r>
          </a:p>
          <a:p>
            <a:pPr lvl="1">
              <a:spcBef>
                <a:spcPts val="600"/>
              </a:spcBef>
            </a:pPr>
            <a:r>
              <a:rPr lang="en-US" b="1" dirty="0" smtClean="0"/>
              <a:t>Wall</a:t>
            </a:r>
            <a:r>
              <a:rPr lang="en-US" dirty="0" smtClean="0"/>
              <a:t> Township Public Schools</a:t>
            </a:r>
          </a:p>
          <a:p>
            <a:pPr lvl="1">
              <a:spcBef>
                <a:spcPts val="600"/>
              </a:spcBef>
            </a:pPr>
            <a:r>
              <a:rPr lang="en-US" b="1" dirty="0" err="1" smtClean="0"/>
              <a:t>Westampton</a:t>
            </a:r>
            <a:r>
              <a:rPr lang="en-US" dirty="0" smtClean="0"/>
              <a:t> Township Public Schools</a:t>
            </a:r>
          </a:p>
          <a:p>
            <a:pPr lvl="1">
              <a:spcBef>
                <a:spcPts val="600"/>
              </a:spcBef>
            </a:pPr>
            <a:r>
              <a:rPr lang="en-US" b="1" dirty="0" smtClean="0"/>
              <a:t>Woodstown-</a:t>
            </a:r>
            <a:r>
              <a:rPr lang="en-US" b="1" dirty="0" err="1" smtClean="0"/>
              <a:t>Pilesgrove</a:t>
            </a:r>
            <a:r>
              <a:rPr lang="en-US" dirty="0" smtClean="0"/>
              <a:t> Regional School District</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7150"/>
            <a:ext cx="9144000" cy="1593850"/>
          </a:xfrm>
        </p:spPr>
        <p:txBody>
          <a:bodyPr rtlCol="0">
            <a:normAutofit/>
          </a:bodyPr>
          <a:lstStyle/>
          <a:p>
            <a:pPr eaLnBrk="1" fontAlgn="auto" hangingPunct="1">
              <a:spcAft>
                <a:spcPts val="0"/>
              </a:spcAft>
              <a:defRPr/>
            </a:pPr>
            <a:r>
              <a:rPr lang="en-US" cap="all" dirty="0" err="1" smtClean="0"/>
              <a:t>SGo</a:t>
            </a:r>
            <a:r>
              <a:rPr lang="en-US" cap="all" dirty="0" smtClean="0"/>
              <a:t> RESOURCES for </a:t>
            </a:r>
            <a:br>
              <a:rPr lang="en-US" cap="all" dirty="0" smtClean="0"/>
            </a:br>
            <a:r>
              <a:rPr lang="en-US" cap="all" dirty="0" smtClean="0"/>
              <a:t>leADERS AND TEACHERS</a:t>
            </a:r>
            <a:endParaRPr lang="en-US" dirty="0">
              <a:solidFill>
                <a:srgbClr val="FFC000"/>
              </a:solidFill>
            </a:endParaRPr>
          </a:p>
        </p:txBody>
      </p:sp>
      <p:pic>
        <p:nvPicPr>
          <p:cNvPr id="10243" name="Picture 2" descr="State of New Jersey Department of Education"/>
          <p:cNvPicPr>
            <a:picLocks noChangeAspect="1" noChangeArrowheads="1"/>
          </p:cNvPicPr>
          <p:nvPr/>
        </p:nvPicPr>
        <p:blipFill>
          <a:blip r:embed="rId3" cstate="print"/>
          <a:srcRect r="4713"/>
          <a:stretch>
            <a:fillRect/>
          </a:stretch>
        </p:blipFill>
        <p:spPr bwMode="auto">
          <a:xfrm>
            <a:off x="327025" y="895350"/>
            <a:ext cx="3159125" cy="522288"/>
          </a:xfrm>
          <a:prstGeom prst="rect">
            <a:avLst/>
          </a:prstGeom>
          <a:noFill/>
          <a:ln w="9525">
            <a:noFill/>
            <a:miter lim="800000"/>
            <a:headEnd/>
            <a:tailEnd/>
          </a:ln>
        </p:spPr>
      </p:pic>
      <p:pic>
        <p:nvPicPr>
          <p:cNvPr id="10244" name="Picture 5" descr="acheiveNJ.png"/>
          <p:cNvPicPr>
            <a:picLocks noChangeAspect="1"/>
          </p:cNvPicPr>
          <p:nvPr/>
        </p:nvPicPr>
        <p:blipFill>
          <a:blip r:embed="rId4" cstate="print"/>
          <a:srcRect/>
          <a:stretch>
            <a:fillRect/>
          </a:stretch>
        </p:blipFill>
        <p:spPr bwMode="auto">
          <a:xfrm>
            <a:off x="6065838" y="533400"/>
            <a:ext cx="2654300" cy="1303338"/>
          </a:xfrm>
          <a:prstGeom prst="rect">
            <a:avLst/>
          </a:prstGeom>
          <a:noFill/>
          <a:ln w="9525">
            <a:noFill/>
            <a:miter lim="800000"/>
            <a:headEnd/>
            <a:tailEnd/>
          </a:ln>
        </p:spPr>
      </p:pic>
      <p:sp>
        <p:nvSpPr>
          <p:cNvPr id="10245" name="TextBox 4"/>
          <p:cNvSpPr txBox="1">
            <a:spLocks noChangeArrowheads="1"/>
          </p:cNvSpPr>
          <p:nvPr/>
        </p:nvSpPr>
        <p:spPr bwMode="auto">
          <a:xfrm>
            <a:off x="1993900" y="4648200"/>
            <a:ext cx="4876800" cy="923330"/>
          </a:xfrm>
          <a:prstGeom prst="rect">
            <a:avLst/>
          </a:prstGeom>
          <a:noFill/>
          <a:ln w="9525">
            <a:noFill/>
            <a:miter lim="800000"/>
            <a:headEnd/>
            <a:tailEnd/>
          </a:ln>
        </p:spPr>
        <p:txBody>
          <a:bodyPr>
            <a:spAutoFit/>
          </a:bodyPr>
          <a:lstStyle/>
          <a:p>
            <a:pPr algn="ctr"/>
            <a:r>
              <a:rPr lang="en-US" b="1" dirty="0" smtClean="0">
                <a:latin typeface="Franklin Gothic Book" pitchFamily="34" charset="0"/>
              </a:rPr>
              <a:t>Office of Evaluation</a:t>
            </a:r>
          </a:p>
          <a:p>
            <a:pPr algn="ctr"/>
            <a:r>
              <a:rPr lang="en-US" b="1" dirty="0" smtClean="0">
                <a:latin typeface="Franklin Gothic Book" pitchFamily="34" charset="0"/>
              </a:rPr>
              <a:t>Division of Teacher and Leader Effectiveness</a:t>
            </a:r>
          </a:p>
          <a:p>
            <a:pPr algn="ctr"/>
            <a:r>
              <a:rPr lang="en-US" b="1" dirty="0" smtClean="0">
                <a:latin typeface="Franklin Gothic Book" pitchFamily="34" charset="0"/>
              </a:rPr>
              <a:t>Summer 2016</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smtClean="0"/>
              <a:t>Changes to Address Challenges*</a:t>
            </a:r>
          </a:p>
        </p:txBody>
      </p:sp>
      <p:graphicFrame>
        <p:nvGraphicFramePr>
          <p:cNvPr id="6" name="Table 5"/>
          <p:cNvGraphicFramePr>
            <a:graphicFrameLocks noGrp="1"/>
          </p:cNvGraphicFramePr>
          <p:nvPr/>
        </p:nvGraphicFramePr>
        <p:xfrm>
          <a:off x="435428" y="1748291"/>
          <a:ext cx="8186058" cy="3945280"/>
        </p:xfrm>
        <a:graphic>
          <a:graphicData uri="http://schemas.openxmlformats.org/drawingml/2006/table">
            <a:tbl>
              <a:tblPr firstRow="1" bandRow="1">
                <a:tableStyleId>{5C22544A-7EE6-4342-B048-85BDC9FD1C3A}</a:tableStyleId>
              </a:tblPr>
              <a:tblGrid>
                <a:gridCol w="4093029"/>
                <a:gridCol w="4093029"/>
              </a:tblGrid>
              <a:tr h="286361">
                <a:tc>
                  <a:txBody>
                    <a:bodyPr/>
                    <a:lstStyle/>
                    <a:p>
                      <a:r>
                        <a:rPr lang="en-US" dirty="0" smtClean="0"/>
                        <a:t>Challenge</a:t>
                      </a:r>
                      <a:endParaRPr lang="en-US" dirty="0"/>
                    </a:p>
                  </a:txBody>
                  <a:tcPr/>
                </a:tc>
                <a:tc>
                  <a:txBody>
                    <a:bodyPr/>
                    <a:lstStyle/>
                    <a:p>
                      <a:r>
                        <a:rPr lang="en-US" dirty="0" smtClean="0">
                          <a:solidFill>
                            <a:schemeClr val="tx2"/>
                          </a:solidFill>
                        </a:rPr>
                        <a:t>Change</a:t>
                      </a:r>
                      <a:endParaRPr lang="en-US" dirty="0">
                        <a:solidFill>
                          <a:schemeClr val="tx2"/>
                        </a:solidFill>
                      </a:endParaRPr>
                    </a:p>
                  </a:txBody>
                  <a:tcPr>
                    <a:solidFill>
                      <a:srgbClr val="F89C15"/>
                    </a:solidFill>
                  </a:tcPr>
                </a:tc>
              </a:tr>
              <a:tr h="715904">
                <a:tc>
                  <a:txBody>
                    <a:bodyPr/>
                    <a:lstStyle/>
                    <a:p>
                      <a:pPr marL="228600" indent="-228600"/>
                      <a:r>
                        <a:rPr lang="en-US" sz="1800" b="0" dirty="0" smtClean="0"/>
                        <a:t>1. </a:t>
                      </a:r>
                      <a:r>
                        <a:rPr lang="en-US" sz="1800" b="1" dirty="0" smtClean="0"/>
                        <a:t>Balancing time </a:t>
                      </a:r>
                      <a:r>
                        <a:rPr lang="en-US" sz="1800" dirty="0" smtClean="0"/>
                        <a:t>between</a:t>
                      </a:r>
                      <a:r>
                        <a:rPr lang="en-US" sz="1800" baseline="0" dirty="0" smtClean="0"/>
                        <a:t> paperwork</a:t>
                      </a:r>
                      <a:r>
                        <a:rPr lang="en-US" sz="1800" dirty="0" smtClean="0"/>
                        <a:t> and working directly with teachers</a:t>
                      </a:r>
                      <a:endParaRPr lang="en-US" dirty="0"/>
                    </a:p>
                  </a:txBody>
                  <a:tcPr anchor="ctr"/>
                </a:tc>
                <a:tc>
                  <a:txBody>
                    <a:bodyPr/>
                    <a:lstStyle/>
                    <a:p>
                      <a:r>
                        <a:rPr lang="en-US" sz="1800" b="0" dirty="0" smtClean="0">
                          <a:solidFill>
                            <a:schemeClr val="tx2"/>
                          </a:solidFill>
                        </a:rPr>
                        <a:t>Observation requirements</a:t>
                      </a:r>
                      <a:r>
                        <a:rPr lang="en-US" sz="1800" b="0" baseline="0" dirty="0" smtClean="0">
                          <a:solidFill>
                            <a:schemeClr val="tx2"/>
                          </a:solidFill>
                        </a:rPr>
                        <a:t> are </a:t>
                      </a:r>
                      <a:r>
                        <a:rPr lang="en-US" sz="1800" b="1" baseline="0" dirty="0" smtClean="0">
                          <a:solidFill>
                            <a:schemeClr val="tx2"/>
                          </a:solidFill>
                        </a:rPr>
                        <a:t>simplified</a:t>
                      </a:r>
                      <a:endParaRPr lang="en-US" sz="1800" b="0" dirty="0" smtClean="0">
                        <a:solidFill>
                          <a:schemeClr val="tx2"/>
                        </a:solidFill>
                      </a:endParaRPr>
                    </a:p>
                  </a:txBody>
                  <a:tcPr anchor="ctr">
                    <a:solidFill>
                      <a:srgbClr val="FCD7A1"/>
                    </a:solidFill>
                  </a:tcPr>
                </a:tc>
              </a:tr>
              <a:tr h="715904">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b="0" dirty="0" smtClean="0"/>
                        <a:t>2. </a:t>
                      </a:r>
                      <a:r>
                        <a:rPr lang="en-US" sz="1800" b="1" dirty="0" smtClean="0"/>
                        <a:t>Prescriptive</a:t>
                      </a:r>
                      <a:r>
                        <a:rPr lang="en-US" sz="1800" b="1" baseline="0" dirty="0" smtClean="0"/>
                        <a:t> evaluation </a:t>
                      </a:r>
                      <a:r>
                        <a:rPr lang="en-US" sz="1800" b="0" baseline="0" dirty="0" smtClean="0"/>
                        <a:t>of Highly Effective teachers</a:t>
                      </a:r>
                      <a:endParaRPr lang="en-US" sz="1800" b="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Flexibility</a:t>
                      </a:r>
                      <a:r>
                        <a:rPr lang="en-US" sz="1800" dirty="0" smtClean="0">
                          <a:solidFill>
                            <a:schemeClr val="tx2"/>
                          </a:solidFill>
                        </a:rPr>
                        <a:t> </a:t>
                      </a:r>
                      <a:r>
                        <a:rPr lang="en-US" sz="1800" baseline="0" dirty="0" smtClean="0">
                          <a:solidFill>
                            <a:schemeClr val="tx2"/>
                          </a:solidFill>
                        </a:rPr>
                        <a:t> </a:t>
                      </a:r>
                      <a:r>
                        <a:rPr lang="en-US" sz="1800" dirty="0" smtClean="0">
                          <a:solidFill>
                            <a:schemeClr val="tx2"/>
                          </a:solidFill>
                        </a:rPr>
                        <a:t>for evaluating</a:t>
                      </a:r>
                      <a:r>
                        <a:rPr lang="en-US" sz="1800" baseline="0" dirty="0" smtClean="0">
                          <a:solidFill>
                            <a:schemeClr val="tx2"/>
                          </a:solidFill>
                        </a:rPr>
                        <a:t> </a:t>
                      </a:r>
                      <a:r>
                        <a:rPr lang="en-US" sz="1800" dirty="0" smtClean="0">
                          <a:solidFill>
                            <a:schemeClr val="tx2"/>
                          </a:solidFill>
                        </a:rPr>
                        <a:t>Highly Effective teachers</a:t>
                      </a:r>
                      <a:endParaRPr lang="en-US" dirty="0"/>
                    </a:p>
                  </a:txBody>
                  <a:tcPr anchor="ctr">
                    <a:solidFill>
                      <a:srgbClr val="FEEBD0"/>
                    </a:solidFill>
                  </a:tcPr>
                </a:tc>
              </a:tr>
              <a:tr h="7159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3. </a:t>
                      </a:r>
                      <a:r>
                        <a:rPr lang="en-US" sz="1800" b="1" dirty="0" smtClean="0"/>
                        <a:t>Misaligned </a:t>
                      </a:r>
                      <a:r>
                        <a:rPr lang="en-US" sz="1800" b="0" dirty="0" smtClean="0"/>
                        <a:t>and</a:t>
                      </a:r>
                      <a:r>
                        <a:rPr lang="en-US" sz="1800" b="1" dirty="0" smtClean="0"/>
                        <a:t> tight </a:t>
                      </a:r>
                      <a:r>
                        <a:rPr lang="en-US" sz="1800" dirty="0" smtClean="0"/>
                        <a:t>deadlines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PDP, CAP, and SGO deadlines are </a:t>
                      </a:r>
                      <a:r>
                        <a:rPr lang="en-US" sz="1800" b="1" dirty="0" smtClean="0">
                          <a:solidFill>
                            <a:schemeClr val="tx2"/>
                          </a:solidFill>
                        </a:rPr>
                        <a:t>aligned</a:t>
                      </a:r>
                      <a:endParaRPr lang="en-US" b="1" dirty="0"/>
                    </a:p>
                  </a:txBody>
                  <a:tcPr anchor="ctr">
                    <a:solidFill>
                      <a:schemeClr val="accent5">
                        <a:lumMod val="40000"/>
                        <a:lumOff val="60000"/>
                      </a:schemeClr>
                    </a:solidFill>
                  </a:tcPr>
                </a:tc>
              </a:tr>
              <a:tr h="715904">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dirty="0" smtClean="0"/>
                        <a:t>4. Developing </a:t>
                      </a:r>
                      <a:r>
                        <a:rPr lang="en-US" sz="1800" b="1" dirty="0" smtClean="0"/>
                        <a:t>high quality</a:t>
                      </a:r>
                      <a:r>
                        <a:rPr lang="en-US" sz="1800" dirty="0" smtClean="0"/>
                        <a:t> </a:t>
                      </a:r>
                      <a:r>
                        <a:rPr lang="en-US" sz="1800" dirty="0" err="1" smtClean="0"/>
                        <a:t>SGOs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2"/>
                          </a:solidFill>
                        </a:rPr>
                        <a:t>Administrator training /district policy requirements for </a:t>
                      </a:r>
                      <a:r>
                        <a:rPr lang="en-US" sz="1800" dirty="0" smtClean="0">
                          <a:solidFill>
                            <a:schemeClr val="tx2"/>
                          </a:solidFill>
                        </a:rPr>
                        <a:t>SGOs are </a:t>
                      </a:r>
                      <a:r>
                        <a:rPr lang="en-US" sz="1800" b="1" dirty="0" smtClean="0">
                          <a:solidFill>
                            <a:schemeClr val="tx2"/>
                          </a:solidFill>
                        </a:rPr>
                        <a:t>aligned</a:t>
                      </a:r>
                      <a:endParaRPr lang="en-US" b="1" dirty="0"/>
                    </a:p>
                  </a:txBody>
                  <a:tcPr anchor="ctr">
                    <a:solidFill>
                      <a:schemeClr val="accent5">
                        <a:lumMod val="20000"/>
                        <a:lumOff val="80000"/>
                      </a:schemeClr>
                    </a:solidFill>
                  </a:tcPr>
                </a:tc>
              </a:tr>
              <a:tr h="7159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5.</a:t>
                      </a:r>
                      <a:r>
                        <a:rPr lang="en-US" sz="1800" b="1" dirty="0" smtClean="0"/>
                        <a:t> Complicated/restrictive</a:t>
                      </a:r>
                      <a:r>
                        <a:rPr lang="en-US" sz="1800" dirty="0" smtClean="0"/>
                        <a:t> principal evaluation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Principal evaluation is more </a:t>
                      </a:r>
                      <a:r>
                        <a:rPr lang="en-US" sz="1800" b="1" dirty="0" smtClean="0">
                          <a:solidFill>
                            <a:schemeClr val="tx2"/>
                          </a:solidFill>
                        </a:rPr>
                        <a:t>flexible</a:t>
                      </a:r>
                    </a:p>
                  </a:txBody>
                  <a:tcPr anchor="ctr">
                    <a:solidFill>
                      <a:schemeClr val="accent5">
                        <a:lumMod val="40000"/>
                        <a:lumOff val="60000"/>
                      </a:schemeClr>
                    </a:solidFill>
                  </a:tcPr>
                </a:tc>
              </a:tr>
            </a:tbl>
          </a:graphicData>
        </a:graphic>
      </p:graphicFrame>
      <p:sp>
        <p:nvSpPr>
          <p:cNvPr id="4" name="Rectangle 3"/>
          <p:cNvSpPr/>
          <p:nvPr/>
        </p:nvSpPr>
        <p:spPr>
          <a:xfrm>
            <a:off x="0" y="6324600"/>
            <a:ext cx="7772400" cy="707886"/>
          </a:xfrm>
          <a:prstGeom prst="rect">
            <a:avLst/>
          </a:prstGeom>
        </p:spPr>
        <p:txBody>
          <a:bodyPr wrap="square">
            <a:spAutoFit/>
          </a:bodyPr>
          <a:lstStyle/>
          <a:p>
            <a:pPr marL="228600" indent="-228600">
              <a:defRPr/>
            </a:pPr>
            <a:r>
              <a:rPr lang="en-US" sz="1400" dirty="0" smtClean="0">
                <a:solidFill>
                  <a:schemeClr val="bg1"/>
                </a:solidFill>
                <a:latin typeface="Arial" charset="0"/>
                <a:cs typeface="Arial" charset="0"/>
              </a:rPr>
              <a:t>	</a:t>
            </a:r>
            <a:r>
              <a:rPr lang="en-US" sz="1400" dirty="0" smtClean="0">
                <a:solidFill>
                  <a:schemeClr val="bg1"/>
                </a:solidFill>
                <a:latin typeface="+mn-lt"/>
                <a:cs typeface="Arial" charset="0"/>
              </a:rPr>
              <a:t>*  All changes discussed in this presentation  were approved at proposal level by the State Board of Education on July 13, 2016 and are pending final adoption.</a:t>
            </a:r>
            <a:endParaRPr lang="en-US" sz="1400" dirty="0">
              <a:solidFill>
                <a:schemeClr val="bg1"/>
              </a:solidFill>
              <a:latin typeface="+mn-lt"/>
              <a:cs typeface="Arial" charset="0"/>
            </a:endParaRPr>
          </a:p>
          <a:p>
            <a:pPr marL="228600" indent="-228600">
              <a:defRPr/>
            </a:pPr>
            <a:endParaRPr lang="en-US" sz="1200" b="1" dirty="0">
              <a:solidFill>
                <a:schemeClr val="bg1"/>
              </a:solidFill>
              <a:latin typeface="Arial" charset="0"/>
              <a:cs typeface="Arial" charset="0"/>
            </a:endParaRPr>
          </a:p>
        </p:txBody>
      </p:sp>
      <p:sp>
        <p:nvSpPr>
          <p:cNvPr id="5" name="Rectangle 4"/>
          <p:cNvSpPr/>
          <p:nvPr/>
        </p:nvSpPr>
        <p:spPr>
          <a:xfrm>
            <a:off x="459014" y="4236358"/>
            <a:ext cx="8142514" cy="725714"/>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r>
              <a:rPr lang="en-US" dirty="0" smtClean="0"/>
              <a:t>Changes to Address Challenges*</a:t>
            </a:r>
          </a:p>
        </p:txBody>
      </p:sp>
      <p:graphicFrame>
        <p:nvGraphicFramePr>
          <p:cNvPr id="6" name="Table 5"/>
          <p:cNvGraphicFramePr>
            <a:graphicFrameLocks noGrp="1"/>
          </p:cNvGraphicFramePr>
          <p:nvPr/>
        </p:nvGraphicFramePr>
        <p:xfrm>
          <a:off x="435428" y="1748291"/>
          <a:ext cx="8186058" cy="3945280"/>
        </p:xfrm>
        <a:graphic>
          <a:graphicData uri="http://schemas.openxmlformats.org/drawingml/2006/table">
            <a:tbl>
              <a:tblPr firstRow="1" bandRow="1">
                <a:tableStyleId>{5C22544A-7EE6-4342-B048-85BDC9FD1C3A}</a:tableStyleId>
              </a:tblPr>
              <a:tblGrid>
                <a:gridCol w="4093029"/>
                <a:gridCol w="4093029"/>
              </a:tblGrid>
              <a:tr h="286361">
                <a:tc>
                  <a:txBody>
                    <a:bodyPr/>
                    <a:lstStyle/>
                    <a:p>
                      <a:r>
                        <a:rPr lang="en-US" dirty="0" smtClean="0"/>
                        <a:t>Challenge</a:t>
                      </a:r>
                      <a:endParaRPr lang="en-US" dirty="0"/>
                    </a:p>
                  </a:txBody>
                  <a:tcPr/>
                </a:tc>
                <a:tc>
                  <a:txBody>
                    <a:bodyPr/>
                    <a:lstStyle/>
                    <a:p>
                      <a:r>
                        <a:rPr lang="en-US" dirty="0" smtClean="0">
                          <a:solidFill>
                            <a:schemeClr val="tx2"/>
                          </a:solidFill>
                        </a:rPr>
                        <a:t>Change</a:t>
                      </a:r>
                      <a:endParaRPr lang="en-US" dirty="0">
                        <a:solidFill>
                          <a:schemeClr val="tx2"/>
                        </a:solidFill>
                      </a:endParaRPr>
                    </a:p>
                  </a:txBody>
                  <a:tcPr>
                    <a:solidFill>
                      <a:srgbClr val="F89C15"/>
                    </a:solidFill>
                  </a:tcPr>
                </a:tc>
              </a:tr>
              <a:tr h="715904">
                <a:tc>
                  <a:txBody>
                    <a:bodyPr/>
                    <a:lstStyle/>
                    <a:p>
                      <a:pPr marL="228600" indent="-228600"/>
                      <a:r>
                        <a:rPr lang="en-US" sz="1800" b="0" dirty="0" smtClean="0"/>
                        <a:t>1. </a:t>
                      </a:r>
                      <a:r>
                        <a:rPr lang="en-US" sz="1800" b="1" dirty="0" smtClean="0"/>
                        <a:t>Balancing time </a:t>
                      </a:r>
                      <a:r>
                        <a:rPr lang="en-US" sz="1800" dirty="0" smtClean="0"/>
                        <a:t>between</a:t>
                      </a:r>
                      <a:r>
                        <a:rPr lang="en-US" sz="1800" baseline="0" dirty="0" smtClean="0"/>
                        <a:t> paperwork</a:t>
                      </a:r>
                      <a:r>
                        <a:rPr lang="en-US" sz="1800" dirty="0" smtClean="0"/>
                        <a:t> and working directly with teachers</a:t>
                      </a:r>
                      <a:endParaRPr lang="en-US" dirty="0"/>
                    </a:p>
                  </a:txBody>
                  <a:tcPr anchor="ctr"/>
                </a:tc>
                <a:tc>
                  <a:txBody>
                    <a:bodyPr/>
                    <a:lstStyle/>
                    <a:p>
                      <a:r>
                        <a:rPr lang="en-US" sz="1800" b="0" dirty="0" smtClean="0">
                          <a:solidFill>
                            <a:schemeClr val="tx2"/>
                          </a:solidFill>
                        </a:rPr>
                        <a:t>Observation requirements</a:t>
                      </a:r>
                      <a:r>
                        <a:rPr lang="en-US" sz="1800" b="0" baseline="0" dirty="0" smtClean="0">
                          <a:solidFill>
                            <a:schemeClr val="tx2"/>
                          </a:solidFill>
                        </a:rPr>
                        <a:t> are </a:t>
                      </a:r>
                      <a:r>
                        <a:rPr lang="en-US" sz="1800" b="1" baseline="0" dirty="0" smtClean="0">
                          <a:solidFill>
                            <a:schemeClr val="tx2"/>
                          </a:solidFill>
                        </a:rPr>
                        <a:t>simplified</a:t>
                      </a:r>
                      <a:endParaRPr lang="en-US" sz="1800" b="0" dirty="0" smtClean="0">
                        <a:solidFill>
                          <a:schemeClr val="tx2"/>
                        </a:solidFill>
                      </a:endParaRPr>
                    </a:p>
                  </a:txBody>
                  <a:tcPr anchor="ctr">
                    <a:solidFill>
                      <a:srgbClr val="FCD7A1"/>
                    </a:solidFill>
                  </a:tcPr>
                </a:tc>
              </a:tr>
              <a:tr h="715904">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b="0" dirty="0" smtClean="0"/>
                        <a:t>2. </a:t>
                      </a:r>
                      <a:r>
                        <a:rPr lang="en-US" sz="1800" b="1" dirty="0" smtClean="0"/>
                        <a:t>Prescriptive</a:t>
                      </a:r>
                      <a:r>
                        <a:rPr lang="en-US" sz="1800" b="1" baseline="0" dirty="0" smtClean="0"/>
                        <a:t> evaluation </a:t>
                      </a:r>
                      <a:r>
                        <a:rPr lang="en-US" sz="1800" b="0" baseline="0" dirty="0" smtClean="0"/>
                        <a:t>of Highly Effective teachers</a:t>
                      </a:r>
                      <a:endParaRPr lang="en-US" sz="1800" b="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tx2"/>
                          </a:solidFill>
                        </a:rPr>
                        <a:t>Flexibility</a:t>
                      </a:r>
                      <a:r>
                        <a:rPr lang="en-US" sz="1800" dirty="0" smtClean="0">
                          <a:solidFill>
                            <a:schemeClr val="tx2"/>
                          </a:solidFill>
                        </a:rPr>
                        <a:t> </a:t>
                      </a:r>
                      <a:r>
                        <a:rPr lang="en-US" sz="1800" baseline="0" dirty="0" smtClean="0">
                          <a:solidFill>
                            <a:schemeClr val="tx2"/>
                          </a:solidFill>
                        </a:rPr>
                        <a:t> </a:t>
                      </a:r>
                      <a:r>
                        <a:rPr lang="en-US" sz="1800" dirty="0" smtClean="0">
                          <a:solidFill>
                            <a:schemeClr val="tx2"/>
                          </a:solidFill>
                        </a:rPr>
                        <a:t>for evaluating</a:t>
                      </a:r>
                      <a:r>
                        <a:rPr lang="en-US" sz="1800" baseline="0" dirty="0" smtClean="0">
                          <a:solidFill>
                            <a:schemeClr val="tx2"/>
                          </a:solidFill>
                        </a:rPr>
                        <a:t> </a:t>
                      </a:r>
                      <a:r>
                        <a:rPr lang="en-US" sz="1800" dirty="0" smtClean="0">
                          <a:solidFill>
                            <a:schemeClr val="tx2"/>
                          </a:solidFill>
                        </a:rPr>
                        <a:t>Highly Effective teachers</a:t>
                      </a:r>
                      <a:endParaRPr lang="en-US" dirty="0"/>
                    </a:p>
                  </a:txBody>
                  <a:tcPr anchor="ctr">
                    <a:solidFill>
                      <a:srgbClr val="FEEBD0"/>
                    </a:solidFill>
                  </a:tcPr>
                </a:tc>
              </a:tr>
              <a:tr h="7159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3. </a:t>
                      </a:r>
                      <a:r>
                        <a:rPr lang="en-US" sz="1800" b="1" dirty="0" smtClean="0"/>
                        <a:t>Misaligned </a:t>
                      </a:r>
                      <a:r>
                        <a:rPr lang="en-US" sz="1800" b="0" dirty="0" smtClean="0"/>
                        <a:t>and</a:t>
                      </a:r>
                      <a:r>
                        <a:rPr lang="en-US" sz="1800" b="1" dirty="0" smtClean="0"/>
                        <a:t> tight </a:t>
                      </a:r>
                      <a:r>
                        <a:rPr lang="en-US" sz="1800" dirty="0" smtClean="0"/>
                        <a:t>deadlines</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PDP, CAP, and SGO deadlines are </a:t>
                      </a:r>
                      <a:r>
                        <a:rPr lang="en-US" sz="1800" b="1" dirty="0" smtClean="0">
                          <a:solidFill>
                            <a:schemeClr val="tx2"/>
                          </a:solidFill>
                        </a:rPr>
                        <a:t>aligned</a:t>
                      </a:r>
                      <a:endParaRPr lang="en-US" b="1" dirty="0"/>
                    </a:p>
                  </a:txBody>
                  <a:tcPr anchor="ctr">
                    <a:solidFill>
                      <a:schemeClr val="accent5">
                        <a:lumMod val="40000"/>
                        <a:lumOff val="60000"/>
                      </a:schemeClr>
                    </a:solidFill>
                  </a:tcPr>
                </a:tc>
              </a:tr>
              <a:tr h="715904">
                <a:tc>
                  <a:txBody>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800" dirty="0" smtClean="0"/>
                        <a:t>4. Developing </a:t>
                      </a:r>
                      <a:r>
                        <a:rPr lang="en-US" sz="1800" b="1" dirty="0" smtClean="0"/>
                        <a:t>high quality</a:t>
                      </a:r>
                      <a:r>
                        <a:rPr lang="en-US" sz="1800" dirty="0" smtClean="0"/>
                        <a:t> </a:t>
                      </a:r>
                      <a:r>
                        <a:rPr lang="en-US" sz="1800" dirty="0" err="1" smtClean="0"/>
                        <a:t>SGOs</a:t>
                      </a:r>
                      <a:endParaRPr lang="en-US" dirty="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solidFill>
                            <a:schemeClr val="tx2"/>
                          </a:solidFill>
                        </a:rPr>
                        <a:t>Administrator training /district policy requirements for </a:t>
                      </a:r>
                      <a:r>
                        <a:rPr lang="en-US" sz="1800" dirty="0" smtClean="0">
                          <a:solidFill>
                            <a:schemeClr val="tx2"/>
                          </a:solidFill>
                        </a:rPr>
                        <a:t>SGOs are </a:t>
                      </a:r>
                      <a:r>
                        <a:rPr lang="en-US" sz="1800" b="1" dirty="0" smtClean="0">
                          <a:solidFill>
                            <a:schemeClr val="tx2"/>
                          </a:solidFill>
                        </a:rPr>
                        <a:t>aligned</a:t>
                      </a:r>
                      <a:endParaRPr lang="en-US" b="1" dirty="0"/>
                    </a:p>
                  </a:txBody>
                  <a:tcPr anchor="ctr">
                    <a:solidFill>
                      <a:schemeClr val="accent5">
                        <a:lumMod val="20000"/>
                        <a:lumOff val="80000"/>
                      </a:schemeClr>
                    </a:solidFill>
                  </a:tcPr>
                </a:tc>
              </a:tr>
              <a:tr h="7159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5.</a:t>
                      </a:r>
                      <a:r>
                        <a:rPr lang="en-US" sz="1800" b="1" dirty="0" smtClean="0"/>
                        <a:t> Complicated/restrictive</a:t>
                      </a:r>
                      <a:r>
                        <a:rPr lang="en-US" sz="1800" dirty="0" smtClean="0"/>
                        <a:t> principal evaluation</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rPr>
                        <a:t>Principal evaluation is more </a:t>
                      </a:r>
                      <a:r>
                        <a:rPr lang="en-US" sz="1800" b="1" dirty="0" smtClean="0">
                          <a:solidFill>
                            <a:schemeClr val="tx2"/>
                          </a:solidFill>
                        </a:rPr>
                        <a:t>flexible</a:t>
                      </a:r>
                    </a:p>
                  </a:txBody>
                  <a:tcPr anchor="ctr">
                    <a:solidFill>
                      <a:schemeClr val="accent5">
                        <a:lumMod val="40000"/>
                        <a:lumOff val="60000"/>
                      </a:schemeClr>
                    </a:solidFill>
                  </a:tcPr>
                </a:tc>
              </a:tr>
            </a:tbl>
          </a:graphicData>
        </a:graphic>
      </p:graphicFrame>
      <p:sp>
        <p:nvSpPr>
          <p:cNvPr id="4" name="Rectangle 3"/>
          <p:cNvSpPr/>
          <p:nvPr/>
        </p:nvSpPr>
        <p:spPr>
          <a:xfrm>
            <a:off x="0" y="6324600"/>
            <a:ext cx="7772400" cy="707886"/>
          </a:xfrm>
          <a:prstGeom prst="rect">
            <a:avLst/>
          </a:prstGeom>
        </p:spPr>
        <p:txBody>
          <a:bodyPr wrap="square">
            <a:spAutoFit/>
          </a:bodyPr>
          <a:lstStyle/>
          <a:p>
            <a:pPr marL="228600" indent="-228600">
              <a:defRPr/>
            </a:pPr>
            <a:r>
              <a:rPr lang="en-US" sz="1400" dirty="0" smtClean="0">
                <a:solidFill>
                  <a:schemeClr val="bg1"/>
                </a:solidFill>
                <a:latin typeface="Arial" charset="0"/>
                <a:cs typeface="Arial" charset="0"/>
              </a:rPr>
              <a:t>	</a:t>
            </a:r>
            <a:r>
              <a:rPr lang="en-US" sz="1400" dirty="0" smtClean="0">
                <a:solidFill>
                  <a:schemeClr val="bg1"/>
                </a:solidFill>
                <a:latin typeface="+mn-lt"/>
                <a:cs typeface="Arial" charset="0"/>
              </a:rPr>
              <a:t>*  All changes discussed in this presentation  were approved at proposal level by the State Board of Education on July 13, 2016 and are pending final adoption.</a:t>
            </a:r>
            <a:endParaRPr lang="en-US" sz="1400" dirty="0">
              <a:solidFill>
                <a:schemeClr val="bg1"/>
              </a:solidFill>
              <a:latin typeface="+mn-lt"/>
              <a:cs typeface="Arial" charset="0"/>
            </a:endParaRPr>
          </a:p>
          <a:p>
            <a:pPr marL="228600" indent="-228600">
              <a:defRPr/>
            </a:pPr>
            <a:endParaRPr lang="en-US" sz="1200" b="1" dirty="0">
              <a:solidFill>
                <a:schemeClr val="bg1"/>
              </a:solidFill>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sz="half" idx="1"/>
          </p:nvPr>
        </p:nvSpPr>
        <p:spPr>
          <a:xfrm>
            <a:off x="381000" y="1295400"/>
            <a:ext cx="8229600" cy="2062163"/>
          </a:xfrm>
        </p:spPr>
        <p:txBody>
          <a:bodyPr/>
          <a:lstStyle/>
          <a:p>
            <a:pPr>
              <a:buFont typeface="Arial" pitchFamily="34" charset="0"/>
              <a:buNone/>
            </a:pPr>
            <a:r>
              <a:rPr lang="en-US" sz="2000" b="1" dirty="0" smtClean="0">
                <a:solidFill>
                  <a:schemeClr val="tx2"/>
                </a:solidFill>
              </a:rPr>
              <a:t>New</a:t>
            </a:r>
          </a:p>
          <a:p>
            <a:r>
              <a:rPr lang="en-US" sz="2000" dirty="0" smtClean="0"/>
              <a:t>All administrators receive training on </a:t>
            </a:r>
            <a:r>
              <a:rPr lang="en-US" sz="2000" b="1" dirty="0" smtClean="0"/>
              <a:t>all components </a:t>
            </a:r>
            <a:r>
              <a:rPr lang="en-US" sz="2000" dirty="0" smtClean="0"/>
              <a:t>of the evaluation rubric prior to conducting evaluations, including on the </a:t>
            </a:r>
            <a:r>
              <a:rPr lang="en-US" sz="2000" b="1" dirty="0" smtClean="0"/>
              <a:t>SGO process</a:t>
            </a:r>
            <a:r>
              <a:rPr lang="en-US" sz="2000" dirty="0" smtClean="0"/>
              <a:t>.</a:t>
            </a:r>
          </a:p>
          <a:p>
            <a:r>
              <a:rPr lang="en-US" sz="2000" dirty="0" smtClean="0"/>
              <a:t>Districts </a:t>
            </a:r>
            <a:r>
              <a:rPr lang="en-US" sz="2000" b="1" dirty="0" smtClean="0"/>
              <a:t>develop policies </a:t>
            </a:r>
            <a:r>
              <a:rPr lang="en-US" sz="2000" dirty="0" smtClean="0"/>
              <a:t>and procedures describing the process of developing and scoring SGOs.</a:t>
            </a:r>
          </a:p>
        </p:txBody>
      </p:sp>
      <p:sp>
        <p:nvSpPr>
          <p:cNvPr id="30725" name="Content Placeholder 2"/>
          <p:cNvSpPr>
            <a:spLocks noGrp="1"/>
          </p:cNvSpPr>
          <p:nvPr>
            <p:ph sz="half" idx="1"/>
          </p:nvPr>
        </p:nvSpPr>
        <p:spPr>
          <a:xfrm>
            <a:off x="533400" y="4114800"/>
            <a:ext cx="8229600" cy="1784350"/>
          </a:xfrm>
          <a:solidFill>
            <a:srgbClr val="E9ECF3"/>
          </a:solidFill>
          <a:ln>
            <a:solidFill>
              <a:schemeClr val="tx2"/>
            </a:solidFill>
          </a:ln>
        </p:spPr>
        <p:txBody>
          <a:bodyPr/>
          <a:lstStyle/>
          <a:p>
            <a:pPr>
              <a:lnSpc>
                <a:spcPct val="100000"/>
              </a:lnSpc>
              <a:spcBef>
                <a:spcPct val="0"/>
              </a:spcBef>
              <a:buFont typeface="Arial" pitchFamily="34" charset="0"/>
              <a:buNone/>
            </a:pPr>
            <a:r>
              <a:rPr lang="en-US" sz="2000" b="1" dirty="0" smtClean="0">
                <a:solidFill>
                  <a:schemeClr val="tx2"/>
                </a:solidFill>
              </a:rPr>
              <a:t>Benefits</a:t>
            </a:r>
          </a:p>
          <a:p>
            <a:pPr>
              <a:lnSpc>
                <a:spcPct val="100000"/>
              </a:lnSpc>
              <a:spcBef>
                <a:spcPct val="0"/>
              </a:spcBef>
            </a:pPr>
            <a:r>
              <a:rPr lang="en-US" sz="1800" b="1" dirty="0" smtClean="0"/>
              <a:t>All educators </a:t>
            </a:r>
            <a:r>
              <a:rPr lang="en-US" sz="1800" dirty="0" smtClean="0"/>
              <a:t>better understand </a:t>
            </a:r>
            <a:r>
              <a:rPr lang="en-US" sz="1800" b="1" dirty="0" smtClean="0"/>
              <a:t>each component </a:t>
            </a:r>
            <a:r>
              <a:rPr lang="en-US" sz="1800" dirty="0" smtClean="0"/>
              <a:t>of the evaluation rubric prior to the start of the evaluation cycle.</a:t>
            </a:r>
          </a:p>
          <a:p>
            <a:pPr>
              <a:lnSpc>
                <a:spcPct val="100000"/>
              </a:lnSpc>
              <a:spcBef>
                <a:spcPct val="0"/>
              </a:spcBef>
            </a:pPr>
            <a:r>
              <a:rPr lang="en-US" sz="1800" dirty="0" smtClean="0"/>
              <a:t>Coupled with more </a:t>
            </a:r>
            <a:r>
              <a:rPr lang="en-US" sz="1800" b="1" dirty="0" smtClean="0"/>
              <a:t>flexibility</a:t>
            </a:r>
            <a:r>
              <a:rPr lang="en-US" sz="1800" dirty="0" smtClean="0"/>
              <a:t> offered in the observation process, increased focus on the SGO process will help increase the </a:t>
            </a:r>
            <a:r>
              <a:rPr lang="en-US" sz="1800" b="1" dirty="0" smtClean="0"/>
              <a:t>quality</a:t>
            </a:r>
            <a:r>
              <a:rPr lang="en-US" sz="1800" dirty="0" smtClean="0"/>
              <a:t> of goals set and support given to teachers.</a:t>
            </a:r>
          </a:p>
        </p:txBody>
      </p:sp>
      <p:sp>
        <p:nvSpPr>
          <p:cNvPr id="7" name="Title 1"/>
          <p:cNvSpPr>
            <a:spLocks noGrp="1"/>
          </p:cNvSpPr>
          <p:nvPr>
            <p:ph type="title"/>
          </p:nvPr>
        </p:nvSpPr>
        <p:spPr/>
        <p:txBody>
          <a:bodyPr/>
          <a:lstStyle/>
          <a:p>
            <a:pPr>
              <a:defRPr/>
            </a:pPr>
            <a:r>
              <a:rPr lang="en-US" sz="2400" dirty="0" smtClean="0"/>
              <a:t>Change 4</a:t>
            </a:r>
            <a:br>
              <a:rPr lang="en-US" sz="2400" dirty="0" smtClean="0"/>
            </a:br>
            <a:r>
              <a:rPr lang="en-US" sz="2400" dirty="0" smtClean="0">
                <a:solidFill>
                  <a:srgbClr val="FFC000"/>
                </a:solidFill>
              </a:rPr>
              <a:t>Training /district policy requirements for SGOs are aligned</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bg/>
                                          </p:spTgt>
                                        </p:tgtEl>
                                        <p:attrNameLst>
                                          <p:attrName>style.visibility</p:attrName>
                                        </p:attrNameLst>
                                      </p:cBhvr>
                                      <p:to>
                                        <p:strVal val="visible"/>
                                      </p:to>
                                    </p:set>
                                    <p:animEffect transition="in" filter="fade">
                                      <p:cBhvr>
                                        <p:cTn id="7" dur="500"/>
                                        <p:tgtEl>
                                          <p:spTgt spid="3072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25">
                                            <p:txEl>
                                              <p:pRg st="0" end="0"/>
                                            </p:txEl>
                                          </p:spTgt>
                                        </p:tgtEl>
                                        <p:attrNameLst>
                                          <p:attrName>style.visibility</p:attrName>
                                        </p:attrNameLst>
                                      </p:cBhvr>
                                      <p:to>
                                        <p:strVal val="visible"/>
                                      </p:to>
                                    </p:set>
                                    <p:animEffect transition="in" filter="fade">
                                      <p:cBhvr>
                                        <p:cTn id="10" dur="500"/>
                                        <p:tgtEl>
                                          <p:spTgt spid="3072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25">
                                            <p:txEl>
                                              <p:pRg st="1" end="1"/>
                                            </p:txEl>
                                          </p:spTgt>
                                        </p:tgtEl>
                                        <p:attrNameLst>
                                          <p:attrName>style.visibility</p:attrName>
                                        </p:attrNameLst>
                                      </p:cBhvr>
                                      <p:to>
                                        <p:strVal val="visible"/>
                                      </p:to>
                                    </p:set>
                                    <p:animEffect transition="in" filter="fade">
                                      <p:cBhvr>
                                        <p:cTn id="13" dur="500"/>
                                        <p:tgtEl>
                                          <p:spTgt spid="3072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25">
                                            <p:txEl>
                                              <p:pRg st="2" end="2"/>
                                            </p:txEl>
                                          </p:spTgt>
                                        </p:tgtEl>
                                        <p:attrNameLst>
                                          <p:attrName>style.visibility</p:attrName>
                                        </p:attrNameLst>
                                      </p:cBhvr>
                                      <p:to>
                                        <p:strVal val="visible"/>
                                      </p:to>
                                    </p:set>
                                    <p:animEffect transition="in" filter="fade">
                                      <p:cBhvr>
                                        <p:cTn id="16" dur="500"/>
                                        <p:tgtEl>
                                          <p:spTgt spid="307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90600"/>
          </a:xfrm>
        </p:spPr>
        <p:txBody>
          <a:bodyPr>
            <a:normAutofit/>
          </a:bodyPr>
          <a:lstStyle/>
          <a:p>
            <a:pPr algn="ctr"/>
            <a:r>
              <a:rPr lang="en-US" sz="3600" dirty="0" smtClean="0">
                <a:solidFill>
                  <a:schemeClr val="bg1"/>
                </a:solidFill>
                <a:latin typeface="Franklin Gothic Medium" pitchFamily="34" charset="0"/>
              </a:rPr>
              <a:t>SGO Development: Three Guiding Principles</a:t>
            </a:r>
            <a:endParaRPr lang="en-US" sz="3600" dirty="0">
              <a:solidFill>
                <a:schemeClr val="bg1"/>
              </a:solidFill>
              <a:latin typeface="Franklin Gothic Medium" pitchFamily="34" charset="0"/>
            </a:endParaRPr>
          </a:p>
        </p:txBody>
      </p:sp>
      <p:sp>
        <p:nvSpPr>
          <p:cNvPr id="5" name="Content Placeholder 2"/>
          <p:cNvSpPr txBox="1">
            <a:spLocks/>
          </p:cNvSpPr>
          <p:nvPr/>
        </p:nvSpPr>
        <p:spPr>
          <a:xfrm>
            <a:off x="1849120" y="1615440"/>
            <a:ext cx="5943600" cy="2349874"/>
          </a:xfrm>
          <a:prstGeom prst="rect">
            <a:avLst/>
          </a:prstGeom>
        </p:spPr>
        <p:txBody>
          <a:bodyPr vert="horz" lIns="91440" tIns="45720" rIns="91440" bIns="45720" rtlCol="0">
            <a:spAutoFit/>
          </a:bodyPr>
          <a:lstStyle/>
          <a:p>
            <a:pPr defTabSz="457200" fontAlgn="auto">
              <a:lnSpc>
                <a:spcPct val="120000"/>
              </a:lnSpc>
              <a:spcBef>
                <a:spcPct val="20000"/>
              </a:spcBef>
              <a:spcAft>
                <a:spcPts val="0"/>
              </a:spcAft>
              <a:buClr>
                <a:srgbClr val="F89C15">
                  <a:lumMod val="60000"/>
                  <a:lumOff val="40000"/>
                </a:srgbClr>
              </a:buClr>
              <a:buFont typeface="Arial"/>
              <a:buNone/>
              <a:defRPr/>
            </a:pPr>
            <a:r>
              <a:rPr lang="en-US" sz="2000" dirty="0" smtClean="0">
                <a:solidFill>
                  <a:srgbClr val="000000"/>
                </a:solidFill>
                <a:latin typeface="Franklin Gothic Book" pitchFamily="34" charset="0"/>
                <a:sym typeface="Arial" pitchFamily="34" charset="0"/>
              </a:rPr>
              <a:t>Educators must understand that high quality SGOs should be:</a:t>
            </a:r>
          </a:p>
          <a:p>
            <a:pPr defTabSz="457200" fontAlgn="auto">
              <a:lnSpc>
                <a:spcPct val="120000"/>
              </a:lnSpc>
              <a:spcBef>
                <a:spcPct val="20000"/>
              </a:spcBef>
              <a:spcAft>
                <a:spcPts val="0"/>
              </a:spcAft>
              <a:buClr>
                <a:srgbClr val="F89C15">
                  <a:lumMod val="60000"/>
                  <a:lumOff val="40000"/>
                </a:srgbClr>
              </a:buClr>
              <a:buFont typeface="Arial"/>
              <a:buNone/>
              <a:defRPr/>
            </a:pPr>
            <a:endParaRPr lang="en-US" sz="1050" dirty="0" smtClean="0">
              <a:solidFill>
                <a:srgbClr val="000000"/>
              </a:solidFill>
              <a:latin typeface="Franklin Gothic Book" pitchFamily="34" charset="0"/>
              <a:sym typeface="Arial" pitchFamily="34" charset="0"/>
            </a:endParaRPr>
          </a:p>
          <a:p>
            <a:pPr marL="457200" indent="-457200" defTabSz="457200" fontAlgn="auto">
              <a:lnSpc>
                <a:spcPct val="120000"/>
              </a:lnSpc>
              <a:spcBef>
                <a:spcPct val="20000"/>
              </a:spcBef>
              <a:spcAft>
                <a:spcPts val="0"/>
              </a:spcAft>
              <a:buClr>
                <a:srgbClr val="F89C15">
                  <a:lumMod val="60000"/>
                  <a:lumOff val="40000"/>
                </a:srgbClr>
              </a:buClr>
              <a:buFont typeface="+mj-lt"/>
              <a:buAutoNum type="arabicPeriod"/>
              <a:defRPr/>
            </a:pPr>
            <a:r>
              <a:rPr lang="en-US" sz="2000" dirty="0" smtClean="0">
                <a:solidFill>
                  <a:srgbClr val="000000"/>
                </a:solidFill>
                <a:latin typeface="Franklin Gothic Book" pitchFamily="34" charset="0"/>
                <a:sym typeface="Arial" pitchFamily="34" charset="0"/>
              </a:rPr>
              <a:t>Aligned to standards</a:t>
            </a:r>
          </a:p>
          <a:p>
            <a:pPr marL="457200" indent="-457200" defTabSz="457200" fontAlgn="auto">
              <a:lnSpc>
                <a:spcPct val="120000"/>
              </a:lnSpc>
              <a:spcBef>
                <a:spcPct val="20000"/>
              </a:spcBef>
              <a:spcAft>
                <a:spcPts val="0"/>
              </a:spcAft>
              <a:buClr>
                <a:srgbClr val="F89C15">
                  <a:lumMod val="60000"/>
                  <a:lumOff val="40000"/>
                </a:srgbClr>
              </a:buClr>
              <a:buFont typeface="+mj-lt"/>
              <a:buAutoNum type="arabicPeriod"/>
              <a:defRPr/>
            </a:pPr>
            <a:r>
              <a:rPr lang="en-US" sz="2000" dirty="0" smtClean="0">
                <a:solidFill>
                  <a:srgbClr val="000000"/>
                </a:solidFill>
                <a:latin typeface="Franklin Gothic Book" pitchFamily="34" charset="0"/>
                <a:sym typeface="Arial" pitchFamily="34" charset="0"/>
              </a:rPr>
              <a:t>Grounded in data</a:t>
            </a:r>
          </a:p>
          <a:p>
            <a:pPr marL="457200" indent="-457200" defTabSz="457200" fontAlgn="auto">
              <a:lnSpc>
                <a:spcPct val="120000"/>
              </a:lnSpc>
              <a:spcBef>
                <a:spcPct val="20000"/>
              </a:spcBef>
              <a:spcAft>
                <a:spcPts val="0"/>
              </a:spcAft>
              <a:buClr>
                <a:srgbClr val="F89C15">
                  <a:lumMod val="60000"/>
                  <a:lumOff val="40000"/>
                </a:srgbClr>
              </a:buClr>
              <a:buFont typeface="+mj-lt"/>
              <a:buAutoNum type="arabicPeriod"/>
              <a:defRPr/>
            </a:pPr>
            <a:r>
              <a:rPr lang="en-US" sz="2000" dirty="0" smtClean="0">
                <a:solidFill>
                  <a:srgbClr val="000000"/>
                </a:solidFill>
                <a:latin typeface="Franklin Gothic Book" pitchFamily="34" charset="0"/>
                <a:sym typeface="Arial" pitchFamily="34" charset="0"/>
              </a:rPr>
              <a:t>Driven by high expectations for students</a:t>
            </a:r>
            <a:endParaRPr lang="en-US" sz="2000" dirty="0">
              <a:solidFill>
                <a:srgbClr val="000000"/>
              </a:solidFill>
              <a:latin typeface="Franklin Gothic Book" pitchFamily="34" charset="0"/>
              <a:sym typeface="Arial" pitchFamily="34" charset="0"/>
            </a:endParaRPr>
          </a:p>
        </p:txBody>
      </p:sp>
    </p:spTree>
    <p:extLst>
      <p:ext uri="{BB962C8B-B14F-4D97-AF65-F5344CB8AC3E}">
        <p14:creationId xmlns:p14="http://schemas.microsoft.com/office/powerpoint/2010/main" xmlns="" val="35133516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66800"/>
          </a:xfrm>
        </p:spPr>
        <p:txBody>
          <a:bodyPr/>
          <a:lstStyle/>
          <a:p>
            <a:pPr algn="ctr"/>
            <a:r>
              <a:rPr lang="en-US" sz="3200" dirty="0" smtClean="0">
                <a:solidFill>
                  <a:schemeClr val="bg1"/>
                </a:solidFill>
                <a:latin typeface="Franklin Gothic Medium" pitchFamily="34" charset="0"/>
              </a:rPr>
              <a:t>Administrator Training Requirement for SGOs</a:t>
            </a:r>
            <a:endParaRPr lang="en-US" sz="3200" dirty="0">
              <a:solidFill>
                <a:schemeClr val="bg1"/>
              </a:solidFill>
              <a:latin typeface="Franklin Gothic Medium" pitchFamily="34" charset="0"/>
            </a:endParaRPr>
          </a:p>
        </p:txBody>
      </p:sp>
      <p:sp>
        <p:nvSpPr>
          <p:cNvPr id="4" name="Text Placeholder 5"/>
          <p:cNvSpPr>
            <a:spLocks noGrp="1"/>
          </p:cNvSpPr>
          <p:nvPr>
            <p:ph type="body" idx="1"/>
          </p:nvPr>
        </p:nvSpPr>
        <p:spPr>
          <a:xfrm>
            <a:off x="304800" y="1371600"/>
            <a:ext cx="8229600" cy="1371600"/>
          </a:xfrm>
        </p:spPr>
        <p:txBody>
          <a:bodyPr/>
          <a:lstStyle/>
          <a:p>
            <a:pPr>
              <a:buNone/>
            </a:pPr>
            <a:r>
              <a:rPr lang="en-US" sz="2200" i="1" dirty="0" smtClean="0"/>
              <a:t>“Training shall be provided on </a:t>
            </a:r>
            <a:r>
              <a:rPr lang="en-US" sz="2200" b="1" i="1" dirty="0" smtClean="0"/>
              <a:t>each component</a:t>
            </a:r>
            <a:r>
              <a:rPr lang="en-US" sz="2200" i="1" dirty="0" smtClean="0"/>
              <a:t> of the evaluated teaching staff member’s evaluation rubric before the evaluation of a teaching staff member.”</a:t>
            </a:r>
          </a:p>
          <a:p>
            <a:pPr>
              <a:buNone/>
            </a:pPr>
            <a:r>
              <a:rPr lang="en-US" sz="2200" i="1" dirty="0" smtClean="0"/>
              <a:t>  ~</a:t>
            </a:r>
            <a:r>
              <a:rPr lang="en-US" sz="2200" dirty="0" smtClean="0"/>
              <a:t>NJAC 6A:10-2.2</a:t>
            </a:r>
            <a:endParaRPr lang="en-US" sz="2200" dirty="0"/>
          </a:p>
        </p:txBody>
      </p:sp>
      <p:sp>
        <p:nvSpPr>
          <p:cNvPr id="8" name="Rectangle 7"/>
          <p:cNvSpPr/>
          <p:nvPr/>
        </p:nvSpPr>
        <p:spPr>
          <a:xfrm>
            <a:off x="2286000" y="3733800"/>
            <a:ext cx="4572000" cy="461665"/>
          </a:xfrm>
          <a:prstGeom prst="rect">
            <a:avLst/>
          </a:prstGeom>
        </p:spPr>
        <p:txBody>
          <a:bodyPr>
            <a:spAutoFit/>
          </a:bodyPr>
          <a:lstStyle/>
          <a:p>
            <a:pPr algn="ctr"/>
            <a:r>
              <a:rPr lang="en-US" sz="2400" dirty="0" smtClean="0">
                <a:solidFill>
                  <a:srgbClr val="000000"/>
                </a:solidFill>
                <a:latin typeface="Franklin Gothic Book" pitchFamily="34" charset="0"/>
                <a:sym typeface="Arial" pitchFamily="34" charset="0"/>
                <a:hlinkClick r:id="rId3"/>
              </a:rPr>
              <a:t>AchieveNJ SGO Page</a:t>
            </a:r>
            <a:endParaRPr lang="en-US" sz="2400" dirty="0">
              <a:solidFill>
                <a:srgbClr val="000000"/>
              </a:solidFill>
              <a:latin typeface="Franklin Gothic Book" pitchFamily="34" charset="0"/>
              <a:sym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chemeClr val="bg1"/>
                </a:solidFill>
                <a:latin typeface="Franklin Gothic Medium" pitchFamily="34" charset="0"/>
              </a:rPr>
              <a:t>Two Recommended Training Processes</a:t>
            </a:r>
            <a:endParaRPr lang="en-US" sz="3200" dirty="0">
              <a:solidFill>
                <a:schemeClr val="bg1"/>
              </a:solidFill>
              <a:latin typeface="Franklin Gothic Medium" pitchFamily="34" charset="0"/>
            </a:endParaRPr>
          </a:p>
        </p:txBody>
      </p:sp>
      <p:sp>
        <p:nvSpPr>
          <p:cNvPr id="3" name="Text Placeholder 2"/>
          <p:cNvSpPr>
            <a:spLocks noGrp="1"/>
          </p:cNvSpPr>
          <p:nvPr>
            <p:ph type="body" idx="1"/>
          </p:nvPr>
        </p:nvSpPr>
        <p:spPr>
          <a:xfrm>
            <a:off x="457200" y="1625600"/>
            <a:ext cx="4038599" cy="1930400"/>
          </a:xfrm>
          <a:ln>
            <a:solidFill>
              <a:schemeClr val="bg2"/>
            </a:solidFill>
          </a:ln>
        </p:spPr>
        <p:txBody>
          <a:bodyPr/>
          <a:lstStyle/>
          <a:p>
            <a:pPr marL="342900" lvl="0" indent="-342900">
              <a:buFont typeface="+mj-lt"/>
              <a:buAutoNum type="arabicPeriod"/>
            </a:pPr>
            <a:r>
              <a:rPr lang="en-US" sz="1600" dirty="0" smtClean="0"/>
              <a:t>Read </a:t>
            </a:r>
            <a:r>
              <a:rPr lang="en-US" sz="1600" dirty="0" smtClean="0">
                <a:solidFill>
                  <a:schemeClr val="tx1"/>
                </a:solidFill>
              </a:rPr>
              <a:t>the “</a:t>
            </a:r>
            <a:r>
              <a:rPr lang="en-US" sz="1600" dirty="0" smtClean="0">
                <a:solidFill>
                  <a:schemeClr val="tx1"/>
                </a:solidFill>
                <a:hlinkClick r:id="rId3"/>
              </a:rPr>
              <a:t>SGO Overview Document</a:t>
            </a:r>
            <a:r>
              <a:rPr lang="en-US" sz="1600" dirty="0" smtClean="0">
                <a:solidFill>
                  <a:schemeClr val="tx1"/>
                </a:solidFill>
              </a:rPr>
              <a:t>”</a:t>
            </a:r>
          </a:p>
          <a:p>
            <a:pPr marL="342900" lvl="0" indent="-342900">
              <a:buFont typeface="+mj-lt"/>
              <a:buAutoNum type="arabicPeriod"/>
            </a:pPr>
            <a:endParaRPr lang="en-US" sz="800" dirty="0" smtClean="0">
              <a:solidFill>
                <a:schemeClr val="tx1"/>
              </a:solidFill>
            </a:endParaRPr>
          </a:p>
          <a:p>
            <a:pPr marL="342900" lvl="0" indent="-342900">
              <a:buFont typeface="+mj-lt"/>
              <a:buAutoNum type="arabicPeriod"/>
            </a:pPr>
            <a:r>
              <a:rPr lang="en-US" sz="1600" dirty="0" smtClean="0">
                <a:solidFill>
                  <a:schemeClr val="tx1"/>
                </a:solidFill>
              </a:rPr>
              <a:t>Watch all four of the SGO videos in the SGO video series  (coming soon)</a:t>
            </a:r>
          </a:p>
          <a:p>
            <a:pPr marL="342900" lvl="0" indent="-342900">
              <a:buFont typeface="+mj-lt"/>
              <a:buAutoNum type="arabicPeriod"/>
            </a:pPr>
            <a:endParaRPr lang="en-US" sz="800" dirty="0" smtClean="0">
              <a:solidFill>
                <a:schemeClr val="tx1"/>
              </a:solidFill>
            </a:endParaRPr>
          </a:p>
          <a:p>
            <a:pPr marL="342900" lvl="0" indent="-342900">
              <a:buFont typeface="+mj-lt"/>
              <a:buAutoNum type="arabicPeriod"/>
            </a:pPr>
            <a:r>
              <a:rPr lang="en-US" sz="1600" dirty="0" smtClean="0">
                <a:solidFill>
                  <a:schemeClr val="tx1"/>
                </a:solidFill>
              </a:rPr>
              <a:t>Complete the </a:t>
            </a:r>
            <a:r>
              <a:rPr lang="en-US" sz="1600" dirty="0" smtClean="0">
                <a:solidFill>
                  <a:schemeClr val="tx1"/>
                </a:solidFill>
                <a:hlinkClick r:id="rId4"/>
              </a:rPr>
              <a:t>SGO 101 Review </a:t>
            </a:r>
            <a:r>
              <a:rPr lang="en-US" sz="1600" dirty="0" smtClean="0">
                <a:solidFill>
                  <a:schemeClr val="tx1"/>
                </a:solidFill>
              </a:rPr>
              <a:t>and </a:t>
            </a:r>
            <a:r>
              <a:rPr lang="en-US" sz="1600" dirty="0" smtClean="0"/>
              <a:t>discuss the results with a direct supervisor or mentor</a:t>
            </a:r>
          </a:p>
          <a:p>
            <a:r>
              <a:rPr lang="en-US" sz="2000" dirty="0" smtClean="0"/>
              <a:t> </a:t>
            </a:r>
            <a:endParaRPr lang="en-US" sz="2000" dirty="0"/>
          </a:p>
        </p:txBody>
      </p:sp>
      <p:sp>
        <p:nvSpPr>
          <p:cNvPr id="4" name="Text Placeholder 3"/>
          <p:cNvSpPr>
            <a:spLocks noGrp="1"/>
          </p:cNvSpPr>
          <p:nvPr>
            <p:ph type="body" idx="2"/>
          </p:nvPr>
        </p:nvSpPr>
        <p:spPr>
          <a:xfrm>
            <a:off x="4648200" y="1625600"/>
            <a:ext cx="4267200" cy="4336143"/>
          </a:xfrm>
          <a:ln>
            <a:solidFill>
              <a:schemeClr val="bg2"/>
            </a:solidFill>
          </a:ln>
        </p:spPr>
        <p:txBody>
          <a:bodyPr/>
          <a:lstStyle/>
          <a:p>
            <a:pPr marL="342900" lvl="0" indent="-342900">
              <a:buFont typeface="+mj-lt"/>
              <a:buAutoNum type="arabicPeriod"/>
            </a:pPr>
            <a:r>
              <a:rPr lang="en-US" sz="1600" dirty="0" smtClean="0"/>
              <a:t>Watch the SGO video series</a:t>
            </a:r>
          </a:p>
          <a:p>
            <a:pPr marL="342900" lvl="0" indent="-342900">
              <a:buFont typeface="+mj-lt"/>
              <a:buAutoNum type="arabicPeriod"/>
            </a:pPr>
            <a:endParaRPr lang="en-US" sz="800" dirty="0" smtClean="0"/>
          </a:p>
          <a:p>
            <a:pPr marL="342900" lvl="0" indent="-342900">
              <a:buFont typeface="+mj-lt"/>
              <a:buAutoNum type="arabicPeriod"/>
            </a:pPr>
            <a:endParaRPr lang="en-US" sz="800" dirty="0" smtClean="0"/>
          </a:p>
          <a:p>
            <a:pPr marL="342900" lvl="0" indent="-342900">
              <a:buFont typeface="+mj-lt"/>
              <a:buAutoNum type="arabicPeriod"/>
            </a:pPr>
            <a:r>
              <a:rPr lang="en-US" sz="1600" dirty="0" smtClean="0"/>
              <a:t>Review and analyze the most current staff observation and SGO scores</a:t>
            </a:r>
          </a:p>
          <a:p>
            <a:pPr marL="342900" lvl="0" indent="-342900">
              <a:buFont typeface="+mj-lt"/>
              <a:buAutoNum type="arabicPeriod"/>
            </a:pPr>
            <a:endParaRPr lang="en-US" sz="800" dirty="0" smtClean="0"/>
          </a:p>
          <a:p>
            <a:pPr marL="342900" indent="-342900">
              <a:buFont typeface="+mj-lt"/>
              <a:buAutoNum type="arabicPeriod"/>
            </a:pPr>
            <a:r>
              <a:rPr lang="en-US" sz="1600" dirty="0" smtClean="0"/>
              <a:t>Use the </a:t>
            </a:r>
            <a:r>
              <a:rPr lang="en-US" sz="1600" dirty="0" smtClean="0">
                <a:solidFill>
                  <a:schemeClr val="tx1"/>
                </a:solidFill>
                <a:hlinkClick r:id="rId5"/>
              </a:rPr>
              <a:t>SGO Quality Rating Rubric </a:t>
            </a:r>
            <a:r>
              <a:rPr lang="en-US" sz="1600" dirty="0" smtClean="0">
                <a:solidFill>
                  <a:schemeClr val="tx1"/>
                </a:solidFill>
              </a:rPr>
              <a:t>to review and analyze a sample of last year’s SGOs</a:t>
            </a:r>
          </a:p>
          <a:p>
            <a:pPr marL="342900" lvl="0" indent="-342900">
              <a:buFont typeface="+mj-lt"/>
              <a:buAutoNum type="arabicPeriod"/>
            </a:pPr>
            <a:endParaRPr lang="en-US" sz="800" dirty="0" smtClean="0">
              <a:solidFill>
                <a:schemeClr val="tx1"/>
              </a:solidFill>
            </a:endParaRPr>
          </a:p>
          <a:p>
            <a:pPr marL="342900" lvl="0" indent="-342900">
              <a:buFont typeface="+mj-lt"/>
              <a:buAutoNum type="arabicPeriod"/>
            </a:pPr>
            <a:r>
              <a:rPr lang="en-US" sz="1600" dirty="0" smtClean="0">
                <a:solidFill>
                  <a:schemeClr val="tx1"/>
                </a:solidFill>
              </a:rPr>
              <a:t>Identify one or more areas in which the SGO process/product can be improved</a:t>
            </a:r>
          </a:p>
          <a:p>
            <a:pPr marL="342900" lvl="0" indent="-342900">
              <a:buFont typeface="+mj-lt"/>
              <a:buAutoNum type="arabicPeriod"/>
            </a:pPr>
            <a:endParaRPr lang="en-US" sz="800" dirty="0" smtClean="0">
              <a:solidFill>
                <a:schemeClr val="tx1"/>
              </a:solidFill>
            </a:endParaRPr>
          </a:p>
          <a:p>
            <a:pPr marL="342900" lvl="0" indent="-342900">
              <a:buFont typeface="+mj-lt"/>
              <a:buAutoNum type="arabicPeriod"/>
            </a:pPr>
            <a:r>
              <a:rPr lang="en-US" sz="1600" dirty="0" smtClean="0">
                <a:solidFill>
                  <a:schemeClr val="tx1"/>
                </a:solidFill>
              </a:rPr>
              <a:t>Review </a:t>
            </a:r>
            <a:r>
              <a:rPr lang="en-US" sz="1600" dirty="0" smtClean="0">
                <a:solidFill>
                  <a:schemeClr val="tx1"/>
                </a:solidFill>
                <a:hlinkClick r:id="rId6"/>
              </a:rPr>
              <a:t>resources</a:t>
            </a:r>
            <a:r>
              <a:rPr lang="en-US" sz="1600" dirty="0" smtClean="0">
                <a:solidFill>
                  <a:schemeClr val="tx1"/>
                </a:solidFill>
              </a:rPr>
              <a:t> provided by the Department and those developed locally and determine </a:t>
            </a:r>
            <a:r>
              <a:rPr lang="en-US" sz="1600" dirty="0" smtClean="0"/>
              <a:t>whether and how they may best be used</a:t>
            </a:r>
          </a:p>
          <a:p>
            <a:pPr marL="342900" lvl="0" indent="-342900">
              <a:buFont typeface="+mj-lt"/>
              <a:buAutoNum type="arabicPeriod"/>
            </a:pPr>
            <a:endParaRPr lang="en-US" sz="800" dirty="0" smtClean="0"/>
          </a:p>
          <a:p>
            <a:pPr marL="342900" lvl="0" indent="-342900">
              <a:buFont typeface="+mj-lt"/>
              <a:buAutoNum type="arabicPeriod"/>
            </a:pPr>
            <a:r>
              <a:rPr lang="en-US" sz="1600" dirty="0" smtClean="0"/>
              <a:t>Contribute to developing, and implementing as indicated, an action plan to address areas needing improvement</a:t>
            </a:r>
          </a:p>
          <a:p>
            <a:pPr marL="457200" indent="-457200">
              <a:buFont typeface="+mj-lt"/>
              <a:buAutoNum type="arabicPeriod"/>
            </a:pPr>
            <a:endParaRPr lang="en-US" sz="2000" dirty="0"/>
          </a:p>
        </p:txBody>
      </p:sp>
      <p:sp>
        <p:nvSpPr>
          <p:cNvPr id="5" name="TextBox 4"/>
          <p:cNvSpPr txBox="1"/>
          <p:nvPr/>
        </p:nvSpPr>
        <p:spPr>
          <a:xfrm>
            <a:off x="457200" y="1219200"/>
            <a:ext cx="4038600" cy="400110"/>
          </a:xfrm>
          <a:prstGeom prst="rect">
            <a:avLst/>
          </a:prstGeom>
          <a:noFill/>
        </p:spPr>
        <p:txBody>
          <a:bodyPr wrap="square" rtlCol="0">
            <a:spAutoFit/>
          </a:bodyPr>
          <a:lstStyle/>
          <a:p>
            <a:pPr algn="ctr"/>
            <a:r>
              <a:rPr lang="en-US" sz="2000" b="1" dirty="0" smtClean="0">
                <a:solidFill>
                  <a:schemeClr val="bg2"/>
                </a:solidFill>
                <a:latin typeface="Franklin Gothic Book" pitchFamily="34" charset="0"/>
                <a:sym typeface="Arial" pitchFamily="34" charset="0"/>
              </a:rPr>
              <a:t>SGO Basics</a:t>
            </a:r>
            <a:endParaRPr lang="en-US" sz="2000" b="1" dirty="0">
              <a:solidFill>
                <a:schemeClr val="bg2"/>
              </a:solidFill>
              <a:latin typeface="Franklin Gothic Book" pitchFamily="34" charset="0"/>
              <a:sym typeface="Arial" pitchFamily="34" charset="0"/>
            </a:endParaRPr>
          </a:p>
        </p:txBody>
      </p:sp>
      <p:sp>
        <p:nvSpPr>
          <p:cNvPr id="6" name="TextBox 5"/>
          <p:cNvSpPr txBox="1"/>
          <p:nvPr/>
        </p:nvSpPr>
        <p:spPr>
          <a:xfrm>
            <a:off x="4343400" y="1219200"/>
            <a:ext cx="4572000" cy="400110"/>
          </a:xfrm>
          <a:prstGeom prst="rect">
            <a:avLst/>
          </a:prstGeom>
          <a:noFill/>
        </p:spPr>
        <p:txBody>
          <a:bodyPr wrap="square" rtlCol="0">
            <a:spAutoFit/>
          </a:bodyPr>
          <a:lstStyle/>
          <a:p>
            <a:pPr algn="ctr"/>
            <a:r>
              <a:rPr lang="en-US" sz="2000" b="1" dirty="0" smtClean="0">
                <a:solidFill>
                  <a:schemeClr val="bg2"/>
                </a:solidFill>
                <a:latin typeface="Franklin Gothic Book" pitchFamily="34" charset="0"/>
                <a:sym typeface="Arial" pitchFamily="34" charset="0"/>
              </a:rPr>
              <a:t>Improving SGOs</a:t>
            </a:r>
            <a:endParaRPr lang="en-US" sz="2000" b="1" dirty="0">
              <a:solidFill>
                <a:schemeClr val="bg2"/>
              </a:solidFill>
              <a:latin typeface="Franklin Gothic Book" pitchFamily="34" charset="0"/>
              <a:sym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bg/>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500"/>
                                        <p:tgtEl>
                                          <p:spTgt spid="4">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4">
                                            <p:bg/>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
                                            <p:txEl>
                                              <p:pRg st="9" end="9"/>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066800"/>
          </a:xfrm>
        </p:spPr>
        <p:txBody>
          <a:bodyPr/>
          <a:lstStyle/>
          <a:p>
            <a:r>
              <a:rPr lang="en-US" sz="3200" b="1" dirty="0" smtClean="0">
                <a:solidFill>
                  <a:schemeClr val="bg1"/>
                </a:solidFill>
                <a:latin typeface="Franklin Gothic Medium" pitchFamily="34" charset="0"/>
              </a:rPr>
              <a:t>  </a:t>
            </a:r>
            <a:r>
              <a:rPr lang="en-US" sz="2800" b="1" dirty="0" smtClean="0">
                <a:solidFill>
                  <a:schemeClr val="bg1"/>
                </a:solidFill>
                <a:latin typeface="Franklin Gothic Medium" pitchFamily="34" charset="0"/>
              </a:rPr>
              <a:t>Step One </a:t>
            </a:r>
            <a:br>
              <a:rPr lang="en-US" sz="2800" b="1" dirty="0" smtClean="0">
                <a:solidFill>
                  <a:schemeClr val="bg1"/>
                </a:solidFill>
                <a:latin typeface="Franklin Gothic Medium" pitchFamily="34" charset="0"/>
              </a:rPr>
            </a:br>
            <a:r>
              <a:rPr lang="en-US" sz="2800" b="1" dirty="0" smtClean="0">
                <a:solidFill>
                  <a:schemeClr val="bg1"/>
                </a:solidFill>
                <a:latin typeface="Franklin Gothic Medium" pitchFamily="34" charset="0"/>
              </a:rPr>
              <a:t>  Watch the SGO Video Series</a:t>
            </a:r>
            <a:endParaRPr lang="en-US" sz="2800" b="1" dirty="0">
              <a:solidFill>
                <a:schemeClr val="bg1"/>
              </a:solidFill>
              <a:latin typeface="Franklin Gothic Medium" pitchFamily="34" charset="0"/>
            </a:endParaRPr>
          </a:p>
        </p:txBody>
      </p:sp>
      <p:sp>
        <p:nvSpPr>
          <p:cNvPr id="4" name="Rectangle 3"/>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pic>
        <p:nvPicPr>
          <p:cNvPr id="7" name="Picture 6" descr="Capturesgovideoseries.GIF"/>
          <p:cNvPicPr>
            <a:picLocks noChangeAspect="1"/>
          </p:cNvPicPr>
          <p:nvPr/>
        </p:nvPicPr>
        <p:blipFill>
          <a:blip r:embed="rId3" cstate="print"/>
          <a:stretch>
            <a:fillRect/>
          </a:stretch>
        </p:blipFill>
        <p:spPr>
          <a:xfrm>
            <a:off x="381000" y="1199561"/>
            <a:ext cx="8201838" cy="4363040"/>
          </a:xfrm>
          <a:prstGeom prst="rect">
            <a:avLst/>
          </a:prstGeom>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0" y="0"/>
            <a:ext cx="9144000" cy="1066800"/>
          </a:xfrm>
        </p:spPr>
        <p:txBody>
          <a:bodyPr/>
          <a:lstStyle/>
          <a:p>
            <a:r>
              <a:rPr lang="en-US" sz="2800" dirty="0" smtClean="0">
                <a:solidFill>
                  <a:schemeClr val="bg1"/>
                </a:solidFill>
                <a:latin typeface="Franklin Gothic Medium" pitchFamily="34" charset="0"/>
              </a:rPr>
              <a:t>   Step Two</a:t>
            </a:r>
            <a:r>
              <a:rPr lang="en-US" sz="3200" dirty="0" smtClean="0">
                <a:solidFill>
                  <a:schemeClr val="bg1"/>
                </a:solidFill>
                <a:latin typeface="Franklin Gothic Medium" pitchFamily="34" charset="0"/>
              </a:rPr>
              <a:t/>
            </a:r>
            <a:br>
              <a:rPr lang="en-US" sz="3200" dirty="0" smtClean="0">
                <a:solidFill>
                  <a:schemeClr val="bg1"/>
                </a:solidFill>
                <a:latin typeface="Franklin Gothic Medium" pitchFamily="34" charset="0"/>
              </a:rPr>
            </a:br>
            <a:r>
              <a:rPr lang="en-US" sz="3200" dirty="0" smtClean="0">
                <a:solidFill>
                  <a:schemeClr val="bg1"/>
                </a:solidFill>
                <a:latin typeface="Franklin Gothic Medium" pitchFamily="34" charset="0"/>
              </a:rPr>
              <a:t>   </a:t>
            </a:r>
            <a:r>
              <a:rPr lang="en-US" sz="2800" dirty="0" smtClean="0">
                <a:solidFill>
                  <a:schemeClr val="bg1"/>
                </a:solidFill>
                <a:latin typeface="Franklin Gothic Medium" pitchFamily="34" charset="0"/>
              </a:rPr>
              <a:t>Review and Analyze SGO and Other Evaluation Scores</a:t>
            </a:r>
            <a:endParaRPr lang="en-US" sz="2800" dirty="0">
              <a:solidFill>
                <a:schemeClr val="bg1"/>
              </a:solidFill>
              <a:latin typeface="Franklin Gothic Medium" pitchFamily="34" charset="0"/>
            </a:endParaRPr>
          </a:p>
        </p:txBody>
      </p:sp>
      <p:pic>
        <p:nvPicPr>
          <p:cNvPr id="5" name="Picture 4" descr="Capturedatacard.GIF"/>
          <p:cNvPicPr>
            <a:picLocks noChangeAspect="1"/>
          </p:cNvPicPr>
          <p:nvPr/>
        </p:nvPicPr>
        <p:blipFill>
          <a:blip r:embed="rId3" cstate="print"/>
          <a:stretch>
            <a:fillRect/>
          </a:stretch>
        </p:blipFill>
        <p:spPr>
          <a:xfrm>
            <a:off x="473764" y="1676400"/>
            <a:ext cx="8199780" cy="4191000"/>
          </a:xfrm>
          <a:prstGeom prst="rect">
            <a:avLst/>
          </a:prstGeom>
        </p:spPr>
      </p:pic>
      <p:sp>
        <p:nvSpPr>
          <p:cNvPr id="8" name="Rectangle 7"/>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984885"/>
          </a:xfrm>
          <a:prstGeom prst="rect">
            <a:avLst/>
          </a:prstGeom>
        </p:spPr>
        <p:txBody>
          <a:bodyPr wrap="square">
            <a:spAutoFit/>
          </a:bodyPr>
          <a:lstStyle/>
          <a:p>
            <a:pPr marL="342900" indent="-342900"/>
            <a:endParaRPr lang="en-US" sz="400" dirty="0" smtClean="0">
              <a:solidFill>
                <a:srgbClr val="000000"/>
              </a:solidFill>
              <a:latin typeface="Franklin Gothic Book" pitchFamily="34" charset="0"/>
              <a:sym typeface="Arial" pitchFamily="34" charset="0"/>
            </a:endParaRPr>
          </a:p>
          <a:p>
            <a:pPr marL="800100" lvl="1" indent="-342900">
              <a:buFont typeface="+mj-lt"/>
              <a:buAutoNum type="arabicPeriod"/>
            </a:pPr>
            <a:r>
              <a:rPr lang="en-US" dirty="0" smtClean="0">
                <a:solidFill>
                  <a:srgbClr val="000000"/>
                </a:solidFill>
                <a:latin typeface="Franklin Gothic Book" pitchFamily="34" charset="0"/>
                <a:sym typeface="Arial" pitchFamily="34" charset="0"/>
              </a:rPr>
              <a:t>Familiarize your team with the SGO quality rating rubric</a:t>
            </a:r>
          </a:p>
          <a:p>
            <a:pPr marL="800100" lvl="1" indent="-342900">
              <a:buFont typeface="+mj-lt"/>
              <a:buAutoNum type="arabicPeriod"/>
            </a:pPr>
            <a:r>
              <a:rPr lang="en-US" dirty="0" smtClean="0">
                <a:solidFill>
                  <a:srgbClr val="000000"/>
                </a:solidFill>
                <a:latin typeface="Franklin Gothic Book" pitchFamily="34" charset="0"/>
                <a:sym typeface="Arial" pitchFamily="34" charset="0"/>
              </a:rPr>
              <a:t>Choose a representative sample of SGOs to review</a:t>
            </a:r>
          </a:p>
          <a:p>
            <a:pPr marL="800100" lvl="1" indent="-342900">
              <a:buFont typeface="+mj-lt"/>
              <a:buAutoNum type="arabicPeriod"/>
            </a:pPr>
            <a:r>
              <a:rPr lang="en-US" dirty="0" smtClean="0">
                <a:solidFill>
                  <a:srgbClr val="000000"/>
                </a:solidFill>
                <a:latin typeface="Franklin Gothic Book" pitchFamily="34" charset="0"/>
                <a:sym typeface="Arial" pitchFamily="34" charset="0"/>
              </a:rPr>
              <a:t>Discuss strengths and weaknesses of the SGOs based on rubric guidelines</a:t>
            </a:r>
          </a:p>
        </p:txBody>
      </p:sp>
      <p:sp>
        <p:nvSpPr>
          <p:cNvPr id="7" name="Title 4"/>
          <p:cNvSpPr>
            <a:spLocks noGrp="1"/>
          </p:cNvSpPr>
          <p:nvPr>
            <p:ph type="title"/>
          </p:nvPr>
        </p:nvSpPr>
        <p:spPr>
          <a:xfrm>
            <a:off x="0" y="0"/>
            <a:ext cx="9144000" cy="1066800"/>
          </a:xfrm>
        </p:spPr>
        <p:txBody>
          <a:bodyPr/>
          <a:lstStyle/>
          <a:p>
            <a:pPr lvl="0"/>
            <a:r>
              <a:rPr lang="en-US" sz="2800" dirty="0" smtClean="0">
                <a:solidFill>
                  <a:schemeClr val="bg1"/>
                </a:solidFill>
                <a:latin typeface="Franklin Gothic Medium" pitchFamily="34" charset="0"/>
              </a:rPr>
              <a:t> Step Three</a:t>
            </a:r>
            <a:br>
              <a:rPr lang="en-US" sz="2800" dirty="0" smtClean="0">
                <a:solidFill>
                  <a:schemeClr val="bg1"/>
                </a:solidFill>
                <a:latin typeface="Franklin Gothic Medium" pitchFamily="34" charset="0"/>
              </a:rPr>
            </a:br>
            <a:r>
              <a:rPr lang="en-US" sz="2800" dirty="0" smtClean="0">
                <a:solidFill>
                  <a:schemeClr val="bg1"/>
                </a:solidFill>
                <a:latin typeface="Franklin Gothic Medium" pitchFamily="34" charset="0"/>
              </a:rPr>
              <a:t> Review and Analyze a Sample of Last Year’s SGOs</a:t>
            </a:r>
            <a:endParaRPr lang="en-US" sz="3200" dirty="0">
              <a:solidFill>
                <a:schemeClr val="bg1"/>
              </a:solidFill>
              <a:latin typeface="Franklin Gothic Medium" pitchFamily="34" charset="0"/>
            </a:endParaRPr>
          </a:p>
        </p:txBody>
      </p:sp>
      <p:pic>
        <p:nvPicPr>
          <p:cNvPr id="8" name="Picture 7" descr="Capture3.PNG"/>
          <p:cNvPicPr>
            <a:picLocks noChangeAspect="1"/>
          </p:cNvPicPr>
          <p:nvPr/>
        </p:nvPicPr>
        <p:blipFill>
          <a:blip r:embed="rId4" cstate="print"/>
          <a:stretch>
            <a:fillRect/>
          </a:stretch>
        </p:blipFill>
        <p:spPr>
          <a:xfrm>
            <a:off x="1905000" y="2641600"/>
            <a:ext cx="6986821" cy="2059012"/>
          </a:xfrm>
          <a:prstGeom prst="rect">
            <a:avLst/>
          </a:prstGeom>
        </p:spPr>
      </p:pic>
      <p:sp>
        <p:nvSpPr>
          <p:cNvPr id="12" name="TextBox 11"/>
          <p:cNvSpPr txBox="1"/>
          <p:nvPr/>
        </p:nvSpPr>
        <p:spPr>
          <a:xfrm>
            <a:off x="63500" y="2882900"/>
            <a:ext cx="1828800" cy="1569660"/>
          </a:xfrm>
          <a:prstGeom prst="rect">
            <a:avLst/>
          </a:prstGeom>
          <a:noFill/>
          <a:ln w="12700">
            <a:solidFill>
              <a:schemeClr val="tx1"/>
            </a:solidFill>
          </a:ln>
        </p:spPr>
        <p:txBody>
          <a:bodyPr wrap="square" rtlCol="0">
            <a:spAutoFit/>
          </a:bodyPr>
          <a:lstStyle/>
          <a:p>
            <a:r>
              <a:rPr lang="en-US" sz="1600" dirty="0" smtClean="0">
                <a:solidFill>
                  <a:srgbClr val="000000"/>
                </a:solidFill>
                <a:latin typeface="Franklin Gothic Book" pitchFamily="34" charset="0"/>
                <a:sym typeface="Arial" pitchFamily="34" charset="0"/>
              </a:rPr>
              <a:t>Is scoring range justified by analysis of baseline data and the rigor of the assessment?</a:t>
            </a:r>
            <a:endParaRPr lang="en-US" sz="1600" dirty="0">
              <a:solidFill>
                <a:srgbClr val="000000"/>
              </a:solidFill>
              <a:latin typeface="Franklin Gothic Book" pitchFamily="34" charset="0"/>
              <a:sym typeface="Arial" pitchFamily="34" charset="0"/>
            </a:endParaRPr>
          </a:p>
        </p:txBody>
      </p:sp>
      <p:sp>
        <p:nvSpPr>
          <p:cNvPr id="9" name="Rectangle 8"/>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graphicFrame>
        <p:nvGraphicFramePr>
          <p:cNvPr id="11" name="Object 10"/>
          <p:cNvGraphicFramePr>
            <a:graphicFrameLocks noChangeAspect="1"/>
          </p:cNvGraphicFramePr>
          <p:nvPr/>
        </p:nvGraphicFramePr>
        <p:xfrm>
          <a:off x="215900" y="2163764"/>
          <a:ext cx="10780990" cy="3518572"/>
        </p:xfrm>
        <a:graphic>
          <a:graphicData uri="http://schemas.openxmlformats.org/presentationml/2006/ole">
            <p:oleObj spid="_x0000_s3075" name="Document" r:id="rId5" imgW="8385245" imgH="2692633" progId="Word.Document.12">
              <p:embed/>
            </p:oleObj>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fade">
                                      <p:cBhvr>
                                        <p:cTn id="26" dur="500"/>
                                        <p:tgtEl>
                                          <p:spTgt spid="6">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bwMode="auto">
          <a:xfrm>
            <a:off x="0" y="0"/>
            <a:ext cx="9144000" cy="10668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eaLnBrk="0" hangingPunct="0">
              <a:spcBef>
                <a:spcPts val="0"/>
              </a:spcBef>
              <a:buClr>
                <a:srgbClr val="FFFFFF"/>
              </a:buClr>
              <a:defRPr/>
            </a:pPr>
            <a:r>
              <a:rPr lang="en-US" sz="3200" dirty="0" smtClean="0">
                <a:solidFill>
                  <a:srgbClr val="FFFFFF"/>
                </a:solidFill>
                <a:latin typeface="Franklin Gothic Medium" pitchFamily="34" charset="0"/>
                <a:sym typeface="Arial" pitchFamily="34" charset="0"/>
              </a:rPr>
              <a:t> </a:t>
            </a:r>
            <a:r>
              <a:rPr lang="en-US" sz="2800" dirty="0" smtClean="0">
                <a:solidFill>
                  <a:srgbClr val="FFFFFF"/>
                </a:solidFill>
                <a:latin typeface="Franklin Gothic Medium" pitchFamily="34" charset="0"/>
                <a:sym typeface="Arial" pitchFamily="34" charset="0"/>
              </a:rPr>
              <a:t>Step Four</a:t>
            </a:r>
            <a:br>
              <a:rPr lang="en-US" sz="2800" dirty="0" smtClean="0">
                <a:solidFill>
                  <a:srgbClr val="FFFFFF"/>
                </a:solidFill>
                <a:latin typeface="Franklin Gothic Medium" pitchFamily="34" charset="0"/>
                <a:sym typeface="Arial" pitchFamily="34" charset="0"/>
              </a:rPr>
            </a:br>
            <a:r>
              <a:rPr lang="en-US" sz="2800" dirty="0" smtClean="0">
                <a:solidFill>
                  <a:srgbClr val="FFFFFF"/>
                </a:solidFill>
                <a:latin typeface="Franklin Gothic Medium" pitchFamily="34" charset="0"/>
                <a:sym typeface="Arial" pitchFamily="34" charset="0"/>
              </a:rPr>
              <a:t> Identify Areas of Improvement for SGO Process/Product</a:t>
            </a:r>
            <a:endParaRPr lang="en-US" sz="3200" kern="0" dirty="0">
              <a:solidFill>
                <a:srgbClr val="FFFFFF"/>
              </a:solidFill>
              <a:latin typeface="Franklin Gothic Medium" pitchFamily="34" charset="0"/>
              <a:ea typeface="Arial"/>
              <a:cs typeface="Arial"/>
              <a:sym typeface="Arial" pitchFamily="34" charset="0"/>
            </a:endParaRPr>
          </a:p>
        </p:txBody>
      </p:sp>
      <p:sp>
        <p:nvSpPr>
          <p:cNvPr id="6" name="Rectangle 5"/>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graphicFrame>
        <p:nvGraphicFramePr>
          <p:cNvPr id="9" name="Object 8"/>
          <p:cNvGraphicFramePr>
            <a:graphicFrameLocks noChangeAspect="1"/>
          </p:cNvGraphicFramePr>
          <p:nvPr/>
        </p:nvGraphicFramePr>
        <p:xfrm>
          <a:off x="214087" y="1981200"/>
          <a:ext cx="11019419" cy="3521713"/>
        </p:xfrm>
        <a:graphic>
          <a:graphicData uri="http://schemas.openxmlformats.org/presentationml/2006/ole">
            <p:oleObj spid="_x0000_s4099" name="Document" r:id="rId4" imgW="8395275" imgH="2683316" progId="Word.Document.12">
              <p:embed/>
            </p:oleObj>
          </a:graphicData>
        </a:graphic>
      </p:graphicFrame>
      <p:sp>
        <p:nvSpPr>
          <p:cNvPr id="11" name="Rectangle 10"/>
          <p:cNvSpPr/>
          <p:nvPr/>
        </p:nvSpPr>
        <p:spPr>
          <a:xfrm>
            <a:off x="6807201" y="4559299"/>
            <a:ext cx="2171700" cy="508001"/>
          </a:xfrm>
          <a:prstGeom prst="rect">
            <a:avLst/>
          </a:prstGeom>
          <a:solidFill>
            <a:srgbClr val="FFC000">
              <a:alpha val="21000"/>
            </a:srgbClr>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Franklin Gothic Book" pitchFamily="34" charset="0"/>
              <a:sym typeface="Arial" pitchFamily="34" charset="0"/>
            </a:endParaRPr>
          </a:p>
        </p:txBody>
      </p:sp>
      <p:sp>
        <p:nvSpPr>
          <p:cNvPr id="8" name="Rectangle 7"/>
          <p:cNvSpPr/>
          <p:nvPr/>
        </p:nvSpPr>
        <p:spPr>
          <a:xfrm>
            <a:off x="2425700" y="2819400"/>
            <a:ext cx="2197100" cy="736600"/>
          </a:xfrm>
          <a:prstGeom prst="rect">
            <a:avLst/>
          </a:prstGeom>
          <a:solidFill>
            <a:srgbClr val="FFC000">
              <a:alpha val="21000"/>
            </a:srgbClr>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Franklin Gothic Book" pitchFamily="34" charset="0"/>
              <a:sym typeface="Arial" pitchFamily="34" charset="0"/>
            </a:endParaRPr>
          </a:p>
        </p:txBody>
      </p:sp>
      <p:sp>
        <p:nvSpPr>
          <p:cNvPr id="14" name="Rectangle 13"/>
          <p:cNvSpPr/>
          <p:nvPr/>
        </p:nvSpPr>
        <p:spPr>
          <a:xfrm>
            <a:off x="2400300" y="2108200"/>
            <a:ext cx="2197100" cy="736600"/>
          </a:xfrm>
          <a:prstGeom prst="rect">
            <a:avLst/>
          </a:prstGeom>
          <a:solidFill>
            <a:srgbClr val="FFC000">
              <a:alpha val="21000"/>
            </a:srgbClr>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Franklin Gothic Book" pitchFamily="34" charset="0"/>
              <a:sym typeface="Arial" pitchFamily="34" charset="0"/>
            </a:endParaRPr>
          </a:p>
        </p:txBody>
      </p:sp>
      <p:sp>
        <p:nvSpPr>
          <p:cNvPr id="15" name="Rectangle 14"/>
          <p:cNvSpPr/>
          <p:nvPr/>
        </p:nvSpPr>
        <p:spPr>
          <a:xfrm>
            <a:off x="4584700" y="3505200"/>
            <a:ext cx="2235200" cy="1028700"/>
          </a:xfrm>
          <a:prstGeom prst="rect">
            <a:avLst/>
          </a:prstGeom>
          <a:solidFill>
            <a:srgbClr val="FFC000">
              <a:alpha val="21000"/>
            </a:srgbClr>
          </a:solid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FFFFFF"/>
              </a:solidFill>
              <a:latin typeface="Franklin Gothic Book" pitchFamily="34" charset="0"/>
              <a:sym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bwMode="auto">
          <a:xfrm>
            <a:off x="0" y="0"/>
            <a:ext cx="9144000" cy="10668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eaLnBrk="0" hangingPunct="0">
              <a:spcBef>
                <a:spcPts val="0"/>
              </a:spcBef>
              <a:buClr>
                <a:srgbClr val="FFFFFF"/>
              </a:buClr>
              <a:defRPr/>
            </a:pPr>
            <a:r>
              <a:rPr lang="en-US" sz="3200" dirty="0" smtClean="0">
                <a:solidFill>
                  <a:srgbClr val="FFFFFF"/>
                </a:solidFill>
                <a:latin typeface="Franklin Gothic Medium" pitchFamily="34" charset="0"/>
                <a:sym typeface="Arial" pitchFamily="34" charset="0"/>
              </a:rPr>
              <a:t> </a:t>
            </a:r>
            <a:r>
              <a:rPr lang="en-US" sz="2800" dirty="0" smtClean="0">
                <a:solidFill>
                  <a:srgbClr val="FFFFFF"/>
                </a:solidFill>
                <a:latin typeface="Franklin Gothic Medium" pitchFamily="34" charset="0"/>
                <a:sym typeface="Arial" pitchFamily="34" charset="0"/>
              </a:rPr>
              <a:t>Step Four</a:t>
            </a:r>
            <a:br>
              <a:rPr lang="en-US" sz="2800" dirty="0" smtClean="0">
                <a:solidFill>
                  <a:srgbClr val="FFFFFF"/>
                </a:solidFill>
                <a:latin typeface="Franklin Gothic Medium" pitchFamily="34" charset="0"/>
                <a:sym typeface="Arial" pitchFamily="34" charset="0"/>
              </a:rPr>
            </a:br>
            <a:r>
              <a:rPr lang="en-US" sz="2800" dirty="0" smtClean="0">
                <a:solidFill>
                  <a:srgbClr val="FFFFFF"/>
                </a:solidFill>
                <a:latin typeface="Franklin Gothic Medium" pitchFamily="34" charset="0"/>
                <a:sym typeface="Arial" pitchFamily="34" charset="0"/>
              </a:rPr>
              <a:t> Identify Areas of Improvement for SGO Process/Product</a:t>
            </a:r>
            <a:endParaRPr lang="en-US" sz="3200" kern="0" dirty="0">
              <a:solidFill>
                <a:srgbClr val="FFFFFF"/>
              </a:solidFill>
              <a:latin typeface="Franklin Gothic Medium" pitchFamily="34" charset="0"/>
              <a:ea typeface="Arial"/>
              <a:cs typeface="Arial"/>
              <a:sym typeface="Arial" pitchFamily="34" charset="0"/>
            </a:endParaRPr>
          </a:p>
        </p:txBody>
      </p:sp>
      <p:sp>
        <p:nvSpPr>
          <p:cNvPr id="6" name="Rectangle 5"/>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sp>
        <p:nvSpPr>
          <p:cNvPr id="10" name="Rectangle 9"/>
          <p:cNvSpPr/>
          <p:nvPr/>
        </p:nvSpPr>
        <p:spPr>
          <a:xfrm>
            <a:off x="2416629" y="4200290"/>
            <a:ext cx="4114800" cy="1815882"/>
          </a:xfrm>
          <a:prstGeom prst="rect">
            <a:avLst/>
          </a:prstGeom>
          <a:ln w="19050">
            <a:solidFill>
              <a:schemeClr val="tx1"/>
            </a:solidFill>
          </a:ln>
        </p:spPr>
        <p:txBody>
          <a:bodyPr wrap="square">
            <a:spAutoFit/>
          </a:bodyPr>
          <a:lstStyle/>
          <a:p>
            <a:pPr algn="ctr"/>
            <a:r>
              <a:rPr lang="en-US" sz="2800" b="1" dirty="0" smtClean="0">
                <a:solidFill>
                  <a:srgbClr val="000000"/>
                </a:solidFill>
                <a:latin typeface="Franklin Gothic Book" pitchFamily="34" charset="0"/>
                <a:sym typeface="Arial" pitchFamily="34" charset="0"/>
              </a:rPr>
              <a:t>Scoring range is not reflected by baseline data and the rigor of the assessment.</a:t>
            </a:r>
            <a:endParaRPr lang="en-US" sz="2800" dirty="0">
              <a:solidFill>
                <a:srgbClr val="000000"/>
              </a:solidFill>
              <a:latin typeface="Franklin Gothic Book" pitchFamily="34" charset="0"/>
              <a:sym typeface="Arial" pitchFamily="34" charset="0"/>
            </a:endParaRPr>
          </a:p>
        </p:txBody>
      </p:sp>
      <p:pic>
        <p:nvPicPr>
          <p:cNvPr id="13" name="Picture 12" descr="Capture3.PNG"/>
          <p:cNvPicPr>
            <a:picLocks noChangeAspect="1"/>
          </p:cNvPicPr>
          <p:nvPr/>
        </p:nvPicPr>
        <p:blipFill>
          <a:blip r:embed="rId3" cstate="print"/>
          <a:stretch>
            <a:fillRect/>
          </a:stretch>
        </p:blipFill>
        <p:spPr>
          <a:xfrm>
            <a:off x="716798" y="1701800"/>
            <a:ext cx="7461849" cy="2197100"/>
          </a:xfrm>
          <a:prstGeom prst="rect">
            <a:avLst/>
          </a:prstGeom>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p:cNvSpPr txBox="1">
            <a:spLocks/>
          </p:cNvSpPr>
          <p:nvPr/>
        </p:nvSpPr>
        <p:spPr bwMode="auto">
          <a:xfrm>
            <a:off x="0" y="0"/>
            <a:ext cx="9144000" cy="10668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eaLnBrk="0" hangingPunct="0">
              <a:spcBef>
                <a:spcPts val="0"/>
              </a:spcBef>
              <a:buClr>
                <a:srgbClr val="FFFFFF"/>
              </a:buClr>
              <a:defRPr/>
            </a:pPr>
            <a:r>
              <a:rPr lang="en-US" sz="3200" kern="0" dirty="0" smtClean="0">
                <a:solidFill>
                  <a:srgbClr val="FFFFFF"/>
                </a:solidFill>
                <a:latin typeface="Franklin Gothic Medium" pitchFamily="34" charset="0"/>
                <a:ea typeface="Arial"/>
                <a:cs typeface="Arial"/>
                <a:sym typeface="Arial" pitchFamily="34" charset="0"/>
              </a:rPr>
              <a:t>  </a:t>
            </a:r>
            <a:r>
              <a:rPr lang="en-US" sz="2800" kern="0" dirty="0" smtClean="0">
                <a:solidFill>
                  <a:srgbClr val="FFFFFF"/>
                </a:solidFill>
                <a:latin typeface="Franklin Gothic Medium" pitchFamily="34" charset="0"/>
                <a:ea typeface="Arial"/>
                <a:cs typeface="Arial"/>
                <a:sym typeface="Arial" pitchFamily="34" charset="0"/>
              </a:rPr>
              <a:t>Step Five</a:t>
            </a:r>
          </a:p>
          <a:p>
            <a:pPr eaLnBrk="0" hangingPunct="0">
              <a:spcBef>
                <a:spcPts val="0"/>
              </a:spcBef>
              <a:buClr>
                <a:srgbClr val="FFFFFF"/>
              </a:buClr>
              <a:defRPr/>
            </a:pPr>
            <a:r>
              <a:rPr lang="en-US" sz="2800" kern="0" dirty="0" smtClean="0">
                <a:solidFill>
                  <a:srgbClr val="FFFFFF"/>
                </a:solidFill>
                <a:latin typeface="Franklin Gothic Medium" pitchFamily="34" charset="0"/>
                <a:ea typeface="Arial"/>
                <a:cs typeface="Arial"/>
                <a:sym typeface="Arial" pitchFamily="34" charset="0"/>
              </a:rPr>
              <a:t>  Review Resources and Determine Best Use</a:t>
            </a:r>
            <a:endParaRPr lang="en-US" sz="3200" kern="0" dirty="0">
              <a:solidFill>
                <a:srgbClr val="FFFFFF"/>
              </a:solidFill>
              <a:latin typeface="Franklin Gothic Medium" pitchFamily="34" charset="0"/>
              <a:ea typeface="Arial"/>
              <a:cs typeface="Arial"/>
              <a:sym typeface="Arial" pitchFamily="34" charset="0"/>
            </a:endParaRPr>
          </a:p>
        </p:txBody>
      </p:sp>
      <p:sp>
        <p:nvSpPr>
          <p:cNvPr id="5" name="TextBox 4"/>
          <p:cNvSpPr txBox="1"/>
          <p:nvPr/>
        </p:nvSpPr>
        <p:spPr>
          <a:xfrm>
            <a:off x="228600" y="1600200"/>
            <a:ext cx="8382000" cy="3416320"/>
          </a:xfrm>
          <a:prstGeom prst="rect">
            <a:avLst/>
          </a:prstGeom>
          <a:noFill/>
        </p:spPr>
        <p:txBody>
          <a:bodyPr wrap="square" rtlCol="0">
            <a:spAutoFit/>
          </a:bodyPr>
          <a:lstStyle/>
          <a:p>
            <a:pPr marL="457200" indent="-457200"/>
            <a:r>
              <a:rPr lang="en-US" sz="2400" b="1" dirty="0" smtClean="0">
                <a:solidFill>
                  <a:srgbClr val="214189"/>
                </a:solidFill>
                <a:latin typeface="Franklin Gothic Book" pitchFamily="34" charset="0"/>
                <a:sym typeface="Arial" pitchFamily="34" charset="0"/>
              </a:rPr>
              <a:t>From the Department </a:t>
            </a:r>
          </a:p>
          <a:p>
            <a:pPr marL="457200" indent="-457200"/>
            <a:endParaRPr lang="en-US" sz="2400" dirty="0" smtClean="0">
              <a:solidFill>
                <a:srgbClr val="000000"/>
              </a:solidFill>
              <a:latin typeface="Franklin Gothic Book" pitchFamily="34" charset="0"/>
              <a:sym typeface="Arial" pitchFamily="34" charset="0"/>
            </a:endParaRPr>
          </a:p>
          <a:p>
            <a:pPr marL="914400" lvl="1" indent="-457200">
              <a:buFont typeface="+mj-lt"/>
              <a:buAutoNum type="arabicPeriod"/>
            </a:pPr>
            <a:r>
              <a:rPr lang="en-US" sz="2400" dirty="0" smtClean="0">
                <a:solidFill>
                  <a:srgbClr val="000000"/>
                </a:solidFill>
                <a:latin typeface="Franklin Gothic Book" pitchFamily="34" charset="0"/>
                <a:sym typeface="Arial" pitchFamily="34" charset="0"/>
              </a:rPr>
              <a:t>SGO Video Series (coming soon)</a:t>
            </a:r>
          </a:p>
          <a:p>
            <a:pPr marL="914400" lvl="1" indent="-457200">
              <a:buFont typeface="+mj-lt"/>
              <a:buAutoNum type="arabicPeriod"/>
            </a:pPr>
            <a:endParaRPr lang="en-US" sz="1200" dirty="0" smtClean="0">
              <a:solidFill>
                <a:srgbClr val="000000"/>
              </a:solidFill>
              <a:latin typeface="Franklin Gothic Book" pitchFamily="34" charset="0"/>
              <a:sym typeface="Arial" pitchFamily="34" charset="0"/>
            </a:endParaRPr>
          </a:p>
          <a:p>
            <a:pPr marL="914400" lvl="1" indent="-457200">
              <a:buFont typeface="+mj-lt"/>
              <a:buAutoNum type="arabicPeriod"/>
            </a:pPr>
            <a:r>
              <a:rPr lang="en-US" sz="2400" dirty="0" smtClean="0">
                <a:solidFill>
                  <a:srgbClr val="000000"/>
                </a:solidFill>
                <a:latin typeface="Franklin Gothic Book" pitchFamily="34" charset="0"/>
                <a:sym typeface="Arial" pitchFamily="34" charset="0"/>
                <a:hlinkClick r:id="rId3"/>
              </a:rPr>
              <a:t>SGO Integration Tool</a:t>
            </a:r>
            <a:endParaRPr lang="en-US" sz="2400" dirty="0" smtClean="0">
              <a:solidFill>
                <a:srgbClr val="000000"/>
              </a:solidFill>
              <a:latin typeface="Franklin Gothic Book" pitchFamily="34" charset="0"/>
              <a:sym typeface="Arial" pitchFamily="34" charset="0"/>
            </a:endParaRPr>
          </a:p>
          <a:p>
            <a:pPr marL="914400" lvl="1" indent="-457200">
              <a:buFont typeface="+mj-lt"/>
              <a:buAutoNum type="arabicPeriod"/>
            </a:pPr>
            <a:endParaRPr lang="en-US" sz="1200" dirty="0" smtClean="0">
              <a:solidFill>
                <a:srgbClr val="000000"/>
              </a:solidFill>
              <a:latin typeface="Franklin Gothic Book" pitchFamily="34" charset="0"/>
              <a:sym typeface="Arial" pitchFamily="34" charset="0"/>
            </a:endParaRPr>
          </a:p>
          <a:p>
            <a:pPr marL="914400" lvl="1" indent="-457200">
              <a:buFont typeface="+mj-lt"/>
              <a:buAutoNum type="arabicPeriod"/>
            </a:pPr>
            <a:r>
              <a:rPr lang="en-US" sz="2400" dirty="0" smtClean="0">
                <a:solidFill>
                  <a:srgbClr val="000000"/>
                </a:solidFill>
                <a:latin typeface="Franklin Gothic Book" pitchFamily="34" charset="0"/>
                <a:sym typeface="Arial" pitchFamily="34" charset="0"/>
                <a:hlinkClick r:id="rId4"/>
              </a:rPr>
              <a:t>SGO Guidebook</a:t>
            </a:r>
            <a:endParaRPr lang="en-US" sz="2400" dirty="0" smtClean="0">
              <a:solidFill>
                <a:srgbClr val="000000"/>
              </a:solidFill>
              <a:latin typeface="Franklin Gothic Book" pitchFamily="34" charset="0"/>
              <a:sym typeface="Arial" pitchFamily="34" charset="0"/>
            </a:endParaRPr>
          </a:p>
          <a:p>
            <a:pPr marL="457200" indent="-457200">
              <a:buFont typeface="+mj-lt"/>
              <a:buAutoNum type="arabicPeriod"/>
            </a:pPr>
            <a:endParaRPr lang="en-US" sz="2400" dirty="0" smtClean="0">
              <a:solidFill>
                <a:srgbClr val="000000"/>
              </a:solidFill>
              <a:latin typeface="Franklin Gothic Book" pitchFamily="34" charset="0"/>
              <a:sym typeface="Arial" pitchFamily="34" charset="0"/>
            </a:endParaRPr>
          </a:p>
          <a:p>
            <a:pPr marL="457200" indent="-457200"/>
            <a:r>
              <a:rPr lang="en-US" sz="2400" b="1" dirty="0" smtClean="0">
                <a:solidFill>
                  <a:srgbClr val="214189"/>
                </a:solidFill>
                <a:latin typeface="Franklin Gothic Book" pitchFamily="34" charset="0"/>
                <a:sym typeface="Arial" pitchFamily="34" charset="0"/>
              </a:rPr>
              <a:t>Local Resources</a:t>
            </a:r>
          </a:p>
          <a:p>
            <a:pPr marL="914400" lvl="1" indent="-457200"/>
            <a:r>
              <a:rPr lang="en-US" sz="2400" dirty="0" smtClean="0">
                <a:solidFill>
                  <a:srgbClr val="000000"/>
                </a:solidFill>
                <a:latin typeface="Franklin Gothic Book" pitchFamily="34" charset="0"/>
                <a:sym typeface="Arial" pitchFamily="34" charset="0"/>
              </a:rPr>
              <a:t>  Use/refine resources that you have created</a:t>
            </a:r>
            <a:endParaRPr lang="en-US" sz="2400" dirty="0">
              <a:solidFill>
                <a:srgbClr val="000000"/>
              </a:solidFill>
              <a:latin typeface="Franklin Gothic Book" pitchFamily="34" charset="0"/>
              <a:sym typeface="Arial" pitchFamily="34" charset="0"/>
            </a:endParaRPr>
          </a:p>
        </p:txBody>
      </p:sp>
      <p:sp>
        <p:nvSpPr>
          <p:cNvPr id="6" name="Rectangle 5"/>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0" y="6488113"/>
            <a:ext cx="2971800" cy="307975"/>
          </a:xfrm>
          <a:prstGeom prst="rect">
            <a:avLst/>
          </a:prstGeom>
          <a:noFill/>
          <a:ln w="9525">
            <a:noFill/>
            <a:miter lim="800000"/>
            <a:headEnd/>
            <a:tailEnd/>
          </a:ln>
        </p:spPr>
        <p:txBody>
          <a:bodyPr wrap="none">
            <a:spAutoFit/>
          </a:bodyPr>
          <a:lstStyle/>
          <a:p>
            <a:r>
              <a:rPr lang="en-US" sz="1400">
                <a:solidFill>
                  <a:schemeClr val="accent2"/>
                </a:solidFill>
              </a:rPr>
              <a:t>Confidential draft for internal use only</a:t>
            </a:r>
          </a:p>
        </p:txBody>
      </p:sp>
      <p:sp>
        <p:nvSpPr>
          <p:cNvPr id="19" name="Title 1"/>
          <p:cNvSpPr txBox="1">
            <a:spLocks/>
          </p:cNvSpPr>
          <p:nvPr/>
        </p:nvSpPr>
        <p:spPr>
          <a:xfrm>
            <a:off x="0" y="0"/>
            <a:ext cx="8915400" cy="563563"/>
          </a:xfrm>
          <a:prstGeom prst="rect">
            <a:avLst/>
          </a:prstGeom>
        </p:spPr>
        <p:txBody>
          <a:bodyPr anchor="ctr"/>
          <a:lstStyle/>
          <a:p>
            <a:pPr fontAlgn="auto">
              <a:spcAft>
                <a:spcPts val="0"/>
              </a:spcAft>
              <a:defRPr/>
            </a:pPr>
            <a:r>
              <a:rPr lang="en-US" sz="2000" b="1" dirty="0">
                <a:solidFill>
                  <a:schemeClr val="tx2"/>
                </a:solidFill>
                <a:latin typeface="+mj-lt"/>
                <a:ea typeface="+mj-ea"/>
                <a:cs typeface="+mj-cs"/>
              </a:rPr>
              <a:t/>
            </a:r>
            <a:br>
              <a:rPr lang="en-US" sz="2000" b="1" dirty="0">
                <a:solidFill>
                  <a:schemeClr val="tx2"/>
                </a:solidFill>
                <a:latin typeface="+mj-lt"/>
                <a:ea typeface="+mj-ea"/>
                <a:cs typeface="+mj-cs"/>
              </a:rPr>
            </a:br>
            <a:r>
              <a:rPr lang="en-US" sz="2000" b="1" dirty="0">
                <a:solidFill>
                  <a:schemeClr val="tx2"/>
                </a:solidFill>
                <a:latin typeface="+mj-lt"/>
                <a:ea typeface="+mj-ea"/>
                <a:cs typeface="+mj-cs"/>
              </a:rPr>
              <a:t/>
            </a:r>
            <a:br>
              <a:rPr lang="en-US" sz="2000" b="1" dirty="0">
                <a:solidFill>
                  <a:schemeClr val="tx2"/>
                </a:solidFill>
                <a:latin typeface="+mj-lt"/>
                <a:ea typeface="+mj-ea"/>
                <a:cs typeface="+mj-cs"/>
              </a:rPr>
            </a:br>
            <a:r>
              <a:rPr lang="en-US" sz="2000" dirty="0">
                <a:solidFill>
                  <a:schemeClr val="tx2"/>
                </a:solidFill>
                <a:latin typeface="+mj-lt"/>
                <a:ea typeface="+mj-ea"/>
                <a:cs typeface="+mj-cs"/>
              </a:rPr>
              <a:t/>
            </a:r>
            <a:br>
              <a:rPr lang="en-US" sz="2000" dirty="0">
                <a:solidFill>
                  <a:schemeClr val="tx2"/>
                </a:solidFill>
                <a:latin typeface="+mj-lt"/>
                <a:ea typeface="+mj-ea"/>
                <a:cs typeface="+mj-cs"/>
              </a:rPr>
            </a:br>
            <a:endParaRPr lang="en-US" sz="2000" dirty="0">
              <a:solidFill>
                <a:schemeClr val="tx2"/>
              </a:solidFill>
              <a:latin typeface="+mj-lt"/>
              <a:ea typeface="+mj-ea"/>
              <a:cs typeface="+mj-cs"/>
            </a:endParaRPr>
          </a:p>
        </p:txBody>
      </p:sp>
      <p:sp>
        <p:nvSpPr>
          <p:cNvPr id="31" name="Title 14"/>
          <p:cNvSpPr txBox="1">
            <a:spLocks/>
          </p:cNvSpPr>
          <p:nvPr/>
        </p:nvSpPr>
        <p:spPr>
          <a:xfrm>
            <a:off x="-304800" y="-152400"/>
            <a:ext cx="3048000" cy="609600"/>
          </a:xfrm>
          <a:prstGeom prst="rect">
            <a:avLst/>
          </a:prstGeom>
        </p:spPr>
        <p:txBody>
          <a:bodyPr anchor="ctr">
            <a:normAutofit/>
          </a:bodyPr>
          <a:lstStyle/>
          <a:p>
            <a:pPr algn="ctr" fontAlgn="auto">
              <a:spcAft>
                <a:spcPts val="0"/>
              </a:spcAft>
              <a:defRPr/>
            </a:pPr>
            <a:r>
              <a:rPr lang="en-US" sz="2000" b="1" dirty="0">
                <a:solidFill>
                  <a:schemeClr val="tx2"/>
                </a:solidFill>
                <a:latin typeface="+mj-lt"/>
                <a:ea typeface="+mj-ea"/>
                <a:cs typeface="+mj-cs"/>
              </a:rPr>
              <a:t>Teacher Evaluation</a:t>
            </a:r>
          </a:p>
        </p:txBody>
      </p:sp>
      <p:sp>
        <p:nvSpPr>
          <p:cNvPr id="9" name="TextBox 8"/>
          <p:cNvSpPr txBox="1"/>
          <p:nvPr/>
        </p:nvSpPr>
        <p:spPr>
          <a:xfrm>
            <a:off x="622300" y="4495800"/>
            <a:ext cx="7696200" cy="1631950"/>
          </a:xfrm>
          <a:prstGeom prst="rect">
            <a:avLst/>
          </a:prstGeom>
          <a:solidFill>
            <a:srgbClr val="E9ECF3"/>
          </a:solidFill>
          <a:ln>
            <a:solidFill>
              <a:schemeClr val="tx2"/>
            </a:solidFill>
          </a:ln>
        </p:spPr>
        <p:txBody>
          <a:bodyPr>
            <a:spAutoFit/>
          </a:bodyPr>
          <a:lstStyle/>
          <a:p>
            <a:pPr marL="228600" indent="-228600">
              <a:buClr>
                <a:schemeClr val="accent5"/>
              </a:buClr>
              <a:defRPr/>
            </a:pPr>
            <a:r>
              <a:rPr lang="en-US" sz="2000" b="1" dirty="0">
                <a:solidFill>
                  <a:schemeClr val="accent2"/>
                </a:solidFill>
                <a:latin typeface="+mn-lt"/>
                <a:cs typeface="Arial" charset="0"/>
              </a:rPr>
              <a:t>Benefits</a:t>
            </a:r>
            <a:endParaRPr lang="en-US" sz="1600" b="1" dirty="0">
              <a:solidFill>
                <a:schemeClr val="accent2"/>
              </a:solidFill>
              <a:latin typeface="+mn-lt"/>
              <a:cs typeface="Arial" charset="0"/>
            </a:endParaRPr>
          </a:p>
          <a:p>
            <a:pPr marL="228600" indent="-228600">
              <a:buClr>
                <a:schemeClr val="accent5"/>
              </a:buClr>
              <a:buFont typeface="Arial" pitchFamily="34" charset="0"/>
              <a:buChar char="•"/>
              <a:defRPr/>
            </a:pPr>
            <a:r>
              <a:rPr lang="en-US" sz="1600" dirty="0">
                <a:latin typeface="+mn-lt"/>
                <a:cs typeface="Arial" charset="0"/>
              </a:rPr>
              <a:t>Administrators will save an average of at least </a:t>
            </a:r>
            <a:r>
              <a:rPr lang="en-US" sz="1600" b="1" dirty="0">
                <a:latin typeface="+mn-lt"/>
                <a:cs typeface="Arial" charset="0"/>
              </a:rPr>
              <a:t>35 hours </a:t>
            </a:r>
            <a:r>
              <a:rPr lang="en-US" sz="1600" baseline="30000" dirty="0">
                <a:latin typeface="+mn-lt"/>
                <a:cs typeface="Arial" charset="0"/>
              </a:rPr>
              <a:t>2</a:t>
            </a:r>
            <a:r>
              <a:rPr lang="en-US" sz="1600" dirty="0">
                <a:latin typeface="+mn-lt"/>
                <a:cs typeface="Arial" charset="0"/>
              </a:rPr>
              <a:t> a year through this differentiated approach and will have the flexibility to spend more time;</a:t>
            </a:r>
          </a:p>
          <a:p>
            <a:pPr marL="685800" lvl="1" indent="-228600">
              <a:buClr>
                <a:schemeClr val="accent5"/>
              </a:buClr>
              <a:buFont typeface="Arial" pitchFamily="34" charset="0"/>
              <a:buChar char="•"/>
              <a:defRPr/>
            </a:pPr>
            <a:r>
              <a:rPr lang="en-US" sz="1600" dirty="0">
                <a:latin typeface="+mn-lt"/>
                <a:cs typeface="Arial" charset="0"/>
              </a:rPr>
              <a:t>working with </a:t>
            </a:r>
            <a:r>
              <a:rPr lang="en-US" sz="1600" b="1" dirty="0">
                <a:latin typeface="+mn-lt"/>
                <a:cs typeface="Arial" charset="0"/>
              </a:rPr>
              <a:t>novice teachers </a:t>
            </a:r>
            <a:r>
              <a:rPr lang="en-US" sz="1600" dirty="0">
                <a:latin typeface="+mn-lt"/>
                <a:cs typeface="Arial" charset="0"/>
              </a:rPr>
              <a:t>and others who need </a:t>
            </a:r>
            <a:r>
              <a:rPr lang="en-US" sz="1600" b="1" dirty="0">
                <a:latin typeface="+mn-lt"/>
                <a:cs typeface="Arial" charset="0"/>
              </a:rPr>
              <a:t>extra support</a:t>
            </a:r>
            <a:r>
              <a:rPr lang="en-US" sz="1600" dirty="0">
                <a:latin typeface="+mn-lt"/>
                <a:cs typeface="Arial" charset="0"/>
              </a:rPr>
              <a:t>;</a:t>
            </a:r>
          </a:p>
          <a:p>
            <a:pPr marL="685800" lvl="1" indent="-228600">
              <a:buClr>
                <a:schemeClr val="accent5"/>
              </a:buClr>
              <a:buFont typeface="Arial" pitchFamily="34" charset="0"/>
              <a:buChar char="•"/>
              <a:defRPr/>
            </a:pPr>
            <a:r>
              <a:rPr lang="en-US" sz="1600" dirty="0">
                <a:latin typeface="+mn-lt"/>
                <a:cs typeface="Arial" charset="0"/>
              </a:rPr>
              <a:t>engaging in </a:t>
            </a:r>
            <a:r>
              <a:rPr lang="en-US" sz="1600" b="1" dirty="0">
                <a:latin typeface="+mn-lt"/>
                <a:cs typeface="Arial" charset="0"/>
              </a:rPr>
              <a:t>collaborative </a:t>
            </a:r>
            <a:r>
              <a:rPr lang="en-US" sz="1600" dirty="0">
                <a:latin typeface="+mn-lt"/>
                <a:cs typeface="Arial" charset="0"/>
              </a:rPr>
              <a:t>team</a:t>
            </a:r>
            <a:r>
              <a:rPr lang="en-US" sz="1600" b="1" dirty="0">
                <a:latin typeface="+mn-lt"/>
                <a:cs typeface="Arial" charset="0"/>
              </a:rPr>
              <a:t> </a:t>
            </a:r>
            <a:r>
              <a:rPr lang="en-US" sz="1600" dirty="0">
                <a:latin typeface="+mn-lt"/>
                <a:cs typeface="Arial" charset="0"/>
              </a:rPr>
              <a:t>work; and, </a:t>
            </a:r>
          </a:p>
          <a:p>
            <a:pPr marL="685800" lvl="1" indent="-228600">
              <a:buClr>
                <a:schemeClr val="accent5"/>
              </a:buClr>
              <a:buFont typeface="Arial" pitchFamily="34" charset="0"/>
              <a:buChar char="•"/>
              <a:defRPr/>
            </a:pPr>
            <a:r>
              <a:rPr lang="en-US" sz="1600" dirty="0">
                <a:latin typeface="+mn-lt"/>
                <a:cs typeface="Arial" charset="0"/>
              </a:rPr>
              <a:t>having more </a:t>
            </a:r>
            <a:r>
              <a:rPr lang="en-US" sz="1600" b="1" dirty="0">
                <a:latin typeface="+mn-lt"/>
                <a:cs typeface="Arial" charset="0"/>
              </a:rPr>
              <a:t>targeted professional dialog</a:t>
            </a:r>
            <a:r>
              <a:rPr lang="en-US" sz="1600" dirty="0">
                <a:latin typeface="+mn-lt"/>
                <a:cs typeface="Arial" charset="0"/>
              </a:rPr>
              <a:t>.</a:t>
            </a:r>
          </a:p>
        </p:txBody>
      </p:sp>
      <p:sp>
        <p:nvSpPr>
          <p:cNvPr id="11" name="Rectangle 10"/>
          <p:cNvSpPr/>
          <p:nvPr/>
        </p:nvSpPr>
        <p:spPr>
          <a:xfrm>
            <a:off x="228600" y="6324600"/>
            <a:ext cx="7467600" cy="784225"/>
          </a:xfrm>
          <a:prstGeom prst="rect">
            <a:avLst/>
          </a:prstGeom>
        </p:spPr>
        <p:txBody>
          <a:bodyPr>
            <a:spAutoFit/>
          </a:bodyPr>
          <a:lstStyle/>
          <a:p>
            <a:pPr marL="228600" indent="-228600">
              <a:buFont typeface="Arial" charset="0"/>
              <a:buAutoNum type="arabicPeriod"/>
              <a:defRPr/>
            </a:pPr>
            <a:r>
              <a:rPr lang="en-US" sz="1100" dirty="0">
                <a:solidFill>
                  <a:schemeClr val="bg1"/>
                </a:solidFill>
                <a:latin typeface="+mn-lt"/>
                <a:cs typeface="Arial" charset="0"/>
              </a:rPr>
              <a:t>Districts always have the option to exceed these minimum requirements, particularly in cases where their systems are working well already.</a:t>
            </a:r>
          </a:p>
          <a:p>
            <a:pPr marL="228600" indent="-228600">
              <a:buFont typeface="Arial" charset="0"/>
              <a:buAutoNum type="arabicPeriod"/>
              <a:defRPr/>
            </a:pPr>
            <a:r>
              <a:rPr lang="en-US" sz="1100" dirty="0">
                <a:solidFill>
                  <a:schemeClr val="bg1"/>
                </a:solidFill>
                <a:latin typeface="+mn-lt"/>
                <a:cs typeface="Arial" charset="0"/>
              </a:rPr>
              <a:t>Based on time survey of 341 administrators in Fall 2015.</a:t>
            </a:r>
          </a:p>
          <a:p>
            <a:pPr marL="228600" indent="-228600">
              <a:buFont typeface="Arial" charset="0"/>
              <a:buAutoNum type="arabicPeriod"/>
              <a:defRPr/>
            </a:pPr>
            <a:endParaRPr lang="en-US" sz="1200" b="1" dirty="0">
              <a:solidFill>
                <a:schemeClr val="bg1"/>
              </a:solidFill>
              <a:latin typeface="Arial" charset="0"/>
              <a:cs typeface="Arial" charset="0"/>
            </a:endParaRPr>
          </a:p>
        </p:txBody>
      </p:sp>
      <p:graphicFrame>
        <p:nvGraphicFramePr>
          <p:cNvPr id="12" name="Table 11"/>
          <p:cNvGraphicFramePr>
            <a:graphicFrameLocks noGrp="1"/>
          </p:cNvGraphicFramePr>
          <p:nvPr/>
        </p:nvGraphicFramePr>
        <p:xfrm>
          <a:off x="5081666" y="1576206"/>
          <a:ext cx="3692577" cy="1956897"/>
        </p:xfrm>
        <a:graphic>
          <a:graphicData uri="http://schemas.openxmlformats.org/drawingml/2006/table">
            <a:tbl>
              <a:tblPr firstRow="1" bandRow="1">
                <a:tableStyleId>{7DF18680-E054-41AD-8BC1-D1AEF772440D}</a:tableStyleId>
              </a:tblPr>
              <a:tblGrid>
                <a:gridCol w="1565757"/>
                <a:gridCol w="2126820"/>
              </a:tblGrid>
              <a:tr h="696050">
                <a:tc>
                  <a:txBody>
                    <a:bodyPr/>
                    <a:lstStyle/>
                    <a:p>
                      <a:pPr marL="0" marR="0" algn="ctr">
                        <a:lnSpc>
                          <a:spcPts val="1615"/>
                        </a:lnSpc>
                        <a:spcBef>
                          <a:spcPts val="0"/>
                        </a:spcBef>
                        <a:spcAft>
                          <a:spcPts val="0"/>
                        </a:spcAft>
                      </a:pPr>
                      <a:r>
                        <a:rPr lang="en-US" sz="1400" kern="1200" dirty="0">
                          <a:solidFill>
                            <a:schemeClr val="tx2"/>
                          </a:solidFill>
                        </a:rPr>
                        <a:t>Teacher Status</a:t>
                      </a:r>
                      <a:endParaRPr lang="en-US" sz="1400" dirty="0">
                        <a:solidFill>
                          <a:schemeClr val="tx2"/>
                        </a:solidFill>
                        <a:latin typeface="+mn-lt"/>
                        <a:ea typeface="Calibri"/>
                        <a:cs typeface="Times New Roman"/>
                      </a:endParaRPr>
                    </a:p>
                  </a:txBody>
                  <a:tcPr marL="51435" marR="51435" marT="6350" marB="0" anchor="ctr">
                    <a:solidFill>
                      <a:srgbClr val="F89C15"/>
                    </a:solidFill>
                  </a:tcPr>
                </a:tc>
                <a:tc>
                  <a:txBody>
                    <a:bodyPr/>
                    <a:lstStyle/>
                    <a:p>
                      <a:pPr marL="0" marR="0" algn="ctr">
                        <a:lnSpc>
                          <a:spcPct val="115000"/>
                        </a:lnSpc>
                        <a:spcBef>
                          <a:spcPts val="0"/>
                        </a:spcBef>
                        <a:spcAft>
                          <a:spcPts val="0"/>
                        </a:spcAft>
                      </a:pPr>
                      <a:r>
                        <a:rPr lang="en-US" sz="1400" kern="1200" dirty="0" smtClean="0">
                          <a:solidFill>
                            <a:schemeClr val="tx2"/>
                          </a:solidFill>
                        </a:rPr>
                        <a:t>Minimum</a:t>
                      </a:r>
                      <a:r>
                        <a:rPr lang="en-US" sz="1400" kern="1200" baseline="0" dirty="0">
                          <a:solidFill>
                            <a:schemeClr val="tx2"/>
                          </a:solidFill>
                        </a:rPr>
                        <a:t> </a:t>
                      </a:r>
                      <a:r>
                        <a:rPr lang="en-US" sz="1400" kern="1200" dirty="0" smtClean="0">
                          <a:solidFill>
                            <a:schemeClr val="tx2"/>
                          </a:solidFill>
                        </a:rPr>
                        <a:t>Observations </a:t>
                      </a:r>
                    </a:p>
                    <a:p>
                      <a:pPr marL="0" marR="0" algn="ctr">
                        <a:lnSpc>
                          <a:spcPct val="115000"/>
                        </a:lnSpc>
                        <a:spcBef>
                          <a:spcPts val="0"/>
                        </a:spcBef>
                        <a:spcAft>
                          <a:spcPts val="0"/>
                        </a:spcAft>
                      </a:pPr>
                      <a:r>
                        <a:rPr lang="en-US" sz="1400" kern="1200" dirty="0" smtClean="0">
                          <a:solidFill>
                            <a:schemeClr val="tx2"/>
                          </a:solidFill>
                        </a:rPr>
                        <a:t>(at least 20 minutes each) </a:t>
                      </a:r>
                      <a:endParaRPr lang="en-US" sz="1400" dirty="0">
                        <a:solidFill>
                          <a:schemeClr val="tx2"/>
                        </a:solidFill>
                        <a:latin typeface="+mn-lt"/>
                        <a:ea typeface="Calibri"/>
                        <a:cs typeface="Times New Roman"/>
                      </a:endParaRPr>
                    </a:p>
                  </a:txBody>
                  <a:tcPr marL="0" marR="0" marT="0" marB="0" anchor="ctr"/>
                </a:tc>
              </a:tr>
              <a:tr h="350667">
                <a:tc>
                  <a:txBody>
                    <a:bodyPr/>
                    <a:lstStyle/>
                    <a:p>
                      <a:pPr marL="0" marR="0" algn="ctr">
                        <a:lnSpc>
                          <a:spcPct val="115000"/>
                        </a:lnSpc>
                        <a:spcBef>
                          <a:spcPts val="0"/>
                        </a:spcBef>
                        <a:spcAft>
                          <a:spcPts val="0"/>
                        </a:spcAft>
                      </a:pPr>
                      <a:r>
                        <a:rPr lang="en-US" sz="1400" b="1" kern="1200" dirty="0" smtClean="0">
                          <a:solidFill>
                            <a:srgbClr val="1F497D"/>
                          </a:solidFill>
                          <a:latin typeface="+mn-lt"/>
                          <a:ea typeface="Times New Roman"/>
                          <a:cs typeface="Arial"/>
                        </a:rPr>
                        <a:t>Non-tenured</a:t>
                      </a:r>
                      <a:r>
                        <a:rPr lang="en-US" sz="1400" b="1" kern="1200" dirty="0" smtClean="0">
                          <a:solidFill>
                            <a:schemeClr val="accent1"/>
                          </a:solidFill>
                        </a:rPr>
                        <a:t> </a:t>
                      </a:r>
                      <a:endParaRPr lang="en-US" sz="1400" b="1" dirty="0">
                        <a:solidFill>
                          <a:schemeClr val="accent1"/>
                        </a:solidFill>
                        <a:latin typeface="+mn-lt"/>
                        <a:ea typeface="Calibri"/>
                        <a:cs typeface="Times New Roman"/>
                      </a:endParaRPr>
                    </a:p>
                  </a:txBody>
                  <a:tcPr marL="51435" marR="51435" marT="6350" marB="0" anchor="ctr">
                    <a:solidFill>
                      <a:srgbClr val="FCD7A1"/>
                    </a:solidFill>
                  </a:tcPr>
                </a:tc>
                <a:tc>
                  <a:txBody>
                    <a:bodyPr/>
                    <a:lstStyle/>
                    <a:p>
                      <a:pPr marL="0" marR="0" algn="ctr">
                        <a:lnSpc>
                          <a:spcPct val="115000"/>
                        </a:lnSpc>
                        <a:spcBef>
                          <a:spcPts val="0"/>
                        </a:spcBef>
                        <a:spcAft>
                          <a:spcPts val="0"/>
                        </a:spcAft>
                      </a:pPr>
                      <a:r>
                        <a:rPr lang="en-US" sz="1400" b="1" kern="1200" dirty="0" smtClean="0">
                          <a:solidFill>
                            <a:srgbClr val="1F497D"/>
                          </a:solidFill>
                          <a:latin typeface="+mn-lt"/>
                          <a:ea typeface="Times New Roman"/>
                          <a:cs typeface="Arial"/>
                        </a:rPr>
                        <a:t>3</a:t>
                      </a:r>
                      <a:endParaRPr lang="en-US" sz="1400" b="1" dirty="0">
                        <a:solidFill>
                          <a:schemeClr val="accent1"/>
                        </a:solidFill>
                        <a:latin typeface="+mn-lt"/>
                        <a:ea typeface="Calibri"/>
                        <a:cs typeface="Times New Roman"/>
                      </a:endParaRPr>
                    </a:p>
                  </a:txBody>
                  <a:tcPr marL="0" marR="0" marT="0" marB="0" anchor="ctr">
                    <a:solidFill>
                      <a:srgbClr val="FCD7A1"/>
                    </a:solidFill>
                  </a:tcPr>
                </a:tc>
              </a:tr>
              <a:tr h="413102">
                <a:tc>
                  <a:txBody>
                    <a:bodyPr/>
                    <a:lstStyle/>
                    <a:p>
                      <a:pPr marL="0" marR="0" algn="ctr">
                        <a:lnSpc>
                          <a:spcPct val="115000"/>
                        </a:lnSpc>
                        <a:spcBef>
                          <a:spcPts val="0"/>
                        </a:spcBef>
                        <a:spcAft>
                          <a:spcPts val="0"/>
                        </a:spcAft>
                      </a:pPr>
                      <a:r>
                        <a:rPr lang="en-US" sz="1400" b="1" kern="1200" dirty="0" smtClean="0">
                          <a:solidFill>
                            <a:srgbClr val="1F497D"/>
                          </a:solidFill>
                          <a:latin typeface="+mn-lt"/>
                          <a:ea typeface="Times New Roman"/>
                          <a:cs typeface="Arial"/>
                        </a:rPr>
                        <a:t>Tenured </a:t>
                      </a:r>
                      <a:endParaRPr lang="en-US" sz="1400" dirty="0">
                        <a:latin typeface="+mn-lt"/>
                        <a:ea typeface="Calibri"/>
                        <a:cs typeface="Times New Roman"/>
                      </a:endParaRPr>
                    </a:p>
                  </a:txBody>
                  <a:tcPr marL="51435" marR="51435" marT="6350" marB="0" anchor="ctr">
                    <a:solidFill>
                      <a:srgbClr val="FEEBD0"/>
                    </a:solidFill>
                  </a:tcPr>
                </a:tc>
                <a:tc>
                  <a:txBody>
                    <a:bodyPr/>
                    <a:lstStyle/>
                    <a:p>
                      <a:pPr marL="0" marR="0" algn="ctr">
                        <a:lnSpc>
                          <a:spcPct val="115000"/>
                        </a:lnSpc>
                        <a:spcBef>
                          <a:spcPts val="0"/>
                        </a:spcBef>
                        <a:spcAft>
                          <a:spcPts val="0"/>
                        </a:spcAft>
                      </a:pPr>
                      <a:r>
                        <a:rPr lang="en-US" sz="1400" b="1" kern="1200" dirty="0" smtClean="0">
                          <a:solidFill>
                            <a:srgbClr val="1F497D"/>
                          </a:solidFill>
                          <a:latin typeface="+mn-lt"/>
                          <a:ea typeface="Times New Roman"/>
                          <a:cs typeface="Arial"/>
                        </a:rPr>
                        <a:t>2</a:t>
                      </a:r>
                      <a:endParaRPr lang="en-US" sz="1400" b="1" dirty="0">
                        <a:solidFill>
                          <a:schemeClr val="accent1"/>
                        </a:solidFill>
                        <a:latin typeface="+mn-lt"/>
                        <a:ea typeface="Calibri"/>
                        <a:cs typeface="Times New Roman"/>
                      </a:endParaRPr>
                    </a:p>
                  </a:txBody>
                  <a:tcPr marL="0" marR="0" marT="0" marB="0" anchor="ctr">
                    <a:solidFill>
                      <a:srgbClr val="FEEBD0"/>
                    </a:solidFill>
                  </a:tcPr>
                </a:tc>
              </a:tr>
              <a:tr h="392655">
                <a:tc>
                  <a:txBody>
                    <a:bodyPr/>
                    <a:lstStyle/>
                    <a:p>
                      <a:pPr marL="0" marR="0" algn="ctr">
                        <a:lnSpc>
                          <a:spcPct val="115000"/>
                        </a:lnSpc>
                        <a:spcBef>
                          <a:spcPts val="0"/>
                        </a:spcBef>
                        <a:spcAft>
                          <a:spcPts val="0"/>
                        </a:spcAft>
                      </a:pPr>
                      <a:r>
                        <a:rPr lang="en-US" sz="1400" b="1" kern="1200" dirty="0" smtClean="0">
                          <a:solidFill>
                            <a:srgbClr val="1F497D"/>
                          </a:solidFill>
                          <a:latin typeface="+mn-lt"/>
                          <a:ea typeface="Times New Roman"/>
                          <a:cs typeface="Arial"/>
                        </a:rPr>
                        <a:t>Corrective Action Plan</a:t>
                      </a:r>
                      <a:endParaRPr lang="en-US" sz="1400" dirty="0">
                        <a:latin typeface="+mn-lt"/>
                        <a:ea typeface="Calibri"/>
                        <a:cs typeface="Times New Roman"/>
                      </a:endParaRPr>
                    </a:p>
                  </a:txBody>
                  <a:tcPr marL="51435" marR="51435" marT="6350" marB="0" anchor="ctr">
                    <a:solidFill>
                      <a:srgbClr val="FCD7A1"/>
                    </a:solidFill>
                  </a:tcPr>
                </a:tc>
                <a:tc>
                  <a:txBody>
                    <a:bodyPr/>
                    <a:lstStyle/>
                    <a:p>
                      <a:pPr marL="0" marR="0" algn="ctr">
                        <a:lnSpc>
                          <a:spcPct val="115000"/>
                        </a:lnSpc>
                        <a:spcBef>
                          <a:spcPts val="0"/>
                        </a:spcBef>
                        <a:spcAft>
                          <a:spcPts val="0"/>
                        </a:spcAft>
                      </a:pPr>
                      <a:r>
                        <a:rPr lang="en-US" sz="1400" b="1" kern="1200" dirty="0" smtClean="0">
                          <a:solidFill>
                            <a:srgbClr val="1F497D"/>
                          </a:solidFill>
                          <a:latin typeface="+mn-lt"/>
                          <a:ea typeface="Times New Roman"/>
                          <a:cs typeface="Arial"/>
                        </a:rPr>
                        <a:t>Plus One </a:t>
                      </a:r>
                      <a:endParaRPr lang="en-US" sz="1400" dirty="0">
                        <a:latin typeface="+mn-lt"/>
                        <a:ea typeface="Calibri"/>
                        <a:cs typeface="Times New Roman"/>
                      </a:endParaRPr>
                    </a:p>
                  </a:txBody>
                  <a:tcPr marL="0" marR="0" marT="0" marB="0" anchor="ctr">
                    <a:solidFill>
                      <a:srgbClr val="FCD7A1"/>
                    </a:solidFill>
                  </a:tcPr>
                </a:tc>
              </a:tr>
            </a:tbl>
          </a:graphicData>
        </a:graphic>
      </p:graphicFrame>
      <p:graphicFrame>
        <p:nvGraphicFramePr>
          <p:cNvPr id="14" name="Table 13"/>
          <p:cNvGraphicFramePr>
            <a:graphicFrameLocks noGrp="1"/>
          </p:cNvGraphicFramePr>
          <p:nvPr/>
        </p:nvGraphicFramePr>
        <p:xfrm>
          <a:off x="294807" y="1598066"/>
          <a:ext cx="3733800" cy="2232914"/>
        </p:xfrm>
        <a:graphic>
          <a:graphicData uri="http://schemas.openxmlformats.org/drawingml/2006/table">
            <a:tbl>
              <a:tblPr firstRow="1" bandRow="1">
                <a:tableStyleId>{5C22544A-7EE6-4342-B048-85BDC9FD1C3A}</a:tableStyleId>
              </a:tblPr>
              <a:tblGrid>
                <a:gridCol w="1704919"/>
                <a:gridCol w="2028881"/>
              </a:tblGrid>
              <a:tr h="370840">
                <a:tc>
                  <a:txBody>
                    <a:bodyPr/>
                    <a:lstStyle/>
                    <a:p>
                      <a:pPr marL="0" marR="0" algn="ctr">
                        <a:lnSpc>
                          <a:spcPts val="1615"/>
                        </a:lnSpc>
                        <a:spcBef>
                          <a:spcPts val="0"/>
                        </a:spcBef>
                        <a:spcAft>
                          <a:spcPts val="0"/>
                        </a:spcAft>
                      </a:pPr>
                      <a:r>
                        <a:rPr lang="en-US" sz="1400" b="1" kern="1200" dirty="0">
                          <a:solidFill>
                            <a:schemeClr val="bg1"/>
                          </a:solidFill>
                          <a:latin typeface="+mn-lt"/>
                          <a:ea typeface="Times New Roman"/>
                          <a:cs typeface="Times New Roman"/>
                        </a:rPr>
                        <a:t>Teacher Status</a:t>
                      </a:r>
                      <a:endParaRPr lang="en-US" sz="1400" dirty="0">
                        <a:solidFill>
                          <a:schemeClr val="bg1"/>
                        </a:solidFill>
                        <a:latin typeface="+mn-lt"/>
                        <a:ea typeface="Calibri"/>
                        <a:cs typeface="Times New Roman"/>
                      </a:endParaRPr>
                    </a:p>
                  </a:txBody>
                  <a:tcPr marL="51435" marR="51435" marT="6350" marB="0" anchor="ctr"/>
                </a:tc>
                <a:tc>
                  <a:txBody>
                    <a:bodyPr/>
                    <a:lstStyle/>
                    <a:p>
                      <a:pPr marL="0" marR="0" algn="ctr">
                        <a:lnSpc>
                          <a:spcPct val="115000"/>
                        </a:lnSpc>
                        <a:spcBef>
                          <a:spcPts val="0"/>
                        </a:spcBef>
                        <a:spcAft>
                          <a:spcPts val="0"/>
                        </a:spcAft>
                      </a:pPr>
                      <a:r>
                        <a:rPr lang="en-US" sz="1400" b="1" kern="1200" dirty="0" smtClean="0">
                          <a:solidFill>
                            <a:schemeClr val="bg1"/>
                          </a:solidFill>
                          <a:latin typeface="+mn-lt"/>
                          <a:ea typeface="Times New Roman"/>
                          <a:cs typeface="Times New Roman"/>
                        </a:rPr>
                        <a:t>Minimum Observations</a:t>
                      </a:r>
                      <a:endParaRPr lang="en-US" sz="1400" dirty="0">
                        <a:solidFill>
                          <a:schemeClr val="bg1"/>
                        </a:solidFill>
                        <a:latin typeface="+mn-lt"/>
                        <a:ea typeface="Calibri"/>
                        <a:cs typeface="Times New Roman"/>
                      </a:endParaRPr>
                    </a:p>
                  </a:txBody>
                  <a:tcPr marL="51435" marR="51435" marT="6350" marB="0" anchor="ctr"/>
                </a:tc>
              </a:tr>
              <a:tr h="370840">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Non-tenured </a:t>
                      </a:r>
                      <a:endParaRPr lang="en-US" sz="1400" dirty="0">
                        <a:latin typeface="+mn-lt"/>
                        <a:ea typeface="Calibri"/>
                        <a:cs typeface="Times New Roman"/>
                      </a:endParaRPr>
                    </a:p>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(1-2 yrs) </a:t>
                      </a:r>
                      <a:endParaRPr lang="en-US" sz="1400" dirty="0">
                        <a:latin typeface="+mn-lt"/>
                        <a:ea typeface="Calibri"/>
                        <a:cs typeface="Times New Roman"/>
                      </a:endParaRPr>
                    </a:p>
                  </a:txBody>
                  <a:tcPr marL="51435" marR="51435" marT="6350" marB="0" anchor="ctr"/>
                </a:tc>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2 x 40 </a:t>
                      </a:r>
                      <a:r>
                        <a:rPr lang="en-US" sz="1400" b="1" kern="1200" dirty="0" smtClean="0">
                          <a:solidFill>
                            <a:srgbClr val="1F497D"/>
                          </a:solidFill>
                          <a:latin typeface="+mn-lt"/>
                          <a:ea typeface="Times New Roman"/>
                          <a:cs typeface="Arial"/>
                        </a:rPr>
                        <a:t>min</a:t>
                      </a:r>
                      <a:endParaRPr lang="en-US" sz="1400" dirty="0">
                        <a:latin typeface="+mn-lt"/>
                        <a:ea typeface="Calibri"/>
                        <a:cs typeface="Times New Roman"/>
                      </a:endParaRPr>
                    </a:p>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1 x 20 </a:t>
                      </a:r>
                      <a:r>
                        <a:rPr lang="en-US" sz="1400" b="1" kern="1200" dirty="0" smtClean="0">
                          <a:solidFill>
                            <a:srgbClr val="1F497D"/>
                          </a:solidFill>
                          <a:latin typeface="+mn-lt"/>
                          <a:ea typeface="Times New Roman"/>
                          <a:cs typeface="Arial"/>
                        </a:rPr>
                        <a:t>min</a:t>
                      </a:r>
                      <a:endParaRPr lang="en-US" sz="1400" dirty="0">
                        <a:latin typeface="+mn-lt"/>
                        <a:ea typeface="Calibri"/>
                        <a:cs typeface="Times New Roman"/>
                      </a:endParaRPr>
                    </a:p>
                  </a:txBody>
                  <a:tcPr marL="51435" marR="51435" marT="6350" marB="0" anchor="ctr"/>
                </a:tc>
              </a:tr>
              <a:tr h="370840">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Non-tenured </a:t>
                      </a:r>
                      <a:endParaRPr lang="en-US" sz="1400" dirty="0">
                        <a:latin typeface="+mn-lt"/>
                        <a:ea typeface="Calibri"/>
                        <a:cs typeface="Times New Roman"/>
                      </a:endParaRPr>
                    </a:p>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(3-4 yrs) </a:t>
                      </a:r>
                      <a:endParaRPr lang="en-US" sz="1400" dirty="0">
                        <a:latin typeface="+mn-lt"/>
                        <a:ea typeface="Calibri"/>
                        <a:cs typeface="Times New Roman"/>
                      </a:endParaRPr>
                    </a:p>
                  </a:txBody>
                  <a:tcPr marL="51435" marR="51435" marT="6350" marB="0" anchor="ctr"/>
                </a:tc>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1 x 40 </a:t>
                      </a:r>
                      <a:r>
                        <a:rPr lang="en-US" sz="1400" b="1" kern="1200" dirty="0" smtClean="0">
                          <a:solidFill>
                            <a:srgbClr val="1F497D"/>
                          </a:solidFill>
                          <a:latin typeface="+mn-lt"/>
                          <a:ea typeface="Times New Roman"/>
                          <a:cs typeface="Arial"/>
                        </a:rPr>
                        <a:t>min</a:t>
                      </a:r>
                      <a:endParaRPr lang="en-US" sz="1400" dirty="0">
                        <a:latin typeface="+mn-lt"/>
                        <a:ea typeface="Calibri"/>
                        <a:cs typeface="Times New Roman"/>
                      </a:endParaRPr>
                    </a:p>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2 x 20 </a:t>
                      </a:r>
                      <a:r>
                        <a:rPr lang="en-US" sz="1400" b="1" kern="1200" dirty="0" smtClean="0">
                          <a:solidFill>
                            <a:srgbClr val="1F497D"/>
                          </a:solidFill>
                          <a:latin typeface="+mn-lt"/>
                          <a:ea typeface="Times New Roman"/>
                          <a:cs typeface="Arial"/>
                        </a:rPr>
                        <a:t>min</a:t>
                      </a:r>
                      <a:endParaRPr lang="en-US" sz="1400" dirty="0">
                        <a:latin typeface="+mn-lt"/>
                        <a:ea typeface="Calibri"/>
                        <a:cs typeface="Times New Roman"/>
                      </a:endParaRPr>
                    </a:p>
                  </a:txBody>
                  <a:tcPr marL="51435" marR="51435" marT="6350" marB="0" anchor="ctr"/>
                </a:tc>
              </a:tr>
              <a:tr h="370840">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Tenured </a:t>
                      </a:r>
                      <a:endParaRPr lang="en-US" sz="1400" dirty="0">
                        <a:latin typeface="+mn-lt"/>
                        <a:ea typeface="Calibri"/>
                        <a:cs typeface="Times New Roman"/>
                      </a:endParaRPr>
                    </a:p>
                  </a:txBody>
                  <a:tcPr marL="51435" marR="51435" marT="6350" marB="0" anchor="ctr"/>
                </a:tc>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3 x 20 </a:t>
                      </a:r>
                      <a:r>
                        <a:rPr lang="en-US" sz="1400" b="1" kern="1200" dirty="0" smtClean="0">
                          <a:solidFill>
                            <a:srgbClr val="1F497D"/>
                          </a:solidFill>
                          <a:latin typeface="+mn-lt"/>
                          <a:ea typeface="Times New Roman"/>
                          <a:cs typeface="Arial"/>
                        </a:rPr>
                        <a:t>min </a:t>
                      </a:r>
                      <a:endParaRPr lang="en-US" sz="1400" dirty="0">
                        <a:latin typeface="+mn-lt"/>
                        <a:ea typeface="Calibri"/>
                        <a:cs typeface="Times New Roman"/>
                      </a:endParaRPr>
                    </a:p>
                  </a:txBody>
                  <a:tcPr marL="51435" marR="51435" marT="6350" marB="0" anchor="ctr"/>
                </a:tc>
              </a:tr>
              <a:tr h="370840">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Corrective Action Plan</a:t>
                      </a:r>
                      <a:endParaRPr lang="en-US" sz="1400" dirty="0">
                        <a:latin typeface="+mn-lt"/>
                        <a:ea typeface="Calibri"/>
                        <a:cs typeface="Times New Roman"/>
                      </a:endParaRPr>
                    </a:p>
                  </a:txBody>
                  <a:tcPr marL="51435" marR="51435" marT="6350" marB="0" anchor="ctr"/>
                </a:tc>
                <a:tc>
                  <a:txBody>
                    <a:bodyPr/>
                    <a:lstStyle/>
                    <a:p>
                      <a:pPr marL="0" marR="0" algn="ctr">
                        <a:lnSpc>
                          <a:spcPct val="115000"/>
                        </a:lnSpc>
                        <a:spcBef>
                          <a:spcPts val="0"/>
                        </a:spcBef>
                        <a:spcAft>
                          <a:spcPts val="0"/>
                        </a:spcAft>
                      </a:pPr>
                      <a:r>
                        <a:rPr lang="en-US" sz="1400" b="1" kern="1200" dirty="0">
                          <a:solidFill>
                            <a:srgbClr val="1F497D"/>
                          </a:solidFill>
                          <a:latin typeface="+mn-lt"/>
                          <a:ea typeface="Times New Roman"/>
                          <a:cs typeface="Arial"/>
                        </a:rPr>
                        <a:t>Plus One </a:t>
                      </a:r>
                      <a:endParaRPr lang="en-US" sz="1400" dirty="0">
                        <a:latin typeface="+mn-lt"/>
                        <a:ea typeface="Calibri"/>
                        <a:cs typeface="Times New Roman"/>
                      </a:endParaRPr>
                    </a:p>
                  </a:txBody>
                  <a:tcPr marL="51435" marR="51435" marT="6350" marB="0" anchor="ctr"/>
                </a:tc>
              </a:tr>
            </a:tbl>
          </a:graphicData>
        </a:graphic>
      </p:graphicFrame>
      <p:sp>
        <p:nvSpPr>
          <p:cNvPr id="18" name="Rectangle 17"/>
          <p:cNvSpPr>
            <a:spLocks noChangeArrowheads="1"/>
          </p:cNvSpPr>
          <p:nvPr/>
        </p:nvSpPr>
        <p:spPr bwMode="auto">
          <a:xfrm>
            <a:off x="351853" y="1184431"/>
            <a:ext cx="1017588" cy="369888"/>
          </a:xfrm>
          <a:prstGeom prst="rect">
            <a:avLst/>
          </a:prstGeom>
          <a:noFill/>
          <a:ln w="9525">
            <a:noFill/>
            <a:miter lim="800000"/>
            <a:headEnd/>
            <a:tailEnd/>
          </a:ln>
        </p:spPr>
        <p:txBody>
          <a:bodyPr wrap="none">
            <a:spAutoFit/>
          </a:bodyPr>
          <a:lstStyle/>
          <a:p>
            <a:r>
              <a:rPr lang="en-US" b="1" dirty="0">
                <a:solidFill>
                  <a:schemeClr val="tx2"/>
                </a:solidFill>
              </a:rPr>
              <a:t>Current</a:t>
            </a:r>
            <a:endParaRPr lang="en-US" dirty="0"/>
          </a:p>
        </p:txBody>
      </p:sp>
      <p:sp>
        <p:nvSpPr>
          <p:cNvPr id="21" name="Rectangle 20"/>
          <p:cNvSpPr>
            <a:spLocks noChangeArrowheads="1"/>
          </p:cNvSpPr>
          <p:nvPr/>
        </p:nvSpPr>
        <p:spPr bwMode="auto">
          <a:xfrm>
            <a:off x="5155367" y="1199421"/>
            <a:ext cx="659155" cy="369332"/>
          </a:xfrm>
          <a:prstGeom prst="rect">
            <a:avLst/>
          </a:prstGeom>
          <a:noFill/>
          <a:ln w="9525">
            <a:noFill/>
            <a:miter lim="800000"/>
            <a:headEnd/>
            <a:tailEnd/>
          </a:ln>
        </p:spPr>
        <p:txBody>
          <a:bodyPr wrap="none">
            <a:spAutoFit/>
          </a:bodyPr>
          <a:lstStyle/>
          <a:p>
            <a:r>
              <a:rPr lang="en-US" b="1" dirty="0" smtClean="0">
                <a:solidFill>
                  <a:schemeClr val="tx2"/>
                </a:solidFill>
              </a:rPr>
              <a:t>New</a:t>
            </a:r>
            <a:endParaRPr lang="en-US" baseline="30000" dirty="0"/>
          </a:p>
        </p:txBody>
      </p:sp>
      <p:sp>
        <p:nvSpPr>
          <p:cNvPr id="15" name="Title 14"/>
          <p:cNvSpPr>
            <a:spLocks noGrp="1"/>
          </p:cNvSpPr>
          <p:nvPr>
            <p:ph type="title"/>
          </p:nvPr>
        </p:nvSpPr>
        <p:spPr>
          <a:xfrm>
            <a:off x="-1" y="0"/>
            <a:ext cx="9144001" cy="990600"/>
          </a:xfrm>
        </p:spPr>
        <p:txBody>
          <a:bodyPr/>
          <a:lstStyle/>
          <a:p>
            <a:r>
              <a:rPr lang="en-US" dirty="0" smtClean="0"/>
              <a:t>`</a:t>
            </a:r>
            <a:endParaRPr lang="en-US" dirty="0"/>
          </a:p>
        </p:txBody>
      </p:sp>
      <p:sp>
        <p:nvSpPr>
          <p:cNvPr id="16" name="Title 17"/>
          <p:cNvSpPr txBox="1">
            <a:spLocks/>
          </p:cNvSpPr>
          <p:nvPr/>
        </p:nvSpPr>
        <p:spPr bwMode="auto">
          <a:xfrm>
            <a:off x="0" y="0"/>
            <a:ext cx="9144000" cy="10541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r>
              <a:rPr kumimoji="0" lang="en-US" sz="2400" b="1" i="0" u="none" strike="noStrike" kern="1200" cap="none" spc="0" normalizeH="0" baseline="0" noProof="0" dirty="0" smtClean="0">
                <a:ln>
                  <a:noFill/>
                </a:ln>
                <a:solidFill>
                  <a:schemeClr val="bg1"/>
                </a:solidFill>
                <a:effectLst/>
                <a:uLnTx/>
                <a:uFillTx/>
                <a:latin typeface="+mj-lt"/>
                <a:ea typeface="+mj-ea"/>
                <a:cs typeface="+mj-cs"/>
              </a:rPr>
              <a:t>Change 1</a:t>
            </a:r>
            <a:r>
              <a:rPr kumimoji="0" lang="en-US" sz="2400" b="1" i="0" u="none" strike="noStrike" kern="1200" cap="none" spc="0" normalizeH="0" baseline="0" noProof="0" dirty="0" smtClean="0">
                <a:ln>
                  <a:noFill/>
                </a:ln>
                <a:solidFill>
                  <a:schemeClr val="accent5"/>
                </a:solidFill>
                <a:effectLst/>
                <a:uLnTx/>
                <a:uFillTx/>
                <a:latin typeface="+mj-lt"/>
                <a:ea typeface="+mj-ea"/>
                <a:cs typeface="+mj-cs"/>
              </a:rPr>
              <a:t/>
            </a:r>
            <a:br>
              <a:rPr kumimoji="0" lang="en-US" sz="2400" b="1" i="0" u="none" strike="noStrike" kern="1200" cap="none" spc="0" normalizeH="0" baseline="0" noProof="0" dirty="0" smtClean="0">
                <a:ln>
                  <a:noFill/>
                </a:ln>
                <a:solidFill>
                  <a:schemeClr val="accent5"/>
                </a:solidFill>
                <a:effectLst/>
                <a:uLnTx/>
                <a:uFillTx/>
                <a:latin typeface="+mj-lt"/>
                <a:ea typeface="+mj-ea"/>
                <a:cs typeface="+mj-cs"/>
              </a:rPr>
            </a:br>
            <a:r>
              <a:rPr lang="en-US" sz="2400" b="1" dirty="0" smtClean="0">
                <a:solidFill>
                  <a:srgbClr val="FFC000"/>
                </a:solidFill>
                <a:latin typeface="+mj-lt"/>
              </a:rPr>
              <a:t>Observation requirements are simplified</a:t>
            </a:r>
          </a:p>
        </p:txBody>
      </p:sp>
      <p:sp>
        <p:nvSpPr>
          <p:cNvPr id="17" name="Rectangle 16"/>
          <p:cNvSpPr/>
          <p:nvPr/>
        </p:nvSpPr>
        <p:spPr>
          <a:xfrm>
            <a:off x="4920343" y="3607227"/>
            <a:ext cx="4223657" cy="800219"/>
          </a:xfrm>
          <a:prstGeom prst="rect">
            <a:avLst/>
          </a:prstGeom>
        </p:spPr>
        <p:txBody>
          <a:bodyPr wrap="square">
            <a:spAutoFit/>
          </a:bodyPr>
          <a:lstStyle/>
          <a:p>
            <a:pPr lvl="0" defTabSz="457200" fontAlgn="auto">
              <a:spcBef>
                <a:spcPts val="0"/>
              </a:spcBef>
              <a:spcAft>
                <a:spcPts val="0"/>
              </a:spcAft>
              <a:defRPr/>
            </a:pPr>
            <a:r>
              <a:rPr lang="en-US" sz="1600" b="1" dirty="0" smtClean="0">
                <a:solidFill>
                  <a:srgbClr val="214189"/>
                </a:solidFill>
                <a:latin typeface="Franklin Gothic Book"/>
                <a:cs typeface="Arial" charset="0"/>
              </a:rPr>
              <a:t>At least one face-to-face</a:t>
            </a:r>
            <a:r>
              <a:rPr lang="en-US" sz="1600" dirty="0" smtClean="0">
                <a:solidFill>
                  <a:srgbClr val="214189"/>
                </a:solidFill>
                <a:latin typeface="Franklin Gothic Book"/>
                <a:cs typeface="Arial" charset="0"/>
              </a:rPr>
              <a:t> post-observation conference is required for tenured teachers </a:t>
            </a:r>
          </a:p>
          <a:p>
            <a:pPr lvl="0" defTabSz="457200" fontAlgn="auto">
              <a:spcBef>
                <a:spcPts val="0"/>
              </a:spcBef>
              <a:spcAft>
                <a:spcPts val="0"/>
              </a:spcAft>
              <a:defRPr/>
            </a:pPr>
            <a:r>
              <a:rPr lang="en-US" sz="1400" b="1" dirty="0" smtClean="0">
                <a:solidFill>
                  <a:srgbClr val="214189"/>
                </a:solidFill>
                <a:latin typeface="Franklin Gothic Book"/>
                <a:cs typeface="Arial" charset="0"/>
              </a:rPr>
              <a:t>(All are face-to-face with non-tenured/CAP teachers) </a:t>
            </a:r>
            <a:endParaRPr lang="en-US" sz="1600" b="1" dirty="0" smtClean="0">
              <a:solidFill>
                <a:srgbClr val="214189"/>
              </a:solidFill>
              <a:latin typeface="Franklin Gothic Book"/>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bwMode="auto">
          <a:xfrm>
            <a:off x="0" y="0"/>
            <a:ext cx="9144000" cy="10668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algn="ctr" eaLnBrk="0" hangingPunct="0">
              <a:spcBef>
                <a:spcPts val="0"/>
              </a:spcBef>
              <a:buClr>
                <a:srgbClr val="FFFFFF"/>
              </a:buClr>
              <a:defRPr/>
            </a:pPr>
            <a:r>
              <a:rPr lang="en-US" sz="3600" kern="0" dirty="0" smtClean="0">
                <a:solidFill>
                  <a:srgbClr val="FFFFFF"/>
                </a:solidFill>
                <a:latin typeface="Franklin Gothic Medium" pitchFamily="34" charset="0"/>
                <a:ea typeface="Arial"/>
                <a:cs typeface="Arial"/>
                <a:sym typeface="Arial" pitchFamily="34" charset="0"/>
              </a:rPr>
              <a:t>Improving SGOs Training</a:t>
            </a:r>
            <a:endParaRPr lang="en-US" sz="3200" kern="0" dirty="0">
              <a:solidFill>
                <a:srgbClr val="FFFFFF"/>
              </a:solidFill>
              <a:latin typeface="Franklin Gothic Medium" pitchFamily="34" charset="0"/>
              <a:ea typeface="Arial"/>
              <a:cs typeface="Arial"/>
              <a:sym typeface="Arial" pitchFamily="34" charset="0"/>
            </a:endParaRPr>
          </a:p>
        </p:txBody>
      </p:sp>
      <p:sp>
        <p:nvSpPr>
          <p:cNvPr id="6" name="Title 4"/>
          <p:cNvSpPr txBox="1">
            <a:spLocks noGrp="1"/>
          </p:cNvSpPr>
          <p:nvPr>
            <p:ph type="title"/>
          </p:nvPr>
        </p:nvSpPr>
        <p:spPr bwMode="auto">
          <a:xfrm>
            <a:off x="0" y="0"/>
            <a:ext cx="9144000" cy="1066800"/>
          </a:xfrm>
          <a:prstGeom prst="rect">
            <a:avLst/>
          </a:prstGeom>
          <a:solidFill>
            <a:schemeClr val="accent2"/>
          </a:solidFill>
          <a:ln w="9525">
            <a:noFill/>
            <a:miter lim="800000"/>
            <a:headEnd/>
            <a:tailEnd/>
          </a:ln>
        </p:spPr>
        <p:txBody>
          <a:bodyPr vert="horz" wrap="square" lIns="91425" tIns="91425" rIns="91425" bIns="91425" numCol="1" anchor="ctr" anchorCtr="0" compatLnSpc="1">
            <a:prstTxWarp prst="textNoShape">
              <a:avLst/>
            </a:prstTxWarp>
          </a:bodyPr>
          <a:lstStyle/>
          <a:p>
            <a:pPr marL="0" marR="0" lvl="0" indent="0" defTabSz="914400" rtl="0" eaLnBrk="0" fontAlgn="base" latinLnBrk="0" hangingPunct="0">
              <a:lnSpc>
                <a:spcPct val="100000"/>
              </a:lnSpc>
              <a:spcBef>
                <a:spcPts val="0"/>
              </a:spcBef>
              <a:spcAft>
                <a:spcPct val="0"/>
              </a:spcAft>
              <a:buClr>
                <a:schemeClr val="lt1"/>
              </a:buClr>
              <a:buSzTx/>
              <a:buFontTx/>
              <a:buNone/>
              <a:tabLst/>
              <a:defRPr/>
            </a:pPr>
            <a:r>
              <a:rPr kumimoji="0" lang="en-US" sz="2800" b="0" i="0" u="none" strike="noStrike" kern="0" cap="none" spc="0" normalizeH="0" baseline="0" noProof="0" dirty="0" smtClean="0">
                <a:ln>
                  <a:noFill/>
                </a:ln>
                <a:solidFill>
                  <a:schemeClr val="bg1"/>
                </a:solidFill>
                <a:effectLst/>
                <a:uLnTx/>
                <a:uFillTx/>
                <a:latin typeface="Franklin Gothic Medium" pitchFamily="34" charset="0"/>
                <a:ea typeface="Arial"/>
                <a:sym typeface="Arial" pitchFamily="34" charset="0"/>
              </a:rPr>
              <a:t>Step Six</a:t>
            </a:r>
            <a:br>
              <a:rPr kumimoji="0" lang="en-US" sz="2800" b="0" i="0" u="none" strike="noStrike" kern="0" cap="none" spc="0" normalizeH="0" baseline="0" noProof="0" dirty="0" smtClean="0">
                <a:ln>
                  <a:noFill/>
                </a:ln>
                <a:solidFill>
                  <a:schemeClr val="bg1"/>
                </a:solidFill>
                <a:effectLst/>
                <a:uLnTx/>
                <a:uFillTx/>
                <a:latin typeface="Franklin Gothic Medium" pitchFamily="34" charset="0"/>
                <a:ea typeface="Arial"/>
                <a:sym typeface="Arial" pitchFamily="34" charset="0"/>
              </a:rPr>
            </a:br>
            <a:r>
              <a:rPr lang="en-US" sz="2800" dirty="0" smtClean="0">
                <a:solidFill>
                  <a:schemeClr val="bg1"/>
                </a:solidFill>
                <a:latin typeface="Franklin Gothic Medium" pitchFamily="34" charset="0"/>
              </a:rPr>
              <a:t>Contribute to Developing and Implementing an Action Plan</a:t>
            </a:r>
            <a:endParaRPr kumimoji="0" lang="en-US" sz="2400" b="0" i="0" u="none" strike="noStrike" kern="0" cap="none" spc="0" normalizeH="0" baseline="0" noProof="0" dirty="0">
              <a:ln>
                <a:noFill/>
              </a:ln>
              <a:solidFill>
                <a:schemeClr val="bg1"/>
              </a:solidFill>
              <a:effectLst/>
              <a:uLnTx/>
              <a:uFillTx/>
              <a:latin typeface="Franklin Gothic Medium" pitchFamily="34" charset="0"/>
              <a:ea typeface="Arial"/>
              <a:sym typeface="Arial" pitchFamily="34" charset="0"/>
            </a:endParaRPr>
          </a:p>
        </p:txBody>
      </p:sp>
      <p:sp>
        <p:nvSpPr>
          <p:cNvPr id="7" name="Rectangle 6"/>
          <p:cNvSpPr/>
          <p:nvPr/>
        </p:nvSpPr>
        <p:spPr>
          <a:xfrm>
            <a:off x="228600" y="6400800"/>
            <a:ext cx="1936941" cy="400110"/>
          </a:xfrm>
          <a:prstGeom prst="rect">
            <a:avLst/>
          </a:prstGeom>
        </p:spPr>
        <p:txBody>
          <a:bodyPr wrap="none">
            <a:spAutoFit/>
          </a:bodyPr>
          <a:lstStyle/>
          <a:p>
            <a:r>
              <a:rPr lang="en-US" sz="2000" dirty="0" smtClean="0">
                <a:solidFill>
                  <a:srgbClr val="FFC000"/>
                </a:solidFill>
                <a:latin typeface="Franklin Gothic Medium" pitchFamily="34" charset="0"/>
                <a:sym typeface="Arial" pitchFamily="34" charset="0"/>
              </a:rPr>
              <a:t>Improving SGOs</a:t>
            </a:r>
            <a:endParaRPr lang="en-US" sz="2000" dirty="0">
              <a:solidFill>
                <a:srgbClr val="FFC000"/>
              </a:solidFill>
              <a:latin typeface="Franklin Gothic Book" pitchFamily="34" charset="0"/>
              <a:sym typeface="Arial" pitchFamily="34" charset="0"/>
            </a:endParaRPr>
          </a:p>
        </p:txBody>
      </p:sp>
      <p:sp>
        <p:nvSpPr>
          <p:cNvPr id="9" name="TextBox 8"/>
          <p:cNvSpPr txBox="1"/>
          <p:nvPr/>
        </p:nvSpPr>
        <p:spPr>
          <a:xfrm>
            <a:off x="304800" y="1371600"/>
            <a:ext cx="8382000" cy="1200329"/>
          </a:xfrm>
          <a:prstGeom prst="rect">
            <a:avLst/>
          </a:prstGeom>
          <a:noFill/>
        </p:spPr>
        <p:txBody>
          <a:bodyPr wrap="square" rtlCol="0">
            <a:spAutoFit/>
          </a:bodyPr>
          <a:lstStyle/>
          <a:p>
            <a:pPr marL="457200" indent="-457200"/>
            <a:r>
              <a:rPr lang="en-US" sz="2400" b="1" dirty="0" smtClean="0">
                <a:solidFill>
                  <a:srgbClr val="214189"/>
                </a:solidFill>
                <a:latin typeface="Franklin Gothic Book" pitchFamily="34" charset="0"/>
                <a:sym typeface="Arial" pitchFamily="34" charset="0"/>
              </a:rPr>
              <a:t>From the Department </a:t>
            </a:r>
          </a:p>
          <a:p>
            <a:pPr marL="914400" lvl="1" indent="-457200"/>
            <a:r>
              <a:rPr lang="en-US" sz="2400" dirty="0" smtClean="0">
                <a:solidFill>
                  <a:srgbClr val="000000"/>
                </a:solidFill>
                <a:latin typeface="Franklin Gothic Book" pitchFamily="34" charset="0"/>
                <a:sym typeface="Arial" pitchFamily="34" charset="0"/>
                <a:hlinkClick r:id="rId3"/>
              </a:rPr>
              <a:t>Collaborative Teams Toolkit</a:t>
            </a:r>
            <a:endParaRPr lang="en-US" sz="2400" dirty="0" smtClean="0">
              <a:solidFill>
                <a:srgbClr val="000000"/>
              </a:solidFill>
              <a:latin typeface="Franklin Gothic Book" pitchFamily="34" charset="0"/>
              <a:sym typeface="Arial" pitchFamily="34" charset="0"/>
            </a:endParaRPr>
          </a:p>
          <a:p>
            <a:pPr marL="457200" indent="-457200">
              <a:buFont typeface="+mj-lt"/>
              <a:buAutoNum type="arabicPeriod"/>
            </a:pPr>
            <a:endParaRPr lang="en-US" sz="2400" dirty="0" smtClean="0">
              <a:solidFill>
                <a:srgbClr val="000000"/>
              </a:solidFill>
              <a:latin typeface="Franklin Gothic Book" pitchFamily="34" charset="0"/>
              <a:sym typeface="Arial" pitchFamily="34" charset="0"/>
            </a:endParaRPr>
          </a:p>
        </p:txBody>
      </p:sp>
      <p:pic>
        <p:nvPicPr>
          <p:cNvPr id="8" name="Picture 7" descr="Capturectt.PNG"/>
          <p:cNvPicPr>
            <a:picLocks noChangeAspect="1"/>
          </p:cNvPicPr>
          <p:nvPr/>
        </p:nvPicPr>
        <p:blipFill>
          <a:blip r:embed="rId4" cstate="print"/>
          <a:stretch>
            <a:fillRect/>
          </a:stretch>
        </p:blipFill>
        <p:spPr>
          <a:xfrm>
            <a:off x="239083" y="2743200"/>
            <a:ext cx="8387627" cy="3200400"/>
          </a:xfrm>
          <a:prstGeom prst="rect">
            <a:avLst/>
          </a:prstGeom>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solidFill>
                  <a:schemeClr val="bg1"/>
                </a:solidFill>
                <a:latin typeface="Franklin Gothic Medium" pitchFamily="34" charset="0"/>
              </a:rPr>
              <a:t>  Other SGO Tools</a:t>
            </a:r>
            <a:endParaRPr lang="en-US" sz="3200" dirty="0">
              <a:solidFill>
                <a:schemeClr val="bg1"/>
              </a:solidFill>
              <a:latin typeface="Franklin Gothic Medium" pitchFamily="34" charset="0"/>
            </a:endParaRPr>
          </a:p>
        </p:txBody>
      </p:sp>
      <p:sp>
        <p:nvSpPr>
          <p:cNvPr id="6" name="Text Placeholder 5"/>
          <p:cNvSpPr>
            <a:spLocks noGrp="1"/>
          </p:cNvSpPr>
          <p:nvPr>
            <p:ph type="body" idx="1"/>
          </p:nvPr>
        </p:nvSpPr>
        <p:spPr>
          <a:xfrm>
            <a:off x="0" y="1587500"/>
            <a:ext cx="8229600" cy="1833199"/>
          </a:xfrm>
        </p:spPr>
        <p:txBody>
          <a:bodyPr/>
          <a:lstStyle/>
          <a:p>
            <a:pPr>
              <a:buNone/>
            </a:pPr>
            <a:r>
              <a:rPr lang="en-US" sz="2800" b="1" dirty="0" smtClean="0"/>
              <a:t>  SGO Scoring and Tracking Tool</a:t>
            </a:r>
          </a:p>
          <a:p>
            <a:pPr lvl="1"/>
            <a:r>
              <a:rPr lang="en-US" sz="2400" b="1" dirty="0" smtClean="0"/>
              <a:t>	</a:t>
            </a:r>
            <a:r>
              <a:rPr lang="en-US" sz="2400" dirty="0" smtClean="0"/>
              <a:t>Microsoft Excel-based </a:t>
            </a:r>
          </a:p>
          <a:p>
            <a:pPr lvl="1"/>
            <a:r>
              <a:rPr lang="en-US" sz="2400" dirty="0" smtClean="0"/>
              <a:t>	Teachers compile their SGO baseline data</a:t>
            </a:r>
          </a:p>
          <a:p>
            <a:pPr lvl="1"/>
            <a:r>
              <a:rPr lang="en-US" sz="2400" dirty="0" smtClean="0"/>
              <a:t>	Creates scoring tiers automatically </a:t>
            </a:r>
          </a:p>
          <a:p>
            <a:pPr lvl="1"/>
            <a:r>
              <a:rPr lang="en-US" sz="2400" dirty="0" smtClean="0"/>
              <a:t>	Automatically populates SGO form</a:t>
            </a:r>
          </a:p>
          <a:p>
            <a:pPr lvl="1"/>
            <a:r>
              <a:rPr lang="en-US" sz="2400" dirty="0" smtClean="0"/>
              <a:t> Assists in monitoring student performance</a:t>
            </a:r>
          </a:p>
          <a:p>
            <a:pPr>
              <a:buNone/>
            </a:pPr>
            <a:r>
              <a:rPr lang="en-US" sz="2400" dirty="0" smtClean="0"/>
              <a:t>	</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200" dirty="0" smtClean="0">
                <a:solidFill>
                  <a:schemeClr val="bg1"/>
                </a:solidFill>
                <a:latin typeface="Franklin Gothic Medium" pitchFamily="34" charset="0"/>
              </a:rPr>
              <a:t>All AchieveNJ Resources and Questions</a:t>
            </a:r>
            <a:endParaRPr lang="en-US" sz="3200" dirty="0">
              <a:solidFill>
                <a:schemeClr val="bg1"/>
              </a:solidFill>
              <a:latin typeface="Franklin Gothic Medium" pitchFamily="34" charset="0"/>
            </a:endParaRPr>
          </a:p>
        </p:txBody>
      </p:sp>
      <p:sp>
        <p:nvSpPr>
          <p:cNvPr id="4" name="Content Placeholder 2"/>
          <p:cNvSpPr txBox="1">
            <a:spLocks/>
          </p:cNvSpPr>
          <p:nvPr/>
        </p:nvSpPr>
        <p:spPr bwMode="auto">
          <a:xfrm>
            <a:off x="203200" y="1943100"/>
            <a:ext cx="8674100" cy="2246769"/>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marL="342900" indent="-127000" eaLnBrk="0" hangingPunct="0">
              <a:lnSpc>
                <a:spcPct val="200000"/>
              </a:lnSpc>
              <a:spcBef>
                <a:spcPts val="400"/>
              </a:spcBef>
              <a:buClr>
                <a:srgbClr val="FBC370"/>
              </a:buClr>
              <a:buFont typeface="Arial"/>
              <a:buNone/>
              <a:defRPr/>
            </a:pPr>
            <a:r>
              <a:rPr lang="en-US" sz="2000" b="1" kern="0" dirty="0" smtClean="0">
                <a:solidFill>
                  <a:srgbClr val="000000"/>
                </a:solidFill>
                <a:latin typeface="Franklin Gothic Book" pitchFamily="34" charset="0"/>
                <a:ea typeface="Franklin Gothic Book" pitchFamily="34" charset="0"/>
                <a:cs typeface="Arial"/>
                <a:sym typeface="Arial" pitchFamily="34" charset="0"/>
              </a:rPr>
              <a:t>General Information </a:t>
            </a:r>
            <a:r>
              <a:rPr lang="en-US" sz="2000" u="sng" kern="0" dirty="0" smtClean="0">
                <a:solidFill>
                  <a:srgbClr val="000000"/>
                </a:solidFill>
                <a:latin typeface="Franklin Gothic Book" pitchFamily="34" charset="0"/>
                <a:ea typeface="Franklin Gothic Book" pitchFamily="34" charset="0"/>
                <a:cs typeface="Arial"/>
                <a:sym typeface="Arial" pitchFamily="34" charset="0"/>
                <a:hlinkClick r:id="rId3"/>
              </a:rPr>
              <a:t>www.nj.gov/education/AchieveNJ</a:t>
            </a:r>
            <a:r>
              <a:rPr lang="en-US" sz="2000" kern="0" dirty="0" smtClean="0">
                <a:solidFill>
                  <a:srgbClr val="000000"/>
                </a:solidFill>
                <a:latin typeface="Franklin Gothic Book" pitchFamily="34" charset="0"/>
                <a:ea typeface="Franklin Gothic Book" pitchFamily="34" charset="0"/>
                <a:cs typeface="Arial"/>
                <a:sym typeface="Arial" pitchFamily="34" charset="0"/>
              </a:rPr>
              <a:t> </a:t>
            </a:r>
          </a:p>
          <a:p>
            <a:pPr marL="342900" indent="-127000" eaLnBrk="0" hangingPunct="0">
              <a:lnSpc>
                <a:spcPct val="200000"/>
              </a:lnSpc>
              <a:spcBef>
                <a:spcPts val="400"/>
              </a:spcBef>
              <a:buClr>
                <a:srgbClr val="FBC370"/>
              </a:buClr>
              <a:buFont typeface="Arial"/>
              <a:buNone/>
              <a:defRPr/>
            </a:pPr>
            <a:r>
              <a:rPr lang="en-US" sz="2000" b="1" kern="0" dirty="0" smtClean="0">
                <a:solidFill>
                  <a:srgbClr val="000000"/>
                </a:solidFill>
                <a:latin typeface="Franklin Gothic Book" pitchFamily="34" charset="0"/>
                <a:ea typeface="Franklin Gothic Book" pitchFamily="34" charset="0"/>
                <a:cs typeface="Arial"/>
                <a:sym typeface="Arial" pitchFamily="34" charset="0"/>
              </a:rPr>
              <a:t>Questions/Suggestions</a:t>
            </a:r>
            <a:r>
              <a:rPr lang="en-US" sz="2000" kern="0" dirty="0" smtClean="0">
                <a:solidFill>
                  <a:srgbClr val="000000"/>
                </a:solidFill>
                <a:latin typeface="Franklin Gothic Book" pitchFamily="34" charset="0"/>
                <a:ea typeface="Franklin Gothic Book" pitchFamily="34" charset="0"/>
                <a:cs typeface="Arial"/>
                <a:sym typeface="Arial" pitchFamily="34" charset="0"/>
              </a:rPr>
              <a:t> </a:t>
            </a:r>
            <a:r>
              <a:rPr lang="en-US" sz="2000" u="sng" kern="0" dirty="0" smtClean="0">
                <a:solidFill>
                  <a:srgbClr val="000000"/>
                </a:solidFill>
                <a:latin typeface="Franklin Gothic Book" pitchFamily="34" charset="0"/>
                <a:ea typeface="Franklin Gothic Book" pitchFamily="34" charset="0"/>
                <a:cs typeface="Arial"/>
                <a:sym typeface="Arial" pitchFamily="34" charset="0"/>
                <a:hlinkClick r:id="rId4"/>
              </a:rPr>
              <a:t>educatorevaluation@doe.state.nj.us/</a:t>
            </a:r>
            <a:r>
              <a:rPr lang="en-US" sz="2000" u="sng" kern="0" dirty="0" smtClean="0">
                <a:solidFill>
                  <a:srgbClr val="000000"/>
                </a:solidFill>
                <a:latin typeface="Franklin Gothic Book" pitchFamily="34" charset="0"/>
                <a:ea typeface="Franklin Gothic Book" pitchFamily="34" charset="0"/>
                <a:cs typeface="Arial"/>
                <a:sym typeface="Arial" pitchFamily="34" charset="0"/>
              </a:rPr>
              <a:t> </a:t>
            </a:r>
            <a:r>
              <a:rPr lang="en-US" sz="2000" b="1" kern="0" dirty="0" smtClean="0">
                <a:solidFill>
                  <a:srgbClr val="000000"/>
                </a:solidFill>
                <a:latin typeface="Franklin Gothic Book" pitchFamily="34" charset="0"/>
                <a:ea typeface="Franklin Gothic Book" pitchFamily="34" charset="0"/>
                <a:cs typeface="Arial"/>
                <a:sym typeface="Arial" pitchFamily="34" charset="0"/>
              </a:rPr>
              <a:t>609-777-3788</a:t>
            </a:r>
          </a:p>
          <a:p>
            <a:pPr marL="342900" indent="-127000" eaLnBrk="0" hangingPunct="0">
              <a:lnSpc>
                <a:spcPct val="200000"/>
              </a:lnSpc>
              <a:spcBef>
                <a:spcPts val="400"/>
              </a:spcBef>
              <a:buClr>
                <a:srgbClr val="FBC370"/>
              </a:buClr>
              <a:buFont typeface="Arial"/>
              <a:buNone/>
              <a:defRPr/>
            </a:pPr>
            <a:endParaRPr lang="en-US" sz="2000" b="1" kern="0" dirty="0" smtClean="0">
              <a:solidFill>
                <a:srgbClr val="000000"/>
              </a:solidFill>
              <a:latin typeface="Franklin Gothic Book" pitchFamily="34" charset="0"/>
              <a:ea typeface="Franklin Gothic Book" pitchFamily="34" charset="0"/>
              <a:cs typeface="Arial"/>
              <a:sym typeface="Arial" pitchFamily="34" charset="0"/>
            </a:endParaRPr>
          </a:p>
          <a:p>
            <a:pPr marL="342900" indent="-127000" eaLnBrk="0" hangingPunct="0">
              <a:lnSpc>
                <a:spcPct val="200000"/>
              </a:lnSpc>
              <a:spcBef>
                <a:spcPts val="400"/>
              </a:spcBef>
              <a:buClr>
                <a:srgbClr val="FBC370"/>
              </a:buClr>
              <a:buFont typeface="Arial"/>
              <a:buNone/>
              <a:defRPr/>
            </a:pPr>
            <a:endParaRPr lang="en-US" sz="2000" b="1" kern="0" dirty="0" smtClean="0">
              <a:solidFill>
                <a:srgbClr val="000000"/>
              </a:solidFill>
              <a:latin typeface="Franklin Gothic Book" pitchFamily="34" charset="0"/>
              <a:ea typeface="Franklin Gothic Book" pitchFamily="34" charset="0"/>
              <a:cs typeface="Arial"/>
              <a:sym typeface="Arial" pitchFamily="34" charset="0"/>
            </a:endParaRPr>
          </a:p>
          <a:p>
            <a:pPr marL="342900" indent="-127000" algn="ctr" eaLnBrk="0" hangingPunct="0">
              <a:lnSpc>
                <a:spcPct val="200000"/>
              </a:lnSpc>
              <a:spcBef>
                <a:spcPts val="400"/>
              </a:spcBef>
              <a:buClr>
                <a:srgbClr val="FBC370"/>
              </a:buClr>
              <a:buFont typeface="Arial"/>
              <a:buNone/>
              <a:defRPr/>
            </a:pPr>
            <a:r>
              <a:rPr lang="en-US" sz="2800" b="1" kern="0" dirty="0" smtClean="0">
                <a:latin typeface="Franklin Gothic Book" pitchFamily="34" charset="0"/>
                <a:ea typeface="Franklin Gothic Book" pitchFamily="34" charset="0"/>
                <a:cs typeface="Arial"/>
                <a:sym typeface="Arial" pitchFamily="34" charset="0"/>
              </a:rPr>
              <a:t>Thank you!</a:t>
            </a: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2295"/>
            <a:ext cx="7772400" cy="1711201"/>
          </a:xfrm>
          <a:solidFill>
            <a:schemeClr val="tx2"/>
          </a:solidFill>
        </p:spPr>
        <p:txBody>
          <a:bodyPr anchor="ctr">
            <a:noAutofit/>
          </a:bodyPr>
          <a:lstStyle/>
          <a:p>
            <a:pPr fontAlgn="auto">
              <a:spcAft>
                <a:spcPts val="0"/>
              </a:spcAft>
              <a:defRPr/>
            </a:pPr>
            <a:r>
              <a:rPr lang="en-US" sz="3400" i="1" dirty="0" smtClean="0">
                <a:solidFill>
                  <a:schemeClr val="bg1"/>
                </a:solidFill>
              </a:rPr>
              <a:t>Changes to Preparation and Licensing Code and Their Impact on Districts</a:t>
            </a:r>
            <a:endParaRPr lang="en-US" sz="3400" b="1" dirty="0">
              <a:solidFill>
                <a:schemeClr val="bg1"/>
              </a:solidFill>
              <a:ea typeface="+mj-ea"/>
              <a:cs typeface="+mj-cs"/>
            </a:endParaRPr>
          </a:p>
        </p:txBody>
      </p:sp>
      <p:sp>
        <p:nvSpPr>
          <p:cNvPr id="14338" name="Content Placeholder 2"/>
          <p:cNvSpPr>
            <a:spLocks noGrp="1"/>
          </p:cNvSpPr>
          <p:nvPr>
            <p:ph sz="quarter" idx="10"/>
          </p:nvPr>
        </p:nvSpPr>
        <p:spPr bwMode="auto">
          <a:xfrm>
            <a:off x="1907704" y="3971528"/>
            <a:ext cx="5904656" cy="609600"/>
          </a:xfrm>
          <a:noFill/>
          <a:ln>
            <a:miter lim="800000"/>
            <a:headEnd/>
            <a:tailEnd/>
          </a:ln>
        </p:spPr>
        <p:txBody>
          <a:bodyPr vert="horz" wrap="square" lIns="91440" tIns="45720" rIns="91440" bIns="45720" numCol="1" anchor="t" anchorCtr="0" compatLnSpc="1">
            <a:prstTxWarp prst="textNoShape">
              <a:avLst/>
            </a:prstTxWarp>
          </a:bodyPr>
          <a:lstStyle/>
          <a:p>
            <a:pPr algn="ctr" eaLnBrk="0" hangingPunct="0"/>
            <a:r>
              <a:rPr lang="en-US" sz="2400" dirty="0" smtClean="0">
                <a:latin typeface="+mn-lt"/>
                <a:ea typeface="Verdana" pitchFamily="34" charset="0"/>
                <a:cs typeface="Verdana" pitchFamily="34" charset="0"/>
              </a:rPr>
              <a:t>Division of Teacher and Leader Effectiveness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764704"/>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Bottom Line Up Front</a:t>
            </a:r>
          </a:p>
        </p:txBody>
      </p:sp>
      <p:sp>
        <p:nvSpPr>
          <p:cNvPr id="7" name="Content Placeholder 4"/>
          <p:cNvSpPr>
            <a:spLocks noGrp="1"/>
          </p:cNvSpPr>
          <p:nvPr>
            <p:ph idx="1"/>
          </p:nvPr>
        </p:nvSpPr>
        <p:spPr>
          <a:xfrm>
            <a:off x="228600" y="1412776"/>
            <a:ext cx="8735888" cy="4752528"/>
          </a:xfrm>
        </p:spPr>
        <p:txBody>
          <a:bodyPr>
            <a:noAutofit/>
          </a:bodyPr>
          <a:lstStyle/>
          <a:p>
            <a:pPr marL="393700" lvl="0" indent="-219075">
              <a:spcBef>
                <a:spcPts val="300"/>
              </a:spcBef>
              <a:spcAft>
                <a:spcPts val="600"/>
              </a:spcAft>
              <a:buFont typeface="Arial" pitchFamily="34" charset="0"/>
              <a:buChar char="•"/>
            </a:pPr>
            <a:r>
              <a:rPr lang="en-US" sz="2000" b="1" dirty="0" smtClean="0"/>
              <a:t>Changes Affecting You </a:t>
            </a:r>
            <a:endParaRPr lang="en-US" sz="2000" dirty="0" smtClean="0"/>
          </a:p>
          <a:p>
            <a:pPr marL="844550" lvl="1" indent="-219075">
              <a:spcBef>
                <a:spcPts val="300"/>
              </a:spcBef>
              <a:spcAft>
                <a:spcPts val="600"/>
              </a:spcAft>
            </a:pPr>
            <a:r>
              <a:rPr lang="en-US" sz="2000" b="1" dirty="0" smtClean="0"/>
              <a:t>CEAS</a:t>
            </a:r>
            <a:r>
              <a:rPr lang="en-US" sz="2000" dirty="0" smtClean="0"/>
              <a:t> (traditional-route) teacher candidates will spend more of their preparation in P-12 classrooms.</a:t>
            </a:r>
          </a:p>
          <a:p>
            <a:pPr marL="844550" lvl="1" indent="-219075">
              <a:spcBef>
                <a:spcPts val="300"/>
              </a:spcBef>
              <a:spcAft>
                <a:spcPts val="600"/>
              </a:spcAft>
            </a:pPr>
            <a:r>
              <a:rPr lang="en-US" sz="2000" b="1" dirty="0" smtClean="0"/>
              <a:t>CE</a:t>
            </a:r>
            <a:r>
              <a:rPr lang="en-US" sz="2000" dirty="0" smtClean="0"/>
              <a:t> (alternate-route) teachers will work with P-12 students during pre-service.</a:t>
            </a:r>
          </a:p>
          <a:p>
            <a:pPr marL="844550" lvl="1" indent="-219075">
              <a:spcBef>
                <a:spcPts val="300"/>
              </a:spcBef>
              <a:spcAft>
                <a:spcPts val="600"/>
              </a:spcAft>
            </a:pPr>
            <a:r>
              <a:rPr lang="en-US" sz="2000" dirty="0" smtClean="0"/>
              <a:t>A </a:t>
            </a:r>
            <a:r>
              <a:rPr lang="en-US" sz="2000" b="1" dirty="0" smtClean="0"/>
              <a:t>new licensure assessment</a:t>
            </a:r>
            <a:r>
              <a:rPr lang="en-US" sz="2000" dirty="0" smtClean="0"/>
              <a:t>, </a:t>
            </a:r>
            <a:r>
              <a:rPr lang="en-US" sz="2000" dirty="0" err="1" smtClean="0"/>
              <a:t>edTPA</a:t>
            </a:r>
            <a:r>
              <a:rPr lang="en-US" sz="2000" dirty="0" smtClean="0"/>
              <a:t>, is going into effect that tests pedagogical skills, and must be completed in a P-12 school-setting.</a:t>
            </a:r>
          </a:p>
          <a:p>
            <a:pPr marL="393700" indent="-219075">
              <a:spcBef>
                <a:spcPts val="300"/>
              </a:spcBef>
              <a:spcAft>
                <a:spcPts val="600"/>
              </a:spcAft>
              <a:buFont typeface="Arial" pitchFamily="34" charset="0"/>
              <a:buChar char="•"/>
            </a:pPr>
            <a:r>
              <a:rPr lang="en-US" sz="2000" b="1" dirty="0" smtClean="0"/>
              <a:t>Benefits</a:t>
            </a:r>
          </a:p>
          <a:p>
            <a:pPr marL="627063" lvl="1" indent="228600">
              <a:spcBef>
                <a:spcPts val="300"/>
              </a:spcBef>
              <a:spcAft>
                <a:spcPts val="600"/>
              </a:spcAft>
              <a:tabLst>
                <a:tab pos="855663" algn="l"/>
              </a:tabLst>
            </a:pPr>
            <a:r>
              <a:rPr lang="en-US" sz="2000" dirty="0" smtClean="0"/>
              <a:t>Supplemental staff </a:t>
            </a:r>
          </a:p>
          <a:p>
            <a:pPr marL="627063" lvl="1" indent="228600">
              <a:spcBef>
                <a:spcPts val="300"/>
              </a:spcBef>
              <a:spcAft>
                <a:spcPts val="600"/>
              </a:spcAft>
              <a:tabLst>
                <a:tab pos="855663" algn="l"/>
              </a:tabLst>
            </a:pPr>
            <a:r>
              <a:rPr lang="en-US" sz="2000" dirty="0" smtClean="0"/>
              <a:t>Improved talent pipeline </a:t>
            </a:r>
            <a:r>
              <a:rPr lang="en-US" sz="2000" dirty="0" smtClean="0">
                <a:solidFill>
                  <a:srgbClr val="000000"/>
                </a:solidFill>
              </a:rPr>
              <a:t>to meet future hiring needs</a:t>
            </a:r>
          </a:p>
          <a:p>
            <a:pPr marL="850900" lvl="1" indent="-220663">
              <a:spcBef>
                <a:spcPts val="300"/>
              </a:spcBef>
              <a:spcAft>
                <a:spcPts val="600"/>
              </a:spcAft>
              <a:tabLst>
                <a:tab pos="914400" algn="l"/>
              </a:tabLst>
            </a:pPr>
            <a:r>
              <a:rPr lang="en-US" sz="2000" dirty="0" smtClean="0">
                <a:solidFill>
                  <a:srgbClr val="000000"/>
                </a:solidFill>
              </a:rPr>
              <a:t>Growth opportunities for experienced teachers who serve as co-operating teachers</a:t>
            </a:r>
          </a:p>
          <a:p>
            <a:pPr marL="627063" lvl="1" indent="228600">
              <a:spcBef>
                <a:spcPts val="300"/>
              </a:spcBef>
              <a:spcAft>
                <a:spcPts val="600"/>
              </a:spcAft>
              <a:tabLst>
                <a:tab pos="855663" algn="l"/>
              </a:tabLst>
            </a:pPr>
            <a:endParaRPr lang="en-US" sz="1600" dirty="0" smtClean="0">
              <a:solidFill>
                <a:srgbClr val="000000"/>
              </a:solidFill>
            </a:endParaRPr>
          </a:p>
          <a:p>
            <a:pPr marL="627063" lvl="1" indent="228600">
              <a:spcBef>
                <a:spcPts val="300"/>
              </a:spcBef>
              <a:spcAft>
                <a:spcPts val="600"/>
              </a:spcAft>
              <a:tabLst>
                <a:tab pos="855663" algn="l"/>
              </a:tabLst>
            </a:pPr>
            <a:endParaRPr lang="en-US" sz="1600" baseline="30000" dirty="0" smtClean="0">
              <a:solidFill>
                <a:srgbClr val="000000"/>
              </a:solidFill>
            </a:endParaRPr>
          </a:p>
          <a:p>
            <a:pPr marL="393700" lvl="1" indent="-219075">
              <a:spcBef>
                <a:spcPts val="300"/>
              </a:spcBef>
              <a:spcAft>
                <a:spcPts val="600"/>
              </a:spcAft>
              <a:buFont typeface="Arial" pitchFamily="34" charset="0"/>
              <a:buChar char="•"/>
            </a:pPr>
            <a:endParaRPr lang="en-US" sz="1800" dirty="0" smtClean="0"/>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54</a:t>
            </a:fld>
            <a:endParaRPr lang="en-US" sz="1400" dirty="0">
              <a:solidFill>
                <a:prstClr val="black"/>
              </a:solidFill>
              <a:latin typeface="Calibri"/>
              <a:ea typeface="ＭＳ Ｐゴシック" pitchFamily="-123" charset="-128"/>
              <a:cs typeface="ＭＳ Ｐゴシック" pitchFamily="-123"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764704"/>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Context</a:t>
            </a:r>
          </a:p>
        </p:txBody>
      </p:sp>
      <p:sp>
        <p:nvSpPr>
          <p:cNvPr id="7" name="Content Placeholder 4"/>
          <p:cNvSpPr>
            <a:spLocks noGrp="1"/>
          </p:cNvSpPr>
          <p:nvPr>
            <p:ph idx="1"/>
          </p:nvPr>
        </p:nvSpPr>
        <p:spPr>
          <a:xfrm>
            <a:off x="395536" y="1556792"/>
            <a:ext cx="8568952" cy="4608512"/>
          </a:xfrm>
        </p:spPr>
        <p:txBody>
          <a:bodyPr>
            <a:noAutofit/>
          </a:bodyPr>
          <a:lstStyle/>
          <a:p>
            <a:pPr marL="393700" lvl="0" indent="-219075">
              <a:spcBef>
                <a:spcPts val="300"/>
              </a:spcBef>
              <a:spcAft>
                <a:spcPts val="600"/>
              </a:spcAft>
              <a:buFont typeface="Arial" pitchFamily="34" charset="0"/>
              <a:buChar char="•"/>
            </a:pPr>
            <a:r>
              <a:rPr lang="en-US" sz="2000" dirty="0" smtClean="0"/>
              <a:t>Extensive research consistently shows that </a:t>
            </a:r>
            <a:r>
              <a:rPr lang="en-US" sz="2000" b="1" dirty="0" smtClean="0"/>
              <a:t>teacher quality is the greatest in-school factor impacting student achievement. </a:t>
            </a:r>
            <a:r>
              <a:rPr lang="en-US" sz="2000" baseline="30000" dirty="0" smtClean="0"/>
              <a:t>1, 2</a:t>
            </a:r>
          </a:p>
          <a:p>
            <a:pPr marL="393700" lvl="0" indent="-219075">
              <a:spcBef>
                <a:spcPts val="300"/>
              </a:spcBef>
              <a:spcAft>
                <a:spcPts val="600"/>
              </a:spcAft>
              <a:buFont typeface="Arial" pitchFamily="34" charset="0"/>
              <a:buChar char="•"/>
            </a:pPr>
            <a:r>
              <a:rPr lang="en-US" sz="2000" dirty="0" smtClean="0"/>
              <a:t>Across New Jersey, </a:t>
            </a:r>
            <a:r>
              <a:rPr lang="en-US" sz="2000" b="1" dirty="0" smtClean="0"/>
              <a:t>districts hire approximately 6,500 teachers each year </a:t>
            </a:r>
            <a:r>
              <a:rPr lang="en-US" sz="2000" dirty="0" smtClean="0"/>
              <a:t>who are new to the profession; collectively these teachers </a:t>
            </a:r>
            <a:r>
              <a:rPr lang="en-US" sz="2000" b="1" dirty="0" smtClean="0"/>
              <a:t>impact hundreds of thousands of our students.</a:t>
            </a:r>
          </a:p>
          <a:p>
            <a:pPr marL="393700" indent="-219075">
              <a:spcBef>
                <a:spcPts val="300"/>
              </a:spcBef>
              <a:spcAft>
                <a:spcPts val="600"/>
              </a:spcAft>
              <a:buFont typeface="Arial" pitchFamily="34" charset="0"/>
              <a:buChar char="•"/>
            </a:pPr>
            <a:r>
              <a:rPr lang="en-US" sz="2000" dirty="0" smtClean="0"/>
              <a:t>Research and feedback from New Jersey educators and stakeholder groups also shows us that </a:t>
            </a:r>
            <a:r>
              <a:rPr lang="en-US" sz="2000" b="1" dirty="0" smtClean="0"/>
              <a:t>the learning curve is steepest at the beginning of a teacher’s career. </a:t>
            </a:r>
            <a:r>
              <a:rPr lang="en-US" sz="2000" baseline="30000" dirty="0" smtClean="0"/>
              <a:t>3,4,5,6</a:t>
            </a:r>
          </a:p>
          <a:p>
            <a:pPr marL="393700" lvl="1" indent="-219075">
              <a:spcBef>
                <a:spcPts val="300"/>
              </a:spcBef>
              <a:spcAft>
                <a:spcPts val="600"/>
              </a:spcAft>
              <a:buClrTx/>
              <a:buFont typeface="Arial" pitchFamily="34" charset="0"/>
              <a:buChar char="•"/>
            </a:pPr>
            <a:r>
              <a:rPr lang="en-US" sz="2000" dirty="0" smtClean="0"/>
              <a:t>Given the large number of novice teachers entering our workforce each year, and the significant number of students these teachers impact, the State collaborated with educators, teacher preparation programs, and other stakeholder groups to develop a </a:t>
            </a:r>
            <a:r>
              <a:rPr lang="en-US" sz="2000" b="1" dirty="0" smtClean="0"/>
              <a:t>policy package aimed at providing the strongest possible up-front preparation to these new teachers.</a:t>
            </a:r>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9" name="TextBox 8"/>
          <p:cNvSpPr txBox="1"/>
          <p:nvPr/>
        </p:nvSpPr>
        <p:spPr>
          <a:xfrm>
            <a:off x="1835150" y="6330667"/>
            <a:ext cx="2520280" cy="400110"/>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3. Kane, Rockoff, &amp; Staiger , 2006</a:t>
            </a:r>
          </a:p>
          <a:p>
            <a:pPr marL="117475" indent="-117475" fontAlgn="auto">
              <a:spcBef>
                <a:spcPts val="0"/>
              </a:spcBef>
              <a:spcAft>
                <a:spcPts val="0"/>
              </a:spcAft>
            </a:pPr>
            <a:r>
              <a:rPr lang="en-US" sz="1000" dirty="0" smtClean="0">
                <a:solidFill>
                  <a:prstClr val="black"/>
                </a:solidFill>
                <a:latin typeface="Calibri"/>
                <a:cs typeface="+mn-cs"/>
              </a:rPr>
              <a:t>4. Clotfelter, Ladd, &amp; Vigdor , 2007</a:t>
            </a:r>
            <a:endParaRPr lang="en-US" sz="1000" dirty="0">
              <a:solidFill>
                <a:prstClr val="black"/>
              </a:solidFill>
              <a:latin typeface="Calibri"/>
              <a:cs typeface="+mn-cs"/>
            </a:endParaRPr>
          </a:p>
        </p:txBody>
      </p:sp>
      <p:sp>
        <p:nvSpPr>
          <p:cNvPr id="10" name="TextBox 9"/>
          <p:cNvSpPr txBox="1"/>
          <p:nvPr/>
        </p:nvSpPr>
        <p:spPr>
          <a:xfrm>
            <a:off x="4139952" y="6331386"/>
            <a:ext cx="3312368" cy="553998"/>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5. Boyd, Lankford, Loeb, Rockoff, &amp; Wyckoff, 2008</a:t>
            </a:r>
          </a:p>
          <a:p>
            <a:pPr marL="117475" indent="-117475" fontAlgn="auto">
              <a:spcBef>
                <a:spcPts val="0"/>
              </a:spcBef>
              <a:spcAft>
                <a:spcPts val="0"/>
              </a:spcAft>
            </a:pPr>
            <a:r>
              <a:rPr lang="en-US" sz="1000" dirty="0" smtClean="0">
                <a:solidFill>
                  <a:prstClr val="black"/>
                </a:solidFill>
                <a:latin typeface="Calibri"/>
                <a:cs typeface="+mn-cs"/>
              </a:rPr>
              <a:t>6. Harris and Sass, 2007</a:t>
            </a:r>
          </a:p>
          <a:p>
            <a:pPr marL="117475" indent="-117475" fontAlgn="auto">
              <a:spcBef>
                <a:spcPts val="0"/>
              </a:spcBef>
              <a:spcAft>
                <a:spcPts val="0"/>
              </a:spcAft>
              <a:buFont typeface="+mj-lt"/>
              <a:buAutoNum type="arabicPeriod" startAt="3"/>
            </a:pPr>
            <a:endParaRPr lang="en-US" sz="1000" dirty="0" smtClean="0">
              <a:solidFill>
                <a:prstClr val="black"/>
              </a:solidFill>
              <a:latin typeface="Calibri"/>
              <a:cs typeface="+mn-cs"/>
            </a:endParaRPr>
          </a:p>
        </p:txBody>
      </p:sp>
      <p:sp>
        <p:nvSpPr>
          <p:cNvPr id="11" name="TextBox 10"/>
          <p:cNvSpPr txBox="1"/>
          <p:nvPr/>
        </p:nvSpPr>
        <p:spPr>
          <a:xfrm>
            <a:off x="251520" y="6330667"/>
            <a:ext cx="1662336" cy="400110"/>
          </a:xfrm>
          <a:prstGeom prst="rect">
            <a:avLst/>
          </a:prstGeom>
          <a:noFill/>
        </p:spPr>
        <p:txBody>
          <a:bodyPr wrap="square" rtlCol="0">
            <a:spAutoFit/>
          </a:bodyPr>
          <a:lstStyle/>
          <a:p>
            <a:pPr marL="119063" indent="-119063" fontAlgn="auto">
              <a:spcBef>
                <a:spcPts val="0"/>
              </a:spcBef>
              <a:spcAft>
                <a:spcPts val="0"/>
              </a:spcAft>
              <a:buFontTx/>
              <a:buAutoNum type="arabicPeriod"/>
            </a:pPr>
            <a:r>
              <a:rPr lang="en-US" sz="1000" dirty="0" smtClean="0">
                <a:solidFill>
                  <a:prstClr val="black"/>
                </a:solidFill>
                <a:latin typeface="Calibri"/>
                <a:cs typeface="+mn-cs"/>
              </a:rPr>
              <a:t>Marzano et al., 2005</a:t>
            </a:r>
          </a:p>
          <a:p>
            <a:pPr marL="119063" indent="-119063" fontAlgn="auto">
              <a:spcBef>
                <a:spcPts val="0"/>
              </a:spcBef>
              <a:spcAft>
                <a:spcPts val="0"/>
              </a:spcAft>
              <a:buFontTx/>
              <a:buAutoNum type="arabicPeriod"/>
            </a:pPr>
            <a:r>
              <a:rPr lang="en-US" sz="1000" dirty="0" smtClean="0">
                <a:solidFill>
                  <a:prstClr val="black"/>
                </a:solidFill>
                <a:latin typeface="Calibri"/>
                <a:cs typeface="+mn-cs"/>
              </a:rPr>
              <a:t>Goldhaber, 2009</a:t>
            </a:r>
            <a:endParaRPr lang="en-US" sz="1000" dirty="0">
              <a:solidFill>
                <a:prstClr val="black"/>
              </a:solidFill>
              <a:latin typeface="Calibri"/>
              <a:cs typeface="+mn-cs"/>
            </a:endParaRP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55</a:t>
            </a:fld>
            <a:endParaRPr lang="en-US" sz="1400" dirty="0">
              <a:solidFill>
                <a:prstClr val="black"/>
              </a:solidFill>
              <a:latin typeface="Calibri"/>
              <a:ea typeface="ＭＳ Ｐゴシック" pitchFamily="-123" charset="-128"/>
              <a:cs typeface="ＭＳ Ｐゴシック" pitchFamily="-123"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764704"/>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What’s Changed: </a:t>
            </a:r>
            <a:r>
              <a:rPr lang="en-US" sz="3200" b="1" i="1" dirty="0" smtClean="0">
                <a:solidFill>
                  <a:srgbClr val="1F497D"/>
                </a:solidFill>
                <a:latin typeface="Calibri"/>
                <a:cs typeface="+mn-cs"/>
              </a:rPr>
              <a:t>CEAS</a:t>
            </a:r>
            <a:r>
              <a:rPr lang="en-US" sz="3200" b="1" dirty="0" smtClean="0">
                <a:solidFill>
                  <a:srgbClr val="1F497D"/>
                </a:solidFill>
                <a:latin typeface="Calibri"/>
                <a:cs typeface="+mn-cs"/>
              </a:rPr>
              <a:t> (</a:t>
            </a:r>
            <a:r>
              <a:rPr lang="en-US" sz="3200" b="1" i="1" dirty="0" smtClean="0">
                <a:solidFill>
                  <a:srgbClr val="1F497D"/>
                </a:solidFill>
                <a:latin typeface="Calibri"/>
                <a:cs typeface="+mn-cs"/>
              </a:rPr>
              <a:t>Traditional-Route)</a:t>
            </a:r>
          </a:p>
        </p:txBody>
      </p:sp>
      <p:sp>
        <p:nvSpPr>
          <p:cNvPr id="7" name="Content Placeholder 4"/>
          <p:cNvSpPr>
            <a:spLocks noGrp="1"/>
          </p:cNvSpPr>
          <p:nvPr>
            <p:ph idx="1"/>
          </p:nvPr>
        </p:nvSpPr>
        <p:spPr>
          <a:xfrm>
            <a:off x="152400" y="1764432"/>
            <a:ext cx="8784976" cy="4560168"/>
          </a:xfrm>
        </p:spPr>
        <p:txBody>
          <a:bodyPr>
            <a:noAutofit/>
          </a:bodyPr>
          <a:lstStyle/>
          <a:p>
            <a:pPr marL="393700" lvl="0" indent="-219075">
              <a:spcBef>
                <a:spcPts val="300"/>
              </a:spcBef>
              <a:spcAft>
                <a:spcPts val="600"/>
              </a:spcAft>
              <a:buFont typeface="Arial" pitchFamily="34" charset="0"/>
              <a:buChar char="•"/>
            </a:pPr>
            <a:r>
              <a:rPr lang="en-US" sz="1800" dirty="0" smtClean="0"/>
              <a:t>Research shows that providing </a:t>
            </a:r>
            <a:r>
              <a:rPr lang="en-US" sz="1800" b="1" dirty="0" smtClean="0"/>
              <a:t>clinically-based preparation</a:t>
            </a:r>
            <a:r>
              <a:rPr lang="en-US" sz="1800" dirty="0" smtClean="0"/>
              <a:t>, where teacher candidates are deeply embedded in P-12 schools alongside master teachers, </a:t>
            </a:r>
            <a:r>
              <a:rPr lang="en-US" sz="1800" b="1" dirty="0" smtClean="0"/>
              <a:t>is one of the most effective ways to prepare our future educators.</a:t>
            </a:r>
            <a:endParaRPr lang="en-US" sz="1800" b="1" baseline="30000" dirty="0" smtClean="0"/>
          </a:p>
          <a:p>
            <a:pPr marL="393700" lvl="0" indent="-219075">
              <a:spcBef>
                <a:spcPts val="300"/>
              </a:spcBef>
              <a:spcAft>
                <a:spcPts val="600"/>
              </a:spcAft>
              <a:buFont typeface="Arial" pitchFamily="34" charset="0"/>
              <a:buChar char="•"/>
            </a:pPr>
            <a:r>
              <a:rPr lang="en-US" sz="1800" b="1" dirty="0" smtClean="0"/>
              <a:t>Previously the state had loose requirements </a:t>
            </a:r>
            <a:r>
              <a:rPr lang="en-US" sz="1800" dirty="0" smtClean="0"/>
              <a:t>for students in a CEAS (traditional-route) program </a:t>
            </a:r>
            <a:r>
              <a:rPr lang="en-US" sz="1800" b="1" dirty="0" smtClean="0"/>
              <a:t>regarding clinically-based preparation:</a:t>
            </a:r>
          </a:p>
          <a:p>
            <a:pPr marL="844550" lvl="1" indent="-219075">
              <a:spcBef>
                <a:spcPts val="300"/>
              </a:spcBef>
              <a:spcAft>
                <a:spcPts val="600"/>
              </a:spcAft>
            </a:pPr>
            <a:r>
              <a:rPr lang="en-US" sz="1400" b="1" dirty="0" smtClean="0"/>
              <a:t>Little to no requirements around P-12 school experiences </a:t>
            </a:r>
            <a:r>
              <a:rPr lang="en-US" sz="1400" dirty="0" smtClean="0"/>
              <a:t>prior to student teaching (“practicum”)</a:t>
            </a:r>
          </a:p>
          <a:p>
            <a:pPr marL="844550" lvl="1" indent="-219075">
              <a:spcBef>
                <a:spcPts val="300"/>
              </a:spcBef>
              <a:spcAft>
                <a:spcPts val="600"/>
              </a:spcAft>
            </a:pPr>
            <a:r>
              <a:rPr lang="en-US" sz="1400" b="1" dirty="0" smtClean="0"/>
              <a:t>Only required one semester of full time student teaching </a:t>
            </a:r>
            <a:r>
              <a:rPr lang="en-US" sz="1400" dirty="0" smtClean="0"/>
              <a:t>(in which co-operating teachers often relinquished control over their classroom)</a:t>
            </a:r>
          </a:p>
          <a:p>
            <a:pPr marL="393700" indent="-219075">
              <a:spcBef>
                <a:spcPts val="300"/>
              </a:spcBef>
              <a:spcAft>
                <a:spcPts val="600"/>
              </a:spcAft>
              <a:buFont typeface="Arial" pitchFamily="34" charset="0"/>
              <a:buChar char="•"/>
            </a:pPr>
            <a:r>
              <a:rPr lang="en-US" sz="1800" dirty="0" smtClean="0"/>
              <a:t>We want to </a:t>
            </a:r>
            <a:r>
              <a:rPr lang="en-US" sz="1800" b="1" dirty="0" smtClean="0"/>
              <a:t>shift away from that old paradigm</a:t>
            </a:r>
            <a:r>
              <a:rPr lang="en-US" sz="1800" dirty="0" smtClean="0"/>
              <a:t> in our CEAS (traditional-route) programs:</a:t>
            </a:r>
          </a:p>
          <a:p>
            <a:pPr marL="844550" lvl="1" indent="-219075">
              <a:spcBef>
                <a:spcPts val="300"/>
              </a:spcBef>
              <a:spcAft>
                <a:spcPts val="600"/>
              </a:spcAft>
            </a:pPr>
            <a:r>
              <a:rPr lang="en-US" sz="1400" b="1" dirty="0" smtClean="0"/>
              <a:t>Clinical experience </a:t>
            </a:r>
            <a:r>
              <a:rPr lang="en-US" sz="1400" dirty="0" smtClean="0"/>
              <a:t>is designed to allow teacher candidates </a:t>
            </a:r>
            <a:r>
              <a:rPr lang="en-US" sz="1400" b="1" dirty="0" smtClean="0"/>
              <a:t>to observe and learn from multiple P-12 settings</a:t>
            </a:r>
            <a:r>
              <a:rPr lang="en-US" sz="1400" dirty="0" smtClean="0"/>
              <a:t> (including one that serves students with special needs) </a:t>
            </a:r>
          </a:p>
          <a:p>
            <a:pPr marL="844550" lvl="1" indent="-219075">
              <a:spcBef>
                <a:spcPts val="300"/>
              </a:spcBef>
              <a:spcAft>
                <a:spcPts val="600"/>
              </a:spcAft>
            </a:pPr>
            <a:r>
              <a:rPr lang="en-US" sz="1400" dirty="0" smtClean="0"/>
              <a:t>Staring in the </a:t>
            </a:r>
            <a:r>
              <a:rPr lang="en-US" sz="1400" b="1" dirty="0" smtClean="0"/>
              <a:t>18-19 school year</a:t>
            </a:r>
            <a:r>
              <a:rPr lang="en-US" sz="1400" dirty="0" smtClean="0"/>
              <a:t>, the old semester of “student teaching” becomes a </a:t>
            </a:r>
            <a:r>
              <a:rPr lang="en-US" sz="1400" b="1" dirty="0" smtClean="0"/>
              <a:t>full year of “clinical practice” </a:t>
            </a:r>
            <a:r>
              <a:rPr lang="en-US" sz="1400" dirty="0" smtClean="0"/>
              <a:t>where teacher candidates </a:t>
            </a:r>
            <a:r>
              <a:rPr lang="en-US" sz="1400" b="1" dirty="0" smtClean="0"/>
              <a:t>gradually take on greater responsibilities </a:t>
            </a:r>
            <a:r>
              <a:rPr lang="en-US" sz="1400" dirty="0" smtClean="0"/>
              <a:t>and </a:t>
            </a:r>
            <a:r>
              <a:rPr lang="en-US" sz="1400" b="1" dirty="0" smtClean="0"/>
              <a:t>become deeply embedded in a school community; </a:t>
            </a:r>
            <a:r>
              <a:rPr lang="en-US" sz="1400" dirty="0" smtClean="0"/>
              <a:t>this will begin as a part time role that progresses to full-time commitment by the candidate’s last semester</a:t>
            </a:r>
            <a:endParaRPr lang="en-US" sz="1400" b="1" dirty="0" smtClean="0"/>
          </a:p>
          <a:p>
            <a:pPr marL="1136650" lvl="1" indent="-219075">
              <a:spcBef>
                <a:spcPts val="300"/>
              </a:spcBef>
              <a:spcAft>
                <a:spcPts val="600"/>
              </a:spcAft>
              <a:buFont typeface="Arial" pitchFamily="34" charset="0"/>
              <a:buChar char="•"/>
            </a:pPr>
            <a:endParaRPr lang="en-US" sz="1400" dirty="0" smtClean="0"/>
          </a:p>
          <a:p>
            <a:pPr marL="1136650" lvl="1" indent="-219075">
              <a:spcBef>
                <a:spcPts val="300"/>
              </a:spcBef>
              <a:spcAft>
                <a:spcPts val="600"/>
              </a:spcAft>
              <a:buFont typeface="Arial" pitchFamily="34" charset="0"/>
              <a:buChar char="•"/>
            </a:pPr>
            <a:endParaRPr lang="en-US" sz="1400" dirty="0" smtClean="0"/>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12" name="Rectangle 11"/>
          <p:cNvSpPr/>
          <p:nvPr/>
        </p:nvSpPr>
        <p:spPr>
          <a:xfrm>
            <a:off x="1" y="1268760"/>
            <a:ext cx="9144000" cy="415498"/>
          </a:xfrm>
          <a:prstGeom prst="rect">
            <a:avLst/>
          </a:prstGeom>
        </p:spPr>
        <p:txBody>
          <a:bodyPr wrap="square">
            <a:spAutoFit/>
          </a:bodyPr>
          <a:lstStyle/>
          <a:p>
            <a:pPr algn="ctr" fontAlgn="auto">
              <a:spcBef>
                <a:spcPts val="600"/>
              </a:spcBef>
              <a:spcAft>
                <a:spcPts val="600"/>
              </a:spcAft>
            </a:pPr>
            <a:r>
              <a:rPr lang="en-US" sz="2000" b="1" i="1" dirty="0" smtClean="0">
                <a:solidFill>
                  <a:prstClr val="black"/>
                </a:solidFill>
                <a:latin typeface="Calibri"/>
                <a:cs typeface="+mn-cs"/>
              </a:rPr>
              <a:t>Moving to a full-year in a P-12 classroom, with shared responsibilities</a:t>
            </a: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56</a:t>
            </a:fld>
            <a:endParaRPr lang="en-US" sz="1400" dirty="0">
              <a:solidFill>
                <a:prstClr val="black"/>
              </a:solidFill>
              <a:latin typeface="Calibri"/>
              <a:ea typeface="ＭＳ Ｐゴシック" pitchFamily="-123" charset="-128"/>
              <a:cs typeface="ＭＳ Ｐゴシック" pitchFamily="-123" charset="-128"/>
            </a:endParaRPr>
          </a:p>
        </p:txBody>
      </p:sp>
      <p:sp>
        <p:nvSpPr>
          <p:cNvPr id="6" name="TextBox 5"/>
          <p:cNvSpPr txBox="1"/>
          <p:nvPr/>
        </p:nvSpPr>
        <p:spPr>
          <a:xfrm>
            <a:off x="4788024" y="6475402"/>
            <a:ext cx="2520280" cy="400110"/>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5. AACTE, 2012</a:t>
            </a:r>
          </a:p>
          <a:p>
            <a:pPr marL="117475" indent="-117475" fontAlgn="auto">
              <a:spcBef>
                <a:spcPts val="0"/>
              </a:spcBef>
              <a:spcAft>
                <a:spcPts val="0"/>
              </a:spcAft>
            </a:pPr>
            <a:r>
              <a:rPr lang="en-US" sz="1000" dirty="0" smtClean="0">
                <a:solidFill>
                  <a:prstClr val="black"/>
                </a:solidFill>
                <a:latin typeface="Calibri"/>
                <a:cs typeface="+mn-cs"/>
              </a:rPr>
              <a:t>6. USDOE, 2013</a:t>
            </a:r>
          </a:p>
        </p:txBody>
      </p:sp>
      <p:sp>
        <p:nvSpPr>
          <p:cNvPr id="8" name="TextBox 7"/>
          <p:cNvSpPr txBox="1"/>
          <p:nvPr/>
        </p:nvSpPr>
        <p:spPr>
          <a:xfrm>
            <a:off x="6228184" y="6475402"/>
            <a:ext cx="3312368" cy="553998"/>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7. Educators4Excellence, 2013</a:t>
            </a:r>
          </a:p>
          <a:p>
            <a:pPr marL="117475" indent="-117475" fontAlgn="auto">
              <a:spcBef>
                <a:spcPts val="0"/>
              </a:spcBef>
              <a:spcAft>
                <a:spcPts val="0"/>
              </a:spcAft>
            </a:pPr>
            <a:r>
              <a:rPr lang="en-US" sz="1000" dirty="0" smtClean="0">
                <a:solidFill>
                  <a:prstClr val="black"/>
                </a:solidFill>
                <a:latin typeface="Calibri"/>
                <a:cs typeface="+mn-cs"/>
              </a:rPr>
              <a:t>8. Center for Teaching Quality, 2013</a:t>
            </a:r>
          </a:p>
          <a:p>
            <a:pPr marL="117475" indent="-117475" fontAlgn="auto">
              <a:spcBef>
                <a:spcPts val="0"/>
              </a:spcBef>
              <a:spcAft>
                <a:spcPts val="0"/>
              </a:spcAft>
              <a:buFont typeface="+mj-lt"/>
              <a:buAutoNum type="arabicPeriod" startAt="3"/>
            </a:pPr>
            <a:endParaRPr lang="en-US" sz="1000" dirty="0" smtClean="0">
              <a:solidFill>
                <a:prstClr val="black"/>
              </a:solidFill>
              <a:latin typeface="Calibri"/>
              <a:cs typeface="+mn-cs"/>
            </a:endParaRPr>
          </a:p>
        </p:txBody>
      </p:sp>
      <p:sp>
        <p:nvSpPr>
          <p:cNvPr id="9" name="TextBox 8"/>
          <p:cNvSpPr txBox="1"/>
          <p:nvPr/>
        </p:nvSpPr>
        <p:spPr>
          <a:xfrm>
            <a:off x="2909664" y="6475402"/>
            <a:ext cx="1662336" cy="400110"/>
          </a:xfrm>
          <a:prstGeom prst="rect">
            <a:avLst/>
          </a:prstGeom>
          <a:noFill/>
        </p:spPr>
        <p:txBody>
          <a:bodyPr wrap="square" rtlCol="0">
            <a:spAutoFit/>
          </a:bodyPr>
          <a:lstStyle/>
          <a:p>
            <a:pPr marL="119063" indent="-119063" fontAlgn="auto">
              <a:spcBef>
                <a:spcPts val="0"/>
              </a:spcBef>
              <a:spcAft>
                <a:spcPts val="0"/>
              </a:spcAft>
            </a:pPr>
            <a:r>
              <a:rPr lang="en-US" sz="1000" dirty="0" smtClean="0">
                <a:solidFill>
                  <a:prstClr val="black"/>
                </a:solidFill>
                <a:latin typeface="Calibri"/>
                <a:cs typeface="+mn-cs"/>
              </a:rPr>
              <a:t>3. Darling-Hammond, 2011</a:t>
            </a:r>
          </a:p>
          <a:p>
            <a:pPr marL="119063" indent="-119063" fontAlgn="auto">
              <a:spcBef>
                <a:spcPts val="0"/>
              </a:spcBef>
              <a:spcAft>
                <a:spcPts val="0"/>
              </a:spcAft>
            </a:pPr>
            <a:r>
              <a:rPr lang="en-US" sz="1000" dirty="0" smtClean="0">
                <a:solidFill>
                  <a:prstClr val="black"/>
                </a:solidFill>
                <a:latin typeface="Calibri"/>
                <a:cs typeface="+mn-cs"/>
              </a:rPr>
              <a:t>4. USDOE, 2011</a:t>
            </a:r>
            <a:endParaRPr lang="en-US" sz="1000" dirty="0">
              <a:solidFill>
                <a:prstClr val="black"/>
              </a:solidFill>
              <a:latin typeface="Calibri"/>
              <a:cs typeface="+mn-cs"/>
            </a:endParaRPr>
          </a:p>
        </p:txBody>
      </p:sp>
      <p:sp>
        <p:nvSpPr>
          <p:cNvPr id="10" name="TextBox 9"/>
          <p:cNvSpPr txBox="1"/>
          <p:nvPr/>
        </p:nvSpPr>
        <p:spPr>
          <a:xfrm>
            <a:off x="-36512" y="6475402"/>
            <a:ext cx="3312368" cy="400110"/>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1. Boyd, Grossman, Lankford, Loeb, Wyckoff, 2008</a:t>
            </a:r>
          </a:p>
          <a:p>
            <a:pPr marL="117475" indent="-117475" fontAlgn="auto">
              <a:spcBef>
                <a:spcPts val="0"/>
              </a:spcBef>
              <a:spcAft>
                <a:spcPts val="0"/>
              </a:spcAft>
            </a:pPr>
            <a:r>
              <a:rPr lang="en-US" sz="1000" dirty="0" smtClean="0">
                <a:solidFill>
                  <a:prstClr val="black"/>
                </a:solidFill>
                <a:latin typeface="Calibri"/>
                <a:cs typeface="+mn-cs"/>
              </a:rPr>
              <a:t>2. NCATE, 2010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764704"/>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What’s Changed: </a:t>
            </a:r>
            <a:r>
              <a:rPr lang="en-US" sz="3200" b="1" i="1" dirty="0" smtClean="0">
                <a:solidFill>
                  <a:srgbClr val="1F497D"/>
                </a:solidFill>
                <a:latin typeface="Calibri"/>
                <a:cs typeface="+mn-cs"/>
              </a:rPr>
              <a:t>CEAS</a:t>
            </a:r>
            <a:r>
              <a:rPr lang="en-US" sz="3200" b="1" dirty="0" smtClean="0">
                <a:solidFill>
                  <a:srgbClr val="1F497D"/>
                </a:solidFill>
                <a:latin typeface="Calibri"/>
                <a:cs typeface="+mn-cs"/>
              </a:rPr>
              <a:t> (</a:t>
            </a:r>
            <a:r>
              <a:rPr lang="en-US" sz="3200" b="1" i="1" dirty="0" smtClean="0">
                <a:solidFill>
                  <a:srgbClr val="1F497D"/>
                </a:solidFill>
                <a:latin typeface="Calibri"/>
                <a:cs typeface="+mn-cs"/>
              </a:rPr>
              <a:t>Traditional-Route)</a:t>
            </a:r>
          </a:p>
        </p:txBody>
      </p:sp>
      <p:sp>
        <p:nvSpPr>
          <p:cNvPr id="7" name="Content Placeholder 4"/>
          <p:cNvSpPr>
            <a:spLocks noGrp="1"/>
          </p:cNvSpPr>
          <p:nvPr>
            <p:ph idx="1"/>
          </p:nvPr>
        </p:nvSpPr>
        <p:spPr>
          <a:xfrm>
            <a:off x="152400" y="1828800"/>
            <a:ext cx="8784976" cy="4248472"/>
          </a:xfrm>
        </p:spPr>
        <p:txBody>
          <a:bodyPr>
            <a:noAutofit/>
          </a:bodyPr>
          <a:lstStyle/>
          <a:p>
            <a:pPr marL="393700" lvl="0" indent="-219075">
              <a:spcBef>
                <a:spcPts val="300"/>
              </a:spcBef>
              <a:spcAft>
                <a:spcPts val="600"/>
              </a:spcAft>
              <a:buFont typeface="Arial" pitchFamily="34" charset="0"/>
              <a:buChar char="•"/>
            </a:pPr>
            <a:r>
              <a:rPr lang="en-US" sz="1800" dirty="0" smtClean="0"/>
              <a:t>Research points to the </a:t>
            </a:r>
            <a:r>
              <a:rPr lang="en-US" sz="1800" b="1" dirty="0" smtClean="0"/>
              <a:t>importance of three skills in teachers</a:t>
            </a:r>
            <a:r>
              <a:rPr lang="en-US" sz="1800" dirty="0" smtClean="0"/>
              <a:t>: general cognitive ability, understanding of content, and strong pedagogical skills; </a:t>
            </a:r>
            <a:r>
              <a:rPr lang="en-US" sz="1800" b="1" dirty="0" smtClean="0"/>
              <a:t>our current licensure assessments only test the first two skills.</a:t>
            </a:r>
            <a:endParaRPr lang="en-US" sz="1800" dirty="0" smtClean="0"/>
          </a:p>
          <a:p>
            <a:pPr marL="393700" lvl="0" indent="-219075">
              <a:spcBef>
                <a:spcPts val="300"/>
              </a:spcBef>
              <a:spcAft>
                <a:spcPts val="600"/>
              </a:spcAft>
              <a:buFont typeface="Arial" pitchFamily="34" charset="0"/>
              <a:buChar char="•"/>
            </a:pPr>
            <a:r>
              <a:rPr lang="en-US" sz="1800" dirty="0" smtClean="0"/>
              <a:t>Starting in the 17-18 school year, </a:t>
            </a:r>
            <a:r>
              <a:rPr lang="en-US" sz="1800" b="1" dirty="0" smtClean="0"/>
              <a:t>teacher candidates will be required to demonstrate their pedagogical skills to earn licensure</a:t>
            </a:r>
            <a:r>
              <a:rPr lang="en-US" sz="1800" dirty="0" smtClean="0"/>
              <a:t>; candidates will be asked to plan, deliver, and reflect on a lesson.</a:t>
            </a:r>
          </a:p>
          <a:p>
            <a:pPr marL="393700" lvl="0" indent="-219075">
              <a:spcBef>
                <a:spcPts val="300"/>
              </a:spcBef>
              <a:spcAft>
                <a:spcPts val="600"/>
              </a:spcAft>
              <a:buFont typeface="Arial" pitchFamily="34" charset="0"/>
              <a:buChar char="•"/>
            </a:pPr>
            <a:r>
              <a:rPr lang="en-US" sz="1800" b="1" dirty="0" err="1" smtClean="0"/>
              <a:t>edTPA</a:t>
            </a:r>
            <a:r>
              <a:rPr lang="en-US" sz="1800" b="1" dirty="0" smtClean="0"/>
              <a:t> is currently the only approved performance </a:t>
            </a:r>
            <a:r>
              <a:rPr lang="en-US" sz="1800" dirty="0" smtClean="0"/>
              <a:t>assessment in the State of New Jersey.</a:t>
            </a:r>
          </a:p>
          <a:p>
            <a:pPr marL="393700" indent="-219075">
              <a:spcBef>
                <a:spcPts val="300"/>
              </a:spcBef>
              <a:spcAft>
                <a:spcPts val="600"/>
              </a:spcAft>
              <a:buFont typeface="Arial" pitchFamily="34" charset="0"/>
              <a:buChar char="•"/>
            </a:pPr>
            <a:r>
              <a:rPr lang="en-US" sz="1800" dirty="0" smtClean="0"/>
              <a:t>Teacher candidates currently enrolled in education schools may be </a:t>
            </a:r>
            <a:r>
              <a:rPr lang="en-US" sz="1800" b="1" dirty="0" smtClean="0"/>
              <a:t>piloting this assessment for the next year and a half.</a:t>
            </a:r>
          </a:p>
          <a:p>
            <a:pPr marL="393700" indent="-219075">
              <a:spcBef>
                <a:spcPts val="300"/>
              </a:spcBef>
              <a:spcAft>
                <a:spcPts val="600"/>
              </a:spcAft>
              <a:buFont typeface="Arial" pitchFamily="34" charset="0"/>
              <a:buChar char="•"/>
            </a:pPr>
            <a:r>
              <a:rPr lang="en-US" sz="1800" b="1" dirty="0" smtClean="0"/>
              <a:t>Candidates will complete this assessment when they’re in your schools,  </a:t>
            </a:r>
            <a:r>
              <a:rPr lang="en-US" sz="1800" dirty="0" smtClean="0"/>
              <a:t>during the clinical practice or in-service component of their preparation. </a:t>
            </a:r>
            <a:endParaRPr lang="en-US" sz="1800" strike="sngStrike" dirty="0" smtClean="0">
              <a:solidFill>
                <a:srgbClr val="FF0000"/>
              </a:solidFill>
            </a:endParaRPr>
          </a:p>
          <a:p>
            <a:pPr marL="393700" indent="-219075">
              <a:spcBef>
                <a:spcPts val="300"/>
              </a:spcBef>
              <a:spcAft>
                <a:spcPts val="600"/>
              </a:spcAft>
              <a:buFont typeface="Arial" pitchFamily="34" charset="0"/>
              <a:buChar char="•"/>
            </a:pPr>
            <a:r>
              <a:rPr lang="en-US" sz="1800" dirty="0" smtClean="0"/>
              <a:t>Our ask: </a:t>
            </a:r>
            <a:r>
              <a:rPr lang="en-US" sz="1800" b="1" dirty="0" smtClean="0"/>
              <a:t>support this endeavor as it ensures that the licensed novice teachers you hire are of high caliber. </a:t>
            </a:r>
          </a:p>
          <a:p>
            <a:pPr marL="393700" indent="-219075">
              <a:spcBef>
                <a:spcPts val="300"/>
              </a:spcBef>
              <a:spcAft>
                <a:spcPts val="600"/>
              </a:spcAft>
              <a:buFont typeface="Arial" pitchFamily="34" charset="0"/>
              <a:buChar char="•"/>
            </a:pPr>
            <a:endParaRPr lang="en-US" sz="1800" b="1" dirty="0" smtClean="0"/>
          </a:p>
          <a:p>
            <a:pPr marL="393700" indent="-219075">
              <a:spcBef>
                <a:spcPts val="300"/>
              </a:spcBef>
              <a:spcAft>
                <a:spcPts val="600"/>
              </a:spcAft>
              <a:buFont typeface="Arial" pitchFamily="34" charset="0"/>
              <a:buChar char="•"/>
            </a:pPr>
            <a:endParaRPr lang="en-US" sz="1800" b="1" dirty="0" smtClean="0"/>
          </a:p>
          <a:p>
            <a:pPr marL="393700" indent="-219075">
              <a:spcBef>
                <a:spcPts val="300"/>
              </a:spcBef>
              <a:spcAft>
                <a:spcPts val="600"/>
              </a:spcAft>
              <a:buFont typeface="Arial" pitchFamily="34" charset="0"/>
              <a:buChar char="•"/>
            </a:pPr>
            <a:endParaRPr lang="en-US" sz="1400" dirty="0" smtClean="0"/>
          </a:p>
          <a:p>
            <a:pPr marL="1136650" lvl="1" indent="-219075">
              <a:spcBef>
                <a:spcPts val="300"/>
              </a:spcBef>
              <a:spcAft>
                <a:spcPts val="600"/>
              </a:spcAft>
              <a:buFont typeface="Arial" pitchFamily="34" charset="0"/>
              <a:buChar char="•"/>
            </a:pPr>
            <a:endParaRPr lang="en-US" sz="1400" dirty="0" smtClean="0"/>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12" name="Rectangle 11"/>
          <p:cNvSpPr/>
          <p:nvPr/>
        </p:nvSpPr>
        <p:spPr>
          <a:xfrm>
            <a:off x="1" y="1268760"/>
            <a:ext cx="9144000" cy="415498"/>
          </a:xfrm>
          <a:prstGeom prst="rect">
            <a:avLst/>
          </a:prstGeom>
        </p:spPr>
        <p:txBody>
          <a:bodyPr wrap="square">
            <a:spAutoFit/>
          </a:bodyPr>
          <a:lstStyle/>
          <a:p>
            <a:pPr algn="ctr" fontAlgn="auto">
              <a:spcBef>
                <a:spcPts val="600"/>
              </a:spcBef>
              <a:spcAft>
                <a:spcPts val="600"/>
              </a:spcAft>
            </a:pPr>
            <a:r>
              <a:rPr lang="en-US" sz="2100" b="1" i="1" dirty="0" smtClean="0">
                <a:solidFill>
                  <a:prstClr val="black"/>
                </a:solidFill>
                <a:latin typeface="Calibri"/>
                <a:cs typeface="+mn-cs"/>
              </a:rPr>
              <a:t>Requiring a performance assessment for initial licensure</a:t>
            </a: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57</a:t>
            </a:fld>
            <a:endParaRPr lang="en-US" sz="1400" dirty="0">
              <a:solidFill>
                <a:prstClr val="black"/>
              </a:solidFill>
              <a:latin typeface="Calibri"/>
              <a:ea typeface="ＭＳ Ｐゴシック" pitchFamily="-123" charset="-128"/>
              <a:cs typeface="ＭＳ Ｐゴシック" pitchFamily="-123" charset="-128"/>
            </a:endParaRPr>
          </a:p>
        </p:txBody>
      </p:sp>
      <p:sp>
        <p:nvSpPr>
          <p:cNvPr id="6" name="TextBox 5"/>
          <p:cNvSpPr txBox="1"/>
          <p:nvPr/>
        </p:nvSpPr>
        <p:spPr>
          <a:xfrm>
            <a:off x="3995936" y="6331386"/>
            <a:ext cx="2520280" cy="400110"/>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5. </a:t>
            </a:r>
            <a:r>
              <a:rPr lang="en-US" sz="1000" dirty="0" smtClean="0">
                <a:solidFill>
                  <a:prstClr val="black"/>
                </a:solidFill>
                <a:latin typeface="Calibri"/>
                <a:cs typeface="+mn-cs"/>
                <a:hlinkClick r:id="rId3"/>
              </a:rPr>
              <a:t>NCATE</a:t>
            </a:r>
            <a:endParaRPr lang="en-US" sz="1000" dirty="0" smtClean="0">
              <a:solidFill>
                <a:prstClr val="black"/>
              </a:solidFill>
              <a:latin typeface="Calibri"/>
              <a:cs typeface="+mn-cs"/>
            </a:endParaRPr>
          </a:p>
          <a:p>
            <a:pPr marL="117475" indent="-117475" fontAlgn="auto">
              <a:spcBef>
                <a:spcPts val="0"/>
              </a:spcBef>
              <a:spcAft>
                <a:spcPts val="0"/>
              </a:spcAft>
            </a:pPr>
            <a:r>
              <a:rPr lang="en-US" sz="1000" dirty="0" smtClean="0">
                <a:solidFill>
                  <a:prstClr val="black"/>
                </a:solidFill>
                <a:latin typeface="Calibri"/>
                <a:cs typeface="+mn-cs"/>
              </a:rPr>
              <a:t>6. Darling-Hammond, 2010</a:t>
            </a:r>
          </a:p>
        </p:txBody>
      </p:sp>
      <p:sp>
        <p:nvSpPr>
          <p:cNvPr id="8" name="TextBox 7"/>
          <p:cNvSpPr txBox="1"/>
          <p:nvPr/>
        </p:nvSpPr>
        <p:spPr>
          <a:xfrm>
            <a:off x="2051720" y="6331386"/>
            <a:ext cx="1662336" cy="400110"/>
          </a:xfrm>
          <a:prstGeom prst="rect">
            <a:avLst/>
          </a:prstGeom>
          <a:noFill/>
        </p:spPr>
        <p:txBody>
          <a:bodyPr wrap="square" rtlCol="0">
            <a:spAutoFit/>
          </a:bodyPr>
          <a:lstStyle/>
          <a:p>
            <a:pPr marL="119063" indent="-119063" fontAlgn="auto">
              <a:spcBef>
                <a:spcPts val="0"/>
              </a:spcBef>
              <a:spcAft>
                <a:spcPts val="0"/>
              </a:spcAft>
            </a:pPr>
            <a:r>
              <a:rPr lang="en-US" sz="1000" dirty="0" smtClean="0">
                <a:solidFill>
                  <a:prstClr val="black"/>
                </a:solidFill>
                <a:latin typeface="Calibri"/>
                <a:cs typeface="+mn-cs"/>
              </a:rPr>
              <a:t>3. Xu, et al, 2011</a:t>
            </a:r>
          </a:p>
          <a:p>
            <a:pPr marL="119063" indent="-119063" fontAlgn="auto">
              <a:spcBef>
                <a:spcPts val="0"/>
              </a:spcBef>
              <a:spcAft>
                <a:spcPts val="0"/>
              </a:spcAft>
            </a:pPr>
            <a:r>
              <a:rPr lang="en-US" sz="1000" dirty="0" smtClean="0">
                <a:solidFill>
                  <a:prstClr val="black"/>
                </a:solidFill>
                <a:latin typeface="Calibri"/>
                <a:cs typeface="+mn-cs"/>
              </a:rPr>
              <a:t>4. Henry, et al, 2012</a:t>
            </a:r>
            <a:endParaRPr lang="en-US" sz="1000" dirty="0">
              <a:solidFill>
                <a:prstClr val="black"/>
              </a:solidFill>
              <a:latin typeface="Calibri"/>
              <a:cs typeface="+mn-cs"/>
            </a:endParaRPr>
          </a:p>
        </p:txBody>
      </p:sp>
      <p:sp>
        <p:nvSpPr>
          <p:cNvPr id="9" name="TextBox 8"/>
          <p:cNvSpPr txBox="1"/>
          <p:nvPr/>
        </p:nvSpPr>
        <p:spPr>
          <a:xfrm>
            <a:off x="-36512" y="6331386"/>
            <a:ext cx="3312368" cy="400110"/>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1. Rockoff, et al, 2011</a:t>
            </a:r>
          </a:p>
          <a:p>
            <a:pPr marL="117475" indent="-117475" fontAlgn="auto">
              <a:spcBef>
                <a:spcPts val="0"/>
              </a:spcBef>
              <a:spcAft>
                <a:spcPts val="0"/>
              </a:spcAft>
            </a:pPr>
            <a:r>
              <a:rPr lang="en-US" sz="1000" dirty="0" smtClean="0">
                <a:solidFill>
                  <a:prstClr val="black"/>
                </a:solidFill>
                <a:latin typeface="Calibri"/>
                <a:cs typeface="+mn-cs"/>
              </a:rPr>
              <a:t>2. Boyd, et al, 2008</a:t>
            </a:r>
          </a:p>
        </p:txBody>
      </p:sp>
      <p:sp>
        <p:nvSpPr>
          <p:cNvPr id="10" name="TextBox 9"/>
          <p:cNvSpPr txBox="1"/>
          <p:nvPr/>
        </p:nvSpPr>
        <p:spPr>
          <a:xfrm>
            <a:off x="6084168" y="6331386"/>
            <a:ext cx="3312368" cy="553998"/>
          </a:xfrm>
          <a:prstGeom prst="rect">
            <a:avLst/>
          </a:prstGeom>
          <a:noFill/>
        </p:spPr>
        <p:txBody>
          <a:bodyPr wrap="square" rtlCol="0">
            <a:spAutoFit/>
          </a:bodyPr>
          <a:lstStyle/>
          <a:p>
            <a:pPr marL="117475" indent="-117475" fontAlgn="auto">
              <a:spcBef>
                <a:spcPts val="0"/>
              </a:spcBef>
              <a:spcAft>
                <a:spcPts val="0"/>
              </a:spcAft>
            </a:pPr>
            <a:r>
              <a:rPr lang="en-US" sz="1000" dirty="0" smtClean="0">
                <a:solidFill>
                  <a:prstClr val="black"/>
                </a:solidFill>
                <a:latin typeface="Calibri"/>
                <a:cs typeface="+mn-cs"/>
              </a:rPr>
              <a:t>7. </a:t>
            </a:r>
            <a:r>
              <a:rPr lang="en-US" sz="1000" dirty="0" smtClean="0">
                <a:solidFill>
                  <a:prstClr val="black"/>
                </a:solidFill>
                <a:latin typeface="Calibri"/>
                <a:cs typeface="+mn-cs"/>
                <a:hlinkClick r:id="rId4"/>
              </a:rPr>
              <a:t>Darling-Hammond, Newton, Wei</a:t>
            </a:r>
            <a:endParaRPr lang="en-US" sz="1000" dirty="0" smtClean="0">
              <a:solidFill>
                <a:prstClr val="black"/>
              </a:solidFill>
              <a:latin typeface="Calibri"/>
              <a:cs typeface="+mn-cs"/>
            </a:endParaRPr>
          </a:p>
          <a:p>
            <a:pPr marL="117475" indent="-117475" fontAlgn="auto">
              <a:spcBef>
                <a:spcPts val="0"/>
              </a:spcBef>
              <a:spcAft>
                <a:spcPts val="0"/>
              </a:spcAft>
            </a:pPr>
            <a:r>
              <a:rPr lang="en-US" sz="1000" dirty="0" smtClean="0">
                <a:solidFill>
                  <a:prstClr val="black"/>
                </a:solidFill>
                <a:latin typeface="Calibri"/>
                <a:cs typeface="+mn-cs"/>
              </a:rPr>
              <a:t>8. </a:t>
            </a:r>
            <a:r>
              <a:rPr lang="en-US" sz="1000" dirty="0" smtClean="0">
                <a:solidFill>
                  <a:prstClr val="black"/>
                </a:solidFill>
                <a:latin typeface="Calibri"/>
                <a:cs typeface="+mn-cs"/>
                <a:hlinkClick r:id="rId5"/>
              </a:rPr>
              <a:t>CAEP Standard 1 Rationale</a:t>
            </a:r>
            <a:endParaRPr lang="en-US" sz="1000" dirty="0" smtClean="0">
              <a:solidFill>
                <a:prstClr val="black"/>
              </a:solidFill>
              <a:latin typeface="Calibri"/>
              <a:cs typeface="+mn-cs"/>
            </a:endParaRPr>
          </a:p>
          <a:p>
            <a:pPr marL="117475" indent="-117475" fontAlgn="auto">
              <a:spcBef>
                <a:spcPts val="0"/>
              </a:spcBef>
              <a:spcAft>
                <a:spcPts val="0"/>
              </a:spcAft>
              <a:buFont typeface="+mj-lt"/>
              <a:buAutoNum type="arabicPeriod" startAt="3"/>
            </a:pPr>
            <a:endParaRPr lang="en-US" sz="1000" dirty="0" smtClean="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764704"/>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What’s Changed: </a:t>
            </a:r>
            <a:r>
              <a:rPr lang="en-US" sz="3200" b="1" i="1" dirty="0" smtClean="0">
                <a:solidFill>
                  <a:srgbClr val="1F497D"/>
                </a:solidFill>
                <a:latin typeface="Calibri"/>
                <a:cs typeface="+mn-cs"/>
              </a:rPr>
              <a:t>CE</a:t>
            </a:r>
            <a:r>
              <a:rPr lang="en-US" sz="3200" b="1" dirty="0" smtClean="0">
                <a:solidFill>
                  <a:srgbClr val="1F497D"/>
                </a:solidFill>
                <a:latin typeface="Calibri"/>
                <a:cs typeface="+mn-cs"/>
              </a:rPr>
              <a:t> (</a:t>
            </a:r>
            <a:r>
              <a:rPr lang="en-US" sz="3200" b="1" i="1" dirty="0" smtClean="0">
                <a:solidFill>
                  <a:srgbClr val="1F497D"/>
                </a:solidFill>
                <a:latin typeface="Calibri"/>
                <a:cs typeface="+mn-cs"/>
              </a:rPr>
              <a:t>Alternate-Route)</a:t>
            </a:r>
          </a:p>
        </p:txBody>
      </p:sp>
      <p:sp>
        <p:nvSpPr>
          <p:cNvPr id="7" name="Content Placeholder 4"/>
          <p:cNvSpPr>
            <a:spLocks noGrp="1"/>
          </p:cNvSpPr>
          <p:nvPr>
            <p:ph idx="1"/>
          </p:nvPr>
        </p:nvSpPr>
        <p:spPr>
          <a:xfrm>
            <a:off x="251520" y="1916832"/>
            <a:ext cx="8712968" cy="4560168"/>
          </a:xfrm>
        </p:spPr>
        <p:txBody>
          <a:bodyPr>
            <a:noAutofit/>
          </a:bodyPr>
          <a:lstStyle/>
          <a:p>
            <a:pPr marL="393700" lvl="0" indent="-219075">
              <a:spcBef>
                <a:spcPts val="300"/>
              </a:spcBef>
              <a:spcAft>
                <a:spcPts val="600"/>
              </a:spcAft>
              <a:buFont typeface="Arial" pitchFamily="34" charset="0"/>
              <a:buChar char="•"/>
            </a:pPr>
            <a:r>
              <a:rPr lang="en-US" sz="2000" dirty="0" smtClean="0"/>
              <a:t>We also </a:t>
            </a:r>
            <a:r>
              <a:rPr lang="en-US" sz="2000" b="1" dirty="0" smtClean="0"/>
              <a:t>want our CE (alternate-route) preparation programs to be more clinical </a:t>
            </a:r>
            <a:r>
              <a:rPr lang="en-US" sz="2000" dirty="0" smtClean="0"/>
              <a:t>in nature:</a:t>
            </a:r>
          </a:p>
          <a:p>
            <a:pPr marL="1087438" lvl="1" indent="-231775">
              <a:spcBef>
                <a:spcPts val="300"/>
              </a:spcBef>
              <a:spcAft>
                <a:spcPts val="600"/>
              </a:spcAft>
              <a:tabLst>
                <a:tab pos="1087438" algn="l"/>
              </a:tabLst>
            </a:pPr>
            <a:r>
              <a:rPr lang="en-US" sz="2000" b="1" dirty="0" smtClean="0">
                <a:solidFill>
                  <a:srgbClr val="000000"/>
                </a:solidFill>
              </a:rPr>
              <a:t>Previously candidates only had to complete 24 hours of pre-service </a:t>
            </a:r>
            <a:r>
              <a:rPr lang="en-US" sz="2000" dirty="0" smtClean="0">
                <a:solidFill>
                  <a:srgbClr val="000000"/>
                </a:solidFill>
              </a:rPr>
              <a:t>that may not have included any exposure to </a:t>
            </a:r>
            <a:r>
              <a:rPr lang="en-US" sz="2000" dirty="0" smtClean="0">
                <a:solidFill>
                  <a:srgbClr val="FF0000"/>
                </a:solidFill>
              </a:rPr>
              <a:t>p</a:t>
            </a:r>
            <a:r>
              <a:rPr lang="en-US" sz="2000" dirty="0" smtClean="0">
                <a:solidFill>
                  <a:srgbClr val="000000"/>
                </a:solidFill>
              </a:rPr>
              <a:t>-12 students.</a:t>
            </a:r>
          </a:p>
          <a:p>
            <a:pPr marL="1087438" lvl="1" indent="-231775">
              <a:spcBef>
                <a:spcPts val="300"/>
              </a:spcBef>
              <a:spcAft>
                <a:spcPts val="600"/>
              </a:spcAft>
              <a:tabLst>
                <a:tab pos="1087438" algn="l"/>
              </a:tabLst>
            </a:pPr>
            <a:r>
              <a:rPr lang="en-US" sz="2000" dirty="0" smtClean="0">
                <a:solidFill>
                  <a:srgbClr val="000000"/>
                </a:solidFill>
              </a:rPr>
              <a:t>We’re moving to </a:t>
            </a:r>
            <a:r>
              <a:rPr lang="en-US" sz="2000" b="1" dirty="0" smtClean="0">
                <a:solidFill>
                  <a:srgbClr val="000000"/>
                </a:solidFill>
              </a:rPr>
              <a:t>50 hours of pre-service with required clinical experience.</a:t>
            </a:r>
          </a:p>
          <a:p>
            <a:pPr marL="1087438" lvl="1" indent="-231775">
              <a:spcBef>
                <a:spcPts val="300"/>
              </a:spcBef>
              <a:spcAft>
                <a:spcPts val="600"/>
              </a:spcAft>
              <a:tabLst>
                <a:tab pos="1087438" algn="l"/>
              </a:tabLst>
            </a:pPr>
            <a:r>
              <a:rPr lang="en-US" sz="2000" dirty="0" smtClean="0">
                <a:solidFill>
                  <a:srgbClr val="000000"/>
                </a:solidFill>
              </a:rPr>
              <a:t>The former 10-month program now increases in duration as the </a:t>
            </a:r>
            <a:r>
              <a:rPr lang="en-US" sz="2000" b="1" dirty="0" smtClean="0">
                <a:solidFill>
                  <a:srgbClr val="000000"/>
                </a:solidFill>
              </a:rPr>
              <a:t>provider supports CE holders for at least two years.</a:t>
            </a:r>
          </a:p>
          <a:p>
            <a:pPr marL="393700" lvl="0" indent="-219075">
              <a:spcBef>
                <a:spcPts val="300"/>
              </a:spcBef>
              <a:spcAft>
                <a:spcPts val="600"/>
              </a:spcAft>
              <a:buFont typeface="Arial" pitchFamily="34" charset="0"/>
              <a:buChar char="•"/>
            </a:pPr>
            <a:r>
              <a:rPr lang="en-US" sz="2000" b="1" dirty="0" smtClean="0"/>
              <a:t>Requirements for obtaining a standard</a:t>
            </a:r>
            <a:r>
              <a:rPr lang="en-US" sz="2000" dirty="0" smtClean="0"/>
              <a:t> license also change:</a:t>
            </a:r>
          </a:p>
          <a:p>
            <a:pPr marL="1087438" lvl="1" indent="-231775">
              <a:spcBef>
                <a:spcPts val="300"/>
              </a:spcBef>
              <a:spcAft>
                <a:spcPts val="600"/>
              </a:spcAft>
              <a:tabLst>
                <a:tab pos="1087438" algn="l"/>
              </a:tabLst>
            </a:pPr>
            <a:r>
              <a:rPr lang="en-US" sz="2000" dirty="0" smtClean="0">
                <a:solidFill>
                  <a:srgbClr val="000000"/>
                </a:solidFill>
              </a:rPr>
              <a:t>CE holders must obtain at least </a:t>
            </a:r>
            <a:r>
              <a:rPr lang="en-US" sz="2000" b="1" dirty="0" smtClean="0">
                <a:solidFill>
                  <a:srgbClr val="000000"/>
                </a:solidFill>
              </a:rPr>
              <a:t>2 effective or highly effective ratings.</a:t>
            </a:r>
          </a:p>
          <a:p>
            <a:pPr marL="1087438" lvl="1" indent="-231775">
              <a:spcBef>
                <a:spcPts val="300"/>
              </a:spcBef>
              <a:spcAft>
                <a:spcPts val="600"/>
              </a:spcAft>
              <a:tabLst>
                <a:tab pos="1087438" algn="l"/>
              </a:tabLst>
            </a:pPr>
            <a:r>
              <a:rPr lang="en-US" sz="2000" dirty="0" smtClean="0"/>
              <a:t>Starting in the 17-18 school year, CE holders will be required to </a:t>
            </a:r>
            <a:r>
              <a:rPr lang="en-US" sz="2000" b="1" dirty="0" smtClean="0"/>
              <a:t>complete an approved performance </a:t>
            </a:r>
            <a:r>
              <a:rPr lang="en-US" sz="2000" b="1" dirty="0" smtClean="0">
                <a:solidFill>
                  <a:srgbClr val="000000"/>
                </a:solidFill>
              </a:rPr>
              <a:t>assessment.</a:t>
            </a:r>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12" name="Rectangle 11"/>
          <p:cNvSpPr/>
          <p:nvPr/>
        </p:nvSpPr>
        <p:spPr>
          <a:xfrm>
            <a:off x="1" y="1268760"/>
            <a:ext cx="9144000" cy="415498"/>
          </a:xfrm>
          <a:prstGeom prst="rect">
            <a:avLst/>
          </a:prstGeom>
        </p:spPr>
        <p:txBody>
          <a:bodyPr wrap="square">
            <a:spAutoFit/>
          </a:bodyPr>
          <a:lstStyle/>
          <a:p>
            <a:pPr algn="ctr" fontAlgn="auto">
              <a:spcBef>
                <a:spcPts val="600"/>
              </a:spcBef>
              <a:spcAft>
                <a:spcPts val="600"/>
              </a:spcAft>
            </a:pPr>
            <a:r>
              <a:rPr lang="en-US" sz="2100" b="1" i="1" dirty="0" smtClean="0">
                <a:solidFill>
                  <a:prstClr val="black"/>
                </a:solidFill>
                <a:latin typeface="Calibri"/>
                <a:cs typeface="+mn-cs"/>
              </a:rPr>
              <a:t>Pre-service with P-12 students, and performance assessment for licensure</a:t>
            </a: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58</a:t>
            </a:fld>
            <a:endParaRPr lang="en-US" sz="1400" dirty="0">
              <a:solidFill>
                <a:prstClr val="black"/>
              </a:solidFill>
              <a:latin typeface="Calibri"/>
              <a:ea typeface="ＭＳ Ｐゴシック" pitchFamily="-123" charset="-128"/>
              <a:cs typeface="ＭＳ Ｐゴシック" pitchFamily="-123"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764704"/>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Benefits to Districts</a:t>
            </a:r>
            <a:endParaRPr lang="en-US" sz="3200" b="1" i="1" dirty="0" smtClean="0">
              <a:solidFill>
                <a:srgbClr val="1F497D"/>
              </a:solidFill>
              <a:latin typeface="Calibri"/>
              <a:cs typeface="+mn-cs"/>
            </a:endParaRPr>
          </a:p>
        </p:txBody>
      </p:sp>
      <p:sp>
        <p:nvSpPr>
          <p:cNvPr id="7" name="Content Placeholder 4"/>
          <p:cNvSpPr>
            <a:spLocks noGrp="1"/>
          </p:cNvSpPr>
          <p:nvPr>
            <p:ph idx="1"/>
          </p:nvPr>
        </p:nvSpPr>
        <p:spPr>
          <a:xfrm>
            <a:off x="395536" y="1600200"/>
            <a:ext cx="8568952" cy="4953000"/>
          </a:xfrm>
        </p:spPr>
        <p:txBody>
          <a:bodyPr>
            <a:noAutofit/>
          </a:bodyPr>
          <a:lstStyle/>
          <a:p>
            <a:pPr marL="393700" lvl="0" indent="-219075">
              <a:spcBef>
                <a:spcPts val="300"/>
              </a:spcBef>
              <a:spcAft>
                <a:spcPts val="600"/>
              </a:spcAft>
              <a:buFont typeface="Arial" pitchFamily="34" charset="0"/>
              <a:buChar char="•"/>
            </a:pPr>
            <a:r>
              <a:rPr lang="en-US" sz="2000" b="1" dirty="0" smtClean="0"/>
              <a:t>Teacher candidates can serve as supplemental staff to your schools</a:t>
            </a:r>
            <a:r>
              <a:rPr lang="en-US" sz="2000" dirty="0" smtClean="0"/>
              <a:t>; they can (and should) impact </a:t>
            </a:r>
            <a:r>
              <a:rPr lang="en-US" sz="2000" b="1" dirty="0" smtClean="0"/>
              <a:t>student achievement.</a:t>
            </a:r>
          </a:p>
          <a:p>
            <a:pPr marL="393700" lvl="0" indent="-219075">
              <a:spcBef>
                <a:spcPts val="300"/>
              </a:spcBef>
              <a:spcAft>
                <a:spcPts val="600"/>
              </a:spcAft>
              <a:buFont typeface="Arial" pitchFamily="34" charset="0"/>
              <a:buChar char="•"/>
            </a:pPr>
            <a:r>
              <a:rPr lang="en-US" sz="2000" dirty="0" smtClean="0"/>
              <a:t>CE (alternate-route) candidates enrolled in pre-service courses can provide </a:t>
            </a:r>
            <a:r>
              <a:rPr lang="en-US" sz="2000" b="1" dirty="0" smtClean="0"/>
              <a:t>supplemental support to students during the spring or summer.</a:t>
            </a:r>
          </a:p>
          <a:p>
            <a:pPr marL="393700" indent="-219075">
              <a:spcBef>
                <a:spcPts val="300"/>
              </a:spcBef>
              <a:spcAft>
                <a:spcPts val="600"/>
              </a:spcAft>
              <a:buFont typeface="Arial" pitchFamily="34" charset="0"/>
              <a:buChar char="•"/>
            </a:pPr>
            <a:r>
              <a:rPr lang="en-US" sz="2000" dirty="0" smtClean="0"/>
              <a:t>The full-year in P-12 schools can serve as a powerful way for you to </a:t>
            </a:r>
            <a:r>
              <a:rPr lang="en-US" sz="2000" b="1" dirty="0" smtClean="0"/>
              <a:t>build pipelines </a:t>
            </a:r>
            <a:r>
              <a:rPr lang="en-US" sz="2000" dirty="0" smtClean="0"/>
              <a:t>into your district (extended interview and early induction period).</a:t>
            </a:r>
          </a:p>
          <a:p>
            <a:pPr marL="393700" indent="-219075">
              <a:spcBef>
                <a:spcPts val="300"/>
              </a:spcBef>
              <a:spcAft>
                <a:spcPts val="600"/>
              </a:spcAft>
              <a:buFont typeface="Arial" pitchFamily="34" charset="0"/>
              <a:buChar char="•"/>
            </a:pPr>
            <a:r>
              <a:rPr lang="en-US" sz="2000" dirty="0" smtClean="0"/>
              <a:t>You can provide </a:t>
            </a:r>
            <a:r>
              <a:rPr lang="en-US" sz="2000" b="1" dirty="0" smtClean="0"/>
              <a:t>career growth and development opportunities for your strongest teacher leaders</a:t>
            </a:r>
            <a:r>
              <a:rPr lang="en-US" sz="2000" dirty="0" smtClean="0"/>
              <a:t>, who can serve as co-operating teachers.</a:t>
            </a:r>
          </a:p>
          <a:p>
            <a:pPr marL="393700" indent="-219075">
              <a:spcBef>
                <a:spcPts val="300"/>
              </a:spcBef>
              <a:spcAft>
                <a:spcPts val="600"/>
              </a:spcAft>
              <a:buFont typeface="Arial" pitchFamily="34" charset="0"/>
              <a:buChar char="•"/>
            </a:pPr>
            <a:r>
              <a:rPr lang="en-US" sz="2000" dirty="0" smtClean="0"/>
              <a:t>Many preparation programs also offer </a:t>
            </a:r>
            <a:r>
              <a:rPr lang="en-US" sz="2000" b="1" dirty="0" smtClean="0"/>
              <a:t>additional benefits </a:t>
            </a:r>
            <a:r>
              <a:rPr lang="en-US" sz="2000" dirty="0" smtClean="0"/>
              <a:t> to their partner districts such as professional development opportunities and college credit offered to cooperating teacher.</a:t>
            </a:r>
          </a:p>
          <a:p>
            <a:pPr marL="393700" indent="-219075">
              <a:spcBef>
                <a:spcPts val="300"/>
              </a:spcBef>
              <a:spcAft>
                <a:spcPts val="600"/>
              </a:spcAft>
              <a:buNone/>
            </a:pPr>
            <a:endParaRPr lang="en-US" sz="1800" b="1" dirty="0" smtClean="0"/>
          </a:p>
          <a:p>
            <a:pPr marL="393700" indent="-219075">
              <a:spcBef>
                <a:spcPts val="300"/>
              </a:spcBef>
              <a:spcAft>
                <a:spcPts val="600"/>
              </a:spcAft>
              <a:buFont typeface="Arial" pitchFamily="34" charset="0"/>
              <a:buChar char="•"/>
            </a:pPr>
            <a:endParaRPr lang="en-US" sz="1800" b="1" dirty="0" smtClean="0"/>
          </a:p>
          <a:p>
            <a:pPr marL="393700" indent="-219075">
              <a:spcBef>
                <a:spcPts val="300"/>
              </a:spcBef>
              <a:spcAft>
                <a:spcPts val="600"/>
              </a:spcAft>
              <a:buFont typeface="Arial" pitchFamily="34" charset="0"/>
              <a:buChar char="•"/>
            </a:pPr>
            <a:endParaRPr lang="en-US" sz="1400" dirty="0" smtClean="0"/>
          </a:p>
          <a:p>
            <a:pPr marL="1136650" lvl="1" indent="-219075">
              <a:spcBef>
                <a:spcPts val="300"/>
              </a:spcBef>
              <a:spcAft>
                <a:spcPts val="600"/>
              </a:spcAft>
              <a:buFont typeface="Arial" pitchFamily="34" charset="0"/>
              <a:buChar char="•"/>
            </a:pPr>
            <a:endParaRPr lang="en-US" sz="1400" dirty="0" smtClean="0"/>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59</a:t>
            </a:fld>
            <a:endParaRPr lang="en-US" sz="1400" dirty="0">
              <a:solidFill>
                <a:prstClr val="black"/>
              </a:solidFill>
              <a:latin typeface="Calibri"/>
              <a:ea typeface="ＭＳ Ｐゴシック" pitchFamily="-123" charset="-128"/>
              <a:cs typeface="ＭＳ Ｐゴシック" pitchFamily="-123"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sz="half" idx="1"/>
          </p:nvPr>
        </p:nvSpPr>
        <p:spPr>
          <a:xfrm>
            <a:off x="304799" y="1143000"/>
            <a:ext cx="8567057" cy="2985433"/>
          </a:xfrm>
        </p:spPr>
        <p:txBody>
          <a:bodyPr/>
          <a:lstStyle/>
          <a:p>
            <a:r>
              <a:rPr lang="en-US" sz="2000" dirty="0" smtClean="0"/>
              <a:t>Successful year-long </a:t>
            </a:r>
            <a:r>
              <a:rPr lang="en-US" sz="2000" b="1" dirty="0" smtClean="0"/>
              <a:t>pilot</a:t>
            </a:r>
            <a:r>
              <a:rPr lang="en-US" sz="2000" dirty="0" smtClean="0"/>
              <a:t> with 18 districts informs this change</a:t>
            </a:r>
          </a:p>
          <a:p>
            <a:r>
              <a:rPr lang="en-US" sz="2000" b="1" dirty="0" smtClean="0"/>
              <a:t>Highly Effective </a:t>
            </a:r>
            <a:r>
              <a:rPr lang="en-US" sz="2000" dirty="0" smtClean="0"/>
              <a:t>teachers may have one observation based on a </a:t>
            </a:r>
            <a:r>
              <a:rPr lang="en-US" sz="2000" b="1" dirty="0" smtClean="0"/>
              <a:t>portfolio of practice </a:t>
            </a:r>
            <a:r>
              <a:rPr lang="en-US" sz="2000" dirty="0" smtClean="0"/>
              <a:t>chosen from a Commissioner-approved list including:</a:t>
            </a:r>
          </a:p>
          <a:p>
            <a:pPr marL="1200150" lvl="1"/>
            <a:r>
              <a:rPr lang="en-US" sz="2000" dirty="0" smtClean="0"/>
              <a:t>Reflective educator practice (videos, student surveys, etc.)</a:t>
            </a:r>
            <a:endParaRPr lang="en-US" sz="2000" b="1" dirty="0" smtClean="0"/>
          </a:p>
          <a:p>
            <a:pPr marL="1200150" lvl="1"/>
            <a:r>
              <a:rPr lang="en-US" sz="2000" dirty="0" smtClean="0"/>
              <a:t>Work with student teachers</a:t>
            </a:r>
            <a:endParaRPr lang="en-US" sz="2000" b="1" dirty="0" smtClean="0"/>
          </a:p>
          <a:p>
            <a:pPr marL="1200150" lvl="1"/>
            <a:r>
              <a:rPr lang="en-US" sz="2000" dirty="0" smtClean="0"/>
              <a:t>National Board Certification process</a:t>
            </a:r>
            <a:endParaRPr lang="en-US" dirty="0" smtClean="0"/>
          </a:p>
          <a:p>
            <a:r>
              <a:rPr lang="en-US" sz="2000" b="1" dirty="0" smtClean="0"/>
              <a:t>Optional approach </a:t>
            </a:r>
            <a:r>
              <a:rPr lang="en-US" sz="2000" dirty="0" smtClean="0"/>
              <a:t>must be agreed to by both teachers and administrators</a:t>
            </a:r>
          </a:p>
        </p:txBody>
      </p:sp>
      <p:sp>
        <p:nvSpPr>
          <p:cNvPr id="6" name="TextBox 5"/>
          <p:cNvSpPr txBox="1"/>
          <p:nvPr/>
        </p:nvSpPr>
        <p:spPr>
          <a:xfrm>
            <a:off x="217714" y="4615543"/>
            <a:ext cx="8686800" cy="1477963"/>
          </a:xfrm>
          <a:prstGeom prst="rect">
            <a:avLst/>
          </a:prstGeom>
          <a:solidFill>
            <a:srgbClr val="E9ECF3"/>
          </a:solidFill>
          <a:ln>
            <a:solidFill>
              <a:schemeClr val="tx2"/>
            </a:solidFill>
          </a:ln>
        </p:spPr>
        <p:txBody>
          <a:bodyPr>
            <a:spAutoFit/>
          </a:bodyPr>
          <a:lstStyle/>
          <a:p>
            <a:pPr marL="228600" indent="-228600">
              <a:buClr>
                <a:schemeClr val="accent5"/>
              </a:buClr>
              <a:defRPr/>
            </a:pPr>
            <a:r>
              <a:rPr lang="en-US" b="1" dirty="0">
                <a:solidFill>
                  <a:schemeClr val="tx2"/>
                </a:solidFill>
                <a:latin typeface="Arial" charset="0"/>
                <a:cs typeface="Arial" charset="0"/>
              </a:rPr>
              <a:t>Benefits </a:t>
            </a:r>
          </a:p>
          <a:p>
            <a:pPr marL="228600" indent="-228600">
              <a:buClr>
                <a:schemeClr val="accent5"/>
              </a:buClr>
              <a:buFont typeface="Arial" pitchFamily="34" charset="0"/>
              <a:buChar char="•"/>
              <a:defRPr/>
            </a:pPr>
            <a:r>
              <a:rPr lang="en-US" dirty="0">
                <a:latin typeface="+mn-lt"/>
                <a:cs typeface="Arial" charset="0"/>
              </a:rPr>
              <a:t>Increased </a:t>
            </a:r>
            <a:r>
              <a:rPr lang="en-US" b="1" dirty="0">
                <a:latin typeface="+mn-lt"/>
                <a:cs typeface="Arial" charset="0"/>
              </a:rPr>
              <a:t>flexibility</a:t>
            </a:r>
            <a:r>
              <a:rPr lang="en-US" dirty="0">
                <a:latin typeface="+mn-lt"/>
                <a:cs typeface="Arial" charset="0"/>
              </a:rPr>
              <a:t> provides more room to </a:t>
            </a:r>
            <a:r>
              <a:rPr lang="en-US" b="1" dirty="0">
                <a:latin typeface="+mn-lt"/>
                <a:cs typeface="Arial" charset="0"/>
              </a:rPr>
              <a:t>innovate</a:t>
            </a:r>
            <a:r>
              <a:rPr lang="en-US" dirty="0">
                <a:latin typeface="+mn-lt"/>
                <a:cs typeface="Arial" charset="0"/>
              </a:rPr>
              <a:t> and </a:t>
            </a:r>
            <a:r>
              <a:rPr lang="en-US" b="1" dirty="0">
                <a:latin typeface="+mn-lt"/>
                <a:cs typeface="Arial" charset="0"/>
              </a:rPr>
              <a:t>differentiate</a:t>
            </a:r>
            <a:r>
              <a:rPr lang="en-US" dirty="0">
                <a:latin typeface="+mn-lt"/>
                <a:cs typeface="Arial" charset="0"/>
              </a:rPr>
              <a:t> evaluations for teachers at varying points in their practice.</a:t>
            </a:r>
          </a:p>
          <a:p>
            <a:pPr marL="228600" indent="-228600">
              <a:buClr>
                <a:schemeClr val="accent5"/>
              </a:buClr>
              <a:buFont typeface="Arial" pitchFamily="34" charset="0"/>
              <a:buChar char="•"/>
              <a:defRPr/>
            </a:pPr>
            <a:r>
              <a:rPr lang="en-US" dirty="0">
                <a:latin typeface="+mn-lt"/>
                <a:cs typeface="Arial" charset="0"/>
              </a:rPr>
              <a:t>Encourages teachers to take </a:t>
            </a:r>
            <a:r>
              <a:rPr lang="en-US" dirty="0" smtClean="0">
                <a:latin typeface="+mn-lt"/>
                <a:cs typeface="Arial" charset="0"/>
              </a:rPr>
              <a:t>a more </a:t>
            </a:r>
            <a:r>
              <a:rPr lang="en-US" dirty="0">
                <a:latin typeface="+mn-lt"/>
                <a:cs typeface="Arial" charset="0"/>
              </a:rPr>
              <a:t>active role in their evaluations and develop their practice to even </a:t>
            </a:r>
            <a:r>
              <a:rPr lang="en-US" b="1" dirty="0">
                <a:latin typeface="+mn-lt"/>
                <a:cs typeface="Arial" charset="0"/>
              </a:rPr>
              <a:t>higher levels</a:t>
            </a:r>
            <a:r>
              <a:rPr lang="en-US" dirty="0">
                <a:latin typeface="+mn-lt"/>
                <a:cs typeface="Arial" charset="0"/>
              </a:rPr>
              <a:t>.</a:t>
            </a:r>
          </a:p>
        </p:txBody>
      </p:sp>
      <p:sp>
        <p:nvSpPr>
          <p:cNvPr id="7" name="Title 6"/>
          <p:cNvSpPr>
            <a:spLocks noGrp="1"/>
          </p:cNvSpPr>
          <p:nvPr>
            <p:ph type="title"/>
          </p:nvPr>
        </p:nvSpPr>
        <p:spPr/>
        <p:txBody>
          <a:bodyPr/>
          <a:lstStyle/>
          <a:p>
            <a:endParaRPr lang="en-US"/>
          </a:p>
        </p:txBody>
      </p:sp>
      <p:sp>
        <p:nvSpPr>
          <p:cNvPr id="8" name="Title 4"/>
          <p:cNvSpPr txBox="1">
            <a:spLocks/>
          </p:cNvSpPr>
          <p:nvPr/>
        </p:nvSpPr>
        <p:spPr bwMode="auto">
          <a:xfrm>
            <a:off x="0"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defTabSz="457200" eaLnBrk="0" hangingPunct="0">
              <a:defRPr/>
            </a:pPr>
            <a:r>
              <a:rPr lang="en-US" sz="2400" b="1" dirty="0" smtClean="0">
                <a:solidFill>
                  <a:schemeClr val="bg1"/>
                </a:solidFill>
                <a:latin typeface="+mj-lt"/>
                <a:ea typeface="+mj-ea"/>
                <a:cs typeface="+mj-cs"/>
              </a:rPr>
              <a:t>Change </a:t>
            </a:r>
            <a:r>
              <a:rPr kumimoji="0" lang="en-US" sz="2400" b="1" i="0" u="none" strike="noStrike" kern="1200" cap="none" spc="0" normalizeH="0" baseline="0" noProof="0" dirty="0" smtClean="0">
                <a:ln>
                  <a:noFill/>
                </a:ln>
                <a:solidFill>
                  <a:schemeClr val="bg1"/>
                </a:solidFill>
                <a:effectLst/>
                <a:uLnTx/>
                <a:uFillTx/>
                <a:latin typeface="+mj-lt"/>
                <a:ea typeface="+mj-ea"/>
                <a:cs typeface="+mj-cs"/>
              </a:rPr>
              <a:t>2</a:t>
            </a:r>
            <a:r>
              <a:rPr kumimoji="0" lang="en-US" sz="2400" b="1" i="0" u="none" strike="noStrike" kern="1200" cap="none" spc="0" normalizeH="0" baseline="0" noProof="0" dirty="0" smtClean="0">
                <a:ln>
                  <a:noFill/>
                </a:ln>
                <a:solidFill>
                  <a:srgbClr val="FFC000"/>
                </a:solidFill>
                <a:effectLst/>
                <a:uLnTx/>
                <a:uFillTx/>
                <a:latin typeface="+mj-lt"/>
                <a:ea typeface="+mj-ea"/>
                <a:cs typeface="+mj-cs"/>
              </a:rPr>
              <a:t/>
            </a:r>
            <a:br>
              <a:rPr kumimoji="0" lang="en-US" sz="2400" b="1" i="0" u="none" strike="noStrike" kern="1200" cap="none" spc="0" normalizeH="0" baseline="0" noProof="0" dirty="0" smtClean="0">
                <a:ln>
                  <a:noFill/>
                </a:ln>
                <a:solidFill>
                  <a:srgbClr val="FFC000"/>
                </a:solidFill>
                <a:effectLst/>
                <a:uLnTx/>
                <a:uFillTx/>
                <a:latin typeface="+mj-lt"/>
                <a:ea typeface="+mj-ea"/>
                <a:cs typeface="+mj-cs"/>
              </a:rPr>
            </a:br>
            <a:r>
              <a:rPr lang="en-US" sz="2400" b="1" dirty="0" smtClean="0">
                <a:solidFill>
                  <a:srgbClr val="FFC000"/>
                </a:solidFill>
                <a:latin typeface="+mj-lt"/>
              </a:rPr>
              <a:t>Flexibility</a:t>
            </a:r>
            <a:r>
              <a:rPr lang="en-US" sz="2400" dirty="0" smtClean="0">
                <a:solidFill>
                  <a:srgbClr val="FFC000"/>
                </a:solidFill>
                <a:latin typeface="+mj-lt"/>
              </a:rPr>
              <a:t>  </a:t>
            </a:r>
            <a:r>
              <a:rPr lang="en-US" sz="2400" b="1" dirty="0" smtClean="0">
                <a:solidFill>
                  <a:srgbClr val="FFC000"/>
                </a:solidFill>
                <a:latin typeface="+mj-lt"/>
              </a:rPr>
              <a:t>for evaluating Highly Effective teachers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467544" y="548680"/>
            <a:ext cx="8229600" cy="576064"/>
          </a:xfrm>
          <a:prstGeom prst="rect">
            <a:avLst/>
          </a:prstGeom>
        </p:spPr>
        <p:txBody>
          <a:bodyPr/>
          <a:lstStyle/>
          <a:p>
            <a:pPr algn="ctr" fontAlgn="auto">
              <a:spcBef>
                <a:spcPts val="0"/>
              </a:spcBef>
              <a:spcAft>
                <a:spcPts val="0"/>
              </a:spcAft>
              <a:defRPr/>
            </a:pPr>
            <a:r>
              <a:rPr lang="en-US" sz="3200" b="1" dirty="0" smtClean="0">
                <a:solidFill>
                  <a:srgbClr val="1F497D"/>
                </a:solidFill>
                <a:latin typeface="Calibri"/>
                <a:cs typeface="+mn-cs"/>
              </a:rPr>
              <a:t>Our Ask</a:t>
            </a:r>
            <a:endParaRPr lang="en-US" sz="3200" b="1" i="1" dirty="0" smtClean="0">
              <a:solidFill>
                <a:srgbClr val="1F497D"/>
              </a:solidFill>
              <a:latin typeface="Calibri"/>
              <a:cs typeface="+mn-cs"/>
            </a:endParaRPr>
          </a:p>
        </p:txBody>
      </p:sp>
      <p:sp>
        <p:nvSpPr>
          <p:cNvPr id="7" name="Content Placeholder 4"/>
          <p:cNvSpPr>
            <a:spLocks noGrp="1"/>
          </p:cNvSpPr>
          <p:nvPr>
            <p:ph idx="1"/>
          </p:nvPr>
        </p:nvSpPr>
        <p:spPr>
          <a:xfrm>
            <a:off x="107504" y="1196752"/>
            <a:ext cx="8712968" cy="5432648"/>
          </a:xfrm>
        </p:spPr>
        <p:txBody>
          <a:bodyPr>
            <a:noAutofit/>
          </a:bodyPr>
          <a:lstStyle/>
          <a:p>
            <a:pPr marL="393700" lvl="0" indent="-219075">
              <a:spcBef>
                <a:spcPts val="300"/>
              </a:spcBef>
              <a:spcAft>
                <a:spcPts val="600"/>
              </a:spcAft>
              <a:buFont typeface="Arial" pitchFamily="34" charset="0"/>
              <a:buChar char="•"/>
            </a:pPr>
            <a:r>
              <a:rPr lang="en-US" sz="1800" b="1" dirty="0" smtClean="0"/>
              <a:t>Open your doors </a:t>
            </a:r>
            <a:r>
              <a:rPr lang="en-US" sz="1800" dirty="0" smtClean="0"/>
              <a:t>to teacher candidates. </a:t>
            </a:r>
          </a:p>
          <a:p>
            <a:pPr marL="393700" lvl="0" indent="-219075">
              <a:spcBef>
                <a:spcPts val="300"/>
              </a:spcBef>
              <a:spcAft>
                <a:spcPts val="600"/>
              </a:spcAft>
              <a:buFont typeface="Arial" pitchFamily="34" charset="0"/>
              <a:buChar char="•"/>
            </a:pPr>
            <a:r>
              <a:rPr lang="en-US" sz="1800" b="1" dirty="0" smtClean="0"/>
              <a:t>Consider future hiring trends </a:t>
            </a:r>
            <a:r>
              <a:rPr lang="en-US" sz="1800" dirty="0" smtClean="0"/>
              <a:t>when accepting candidates. </a:t>
            </a:r>
          </a:p>
          <a:p>
            <a:pPr marL="393700" lvl="0" indent="-219075">
              <a:spcBef>
                <a:spcPts val="300"/>
              </a:spcBef>
              <a:spcAft>
                <a:spcPts val="600"/>
              </a:spcAft>
              <a:buFont typeface="Arial" pitchFamily="34" charset="0"/>
              <a:buChar char="•"/>
            </a:pPr>
            <a:r>
              <a:rPr lang="en-US" sz="1800" b="1" dirty="0" smtClean="0"/>
              <a:t>Help us recruit</a:t>
            </a:r>
            <a:r>
              <a:rPr lang="en-US" sz="1800" dirty="0" smtClean="0"/>
              <a:t> the strongest possible </a:t>
            </a:r>
            <a:r>
              <a:rPr lang="en-US" sz="1800" b="1" dirty="0" smtClean="0"/>
              <a:t>co-operating teachers:</a:t>
            </a:r>
            <a:endParaRPr lang="en-US" sz="1800" dirty="0" smtClean="0"/>
          </a:p>
          <a:p>
            <a:pPr marL="1087438" lvl="1" indent="-231775">
              <a:spcBef>
                <a:spcPts val="300"/>
              </a:spcBef>
              <a:spcAft>
                <a:spcPts val="600"/>
              </a:spcAft>
              <a:tabLst>
                <a:tab pos="1087438" algn="l"/>
              </a:tabLst>
            </a:pPr>
            <a:r>
              <a:rPr lang="en-US" sz="1800" dirty="0" smtClean="0">
                <a:solidFill>
                  <a:srgbClr val="000000"/>
                </a:solidFill>
              </a:rPr>
              <a:t>Utilize the tools at your disposal (e.g. evaluation, PD hours, Title II funding) to incent the strongest teachers to take on this role.</a:t>
            </a:r>
          </a:p>
          <a:p>
            <a:pPr marL="1087438" lvl="1" indent="-231775">
              <a:spcBef>
                <a:spcPts val="300"/>
              </a:spcBef>
              <a:spcAft>
                <a:spcPts val="600"/>
              </a:spcAft>
              <a:tabLst>
                <a:tab pos="1087438" algn="l"/>
              </a:tabLst>
            </a:pPr>
            <a:r>
              <a:rPr lang="en-US" sz="1800" dirty="0" smtClean="0">
                <a:solidFill>
                  <a:srgbClr val="000000"/>
                </a:solidFill>
              </a:rPr>
              <a:t>Enable co-operating teachers to have a </a:t>
            </a:r>
            <a:r>
              <a:rPr lang="en-US" sz="1800" dirty="0" smtClean="0"/>
              <a:t>voice in the placement process.</a:t>
            </a:r>
          </a:p>
          <a:p>
            <a:pPr marL="1087438" lvl="1" indent="-231775">
              <a:spcBef>
                <a:spcPts val="300"/>
              </a:spcBef>
              <a:spcAft>
                <a:spcPts val="600"/>
              </a:spcAft>
              <a:tabLst>
                <a:tab pos="1087438" algn="l"/>
              </a:tabLst>
            </a:pPr>
            <a:r>
              <a:rPr lang="en-US" sz="1800" dirty="0" smtClean="0"/>
              <a:t>Create a culture of professional growth for your teacher leaders by encouraging them to serve as co-operating teachers.</a:t>
            </a:r>
          </a:p>
          <a:p>
            <a:pPr marL="393700" lvl="0" indent="-219075">
              <a:spcBef>
                <a:spcPts val="300"/>
              </a:spcBef>
              <a:spcAft>
                <a:spcPts val="600"/>
              </a:spcAft>
              <a:buFont typeface="Arial" pitchFamily="34" charset="0"/>
              <a:buChar char="•"/>
            </a:pPr>
            <a:r>
              <a:rPr lang="en-US" sz="1800" b="1" dirty="0" smtClean="0"/>
              <a:t>Share information about these new policies </a:t>
            </a:r>
            <a:r>
              <a:rPr lang="en-US" sz="1800" dirty="0" smtClean="0"/>
              <a:t>with your school leaders, teachers, and parents:</a:t>
            </a:r>
          </a:p>
          <a:p>
            <a:pPr marL="1087438" lvl="1" indent="-231775">
              <a:spcBef>
                <a:spcPts val="300"/>
              </a:spcBef>
              <a:spcAft>
                <a:spcPts val="600"/>
              </a:spcAft>
              <a:tabLst>
                <a:tab pos="1087438" algn="l"/>
              </a:tabLst>
            </a:pPr>
            <a:r>
              <a:rPr lang="en-US" sz="1800" dirty="0" smtClean="0">
                <a:solidFill>
                  <a:srgbClr val="000000"/>
                </a:solidFill>
              </a:rPr>
              <a:t>The Department is working to produce a message about these changes, as well as universal permission slips that can be used for the video-portion of the performance assessment.</a:t>
            </a:r>
          </a:p>
          <a:p>
            <a:pPr marL="393700" lvl="0" indent="-219075">
              <a:spcBef>
                <a:spcPts val="300"/>
              </a:spcBef>
              <a:spcAft>
                <a:spcPts val="600"/>
              </a:spcAft>
              <a:buFont typeface="Arial" pitchFamily="34" charset="0"/>
              <a:buChar char="•"/>
            </a:pPr>
            <a:r>
              <a:rPr lang="en-US" sz="1800" b="1" dirty="0" smtClean="0">
                <a:solidFill>
                  <a:prstClr val="black"/>
                </a:solidFill>
              </a:rPr>
              <a:t>Let the </a:t>
            </a:r>
            <a:r>
              <a:rPr lang="en-US" sz="1800" b="1" dirty="0" smtClean="0"/>
              <a:t>Department  and Colleges </a:t>
            </a:r>
            <a:r>
              <a:rPr lang="en-US" sz="1800" b="1" dirty="0" smtClean="0">
                <a:solidFill>
                  <a:prstClr val="black"/>
                </a:solidFill>
              </a:rPr>
              <a:t>know </a:t>
            </a:r>
            <a:r>
              <a:rPr lang="en-US" sz="1800" dirty="0" smtClean="0">
                <a:solidFill>
                  <a:prstClr val="black"/>
                </a:solidFill>
              </a:rPr>
              <a:t>where you are having difficulty recruiting candidates</a:t>
            </a:r>
          </a:p>
          <a:p>
            <a:pPr marL="393700" indent="-219075">
              <a:spcBef>
                <a:spcPts val="300"/>
              </a:spcBef>
              <a:spcAft>
                <a:spcPts val="600"/>
              </a:spcAft>
              <a:buFont typeface="Arial" pitchFamily="34" charset="0"/>
              <a:buChar char="•"/>
            </a:pPr>
            <a:endParaRPr lang="en-US" sz="1800" dirty="0" smtClean="0"/>
          </a:p>
          <a:p>
            <a:pPr marL="393700" indent="-219075">
              <a:spcBef>
                <a:spcPts val="300"/>
              </a:spcBef>
              <a:spcAft>
                <a:spcPts val="600"/>
              </a:spcAft>
              <a:buNone/>
            </a:pPr>
            <a:endParaRPr lang="en-US" sz="1800" b="1" dirty="0" smtClean="0"/>
          </a:p>
          <a:p>
            <a:pPr marL="393700" indent="-219075">
              <a:spcBef>
                <a:spcPts val="300"/>
              </a:spcBef>
              <a:spcAft>
                <a:spcPts val="600"/>
              </a:spcAft>
              <a:buFont typeface="Arial" pitchFamily="34" charset="0"/>
              <a:buChar char="•"/>
            </a:pPr>
            <a:endParaRPr lang="en-US" sz="1800" b="1" dirty="0" smtClean="0"/>
          </a:p>
          <a:p>
            <a:pPr marL="393700" indent="-219075">
              <a:spcBef>
                <a:spcPts val="300"/>
              </a:spcBef>
              <a:spcAft>
                <a:spcPts val="600"/>
              </a:spcAft>
              <a:buFont typeface="Arial" pitchFamily="34" charset="0"/>
              <a:buChar char="•"/>
            </a:pPr>
            <a:endParaRPr lang="en-US" sz="1400" dirty="0" smtClean="0"/>
          </a:p>
          <a:p>
            <a:pPr marL="1136650" lvl="1" indent="-219075">
              <a:spcBef>
                <a:spcPts val="300"/>
              </a:spcBef>
              <a:spcAft>
                <a:spcPts val="600"/>
              </a:spcAft>
              <a:buFont typeface="Arial" pitchFamily="34" charset="0"/>
              <a:buChar char="•"/>
            </a:pPr>
            <a:endParaRPr lang="en-US" sz="1400" dirty="0" smtClean="0"/>
          </a:p>
          <a:p>
            <a:pPr marL="393700" lvl="1" indent="-219075">
              <a:spcBef>
                <a:spcPts val="0"/>
              </a:spcBef>
              <a:spcAft>
                <a:spcPts val="300"/>
              </a:spcAft>
              <a:buFont typeface="Arial" pitchFamily="34" charset="0"/>
              <a:buChar char="•"/>
            </a:pPr>
            <a:endParaRPr lang="en-US" sz="1800" baseline="30000" dirty="0" smtClean="0">
              <a:cs typeface="ＭＳ Ｐゴシック" pitchFamily="-123" charset="-128"/>
            </a:endParaRPr>
          </a:p>
          <a:p>
            <a:pPr marL="393700" indent="-219075">
              <a:spcBef>
                <a:spcPts val="0"/>
              </a:spcBef>
              <a:spcAft>
                <a:spcPts val="300"/>
              </a:spcAft>
              <a:buNone/>
            </a:pPr>
            <a:r>
              <a:rPr lang="en-US" sz="1600" dirty="0" smtClean="0">
                <a:solidFill>
                  <a:prstClr val="black"/>
                </a:solidFill>
              </a:rPr>
              <a:t/>
            </a:r>
            <a:br>
              <a:rPr lang="en-US" sz="1600" dirty="0" smtClean="0">
                <a:solidFill>
                  <a:prstClr val="black"/>
                </a:solidFill>
              </a:rPr>
            </a:br>
            <a:endParaRPr lang="en-US" sz="1600" dirty="0" smtClean="0">
              <a:solidFill>
                <a:prstClr val="black"/>
              </a:solidFill>
            </a:endParaRPr>
          </a:p>
          <a:p>
            <a:pPr marL="457200" lvl="0" indent="-457200">
              <a:spcBef>
                <a:spcPts val="0"/>
              </a:spcBef>
              <a:buFont typeface="Arial" pitchFamily="34" charset="0"/>
              <a:buChar char="•"/>
            </a:pPr>
            <a:endParaRPr lang="en-US" sz="1600" dirty="0" smtClean="0">
              <a:solidFill>
                <a:prstClr val="black"/>
              </a:solidFill>
            </a:endParaRPr>
          </a:p>
        </p:txBody>
      </p:sp>
      <p:sp>
        <p:nvSpPr>
          <p:cNvPr id="15" name="Slide Number Placeholder 3"/>
          <p:cNvSpPr txBox="1">
            <a:spLocks/>
          </p:cNvSpPr>
          <p:nvPr/>
        </p:nvSpPr>
        <p:spPr>
          <a:xfrm>
            <a:off x="8748464" y="6624736"/>
            <a:ext cx="395536" cy="260648"/>
          </a:xfrm>
          <a:prstGeom prst="rect">
            <a:avLst/>
          </a:prstGeom>
          <a:noFill/>
        </p:spPr>
        <p:txBody>
          <a:bodyPr/>
          <a:lstStyle/>
          <a:p>
            <a:pPr>
              <a:defRPr/>
            </a:pPr>
            <a:fld id="{BD7D9710-94C1-4FBA-BE67-40BA0AB8A9FC}" type="slidenum">
              <a:rPr lang="en-US" sz="1400" smtClean="0">
                <a:solidFill>
                  <a:prstClr val="black"/>
                </a:solidFill>
                <a:latin typeface="Calibri"/>
                <a:ea typeface="ＭＳ Ｐゴシック" pitchFamily="-123" charset="-128"/>
                <a:cs typeface="ＭＳ Ｐゴシック" pitchFamily="-123" charset="-128"/>
              </a:rPr>
              <a:pPr>
                <a:defRPr/>
              </a:pPr>
              <a:t>60</a:t>
            </a:fld>
            <a:endParaRPr lang="en-US" sz="1400" dirty="0">
              <a:solidFill>
                <a:prstClr val="black"/>
              </a:solidFill>
              <a:latin typeface="Calibri"/>
              <a:ea typeface="ＭＳ Ｐゴシック" pitchFamily="-123" charset="-128"/>
              <a:cs typeface="ＭＳ Ｐゴシック" pitchFamily="-123"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24200"/>
            <a:ext cx="6324600" cy="1600199"/>
          </a:xfrm>
        </p:spPr>
        <p:txBody>
          <a:bodyPr>
            <a:normAutofit fontScale="90000"/>
          </a:bodyPr>
          <a:lstStyle/>
          <a:p>
            <a:pPr algn="l"/>
            <a:r>
              <a:rPr lang="en-US" sz="2700" dirty="0" smtClean="0"/>
              <a:t>Please don’t hesitate to email us regarding:</a:t>
            </a:r>
            <a:br>
              <a:rPr lang="en-US" sz="2700" dirty="0" smtClean="0"/>
            </a:br>
            <a:r>
              <a:rPr lang="en-US" sz="2700" dirty="0" smtClean="0"/>
              <a:t>- Policy questions</a:t>
            </a:r>
            <a:br>
              <a:rPr lang="en-US" sz="2700" dirty="0" smtClean="0"/>
            </a:br>
            <a:r>
              <a:rPr lang="en-US" sz="2700" dirty="0" smtClean="0"/>
              <a:t>- Implementation timeline, questions or concerns</a:t>
            </a:r>
            <a:br>
              <a:rPr lang="en-US" sz="2700" dirty="0" smtClean="0"/>
            </a:br>
            <a:r>
              <a:rPr lang="en-US" sz="2700" dirty="0" smtClean="0"/>
              <a:t>- Operations or logistical questions or concerns</a:t>
            </a:r>
            <a:r>
              <a:rPr lang="en-US" sz="3200" dirty="0" smtClean="0"/>
              <a:t/>
            </a:r>
            <a:br>
              <a:rPr lang="en-US" sz="3200" dirty="0" smtClean="0"/>
            </a:br>
            <a:r>
              <a:rPr lang="en-US" sz="3200" dirty="0" smtClean="0"/>
              <a:t/>
            </a:r>
            <a:br>
              <a:rPr lang="en-US" sz="3200" dirty="0" smtClean="0"/>
            </a:br>
            <a:endParaRPr lang="en-US" sz="3200" dirty="0"/>
          </a:p>
        </p:txBody>
      </p:sp>
      <p:sp>
        <p:nvSpPr>
          <p:cNvPr id="3" name="Subtitle 2"/>
          <p:cNvSpPr>
            <a:spLocks noGrp="1"/>
          </p:cNvSpPr>
          <p:nvPr>
            <p:ph type="subTitle" idx="1"/>
          </p:nvPr>
        </p:nvSpPr>
        <p:spPr>
          <a:xfrm>
            <a:off x="304800" y="5181600"/>
            <a:ext cx="8534400" cy="1295400"/>
          </a:xfrm>
        </p:spPr>
        <p:txBody>
          <a:bodyPr/>
          <a:lstStyle/>
          <a:p>
            <a:r>
              <a:rPr lang="en-US" sz="2000" dirty="0" smtClean="0"/>
              <a:t>Rebecca Sieg, </a:t>
            </a:r>
            <a:r>
              <a:rPr lang="en-US" sz="2000" dirty="0" smtClean="0">
                <a:hlinkClick r:id="rId3"/>
              </a:rPr>
              <a:t>rebecca.sieg@doe.state.nj.us</a:t>
            </a:r>
            <a:r>
              <a:rPr lang="en-US" sz="2000" dirty="0" smtClean="0"/>
              <a:t>  c: 609-984-7245</a:t>
            </a:r>
          </a:p>
          <a:p>
            <a:r>
              <a:rPr lang="en-US" sz="2000" dirty="0" smtClean="0"/>
              <a:t>Tanisha Davis, </a:t>
            </a:r>
            <a:r>
              <a:rPr lang="en-US" sz="2000" dirty="0" smtClean="0">
                <a:hlinkClick r:id="rId4"/>
              </a:rPr>
              <a:t>tanisha.davis@doe.state.nj.us</a:t>
            </a:r>
            <a:r>
              <a:rPr lang="en-US" sz="2000" dirty="0" smtClean="0"/>
              <a:t> c: 609-633-6969</a:t>
            </a:r>
          </a:p>
          <a:p>
            <a:r>
              <a:rPr lang="en-US" sz="2000" dirty="0" smtClean="0"/>
              <a:t>Ashley Bencan, </a:t>
            </a:r>
            <a:r>
              <a:rPr lang="en-US" sz="2000" dirty="0" smtClean="0">
                <a:hlinkClick r:id="rId5"/>
              </a:rPr>
              <a:t>ashley.bencan@doe.state.nj.us</a:t>
            </a:r>
            <a:r>
              <a:rPr lang="en-US" sz="2000" dirty="0" smtClean="0"/>
              <a:t>  c: 609-815-6201</a:t>
            </a:r>
            <a:endParaRPr lang="en-US" sz="2000" dirty="0"/>
          </a:p>
        </p:txBody>
      </p:sp>
      <p:sp>
        <p:nvSpPr>
          <p:cNvPr id="4" name="TextBox 3"/>
          <p:cNvSpPr txBox="1"/>
          <p:nvPr/>
        </p:nvSpPr>
        <p:spPr>
          <a:xfrm>
            <a:off x="990600" y="1676400"/>
            <a:ext cx="6858000" cy="1077218"/>
          </a:xfrm>
          <a:prstGeom prst="rect">
            <a:avLst/>
          </a:prstGeom>
          <a:noFill/>
        </p:spPr>
        <p:txBody>
          <a:bodyPr wrap="square" rtlCol="0">
            <a:spAutoFit/>
          </a:bodyPr>
          <a:lstStyle/>
          <a:p>
            <a:pPr algn="ctr" fontAlgn="auto">
              <a:spcBef>
                <a:spcPts val="0"/>
              </a:spcBef>
              <a:spcAft>
                <a:spcPts val="0"/>
              </a:spcAft>
            </a:pPr>
            <a:r>
              <a:rPr lang="en-US" sz="3200" b="1" dirty="0" smtClean="0">
                <a:solidFill>
                  <a:prstClr val="black"/>
                </a:solidFill>
                <a:latin typeface="Calibri"/>
                <a:cs typeface="+mn-cs"/>
              </a:rPr>
              <a:t>We look forward to meeting you in the fall and sharing more details.</a:t>
            </a:r>
            <a:endParaRPr lang="en-US" sz="3200" b="1"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bwMode="auto">
          <a:xfrm>
            <a:off x="232144" y="6463847"/>
            <a:ext cx="6991350" cy="365125"/>
          </a:xfrm>
          <a:noFill/>
          <a:ln>
            <a:miter lim="800000"/>
            <a:headEnd/>
            <a:tailEnd/>
          </a:ln>
        </p:spPr>
        <p:txBody>
          <a:bodyPr/>
          <a:lstStyle/>
          <a:p>
            <a:r>
              <a:rPr lang="en-US" sz="1600" dirty="0" smtClean="0">
                <a:solidFill>
                  <a:schemeClr val="bg1"/>
                </a:solidFill>
                <a:cs typeface="Arial" pitchFamily="34" charset="0"/>
              </a:rPr>
              <a:t>Districts may choose to set goals before this date if that is their preference.</a:t>
            </a:r>
          </a:p>
        </p:txBody>
      </p:sp>
      <p:graphicFrame>
        <p:nvGraphicFramePr>
          <p:cNvPr id="6" name="Content Placeholder 5"/>
          <p:cNvGraphicFramePr>
            <a:graphicFrameLocks noGrp="1"/>
          </p:cNvGraphicFramePr>
          <p:nvPr>
            <p:ph sz="half" idx="1"/>
          </p:nvPr>
        </p:nvGraphicFramePr>
        <p:xfrm>
          <a:off x="533400" y="1219200"/>
          <a:ext cx="7772400" cy="259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5029200" y="2997200"/>
            <a:ext cx="1600200" cy="457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35128" tIns="135128" rIns="135128" bIns="135128" spcCol="1270"/>
          <a:lstStyle/>
          <a:p>
            <a:pPr algn="ctr" defTabSz="844550">
              <a:lnSpc>
                <a:spcPct val="90000"/>
              </a:lnSpc>
              <a:spcAft>
                <a:spcPct val="35000"/>
              </a:spcAft>
              <a:defRPr/>
            </a:pPr>
            <a:r>
              <a:rPr lang="en-US" sz="1900" dirty="0"/>
              <a:t>Oct 31</a:t>
            </a:r>
          </a:p>
        </p:txBody>
      </p:sp>
      <p:sp>
        <p:nvSpPr>
          <p:cNvPr id="28678" name="Content Placeholder 2"/>
          <p:cNvSpPr>
            <a:spLocks noGrp="1"/>
          </p:cNvSpPr>
          <p:nvPr>
            <p:ph sz="half" idx="1"/>
          </p:nvPr>
        </p:nvSpPr>
        <p:spPr>
          <a:xfrm>
            <a:off x="381000" y="4191000"/>
            <a:ext cx="8382000" cy="1784350"/>
          </a:xfrm>
          <a:solidFill>
            <a:srgbClr val="E9ECF3"/>
          </a:solidFill>
          <a:ln>
            <a:solidFill>
              <a:schemeClr val="tx2"/>
            </a:solidFill>
          </a:ln>
        </p:spPr>
        <p:txBody>
          <a:bodyPr/>
          <a:lstStyle/>
          <a:p>
            <a:pPr>
              <a:lnSpc>
                <a:spcPct val="100000"/>
              </a:lnSpc>
              <a:spcBef>
                <a:spcPct val="0"/>
              </a:spcBef>
              <a:buFont typeface="Arial" pitchFamily="34" charset="0"/>
              <a:buNone/>
            </a:pPr>
            <a:r>
              <a:rPr lang="en-US" sz="2000" b="1" dirty="0" smtClean="0">
                <a:solidFill>
                  <a:schemeClr val="tx2"/>
                </a:solidFill>
              </a:rPr>
              <a:t>	Benefits</a:t>
            </a:r>
          </a:p>
          <a:p>
            <a:pPr>
              <a:lnSpc>
                <a:spcPct val="100000"/>
              </a:lnSpc>
              <a:spcBef>
                <a:spcPct val="0"/>
              </a:spcBef>
            </a:pPr>
            <a:r>
              <a:rPr lang="en-US" sz="1800" dirty="0" smtClean="0"/>
              <a:t>Teachers gain extra time and information to finalize </a:t>
            </a:r>
            <a:r>
              <a:rPr lang="en-US" sz="1800" b="1" dirty="0" smtClean="0"/>
              <a:t>high quality </a:t>
            </a:r>
            <a:r>
              <a:rPr lang="en-US" sz="1800" dirty="0" smtClean="0"/>
              <a:t>professional goals for themselves.  </a:t>
            </a:r>
          </a:p>
          <a:p>
            <a:pPr>
              <a:lnSpc>
                <a:spcPct val="100000"/>
              </a:lnSpc>
              <a:spcBef>
                <a:spcPct val="0"/>
              </a:spcBef>
            </a:pPr>
            <a:r>
              <a:rPr lang="en-US" sz="1800" dirty="0" smtClean="0"/>
              <a:t>There is increased </a:t>
            </a:r>
            <a:r>
              <a:rPr lang="en-US" sz="1800" b="1" dirty="0" smtClean="0"/>
              <a:t>flexibility</a:t>
            </a:r>
            <a:r>
              <a:rPr lang="en-US" sz="1800" dirty="0" smtClean="0"/>
              <a:t> for goal-setting conferences to occur.</a:t>
            </a:r>
          </a:p>
          <a:p>
            <a:pPr>
              <a:lnSpc>
                <a:spcPct val="100000"/>
              </a:lnSpc>
              <a:spcBef>
                <a:spcPct val="0"/>
              </a:spcBef>
            </a:pPr>
            <a:r>
              <a:rPr lang="en-US" sz="1800" dirty="0" smtClean="0"/>
              <a:t>Professional goals and student goals may now be due on one date, </a:t>
            </a:r>
            <a:r>
              <a:rPr lang="en-US" sz="1800" b="1" dirty="0" smtClean="0"/>
              <a:t>simplifying</a:t>
            </a:r>
            <a:r>
              <a:rPr lang="en-US" sz="1800" dirty="0" smtClean="0"/>
              <a:t> schedules.</a:t>
            </a:r>
          </a:p>
        </p:txBody>
      </p:sp>
      <p:sp>
        <p:nvSpPr>
          <p:cNvPr id="7" name="Title 6"/>
          <p:cNvSpPr>
            <a:spLocks noGrp="1"/>
          </p:cNvSpPr>
          <p:nvPr>
            <p:ph type="title"/>
          </p:nvPr>
        </p:nvSpPr>
        <p:spPr/>
        <p:txBody>
          <a:bodyPr/>
          <a:lstStyle/>
          <a:p>
            <a:endParaRPr lang="en-US"/>
          </a:p>
        </p:txBody>
      </p:sp>
      <p:sp>
        <p:nvSpPr>
          <p:cNvPr id="8" name="Title 1"/>
          <p:cNvSpPr txBox="1">
            <a:spLocks/>
          </p:cNvSpPr>
          <p:nvPr/>
        </p:nvSpPr>
        <p:spPr bwMode="auto">
          <a:xfrm>
            <a:off x="0" y="0"/>
            <a:ext cx="9161463" cy="1041400"/>
          </a:xfrm>
          <a:prstGeom prst="rect">
            <a:avLst/>
          </a:prstGeom>
          <a:solidFill>
            <a:schemeClr val="accent2"/>
          </a:solidFill>
          <a:ln w="9525">
            <a:noFill/>
            <a:miter lim="800000"/>
            <a:headEnd/>
            <a:tailEnd/>
          </a:ln>
        </p:spPr>
        <p:txBody>
          <a:bodyPr vert="horz" wrap="square" lIns="457200" tIns="45720" rIns="91440" bIns="45720" numCol="1" anchor="ctr" anchorCtr="0" compatLnSpc="1">
            <a:prstTxWarp prst="textNoShape">
              <a:avLst/>
            </a:prstTxWarp>
          </a:bodyPr>
          <a:lstStyle/>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mj-lt"/>
                <a:ea typeface="+mj-ea"/>
                <a:cs typeface="+mj-cs"/>
              </a:rPr>
              <a:t>Change 3</a:t>
            </a:r>
            <a:br>
              <a:rPr kumimoji="0" lang="en-US" sz="2400" b="1" i="0" u="none" strike="noStrike" kern="1200" cap="none" spc="0" normalizeH="0" baseline="0" noProof="0" dirty="0" smtClean="0">
                <a:ln>
                  <a:noFill/>
                </a:ln>
                <a:solidFill>
                  <a:schemeClr val="bg1"/>
                </a:solidFill>
                <a:effectLst/>
                <a:uLnTx/>
                <a:uFillTx/>
                <a:latin typeface="+mj-lt"/>
                <a:ea typeface="+mj-ea"/>
                <a:cs typeface="+mj-cs"/>
              </a:rPr>
            </a:br>
            <a:r>
              <a:rPr kumimoji="0" lang="en-US" sz="2400" b="1" i="0" u="none" strike="noStrike" kern="1200" cap="none" spc="0" normalizeH="0" baseline="0" noProof="0" dirty="0" smtClean="0">
                <a:ln>
                  <a:noFill/>
                </a:ln>
                <a:solidFill>
                  <a:srgbClr val="FFC000"/>
                </a:solidFill>
                <a:effectLst/>
                <a:uLnTx/>
                <a:uFillTx/>
                <a:latin typeface="+mj-lt"/>
                <a:ea typeface="+mj-ea"/>
                <a:cs typeface="+mj-cs"/>
              </a:rPr>
              <a:t>PDP, CAP and SGO deadlines are aligned</a:t>
            </a:r>
          </a:p>
        </p:txBody>
      </p:sp>
      <p:sp>
        <p:nvSpPr>
          <p:cNvPr id="11" name="Rectangle 10"/>
          <p:cNvSpPr/>
          <p:nvPr/>
        </p:nvSpPr>
        <p:spPr>
          <a:xfrm>
            <a:off x="2928945" y="2291834"/>
            <a:ext cx="2265355" cy="646331"/>
          </a:xfrm>
          <a:prstGeom prst="rect">
            <a:avLst/>
          </a:prstGeom>
        </p:spPr>
        <p:txBody>
          <a:bodyPr wrap="square">
            <a:spAutoFit/>
          </a:bodyPr>
          <a:lstStyle/>
          <a:p>
            <a:pPr lvl="0" algn="ctr"/>
            <a:r>
              <a:rPr lang="en-US" b="1" dirty="0" smtClean="0">
                <a:solidFill>
                  <a:srgbClr val="C00000"/>
                </a:solidFill>
              </a:rPr>
              <a:t>Corrective Action Plan</a:t>
            </a:r>
            <a:endParaRPr lang="en-US" b="1" dirty="0">
              <a:solidFill>
                <a:srgbClr val="C00000"/>
              </a:solidFill>
            </a:endParaRPr>
          </a:p>
        </p:txBody>
      </p:sp>
      <p:sp>
        <p:nvSpPr>
          <p:cNvPr id="12" name="Rectangle 11"/>
          <p:cNvSpPr/>
          <p:nvPr/>
        </p:nvSpPr>
        <p:spPr>
          <a:xfrm>
            <a:off x="303736" y="2291834"/>
            <a:ext cx="2820464" cy="646331"/>
          </a:xfrm>
          <a:prstGeom prst="rect">
            <a:avLst/>
          </a:prstGeom>
        </p:spPr>
        <p:txBody>
          <a:bodyPr wrap="square">
            <a:spAutoFit/>
          </a:bodyPr>
          <a:lstStyle/>
          <a:p>
            <a:pPr lvl="0" algn="ctr"/>
            <a:r>
              <a:rPr lang="en-US" b="1" dirty="0" smtClean="0">
                <a:solidFill>
                  <a:schemeClr val="accent5"/>
                </a:solidFill>
              </a:rPr>
              <a:t>Professional Development Plan</a:t>
            </a:r>
            <a:endParaRPr lang="en-US" b="1" dirty="0">
              <a:solidFill>
                <a:schemeClr val="accent5"/>
              </a:solidFill>
            </a:endParaRPr>
          </a:p>
        </p:txBody>
      </p:sp>
      <p:sp>
        <p:nvSpPr>
          <p:cNvPr id="13" name="Rectangle 12"/>
          <p:cNvSpPr/>
          <p:nvPr/>
        </p:nvSpPr>
        <p:spPr>
          <a:xfrm>
            <a:off x="368300" y="2997200"/>
            <a:ext cx="1600200" cy="457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35128" tIns="135128" rIns="135128" bIns="135128" spcCol="1270"/>
          <a:lstStyle/>
          <a:p>
            <a:pPr algn="ctr" defTabSz="844550">
              <a:lnSpc>
                <a:spcPct val="90000"/>
              </a:lnSpc>
              <a:spcAft>
                <a:spcPct val="35000"/>
              </a:spcAft>
              <a:defRPr/>
            </a:pPr>
            <a:r>
              <a:rPr lang="en-US" sz="1900" dirty="0"/>
              <a:t>June</a:t>
            </a:r>
          </a:p>
        </p:txBody>
      </p:sp>
      <p:sp>
        <p:nvSpPr>
          <p:cNvPr id="15" name="Rectangle 14"/>
          <p:cNvSpPr/>
          <p:nvPr/>
        </p:nvSpPr>
        <p:spPr>
          <a:xfrm>
            <a:off x="2590800" y="3009900"/>
            <a:ext cx="1600200" cy="4572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35128" tIns="135128" rIns="135128" bIns="135128" spcCol="1270"/>
          <a:lstStyle/>
          <a:p>
            <a:pPr algn="ctr" defTabSz="844550">
              <a:lnSpc>
                <a:spcPct val="90000"/>
              </a:lnSpc>
              <a:spcAft>
                <a:spcPct val="35000"/>
              </a:spcAft>
              <a:defRPr/>
            </a:pPr>
            <a:r>
              <a:rPr lang="en-US" sz="1900" dirty="0"/>
              <a:t>Sep 15</a:t>
            </a:r>
          </a:p>
        </p:txBody>
      </p:sp>
      <p:sp>
        <p:nvSpPr>
          <p:cNvPr id="16" name="Content Placeholder 2"/>
          <p:cNvSpPr txBox="1">
            <a:spLocks/>
          </p:cNvSpPr>
          <p:nvPr/>
        </p:nvSpPr>
        <p:spPr bwMode="auto">
          <a:xfrm>
            <a:off x="544285" y="1295401"/>
            <a:ext cx="1121229" cy="461665"/>
          </a:xfrm>
          <a:prstGeom prst="rect">
            <a:avLst/>
          </a:prstGeom>
          <a:noFill/>
          <a:ln w="9525">
            <a:noFill/>
            <a:miter lim="800000"/>
            <a:headEnd/>
            <a:tailEnd/>
          </a:ln>
        </p:spPr>
        <p:txBody>
          <a:bodyPr wrap="square">
            <a:spAutoFit/>
          </a:bodyPr>
          <a:lstStyle/>
          <a:p>
            <a:pPr marL="342900" indent="-342900" defTabSz="457200" eaLnBrk="0" hangingPunct="0">
              <a:lnSpc>
                <a:spcPct val="120000"/>
              </a:lnSpc>
              <a:spcBef>
                <a:spcPct val="20000"/>
              </a:spcBef>
              <a:buClr>
                <a:srgbClr val="FBC473"/>
              </a:buClr>
              <a:buFont typeface="Arial" charset="0"/>
              <a:buNone/>
              <a:defRPr/>
            </a:pPr>
            <a:r>
              <a:rPr lang="en-US" sz="2000" b="1" dirty="0" smtClean="0">
                <a:solidFill>
                  <a:schemeClr val="tx2"/>
                </a:solidFill>
                <a:latin typeface="+mn-lt"/>
                <a:cs typeface="+mn-cs"/>
              </a:rPr>
              <a:t>Current</a:t>
            </a:r>
            <a:endParaRPr lang="en-US" sz="2000" b="1" dirty="0">
              <a:solidFill>
                <a:schemeClr val="tx2"/>
              </a:solidFill>
              <a:latin typeface="+mn-lt"/>
              <a:cs typeface="+mn-cs"/>
            </a:endParaRPr>
          </a:p>
        </p:txBody>
      </p:sp>
      <p:sp>
        <p:nvSpPr>
          <p:cNvPr id="17" name="Content Placeholder 2"/>
          <p:cNvSpPr txBox="1">
            <a:spLocks/>
          </p:cNvSpPr>
          <p:nvPr/>
        </p:nvSpPr>
        <p:spPr bwMode="auto">
          <a:xfrm>
            <a:off x="566056" y="1534887"/>
            <a:ext cx="1208315" cy="428322"/>
          </a:xfrm>
          <a:prstGeom prst="rect">
            <a:avLst/>
          </a:prstGeom>
          <a:noFill/>
          <a:ln w="9525">
            <a:noFill/>
            <a:miter lim="800000"/>
            <a:headEnd/>
            <a:tailEnd/>
          </a:ln>
        </p:spPr>
        <p:txBody>
          <a:bodyPr wrap="square">
            <a:spAutoFit/>
          </a:bodyPr>
          <a:lstStyle/>
          <a:p>
            <a:pPr marL="342900" indent="-342900" defTabSz="457200" eaLnBrk="0" hangingPunct="0">
              <a:lnSpc>
                <a:spcPct val="120000"/>
              </a:lnSpc>
              <a:spcBef>
                <a:spcPct val="20000"/>
              </a:spcBef>
              <a:buClr>
                <a:srgbClr val="FBC473"/>
              </a:buClr>
              <a:buFont typeface="Arial" charset="0"/>
              <a:buNone/>
              <a:defRPr/>
            </a:pPr>
            <a:r>
              <a:rPr lang="en-US" sz="2000" b="1" dirty="0" smtClean="0">
                <a:solidFill>
                  <a:schemeClr val="tx2"/>
                </a:solidFill>
                <a:latin typeface="+mn-lt"/>
                <a:cs typeface="+mn-cs"/>
              </a:rPr>
              <a:t>New</a:t>
            </a:r>
            <a:endParaRPr lang="en-US" sz="2000" b="1" dirty="0">
              <a:solidFill>
                <a:schemeClr val="tx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112E-17 -1.48148E-6 L 0.2625 -0.07222 " pathEditMode="relative" rAng="0" ptsTypes="AA">
                                      <p:cBhvr>
                                        <p:cTn id="6" dur="2000" fill="hold"/>
                                        <p:tgtEl>
                                          <p:spTgt spid="11"/>
                                        </p:tgtEl>
                                        <p:attrNameLst>
                                          <p:attrName>ppt_x</p:attrName>
                                          <p:attrName>ppt_y</p:attrName>
                                        </p:attrNameLst>
                                      </p:cBhvr>
                                      <p:rCtr x="13100" y="-3600"/>
                                    </p:animMotion>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3.33333E-6 -3.33333E-6 L 0.51806 -0.17407 " pathEditMode="relative" rAng="0" ptsTypes="AA">
                                      <p:cBhvr>
                                        <p:cTn id="12" dur="2000" fill="hold"/>
                                        <p:tgtEl>
                                          <p:spTgt spid="12"/>
                                        </p:tgtEl>
                                        <p:attrNameLst>
                                          <p:attrName>ppt_x</p:attrName>
                                          <p:attrName>ppt_y</p:attrName>
                                        </p:attrNameLst>
                                      </p:cBhvr>
                                      <p:rCtr x="25900" y="-8700"/>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678">
                                            <p:bg/>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678">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678">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678">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6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animBg="1"/>
      <p:bldP spid="11" grpId="0"/>
      <p:bldP spid="1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sz="half" idx="1"/>
          </p:nvPr>
        </p:nvSpPr>
        <p:spPr>
          <a:xfrm>
            <a:off x="381000" y="1295400"/>
            <a:ext cx="8229600" cy="1631216"/>
          </a:xfrm>
        </p:spPr>
        <p:txBody>
          <a:bodyPr/>
          <a:lstStyle/>
          <a:p>
            <a:r>
              <a:rPr lang="en-US" sz="2000" dirty="0" smtClean="0"/>
              <a:t>All administrators receive training on </a:t>
            </a:r>
            <a:r>
              <a:rPr lang="en-US" sz="2000" b="1" dirty="0" smtClean="0"/>
              <a:t>all components </a:t>
            </a:r>
            <a:r>
              <a:rPr lang="en-US" sz="2000" dirty="0" smtClean="0"/>
              <a:t>of the evaluation rubric prior to conducting evaluations, including on the </a:t>
            </a:r>
            <a:r>
              <a:rPr lang="en-US" sz="2000" b="1" dirty="0" smtClean="0"/>
              <a:t>SGO process</a:t>
            </a:r>
            <a:r>
              <a:rPr lang="en-US" sz="2000" dirty="0" smtClean="0"/>
              <a:t>.</a:t>
            </a:r>
          </a:p>
          <a:p>
            <a:r>
              <a:rPr lang="en-US" sz="2000" dirty="0" smtClean="0"/>
              <a:t>Districts </a:t>
            </a:r>
            <a:r>
              <a:rPr lang="en-US" sz="2000" b="1" dirty="0" smtClean="0"/>
              <a:t>develop policies </a:t>
            </a:r>
            <a:r>
              <a:rPr lang="en-US" sz="2000" dirty="0" smtClean="0"/>
              <a:t>and procedures describing the process of developing and scoring SGOs.</a:t>
            </a:r>
          </a:p>
        </p:txBody>
      </p:sp>
      <p:sp>
        <p:nvSpPr>
          <p:cNvPr id="30725" name="Content Placeholder 2"/>
          <p:cNvSpPr>
            <a:spLocks noGrp="1"/>
          </p:cNvSpPr>
          <p:nvPr>
            <p:ph sz="half" idx="1"/>
          </p:nvPr>
        </p:nvSpPr>
        <p:spPr>
          <a:xfrm>
            <a:off x="533400" y="4114800"/>
            <a:ext cx="8229600" cy="1784350"/>
          </a:xfrm>
          <a:solidFill>
            <a:srgbClr val="E9ECF3"/>
          </a:solidFill>
          <a:ln>
            <a:solidFill>
              <a:schemeClr val="tx2"/>
            </a:solidFill>
          </a:ln>
        </p:spPr>
        <p:txBody>
          <a:bodyPr/>
          <a:lstStyle/>
          <a:p>
            <a:pPr>
              <a:lnSpc>
                <a:spcPct val="100000"/>
              </a:lnSpc>
              <a:spcBef>
                <a:spcPct val="0"/>
              </a:spcBef>
              <a:buFont typeface="Arial" pitchFamily="34" charset="0"/>
              <a:buNone/>
            </a:pPr>
            <a:r>
              <a:rPr lang="en-US" sz="2000" b="1" dirty="0" smtClean="0">
                <a:solidFill>
                  <a:schemeClr val="tx2"/>
                </a:solidFill>
              </a:rPr>
              <a:t>Benefits</a:t>
            </a:r>
          </a:p>
          <a:p>
            <a:pPr>
              <a:lnSpc>
                <a:spcPct val="100000"/>
              </a:lnSpc>
              <a:spcBef>
                <a:spcPct val="0"/>
              </a:spcBef>
            </a:pPr>
            <a:r>
              <a:rPr lang="en-US" sz="1800" b="1" dirty="0" smtClean="0"/>
              <a:t>All educators </a:t>
            </a:r>
            <a:r>
              <a:rPr lang="en-US" sz="1800" dirty="0" smtClean="0"/>
              <a:t>better understand </a:t>
            </a:r>
            <a:r>
              <a:rPr lang="en-US" sz="1800" b="1" dirty="0" smtClean="0"/>
              <a:t>each component </a:t>
            </a:r>
            <a:r>
              <a:rPr lang="en-US" sz="1800" dirty="0" smtClean="0"/>
              <a:t>of the evaluation rubric prior to the start of the evaluation cycle.</a:t>
            </a:r>
          </a:p>
          <a:p>
            <a:pPr>
              <a:lnSpc>
                <a:spcPct val="100000"/>
              </a:lnSpc>
              <a:spcBef>
                <a:spcPct val="0"/>
              </a:spcBef>
            </a:pPr>
            <a:r>
              <a:rPr lang="en-US" sz="1800" dirty="0" smtClean="0"/>
              <a:t>Coupled with more </a:t>
            </a:r>
            <a:r>
              <a:rPr lang="en-US" sz="1800" b="1" dirty="0" smtClean="0"/>
              <a:t>flexibility</a:t>
            </a:r>
            <a:r>
              <a:rPr lang="en-US" sz="1800" dirty="0" smtClean="0"/>
              <a:t> offered in the observation process, increased focus on the SGO process will help increase the </a:t>
            </a:r>
            <a:r>
              <a:rPr lang="en-US" sz="1800" b="1" dirty="0" smtClean="0"/>
              <a:t>quality</a:t>
            </a:r>
            <a:r>
              <a:rPr lang="en-US" sz="1800" dirty="0" smtClean="0"/>
              <a:t> of goals set and support given to teachers.</a:t>
            </a:r>
          </a:p>
        </p:txBody>
      </p:sp>
      <p:sp>
        <p:nvSpPr>
          <p:cNvPr id="7" name="Title 1"/>
          <p:cNvSpPr>
            <a:spLocks noGrp="1"/>
          </p:cNvSpPr>
          <p:nvPr>
            <p:ph type="title"/>
          </p:nvPr>
        </p:nvSpPr>
        <p:spPr/>
        <p:txBody>
          <a:bodyPr/>
          <a:lstStyle/>
          <a:p>
            <a:pPr>
              <a:defRPr/>
            </a:pPr>
            <a:r>
              <a:rPr lang="en-US" sz="2400" dirty="0" smtClean="0"/>
              <a:t>Change 4</a:t>
            </a:r>
            <a:br>
              <a:rPr lang="en-US" sz="2400" dirty="0" smtClean="0"/>
            </a:br>
            <a:r>
              <a:rPr lang="en-US" sz="2400" dirty="0" smtClean="0">
                <a:solidFill>
                  <a:srgbClr val="FFC000"/>
                </a:solidFill>
              </a:rPr>
              <a:t>Training /district policy requirements for SGOs are aligned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Box 6"/>
          <p:cNvSpPr txBox="1">
            <a:spLocks noChangeArrowheads="1"/>
          </p:cNvSpPr>
          <p:nvPr/>
        </p:nvSpPr>
        <p:spPr bwMode="auto">
          <a:xfrm>
            <a:off x="0" y="6324600"/>
            <a:ext cx="7391400" cy="523220"/>
          </a:xfrm>
          <a:prstGeom prst="rect">
            <a:avLst/>
          </a:prstGeom>
          <a:noFill/>
          <a:ln w="9525">
            <a:noFill/>
            <a:miter lim="800000"/>
            <a:headEnd/>
            <a:tailEnd/>
          </a:ln>
        </p:spPr>
        <p:txBody>
          <a:bodyPr>
            <a:spAutoFit/>
          </a:bodyPr>
          <a:lstStyle/>
          <a:p>
            <a:r>
              <a:rPr lang="en-US" sz="1400" dirty="0">
                <a:solidFill>
                  <a:schemeClr val="bg1"/>
                </a:solidFill>
                <a:latin typeface="+mn-lt"/>
              </a:rPr>
              <a:t>The weights shown in these graphics reflect 2015-16.  Weights for 2016-17 will be published before the beginning of the next school </a:t>
            </a:r>
            <a:r>
              <a:rPr lang="en-US" sz="1400" dirty="0" smtClean="0">
                <a:solidFill>
                  <a:schemeClr val="bg1"/>
                </a:solidFill>
                <a:latin typeface="+mn-lt"/>
              </a:rPr>
              <a:t>year.</a:t>
            </a:r>
            <a:endParaRPr lang="en-US" sz="1400" dirty="0">
              <a:solidFill>
                <a:schemeClr val="accent2"/>
              </a:solidFill>
              <a:latin typeface="+mn-lt"/>
            </a:endParaRPr>
          </a:p>
        </p:txBody>
      </p:sp>
      <p:cxnSp>
        <p:nvCxnSpPr>
          <p:cNvPr id="13" name="Straight Connector 12"/>
          <p:cNvCxnSpPr/>
          <p:nvPr/>
        </p:nvCxnSpPr>
        <p:spPr>
          <a:xfrm>
            <a:off x="5156200" y="5773738"/>
            <a:ext cx="20638" cy="27781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a:graphicFrameLocks/>
          </p:cNvGraphicFramePr>
          <p:nvPr/>
        </p:nvGraphicFramePr>
        <p:xfrm>
          <a:off x="889000" y="1930400"/>
          <a:ext cx="3606800" cy="3289300"/>
        </p:xfrm>
        <a:graphic>
          <a:graphicData uri="http://schemas.openxmlformats.org/drawingml/2006/chart">
            <c:chart xmlns:c="http://schemas.openxmlformats.org/drawingml/2006/chart" xmlns:r="http://schemas.openxmlformats.org/officeDocument/2006/relationships" r:id="rId3"/>
          </a:graphicData>
        </a:graphic>
      </p:graphicFrame>
      <p:sp>
        <p:nvSpPr>
          <p:cNvPr id="1030" name="TextBox 1"/>
          <p:cNvSpPr txBox="1">
            <a:spLocks noChangeArrowheads="1"/>
          </p:cNvSpPr>
          <p:nvPr/>
        </p:nvSpPr>
        <p:spPr bwMode="auto">
          <a:xfrm>
            <a:off x="2514600" y="2438400"/>
            <a:ext cx="323850" cy="301625"/>
          </a:xfrm>
          <a:prstGeom prst="rect">
            <a:avLst/>
          </a:prstGeom>
          <a:noFill/>
          <a:ln w="9525">
            <a:noFill/>
            <a:miter lim="800000"/>
            <a:headEnd/>
            <a:tailEnd/>
          </a:ln>
        </p:spPr>
        <p:txBody>
          <a:bodyPr wrap="none"/>
          <a:lstStyle/>
          <a:p>
            <a:endParaRPr lang="en-US" sz="1100">
              <a:latin typeface="Franklin Gothic Book" pitchFamily="34" charset="0"/>
            </a:endParaRPr>
          </a:p>
        </p:txBody>
      </p:sp>
      <p:sp>
        <p:nvSpPr>
          <p:cNvPr id="32" name="Title 14"/>
          <p:cNvSpPr txBox="1">
            <a:spLocks/>
          </p:cNvSpPr>
          <p:nvPr/>
        </p:nvSpPr>
        <p:spPr>
          <a:xfrm>
            <a:off x="5181600" y="228600"/>
            <a:ext cx="1981200" cy="685800"/>
          </a:xfrm>
          <a:prstGeom prst="rect">
            <a:avLst/>
          </a:prstGeom>
        </p:spPr>
        <p:txBody>
          <a:bodyPr anchor="ctr">
            <a:normAutofit/>
          </a:bodyPr>
          <a:lstStyle/>
          <a:p>
            <a:pPr algn="ctr" fontAlgn="auto">
              <a:spcAft>
                <a:spcPts val="0"/>
              </a:spcAft>
              <a:defRPr/>
            </a:pPr>
            <a:r>
              <a:rPr lang="en-US" sz="2400" dirty="0">
                <a:latin typeface="+mj-lt"/>
                <a:ea typeface="+mj-ea"/>
                <a:cs typeface="+mj-cs"/>
              </a:rPr>
              <a:t>Proposed</a:t>
            </a:r>
          </a:p>
        </p:txBody>
      </p:sp>
      <p:sp>
        <p:nvSpPr>
          <p:cNvPr id="1032" name="TextBox 45"/>
          <p:cNvSpPr txBox="1">
            <a:spLocks noChangeArrowheads="1"/>
          </p:cNvSpPr>
          <p:nvPr/>
        </p:nvSpPr>
        <p:spPr bwMode="auto">
          <a:xfrm>
            <a:off x="3276600" y="609600"/>
            <a:ext cx="1001713" cy="369888"/>
          </a:xfrm>
          <a:prstGeom prst="rect">
            <a:avLst/>
          </a:prstGeom>
          <a:noFill/>
          <a:ln w="9525">
            <a:noFill/>
            <a:miter lim="800000"/>
            <a:headEnd/>
            <a:tailEnd/>
          </a:ln>
        </p:spPr>
        <p:txBody>
          <a:bodyPr wrap="none">
            <a:spAutoFit/>
          </a:bodyPr>
          <a:lstStyle/>
          <a:p>
            <a:r>
              <a:rPr lang="en-US">
                <a:solidFill>
                  <a:schemeClr val="tx2"/>
                </a:solidFill>
              </a:rPr>
              <a:t>Option 1</a:t>
            </a:r>
          </a:p>
        </p:txBody>
      </p:sp>
      <p:sp>
        <p:nvSpPr>
          <p:cNvPr id="47" name="Title 14"/>
          <p:cNvSpPr txBox="1">
            <a:spLocks/>
          </p:cNvSpPr>
          <p:nvPr/>
        </p:nvSpPr>
        <p:spPr>
          <a:xfrm>
            <a:off x="-304800" y="-152400"/>
            <a:ext cx="3048000" cy="609600"/>
          </a:xfrm>
          <a:prstGeom prst="rect">
            <a:avLst/>
          </a:prstGeom>
        </p:spPr>
        <p:txBody>
          <a:bodyPr anchor="ctr">
            <a:normAutofit/>
          </a:bodyPr>
          <a:lstStyle/>
          <a:p>
            <a:pPr algn="ctr" fontAlgn="auto">
              <a:spcAft>
                <a:spcPts val="0"/>
              </a:spcAft>
              <a:defRPr/>
            </a:pPr>
            <a:r>
              <a:rPr lang="en-US" sz="2000" b="1" dirty="0">
                <a:solidFill>
                  <a:schemeClr val="tx2"/>
                </a:solidFill>
                <a:latin typeface="+mj-lt"/>
                <a:ea typeface="+mj-ea"/>
                <a:cs typeface="+mj-cs"/>
              </a:rPr>
              <a:t>Principal Evaluation</a:t>
            </a:r>
          </a:p>
        </p:txBody>
      </p:sp>
      <p:sp>
        <p:nvSpPr>
          <p:cNvPr id="15" name="Title 1"/>
          <p:cNvSpPr txBox="1">
            <a:spLocks noGrp="1"/>
          </p:cNvSpPr>
          <p:nvPr>
            <p:ph type="title"/>
          </p:nvPr>
        </p:nvSpPr>
        <p:spPr bwMode="auto">
          <a:xfrm>
            <a:off x="-1" y="0"/>
            <a:ext cx="9144001" cy="1041400"/>
          </a:xfrm>
          <a:prstGeom prst="rect">
            <a:avLst/>
          </a:prstGeom>
          <a:solidFill>
            <a:schemeClr val="accent2"/>
          </a:solidFill>
          <a:ln w="9525">
            <a:noFill/>
            <a:miter lim="800000"/>
            <a:headEnd/>
            <a:tailEnd/>
          </a:ln>
        </p:spPr>
        <p:txBody>
          <a:bodyPr lIns="457200" anchor="ctr"/>
          <a:lstStyle/>
          <a:p>
            <a:pPr defTabSz="457200" eaLnBrk="0" hangingPunct="0">
              <a:defRPr/>
            </a:pPr>
            <a:r>
              <a:rPr lang="en-US" sz="2400" b="1" dirty="0" smtClean="0">
                <a:solidFill>
                  <a:schemeClr val="bg1"/>
                </a:solidFill>
                <a:latin typeface="+mj-lt"/>
                <a:ea typeface="+mj-ea"/>
                <a:cs typeface="+mj-cs"/>
              </a:rPr>
              <a:t>Change 5</a:t>
            </a:r>
            <a:r>
              <a:rPr lang="en-US" sz="2400" dirty="0" smtClean="0"/>
              <a:t/>
            </a:r>
            <a:br>
              <a:rPr lang="en-US" sz="2400" dirty="0" smtClean="0"/>
            </a:br>
            <a:r>
              <a:rPr lang="en-US" sz="2400" dirty="0" smtClean="0">
                <a:solidFill>
                  <a:srgbClr val="FFC000"/>
                </a:solidFill>
              </a:rPr>
              <a:t>Principal evaluation is more flexible</a:t>
            </a:r>
            <a:endParaRPr lang="en-US" sz="2400" b="1" dirty="0">
              <a:solidFill>
                <a:srgbClr val="FFC000"/>
              </a:solidFill>
              <a:latin typeface="+mj-lt"/>
              <a:ea typeface="+mj-ea"/>
              <a:cs typeface="+mj-cs"/>
            </a:endParaRPr>
          </a:p>
        </p:txBody>
      </p:sp>
      <p:graphicFrame>
        <p:nvGraphicFramePr>
          <p:cNvPr id="14" name="Chart 13"/>
          <p:cNvGraphicFramePr>
            <a:graphicFrameLocks/>
          </p:cNvGraphicFramePr>
          <p:nvPr/>
        </p:nvGraphicFramePr>
        <p:xfrm>
          <a:off x="4419600" y="1930400"/>
          <a:ext cx="3606800" cy="3289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nvGraphicFramePr>
        <p:xfrm>
          <a:off x="4229100" y="1917700"/>
          <a:ext cx="3543300" cy="3187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a:graphicFrameLocks/>
          </p:cNvGraphicFramePr>
          <p:nvPr/>
        </p:nvGraphicFramePr>
        <p:xfrm>
          <a:off x="838200" y="1879600"/>
          <a:ext cx="3733800" cy="3352800"/>
        </p:xfrm>
        <a:graphic>
          <a:graphicData uri="http://schemas.openxmlformats.org/drawingml/2006/chart">
            <c:chart xmlns:c="http://schemas.openxmlformats.org/drawingml/2006/chart" xmlns:r="http://schemas.openxmlformats.org/officeDocument/2006/relationships" r:id="rId6"/>
          </a:graphicData>
        </a:graphic>
      </p:graphicFrame>
      <p:sp>
        <p:nvSpPr>
          <p:cNvPr id="20" name="Content Placeholder 2"/>
          <p:cNvSpPr txBox="1">
            <a:spLocks/>
          </p:cNvSpPr>
          <p:nvPr/>
        </p:nvSpPr>
        <p:spPr bwMode="auto">
          <a:xfrm>
            <a:off x="381000" y="1219200"/>
            <a:ext cx="8229600" cy="892175"/>
          </a:xfrm>
          <a:prstGeom prst="rect">
            <a:avLst/>
          </a:prstGeom>
          <a:noFill/>
          <a:ln w="9525">
            <a:noFill/>
            <a:miter lim="800000"/>
            <a:headEnd/>
            <a:tailEnd/>
          </a:ln>
        </p:spPr>
        <p:txBody>
          <a:bodyPr>
            <a:spAutoFit/>
          </a:bodyPr>
          <a:lstStyle/>
          <a:p>
            <a:pPr marL="342900" indent="-342900" defTabSz="457200" eaLnBrk="0" hangingPunct="0">
              <a:lnSpc>
                <a:spcPct val="120000"/>
              </a:lnSpc>
              <a:spcBef>
                <a:spcPct val="20000"/>
              </a:spcBef>
              <a:buClr>
                <a:srgbClr val="FBC473"/>
              </a:buClr>
              <a:buFont typeface="Arial" charset="0"/>
              <a:buNone/>
              <a:defRPr/>
            </a:pPr>
            <a:r>
              <a:rPr lang="en-US" sz="2000" b="1" dirty="0" smtClean="0">
                <a:solidFill>
                  <a:schemeClr val="tx2"/>
                </a:solidFill>
                <a:latin typeface="+mn-lt"/>
                <a:cs typeface="+mn-cs"/>
              </a:rPr>
              <a:t>New</a:t>
            </a:r>
            <a:endParaRPr lang="en-US" sz="2000" b="1" dirty="0">
              <a:solidFill>
                <a:schemeClr val="tx2"/>
              </a:solidFill>
              <a:latin typeface="+mn-lt"/>
              <a:cs typeface="+mn-cs"/>
            </a:endParaRPr>
          </a:p>
          <a:p>
            <a:pPr marL="342900" indent="-342900" defTabSz="457200" eaLnBrk="0" hangingPunct="0">
              <a:lnSpc>
                <a:spcPct val="120000"/>
              </a:lnSpc>
              <a:spcBef>
                <a:spcPct val="20000"/>
              </a:spcBef>
              <a:buClr>
                <a:srgbClr val="FBC473"/>
              </a:buClr>
              <a:defRPr/>
            </a:pPr>
            <a:r>
              <a:rPr lang="en-US" sz="2000" dirty="0" smtClean="0">
                <a:latin typeface="+mn-lt"/>
                <a:cs typeface="+mn-cs"/>
              </a:rPr>
              <a:t>Evaluation </a:t>
            </a:r>
            <a:r>
              <a:rPr lang="en-US" sz="2000" dirty="0">
                <a:latin typeface="+mn-lt"/>
                <a:cs typeface="+mn-cs"/>
              </a:rPr>
              <a:t>Leadership Rubric component </a:t>
            </a:r>
            <a:r>
              <a:rPr lang="en-US" sz="2000" dirty="0" smtClean="0">
                <a:latin typeface="+mn-lt"/>
                <a:cs typeface="+mn-cs"/>
              </a:rPr>
              <a:t>is </a:t>
            </a:r>
            <a:r>
              <a:rPr lang="en-US" sz="2000" b="1" dirty="0" smtClean="0">
                <a:latin typeface="+mn-lt"/>
                <a:cs typeface="+mn-cs"/>
              </a:rPr>
              <a:t>optional</a:t>
            </a:r>
            <a:endParaRPr lang="en-US" sz="2000" b="1" dirty="0">
              <a:latin typeface="+mn-lt"/>
              <a:cs typeface="+mn-cs"/>
            </a:endParaRPr>
          </a:p>
        </p:txBody>
      </p:sp>
      <p:sp>
        <p:nvSpPr>
          <p:cNvPr id="22" name="Content Placeholder 42"/>
          <p:cNvSpPr txBox="1">
            <a:spLocks/>
          </p:cNvSpPr>
          <p:nvPr/>
        </p:nvSpPr>
        <p:spPr bwMode="auto">
          <a:xfrm>
            <a:off x="304800" y="5029200"/>
            <a:ext cx="8229600" cy="954088"/>
          </a:xfrm>
          <a:prstGeom prst="rect">
            <a:avLst/>
          </a:prstGeom>
          <a:solidFill>
            <a:srgbClr val="E9ECF3"/>
          </a:solidFill>
          <a:ln w="9525">
            <a:solidFill>
              <a:schemeClr val="tx2"/>
            </a:solidFill>
            <a:miter lim="800000"/>
            <a:headEnd/>
            <a:tailEnd/>
          </a:ln>
        </p:spPr>
        <p:txBody>
          <a:bodyPr vert="horz" wrap="square" lIns="91440" tIns="45720" rIns="91440" bIns="45720" numCol="1" anchor="t" anchorCtr="0" compatLnSpc="1">
            <a:prstTxWarp prst="textNoShape">
              <a:avLst/>
            </a:prstTxWarp>
            <a:spAutoFit/>
          </a:bodyPr>
          <a:lstStyle/>
          <a:p>
            <a:pPr marL="342900" marR="0" lvl="0" indent="-342900" algn="l" defTabSz="457200" rtl="0" eaLnBrk="0" fontAlgn="base" latinLnBrk="0" hangingPunct="0">
              <a:lnSpc>
                <a:spcPct val="100000"/>
              </a:lnSpc>
              <a:spcBef>
                <a:spcPct val="0"/>
              </a:spcBef>
              <a:spcAft>
                <a:spcPct val="0"/>
              </a:spcAft>
              <a:buClr>
                <a:srgbClr val="FBC473"/>
              </a:buClr>
              <a:buSzTx/>
              <a:buFont typeface="Arial" pitchFamily="34" charset="0"/>
              <a:buNone/>
              <a:tabLst/>
              <a:defRPr/>
            </a:pPr>
            <a:r>
              <a:rPr kumimoji="0" lang="en-US" sz="2000" b="1" i="0" u="none" strike="noStrike" kern="1200" cap="none" spc="0" normalizeH="0" baseline="0" noProof="0" smtClean="0">
                <a:ln>
                  <a:noFill/>
                </a:ln>
                <a:solidFill>
                  <a:schemeClr val="tx2"/>
                </a:solidFill>
                <a:effectLst/>
                <a:uLnTx/>
                <a:uFillTx/>
                <a:latin typeface="+mn-lt"/>
                <a:ea typeface="+mn-ea"/>
                <a:cs typeface="+mn-cs"/>
              </a:rPr>
              <a:t>Benefits</a:t>
            </a:r>
          </a:p>
          <a:p>
            <a:pPr marL="342900" marR="0" lvl="0" indent="-342900" algn="l" defTabSz="457200" rtl="0" eaLnBrk="0" fontAlgn="base" latinLnBrk="0" hangingPunct="0">
              <a:lnSpc>
                <a:spcPct val="100000"/>
              </a:lnSpc>
              <a:spcBef>
                <a:spcPct val="0"/>
              </a:spcBef>
              <a:spcAft>
                <a:spcPct val="0"/>
              </a:spcAft>
              <a:buClr>
                <a:srgbClr val="FBC473"/>
              </a:buClr>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Making the Evaluation Leadership Rubric </a:t>
            </a:r>
            <a:r>
              <a:rPr kumimoji="0" lang="en-US" sz="1800" b="1" i="0" u="none" strike="noStrike" kern="1200" cap="none" spc="0" normalizeH="0" baseline="0" noProof="0" smtClean="0">
                <a:ln>
                  <a:noFill/>
                </a:ln>
                <a:solidFill>
                  <a:schemeClr val="tx1"/>
                </a:solidFill>
                <a:effectLst/>
                <a:uLnTx/>
                <a:uFillTx/>
                <a:latin typeface="+mn-lt"/>
                <a:ea typeface="+mn-ea"/>
                <a:cs typeface="+mn-cs"/>
              </a:rPr>
              <a:t>optional</a:t>
            </a:r>
            <a:r>
              <a:rPr kumimoji="0" lang="en-US" sz="1800" b="0" i="0" u="none" strike="noStrike" kern="1200" cap="none" spc="0" normalizeH="0" baseline="0" noProof="0" smtClean="0">
                <a:ln>
                  <a:noFill/>
                </a:ln>
                <a:solidFill>
                  <a:schemeClr val="tx1"/>
                </a:solidFill>
                <a:effectLst/>
                <a:uLnTx/>
                <a:uFillTx/>
                <a:latin typeface="+mn-lt"/>
                <a:ea typeface="+mn-ea"/>
                <a:cs typeface="+mn-cs"/>
              </a:rPr>
              <a:t> provides increased </a:t>
            </a:r>
            <a:r>
              <a:rPr kumimoji="0" lang="en-US" sz="1800" b="1" i="0" u="none" strike="noStrike" kern="1200" cap="none" spc="0" normalizeH="0" baseline="0" noProof="0" smtClean="0">
                <a:ln>
                  <a:noFill/>
                </a:ln>
                <a:solidFill>
                  <a:schemeClr val="tx1"/>
                </a:solidFill>
                <a:effectLst/>
                <a:uLnTx/>
                <a:uFillTx/>
                <a:latin typeface="+mn-lt"/>
                <a:ea typeface="+mn-ea"/>
                <a:cs typeface="+mn-cs"/>
              </a:rPr>
              <a:t>flexibility</a:t>
            </a:r>
            <a:r>
              <a:rPr kumimoji="0" lang="en-US" sz="1800" b="0" i="0" u="none" strike="noStrike" kern="1200" cap="none" spc="0" normalizeH="0" baseline="0" noProof="0" smtClean="0">
                <a:ln>
                  <a:noFill/>
                </a:ln>
                <a:solidFill>
                  <a:schemeClr val="tx1"/>
                </a:solidFill>
                <a:effectLst/>
                <a:uLnTx/>
                <a:uFillTx/>
                <a:latin typeface="+mn-lt"/>
                <a:ea typeface="+mn-ea"/>
                <a:cs typeface="+mn-cs"/>
              </a:rPr>
              <a:t> to help districts improve </a:t>
            </a:r>
            <a:r>
              <a:rPr kumimoji="0" lang="en-US" sz="1800" b="1" i="0" u="none" strike="noStrike" kern="1200" cap="none" spc="0" normalizeH="0" baseline="0" noProof="0" smtClean="0">
                <a:ln>
                  <a:noFill/>
                </a:ln>
                <a:solidFill>
                  <a:schemeClr val="tx1"/>
                </a:solidFill>
                <a:effectLst/>
                <a:uLnTx/>
                <a:uFillTx/>
                <a:latin typeface="+mn-lt"/>
                <a:ea typeface="+mn-ea"/>
                <a:cs typeface="+mn-cs"/>
              </a:rPr>
              <a:t>quality</a:t>
            </a:r>
            <a:r>
              <a:rPr kumimoji="0" lang="en-US" sz="1800" b="0" i="0" u="none" strike="noStrike" kern="1200" cap="none" spc="0" normalizeH="0" baseline="0" noProof="0" smtClean="0">
                <a:ln>
                  <a:noFill/>
                </a:ln>
                <a:solidFill>
                  <a:schemeClr val="tx1"/>
                </a:solidFill>
                <a:effectLst/>
                <a:uLnTx/>
                <a:uFillTx/>
                <a:latin typeface="+mn-lt"/>
                <a:ea typeface="+mn-ea"/>
                <a:cs typeface="+mn-cs"/>
              </a:rPr>
              <a:t> of principal evaluation.</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2"/>
          <p:cNvSpPr txBox="1">
            <a:spLocks/>
          </p:cNvSpPr>
          <p:nvPr/>
        </p:nvSpPr>
        <p:spPr bwMode="auto">
          <a:xfrm>
            <a:off x="402771" y="1469572"/>
            <a:ext cx="8229600" cy="461665"/>
          </a:xfrm>
          <a:prstGeom prst="rect">
            <a:avLst/>
          </a:prstGeom>
          <a:noFill/>
          <a:ln w="9525">
            <a:noFill/>
            <a:miter lim="800000"/>
            <a:headEnd/>
            <a:tailEnd/>
          </a:ln>
        </p:spPr>
        <p:txBody>
          <a:bodyPr wrap="square">
            <a:spAutoFit/>
          </a:bodyPr>
          <a:lstStyle/>
          <a:p>
            <a:pPr marL="342900" indent="-342900" defTabSz="457200" eaLnBrk="0" hangingPunct="0">
              <a:lnSpc>
                <a:spcPct val="120000"/>
              </a:lnSpc>
              <a:spcBef>
                <a:spcPct val="20000"/>
              </a:spcBef>
              <a:buClr>
                <a:srgbClr val="FBC473"/>
              </a:buClr>
              <a:buFont typeface="Arial" charset="0"/>
              <a:buNone/>
              <a:defRPr/>
            </a:pPr>
            <a:r>
              <a:rPr lang="en-US" sz="2000" b="1" dirty="0" smtClean="0">
                <a:solidFill>
                  <a:schemeClr val="tx2"/>
                </a:solidFill>
                <a:latin typeface="+mn-lt"/>
                <a:cs typeface="+mn-cs"/>
              </a:rPr>
              <a:t>Current</a:t>
            </a:r>
            <a:endParaRPr lang="en-US" sz="2000" b="1" dirty="0">
              <a:solidFill>
                <a:schemeClr val="tx2"/>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P spid="20" grpId="0"/>
      <p:bldP spid="22" grpId="0" animBg="1"/>
      <p:bldP spid="23" grpId="0"/>
    </p:bldLst>
  </p:timing>
</p:sld>
</file>

<file path=ppt/theme/theme1.xml><?xml version="1.0" encoding="utf-8"?>
<a:theme xmlns:a="http://schemas.openxmlformats.org/drawingml/2006/main" name="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NJ-2">
  <a:themeElements>
    <a:clrScheme name="Custom 21">
      <a:dk1>
        <a:srgbClr val="000000"/>
      </a:dk1>
      <a:lt1>
        <a:srgbClr val="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J-2">
  <a:themeElements>
    <a:clrScheme name="Custom 21">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03263"/>
      </a:hlink>
      <a:folHlink>
        <a:srgbClr val="EC4A1B"/>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OE Talent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56005</TotalTime>
  <Words>4883</Words>
  <Application>Microsoft Office PowerPoint</Application>
  <PresentationFormat>On-screen Show (4:3)</PresentationFormat>
  <Paragraphs>730</Paragraphs>
  <Slides>61</Slides>
  <Notes>50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61</vt:i4>
      </vt:variant>
    </vt:vector>
  </HeadingPairs>
  <TitlesOfParts>
    <vt:vector size="66" baseType="lpstr">
      <vt:lpstr>NJ-2</vt:lpstr>
      <vt:lpstr>1_NJ-2</vt:lpstr>
      <vt:lpstr>2_NJ-2</vt:lpstr>
      <vt:lpstr>DOE Talent Division</vt:lpstr>
      <vt:lpstr>Document</vt:lpstr>
      <vt:lpstr>AchieveNJ 2016-17 and beyond</vt:lpstr>
      <vt:lpstr>AchieveNJ for leaders</vt:lpstr>
      <vt:lpstr>Agenda</vt:lpstr>
      <vt:lpstr>Changes to Address Challenges*</vt:lpstr>
      <vt:lpstr>`</vt:lpstr>
      <vt:lpstr>Slide 6</vt:lpstr>
      <vt:lpstr>Slide 7</vt:lpstr>
      <vt:lpstr>Change 4 Training /district policy requirements for SGOs are aligned</vt:lpstr>
      <vt:lpstr>Change 5 Principal evaluation is more flexible</vt:lpstr>
      <vt:lpstr>Agenda</vt:lpstr>
      <vt:lpstr>AchieveNJ: a Tool for Improving Effectiveness</vt:lpstr>
      <vt:lpstr>Educator Evaluation and Support System</vt:lpstr>
      <vt:lpstr>Slide 13</vt:lpstr>
      <vt:lpstr>Slide 14</vt:lpstr>
      <vt:lpstr>Agenda</vt:lpstr>
      <vt:lpstr>Tenure Under TEACHNJ Based on Demonstrated Effectiveness</vt:lpstr>
      <vt:lpstr>Corrective Action Plan (CAP)</vt:lpstr>
      <vt:lpstr>Timeline for Corrective Action Plan (CAP)</vt:lpstr>
      <vt:lpstr>Revocation of Tenure</vt:lpstr>
      <vt:lpstr>Evaluation of Other Certificated Staff Not Including Teachers, Principals, APs/VPs</vt:lpstr>
      <vt:lpstr>Useful Resources</vt:lpstr>
      <vt:lpstr>Reflective Practice Protocol</vt:lpstr>
      <vt:lpstr>Changes to Address Challenges*</vt:lpstr>
      <vt:lpstr>Slide 24</vt:lpstr>
      <vt:lpstr>Benefits of Choosing this Option for Highly Effective Teachers </vt:lpstr>
      <vt:lpstr>Reflective Practice Protocol An Option for Highly Effective Teachers</vt:lpstr>
      <vt:lpstr>Parameters of Reflective Practice Protocol</vt:lpstr>
      <vt:lpstr>Reflective Practice Protocol</vt:lpstr>
      <vt:lpstr>Required Components</vt:lpstr>
      <vt:lpstr>Sample Implementation Timeline*</vt:lpstr>
      <vt:lpstr>District Implementation Options</vt:lpstr>
      <vt:lpstr>Implementation Guide Video Capture - Frequency </vt:lpstr>
      <vt:lpstr>Other Options for Highly Effective Teachers</vt:lpstr>
      <vt:lpstr>Appendix</vt:lpstr>
      <vt:lpstr>Slide 35</vt:lpstr>
      <vt:lpstr>Slide 36</vt:lpstr>
      <vt:lpstr>Reflective Practice Protocol Pilot Districts </vt:lpstr>
      <vt:lpstr>SGo RESOURCES for  leADERS AND TEACHERS</vt:lpstr>
      <vt:lpstr>Changes to Address Challenges*</vt:lpstr>
      <vt:lpstr>Change 4 Training /district policy requirements for SGOs are aligned</vt:lpstr>
      <vt:lpstr>SGO Development: Three Guiding Principles</vt:lpstr>
      <vt:lpstr>Administrator Training Requirement for SGOs</vt:lpstr>
      <vt:lpstr>Two Recommended Training Processes</vt:lpstr>
      <vt:lpstr>  Step One    Watch the SGO Video Series</vt:lpstr>
      <vt:lpstr>   Step Two    Review and Analyze SGO and Other Evaluation Scores</vt:lpstr>
      <vt:lpstr> Step Three  Review and Analyze a Sample of Last Year’s SGOs</vt:lpstr>
      <vt:lpstr>Slide 47</vt:lpstr>
      <vt:lpstr>Slide 48</vt:lpstr>
      <vt:lpstr>Slide 49</vt:lpstr>
      <vt:lpstr>Step Six Contribute to Developing and Implementing an Action Plan</vt:lpstr>
      <vt:lpstr>  Other SGO Tools</vt:lpstr>
      <vt:lpstr>All AchieveNJ Resources and Questions</vt:lpstr>
      <vt:lpstr>Changes to Preparation and Licensing Code and Their Impact on Districts</vt:lpstr>
      <vt:lpstr>Slide 54</vt:lpstr>
      <vt:lpstr>Slide 55</vt:lpstr>
      <vt:lpstr>Slide 56</vt:lpstr>
      <vt:lpstr>Slide 57</vt:lpstr>
      <vt:lpstr>Slide 58</vt:lpstr>
      <vt:lpstr>Slide 59</vt:lpstr>
      <vt:lpstr>Slide 60</vt:lpstr>
      <vt:lpstr>Please don’t hesitate to email us regarding: - Policy questions - Implementation timeline, questions or concerns - Operations or logistical questions or concerns  </vt:lpstr>
    </vt:vector>
  </TitlesOfParts>
  <Company>NJDOE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Finishing strong, starting stronger Using Evaluation Data to Improve Instruction</dc:title>
  <dc:creator>jriddles</dc:creator>
  <cp:lastModifiedBy>avelyvyt</cp:lastModifiedBy>
  <cp:revision>257</cp:revision>
  <dcterms:created xsi:type="dcterms:W3CDTF">2014-05-27T16:46:23Z</dcterms:created>
  <dcterms:modified xsi:type="dcterms:W3CDTF">2016-08-01T12:53:59Z</dcterms:modified>
</cp:coreProperties>
</file>