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4" r:id="rId1"/>
  </p:sldMasterIdLst>
  <p:notesMasterIdLst>
    <p:notesMasterId r:id="rId14"/>
  </p:notesMasterIdLst>
  <p:handoutMasterIdLst>
    <p:handoutMasterId r:id="rId15"/>
  </p:handoutMasterIdLst>
  <p:sldIdLst>
    <p:sldId id="579" r:id="rId2"/>
    <p:sldId id="581" r:id="rId3"/>
    <p:sldId id="582" r:id="rId4"/>
    <p:sldId id="583" r:id="rId5"/>
    <p:sldId id="584" r:id="rId6"/>
    <p:sldId id="585" r:id="rId7"/>
    <p:sldId id="586" r:id="rId8"/>
    <p:sldId id="587" r:id="rId9"/>
    <p:sldId id="588" r:id="rId10"/>
    <p:sldId id="589" r:id="rId11"/>
    <p:sldId id="590" r:id="rId12"/>
    <p:sldId id="59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brown" initials="k" lastIdx="2" clrIdx="0"/>
  <p:cmAuthor id="1" name="Angelo, Matthew" initials="AM" lastIdx="1" clrIdx="1"/>
  <p:cmAuthor id="2" name="Pasculli, Diana" initials="PD" lastIdx="20" clrIdx="2">
    <p:extLst/>
  </p:cmAuthor>
  <p:cmAuthor id="3" name="Kedda Williams" initials="KW" lastIdx="1" clrIdx="3">
    <p:extLst/>
  </p:cmAuthor>
  <p:cmAuthor id="4" name="SophieGreen" initials="S" lastIdx="25" clrIdx="4">
    <p:extLst/>
  </p:cmAuthor>
  <p:cmAuthor id="5" name="Riddlesperger, James" initials="RJ" lastIdx="27" clrIdx="5">
    <p:extLst/>
  </p:cmAuthor>
  <p:cmAuthor id="6" name="Hayin Kim" initials="HK" lastIdx="2"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5072"/>
    <a:srgbClr val="D05727"/>
    <a:srgbClr val="FFDC6D"/>
    <a:srgbClr val="FFEFBD"/>
    <a:srgbClr val="178C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354" autoAdjust="0"/>
    <p:restoredTop sz="70877" autoAdjust="0"/>
  </p:normalViewPr>
  <p:slideViewPr>
    <p:cSldViewPr>
      <p:cViewPr varScale="1">
        <p:scale>
          <a:sx n="81" d="100"/>
          <a:sy n="81" d="100"/>
        </p:scale>
        <p:origin x="576" y="84"/>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87" d="100"/>
          <a:sy n="87" d="100"/>
        </p:scale>
        <p:origin x="379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36" tIns="46568" rIns="93136" bIns="46568" rtlCol="0"/>
          <a:lstStyle>
            <a:lvl1pPr algn="l">
              <a:defRPr sz="1300"/>
            </a:lvl1pPr>
          </a:lstStyle>
          <a:p>
            <a:endParaRPr lang="en-US"/>
          </a:p>
        </p:txBody>
      </p:sp>
      <p:sp>
        <p:nvSpPr>
          <p:cNvPr id="3" name="Date Placeholder 2"/>
          <p:cNvSpPr>
            <a:spLocks noGrp="1"/>
          </p:cNvSpPr>
          <p:nvPr>
            <p:ph type="dt" sz="quarter" idx="1"/>
          </p:nvPr>
        </p:nvSpPr>
        <p:spPr>
          <a:xfrm>
            <a:off x="3970938" y="1"/>
            <a:ext cx="3037840" cy="464820"/>
          </a:xfrm>
          <a:prstGeom prst="rect">
            <a:avLst/>
          </a:prstGeom>
        </p:spPr>
        <p:txBody>
          <a:bodyPr vert="horz" lIns="93136" tIns="46568" rIns="93136" bIns="46568" rtlCol="0"/>
          <a:lstStyle>
            <a:lvl1pPr algn="r">
              <a:defRPr sz="1300"/>
            </a:lvl1pPr>
          </a:lstStyle>
          <a:p>
            <a:fld id="{E711840D-0683-43EE-ADD6-5FA1DFD45E28}" type="datetimeFigureOut">
              <a:rPr lang="en-US" smtClean="0"/>
              <a:pPr/>
              <a:t>5/13/2019</a:t>
            </a:fld>
            <a:endParaRPr lang="en-US"/>
          </a:p>
        </p:txBody>
      </p:sp>
      <p:sp>
        <p:nvSpPr>
          <p:cNvPr id="4" name="Footer Placeholder 3"/>
          <p:cNvSpPr>
            <a:spLocks noGrp="1"/>
          </p:cNvSpPr>
          <p:nvPr>
            <p:ph type="ftr" sz="quarter" idx="2"/>
          </p:nvPr>
        </p:nvSpPr>
        <p:spPr>
          <a:xfrm>
            <a:off x="0" y="8829968"/>
            <a:ext cx="3037840" cy="464820"/>
          </a:xfrm>
          <a:prstGeom prst="rect">
            <a:avLst/>
          </a:prstGeom>
        </p:spPr>
        <p:txBody>
          <a:bodyPr vert="horz" lIns="93136" tIns="46568" rIns="93136" bIns="46568"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36" tIns="46568" rIns="93136" bIns="46568" rtlCol="0" anchor="b"/>
          <a:lstStyle>
            <a:lvl1pPr algn="r">
              <a:defRPr sz="1300"/>
            </a:lvl1pPr>
          </a:lstStyle>
          <a:p>
            <a:fld id="{DF058702-DF71-4FC6-9013-469E3D5E953D}" type="slidenum">
              <a:rPr lang="en-US" smtClean="0"/>
              <a:pPr/>
              <a:t>‹#›</a:t>
            </a:fld>
            <a:endParaRPr lang="en-US"/>
          </a:p>
        </p:txBody>
      </p:sp>
    </p:spTree>
    <p:extLst>
      <p:ext uri="{BB962C8B-B14F-4D97-AF65-F5344CB8AC3E}">
        <p14:creationId xmlns:p14="http://schemas.microsoft.com/office/powerpoint/2010/main" val="172271084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36" tIns="46568" rIns="93136" bIns="46568" rtlCol="0"/>
          <a:lstStyle>
            <a:lvl1pPr algn="l">
              <a:defRPr sz="13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36" tIns="46568" rIns="93136" bIns="46568" rtlCol="0"/>
          <a:lstStyle>
            <a:lvl1pPr algn="r">
              <a:defRPr sz="1300"/>
            </a:lvl1pPr>
          </a:lstStyle>
          <a:p>
            <a:fld id="{1D87339E-6DD0-4B8A-99CA-B19D1AEBA850}" type="datetimeFigureOut">
              <a:rPr lang="en-US" smtClean="0"/>
              <a:pPr/>
              <a:t>5/13/2019</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36" tIns="46568" rIns="93136" bIns="46568"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36" tIns="46568" rIns="93136" bIns="4656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3136" tIns="46568" rIns="93136" bIns="46568"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36" tIns="46568" rIns="93136" bIns="46568" rtlCol="0" anchor="b"/>
          <a:lstStyle>
            <a:lvl1pPr algn="r">
              <a:defRPr sz="1300"/>
            </a:lvl1pPr>
          </a:lstStyle>
          <a:p>
            <a:fld id="{593D8012-DC34-472B-8493-722ACF7D6641}" type="slidenum">
              <a:rPr lang="en-US" smtClean="0"/>
              <a:pPr/>
              <a:t>‹#›</a:t>
            </a:fld>
            <a:endParaRPr lang="en-US"/>
          </a:p>
        </p:txBody>
      </p:sp>
    </p:spTree>
    <p:extLst>
      <p:ext uri="{BB962C8B-B14F-4D97-AF65-F5344CB8AC3E}">
        <p14:creationId xmlns:p14="http://schemas.microsoft.com/office/powerpoint/2010/main" val="80043826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98306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dirty="0"/>
          </a:p>
        </p:txBody>
      </p:sp>
    </p:spTree>
    <p:extLst>
      <p:ext uri="{BB962C8B-B14F-4D97-AF65-F5344CB8AC3E}">
        <p14:creationId xmlns:p14="http://schemas.microsoft.com/office/powerpoint/2010/main" val="2402030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Title 1"/>
          <p:cNvSpPr>
            <a:spLocks noGrp="1"/>
          </p:cNvSpPr>
          <p:nvPr>
            <p:ph type="ctrTitle"/>
          </p:nvPr>
        </p:nvSpPr>
        <p:spPr>
          <a:xfrm>
            <a:off x="685800" y="1676400"/>
            <a:ext cx="7772400" cy="860425"/>
          </a:xfrm>
          <a:prstGeom prst="rect">
            <a:avLst/>
          </a:prstGeom>
          <a:solidFill>
            <a:schemeClr val="bg1"/>
          </a:solidFill>
        </p:spPr>
        <p:style>
          <a:lnRef idx="1">
            <a:schemeClr val="accent1"/>
          </a:lnRef>
          <a:fillRef idx="2">
            <a:schemeClr val="accent1"/>
          </a:fillRef>
          <a:effectRef idx="1">
            <a:schemeClr val="accent1"/>
          </a:effectRef>
          <a:fontRef idx="none"/>
        </p:style>
        <p:txBody>
          <a:bodyPr/>
          <a:lstStyle>
            <a:lvl1pPr>
              <a:defRPr b="1" baseline="0">
                <a:solidFill>
                  <a:srgbClr val="0D5072"/>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CD1B2-C11B-4838-8012-37186D4001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62"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620000" cy="1676400"/>
          </a:xfrm>
        </p:spPr>
        <p:txBody>
          <a:bodyPr/>
          <a:lstStyle/>
          <a:p>
            <a:r>
              <a:rPr lang="en-US" sz="3200" b="1" u="sng" dirty="0"/>
              <a:t> </a:t>
            </a:r>
            <a:endParaRPr lang="en-US" sz="2400" dirty="0"/>
          </a:p>
        </p:txBody>
      </p:sp>
      <p:sp>
        <p:nvSpPr>
          <p:cNvPr id="3" name="Subtitle 2"/>
          <p:cNvSpPr>
            <a:spLocks noGrp="1"/>
          </p:cNvSpPr>
          <p:nvPr>
            <p:ph type="subTitle" idx="1"/>
          </p:nvPr>
        </p:nvSpPr>
        <p:spPr>
          <a:xfrm>
            <a:off x="1219200" y="1447800"/>
            <a:ext cx="7162800" cy="4572000"/>
          </a:xfrm>
        </p:spPr>
        <p:txBody>
          <a:bodyPr>
            <a:normAutofit lnSpcReduction="10000"/>
          </a:bodyPr>
          <a:lstStyle/>
          <a:p>
            <a:pPr algn="l"/>
            <a:endParaRPr lang="en-US" sz="2400" b="1" i="1" dirty="0">
              <a:solidFill>
                <a:schemeClr val="tx1"/>
              </a:solidFill>
            </a:endParaRPr>
          </a:p>
          <a:p>
            <a:r>
              <a:rPr lang="en-US" sz="4400" b="1" dirty="0">
                <a:solidFill>
                  <a:srgbClr val="0D5072"/>
                </a:solidFill>
              </a:rPr>
              <a:t>Delayed June 2019 State Aid</a:t>
            </a:r>
          </a:p>
          <a:p>
            <a:r>
              <a:rPr lang="en-US" sz="4400" b="1" dirty="0">
                <a:solidFill>
                  <a:srgbClr val="0D5072"/>
                </a:solidFill>
              </a:rPr>
              <a:t>Borrowing Process</a:t>
            </a:r>
          </a:p>
          <a:p>
            <a:endParaRPr lang="en-US" sz="4000" b="1" dirty="0">
              <a:solidFill>
                <a:srgbClr val="0D5072"/>
              </a:solidFill>
            </a:endParaRPr>
          </a:p>
          <a:p>
            <a:r>
              <a:rPr lang="en-US" altLang="en-US" sz="2400" dirty="0">
                <a:solidFill>
                  <a:srgbClr val="0D5072"/>
                </a:solidFill>
              </a:rPr>
              <a:t>www.state.nj.us/education/finance/fp/af/borrow/</a:t>
            </a:r>
            <a:endParaRPr lang="en-US" sz="2400" b="1" dirty="0">
              <a:solidFill>
                <a:srgbClr val="0D5072"/>
              </a:solidFill>
            </a:endParaRPr>
          </a:p>
          <a:p>
            <a:pPr algn="r"/>
            <a:endParaRPr lang="en-US" sz="2800" b="1" dirty="0">
              <a:solidFill>
                <a:srgbClr val="0D5072"/>
              </a:solidFill>
            </a:endParaRPr>
          </a:p>
          <a:p>
            <a:pPr algn="r"/>
            <a:r>
              <a:rPr lang="en-US" sz="2800" b="1" dirty="0">
                <a:solidFill>
                  <a:srgbClr val="0D5072"/>
                </a:solidFill>
              </a:rPr>
              <a:t>Office of School Finance</a:t>
            </a:r>
          </a:p>
          <a:p>
            <a:pPr algn="r"/>
            <a:r>
              <a:rPr lang="en-US" sz="2800" b="1" dirty="0">
                <a:solidFill>
                  <a:srgbClr val="0D5072"/>
                </a:solidFill>
              </a:rPr>
              <a:t>May 2019</a:t>
            </a:r>
            <a:endParaRPr lang="en-US" sz="2800" dirty="0">
              <a:solidFill>
                <a:srgbClr val="0D5072"/>
              </a:solidFill>
            </a:endParaRPr>
          </a:p>
        </p:txBody>
      </p:sp>
      <p:pic>
        <p:nvPicPr>
          <p:cNvPr id="5" name="Picture 4" descr="State of New Jersey Department of Education Seal">
            <a:extLst>
              <a:ext uri="{FF2B5EF4-FFF2-40B4-BE49-F238E27FC236}">
                <a16:creationId xmlns:a16="http://schemas.microsoft.com/office/drawing/2014/main" id="{9333A47F-6B3C-48C8-B71B-DDE5D36E28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633" y="5715000"/>
            <a:ext cx="938567" cy="938567"/>
          </a:xfrm>
          <a:prstGeom prst="rect">
            <a:avLst/>
          </a:prstGeom>
        </p:spPr>
      </p:pic>
    </p:spTree>
    <p:extLst>
      <p:ext uri="{BB962C8B-B14F-4D97-AF65-F5344CB8AC3E}">
        <p14:creationId xmlns:p14="http://schemas.microsoft.com/office/powerpoint/2010/main" val="4038227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F3864-2377-49F2-A5AA-C5B5401CA011}"/>
              </a:ext>
            </a:extLst>
          </p:cNvPr>
          <p:cNvSpPr>
            <a:spLocks noGrp="1"/>
          </p:cNvSpPr>
          <p:nvPr>
            <p:ph type="title"/>
          </p:nvPr>
        </p:nvSpPr>
        <p:spPr/>
        <p:txBody>
          <a:bodyPr>
            <a:normAutofit fontScale="90000"/>
          </a:bodyPr>
          <a:lstStyle/>
          <a:p>
            <a:r>
              <a:rPr lang="en-US" b="1" dirty="0">
                <a:latin typeface="+mn-lt"/>
              </a:rPr>
              <a:t>Cash Flow Worksheet includes Preschool</a:t>
            </a:r>
          </a:p>
        </p:txBody>
      </p:sp>
      <p:sp>
        <p:nvSpPr>
          <p:cNvPr id="3" name="Content Placeholder 2">
            <a:extLst>
              <a:ext uri="{FF2B5EF4-FFF2-40B4-BE49-F238E27FC236}">
                <a16:creationId xmlns:a16="http://schemas.microsoft.com/office/drawing/2014/main" id="{C3AA0A50-A3C5-443B-BBD2-B800031BF18B}"/>
              </a:ext>
            </a:extLst>
          </p:cNvPr>
          <p:cNvSpPr>
            <a:spLocks noGrp="1"/>
          </p:cNvSpPr>
          <p:nvPr>
            <p:ph idx="1"/>
          </p:nvPr>
        </p:nvSpPr>
        <p:spPr>
          <a:xfrm>
            <a:off x="457200" y="2286000"/>
            <a:ext cx="8229600" cy="3886200"/>
          </a:xfrm>
        </p:spPr>
        <p:txBody>
          <a:bodyPr>
            <a:normAutofit lnSpcReduction="10000"/>
          </a:bodyPr>
          <a:lstStyle/>
          <a:p>
            <a:r>
              <a:rPr lang="en-US" altLang="en-US" sz="3600" dirty="0">
                <a:solidFill>
                  <a:srgbClr val="0D5072"/>
                </a:solidFill>
                <a:latin typeface="+mn-lt"/>
              </a:rPr>
              <a:t>Used to analyze general fund </a:t>
            </a:r>
            <a:r>
              <a:rPr lang="en-US" altLang="en-US" sz="3600" b="1" dirty="0">
                <a:solidFill>
                  <a:srgbClr val="0D5072"/>
                </a:solidFill>
                <a:latin typeface="+mn-lt"/>
              </a:rPr>
              <a:t>and</a:t>
            </a:r>
            <a:r>
              <a:rPr lang="en-US" altLang="en-US" sz="3600" dirty="0">
                <a:solidFill>
                  <a:srgbClr val="0D5072"/>
                </a:solidFill>
                <a:latin typeface="+mn-lt"/>
              </a:rPr>
              <a:t> Preschool cash flow.</a:t>
            </a:r>
          </a:p>
          <a:p>
            <a:r>
              <a:rPr lang="en-US" altLang="en-US" sz="3600" dirty="0">
                <a:solidFill>
                  <a:srgbClr val="0D5072"/>
                </a:solidFill>
                <a:latin typeface="+mn-lt"/>
              </a:rPr>
              <a:t>Districts must include Preschool costs in the application. </a:t>
            </a:r>
          </a:p>
          <a:p>
            <a:r>
              <a:rPr lang="en-US" altLang="en-US" sz="3600" dirty="0">
                <a:solidFill>
                  <a:srgbClr val="0D5072"/>
                </a:solidFill>
                <a:latin typeface="+mn-lt"/>
              </a:rPr>
              <a:t>See Q&amp;A item 16 for guidance on specific Preschool entry on the cash flow worksheet.</a:t>
            </a:r>
          </a:p>
          <a:p>
            <a:endParaRPr lang="en-US" dirty="0"/>
          </a:p>
        </p:txBody>
      </p:sp>
      <p:pic>
        <p:nvPicPr>
          <p:cNvPr id="4" name="Picture 3" descr="State of New Jersey Department of Education Seal">
            <a:extLst>
              <a:ext uri="{FF2B5EF4-FFF2-40B4-BE49-F238E27FC236}">
                <a16:creationId xmlns:a16="http://schemas.microsoft.com/office/drawing/2014/main" id="{B6A1EB0E-C78B-4988-8646-E8C13A0BDF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633" y="5715000"/>
            <a:ext cx="938567" cy="938567"/>
          </a:xfrm>
          <a:prstGeom prst="rect">
            <a:avLst/>
          </a:prstGeom>
        </p:spPr>
      </p:pic>
    </p:spTree>
    <p:extLst>
      <p:ext uri="{BB962C8B-B14F-4D97-AF65-F5344CB8AC3E}">
        <p14:creationId xmlns:p14="http://schemas.microsoft.com/office/powerpoint/2010/main" val="1324951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53B66-2FBE-4C21-AD05-E26DCC4AEF2D}"/>
              </a:ext>
            </a:extLst>
          </p:cNvPr>
          <p:cNvSpPr>
            <a:spLocks noGrp="1"/>
          </p:cNvSpPr>
          <p:nvPr>
            <p:ph type="title"/>
          </p:nvPr>
        </p:nvSpPr>
        <p:spPr/>
        <p:txBody>
          <a:bodyPr/>
          <a:lstStyle/>
          <a:p>
            <a:r>
              <a:rPr lang="en-US" b="1" dirty="0">
                <a:latin typeface="+mn-lt"/>
              </a:rPr>
              <a:t>County Approval Form</a:t>
            </a:r>
          </a:p>
        </p:txBody>
      </p:sp>
      <p:sp>
        <p:nvSpPr>
          <p:cNvPr id="3" name="Content Placeholder 2">
            <a:extLst>
              <a:ext uri="{FF2B5EF4-FFF2-40B4-BE49-F238E27FC236}">
                <a16:creationId xmlns:a16="http://schemas.microsoft.com/office/drawing/2014/main" id="{E43D1BFB-EB6C-4D90-9860-18507EC9F803}"/>
              </a:ext>
            </a:extLst>
          </p:cNvPr>
          <p:cNvSpPr>
            <a:spLocks noGrp="1"/>
          </p:cNvSpPr>
          <p:nvPr>
            <p:ph idx="1"/>
          </p:nvPr>
        </p:nvSpPr>
        <p:spPr/>
        <p:txBody>
          <a:bodyPr/>
          <a:lstStyle/>
          <a:p>
            <a:r>
              <a:rPr lang="en-US" altLang="en-US" sz="3600" dirty="0">
                <a:solidFill>
                  <a:srgbClr val="0D5072"/>
                </a:solidFill>
                <a:latin typeface="+mn-lt"/>
              </a:rPr>
              <a:t>County Approval Form will be emailed to the county offices.</a:t>
            </a:r>
          </a:p>
          <a:p>
            <a:r>
              <a:rPr lang="en-US" altLang="en-US" sz="3600" dirty="0">
                <a:solidFill>
                  <a:srgbClr val="0D5072"/>
                </a:solidFill>
                <a:latin typeface="+mn-lt"/>
              </a:rPr>
              <a:t>The maximum allowable approved principal should be the lesser of:</a:t>
            </a:r>
          </a:p>
          <a:p>
            <a:pPr lvl="1">
              <a:buFont typeface="Courier New" panose="02070309020205020404" pitchFamily="49" charset="0"/>
              <a:buChar char="o"/>
            </a:pPr>
            <a:r>
              <a:rPr lang="en-US" altLang="en-US" sz="3200" dirty="0">
                <a:solidFill>
                  <a:srgbClr val="0D5072"/>
                </a:solidFill>
                <a:latin typeface="+mn-lt"/>
              </a:rPr>
              <a:t> Line 20 on the Cash Flow Worksheet, or </a:t>
            </a:r>
          </a:p>
          <a:p>
            <a:pPr lvl="1">
              <a:buFont typeface="Courier New" panose="02070309020205020404" pitchFamily="49" charset="0"/>
              <a:buChar char="o"/>
            </a:pPr>
            <a:r>
              <a:rPr lang="en-US" altLang="en-US" sz="3200" dirty="0">
                <a:solidFill>
                  <a:srgbClr val="0D5072"/>
                </a:solidFill>
                <a:latin typeface="+mn-lt"/>
              </a:rPr>
              <a:t> The amount of the June state aid payments.</a:t>
            </a:r>
          </a:p>
          <a:p>
            <a:endParaRPr lang="en-US" dirty="0"/>
          </a:p>
        </p:txBody>
      </p:sp>
      <p:pic>
        <p:nvPicPr>
          <p:cNvPr id="4" name="Picture 3" descr="State of New Jersey Department of Education Seal">
            <a:extLst>
              <a:ext uri="{FF2B5EF4-FFF2-40B4-BE49-F238E27FC236}">
                <a16:creationId xmlns:a16="http://schemas.microsoft.com/office/drawing/2014/main" id="{678F8FAF-FC72-46C0-AB29-945107351A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633" y="5715000"/>
            <a:ext cx="938567" cy="938567"/>
          </a:xfrm>
          <a:prstGeom prst="rect">
            <a:avLst/>
          </a:prstGeom>
        </p:spPr>
      </p:pic>
    </p:spTree>
    <p:extLst>
      <p:ext uri="{BB962C8B-B14F-4D97-AF65-F5344CB8AC3E}">
        <p14:creationId xmlns:p14="http://schemas.microsoft.com/office/powerpoint/2010/main" val="2314716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F85F9-E5F8-421E-B709-DD8745F1FBCB}"/>
              </a:ext>
            </a:extLst>
          </p:cNvPr>
          <p:cNvSpPr>
            <a:spLocks noGrp="1"/>
          </p:cNvSpPr>
          <p:nvPr>
            <p:ph type="title"/>
          </p:nvPr>
        </p:nvSpPr>
        <p:spPr/>
        <p:txBody>
          <a:bodyPr/>
          <a:lstStyle/>
          <a:p>
            <a:r>
              <a:rPr lang="en-US" b="1" dirty="0">
                <a:latin typeface="+mn-lt"/>
              </a:rPr>
              <a:t>County Submission to DOE</a:t>
            </a:r>
          </a:p>
        </p:txBody>
      </p:sp>
      <p:sp>
        <p:nvSpPr>
          <p:cNvPr id="3" name="Content Placeholder 2">
            <a:extLst>
              <a:ext uri="{FF2B5EF4-FFF2-40B4-BE49-F238E27FC236}">
                <a16:creationId xmlns:a16="http://schemas.microsoft.com/office/drawing/2014/main" id="{C515752F-9DDA-40A6-B957-D05D19D173CC}"/>
              </a:ext>
            </a:extLst>
          </p:cNvPr>
          <p:cNvSpPr>
            <a:spLocks noGrp="1"/>
          </p:cNvSpPr>
          <p:nvPr>
            <p:ph idx="1"/>
          </p:nvPr>
        </p:nvSpPr>
        <p:spPr/>
        <p:txBody>
          <a:bodyPr>
            <a:normAutofit fontScale="92500" lnSpcReduction="20000"/>
          </a:bodyPr>
          <a:lstStyle/>
          <a:p>
            <a:pPr marL="0" indent="0">
              <a:buNone/>
            </a:pPr>
            <a:r>
              <a:rPr lang="en-US" altLang="en-US" dirty="0">
                <a:solidFill>
                  <a:srgbClr val="0D5072"/>
                </a:solidFill>
                <a:latin typeface="+mn-lt"/>
              </a:rPr>
              <a:t>Items to be submitted to Office of School Finance are:</a:t>
            </a:r>
          </a:p>
          <a:p>
            <a:r>
              <a:rPr lang="en-US" altLang="en-US" dirty="0">
                <a:solidFill>
                  <a:srgbClr val="0D5072"/>
                </a:solidFill>
                <a:latin typeface="+mn-lt"/>
              </a:rPr>
              <a:t>Completed County Approval Form</a:t>
            </a:r>
          </a:p>
          <a:p>
            <a:r>
              <a:rPr lang="en-US" altLang="en-US" dirty="0">
                <a:solidFill>
                  <a:srgbClr val="0D5072"/>
                </a:solidFill>
                <a:latin typeface="+mn-lt"/>
              </a:rPr>
              <a:t>District Application</a:t>
            </a:r>
          </a:p>
          <a:p>
            <a:r>
              <a:rPr lang="en-US" altLang="en-US" dirty="0">
                <a:solidFill>
                  <a:srgbClr val="0D5072"/>
                </a:solidFill>
                <a:latin typeface="+mn-lt"/>
              </a:rPr>
              <a:t>Cash Flow Worksheet</a:t>
            </a:r>
          </a:p>
          <a:p>
            <a:r>
              <a:rPr lang="en-US" altLang="en-US" dirty="0">
                <a:solidFill>
                  <a:srgbClr val="0D5072"/>
                </a:solidFill>
                <a:latin typeface="+mn-lt"/>
              </a:rPr>
              <a:t>Bank Letter Confirming Interest Rate</a:t>
            </a:r>
          </a:p>
          <a:p>
            <a:r>
              <a:rPr lang="en-US" altLang="en-US" dirty="0">
                <a:solidFill>
                  <a:srgbClr val="0D5072"/>
                </a:solidFill>
                <a:latin typeface="+mn-lt"/>
              </a:rPr>
              <a:t>Signed Promissory Note</a:t>
            </a:r>
          </a:p>
          <a:p>
            <a:r>
              <a:rPr lang="en-US" altLang="en-US" dirty="0">
                <a:solidFill>
                  <a:srgbClr val="0D5072"/>
                </a:solidFill>
                <a:latin typeface="+mn-lt"/>
              </a:rPr>
              <a:t>Data collection form, summarizing all county-approved applications (form will be emailed to county offices with the county approval form)</a:t>
            </a:r>
          </a:p>
          <a:p>
            <a:endParaRPr lang="en-US" dirty="0"/>
          </a:p>
        </p:txBody>
      </p:sp>
      <p:pic>
        <p:nvPicPr>
          <p:cNvPr id="4" name="Picture 3" descr="State of New Jersey Department of Education Seal">
            <a:extLst>
              <a:ext uri="{FF2B5EF4-FFF2-40B4-BE49-F238E27FC236}">
                <a16:creationId xmlns:a16="http://schemas.microsoft.com/office/drawing/2014/main" id="{FB933D5A-6111-4AA6-BAFF-4F943E8477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633" y="5715000"/>
            <a:ext cx="938567" cy="938567"/>
          </a:xfrm>
          <a:prstGeom prst="rect">
            <a:avLst/>
          </a:prstGeom>
        </p:spPr>
      </p:pic>
    </p:spTree>
    <p:extLst>
      <p:ext uri="{BB962C8B-B14F-4D97-AF65-F5344CB8AC3E}">
        <p14:creationId xmlns:p14="http://schemas.microsoft.com/office/powerpoint/2010/main" val="277471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Items Posted on Web </a:t>
            </a:r>
            <a:endParaRPr lang="en-US" dirty="0">
              <a:latin typeface="+mn-lt"/>
            </a:endParaRPr>
          </a:p>
        </p:txBody>
      </p:sp>
      <p:sp>
        <p:nvSpPr>
          <p:cNvPr id="5" name="Content Placeholder 4">
            <a:extLst>
              <a:ext uri="{FF2B5EF4-FFF2-40B4-BE49-F238E27FC236}">
                <a16:creationId xmlns:a16="http://schemas.microsoft.com/office/drawing/2014/main" id="{5B9A3D6C-AFA4-431D-A9A6-B041F79DD68D}"/>
              </a:ext>
            </a:extLst>
          </p:cNvPr>
          <p:cNvSpPr>
            <a:spLocks noGrp="1"/>
          </p:cNvSpPr>
          <p:nvPr>
            <p:ph idx="1"/>
          </p:nvPr>
        </p:nvSpPr>
        <p:spPr/>
        <p:txBody>
          <a:bodyPr/>
          <a:lstStyle/>
          <a:p>
            <a:r>
              <a:rPr lang="en-US" altLang="en-US" sz="3600" dirty="0">
                <a:solidFill>
                  <a:srgbClr val="0D5072"/>
                </a:solidFill>
                <a:latin typeface="+mn-lt"/>
              </a:rPr>
              <a:t>Application </a:t>
            </a:r>
          </a:p>
          <a:p>
            <a:r>
              <a:rPr lang="en-US" altLang="en-US" sz="3600" dirty="0">
                <a:solidFill>
                  <a:srgbClr val="0D5072"/>
                </a:solidFill>
                <a:latin typeface="+mn-lt"/>
              </a:rPr>
              <a:t>Cash Flow Worksheet</a:t>
            </a:r>
          </a:p>
          <a:p>
            <a:r>
              <a:rPr lang="en-US" altLang="en-US" sz="3600" dirty="0">
                <a:solidFill>
                  <a:srgbClr val="0D5072"/>
                </a:solidFill>
                <a:latin typeface="+mn-lt"/>
              </a:rPr>
              <a:t>Summary of Borrowing Process</a:t>
            </a:r>
          </a:p>
          <a:p>
            <a:r>
              <a:rPr lang="en-US" altLang="en-US" sz="3600" dirty="0">
                <a:solidFill>
                  <a:srgbClr val="0D5072"/>
                </a:solidFill>
                <a:latin typeface="+mn-lt"/>
              </a:rPr>
              <a:t>Q&amp;A</a:t>
            </a:r>
          </a:p>
          <a:p>
            <a:r>
              <a:rPr lang="en-US" altLang="en-US" sz="3600" dirty="0">
                <a:solidFill>
                  <a:srgbClr val="0D5072"/>
                </a:solidFill>
                <a:latin typeface="+mn-lt"/>
              </a:rPr>
              <a:t>Sample Promissory Note</a:t>
            </a:r>
          </a:p>
          <a:p>
            <a:r>
              <a:rPr lang="en-US" altLang="en-US" sz="3600">
                <a:solidFill>
                  <a:srgbClr val="0D5072"/>
                </a:solidFill>
                <a:latin typeface="+mn-lt"/>
              </a:rPr>
              <a:t>May 10, </a:t>
            </a:r>
            <a:r>
              <a:rPr lang="en-US" altLang="en-US" sz="3600" dirty="0">
                <a:solidFill>
                  <a:srgbClr val="0D5072"/>
                </a:solidFill>
                <a:latin typeface="+mn-lt"/>
              </a:rPr>
              <a:t>2019 Memo</a:t>
            </a:r>
          </a:p>
          <a:p>
            <a:endParaRPr lang="en-US" dirty="0"/>
          </a:p>
        </p:txBody>
      </p:sp>
      <p:pic>
        <p:nvPicPr>
          <p:cNvPr id="4" name="Picture 3" descr="State of New Jersey Department of Education Seal">
            <a:extLst>
              <a:ext uri="{FF2B5EF4-FFF2-40B4-BE49-F238E27FC236}">
                <a16:creationId xmlns:a16="http://schemas.microsoft.com/office/drawing/2014/main" id="{C294D128-6C43-4053-AC21-90E30599D3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633" y="5715000"/>
            <a:ext cx="938567" cy="938567"/>
          </a:xfrm>
          <a:prstGeom prst="rect">
            <a:avLst/>
          </a:prstGeom>
        </p:spPr>
      </p:pic>
    </p:spTree>
    <p:extLst>
      <p:ext uri="{BB962C8B-B14F-4D97-AF65-F5344CB8AC3E}">
        <p14:creationId xmlns:p14="http://schemas.microsoft.com/office/powerpoint/2010/main" val="174145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063CB-F218-4CE0-9CFC-00492BF77944}"/>
              </a:ext>
            </a:extLst>
          </p:cNvPr>
          <p:cNvSpPr>
            <a:spLocks noGrp="1"/>
          </p:cNvSpPr>
          <p:nvPr>
            <p:ph type="title"/>
          </p:nvPr>
        </p:nvSpPr>
        <p:spPr/>
        <p:txBody>
          <a:bodyPr/>
          <a:lstStyle/>
          <a:p>
            <a:r>
              <a:rPr lang="en-US" b="1" dirty="0">
                <a:latin typeface="+mn-lt"/>
              </a:rPr>
              <a:t>Due Dates if Borrowing June 10</a:t>
            </a:r>
          </a:p>
        </p:txBody>
      </p:sp>
      <p:sp>
        <p:nvSpPr>
          <p:cNvPr id="3" name="Content Placeholder 2">
            <a:extLst>
              <a:ext uri="{FF2B5EF4-FFF2-40B4-BE49-F238E27FC236}">
                <a16:creationId xmlns:a16="http://schemas.microsoft.com/office/drawing/2014/main" id="{98B8E75C-A5A7-44EC-8389-23D096C34440}"/>
              </a:ext>
            </a:extLst>
          </p:cNvPr>
          <p:cNvSpPr>
            <a:spLocks noGrp="1"/>
          </p:cNvSpPr>
          <p:nvPr>
            <p:ph idx="1"/>
          </p:nvPr>
        </p:nvSpPr>
        <p:spPr/>
        <p:txBody>
          <a:bodyPr/>
          <a:lstStyle/>
          <a:p>
            <a:r>
              <a:rPr lang="en-US" altLang="en-US" sz="3600" dirty="0">
                <a:solidFill>
                  <a:srgbClr val="0D5072"/>
                </a:solidFill>
                <a:latin typeface="+mn-lt"/>
              </a:rPr>
              <a:t>May 28, 2019:  Applications due to ECS</a:t>
            </a:r>
          </a:p>
          <a:p>
            <a:r>
              <a:rPr lang="en-US" altLang="en-US" sz="3600" dirty="0">
                <a:solidFill>
                  <a:srgbClr val="0D5072"/>
                </a:solidFill>
                <a:latin typeface="+mn-lt"/>
              </a:rPr>
              <a:t>June 5, 2019:  ECS Approval</a:t>
            </a:r>
          </a:p>
          <a:p>
            <a:r>
              <a:rPr lang="en-US" altLang="en-US" sz="3600" dirty="0">
                <a:solidFill>
                  <a:srgbClr val="0D5072"/>
                </a:solidFill>
                <a:latin typeface="+mn-lt"/>
              </a:rPr>
              <a:t>June 13, 2019:  Promissory Note to Finance</a:t>
            </a:r>
          </a:p>
          <a:p>
            <a:r>
              <a:rPr lang="en-US" altLang="en-US" sz="3600" dirty="0">
                <a:solidFill>
                  <a:srgbClr val="0D5072"/>
                </a:solidFill>
                <a:latin typeface="+mn-lt"/>
              </a:rPr>
              <a:t>July 11 or 12, 2019:  Payment to District, for repayment to bank</a:t>
            </a:r>
          </a:p>
          <a:p>
            <a:endParaRPr lang="en-US" dirty="0"/>
          </a:p>
        </p:txBody>
      </p:sp>
      <p:pic>
        <p:nvPicPr>
          <p:cNvPr id="4" name="Picture 3" descr="State of New Jersey Department of Education Seal">
            <a:extLst>
              <a:ext uri="{FF2B5EF4-FFF2-40B4-BE49-F238E27FC236}">
                <a16:creationId xmlns:a16="http://schemas.microsoft.com/office/drawing/2014/main" id="{17D29473-AA4E-4A57-B715-F0DDE84E0B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633" y="5715000"/>
            <a:ext cx="938567" cy="938567"/>
          </a:xfrm>
          <a:prstGeom prst="rect">
            <a:avLst/>
          </a:prstGeom>
        </p:spPr>
      </p:pic>
    </p:spTree>
    <p:extLst>
      <p:ext uri="{BB962C8B-B14F-4D97-AF65-F5344CB8AC3E}">
        <p14:creationId xmlns:p14="http://schemas.microsoft.com/office/powerpoint/2010/main" val="1870939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27DCE-F0D9-4097-8EB7-C88E3DF544F7}"/>
              </a:ext>
            </a:extLst>
          </p:cNvPr>
          <p:cNvSpPr>
            <a:spLocks noGrp="1"/>
          </p:cNvSpPr>
          <p:nvPr>
            <p:ph type="title"/>
          </p:nvPr>
        </p:nvSpPr>
        <p:spPr/>
        <p:txBody>
          <a:bodyPr/>
          <a:lstStyle/>
          <a:p>
            <a:r>
              <a:rPr lang="en-US" b="1" dirty="0">
                <a:latin typeface="+mn-lt"/>
              </a:rPr>
              <a:t>Due Dates if Borrowing June 24</a:t>
            </a:r>
          </a:p>
        </p:txBody>
      </p:sp>
      <p:sp>
        <p:nvSpPr>
          <p:cNvPr id="3" name="Content Placeholder 2">
            <a:extLst>
              <a:ext uri="{FF2B5EF4-FFF2-40B4-BE49-F238E27FC236}">
                <a16:creationId xmlns:a16="http://schemas.microsoft.com/office/drawing/2014/main" id="{05D2B143-23DB-4644-87DE-2B2DAB6EFE46}"/>
              </a:ext>
            </a:extLst>
          </p:cNvPr>
          <p:cNvSpPr>
            <a:spLocks noGrp="1"/>
          </p:cNvSpPr>
          <p:nvPr>
            <p:ph idx="1"/>
          </p:nvPr>
        </p:nvSpPr>
        <p:spPr/>
        <p:txBody>
          <a:bodyPr/>
          <a:lstStyle/>
          <a:p>
            <a:r>
              <a:rPr lang="en-US" altLang="en-US" sz="3600" dirty="0">
                <a:solidFill>
                  <a:srgbClr val="0D5072"/>
                </a:solidFill>
                <a:latin typeface="+mn-lt"/>
              </a:rPr>
              <a:t>June 12, 2019:  Applications due to ECS</a:t>
            </a:r>
          </a:p>
          <a:p>
            <a:r>
              <a:rPr lang="en-US" altLang="en-US" sz="3600" dirty="0">
                <a:solidFill>
                  <a:srgbClr val="0D5072"/>
                </a:solidFill>
                <a:latin typeface="+mn-lt"/>
              </a:rPr>
              <a:t>June 19, 2019:  ECS Approval</a:t>
            </a:r>
          </a:p>
          <a:p>
            <a:r>
              <a:rPr lang="en-US" altLang="en-US" sz="3600" dirty="0">
                <a:solidFill>
                  <a:srgbClr val="0D5072"/>
                </a:solidFill>
                <a:latin typeface="+mn-lt"/>
              </a:rPr>
              <a:t>June 26, 2019:  Promissory Note to Finance</a:t>
            </a:r>
          </a:p>
          <a:p>
            <a:r>
              <a:rPr lang="en-US" altLang="en-US" sz="3600" dirty="0">
                <a:solidFill>
                  <a:srgbClr val="0D5072"/>
                </a:solidFill>
                <a:latin typeface="+mn-lt"/>
              </a:rPr>
              <a:t>July 11 or 12, 2019:  Payment to district, for repayment to bank</a:t>
            </a:r>
          </a:p>
          <a:p>
            <a:endParaRPr lang="en-US" dirty="0"/>
          </a:p>
        </p:txBody>
      </p:sp>
      <p:pic>
        <p:nvPicPr>
          <p:cNvPr id="4" name="Picture 3" descr="State of New Jersey Department of Education Seal">
            <a:extLst>
              <a:ext uri="{FF2B5EF4-FFF2-40B4-BE49-F238E27FC236}">
                <a16:creationId xmlns:a16="http://schemas.microsoft.com/office/drawing/2014/main" id="{5B370304-5A52-43EF-9DA7-307E32C694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633" y="5715000"/>
            <a:ext cx="938567" cy="938567"/>
          </a:xfrm>
          <a:prstGeom prst="rect">
            <a:avLst/>
          </a:prstGeom>
        </p:spPr>
      </p:pic>
    </p:spTree>
    <p:extLst>
      <p:ext uri="{BB962C8B-B14F-4D97-AF65-F5344CB8AC3E}">
        <p14:creationId xmlns:p14="http://schemas.microsoft.com/office/powerpoint/2010/main" val="102643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CB41E-8D00-469D-8222-08B6383BD961}"/>
              </a:ext>
            </a:extLst>
          </p:cNvPr>
          <p:cNvSpPr>
            <a:spLocks noGrp="1"/>
          </p:cNvSpPr>
          <p:nvPr>
            <p:ph type="title"/>
          </p:nvPr>
        </p:nvSpPr>
        <p:spPr/>
        <p:txBody>
          <a:bodyPr/>
          <a:lstStyle/>
          <a:p>
            <a:r>
              <a:rPr lang="en-US" b="1" dirty="0">
                <a:latin typeface="+mn-lt"/>
              </a:rPr>
              <a:t>Application - Submission Items</a:t>
            </a:r>
          </a:p>
        </p:txBody>
      </p:sp>
      <p:sp>
        <p:nvSpPr>
          <p:cNvPr id="3" name="Content Placeholder 2">
            <a:extLst>
              <a:ext uri="{FF2B5EF4-FFF2-40B4-BE49-F238E27FC236}">
                <a16:creationId xmlns:a16="http://schemas.microsoft.com/office/drawing/2014/main" id="{7ACE0AEC-A326-4A0F-9693-5172E7967F0A}"/>
              </a:ext>
            </a:extLst>
          </p:cNvPr>
          <p:cNvSpPr>
            <a:spLocks noGrp="1"/>
          </p:cNvSpPr>
          <p:nvPr>
            <p:ph idx="1"/>
          </p:nvPr>
        </p:nvSpPr>
        <p:spPr/>
        <p:txBody>
          <a:bodyPr/>
          <a:lstStyle/>
          <a:p>
            <a:r>
              <a:rPr lang="en-US" altLang="en-US" sz="3600" dirty="0">
                <a:solidFill>
                  <a:srgbClr val="0D5072"/>
                </a:solidFill>
                <a:latin typeface="+mn-lt"/>
              </a:rPr>
              <a:t>Application for borrowing includes: </a:t>
            </a:r>
          </a:p>
          <a:p>
            <a:pPr lvl="1">
              <a:buFont typeface="Courier New" panose="02070309020205020404" pitchFamily="49" charset="0"/>
              <a:buChar char="o"/>
            </a:pPr>
            <a:r>
              <a:rPr lang="en-US" altLang="en-US" sz="3600" dirty="0">
                <a:solidFill>
                  <a:srgbClr val="0D5072"/>
                </a:solidFill>
                <a:latin typeface="+mn-lt"/>
              </a:rPr>
              <a:t> Application Form</a:t>
            </a:r>
          </a:p>
          <a:p>
            <a:pPr lvl="1">
              <a:buFont typeface="Courier New" panose="02070309020205020404" pitchFamily="49" charset="0"/>
              <a:buChar char="o"/>
            </a:pPr>
            <a:r>
              <a:rPr lang="en-US" altLang="en-US" sz="3600" dirty="0">
                <a:solidFill>
                  <a:srgbClr val="0D5072"/>
                </a:solidFill>
                <a:latin typeface="+mn-lt"/>
              </a:rPr>
              <a:t> Cash Flow Worksheet</a:t>
            </a:r>
          </a:p>
          <a:p>
            <a:pPr lvl="1">
              <a:buFont typeface="Courier New" panose="02070309020205020404" pitchFamily="49" charset="0"/>
              <a:buChar char="o"/>
            </a:pPr>
            <a:r>
              <a:rPr lang="en-US" altLang="en-US" sz="3600" dirty="0">
                <a:solidFill>
                  <a:srgbClr val="0D5072"/>
                </a:solidFill>
                <a:latin typeface="+mn-lt"/>
              </a:rPr>
              <a:t> Supporting Documentation</a:t>
            </a:r>
          </a:p>
          <a:p>
            <a:pPr lvl="1">
              <a:buFont typeface="Courier New" panose="02070309020205020404" pitchFamily="49" charset="0"/>
              <a:buChar char="o"/>
            </a:pPr>
            <a:r>
              <a:rPr lang="en-US" altLang="en-US" sz="3600" dirty="0">
                <a:solidFill>
                  <a:srgbClr val="0D5072"/>
                </a:solidFill>
                <a:latin typeface="+mn-lt"/>
              </a:rPr>
              <a:t> Written Bank Proposal (this is a required submission for interest cost to be reimbursed)</a:t>
            </a:r>
          </a:p>
          <a:p>
            <a:endParaRPr lang="en-US" dirty="0"/>
          </a:p>
        </p:txBody>
      </p:sp>
      <p:pic>
        <p:nvPicPr>
          <p:cNvPr id="4" name="Picture 3" descr="State of New Jersey Department of Education Seal">
            <a:extLst>
              <a:ext uri="{FF2B5EF4-FFF2-40B4-BE49-F238E27FC236}">
                <a16:creationId xmlns:a16="http://schemas.microsoft.com/office/drawing/2014/main" id="{CB4FCDCC-1D4B-4177-8156-E4E061F616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633" y="5715000"/>
            <a:ext cx="938567" cy="938567"/>
          </a:xfrm>
          <a:prstGeom prst="rect">
            <a:avLst/>
          </a:prstGeom>
        </p:spPr>
      </p:pic>
    </p:spTree>
    <p:extLst>
      <p:ext uri="{BB962C8B-B14F-4D97-AF65-F5344CB8AC3E}">
        <p14:creationId xmlns:p14="http://schemas.microsoft.com/office/powerpoint/2010/main" val="2216930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10E3-42C8-463D-9373-E16850A3A4DC}"/>
              </a:ext>
            </a:extLst>
          </p:cNvPr>
          <p:cNvSpPr>
            <a:spLocks noGrp="1"/>
          </p:cNvSpPr>
          <p:nvPr>
            <p:ph type="title"/>
          </p:nvPr>
        </p:nvSpPr>
        <p:spPr/>
        <p:txBody>
          <a:bodyPr/>
          <a:lstStyle/>
          <a:p>
            <a:r>
              <a:rPr lang="en-US" b="1" dirty="0">
                <a:latin typeface="+mn-lt"/>
              </a:rPr>
              <a:t>Application - Term of Note</a:t>
            </a:r>
          </a:p>
        </p:txBody>
      </p:sp>
      <p:sp>
        <p:nvSpPr>
          <p:cNvPr id="3" name="Content Placeholder 2">
            <a:extLst>
              <a:ext uri="{FF2B5EF4-FFF2-40B4-BE49-F238E27FC236}">
                <a16:creationId xmlns:a16="http://schemas.microsoft.com/office/drawing/2014/main" id="{E0524B49-CF3B-4CD6-8958-59907E55F27D}"/>
              </a:ext>
            </a:extLst>
          </p:cNvPr>
          <p:cNvSpPr>
            <a:spLocks noGrp="1"/>
          </p:cNvSpPr>
          <p:nvPr>
            <p:ph idx="1"/>
          </p:nvPr>
        </p:nvSpPr>
        <p:spPr/>
        <p:txBody>
          <a:bodyPr>
            <a:normAutofit lnSpcReduction="10000"/>
          </a:bodyPr>
          <a:lstStyle/>
          <a:p>
            <a:pPr>
              <a:lnSpc>
                <a:spcPct val="90000"/>
              </a:lnSpc>
            </a:pPr>
            <a:r>
              <a:rPr lang="en-US" altLang="en-US" sz="3200" dirty="0">
                <a:solidFill>
                  <a:srgbClr val="0D5072"/>
                </a:solidFill>
                <a:latin typeface="+mn-lt"/>
              </a:rPr>
              <a:t>Term of note:</a:t>
            </a:r>
          </a:p>
          <a:p>
            <a:pPr lvl="1">
              <a:lnSpc>
                <a:spcPct val="90000"/>
              </a:lnSpc>
              <a:buFont typeface="Courier New" panose="02070309020205020404" pitchFamily="49" charset="0"/>
              <a:buChar char="o"/>
            </a:pPr>
            <a:r>
              <a:rPr lang="en-US" altLang="en-US" sz="3200" dirty="0">
                <a:solidFill>
                  <a:srgbClr val="0D5072"/>
                </a:solidFill>
                <a:latin typeface="+mn-lt"/>
              </a:rPr>
              <a:t> The loan effective date must be between June 10 and June 30, 2019.</a:t>
            </a:r>
          </a:p>
          <a:p>
            <a:pPr lvl="1">
              <a:lnSpc>
                <a:spcPct val="90000"/>
              </a:lnSpc>
              <a:buFont typeface="Courier New" panose="02070309020205020404" pitchFamily="49" charset="0"/>
              <a:buChar char="o"/>
            </a:pPr>
            <a:r>
              <a:rPr lang="en-US" altLang="en-US" sz="3200" dirty="0">
                <a:solidFill>
                  <a:srgbClr val="0D5072"/>
                </a:solidFill>
                <a:latin typeface="+mn-lt"/>
              </a:rPr>
              <a:t> A loan effective date between June 24 and June 30, 2019 is recommended if the loan amount is less than the June 24, 2019 state aid payment – for the portion attributable to the June 24, 2019 payment.  </a:t>
            </a:r>
          </a:p>
          <a:p>
            <a:pPr lvl="1">
              <a:lnSpc>
                <a:spcPct val="90000"/>
              </a:lnSpc>
              <a:buFont typeface="Courier New" panose="02070309020205020404" pitchFamily="49" charset="0"/>
              <a:buChar char="o"/>
            </a:pPr>
            <a:r>
              <a:rPr lang="en-US" altLang="en-US" sz="3200" dirty="0">
                <a:solidFill>
                  <a:srgbClr val="0D5072"/>
                </a:solidFill>
                <a:latin typeface="+mn-lt"/>
              </a:rPr>
              <a:t> The loan maturity date will be July 11 or July 12, 2019 .</a:t>
            </a:r>
          </a:p>
          <a:p>
            <a:endParaRPr lang="en-US" dirty="0"/>
          </a:p>
        </p:txBody>
      </p:sp>
      <p:pic>
        <p:nvPicPr>
          <p:cNvPr id="4" name="Picture 3" descr="State of New Jersey Department of Education Seal">
            <a:extLst>
              <a:ext uri="{FF2B5EF4-FFF2-40B4-BE49-F238E27FC236}">
                <a16:creationId xmlns:a16="http://schemas.microsoft.com/office/drawing/2014/main" id="{EAD13B56-86B4-4A8B-A25D-D235C0E080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633" y="5715000"/>
            <a:ext cx="938567" cy="938567"/>
          </a:xfrm>
          <a:prstGeom prst="rect">
            <a:avLst/>
          </a:prstGeom>
        </p:spPr>
      </p:pic>
    </p:spTree>
    <p:extLst>
      <p:ext uri="{BB962C8B-B14F-4D97-AF65-F5344CB8AC3E}">
        <p14:creationId xmlns:p14="http://schemas.microsoft.com/office/powerpoint/2010/main" val="2856110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660A4-D2BA-45B6-91BC-27ACF07609D2}"/>
              </a:ext>
            </a:extLst>
          </p:cNvPr>
          <p:cNvSpPr>
            <a:spLocks noGrp="1"/>
          </p:cNvSpPr>
          <p:nvPr>
            <p:ph type="title"/>
          </p:nvPr>
        </p:nvSpPr>
        <p:spPr/>
        <p:txBody>
          <a:bodyPr/>
          <a:lstStyle/>
          <a:p>
            <a:r>
              <a:rPr lang="en-US" b="1" dirty="0">
                <a:latin typeface="+mn-lt"/>
              </a:rPr>
              <a:t>Application - Interest Rate</a:t>
            </a:r>
          </a:p>
        </p:txBody>
      </p:sp>
      <p:sp>
        <p:nvSpPr>
          <p:cNvPr id="3" name="Content Placeholder 2">
            <a:extLst>
              <a:ext uri="{FF2B5EF4-FFF2-40B4-BE49-F238E27FC236}">
                <a16:creationId xmlns:a16="http://schemas.microsoft.com/office/drawing/2014/main" id="{9B586859-7F28-4C91-828E-A92C27CC1622}"/>
              </a:ext>
            </a:extLst>
          </p:cNvPr>
          <p:cNvSpPr>
            <a:spLocks noGrp="1"/>
          </p:cNvSpPr>
          <p:nvPr>
            <p:ph idx="1"/>
          </p:nvPr>
        </p:nvSpPr>
        <p:spPr/>
        <p:txBody>
          <a:bodyPr/>
          <a:lstStyle/>
          <a:p>
            <a:r>
              <a:rPr lang="en-US" altLang="en-US" sz="3600" dirty="0">
                <a:solidFill>
                  <a:srgbClr val="0D5072"/>
                </a:solidFill>
                <a:latin typeface="+mn-lt"/>
              </a:rPr>
              <a:t>Interest Rate:</a:t>
            </a:r>
          </a:p>
          <a:p>
            <a:pPr marL="457200" lvl="1" indent="0">
              <a:buNone/>
            </a:pPr>
            <a:r>
              <a:rPr lang="en-US" altLang="en-US" sz="3600" dirty="0">
                <a:solidFill>
                  <a:srgbClr val="0D5072"/>
                </a:solidFill>
                <a:latin typeface="+mn-lt"/>
              </a:rPr>
              <a:t>The Executive County Superintendents (ECS) should review the interest rates on loan applications received and notify districts if the interest rate obtained by the bank does not appear reasonable in comparison to other banks in the area. </a:t>
            </a:r>
          </a:p>
          <a:p>
            <a:endParaRPr lang="en-US" dirty="0"/>
          </a:p>
        </p:txBody>
      </p:sp>
      <p:pic>
        <p:nvPicPr>
          <p:cNvPr id="4" name="Picture 3" descr="State of New Jersey Department of Education Seal">
            <a:extLst>
              <a:ext uri="{FF2B5EF4-FFF2-40B4-BE49-F238E27FC236}">
                <a16:creationId xmlns:a16="http://schemas.microsoft.com/office/drawing/2014/main" id="{31B45D1E-BED3-49D4-B175-75BDE50EB0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633" y="5715000"/>
            <a:ext cx="938567" cy="938567"/>
          </a:xfrm>
          <a:prstGeom prst="rect">
            <a:avLst/>
          </a:prstGeom>
        </p:spPr>
      </p:pic>
    </p:spTree>
    <p:extLst>
      <p:ext uri="{BB962C8B-B14F-4D97-AF65-F5344CB8AC3E}">
        <p14:creationId xmlns:p14="http://schemas.microsoft.com/office/powerpoint/2010/main" val="1837637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A03E3-A9FF-4653-92D8-FC964D4EC4BB}"/>
              </a:ext>
            </a:extLst>
          </p:cNvPr>
          <p:cNvSpPr>
            <a:spLocks noGrp="1"/>
          </p:cNvSpPr>
          <p:nvPr>
            <p:ph type="title"/>
          </p:nvPr>
        </p:nvSpPr>
        <p:spPr/>
        <p:txBody>
          <a:bodyPr/>
          <a:lstStyle/>
          <a:p>
            <a:r>
              <a:rPr lang="en-US" b="1" dirty="0">
                <a:latin typeface="+mn-lt"/>
              </a:rPr>
              <a:t>Cash Flow Worksheet</a:t>
            </a:r>
          </a:p>
        </p:txBody>
      </p:sp>
      <p:sp>
        <p:nvSpPr>
          <p:cNvPr id="3" name="Content Placeholder 2">
            <a:extLst>
              <a:ext uri="{FF2B5EF4-FFF2-40B4-BE49-F238E27FC236}">
                <a16:creationId xmlns:a16="http://schemas.microsoft.com/office/drawing/2014/main" id="{8A1F024D-BEE3-4DA8-BCC1-1610E8EF9722}"/>
              </a:ext>
            </a:extLst>
          </p:cNvPr>
          <p:cNvSpPr>
            <a:spLocks noGrp="1"/>
          </p:cNvSpPr>
          <p:nvPr>
            <p:ph idx="1"/>
          </p:nvPr>
        </p:nvSpPr>
        <p:spPr/>
        <p:txBody>
          <a:bodyPr>
            <a:normAutofit lnSpcReduction="10000"/>
          </a:bodyPr>
          <a:lstStyle/>
          <a:p>
            <a:pPr>
              <a:lnSpc>
                <a:spcPct val="90000"/>
              </a:lnSpc>
            </a:pPr>
            <a:r>
              <a:rPr lang="en-US" altLang="en-US" sz="3200" dirty="0">
                <a:solidFill>
                  <a:srgbClr val="0D5072"/>
                </a:solidFill>
                <a:latin typeface="+mn-lt"/>
              </a:rPr>
              <a:t>Line 1 - April 30, 2019 bank balances</a:t>
            </a:r>
          </a:p>
          <a:p>
            <a:pPr lvl="1">
              <a:lnSpc>
                <a:spcPct val="90000"/>
              </a:lnSpc>
              <a:buFont typeface="Courier New" panose="02070309020205020404" pitchFamily="49" charset="0"/>
              <a:buChar char="o"/>
            </a:pPr>
            <a:r>
              <a:rPr lang="en-US" altLang="en-US" sz="3200" dirty="0">
                <a:solidFill>
                  <a:srgbClr val="0D5072"/>
                </a:solidFill>
                <a:latin typeface="+mn-lt"/>
              </a:rPr>
              <a:t> Submit bank reconciliations as support</a:t>
            </a:r>
          </a:p>
          <a:p>
            <a:pPr>
              <a:lnSpc>
                <a:spcPct val="90000"/>
              </a:lnSpc>
            </a:pPr>
            <a:r>
              <a:rPr lang="en-US" altLang="en-US" sz="3200" dirty="0">
                <a:solidFill>
                  <a:srgbClr val="0D5072"/>
                </a:solidFill>
                <a:latin typeface="+mn-lt"/>
              </a:rPr>
              <a:t>Line 13 - Add estimated revenues for months May and June 2019</a:t>
            </a:r>
          </a:p>
          <a:p>
            <a:pPr>
              <a:lnSpc>
                <a:spcPct val="90000"/>
              </a:lnSpc>
            </a:pPr>
            <a:r>
              <a:rPr lang="en-US" altLang="en-US" sz="3200" dirty="0">
                <a:solidFill>
                  <a:srgbClr val="0D5072"/>
                </a:solidFill>
                <a:latin typeface="+mn-lt"/>
              </a:rPr>
              <a:t>Line 19 - Deduct estimated expenditures for months May and June 2019</a:t>
            </a:r>
          </a:p>
          <a:p>
            <a:pPr lvl="1">
              <a:lnSpc>
                <a:spcPct val="90000"/>
              </a:lnSpc>
              <a:buFont typeface="Courier New" panose="02070309020205020404" pitchFamily="49" charset="0"/>
              <a:buChar char="o"/>
            </a:pPr>
            <a:r>
              <a:rPr lang="en-US" altLang="en-US" sz="3200" dirty="0">
                <a:solidFill>
                  <a:srgbClr val="0D5072"/>
                </a:solidFill>
                <a:latin typeface="+mn-lt"/>
              </a:rPr>
              <a:t> A/P register and vendor listing as support</a:t>
            </a:r>
          </a:p>
          <a:p>
            <a:pPr>
              <a:lnSpc>
                <a:spcPct val="90000"/>
              </a:lnSpc>
            </a:pPr>
            <a:r>
              <a:rPr lang="en-US" altLang="en-US" sz="3200" dirty="0">
                <a:solidFill>
                  <a:srgbClr val="0D5072"/>
                </a:solidFill>
                <a:latin typeface="+mn-lt"/>
              </a:rPr>
              <a:t>Line 20 – Represents the maximum potential needed to borrow.</a:t>
            </a:r>
          </a:p>
          <a:p>
            <a:endParaRPr lang="en-US" dirty="0"/>
          </a:p>
        </p:txBody>
      </p:sp>
      <p:pic>
        <p:nvPicPr>
          <p:cNvPr id="4" name="Picture 3" descr="State of New Jersey Department of Education Seal">
            <a:extLst>
              <a:ext uri="{FF2B5EF4-FFF2-40B4-BE49-F238E27FC236}">
                <a16:creationId xmlns:a16="http://schemas.microsoft.com/office/drawing/2014/main" id="{23502805-54A6-4447-A02F-C0D050D0D3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633" y="5715000"/>
            <a:ext cx="938567" cy="938567"/>
          </a:xfrm>
          <a:prstGeom prst="rect">
            <a:avLst/>
          </a:prstGeom>
        </p:spPr>
      </p:pic>
    </p:spTree>
    <p:extLst>
      <p:ext uri="{BB962C8B-B14F-4D97-AF65-F5344CB8AC3E}">
        <p14:creationId xmlns:p14="http://schemas.microsoft.com/office/powerpoint/2010/main" val="293544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6DE04-9B3E-44E5-AA18-575B3A8EA7A5}"/>
              </a:ext>
            </a:extLst>
          </p:cNvPr>
          <p:cNvSpPr>
            <a:spLocks noGrp="1"/>
          </p:cNvSpPr>
          <p:nvPr>
            <p:ph type="title"/>
          </p:nvPr>
        </p:nvSpPr>
        <p:spPr/>
        <p:txBody>
          <a:bodyPr/>
          <a:lstStyle/>
          <a:p>
            <a:r>
              <a:rPr lang="en-US" b="1" dirty="0">
                <a:latin typeface="+mn-lt"/>
              </a:rPr>
              <a:t>Cash Flow Worksheet (continued)</a:t>
            </a:r>
          </a:p>
        </p:txBody>
      </p:sp>
      <p:sp>
        <p:nvSpPr>
          <p:cNvPr id="3" name="Content Placeholder 2">
            <a:extLst>
              <a:ext uri="{FF2B5EF4-FFF2-40B4-BE49-F238E27FC236}">
                <a16:creationId xmlns:a16="http://schemas.microsoft.com/office/drawing/2014/main" id="{FE84DCA4-7C17-49DD-8D64-0C5FACA54F3A}"/>
              </a:ext>
            </a:extLst>
          </p:cNvPr>
          <p:cNvSpPr>
            <a:spLocks noGrp="1"/>
          </p:cNvSpPr>
          <p:nvPr>
            <p:ph idx="1"/>
          </p:nvPr>
        </p:nvSpPr>
        <p:spPr/>
        <p:txBody>
          <a:bodyPr>
            <a:normAutofit fontScale="92500"/>
          </a:bodyPr>
          <a:lstStyle/>
          <a:p>
            <a:r>
              <a:rPr lang="en-US" altLang="en-US" dirty="0">
                <a:solidFill>
                  <a:srgbClr val="0D5072"/>
                </a:solidFill>
                <a:latin typeface="+mn-lt"/>
              </a:rPr>
              <a:t>Lines 21 to 23 represent federal programs in the district. This section is used to assess if the district has federal funds available for draw-down that may improve cash position.</a:t>
            </a:r>
          </a:p>
          <a:p>
            <a:r>
              <a:rPr lang="en-US" altLang="en-US" dirty="0">
                <a:solidFill>
                  <a:srgbClr val="0D5072"/>
                </a:solidFill>
                <a:latin typeface="+mn-lt"/>
              </a:rPr>
              <a:t>Line 24 (Line 22 less Line 23) represents the difference between federal program expenditures made and the federal reimbursements received.</a:t>
            </a:r>
          </a:p>
          <a:p>
            <a:pPr lvl="1">
              <a:buFont typeface="Courier New" panose="02070309020205020404" pitchFamily="49" charset="0"/>
              <a:buChar char="o"/>
            </a:pPr>
            <a:r>
              <a:rPr lang="en-US" altLang="en-US" sz="2800" dirty="0">
                <a:solidFill>
                  <a:srgbClr val="0D5072"/>
                </a:solidFill>
                <a:latin typeface="+mn-lt"/>
              </a:rPr>
              <a:t> Explanation of the amount receivable is required.</a:t>
            </a:r>
          </a:p>
          <a:p>
            <a:pPr lvl="1">
              <a:buFont typeface="Courier New" panose="02070309020205020404" pitchFamily="49" charset="0"/>
              <a:buChar char="o"/>
            </a:pPr>
            <a:r>
              <a:rPr lang="en-US" altLang="en-US" sz="2800" dirty="0">
                <a:solidFill>
                  <a:srgbClr val="0D5072"/>
                </a:solidFill>
                <a:latin typeface="+mn-lt"/>
              </a:rPr>
              <a:t> Districts should draw funds on a timely basis.</a:t>
            </a:r>
          </a:p>
          <a:p>
            <a:endParaRPr lang="en-US" dirty="0"/>
          </a:p>
        </p:txBody>
      </p:sp>
      <p:pic>
        <p:nvPicPr>
          <p:cNvPr id="4" name="Picture 3" descr="State of New Jersey Department of Education Seal">
            <a:extLst>
              <a:ext uri="{FF2B5EF4-FFF2-40B4-BE49-F238E27FC236}">
                <a16:creationId xmlns:a16="http://schemas.microsoft.com/office/drawing/2014/main" id="{5F20DCEE-9270-4DD0-8590-FCC3D97221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633" y="5715000"/>
            <a:ext cx="938567" cy="938567"/>
          </a:xfrm>
          <a:prstGeom prst="rect">
            <a:avLst/>
          </a:prstGeom>
        </p:spPr>
      </p:pic>
    </p:spTree>
    <p:extLst>
      <p:ext uri="{BB962C8B-B14F-4D97-AF65-F5344CB8AC3E}">
        <p14:creationId xmlns:p14="http://schemas.microsoft.com/office/powerpoint/2010/main" val="221889501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75121</TotalTime>
  <Words>597</Words>
  <Application>Microsoft Office PowerPoint</Application>
  <PresentationFormat>On-screen Show (4:3)</PresentationFormat>
  <Paragraphs>69</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Times New Roman</vt:lpstr>
      <vt:lpstr>Custom Design</vt:lpstr>
      <vt:lpstr> </vt:lpstr>
      <vt:lpstr>Items Posted on Web </vt:lpstr>
      <vt:lpstr>Due Dates if Borrowing June 10</vt:lpstr>
      <vt:lpstr>Due Dates if Borrowing June 24</vt:lpstr>
      <vt:lpstr>Application - Submission Items</vt:lpstr>
      <vt:lpstr>Application - Term of Note</vt:lpstr>
      <vt:lpstr>Application - Interest Rate</vt:lpstr>
      <vt:lpstr>Cash Flow Worksheet</vt:lpstr>
      <vt:lpstr>Cash Flow Worksheet (continued)</vt:lpstr>
      <vt:lpstr>Cash Flow Worksheet includes Preschool</vt:lpstr>
      <vt:lpstr>County Approval Form</vt:lpstr>
      <vt:lpstr>County Submission to DOE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 of Teacher &amp; Leader Effectiveness</dc:title>
  <dc:creator>abencan</dc:creator>
  <cp:lastModifiedBy>Stenger, Ashley</cp:lastModifiedBy>
  <cp:revision>762</cp:revision>
  <cp:lastPrinted>2019-04-11T15:11:58Z</cp:lastPrinted>
  <dcterms:created xsi:type="dcterms:W3CDTF">2015-01-16T19:17:08Z</dcterms:created>
  <dcterms:modified xsi:type="dcterms:W3CDTF">2019-05-13T18:15:15Z</dcterms:modified>
</cp:coreProperties>
</file>