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58" r:id="rId5"/>
    <p:sldMasterId id="2147483682" r:id="rId6"/>
  </p:sldMasterIdLst>
  <p:notesMasterIdLst>
    <p:notesMasterId r:id="rId50"/>
  </p:notesMasterIdLst>
  <p:handoutMasterIdLst>
    <p:handoutMasterId r:id="rId51"/>
  </p:handoutMasterIdLst>
  <p:sldIdLst>
    <p:sldId id="256" r:id="rId7"/>
    <p:sldId id="1347" r:id="rId8"/>
    <p:sldId id="1414" r:id="rId9"/>
    <p:sldId id="1384" r:id="rId10"/>
    <p:sldId id="1389" r:id="rId11"/>
    <p:sldId id="1426" r:id="rId12"/>
    <p:sldId id="1388" r:id="rId13"/>
    <p:sldId id="1386" r:id="rId14"/>
    <p:sldId id="1385" r:id="rId15"/>
    <p:sldId id="258" r:id="rId16"/>
    <p:sldId id="1412" r:id="rId17"/>
    <p:sldId id="1413" r:id="rId18"/>
    <p:sldId id="1421" r:id="rId19"/>
    <p:sldId id="1383" r:id="rId20"/>
    <p:sldId id="1392" r:id="rId21"/>
    <p:sldId id="1399" r:id="rId22"/>
    <p:sldId id="1397" r:id="rId23"/>
    <p:sldId id="1398" r:id="rId24"/>
    <p:sldId id="1394" r:id="rId25"/>
    <p:sldId id="1349" r:id="rId26"/>
    <p:sldId id="1402" r:id="rId27"/>
    <p:sldId id="1403" r:id="rId28"/>
    <p:sldId id="1404" r:id="rId29"/>
    <p:sldId id="1422" r:id="rId30"/>
    <p:sldId id="1408" r:id="rId31"/>
    <p:sldId id="1406" r:id="rId32"/>
    <p:sldId id="1407" r:id="rId33"/>
    <p:sldId id="1409" r:id="rId34"/>
    <p:sldId id="1423" r:id="rId35"/>
    <p:sldId id="1351" r:id="rId36"/>
    <p:sldId id="1352" r:id="rId37"/>
    <p:sldId id="1410" r:id="rId38"/>
    <p:sldId id="1411" r:id="rId39"/>
    <p:sldId id="1415" r:id="rId40"/>
    <p:sldId id="1353" r:id="rId41"/>
    <p:sldId id="1416" r:id="rId42"/>
    <p:sldId id="1418" r:id="rId43"/>
    <p:sldId id="1424" r:id="rId44"/>
    <p:sldId id="1425" r:id="rId45"/>
    <p:sldId id="1419" r:id="rId46"/>
    <p:sldId id="1420" r:id="rId47"/>
    <p:sldId id="1405" r:id="rId48"/>
    <p:sldId id="263" r:id="rId4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4C5013-E33A-798A-171A-52B2E38566D0}" name="Schiff, Jorden" initials="SJ" userId="S::jschiff@doe.nj.gov::77d82222-7197-4078-881e-914573ceb08f" providerId="AD"/>
  <p188:author id="{DFDEDB33-E49C-63FE-C6A8-FD4D6DEFEC73}" name="Strege, Tami" initials="ST" userId="S::tstrege@doe.nj.gov::9057e87a-9f56-4c76-bb39-dd5958e4252f" providerId="AD"/>
  <p188:author id="{7CD06546-9DD9-0023-DDD8-EC4F2CAE1FF9}" name="Thomas, Elizabeth" initials="ET" userId="S::ethomas@doe.nj.gov::ecf9b76d-2424-407e-a49b-ad172b417e8c" providerId="AD"/>
  <p188:author id="{52C0154C-1078-02F7-58CA-027F329E986D}" name="Heinz, Michael" initials="HM" userId="S::mheinz@doe.nj.gov::130437f9-8446-42c2-8f58-893a0242b0f6" providerId="AD"/>
  <p188:author id="{00734097-627B-C522-23D9-7E9C800680EE}" name="Haberl, Lisa" initials="HL" userId="S::lhaberl@doe.nj.gov::b64cb466-aeff-4190-9e2e-da1f32030b77" providerId="AD"/>
  <p188:author id="{AFAD229B-0695-CF31-F7BC-BECA5AB35255}" name="Radice, Ann Marie" initials="RM" userId="S::aradice@doe.nj.gov::fdb1f08f-e895-41fb-88dc-8e2ef22c0321" providerId="AD"/>
  <p188:author id="{066653BF-CEDC-6170-60BE-D4268A40D4BC}" name="Richardson, Deidre" initials="RD" userId="S::drichard@doe.nj.gov::bed89a50-5e2a-4586-9cdf-0f24a562c8a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rry, Susan" initials="BS" lastIdx="4" clrIdx="0">
    <p:extLst>
      <p:ext uri="{19B8F6BF-5375-455C-9EA6-DF929625EA0E}">
        <p15:presenceInfo xmlns:p15="http://schemas.microsoft.com/office/powerpoint/2012/main" userId="S::sbarry@doe.nj.gov::221d9e1c-b807-4fe3-9495-6eec67339b34" providerId="AD"/>
      </p:ext>
    </p:extLst>
  </p:cmAuthor>
  <p:cmAuthor id="2" name="Heinz, Michael" initials="HM" lastIdx="1" clrIdx="1">
    <p:extLst>
      <p:ext uri="{19B8F6BF-5375-455C-9EA6-DF929625EA0E}">
        <p15:presenceInfo xmlns:p15="http://schemas.microsoft.com/office/powerpoint/2012/main" userId="S::mheinz@doe.nj.gov::130437f9-8446-42c2-8f58-893a0242b0f6" providerId="AD"/>
      </p:ext>
    </p:extLst>
  </p:cmAuthor>
  <p:cmAuthor id="3" name="Haberl, Lisa" initials="HL" lastIdx="7" clrIdx="2">
    <p:extLst>
      <p:ext uri="{19B8F6BF-5375-455C-9EA6-DF929625EA0E}">
        <p15:presenceInfo xmlns:p15="http://schemas.microsoft.com/office/powerpoint/2012/main" userId="S::lhaberl@doe.nj.gov::b64cb466-aeff-4190-9e2e-da1f32030b77" providerId="AD"/>
      </p:ext>
    </p:extLst>
  </p:cmAuthor>
  <p:cmAuthor id="4" name="Richardson, Deidre" initials="RD" lastIdx="1" clrIdx="3">
    <p:extLst>
      <p:ext uri="{19B8F6BF-5375-455C-9EA6-DF929625EA0E}">
        <p15:presenceInfo xmlns:p15="http://schemas.microsoft.com/office/powerpoint/2012/main" userId="S::drichard@doe.nj.gov::bed89a50-5e2a-4586-9cdf-0f24a562c8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4E0F"/>
    <a:srgbClr val="BC00BC"/>
    <a:srgbClr val="FFB7FF"/>
    <a:srgbClr val="8B356C"/>
    <a:srgbClr val="7C37AF"/>
    <a:srgbClr val="E8D9F3"/>
    <a:srgbClr val="FFCCFF"/>
    <a:srgbClr val="A31D80"/>
    <a:srgbClr val="6E240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86385" autoAdjust="0"/>
  </p:normalViewPr>
  <p:slideViewPr>
    <p:cSldViewPr snapToGrid="0">
      <p:cViewPr varScale="1">
        <p:scale>
          <a:sx n="98" d="100"/>
          <a:sy n="98" d="100"/>
        </p:scale>
        <p:origin x="1200"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8/10/relationships/authors" Target="author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A4259-EAE7-46D8-9E95-EECF2226332D}"/>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B1A12993-B11F-4A1A-9605-19E2237870B8}"/>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7425AFB-E73E-4C47-BA4D-95B867A1CC07}" type="datetimeFigureOut">
              <a:rPr lang="en-US" smtClean="0"/>
              <a:t>3/19/2024</a:t>
            </a:fld>
            <a:endParaRPr lang="en-US"/>
          </a:p>
        </p:txBody>
      </p:sp>
      <p:sp>
        <p:nvSpPr>
          <p:cNvPr id="4" name="Footer Placeholder 3">
            <a:extLst>
              <a:ext uri="{FF2B5EF4-FFF2-40B4-BE49-F238E27FC236}">
                <a16:creationId xmlns:a16="http://schemas.microsoft.com/office/drawing/2014/main" id="{3F405770-E5EF-402C-9691-9BF7CF31DC10}"/>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54CEE4-A16C-4F67-915C-EEEA190ED365}"/>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CE8FD18C-D8A1-484B-BA09-7DA4094F3736}" type="slidenum">
              <a:rPr lang="en-US" smtClean="0"/>
              <a:t>‹#›</a:t>
            </a:fld>
            <a:endParaRPr lang="en-US"/>
          </a:p>
        </p:txBody>
      </p:sp>
    </p:spTree>
    <p:extLst>
      <p:ext uri="{BB962C8B-B14F-4D97-AF65-F5344CB8AC3E}">
        <p14:creationId xmlns:p14="http://schemas.microsoft.com/office/powerpoint/2010/main" val="23140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D8AC223-25EB-40B2-9538-010511AACFA5}" type="datetimeFigureOut">
              <a:rPr lang="en-US" smtClean="0"/>
              <a:t>3/19/2024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97A44F7-5F69-4F06-8F30-FB0E6EC0A151}" type="slidenum">
              <a:rPr lang="en-US" smtClean="0"/>
              <a:t>‹#›</a:t>
            </a:fld>
            <a:endParaRPr lang="en-US"/>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a:t>
            </a:fld>
            <a:endParaRPr lang="en-US"/>
          </a:p>
        </p:txBody>
      </p:sp>
    </p:spTree>
    <p:extLst>
      <p:ext uri="{BB962C8B-B14F-4D97-AF65-F5344CB8AC3E}">
        <p14:creationId xmlns:p14="http://schemas.microsoft.com/office/powerpoint/2010/main" val="1254568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10</a:t>
            </a:fld>
            <a:endParaRPr lang="en-US"/>
          </a:p>
        </p:txBody>
      </p:sp>
    </p:spTree>
    <p:extLst>
      <p:ext uri="{BB962C8B-B14F-4D97-AF65-F5344CB8AC3E}">
        <p14:creationId xmlns:p14="http://schemas.microsoft.com/office/powerpoint/2010/main" val="3037187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p>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11</a:t>
            </a:fld>
            <a:endParaRPr lang="en-US"/>
          </a:p>
        </p:txBody>
      </p:sp>
    </p:spTree>
    <p:extLst>
      <p:ext uri="{BB962C8B-B14F-4D97-AF65-F5344CB8AC3E}">
        <p14:creationId xmlns:p14="http://schemas.microsoft.com/office/powerpoint/2010/main" val="3074256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12</a:t>
            </a:fld>
            <a:endParaRPr lang="en-US"/>
          </a:p>
        </p:txBody>
      </p:sp>
    </p:spTree>
    <p:extLst>
      <p:ext uri="{BB962C8B-B14F-4D97-AF65-F5344CB8AC3E}">
        <p14:creationId xmlns:p14="http://schemas.microsoft.com/office/powerpoint/2010/main" val="4235705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0" dirty="0">
              <a:solidFill>
                <a:srgbClr val="FF0000"/>
              </a:solidFill>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13</a:t>
            </a:fld>
            <a:endParaRPr lang="en-US"/>
          </a:p>
        </p:txBody>
      </p:sp>
    </p:spTree>
    <p:extLst>
      <p:ext uri="{BB962C8B-B14F-4D97-AF65-F5344CB8AC3E}">
        <p14:creationId xmlns:p14="http://schemas.microsoft.com/office/powerpoint/2010/main" val="2296522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14</a:t>
            </a:fld>
            <a:endParaRPr lang="en-US"/>
          </a:p>
        </p:txBody>
      </p:sp>
    </p:spTree>
    <p:extLst>
      <p:ext uri="{BB962C8B-B14F-4D97-AF65-F5344CB8AC3E}">
        <p14:creationId xmlns:p14="http://schemas.microsoft.com/office/powerpoint/2010/main" val="152367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trike="dblStrike" baseline="0" dirty="0"/>
          </a:p>
        </p:txBody>
      </p:sp>
      <p:sp>
        <p:nvSpPr>
          <p:cNvPr id="4" name="Slide Number Placeholder 3"/>
          <p:cNvSpPr>
            <a:spLocks noGrp="1"/>
          </p:cNvSpPr>
          <p:nvPr>
            <p:ph type="sldNum" sz="quarter" idx="5"/>
          </p:nvPr>
        </p:nvSpPr>
        <p:spPr/>
        <p:txBody>
          <a:bodyPr/>
          <a:lstStyle/>
          <a:p>
            <a:fld id="{B97A44F7-5F69-4F06-8F30-FB0E6EC0A151}" type="slidenum">
              <a:rPr lang="en-US" smtClean="0"/>
              <a:t>15</a:t>
            </a:fld>
            <a:endParaRPr lang="en-US"/>
          </a:p>
        </p:txBody>
      </p:sp>
    </p:spTree>
    <p:extLst>
      <p:ext uri="{BB962C8B-B14F-4D97-AF65-F5344CB8AC3E}">
        <p14:creationId xmlns:p14="http://schemas.microsoft.com/office/powerpoint/2010/main" val="1785891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16</a:t>
            </a:fld>
            <a:endParaRPr lang="en-US"/>
          </a:p>
        </p:txBody>
      </p:sp>
    </p:spTree>
    <p:extLst>
      <p:ext uri="{BB962C8B-B14F-4D97-AF65-F5344CB8AC3E}">
        <p14:creationId xmlns:p14="http://schemas.microsoft.com/office/powerpoint/2010/main" val="3813878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3237">
              <a:buFont typeface="Arial" panose="020B0604020202020204" pitchFamily="34" charset="0"/>
              <a:buNone/>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17</a:t>
            </a:fld>
            <a:endParaRPr lang="en-US"/>
          </a:p>
        </p:txBody>
      </p:sp>
    </p:spTree>
    <p:extLst>
      <p:ext uri="{BB962C8B-B14F-4D97-AF65-F5344CB8AC3E}">
        <p14:creationId xmlns:p14="http://schemas.microsoft.com/office/powerpoint/2010/main" val="3200349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18</a:t>
            </a:fld>
            <a:endParaRPr lang="en-US"/>
          </a:p>
        </p:txBody>
      </p:sp>
    </p:spTree>
    <p:extLst>
      <p:ext uri="{BB962C8B-B14F-4D97-AF65-F5344CB8AC3E}">
        <p14:creationId xmlns:p14="http://schemas.microsoft.com/office/powerpoint/2010/main" val="1526162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3237">
              <a:buFont typeface="Arial" panose="020B0604020202020204" pitchFamily="34" charset="0"/>
              <a:buNone/>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19</a:t>
            </a:fld>
            <a:endParaRPr lang="en-US"/>
          </a:p>
        </p:txBody>
      </p:sp>
    </p:spTree>
    <p:extLst>
      <p:ext uri="{BB962C8B-B14F-4D97-AF65-F5344CB8AC3E}">
        <p14:creationId xmlns:p14="http://schemas.microsoft.com/office/powerpoint/2010/main" val="2879087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2</a:t>
            </a:fld>
            <a:endParaRPr lang="en-US"/>
          </a:p>
        </p:txBody>
      </p:sp>
    </p:spTree>
    <p:extLst>
      <p:ext uri="{BB962C8B-B14F-4D97-AF65-F5344CB8AC3E}">
        <p14:creationId xmlns:p14="http://schemas.microsoft.com/office/powerpoint/2010/main" val="2239864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20</a:t>
            </a:fld>
            <a:endParaRPr lang="en-US"/>
          </a:p>
        </p:txBody>
      </p:sp>
    </p:spTree>
    <p:extLst>
      <p:ext uri="{BB962C8B-B14F-4D97-AF65-F5344CB8AC3E}">
        <p14:creationId xmlns:p14="http://schemas.microsoft.com/office/powerpoint/2010/main" val="2542060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21</a:t>
            </a:fld>
            <a:endParaRPr lang="en-US"/>
          </a:p>
        </p:txBody>
      </p:sp>
    </p:spTree>
    <p:extLst>
      <p:ext uri="{BB962C8B-B14F-4D97-AF65-F5344CB8AC3E}">
        <p14:creationId xmlns:p14="http://schemas.microsoft.com/office/powerpoint/2010/main" val="1945376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22</a:t>
            </a:fld>
            <a:endParaRPr lang="en-US"/>
          </a:p>
        </p:txBody>
      </p:sp>
    </p:spTree>
    <p:extLst>
      <p:ext uri="{BB962C8B-B14F-4D97-AF65-F5344CB8AC3E}">
        <p14:creationId xmlns:p14="http://schemas.microsoft.com/office/powerpoint/2010/main" val="1325151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23</a:t>
            </a:fld>
            <a:endParaRPr lang="en-US"/>
          </a:p>
        </p:txBody>
      </p:sp>
    </p:spTree>
    <p:extLst>
      <p:ext uri="{BB962C8B-B14F-4D97-AF65-F5344CB8AC3E}">
        <p14:creationId xmlns:p14="http://schemas.microsoft.com/office/powerpoint/2010/main" val="1867903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24</a:t>
            </a:fld>
            <a:endParaRPr lang="en-US"/>
          </a:p>
        </p:txBody>
      </p:sp>
    </p:spTree>
    <p:extLst>
      <p:ext uri="{BB962C8B-B14F-4D97-AF65-F5344CB8AC3E}">
        <p14:creationId xmlns:p14="http://schemas.microsoft.com/office/powerpoint/2010/main" val="7546259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33237" rtl="0" eaLnBrk="1" fontAlgn="auto" latinLnBrk="0" hangingPunct="1">
              <a:lnSpc>
                <a:spcPct val="100000"/>
              </a:lnSpc>
              <a:spcBef>
                <a:spcPts val="0"/>
              </a:spcBef>
              <a:spcAft>
                <a:spcPts val="0"/>
              </a:spcAft>
              <a:buClrTx/>
              <a:buSzTx/>
              <a:buFontTx/>
              <a:buNone/>
              <a:tabLst/>
              <a:defRPr/>
            </a:pPr>
            <a:endParaRPr lang="en-US" b="0" dirty="0"/>
          </a:p>
          <a:p>
            <a:pPr defTabSz="933237">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25</a:t>
            </a:fld>
            <a:endParaRPr lang="en-US"/>
          </a:p>
        </p:txBody>
      </p:sp>
    </p:spTree>
    <p:extLst>
      <p:ext uri="{BB962C8B-B14F-4D97-AF65-F5344CB8AC3E}">
        <p14:creationId xmlns:p14="http://schemas.microsoft.com/office/powerpoint/2010/main" val="3842703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26</a:t>
            </a:fld>
            <a:endParaRPr lang="en-US"/>
          </a:p>
        </p:txBody>
      </p:sp>
    </p:spTree>
    <p:extLst>
      <p:ext uri="{BB962C8B-B14F-4D97-AF65-F5344CB8AC3E}">
        <p14:creationId xmlns:p14="http://schemas.microsoft.com/office/powerpoint/2010/main" val="1161900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27</a:t>
            </a:fld>
            <a:endParaRPr lang="en-US"/>
          </a:p>
        </p:txBody>
      </p:sp>
    </p:spTree>
    <p:extLst>
      <p:ext uri="{BB962C8B-B14F-4D97-AF65-F5344CB8AC3E}">
        <p14:creationId xmlns:p14="http://schemas.microsoft.com/office/powerpoint/2010/main" val="489660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28</a:t>
            </a:fld>
            <a:endParaRPr lang="en-US"/>
          </a:p>
        </p:txBody>
      </p:sp>
    </p:spTree>
    <p:extLst>
      <p:ext uri="{BB962C8B-B14F-4D97-AF65-F5344CB8AC3E}">
        <p14:creationId xmlns:p14="http://schemas.microsoft.com/office/powerpoint/2010/main" val="6038508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29</a:t>
            </a:fld>
            <a:endParaRPr lang="en-US"/>
          </a:p>
        </p:txBody>
      </p:sp>
    </p:spTree>
    <p:extLst>
      <p:ext uri="{BB962C8B-B14F-4D97-AF65-F5344CB8AC3E}">
        <p14:creationId xmlns:p14="http://schemas.microsoft.com/office/powerpoint/2010/main" val="2893278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defTabSz="933237">
              <a:defRPr/>
            </a:pPr>
            <a:fld id="{2825AC23-78E8-4655-A402-F52A38A10588}" type="slidenum">
              <a:rPr lang="en-US">
                <a:solidFill>
                  <a:prstClr val="black"/>
                </a:solidFill>
                <a:latin typeface="Calibri" panose="020F0502020204030204"/>
              </a:rPr>
              <a:pPr defTabSz="933237">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5802134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30</a:t>
            </a:fld>
            <a:endParaRPr lang="en-US"/>
          </a:p>
        </p:txBody>
      </p:sp>
    </p:spTree>
    <p:extLst>
      <p:ext uri="{BB962C8B-B14F-4D97-AF65-F5344CB8AC3E}">
        <p14:creationId xmlns:p14="http://schemas.microsoft.com/office/powerpoint/2010/main" val="3770366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31</a:t>
            </a:fld>
            <a:endParaRPr lang="en-US"/>
          </a:p>
        </p:txBody>
      </p:sp>
    </p:spTree>
    <p:extLst>
      <p:ext uri="{BB962C8B-B14F-4D97-AF65-F5344CB8AC3E}">
        <p14:creationId xmlns:p14="http://schemas.microsoft.com/office/powerpoint/2010/main" val="15352717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32</a:t>
            </a:fld>
            <a:endParaRPr lang="en-US"/>
          </a:p>
        </p:txBody>
      </p:sp>
    </p:spTree>
    <p:extLst>
      <p:ext uri="{BB962C8B-B14F-4D97-AF65-F5344CB8AC3E}">
        <p14:creationId xmlns:p14="http://schemas.microsoft.com/office/powerpoint/2010/main" val="3627047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33</a:t>
            </a:fld>
            <a:endParaRPr lang="en-US"/>
          </a:p>
        </p:txBody>
      </p:sp>
    </p:spTree>
    <p:extLst>
      <p:ext uri="{BB962C8B-B14F-4D97-AF65-F5344CB8AC3E}">
        <p14:creationId xmlns:p14="http://schemas.microsoft.com/office/powerpoint/2010/main" val="16255869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34</a:t>
            </a:fld>
            <a:endParaRPr lang="en-US"/>
          </a:p>
        </p:txBody>
      </p:sp>
    </p:spTree>
    <p:extLst>
      <p:ext uri="{BB962C8B-B14F-4D97-AF65-F5344CB8AC3E}">
        <p14:creationId xmlns:p14="http://schemas.microsoft.com/office/powerpoint/2010/main" val="20143493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35</a:t>
            </a:fld>
            <a:endParaRPr lang="en-US"/>
          </a:p>
        </p:txBody>
      </p:sp>
    </p:spTree>
    <p:extLst>
      <p:ext uri="{BB962C8B-B14F-4D97-AF65-F5344CB8AC3E}">
        <p14:creationId xmlns:p14="http://schemas.microsoft.com/office/powerpoint/2010/main" val="16947108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36</a:t>
            </a:fld>
            <a:endParaRPr lang="en-US"/>
          </a:p>
        </p:txBody>
      </p:sp>
    </p:spTree>
    <p:extLst>
      <p:ext uri="{BB962C8B-B14F-4D97-AF65-F5344CB8AC3E}">
        <p14:creationId xmlns:p14="http://schemas.microsoft.com/office/powerpoint/2010/main" val="5270367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37</a:t>
            </a:fld>
            <a:endParaRPr lang="en-US"/>
          </a:p>
        </p:txBody>
      </p:sp>
    </p:spTree>
    <p:extLst>
      <p:ext uri="{BB962C8B-B14F-4D97-AF65-F5344CB8AC3E}">
        <p14:creationId xmlns:p14="http://schemas.microsoft.com/office/powerpoint/2010/main" val="8576627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38</a:t>
            </a:fld>
            <a:endParaRPr lang="en-US"/>
          </a:p>
        </p:txBody>
      </p:sp>
    </p:spTree>
    <p:extLst>
      <p:ext uri="{BB962C8B-B14F-4D97-AF65-F5344CB8AC3E}">
        <p14:creationId xmlns:p14="http://schemas.microsoft.com/office/powerpoint/2010/main" val="36518830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39</a:t>
            </a:fld>
            <a:endParaRPr lang="en-US"/>
          </a:p>
        </p:txBody>
      </p:sp>
    </p:spTree>
    <p:extLst>
      <p:ext uri="{BB962C8B-B14F-4D97-AF65-F5344CB8AC3E}">
        <p14:creationId xmlns:p14="http://schemas.microsoft.com/office/powerpoint/2010/main" val="619662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defTabSz="933237">
              <a:defRPr/>
            </a:pPr>
            <a:fld id="{2825AC23-78E8-4655-A402-F52A38A10588}" type="slidenum">
              <a:rPr lang="en-US">
                <a:solidFill>
                  <a:prstClr val="black"/>
                </a:solidFill>
                <a:latin typeface="Calibri" panose="020F0502020204030204"/>
              </a:rPr>
              <a:pPr defTabSz="933237">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5802134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40</a:t>
            </a:fld>
            <a:endParaRPr lang="en-US"/>
          </a:p>
        </p:txBody>
      </p:sp>
    </p:spTree>
    <p:extLst>
      <p:ext uri="{BB962C8B-B14F-4D97-AF65-F5344CB8AC3E}">
        <p14:creationId xmlns:p14="http://schemas.microsoft.com/office/powerpoint/2010/main" val="24451400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41</a:t>
            </a:fld>
            <a:endParaRPr lang="en-US"/>
          </a:p>
        </p:txBody>
      </p:sp>
    </p:spTree>
    <p:extLst>
      <p:ext uri="{BB962C8B-B14F-4D97-AF65-F5344CB8AC3E}">
        <p14:creationId xmlns:p14="http://schemas.microsoft.com/office/powerpoint/2010/main" val="14308052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42</a:t>
            </a:fld>
            <a:endParaRPr lang="en-US"/>
          </a:p>
        </p:txBody>
      </p:sp>
    </p:spTree>
    <p:extLst>
      <p:ext uri="{BB962C8B-B14F-4D97-AF65-F5344CB8AC3E}">
        <p14:creationId xmlns:p14="http://schemas.microsoft.com/office/powerpoint/2010/main" val="24887836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43</a:t>
            </a:fld>
            <a:endParaRPr lang="en-US"/>
          </a:p>
        </p:txBody>
      </p:sp>
    </p:spTree>
    <p:extLst>
      <p:ext uri="{BB962C8B-B14F-4D97-AF65-F5344CB8AC3E}">
        <p14:creationId xmlns:p14="http://schemas.microsoft.com/office/powerpoint/2010/main" val="1050534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defTabSz="933237">
              <a:defRPr/>
            </a:pPr>
            <a:fld id="{2825AC23-78E8-4655-A402-F52A38A10588}" type="slidenum">
              <a:rPr lang="en-US">
                <a:solidFill>
                  <a:prstClr val="black"/>
                </a:solidFill>
                <a:latin typeface="Calibri" panose="020F0502020204030204"/>
              </a:rPr>
              <a:pPr defTabSz="933237">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4276118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defTabSz="933237">
              <a:defRPr/>
            </a:pPr>
            <a:fld id="{2825AC23-78E8-4655-A402-F52A38A10588}" type="slidenum">
              <a:rPr lang="en-US">
                <a:solidFill>
                  <a:prstClr val="black"/>
                </a:solidFill>
                <a:latin typeface="Calibri" panose="020F0502020204030204"/>
              </a:rPr>
              <a:pPr defTabSz="933237">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3630705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7</a:t>
            </a:fld>
            <a:endParaRPr lang="en-US"/>
          </a:p>
        </p:txBody>
      </p:sp>
    </p:spTree>
    <p:extLst>
      <p:ext uri="{BB962C8B-B14F-4D97-AF65-F5344CB8AC3E}">
        <p14:creationId xmlns:p14="http://schemas.microsoft.com/office/powerpoint/2010/main" val="1348414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8</a:t>
            </a:fld>
            <a:endParaRPr lang="en-US"/>
          </a:p>
        </p:txBody>
      </p:sp>
    </p:spTree>
    <p:extLst>
      <p:ext uri="{BB962C8B-B14F-4D97-AF65-F5344CB8AC3E}">
        <p14:creationId xmlns:p14="http://schemas.microsoft.com/office/powerpoint/2010/main" val="935162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9</a:t>
            </a:fld>
            <a:endParaRPr lang="en-US"/>
          </a:p>
        </p:txBody>
      </p:sp>
    </p:spTree>
    <p:extLst>
      <p:ext uri="{BB962C8B-B14F-4D97-AF65-F5344CB8AC3E}">
        <p14:creationId xmlns:p14="http://schemas.microsoft.com/office/powerpoint/2010/main" val="1172017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723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756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32647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3944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98860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E5C6-1C04-4D86-8555-886612432D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398DE2-1F98-4979-8D77-997338F829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09CF1F-3457-41FA-B76F-79FAA62468D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BEDE9E1-8C60-428C-9932-B0290D0724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4AFAEA-753C-44DC-8AB7-6796EB49DA7C}"/>
              </a:ext>
            </a:extLst>
          </p:cNvPr>
          <p:cNvSpPr>
            <a:spLocks noGrp="1"/>
          </p:cNvSpPr>
          <p:nvPr>
            <p:ph type="sldNum" sz="quarter" idx="12"/>
          </p:nvPr>
        </p:nvSpPr>
        <p:spPr/>
        <p:txBody>
          <a:bodyPr/>
          <a:lstStyle/>
          <a:p>
            <a:fld id="{810A6998-A26A-4057-A7E3-3212BE7AC5C2}" type="slidenum">
              <a:rPr lang="en-US" smtClean="0"/>
              <a:t>‹#›</a:t>
            </a:fld>
            <a:endParaRPr lang="en-US"/>
          </a:p>
        </p:txBody>
      </p:sp>
    </p:spTree>
    <p:extLst>
      <p:ext uri="{BB962C8B-B14F-4D97-AF65-F5344CB8AC3E}">
        <p14:creationId xmlns:p14="http://schemas.microsoft.com/office/powerpoint/2010/main" val="151370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cial_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A166-BC90-4E13-9118-9507EBCED23D}"/>
              </a:ext>
            </a:extLst>
          </p:cNvPr>
          <p:cNvSpPr>
            <a:spLocks noGrp="1"/>
          </p:cNvSpPr>
          <p:nvPr>
            <p:ph type="title"/>
          </p:nvPr>
        </p:nvSpPr>
        <p:spPr/>
        <p:txBody>
          <a:bodyPr/>
          <a:lstStyle/>
          <a:p>
            <a:r>
              <a:rPr lang="en-US"/>
              <a:t>Click to edit Master title style</a:t>
            </a:r>
          </a:p>
        </p:txBody>
      </p:sp>
      <p:pic>
        <p:nvPicPr>
          <p:cNvPr id="4" name="Facebook">
            <a:extLst>
              <a:ext uri="{FF2B5EF4-FFF2-40B4-BE49-F238E27FC236}">
                <a16:creationId xmlns:a16="http://schemas.microsoft.com/office/drawing/2014/main" id="{9AC9CED7-B302-106F-129F-6BC7C1D588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39535" y="1579728"/>
            <a:ext cx="914400" cy="914400"/>
          </a:xfrm>
          <a:prstGeom prst="rect">
            <a:avLst/>
          </a:prstGeom>
        </p:spPr>
      </p:pic>
      <p:sp>
        <p:nvSpPr>
          <p:cNvPr id="11" name="Facebook handle">
            <a:extLst>
              <a:ext uri="{FF2B5EF4-FFF2-40B4-BE49-F238E27FC236}">
                <a16:creationId xmlns:a16="http://schemas.microsoft.com/office/drawing/2014/main" id="{609D7336-40E6-48D5-B192-BB72CD36C7BB}"/>
              </a:ext>
            </a:extLst>
          </p:cNvPr>
          <p:cNvSpPr>
            <a:spLocks noGrp="1"/>
          </p:cNvSpPr>
          <p:nvPr>
            <p:ph type="body" sz="quarter" idx="18" hasCustomPrompt="1"/>
          </p:nvPr>
        </p:nvSpPr>
        <p:spPr>
          <a:xfrm>
            <a:off x="748420" y="2532939"/>
            <a:ext cx="2486025" cy="914400"/>
          </a:xfrm>
        </p:spPr>
        <p:txBody>
          <a:bodyPr rIns="0">
            <a:noAutofit/>
          </a:bodyPr>
          <a:lstStyle>
            <a:lvl1pPr marL="0" indent="0" algn="ctr">
              <a:buNone/>
              <a:defRPr sz="1400"/>
            </a:lvl1pPr>
          </a:lstStyle>
          <a:p>
            <a:pPr lvl="0"/>
            <a:r>
              <a:rPr lang="en-US"/>
              <a:t>Text</a:t>
            </a:r>
          </a:p>
        </p:txBody>
      </p:sp>
      <p:pic>
        <p:nvPicPr>
          <p:cNvPr id="6" name="Instagram">
            <a:extLst>
              <a:ext uri="{FF2B5EF4-FFF2-40B4-BE49-F238E27FC236}">
                <a16:creationId xmlns:a16="http://schemas.microsoft.com/office/drawing/2014/main" id="{046AED96-B8A4-1C42-F3A1-1FFE1A13C7A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t="124" b="124"/>
          <a:stretch/>
        </p:blipFill>
        <p:spPr>
          <a:xfrm>
            <a:off x="4858762" y="1579728"/>
            <a:ext cx="916670" cy="914400"/>
          </a:xfrm>
          <a:prstGeom prst="rect">
            <a:avLst/>
          </a:prstGeom>
        </p:spPr>
      </p:pic>
      <p:sp>
        <p:nvSpPr>
          <p:cNvPr id="13" name="Instagram handle">
            <a:extLst>
              <a:ext uri="{FF2B5EF4-FFF2-40B4-BE49-F238E27FC236}">
                <a16:creationId xmlns:a16="http://schemas.microsoft.com/office/drawing/2014/main" id="{EECF6CFD-9E31-4C05-886A-971A6B72527F}"/>
              </a:ext>
            </a:extLst>
          </p:cNvPr>
          <p:cNvSpPr>
            <a:spLocks noGrp="1"/>
          </p:cNvSpPr>
          <p:nvPr>
            <p:ph type="body" sz="quarter" idx="19" hasCustomPrompt="1"/>
          </p:nvPr>
        </p:nvSpPr>
        <p:spPr>
          <a:xfrm>
            <a:off x="4110793" y="2514600"/>
            <a:ext cx="2487168" cy="914400"/>
          </a:xfrm>
        </p:spPr>
        <p:txBody>
          <a:bodyPr rIns="91440">
            <a:noAutofit/>
          </a:bodyPr>
          <a:lstStyle>
            <a:lvl1pPr marL="0" indent="0" algn="ctr">
              <a:buNone/>
              <a:defRPr sz="1400"/>
            </a:lvl1pPr>
          </a:lstStyle>
          <a:p>
            <a:pPr lvl="0"/>
            <a:r>
              <a:rPr lang="en-US"/>
              <a:t>Text</a:t>
            </a:r>
          </a:p>
        </p:txBody>
      </p:sp>
      <p:pic>
        <p:nvPicPr>
          <p:cNvPr id="28" name="LinkedIn" descr="A blue and black logo&#10;&#10;Description automatically generated">
            <a:extLst>
              <a:ext uri="{FF2B5EF4-FFF2-40B4-BE49-F238E27FC236}">
                <a16:creationId xmlns:a16="http://schemas.microsoft.com/office/drawing/2014/main" id="{02AF793E-34A8-FE98-2B43-623603DE17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1254" y="1579728"/>
            <a:ext cx="1075267" cy="914400"/>
          </a:xfrm>
          <a:prstGeom prst="rect">
            <a:avLst/>
          </a:prstGeom>
        </p:spPr>
      </p:pic>
      <p:sp>
        <p:nvSpPr>
          <p:cNvPr id="15" name="LinkedIn handle">
            <a:extLst>
              <a:ext uri="{FF2B5EF4-FFF2-40B4-BE49-F238E27FC236}">
                <a16:creationId xmlns:a16="http://schemas.microsoft.com/office/drawing/2014/main" id="{8DA16D1B-DD85-498B-A177-DDB843C07A0E}"/>
              </a:ext>
            </a:extLst>
          </p:cNvPr>
          <p:cNvSpPr>
            <a:spLocks noGrp="1"/>
          </p:cNvSpPr>
          <p:nvPr>
            <p:ph type="body" sz="quarter" idx="20" hasCustomPrompt="1"/>
          </p:nvPr>
        </p:nvSpPr>
        <p:spPr>
          <a:xfrm>
            <a:off x="7239001" y="2532939"/>
            <a:ext cx="3059502" cy="914400"/>
          </a:xfrm>
        </p:spPr>
        <p:txBody>
          <a:bodyPr rIns="91440">
            <a:noAutofit/>
          </a:bodyPr>
          <a:lstStyle>
            <a:lvl1pPr marL="0" indent="0" algn="ctr">
              <a:buNone/>
              <a:defRPr sz="1400"/>
            </a:lvl1pPr>
          </a:lstStyle>
          <a:p>
            <a:pPr lvl="0"/>
            <a:r>
              <a:rPr lang="en-US"/>
              <a:t>Text</a:t>
            </a:r>
          </a:p>
        </p:txBody>
      </p:sp>
      <p:pic>
        <p:nvPicPr>
          <p:cNvPr id="12" name="Threads">
            <a:extLst>
              <a:ext uri="{FF2B5EF4-FFF2-40B4-BE49-F238E27FC236}">
                <a16:creationId xmlns:a16="http://schemas.microsoft.com/office/drawing/2014/main" id="{41AF5339-2B19-BD63-3B11-24F6C0CB7B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t="4126" b="4126"/>
          <a:stretch/>
        </p:blipFill>
        <p:spPr>
          <a:xfrm>
            <a:off x="1535363" y="4019550"/>
            <a:ext cx="912137" cy="914400"/>
          </a:xfrm>
          <a:prstGeom prst="rect">
            <a:avLst/>
          </a:prstGeom>
          <a:solidFill>
            <a:schemeClr val="tx1"/>
          </a:solidFill>
        </p:spPr>
      </p:pic>
      <p:sp>
        <p:nvSpPr>
          <p:cNvPr id="10" name="Threads handle">
            <a:extLst>
              <a:ext uri="{FF2B5EF4-FFF2-40B4-BE49-F238E27FC236}">
                <a16:creationId xmlns:a16="http://schemas.microsoft.com/office/drawing/2014/main" id="{96D88CB0-4FD8-2F0F-AFC3-6D59A048757F}"/>
              </a:ext>
            </a:extLst>
          </p:cNvPr>
          <p:cNvSpPr>
            <a:spLocks noGrp="1"/>
          </p:cNvSpPr>
          <p:nvPr>
            <p:ph type="body" sz="quarter" idx="21" hasCustomPrompt="1"/>
          </p:nvPr>
        </p:nvSpPr>
        <p:spPr>
          <a:xfrm>
            <a:off x="747277" y="5031874"/>
            <a:ext cx="2487168" cy="914400"/>
          </a:xfrm>
        </p:spPr>
        <p:txBody>
          <a:bodyPr rIns="91440">
            <a:noAutofit/>
          </a:bodyPr>
          <a:lstStyle>
            <a:lvl1pPr marL="0" indent="0" algn="ctr">
              <a:buNone/>
              <a:defRPr sz="1400"/>
            </a:lvl1pPr>
          </a:lstStyle>
          <a:p>
            <a:pPr lvl="0"/>
            <a:r>
              <a:rPr lang="en-US"/>
              <a:t>Text</a:t>
            </a:r>
          </a:p>
        </p:txBody>
      </p:sp>
      <p:pic>
        <p:nvPicPr>
          <p:cNvPr id="14" name="X">
            <a:extLst>
              <a:ext uri="{FF2B5EF4-FFF2-40B4-BE49-F238E27FC236}">
                <a16:creationId xmlns:a16="http://schemas.microsoft.com/office/drawing/2014/main" id="{5AE40B57-6609-96B5-4C42-D12A59417CF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t="1201" b="1201"/>
          <a:stretch/>
        </p:blipFill>
        <p:spPr>
          <a:xfrm>
            <a:off x="4896042" y="3991849"/>
            <a:ext cx="916670" cy="914400"/>
          </a:xfrm>
          <a:prstGeom prst="rect">
            <a:avLst/>
          </a:prstGeom>
        </p:spPr>
      </p:pic>
      <p:sp>
        <p:nvSpPr>
          <p:cNvPr id="7" name="X Handle">
            <a:extLst>
              <a:ext uri="{FF2B5EF4-FFF2-40B4-BE49-F238E27FC236}">
                <a16:creationId xmlns:a16="http://schemas.microsoft.com/office/drawing/2014/main" id="{8203FBA7-0BF5-431F-8DA2-9F3A04190A95}"/>
              </a:ext>
            </a:extLst>
          </p:cNvPr>
          <p:cNvSpPr>
            <a:spLocks noGrp="1"/>
          </p:cNvSpPr>
          <p:nvPr>
            <p:ph type="body" sz="quarter" idx="16" hasCustomPrompt="1"/>
          </p:nvPr>
        </p:nvSpPr>
        <p:spPr>
          <a:xfrm>
            <a:off x="4110793" y="5009938"/>
            <a:ext cx="2487168" cy="914400"/>
          </a:xfrm>
        </p:spPr>
        <p:txBody>
          <a:bodyPr rIns="91440">
            <a:noAutofit/>
          </a:bodyPr>
          <a:lstStyle>
            <a:lvl1pPr marL="0" indent="0" algn="ctr">
              <a:buNone/>
              <a:defRPr sz="1400"/>
            </a:lvl1pPr>
          </a:lstStyle>
          <a:p>
            <a:pPr lvl="0"/>
            <a:r>
              <a:rPr lang="en-US"/>
              <a:t>Text</a:t>
            </a:r>
          </a:p>
        </p:txBody>
      </p:sp>
      <p:pic>
        <p:nvPicPr>
          <p:cNvPr id="30" name="YouTube">
            <a:extLst>
              <a:ext uri="{FF2B5EF4-FFF2-40B4-BE49-F238E27FC236}">
                <a16:creationId xmlns:a16="http://schemas.microsoft.com/office/drawing/2014/main" id="{254E4991-1E11-CC44-9806-55B96A767E5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7260123" y="4129009"/>
            <a:ext cx="2855192" cy="640080"/>
          </a:xfrm>
          <a:prstGeom prst="rect">
            <a:avLst/>
          </a:prstGeom>
        </p:spPr>
      </p:pic>
      <p:sp>
        <p:nvSpPr>
          <p:cNvPr id="9" name="YouTube Channel">
            <a:extLst>
              <a:ext uri="{FF2B5EF4-FFF2-40B4-BE49-F238E27FC236}">
                <a16:creationId xmlns:a16="http://schemas.microsoft.com/office/drawing/2014/main" id="{FFD85E77-EDED-42B1-881F-34A5909A5532}"/>
              </a:ext>
            </a:extLst>
          </p:cNvPr>
          <p:cNvSpPr>
            <a:spLocks noGrp="1"/>
          </p:cNvSpPr>
          <p:nvPr>
            <p:ph type="body" sz="quarter" idx="17" hasCustomPrompt="1"/>
          </p:nvPr>
        </p:nvSpPr>
        <p:spPr>
          <a:xfrm>
            <a:off x="7239001" y="5009938"/>
            <a:ext cx="3059502" cy="914400"/>
          </a:xfrm>
        </p:spPr>
        <p:txBody>
          <a:bodyPr rIns="91440">
            <a:noAutofit/>
          </a:bodyPr>
          <a:lstStyle>
            <a:lvl1pPr marL="0" indent="0" algn="ctr">
              <a:buNone/>
              <a:defRPr sz="1400"/>
            </a:lvl1pPr>
          </a:lstStyle>
          <a:p>
            <a:pPr lvl="0"/>
            <a:r>
              <a:rPr lang="en-US"/>
              <a:t>Text</a:t>
            </a:r>
          </a:p>
        </p:txBody>
      </p:sp>
      <p:sp>
        <p:nvSpPr>
          <p:cNvPr id="3" name="Slide Number Placeholder 2">
            <a:extLst>
              <a:ext uri="{FF2B5EF4-FFF2-40B4-BE49-F238E27FC236}">
                <a16:creationId xmlns:a16="http://schemas.microsoft.com/office/drawing/2014/main" id="{F7BAE708-477A-4A20-B43D-CB4603F14509}"/>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097817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655372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15764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88781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1704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8605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1347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8991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893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108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77" r:id="rId3"/>
    <p:sldLayoutId id="2147483664" r:id="rId4"/>
    <p:sldLayoutId id="2147483670" r:id="rId5"/>
    <p:sldLayoutId id="2147483665" r:id="rId6"/>
    <p:sldLayoutId id="2147483681" r:id="rId7"/>
    <p:sldLayoutId id="2147483675" r:id="rId8"/>
    <p:sldLayoutId id="2147483676" r:id="rId9"/>
    <p:sldLayoutId id="2147483672" r:id="rId10"/>
    <p:sldLayoutId id="2147483690" r:id="rId11"/>
    <p:sldLayoutId id="2147483669" r:id="rId12"/>
    <p:sldLayoutId id="2147483689" r:id="rId13"/>
    <p:sldLayoutId id="2147483678" r:id="rId14"/>
    <p:sldLayoutId id="2147483691" r:id="rId15"/>
    <p:sldLayoutId id="2147483692" r:id="rId16"/>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7.emf"/><Relationship Id="rId5" Type="http://schemas.openxmlformats.org/officeDocument/2006/relationships/oleObject" Target="../embeddings/oleObject2.bin"/><Relationship Id="rId10" Type="http://schemas.openxmlformats.org/officeDocument/2006/relationships/image" Target="../media/image19.emf"/><Relationship Id="rId4" Type="http://schemas.openxmlformats.org/officeDocument/2006/relationships/image" Target="../media/image16.emf"/><Relationship Id="rId9"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2.emf"/><Relationship Id="rId5" Type="http://schemas.openxmlformats.org/officeDocument/2006/relationships/oleObject" Target="../embeddings/oleObject6.bin"/><Relationship Id="rId4" Type="http://schemas.openxmlformats.org/officeDocument/2006/relationships/image" Target="../media/image21.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22.emf"/><Relationship Id="rId5" Type="http://schemas.openxmlformats.org/officeDocument/2006/relationships/oleObject" Target="../embeddings/oleObject8.bin"/><Relationship Id="rId4" Type="http://schemas.openxmlformats.org/officeDocument/2006/relationships/image" Target="../media/image21.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1537" y="2362018"/>
            <a:ext cx="12191999" cy="1282447"/>
          </a:xfrm>
          <a:prstGeom prst="rect">
            <a:avLst/>
          </a:prstGeom>
        </p:spPr>
        <p:txBody>
          <a:bodyPr lIns="91440" tIns="45720" rIns="91440" bIns="45720" anchor="t"/>
          <a:lstStyle/>
          <a:p>
            <a:r>
              <a:rPr lang="en-US" sz="4800" dirty="0">
                <a:latin typeface="Palatino Linotype"/>
              </a:rPr>
              <a:t>Overview of the 2023 </a:t>
            </a:r>
            <a:br>
              <a:rPr lang="en-US" sz="4800" dirty="0">
                <a:latin typeface="Palatino Linotype"/>
              </a:rPr>
            </a:br>
            <a:r>
              <a:rPr lang="en-US" sz="4800" dirty="0">
                <a:latin typeface="Palatino Linotype"/>
              </a:rPr>
              <a:t>New Jersey Student Learning Standards for Mathematics</a:t>
            </a:r>
            <a:endParaRPr lang="en-US" sz="4800" dirty="0"/>
          </a:p>
        </p:txBody>
      </p:sp>
      <p:sp>
        <p:nvSpPr>
          <p:cNvPr id="5" name="Subtitle 4">
            <a:extLst>
              <a:ext uri="{FF2B5EF4-FFF2-40B4-BE49-F238E27FC236}">
                <a16:creationId xmlns:a16="http://schemas.microsoft.com/office/drawing/2014/main" id="{012D5881-96EC-447F-A717-A35057F07353}"/>
              </a:ext>
            </a:extLst>
          </p:cNvPr>
          <p:cNvSpPr>
            <a:spLocks noGrp="1"/>
          </p:cNvSpPr>
          <p:nvPr>
            <p:ph type="subTitle" idx="1"/>
          </p:nvPr>
        </p:nvSpPr>
        <p:spPr>
          <a:xfrm>
            <a:off x="1" y="4742446"/>
            <a:ext cx="12191998" cy="1338109"/>
          </a:xfrm>
        </p:spPr>
        <p:txBody>
          <a:bodyPr vert="horz" lIns="91440" tIns="45720" rIns="91440" bIns="45720" rtlCol="0" anchor="t">
            <a:normAutofit/>
          </a:bodyPr>
          <a:lstStyle/>
          <a:p>
            <a:r>
              <a:rPr lang="en-US" b="1" dirty="0">
                <a:latin typeface="Palatino Linotype"/>
              </a:rPr>
              <a:t>Office of Standards</a:t>
            </a:r>
            <a:endParaRPr lang="en-US" b="1"/>
          </a:p>
          <a:p>
            <a:r>
              <a:rPr lang="en-US" b="1" dirty="0">
                <a:latin typeface="Palatino Linotype"/>
              </a:rPr>
              <a:t>Division of Teaching and Learning</a:t>
            </a:r>
            <a:endParaRPr lang="en-US" b="1"/>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186991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356776" y="235678"/>
            <a:ext cx="10935159" cy="894479"/>
          </a:xfrm>
        </p:spPr>
        <p:txBody>
          <a:bodyPr/>
          <a:lstStyle/>
          <a:p>
            <a:r>
              <a:rPr lang="en-US" sz="4000" dirty="0">
                <a:latin typeface="Palatino Linotype"/>
              </a:rPr>
              <a:t>New Elementary Standards on Money</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1" y="1336519"/>
            <a:ext cx="11849100" cy="4735508"/>
          </a:xfrm>
        </p:spPr>
        <p:txBody>
          <a:bodyPr vert="horz" lIns="91440" tIns="45720" rIns="274320" bIns="45720" rtlCol="0" anchor="t">
            <a:noAutofit/>
          </a:bodyPr>
          <a:lstStyle/>
          <a:p>
            <a:pPr marL="0" indent="0">
              <a:buNone/>
            </a:pPr>
            <a:r>
              <a:rPr lang="en-US" sz="2800" dirty="0">
                <a:latin typeface="Palatino Linotype"/>
              </a:rPr>
              <a:t>Expectations for understanding coins, dollars, and their respective values are proposed. </a:t>
            </a:r>
          </a:p>
          <a:p>
            <a:pPr marL="0" indent="0">
              <a:buNone/>
            </a:pPr>
            <a:r>
              <a:rPr lang="en-US" sz="2800" dirty="0">
                <a:latin typeface="Palatino Linotype"/>
              </a:rPr>
              <a:t>Examples of new standards addressing money are:</a:t>
            </a:r>
          </a:p>
          <a:p>
            <a:pPr lvl="1">
              <a:lnSpc>
                <a:spcPct val="100000"/>
              </a:lnSpc>
              <a:spcAft>
                <a:spcPts val="600"/>
              </a:spcAft>
            </a:pPr>
            <a:r>
              <a:rPr lang="en-US" sz="2800" dirty="0">
                <a:latin typeface="Palatino Linotype"/>
              </a:rPr>
              <a:t>K.M.B.3 Understand that certain objects are coins and dollars, and that coins and dollars represent money. Identify the values of all U.S. coins and the one-dollar bill.</a:t>
            </a:r>
          </a:p>
          <a:p>
            <a:pPr lvl="1">
              <a:lnSpc>
                <a:spcPct val="100000"/>
              </a:lnSpc>
              <a:spcAft>
                <a:spcPts val="600"/>
              </a:spcAft>
            </a:pPr>
            <a:r>
              <a:rPr lang="en-US" sz="2800" dirty="0">
                <a:latin typeface="Palatino Linotype"/>
              </a:rPr>
              <a:t>1.M.C.4. Know the comparative values of coins and all dollars (e.g., a dime is of greater value than a nickel). Use appropriate notation (e.g., 69¢, $10).</a:t>
            </a:r>
            <a:endParaRPr lang="en-US" sz="2800" dirty="0"/>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10</a:t>
            </a:fld>
            <a:endParaRPr lang="en-US"/>
          </a:p>
        </p:txBody>
      </p:sp>
    </p:spTree>
    <p:extLst>
      <p:ext uri="{BB962C8B-B14F-4D97-AF65-F5344CB8AC3E}">
        <p14:creationId xmlns:p14="http://schemas.microsoft.com/office/powerpoint/2010/main" val="796537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3A6E7-0765-4432-B344-97EADDC71342}"/>
              </a:ext>
            </a:extLst>
          </p:cNvPr>
          <p:cNvSpPr>
            <a:spLocks noGrp="1"/>
          </p:cNvSpPr>
          <p:nvPr>
            <p:ph type="title"/>
          </p:nvPr>
        </p:nvSpPr>
        <p:spPr>
          <a:xfrm>
            <a:off x="1256841" y="378896"/>
            <a:ext cx="10292734" cy="747579"/>
          </a:xfrm>
        </p:spPr>
        <p:txBody>
          <a:bodyPr/>
          <a:lstStyle/>
          <a:p>
            <a:r>
              <a:rPr lang="en-US" sz="4800" dirty="0">
                <a:latin typeface="Palatino Linotype"/>
              </a:rPr>
              <a:t>Content</a:t>
            </a:r>
            <a:r>
              <a:rPr lang="en-US" dirty="0">
                <a:latin typeface="Palatino Linotype"/>
              </a:rPr>
              <a:t> Emphases in Mathematics</a:t>
            </a:r>
          </a:p>
        </p:txBody>
      </p:sp>
      <p:pic>
        <p:nvPicPr>
          <p:cNvPr id="8" name="Picture 7" descr="A picture of the grade 1 content emphasis document, excluding the header">
            <a:extLst>
              <a:ext uri="{FF2B5EF4-FFF2-40B4-BE49-F238E27FC236}">
                <a16:creationId xmlns:a16="http://schemas.microsoft.com/office/drawing/2014/main" id="{011CA193-34B4-416F-8045-5E36F8F21D1A}"/>
              </a:ext>
            </a:extLst>
          </p:cNvPr>
          <p:cNvPicPr>
            <a:picLocks noChangeAspect="1"/>
          </p:cNvPicPr>
          <p:nvPr/>
        </p:nvPicPr>
        <p:blipFill>
          <a:blip r:embed="rId3"/>
          <a:stretch>
            <a:fillRect/>
          </a:stretch>
        </p:blipFill>
        <p:spPr>
          <a:xfrm>
            <a:off x="480124" y="1126475"/>
            <a:ext cx="6905414" cy="5044462"/>
          </a:xfrm>
          <a:prstGeom prst="rect">
            <a:avLst/>
          </a:prstGeom>
        </p:spPr>
      </p:pic>
      <p:sp>
        <p:nvSpPr>
          <p:cNvPr id="9" name="Rectangle 8">
            <a:extLst>
              <a:ext uri="{FF2B5EF4-FFF2-40B4-BE49-F238E27FC236}">
                <a16:creationId xmlns:a16="http://schemas.microsoft.com/office/drawing/2014/main" id="{617AC139-960B-4A7F-836A-2595D596FC1B}"/>
              </a:ext>
            </a:extLst>
          </p:cNvPr>
          <p:cNvSpPr/>
          <p:nvPr/>
        </p:nvSpPr>
        <p:spPr>
          <a:xfrm>
            <a:off x="7597138" y="1429678"/>
            <a:ext cx="4114738" cy="4524315"/>
          </a:xfrm>
          <a:prstGeom prst="rect">
            <a:avLst/>
          </a:prstGeom>
        </p:spPr>
        <p:txBody>
          <a:bodyPr wrap="square">
            <a:spAutoFit/>
          </a:bodyPr>
          <a:lstStyle/>
          <a:p>
            <a:r>
              <a:rPr lang="en-US" sz="2400" dirty="0"/>
              <a:t>To say that some things have greater emphasis is not to say that anything in the Standards can be neglected or omitted in instruction. </a:t>
            </a:r>
          </a:p>
          <a:p>
            <a:endParaRPr lang="en-US" sz="2400" dirty="0"/>
          </a:p>
          <a:p>
            <a:r>
              <a:rPr lang="en-US" sz="2400" dirty="0"/>
              <a:t>Neglecting material will leave gaps in student skill and understanding and may leave students unprepared for the challenges of a later grade.</a:t>
            </a:r>
          </a:p>
        </p:txBody>
      </p:sp>
      <p:sp>
        <p:nvSpPr>
          <p:cNvPr id="5" name="Slide Number Placeholder 4">
            <a:extLst>
              <a:ext uri="{FF2B5EF4-FFF2-40B4-BE49-F238E27FC236}">
                <a16:creationId xmlns:a16="http://schemas.microsoft.com/office/drawing/2014/main" id="{BD0EDD7C-B788-4D92-901E-73C056C50569}"/>
              </a:ext>
            </a:extLst>
          </p:cNvPr>
          <p:cNvSpPr>
            <a:spLocks noGrp="1"/>
          </p:cNvSpPr>
          <p:nvPr>
            <p:ph type="sldNum" sz="quarter" idx="10"/>
          </p:nvPr>
        </p:nvSpPr>
        <p:spPr/>
        <p:txBody>
          <a:bodyPr/>
          <a:lstStyle/>
          <a:p>
            <a:fld id="{A3D1C70C-36A2-44FC-A083-98959550CFF4}" type="slidenum">
              <a:rPr lang="en-US" smtClean="0"/>
              <a:t>11</a:t>
            </a:fld>
            <a:endParaRPr lang="en-US"/>
          </a:p>
        </p:txBody>
      </p:sp>
    </p:spTree>
    <p:extLst>
      <p:ext uri="{BB962C8B-B14F-4D97-AF65-F5344CB8AC3E}">
        <p14:creationId xmlns:p14="http://schemas.microsoft.com/office/powerpoint/2010/main" val="1974391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3A6E7-0765-4432-B344-97EADDC71342}"/>
              </a:ext>
            </a:extLst>
          </p:cNvPr>
          <p:cNvSpPr>
            <a:spLocks noGrp="1"/>
          </p:cNvSpPr>
          <p:nvPr>
            <p:ph type="title"/>
          </p:nvPr>
        </p:nvSpPr>
        <p:spPr>
          <a:xfrm>
            <a:off x="1256841" y="378896"/>
            <a:ext cx="10292734" cy="747579"/>
          </a:xfrm>
        </p:spPr>
        <p:txBody>
          <a:bodyPr/>
          <a:lstStyle/>
          <a:p>
            <a:r>
              <a:rPr lang="en-US" dirty="0"/>
              <a:t>STAMP: Content Emphases</a:t>
            </a:r>
          </a:p>
        </p:txBody>
      </p:sp>
      <p:pic>
        <p:nvPicPr>
          <p:cNvPr id="2" name="Picture 1" descr="A picture of the Kindergarten Content Emphases document">
            <a:extLst>
              <a:ext uri="{FF2B5EF4-FFF2-40B4-BE49-F238E27FC236}">
                <a16:creationId xmlns:a16="http://schemas.microsoft.com/office/drawing/2014/main" id="{852CCE94-93D4-4C63-A6D3-ED8F448B5E36}"/>
              </a:ext>
            </a:extLst>
          </p:cNvPr>
          <p:cNvPicPr>
            <a:picLocks noChangeAspect="1"/>
          </p:cNvPicPr>
          <p:nvPr/>
        </p:nvPicPr>
        <p:blipFill>
          <a:blip r:embed="rId3"/>
          <a:stretch>
            <a:fillRect/>
          </a:stretch>
        </p:blipFill>
        <p:spPr>
          <a:xfrm>
            <a:off x="337625" y="1126475"/>
            <a:ext cx="6912786" cy="5075119"/>
          </a:xfrm>
          <a:prstGeom prst="rect">
            <a:avLst/>
          </a:prstGeom>
        </p:spPr>
      </p:pic>
      <p:sp>
        <p:nvSpPr>
          <p:cNvPr id="7" name="Rectangle 6">
            <a:extLst>
              <a:ext uri="{FF2B5EF4-FFF2-40B4-BE49-F238E27FC236}">
                <a16:creationId xmlns:a16="http://schemas.microsoft.com/office/drawing/2014/main" id="{221FBBFD-B00A-4320-B90B-971C614E6D25}"/>
              </a:ext>
            </a:extLst>
          </p:cNvPr>
          <p:cNvSpPr/>
          <p:nvPr/>
        </p:nvSpPr>
        <p:spPr>
          <a:xfrm>
            <a:off x="7739637" y="2459504"/>
            <a:ext cx="4114738" cy="1938992"/>
          </a:xfrm>
          <a:prstGeom prst="rect">
            <a:avLst/>
          </a:prstGeom>
        </p:spPr>
        <p:txBody>
          <a:bodyPr wrap="square">
            <a:spAutoFit/>
          </a:bodyPr>
          <a:lstStyle/>
          <a:p>
            <a:r>
              <a:rPr lang="en-US" sz="2400" dirty="0"/>
              <a:t>K-8 Content Emphases resources will be made available as part of the Standards Transparency and Mastery Platform</a:t>
            </a:r>
          </a:p>
        </p:txBody>
      </p:sp>
      <p:sp>
        <p:nvSpPr>
          <p:cNvPr id="5" name="Slide Number Placeholder 4">
            <a:extLst>
              <a:ext uri="{FF2B5EF4-FFF2-40B4-BE49-F238E27FC236}">
                <a16:creationId xmlns:a16="http://schemas.microsoft.com/office/drawing/2014/main" id="{BD0EDD7C-B788-4D92-901E-73C056C50569}"/>
              </a:ext>
            </a:extLst>
          </p:cNvPr>
          <p:cNvSpPr>
            <a:spLocks noGrp="1"/>
          </p:cNvSpPr>
          <p:nvPr>
            <p:ph type="sldNum" sz="quarter" idx="10"/>
          </p:nvPr>
        </p:nvSpPr>
        <p:spPr/>
        <p:txBody>
          <a:bodyPr/>
          <a:lstStyle/>
          <a:p>
            <a:fld id="{A3D1C70C-36A2-44FC-A083-98959550CFF4}" type="slidenum">
              <a:rPr lang="en-US" smtClean="0"/>
              <a:t>12</a:t>
            </a:fld>
            <a:endParaRPr lang="en-US"/>
          </a:p>
        </p:txBody>
      </p:sp>
    </p:spTree>
    <p:extLst>
      <p:ext uri="{BB962C8B-B14F-4D97-AF65-F5344CB8AC3E}">
        <p14:creationId xmlns:p14="http://schemas.microsoft.com/office/powerpoint/2010/main" val="1643624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356776" y="235678"/>
            <a:ext cx="7934707" cy="894479"/>
          </a:xfrm>
        </p:spPr>
        <p:txBody>
          <a:bodyPr/>
          <a:lstStyle/>
          <a:p>
            <a:r>
              <a:rPr lang="en-US" sz="4400" dirty="0">
                <a:latin typeface="Palatino Linotype"/>
              </a:rPr>
              <a:t>Money in Grade 2, continued</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0" y="1508797"/>
            <a:ext cx="11849100" cy="4348664"/>
          </a:xfrm>
        </p:spPr>
        <p:txBody>
          <a:bodyPr vert="horz" lIns="91440" tIns="45720" rIns="274320" bIns="45720" rtlCol="0" anchor="t">
            <a:noAutofit/>
          </a:bodyPr>
          <a:lstStyle/>
          <a:p>
            <a:r>
              <a:rPr lang="en-US" sz="2800" dirty="0">
                <a:latin typeface="Palatino Linotype"/>
              </a:rPr>
              <a:t>2.M.C.8 Solve word problems involving dollar bills, quarters, dimes, nickels, and pennies, using $ and ¢ symbols appropriately. </a:t>
            </a:r>
            <a:r>
              <a:rPr lang="en-US" sz="2800" dirty="0">
                <a:solidFill>
                  <a:srgbClr val="0070C0"/>
                </a:solidFill>
                <a:latin typeface="Palatino Linotype"/>
              </a:rPr>
              <a:t>Example: If you have 2 dimes and 3 pennies, how many cents do you have?</a:t>
            </a:r>
          </a:p>
          <a:p>
            <a:pPr lvl="0"/>
            <a:r>
              <a:rPr lang="en-US" sz="2800" dirty="0">
                <a:latin typeface="Palatino Linotype"/>
              </a:rPr>
              <a:t>2.NBT.B.2. Count within 1000; skip-count by 5s, 10s, and 100s.</a:t>
            </a: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13</a:t>
            </a:fld>
            <a:endParaRPr lang="en-US"/>
          </a:p>
        </p:txBody>
      </p:sp>
    </p:spTree>
    <p:extLst>
      <p:ext uri="{BB962C8B-B14F-4D97-AF65-F5344CB8AC3E}">
        <p14:creationId xmlns:p14="http://schemas.microsoft.com/office/powerpoint/2010/main" val="1915544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356776" y="235678"/>
            <a:ext cx="7934707" cy="894479"/>
          </a:xfrm>
        </p:spPr>
        <p:txBody>
          <a:bodyPr/>
          <a:lstStyle/>
          <a:p>
            <a:r>
              <a:rPr lang="en-US" sz="4400" dirty="0">
                <a:latin typeface="Palatino Linotype"/>
              </a:rPr>
              <a:t>Money in Grade 2</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0" y="1508797"/>
            <a:ext cx="11849100" cy="4348664"/>
          </a:xfrm>
        </p:spPr>
        <p:txBody>
          <a:bodyPr vert="horz" lIns="91440" tIns="45720" rIns="274320" bIns="45720" rtlCol="0" anchor="t">
            <a:noAutofit/>
          </a:bodyPr>
          <a:lstStyle/>
          <a:p>
            <a:r>
              <a:rPr lang="en-US" sz="2800" dirty="0">
                <a:latin typeface="Palatino Linotype"/>
              </a:rPr>
              <a:t>2.M.C.8 Solve word problems involving dollar bills, quarters, dimes, nickels, and pennies, using $ and ¢ symbols appropriately. </a:t>
            </a:r>
            <a:r>
              <a:rPr lang="en-US" sz="2800" dirty="0">
                <a:solidFill>
                  <a:srgbClr val="0070C0"/>
                </a:solidFill>
                <a:latin typeface="Palatino Linotype"/>
              </a:rPr>
              <a:t>Example: If you have 2 dimes and 3 pennies, how many cents do you have?</a:t>
            </a:r>
          </a:p>
          <a:p>
            <a:pPr lvl="0"/>
            <a:r>
              <a:rPr lang="en-US" sz="2800" dirty="0">
                <a:latin typeface="Palatino Linotype"/>
              </a:rPr>
              <a:t>2.OA.A.1. Use addition and subtraction within 100 to solve one- and two-step word problems involving situations of adding to, taking from, putting together, taking apart, and comparing, with unknowns in all positions, e.g., by using drawings and equations with a symbol for the unknown number to represent the problem.</a:t>
            </a: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14</a:t>
            </a:fld>
            <a:endParaRPr lang="en-US"/>
          </a:p>
        </p:txBody>
      </p:sp>
    </p:spTree>
    <p:extLst>
      <p:ext uri="{BB962C8B-B14F-4D97-AF65-F5344CB8AC3E}">
        <p14:creationId xmlns:p14="http://schemas.microsoft.com/office/powerpoint/2010/main" val="2082730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73C9608-2D89-4DA9-AB00-FA1F80E02B0D}"/>
              </a:ext>
            </a:extLst>
          </p:cNvPr>
          <p:cNvSpPr>
            <a:spLocks noGrp="1"/>
          </p:cNvSpPr>
          <p:nvPr>
            <p:ph type="title"/>
          </p:nvPr>
        </p:nvSpPr>
        <p:spPr>
          <a:xfrm>
            <a:off x="1333960" y="235678"/>
            <a:ext cx="10096959" cy="747579"/>
          </a:xfrm>
        </p:spPr>
        <p:txBody>
          <a:bodyPr/>
          <a:lstStyle/>
          <a:p>
            <a:r>
              <a:rPr lang="en-US" sz="4400" dirty="0"/>
              <a:t>Money in grade 3</a:t>
            </a:r>
          </a:p>
        </p:txBody>
      </p:sp>
      <p:sp>
        <p:nvSpPr>
          <p:cNvPr id="10" name="Text Placeholder 9">
            <a:extLst>
              <a:ext uri="{FF2B5EF4-FFF2-40B4-BE49-F238E27FC236}">
                <a16:creationId xmlns:a16="http://schemas.microsoft.com/office/drawing/2014/main" id="{3DE6B08F-E5A3-4A80-8264-9312434B2DCD}"/>
              </a:ext>
            </a:extLst>
          </p:cNvPr>
          <p:cNvSpPr>
            <a:spLocks noGrp="1"/>
          </p:cNvSpPr>
          <p:nvPr>
            <p:ph type="body" sz="quarter" idx="11"/>
          </p:nvPr>
        </p:nvSpPr>
        <p:spPr>
          <a:xfrm>
            <a:off x="171450" y="1336495"/>
            <a:ext cx="12020550" cy="4567464"/>
          </a:xfrm>
        </p:spPr>
        <p:txBody>
          <a:bodyPr>
            <a:noAutofit/>
          </a:bodyPr>
          <a:lstStyle/>
          <a:p>
            <a:pPr>
              <a:lnSpc>
                <a:spcPct val="114000"/>
              </a:lnSpc>
              <a:spcBef>
                <a:spcPts val="600"/>
              </a:spcBef>
              <a:spcAft>
                <a:spcPts val="600"/>
              </a:spcAft>
            </a:pPr>
            <a:r>
              <a:rPr lang="en-US" sz="2800" dirty="0">
                <a:ea typeface="Calibri" panose="020F0502020204030204" pitchFamily="34" charset="0"/>
                <a:cs typeface="Times New Roman" panose="02020603050405020304" pitchFamily="18" charset="0"/>
              </a:rPr>
              <a:t>3.OA.D.8 Solve two-step word problems</a:t>
            </a:r>
            <a:r>
              <a:rPr lang="en-US" sz="2800" b="1" dirty="0">
                <a:ea typeface="Calibri" panose="020F0502020204030204" pitchFamily="34" charset="0"/>
                <a:cs typeface="Times New Roman" panose="02020603050405020304" pitchFamily="18" charset="0"/>
              </a:rPr>
              <a:t>, </a:t>
            </a:r>
            <a:r>
              <a:rPr lang="en-US" sz="2800" dirty="0">
                <a:ea typeface="Calibri" panose="020F0502020204030204" pitchFamily="34" charset="0"/>
                <a:cs typeface="Times New Roman" panose="02020603050405020304" pitchFamily="18" charset="0"/>
              </a:rPr>
              <a:t>including problems involving money, using the four operations. Represent these problems using equations with a letter standing for the unknown quantity. Assess the reasonableness of answers using mental computation and estimation strategies including rounding. </a:t>
            </a:r>
            <a:r>
              <a:rPr lang="en-US" sz="2800" dirty="0">
                <a:solidFill>
                  <a:srgbClr val="AD4E0F"/>
                </a:solidFill>
                <a:ea typeface="Times New Roman" panose="02020603050405020304" pitchFamily="18" charset="0"/>
                <a:cs typeface="Times New Roman" panose="02020603050405020304" pitchFamily="18" charset="0"/>
              </a:rPr>
              <a:t>(Clarification: This standard is limited to problems posed with whole numbers and having whole number answers; students should know how to perform operations in the conventional order when there are no parentheses to specify a particular order) (Order of Operations)</a:t>
            </a:r>
            <a:endParaRPr lang="en-US" sz="2800" dirty="0">
              <a:solidFill>
                <a:srgbClr val="AD4E0F"/>
              </a:solidFill>
            </a:endParaRPr>
          </a:p>
        </p:txBody>
      </p:sp>
      <p:sp>
        <p:nvSpPr>
          <p:cNvPr id="5" name="Slide Number Placeholder 4">
            <a:extLst>
              <a:ext uri="{FF2B5EF4-FFF2-40B4-BE49-F238E27FC236}">
                <a16:creationId xmlns:a16="http://schemas.microsoft.com/office/drawing/2014/main" id="{B8D40601-4AC6-470E-8333-006747B64F1A}"/>
              </a:ext>
            </a:extLst>
          </p:cNvPr>
          <p:cNvSpPr>
            <a:spLocks noGrp="1"/>
          </p:cNvSpPr>
          <p:nvPr>
            <p:ph type="sldNum" sz="quarter" idx="10"/>
          </p:nvPr>
        </p:nvSpPr>
        <p:spPr/>
        <p:txBody>
          <a:bodyPr/>
          <a:lstStyle/>
          <a:p>
            <a:fld id="{A3D1C70C-36A2-44FC-A083-98959550CFF4}" type="slidenum">
              <a:rPr lang="en-US" dirty="0" smtClean="0"/>
              <a:t>15</a:t>
            </a:fld>
            <a:endParaRPr lang="en-US" dirty="0"/>
          </a:p>
        </p:txBody>
      </p:sp>
    </p:spTree>
    <p:extLst>
      <p:ext uri="{BB962C8B-B14F-4D97-AF65-F5344CB8AC3E}">
        <p14:creationId xmlns:p14="http://schemas.microsoft.com/office/powerpoint/2010/main" val="2023547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73C9608-2D89-4DA9-AB00-FA1F80E02B0D}"/>
              </a:ext>
            </a:extLst>
          </p:cNvPr>
          <p:cNvSpPr>
            <a:spLocks noGrp="1"/>
          </p:cNvSpPr>
          <p:nvPr>
            <p:ph type="title"/>
          </p:nvPr>
        </p:nvSpPr>
        <p:spPr>
          <a:xfrm>
            <a:off x="1333960" y="235678"/>
            <a:ext cx="10096959" cy="747579"/>
          </a:xfrm>
        </p:spPr>
        <p:txBody>
          <a:bodyPr/>
          <a:lstStyle/>
          <a:p>
            <a:r>
              <a:rPr lang="en-US" sz="4400" dirty="0"/>
              <a:t>Money in grade 4</a:t>
            </a:r>
          </a:p>
        </p:txBody>
      </p:sp>
      <p:sp>
        <p:nvSpPr>
          <p:cNvPr id="10" name="Text Placeholder 9">
            <a:extLst>
              <a:ext uri="{FF2B5EF4-FFF2-40B4-BE49-F238E27FC236}">
                <a16:creationId xmlns:a16="http://schemas.microsoft.com/office/drawing/2014/main" id="{3DE6B08F-E5A3-4A80-8264-9312434B2DCD}"/>
              </a:ext>
            </a:extLst>
          </p:cNvPr>
          <p:cNvSpPr>
            <a:spLocks noGrp="1"/>
          </p:cNvSpPr>
          <p:nvPr>
            <p:ph type="body" sz="quarter" idx="11"/>
          </p:nvPr>
        </p:nvSpPr>
        <p:spPr>
          <a:xfrm>
            <a:off x="171450" y="1336495"/>
            <a:ext cx="12020550" cy="4567464"/>
          </a:xfrm>
        </p:spPr>
        <p:txBody>
          <a:bodyPr>
            <a:noAutofit/>
          </a:bodyPr>
          <a:lstStyle/>
          <a:p>
            <a:pPr marL="0" marR="0" indent="0">
              <a:lnSpc>
                <a:spcPct val="100000"/>
              </a:lnSpc>
              <a:spcBef>
                <a:spcPts val="300"/>
              </a:spcBef>
              <a:spcAft>
                <a:spcPts val="300"/>
              </a:spcAft>
              <a:buNone/>
            </a:pPr>
            <a:r>
              <a:rPr lang="en-US" sz="2800" b="1" dirty="0"/>
              <a:t>4.M.A.2</a:t>
            </a:r>
            <a:r>
              <a:rPr lang="en-US" sz="2800" dirty="0"/>
              <a:t> Use the four operations to solve word problems involving distances, intervals of time, liquid volumes, masses of objects, and money, including problems involving simple fractions or decimals, and problems that require expressing measurements given in a larger unit in terms of a smaller unit. Represent measurement quantities using diagrams such as number line diagrams that feature a measurement scale.</a:t>
            </a:r>
            <a:endParaRPr lang="en-US" sz="2800" dirty="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B8D40601-4AC6-470E-8333-006747B64F1A}"/>
              </a:ext>
            </a:extLst>
          </p:cNvPr>
          <p:cNvSpPr>
            <a:spLocks noGrp="1"/>
          </p:cNvSpPr>
          <p:nvPr>
            <p:ph type="sldNum" sz="quarter" idx="10"/>
          </p:nvPr>
        </p:nvSpPr>
        <p:spPr/>
        <p:txBody>
          <a:bodyPr/>
          <a:lstStyle/>
          <a:p>
            <a:fld id="{A3D1C70C-36A2-44FC-A083-98959550CFF4}" type="slidenum">
              <a:rPr lang="en-US" smtClean="0"/>
              <a:t>16</a:t>
            </a:fld>
            <a:endParaRPr lang="en-US"/>
          </a:p>
        </p:txBody>
      </p:sp>
    </p:spTree>
    <p:extLst>
      <p:ext uri="{BB962C8B-B14F-4D97-AF65-F5344CB8AC3E}">
        <p14:creationId xmlns:p14="http://schemas.microsoft.com/office/powerpoint/2010/main" val="1531400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a:xfrm>
            <a:off x="1256841" y="378896"/>
            <a:ext cx="10174078" cy="747579"/>
          </a:xfrm>
        </p:spPr>
        <p:txBody>
          <a:bodyPr/>
          <a:lstStyle/>
          <a:p>
            <a:r>
              <a:rPr lang="en-US" sz="4200" dirty="0">
                <a:latin typeface="Palatino Linotype"/>
              </a:rPr>
              <a:t>Measurement vs. Data Literacy — K</a:t>
            </a:r>
            <a:endParaRPr lang="en-US" sz="4200" dirty="0"/>
          </a:p>
        </p:txBody>
      </p:sp>
      <p:sp>
        <p:nvSpPr>
          <p:cNvPr id="2" name="Content Placeholder 1">
            <a:extLst>
              <a:ext uri="{FF2B5EF4-FFF2-40B4-BE49-F238E27FC236}">
                <a16:creationId xmlns:a16="http://schemas.microsoft.com/office/drawing/2014/main" id="{71C3D8DF-E137-4A51-9364-1273FDCAFB97}"/>
              </a:ext>
            </a:extLst>
          </p:cNvPr>
          <p:cNvSpPr>
            <a:spLocks noGrp="1"/>
          </p:cNvSpPr>
          <p:nvPr>
            <p:ph sz="half" idx="1"/>
          </p:nvPr>
        </p:nvSpPr>
        <p:spPr>
          <a:xfrm>
            <a:off x="328672" y="1246396"/>
            <a:ext cx="5843530" cy="4498058"/>
          </a:xfrm>
        </p:spPr>
        <p:txBody>
          <a:bodyPr>
            <a:noAutofit/>
          </a:bodyPr>
          <a:lstStyle/>
          <a:p>
            <a:pPr marL="0" marR="0">
              <a:lnSpc>
                <a:spcPct val="114000"/>
              </a:lnSpc>
              <a:spcBef>
                <a:spcPts val="300"/>
              </a:spcBef>
              <a:spcAft>
                <a:spcPts val="300"/>
              </a:spcAft>
            </a:pPr>
            <a:r>
              <a:rPr lang="en-US" sz="2100" b="1" dirty="0"/>
              <a:t>K.M.A.1 </a:t>
            </a:r>
            <a:r>
              <a:rPr lang="en-US" sz="2100" dirty="0"/>
              <a:t>Describe measurable attributes of objects, such as length or weight. Describe several measurable attributes of a single object.</a:t>
            </a:r>
          </a:p>
          <a:p>
            <a:pPr marL="0" marR="0">
              <a:lnSpc>
                <a:spcPct val="114000"/>
              </a:lnSpc>
              <a:spcBef>
                <a:spcPts val="300"/>
              </a:spcBef>
              <a:spcAft>
                <a:spcPts val="300"/>
              </a:spcAft>
            </a:pPr>
            <a:r>
              <a:rPr lang="en-US" sz="2100" b="1" dirty="0"/>
              <a:t>K.M.A.2 </a:t>
            </a:r>
            <a:r>
              <a:rPr lang="en-US" sz="2100" dirty="0"/>
              <a:t>Directly compare two objects with a measurable attribute in common, to see which object has “more of”/“less of” the attribute, and describe the difference. </a:t>
            </a:r>
            <a:r>
              <a:rPr lang="en-US" sz="2100" dirty="0">
                <a:solidFill>
                  <a:srgbClr val="0070C0"/>
                </a:solidFill>
              </a:rPr>
              <a:t>For example, directly compare the heights of two children and describe one child as taller/shorter.</a:t>
            </a:r>
          </a:p>
        </p:txBody>
      </p:sp>
      <p:sp>
        <p:nvSpPr>
          <p:cNvPr id="3" name="Content Placeholder 2">
            <a:extLst>
              <a:ext uri="{FF2B5EF4-FFF2-40B4-BE49-F238E27FC236}">
                <a16:creationId xmlns:a16="http://schemas.microsoft.com/office/drawing/2014/main" id="{0B0EFB5E-AC96-473B-BC7F-ECF82849D7CB}"/>
              </a:ext>
            </a:extLst>
          </p:cNvPr>
          <p:cNvSpPr>
            <a:spLocks noGrp="1"/>
          </p:cNvSpPr>
          <p:nvPr>
            <p:ph sz="half" idx="13"/>
          </p:nvPr>
        </p:nvSpPr>
        <p:spPr>
          <a:xfrm>
            <a:off x="6172202" y="1179971"/>
            <a:ext cx="5843530" cy="4498057"/>
          </a:xfrm>
        </p:spPr>
        <p:txBody>
          <a:bodyPr>
            <a:normAutofit/>
          </a:bodyPr>
          <a:lstStyle/>
          <a:p>
            <a:pPr marL="0" marR="0" indent="0">
              <a:lnSpc>
                <a:spcPct val="114000"/>
              </a:lnSpc>
              <a:spcBef>
                <a:spcPts val="300"/>
              </a:spcBef>
              <a:spcAft>
                <a:spcPts val="300"/>
              </a:spcAft>
              <a:buNone/>
            </a:pPr>
            <a:r>
              <a:rPr lang="en-US" sz="2100" b="1" dirty="0">
                <a:ea typeface="Calibri" panose="020F0502020204030204" pitchFamily="34" charset="0"/>
                <a:cs typeface="Times New Roman" panose="02020603050405020304" pitchFamily="18" charset="0"/>
              </a:rPr>
              <a:t>K.DL.A.1 </a:t>
            </a:r>
            <a:r>
              <a:rPr lang="en-US" sz="2100" dirty="0"/>
              <a:t>Classify objects into given categories; count the numbers of objects in each category and sort the categories by count. </a:t>
            </a:r>
            <a:r>
              <a:rPr lang="en-US" sz="2100" b="1" dirty="0">
                <a:solidFill>
                  <a:srgbClr val="AD4E0F"/>
                </a:solidFill>
              </a:rPr>
              <a:t>(Clarification: Limit category counts to be less than or equal to 10)</a:t>
            </a:r>
            <a:endParaRPr lang="en-US" sz="2100" dirty="0">
              <a:solidFill>
                <a:srgbClr val="AD4E0F"/>
              </a:solidFill>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2"/>
          </p:nvPr>
        </p:nvSpPr>
        <p:spPr/>
        <p:txBody>
          <a:bodyPr/>
          <a:lstStyle/>
          <a:p>
            <a:fld id="{A3D1C70C-36A2-44FC-A083-98959550CFF4}" type="slidenum">
              <a:rPr lang="en-US" smtClean="0"/>
              <a:t>17</a:t>
            </a:fld>
            <a:endParaRPr lang="en-US"/>
          </a:p>
        </p:txBody>
      </p:sp>
    </p:spTree>
    <p:extLst>
      <p:ext uri="{BB962C8B-B14F-4D97-AF65-F5344CB8AC3E}">
        <p14:creationId xmlns:p14="http://schemas.microsoft.com/office/powerpoint/2010/main" val="1867140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a:xfrm>
            <a:off x="1256841" y="378896"/>
            <a:ext cx="10174078" cy="747579"/>
          </a:xfrm>
        </p:spPr>
        <p:txBody>
          <a:bodyPr/>
          <a:lstStyle/>
          <a:p>
            <a:r>
              <a:rPr lang="en-US" sz="4200" dirty="0">
                <a:latin typeface="Palatino Linotype"/>
              </a:rPr>
              <a:t>Measurement vs. Data Literacy – Grade 1</a:t>
            </a:r>
            <a:endParaRPr lang="en-US" sz="4200" dirty="0"/>
          </a:p>
        </p:txBody>
      </p:sp>
      <p:sp>
        <p:nvSpPr>
          <p:cNvPr id="2" name="Content Placeholder 1">
            <a:extLst>
              <a:ext uri="{FF2B5EF4-FFF2-40B4-BE49-F238E27FC236}">
                <a16:creationId xmlns:a16="http://schemas.microsoft.com/office/drawing/2014/main" id="{71C3D8DF-E137-4A51-9364-1273FDCAFB97}"/>
              </a:ext>
            </a:extLst>
          </p:cNvPr>
          <p:cNvSpPr>
            <a:spLocks noGrp="1"/>
          </p:cNvSpPr>
          <p:nvPr>
            <p:ph sz="half" idx="1"/>
          </p:nvPr>
        </p:nvSpPr>
        <p:spPr>
          <a:xfrm>
            <a:off x="761081" y="1126475"/>
            <a:ext cx="5843530" cy="4954581"/>
          </a:xfrm>
        </p:spPr>
        <p:txBody>
          <a:bodyPr>
            <a:noAutofit/>
          </a:bodyPr>
          <a:lstStyle/>
          <a:p>
            <a:pPr marL="0" marR="0">
              <a:lnSpc>
                <a:spcPct val="114000"/>
              </a:lnSpc>
              <a:spcBef>
                <a:spcPts val="300"/>
              </a:spcBef>
              <a:spcAft>
                <a:spcPts val="300"/>
              </a:spcAft>
            </a:pPr>
            <a:r>
              <a:rPr lang="en-US" sz="2100" dirty="0"/>
              <a:t>1.M.A.1 Order three objects by length; compare the lengths of two objects indirectly by using a third object.</a:t>
            </a:r>
          </a:p>
          <a:p>
            <a:pPr marL="0" marR="0">
              <a:lnSpc>
                <a:spcPct val="114000"/>
              </a:lnSpc>
              <a:spcBef>
                <a:spcPts val="300"/>
              </a:spcBef>
              <a:spcAft>
                <a:spcPts val="300"/>
              </a:spcAft>
            </a:pPr>
            <a:r>
              <a:rPr lang="en-US" sz="2100" dirty="0"/>
              <a:t>1.M.A.2 Express the length of an object as a whole number of length units, by laying multiple copies of a shorter object (the length unit) end to end; understand that the length measurement of an object is the number of same-size length units that span it with no gaps or overlaps. Limit to contexts where the object being measured is spanned by a whole number of length units with no gaps or overlaps.</a:t>
            </a:r>
          </a:p>
        </p:txBody>
      </p:sp>
      <p:sp>
        <p:nvSpPr>
          <p:cNvPr id="3" name="Content Placeholder 2">
            <a:extLst>
              <a:ext uri="{FF2B5EF4-FFF2-40B4-BE49-F238E27FC236}">
                <a16:creationId xmlns:a16="http://schemas.microsoft.com/office/drawing/2014/main" id="{0B0EFB5E-AC96-473B-BC7F-ECF82849D7CB}"/>
              </a:ext>
            </a:extLst>
          </p:cNvPr>
          <p:cNvSpPr>
            <a:spLocks noGrp="1"/>
          </p:cNvSpPr>
          <p:nvPr>
            <p:ph sz="half" idx="13"/>
          </p:nvPr>
        </p:nvSpPr>
        <p:spPr>
          <a:xfrm>
            <a:off x="6172202" y="1145740"/>
            <a:ext cx="5843530" cy="4498057"/>
          </a:xfrm>
        </p:spPr>
        <p:txBody>
          <a:bodyPr>
            <a:normAutofit/>
          </a:bodyPr>
          <a:lstStyle/>
          <a:p>
            <a:pPr marL="0" indent="0">
              <a:buNone/>
            </a:pPr>
            <a:r>
              <a:rPr lang="en-US" sz="2100" dirty="0"/>
              <a:t>1.DL.A.1 Organize, represent, and interpret data with up to three categories; ask and answer questions about the total number of data points, how many in each category, and how many more or less are in one category than in another.</a:t>
            </a:r>
          </a:p>
        </p:txBody>
      </p:sp>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2"/>
          </p:nvPr>
        </p:nvSpPr>
        <p:spPr/>
        <p:txBody>
          <a:bodyPr/>
          <a:lstStyle/>
          <a:p>
            <a:fld id="{A3D1C70C-36A2-44FC-A083-98959550CFF4}" type="slidenum">
              <a:rPr lang="en-US" smtClean="0"/>
              <a:t>18</a:t>
            </a:fld>
            <a:endParaRPr lang="en-US"/>
          </a:p>
        </p:txBody>
      </p:sp>
    </p:spTree>
    <p:extLst>
      <p:ext uri="{BB962C8B-B14F-4D97-AF65-F5344CB8AC3E}">
        <p14:creationId xmlns:p14="http://schemas.microsoft.com/office/powerpoint/2010/main" val="1960731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256841" y="235678"/>
            <a:ext cx="10935159" cy="894479"/>
          </a:xfrm>
        </p:spPr>
        <p:txBody>
          <a:bodyPr/>
          <a:lstStyle/>
          <a:p>
            <a:r>
              <a:rPr lang="en-US" sz="4000" dirty="0">
                <a:latin typeface="Palatino Linotype"/>
              </a:rPr>
              <a:t>New Grades 2</a:t>
            </a:r>
            <a:r>
              <a:rPr lang="en-US" sz="4000" kern="100" dirty="0">
                <a:effectLst/>
                <a:latin typeface="+mn-lt"/>
                <a:ea typeface="Calibri" panose="020F0502020204030204" pitchFamily="34" charset="0"/>
                <a:cs typeface="Times New Roman" panose="02020603050405020304" pitchFamily="18" charset="0"/>
              </a:rPr>
              <a:t>–</a:t>
            </a:r>
            <a:r>
              <a:rPr lang="en-US" sz="4000" dirty="0">
                <a:latin typeface="Palatino Linotype"/>
              </a:rPr>
              <a:t>5 Data Literacy Standards</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342900" y="1130157"/>
            <a:ext cx="11849100" cy="4965299"/>
          </a:xfrm>
        </p:spPr>
        <p:txBody>
          <a:bodyPr vert="horz" lIns="91440" tIns="45720" rIns="274320" bIns="45720" rtlCol="0" anchor="t">
            <a:noAutofit/>
          </a:bodyPr>
          <a:lstStyle/>
          <a:p>
            <a:pPr marL="0" indent="0">
              <a:buNone/>
            </a:pPr>
            <a:r>
              <a:rPr lang="en-US" sz="2600" dirty="0">
                <a:latin typeface="Palatino Linotype"/>
              </a:rPr>
              <a:t>Data literacy: the ability to reason with and about data—including what    data are and where data come from. This includes the ability to make good decisions based on data, to ask questions of data, and to use appropriate reasoning.</a:t>
            </a:r>
          </a:p>
          <a:p>
            <a:pPr marL="0" indent="0">
              <a:spcAft>
                <a:spcPts val="600"/>
              </a:spcAft>
              <a:buNone/>
            </a:pPr>
            <a:r>
              <a:rPr lang="en-US" sz="2600" dirty="0">
                <a:latin typeface="Palatino Linotype"/>
              </a:rPr>
              <a:t>Examples of new data literacy standards in grades 2 and 3 are:</a:t>
            </a:r>
            <a:endParaRPr lang="en-US" sz="2600" dirty="0"/>
          </a:p>
          <a:p>
            <a:pPr lvl="1">
              <a:lnSpc>
                <a:spcPct val="100000"/>
              </a:lnSpc>
              <a:spcAft>
                <a:spcPts val="600"/>
              </a:spcAft>
            </a:pPr>
            <a:r>
              <a:rPr lang="en-US" sz="2600" dirty="0">
                <a:latin typeface="Palatino Linotype"/>
              </a:rPr>
              <a:t>2.DL.A.1 Understand that people collect data to answer questions. Understand that data can vary. </a:t>
            </a:r>
            <a:endParaRPr lang="en-US" sz="2600" dirty="0"/>
          </a:p>
          <a:p>
            <a:pPr lvl="1">
              <a:lnSpc>
                <a:spcPct val="100000"/>
              </a:lnSpc>
              <a:spcAft>
                <a:spcPts val="600"/>
              </a:spcAft>
            </a:pPr>
            <a:r>
              <a:rPr lang="en-US" sz="2600" dirty="0">
                <a:latin typeface="Palatino Linotype"/>
              </a:rPr>
              <a:t>3.DL.A.1 Develop data-based questions and decide what data will answer the question. (e.g., “What size shoe does a 3rd grader wear?”, “How many books does a 3rd grader read?”) </a:t>
            </a: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19</a:t>
            </a:fld>
            <a:endParaRPr lang="en-US"/>
          </a:p>
        </p:txBody>
      </p:sp>
    </p:spTree>
    <p:extLst>
      <p:ext uri="{BB962C8B-B14F-4D97-AF65-F5344CB8AC3E}">
        <p14:creationId xmlns:p14="http://schemas.microsoft.com/office/powerpoint/2010/main" val="2357070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241D04B-735A-F4EE-F49F-333AD2EF2FE8}"/>
              </a:ext>
            </a:extLst>
          </p:cNvPr>
          <p:cNvSpPr>
            <a:spLocks noGrp="1"/>
          </p:cNvSpPr>
          <p:nvPr>
            <p:ph type="title"/>
          </p:nvPr>
        </p:nvSpPr>
        <p:spPr>
          <a:xfrm>
            <a:off x="1344284" y="266470"/>
            <a:ext cx="10096959" cy="747579"/>
          </a:xfrm>
        </p:spPr>
        <p:txBody>
          <a:bodyPr/>
          <a:lstStyle/>
          <a:p>
            <a:r>
              <a:rPr lang="en-US" sz="4000">
                <a:latin typeface="Palatino Linotype"/>
              </a:rPr>
              <a:t>Agenda</a:t>
            </a:r>
            <a:endParaRPr lang="en-US" sz="4000"/>
          </a:p>
        </p:txBody>
      </p:sp>
      <p:sp>
        <p:nvSpPr>
          <p:cNvPr id="12" name="Content Placeholder 2">
            <a:extLst>
              <a:ext uri="{FF2B5EF4-FFF2-40B4-BE49-F238E27FC236}">
                <a16:creationId xmlns:a16="http://schemas.microsoft.com/office/drawing/2014/main" id="{CDD0FDFB-AFCD-7637-EE9B-51BBAE5618BF}"/>
              </a:ext>
            </a:extLst>
          </p:cNvPr>
          <p:cNvSpPr>
            <a:spLocks noGrp="1"/>
          </p:cNvSpPr>
          <p:nvPr>
            <p:ph idx="1"/>
          </p:nvPr>
        </p:nvSpPr>
        <p:spPr>
          <a:xfrm>
            <a:off x="793273" y="1430626"/>
            <a:ext cx="11243291" cy="4507465"/>
          </a:xfrm>
        </p:spPr>
        <p:txBody>
          <a:bodyPr vert="horz" lIns="91440" tIns="45720" rIns="822960" bIns="45720" rtlCol="0" anchor="t">
            <a:normAutofit/>
          </a:bodyPr>
          <a:lstStyle/>
          <a:p>
            <a:r>
              <a:rPr lang="en-US" sz="3600" dirty="0">
                <a:latin typeface="Palatino Linotype"/>
              </a:rPr>
              <a:t>Adoption and Implementation Timeline</a:t>
            </a:r>
          </a:p>
          <a:p>
            <a:r>
              <a:rPr lang="en-US" sz="3600" dirty="0">
                <a:latin typeface="Palatino Linotype"/>
              </a:rPr>
              <a:t>K</a:t>
            </a:r>
            <a:r>
              <a:rPr lang="en-US" sz="3600" kern="100" dirty="0">
                <a:effectLst/>
                <a:latin typeface="+mn-lt"/>
                <a:ea typeface="Calibri" panose="020F0502020204030204" pitchFamily="34" charset="0"/>
                <a:cs typeface="Times New Roman" panose="02020603050405020304" pitchFamily="18" charset="0"/>
              </a:rPr>
              <a:t>–</a:t>
            </a:r>
            <a:r>
              <a:rPr lang="en-US" sz="3600" dirty="0">
                <a:latin typeface="Palatino Linotype"/>
              </a:rPr>
              <a:t>5 Structural Revision</a:t>
            </a:r>
          </a:p>
          <a:p>
            <a:r>
              <a:rPr lang="en-US" sz="3600" dirty="0">
                <a:latin typeface="Palatino Linotype"/>
              </a:rPr>
              <a:t>Summary of Revisions and Examples</a:t>
            </a:r>
            <a:endParaRPr lang="en-US" sz="3600" dirty="0"/>
          </a:p>
          <a:p>
            <a:r>
              <a:rPr lang="en-US" sz="3600" dirty="0">
                <a:latin typeface="Palatino Linotype"/>
              </a:rPr>
              <a:t>Next Steps</a:t>
            </a:r>
            <a:endParaRPr lang="en-US" sz="3600" dirty="0"/>
          </a:p>
        </p:txBody>
      </p:sp>
      <p:sp>
        <p:nvSpPr>
          <p:cNvPr id="5" name="Slide Number Placeholder 4">
            <a:extLst>
              <a:ext uri="{FF2B5EF4-FFF2-40B4-BE49-F238E27FC236}">
                <a16:creationId xmlns:a16="http://schemas.microsoft.com/office/drawing/2014/main" id="{4551786A-70CE-400B-368A-02B5BEF08A24}"/>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2</a:t>
            </a:fld>
            <a:endParaRPr lang="en-US"/>
          </a:p>
        </p:txBody>
      </p:sp>
    </p:spTree>
    <p:extLst>
      <p:ext uri="{BB962C8B-B14F-4D97-AF65-F5344CB8AC3E}">
        <p14:creationId xmlns:p14="http://schemas.microsoft.com/office/powerpoint/2010/main" val="276670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369267" y="248170"/>
            <a:ext cx="10935159" cy="894479"/>
          </a:xfrm>
        </p:spPr>
        <p:txBody>
          <a:bodyPr/>
          <a:lstStyle/>
          <a:p>
            <a:r>
              <a:rPr lang="en-US" sz="4000" dirty="0">
                <a:latin typeface="Palatino Linotype"/>
              </a:rPr>
              <a:t>New Data Literacy Standards, continued</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0" y="1291898"/>
            <a:ext cx="11849100" cy="4965299"/>
          </a:xfrm>
        </p:spPr>
        <p:txBody>
          <a:bodyPr vert="horz" lIns="91440" tIns="45720" rIns="274320" bIns="45720" rtlCol="0" anchor="t">
            <a:noAutofit/>
          </a:bodyPr>
          <a:lstStyle/>
          <a:p>
            <a:pPr marL="0" indent="0">
              <a:lnSpc>
                <a:spcPct val="100000"/>
              </a:lnSpc>
              <a:spcAft>
                <a:spcPts val="600"/>
              </a:spcAft>
              <a:buNone/>
            </a:pPr>
            <a:r>
              <a:rPr lang="en-US" sz="2800" dirty="0">
                <a:latin typeface="Palatino Linotype"/>
              </a:rPr>
              <a:t>Examples of new data literacy standards in grades 4 and 5 are:</a:t>
            </a:r>
            <a:endParaRPr lang="en-US" dirty="0"/>
          </a:p>
          <a:p>
            <a:pPr lvl="1">
              <a:lnSpc>
                <a:spcPct val="100000"/>
              </a:lnSpc>
              <a:spcAft>
                <a:spcPts val="600"/>
              </a:spcAft>
            </a:pPr>
            <a:r>
              <a:rPr lang="en-US" sz="2800" dirty="0">
                <a:latin typeface="Palatino Linotype"/>
              </a:rPr>
              <a:t>4.DL.A.1 Create data-based questions, generate ideas based on the questions, and then refine the questions. </a:t>
            </a:r>
          </a:p>
          <a:p>
            <a:pPr lvl="1">
              <a:lnSpc>
                <a:spcPct val="100000"/>
              </a:lnSpc>
              <a:spcAft>
                <a:spcPts val="1800"/>
              </a:spcAft>
            </a:pPr>
            <a:r>
              <a:rPr lang="en-US" sz="2800" dirty="0">
                <a:latin typeface="Palatino Linotype"/>
              </a:rPr>
              <a:t>5.DL.A.4 Using appropriate visualizations (i.e. double line plot, double bar graph), analyze data across samples.</a:t>
            </a:r>
            <a:endParaRPr lang="en-US" dirty="0"/>
          </a:p>
          <a:p>
            <a:pPr marL="0" indent="0">
              <a:spcBef>
                <a:spcPts val="0"/>
              </a:spcBef>
              <a:spcAft>
                <a:spcPts val="2100"/>
              </a:spcAft>
              <a:buNone/>
            </a:pPr>
            <a:r>
              <a:rPr lang="en-US" sz="2800" dirty="0">
                <a:latin typeface="Palatino Linotype"/>
              </a:rPr>
              <a:t>New clarification to the new Data Literacy cluster in grades 4 and 5: Analysis of data and visualizations at these grades excludes ratio, rate, proportion and percentages. These concepts are introduced in Grade 6.</a:t>
            </a: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20</a:t>
            </a:fld>
            <a:endParaRPr lang="en-US"/>
          </a:p>
        </p:txBody>
      </p:sp>
    </p:spTree>
    <p:extLst>
      <p:ext uri="{BB962C8B-B14F-4D97-AF65-F5344CB8AC3E}">
        <p14:creationId xmlns:p14="http://schemas.microsoft.com/office/powerpoint/2010/main" val="2280189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a:xfrm>
            <a:off x="1256841" y="378896"/>
            <a:ext cx="10174078" cy="747579"/>
          </a:xfrm>
        </p:spPr>
        <p:txBody>
          <a:bodyPr/>
          <a:lstStyle/>
          <a:p>
            <a:r>
              <a:rPr lang="en-US" sz="4400" dirty="0">
                <a:latin typeface="Palatino Linotype"/>
              </a:rPr>
              <a:t>Fractions Revisions — Grade 3</a:t>
            </a:r>
            <a:endParaRPr lang="en-US" sz="4200" dirty="0"/>
          </a:p>
        </p:txBody>
      </p:sp>
      <p:sp>
        <p:nvSpPr>
          <p:cNvPr id="2" name="Content Placeholder 1">
            <a:extLst>
              <a:ext uri="{FF2B5EF4-FFF2-40B4-BE49-F238E27FC236}">
                <a16:creationId xmlns:a16="http://schemas.microsoft.com/office/drawing/2014/main" id="{71C3D8DF-E137-4A51-9364-1273FDCAFB97}"/>
              </a:ext>
            </a:extLst>
          </p:cNvPr>
          <p:cNvSpPr>
            <a:spLocks noGrp="1"/>
          </p:cNvSpPr>
          <p:nvPr>
            <p:ph sz="half" idx="1"/>
          </p:nvPr>
        </p:nvSpPr>
        <p:spPr>
          <a:xfrm>
            <a:off x="500350" y="1126475"/>
            <a:ext cx="5843530" cy="4385325"/>
          </a:xfrm>
        </p:spPr>
        <p:txBody>
          <a:bodyPr>
            <a:noAutofit/>
          </a:bodyPr>
          <a:lstStyle/>
          <a:p>
            <a:pPr marL="0" marR="0">
              <a:lnSpc>
                <a:spcPct val="150000"/>
              </a:lnSpc>
              <a:spcBef>
                <a:spcPts val="300"/>
              </a:spcBef>
              <a:spcAft>
                <a:spcPts val="300"/>
              </a:spcAft>
            </a:pPr>
            <a:r>
              <a:rPr lang="en-US" sz="2100" dirty="0"/>
              <a:t>3.NF.A.1 Understand a fraction 1/b as the quantity formed by 1 part when a whole is partitioned into b equal parts; understand a fraction a/b as the quantity formed by a parts of size 1/b.</a:t>
            </a:r>
            <a:r>
              <a:rPr lang="en-US" sz="2100" b="1" dirty="0"/>
              <a:t> </a:t>
            </a:r>
            <a:r>
              <a:rPr lang="en-US" sz="2100" b="1" dirty="0">
                <a:solidFill>
                  <a:srgbClr val="0070C0"/>
                </a:solidFill>
              </a:rPr>
              <a:t>For example: If a rectangle (i.e. the whole) is partitioned into 3 equal parts, each part is 1/3. Two of these parts would be 2/3.</a:t>
            </a:r>
          </a:p>
        </p:txBody>
      </p:sp>
      <p:sp>
        <p:nvSpPr>
          <p:cNvPr id="3" name="Content Placeholder 2">
            <a:extLst>
              <a:ext uri="{FF2B5EF4-FFF2-40B4-BE49-F238E27FC236}">
                <a16:creationId xmlns:a16="http://schemas.microsoft.com/office/drawing/2014/main" id="{0B0EFB5E-AC96-473B-BC7F-ECF82849D7CB}"/>
              </a:ext>
            </a:extLst>
          </p:cNvPr>
          <p:cNvSpPr>
            <a:spLocks noGrp="1"/>
          </p:cNvSpPr>
          <p:nvPr>
            <p:ph sz="half" idx="13"/>
          </p:nvPr>
        </p:nvSpPr>
        <p:spPr>
          <a:xfrm>
            <a:off x="6172202" y="1145740"/>
            <a:ext cx="5843530" cy="5111457"/>
          </a:xfrm>
        </p:spPr>
        <p:txBody>
          <a:bodyPr>
            <a:normAutofit lnSpcReduction="10000"/>
          </a:bodyPr>
          <a:lstStyle/>
          <a:p>
            <a:pPr>
              <a:lnSpc>
                <a:spcPct val="150000"/>
              </a:lnSpc>
            </a:pPr>
            <a:r>
              <a:rPr lang="en-US" sz="2100" dirty="0"/>
              <a:t>3.NF.A.2a Represent a fraction 1/b on a number line diagram by defining the interval from 0 to 1 as the whole and partitioning it into b equal parts. Recognize that each part has size 1/b and that the endpoint of the part based at 0 locates the number 1/b on the number line. </a:t>
            </a:r>
            <a:r>
              <a:rPr lang="en-US" sz="2100" b="1" dirty="0">
                <a:solidFill>
                  <a:srgbClr val="0070C0"/>
                </a:solidFill>
              </a:rPr>
              <a:t>For example, partition the number line from 0 to 1 into 3 equal parts, represent 1/3 on the number line and show that each part has a size 1/3.</a:t>
            </a:r>
          </a:p>
        </p:txBody>
      </p:sp>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2"/>
          </p:nvPr>
        </p:nvSpPr>
        <p:spPr/>
        <p:txBody>
          <a:bodyPr/>
          <a:lstStyle/>
          <a:p>
            <a:fld id="{A3D1C70C-36A2-44FC-A083-98959550CFF4}" type="slidenum">
              <a:rPr lang="en-US" smtClean="0"/>
              <a:t>21</a:t>
            </a:fld>
            <a:endParaRPr lang="en-US"/>
          </a:p>
        </p:txBody>
      </p:sp>
    </p:spTree>
    <p:extLst>
      <p:ext uri="{BB962C8B-B14F-4D97-AF65-F5344CB8AC3E}">
        <p14:creationId xmlns:p14="http://schemas.microsoft.com/office/powerpoint/2010/main" val="2208326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p:txBody>
          <a:bodyPr/>
          <a:lstStyle/>
          <a:p>
            <a:r>
              <a:rPr lang="en-US" sz="4200" dirty="0">
                <a:latin typeface="Palatino Linotype"/>
              </a:rPr>
              <a:t>Fractions Revisions—Grade 3 continued</a:t>
            </a:r>
            <a:endParaRPr lang="en-US" sz="4200" dirty="0"/>
          </a:p>
        </p:txBody>
      </p:sp>
      <p:graphicFrame>
        <p:nvGraphicFramePr>
          <p:cNvPr id="11" name="Table 10">
            <a:extLst>
              <a:ext uri="{FF2B5EF4-FFF2-40B4-BE49-F238E27FC236}">
                <a16:creationId xmlns:a16="http://schemas.microsoft.com/office/drawing/2014/main" id="{1DC18B04-0B35-410F-B2FF-7E87E6A2637C}"/>
              </a:ext>
            </a:extLst>
          </p:cNvPr>
          <p:cNvGraphicFramePr>
            <a:graphicFrameLocks noGrp="1"/>
          </p:cNvGraphicFramePr>
          <p:nvPr>
            <p:extLst>
              <p:ext uri="{D42A27DB-BD31-4B8C-83A1-F6EECF244321}">
                <p14:modId xmlns:p14="http://schemas.microsoft.com/office/powerpoint/2010/main" val="1452925176"/>
              </p:ext>
            </p:extLst>
          </p:nvPr>
        </p:nvGraphicFramePr>
        <p:xfrm>
          <a:off x="440900" y="1132773"/>
          <a:ext cx="10981605" cy="4941771"/>
        </p:xfrm>
        <a:graphic>
          <a:graphicData uri="http://schemas.openxmlformats.org/drawingml/2006/table">
            <a:tbl>
              <a:tblPr firstRow="1" bandRow="1">
                <a:tableStyleId>{69012ECD-51FC-41F1-AA8D-1B2483CD663E}</a:tableStyleId>
              </a:tblPr>
              <a:tblGrid>
                <a:gridCol w="5675087">
                  <a:extLst>
                    <a:ext uri="{9D8B030D-6E8A-4147-A177-3AD203B41FA5}">
                      <a16:colId xmlns:a16="http://schemas.microsoft.com/office/drawing/2014/main" val="3365042943"/>
                    </a:ext>
                  </a:extLst>
                </a:gridCol>
                <a:gridCol w="5306518">
                  <a:extLst>
                    <a:ext uri="{9D8B030D-6E8A-4147-A177-3AD203B41FA5}">
                      <a16:colId xmlns:a16="http://schemas.microsoft.com/office/drawing/2014/main" val="2583153786"/>
                    </a:ext>
                  </a:extLst>
                </a:gridCol>
              </a:tblGrid>
              <a:tr h="423237">
                <a:tc>
                  <a:txBody>
                    <a:bodyPr/>
                    <a:lstStyle/>
                    <a:p>
                      <a:pPr marL="0" marR="0" algn="ctr">
                        <a:lnSpc>
                          <a:spcPct val="107000"/>
                        </a:lnSpc>
                        <a:spcBef>
                          <a:spcPts val="0"/>
                        </a:spcBef>
                        <a:spcAft>
                          <a:spcPts val="0"/>
                        </a:spcAft>
                      </a:pPr>
                      <a:r>
                        <a:rPr lang="en-US" sz="2200" dirty="0">
                          <a:effectLst/>
                        </a:rPr>
                        <a:t>2023 NJSLSM</a:t>
                      </a:r>
                      <a:endParaRPr lang="en-US" sz="22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dirty="0">
                          <a:effectLst/>
                        </a:rPr>
                        <a:t>2016 NJSLSM</a:t>
                      </a:r>
                      <a:endParaRPr lang="en-US" sz="22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3566308"/>
                  </a:ext>
                </a:extLst>
              </a:tr>
              <a:tr h="1623362">
                <a:tc>
                  <a:txBody>
                    <a:bodyPr/>
                    <a:lstStyle/>
                    <a:p>
                      <a:pPr marL="0" marR="0">
                        <a:lnSpc>
                          <a:spcPct val="150000"/>
                        </a:lnSpc>
                        <a:spcBef>
                          <a:spcPts val="300"/>
                        </a:spcBef>
                        <a:spcAft>
                          <a:spcPts val="300"/>
                        </a:spcAft>
                      </a:pPr>
                      <a:r>
                        <a:rPr lang="en-US" sz="1800" b="0" dirty="0">
                          <a:effectLst/>
                          <a:latin typeface="+mn-lt"/>
                          <a:ea typeface="Calibri" panose="020F0502020204030204" pitchFamily="34" charset="0"/>
                          <a:cs typeface="Times New Roman" panose="02020603050405020304" pitchFamily="18" charset="0"/>
                        </a:rPr>
                        <a:t>3.NF.A.3b Recognize and generate simple equivalent fractions by reasoning about their size, (e.g.,          ,            </a:t>
                      </a:r>
                    </a:p>
                    <a:p>
                      <a:pPr marL="0" marR="0">
                        <a:lnSpc>
                          <a:spcPct val="150000"/>
                        </a:lnSpc>
                        <a:spcBef>
                          <a:spcPts val="300"/>
                        </a:spcBef>
                        <a:spcAft>
                          <a:spcPts val="300"/>
                        </a:spcAft>
                      </a:pPr>
                      <a:r>
                        <a:rPr lang="en-US" sz="1800" b="0" dirty="0">
                          <a:effectLst/>
                          <a:latin typeface="+mn-lt"/>
                          <a:ea typeface="Calibri" panose="020F0502020204030204" pitchFamily="34" charset="0"/>
                          <a:cs typeface="Times New Roman" panose="02020603050405020304" pitchFamily="18" charset="0"/>
                        </a:rPr>
                        <a:t>          ). Explain why the fractions are equivalent with the support of a visual fraction model.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300"/>
                        </a:spcBef>
                        <a:spcAft>
                          <a:spcPts val="300"/>
                        </a:spcAft>
                      </a:pPr>
                      <a:r>
                        <a:rPr lang="en-US" sz="1800" dirty="0">
                          <a:effectLst/>
                          <a:latin typeface="+mn-lt"/>
                          <a:ea typeface="Calibri" panose="020F0502020204030204" pitchFamily="34" charset="0"/>
                          <a:cs typeface="Times New Roman" panose="02020603050405020304" pitchFamily="18" charset="0"/>
                        </a:rPr>
                        <a:t>3.NF.A.3b Recognize and generate simple equivalent fractions, (e.g.,          ,           ). Explain why the fractions are equivalent, e.g., by using a visual fraction model.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747939"/>
                  </a:ext>
                </a:extLst>
              </a:tr>
              <a:tr h="2742457">
                <a:tc>
                  <a:txBody>
                    <a:bodyPr/>
                    <a:lstStyle/>
                    <a:p>
                      <a:pPr marL="0" marR="0">
                        <a:lnSpc>
                          <a:spcPct val="150000"/>
                        </a:lnSpc>
                        <a:spcBef>
                          <a:spcPts val="300"/>
                        </a:spcBef>
                        <a:spcAft>
                          <a:spcPts val="300"/>
                        </a:spcAft>
                      </a:pPr>
                      <a:r>
                        <a:rPr lang="en-US" sz="1800" b="0" kern="1200" dirty="0">
                          <a:solidFill>
                            <a:schemeClr val="tx1"/>
                          </a:solidFill>
                          <a:effectLst/>
                          <a:latin typeface="+mn-lt"/>
                          <a:ea typeface="+mn-ea"/>
                          <a:cs typeface="+mn-cs"/>
                        </a:rPr>
                        <a:t>3.NF.A.3d Compare two fractions with the same numerator or the same denominator by reasoning about their size. Recognize that comparisons are valid only when the two fractions refer to the same whole. Record the results of comparisons with the symbols &gt;, =, or &lt;, and justify the conclusions with the support of a visual fraction model</a:t>
                      </a:r>
                      <a:endParaRPr lang="en-US" sz="20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50000"/>
                        </a:lnSpc>
                        <a:spcBef>
                          <a:spcPts val="300"/>
                        </a:spcBef>
                        <a:spcAft>
                          <a:spcPts val="300"/>
                        </a:spcAft>
                        <a:buClrTx/>
                        <a:buSzTx/>
                        <a:buFontTx/>
                        <a:buNone/>
                        <a:tabLst/>
                        <a:defRPr/>
                      </a:pPr>
                      <a:r>
                        <a:rPr lang="en-US" sz="1800" kern="1200" dirty="0">
                          <a:solidFill>
                            <a:schemeClr val="tx1"/>
                          </a:solidFill>
                          <a:effectLst/>
                          <a:latin typeface="+mn-lt"/>
                          <a:ea typeface="+mn-ea"/>
                          <a:cs typeface="+mn-cs"/>
                        </a:rPr>
                        <a:t>3.NF.A.3d Compare two fractions with the same numerator or the same denominator by reasoning about their size. Recognize that comparisons are valid only when the two fractions refer to the same whole. Record the results of comparisons with the symbols &gt;, =, or &lt;, and justify the conclusions, e.g., by using a visual fraction model</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5084436"/>
                  </a:ext>
                </a:extLst>
              </a:tr>
            </a:tbl>
          </a:graphicData>
        </a:graphic>
      </p:graphicFrame>
      <p:graphicFrame>
        <p:nvGraphicFramePr>
          <p:cNvPr id="3" name="Object 2" descr="four-sixths equals two-thirds.">
            <a:extLst>
              <a:ext uri="{FF2B5EF4-FFF2-40B4-BE49-F238E27FC236}">
                <a16:creationId xmlns:a16="http://schemas.microsoft.com/office/drawing/2014/main" id="{AFB9D4E7-8010-472C-837D-91AE70C53A63}"/>
              </a:ext>
            </a:extLst>
          </p:cNvPr>
          <p:cNvGraphicFramePr>
            <a:graphicFrameLocks noChangeAspect="1"/>
          </p:cNvGraphicFramePr>
          <p:nvPr>
            <p:extLst>
              <p:ext uri="{D42A27DB-BD31-4B8C-83A1-F6EECF244321}">
                <p14:modId xmlns:p14="http://schemas.microsoft.com/office/powerpoint/2010/main" val="2753943768"/>
              </p:ext>
            </p:extLst>
          </p:nvPr>
        </p:nvGraphicFramePr>
        <p:xfrm>
          <a:off x="479138" y="2415595"/>
          <a:ext cx="580713" cy="580713"/>
        </p:xfrm>
        <a:graphic>
          <a:graphicData uri="http://schemas.openxmlformats.org/presentationml/2006/ole">
            <mc:AlternateContent xmlns:mc="http://schemas.openxmlformats.org/markup-compatibility/2006">
              <mc:Choice xmlns:v="urn:schemas-microsoft-com:vml" Requires="v">
                <p:oleObj name="Equation" r:id="rId3" imgW="361403" imgH="362163" progId="Equation.DSMT4">
                  <p:embed/>
                </p:oleObj>
              </mc:Choice>
              <mc:Fallback>
                <p:oleObj name="Equation" r:id="rId3" imgW="361403" imgH="362163" progId="Equation.DSMT4">
                  <p:embed/>
                  <p:pic>
                    <p:nvPicPr>
                      <p:cNvPr id="3" name="Object 2" descr="four-sixths equals two-thirds.">
                        <a:extLst>
                          <a:ext uri="{FF2B5EF4-FFF2-40B4-BE49-F238E27FC236}">
                            <a16:creationId xmlns:a16="http://schemas.microsoft.com/office/drawing/2014/main" id="{AFB9D4E7-8010-472C-837D-91AE70C53A63}"/>
                          </a:ext>
                        </a:extLst>
                      </p:cNvPr>
                      <p:cNvPicPr/>
                      <p:nvPr/>
                    </p:nvPicPr>
                    <p:blipFill>
                      <a:blip r:embed="rId4"/>
                      <a:stretch>
                        <a:fillRect/>
                      </a:stretch>
                    </p:blipFill>
                    <p:spPr>
                      <a:xfrm>
                        <a:off x="479138" y="2415595"/>
                        <a:ext cx="580713" cy="580713"/>
                      </a:xfrm>
                      <a:prstGeom prst="rect">
                        <a:avLst/>
                      </a:prstGeom>
                    </p:spPr>
                  </p:pic>
                </p:oleObj>
              </mc:Fallback>
            </mc:AlternateContent>
          </a:graphicData>
        </a:graphic>
      </p:graphicFrame>
      <p:graphicFrame>
        <p:nvGraphicFramePr>
          <p:cNvPr id="4" name="Object 3" descr="one-half equals two-fourths.">
            <a:extLst>
              <a:ext uri="{FF2B5EF4-FFF2-40B4-BE49-F238E27FC236}">
                <a16:creationId xmlns:a16="http://schemas.microsoft.com/office/drawing/2014/main" id="{D66F6860-478E-4AEA-9769-B533217BF1CF}"/>
              </a:ext>
            </a:extLst>
          </p:cNvPr>
          <p:cNvGraphicFramePr>
            <a:graphicFrameLocks noChangeAspect="1"/>
          </p:cNvGraphicFramePr>
          <p:nvPr>
            <p:extLst>
              <p:ext uri="{D42A27DB-BD31-4B8C-83A1-F6EECF244321}">
                <p14:modId xmlns:p14="http://schemas.microsoft.com/office/powerpoint/2010/main" val="2290622286"/>
              </p:ext>
            </p:extLst>
          </p:nvPr>
        </p:nvGraphicFramePr>
        <p:xfrm>
          <a:off x="4984327" y="1984784"/>
          <a:ext cx="580713" cy="580713"/>
        </p:xfrm>
        <a:graphic>
          <a:graphicData uri="http://schemas.openxmlformats.org/presentationml/2006/ole">
            <mc:AlternateContent xmlns:mc="http://schemas.openxmlformats.org/markup-compatibility/2006">
              <mc:Choice xmlns:v="urn:schemas-microsoft-com:vml" Requires="v">
                <p:oleObj name="Equation" r:id="rId5" imgW="361403" imgH="362163" progId="Equation.DSMT4">
                  <p:embed/>
                </p:oleObj>
              </mc:Choice>
              <mc:Fallback>
                <p:oleObj name="Equation" r:id="rId5" imgW="361403" imgH="362163" progId="Equation.DSMT4">
                  <p:embed/>
                  <p:pic>
                    <p:nvPicPr>
                      <p:cNvPr id="4" name="Object 3" descr="one-half equals two-fourths.">
                        <a:extLst>
                          <a:ext uri="{FF2B5EF4-FFF2-40B4-BE49-F238E27FC236}">
                            <a16:creationId xmlns:a16="http://schemas.microsoft.com/office/drawing/2014/main" id="{D66F6860-478E-4AEA-9769-B533217BF1CF}"/>
                          </a:ext>
                        </a:extLst>
                      </p:cNvPr>
                      <p:cNvPicPr/>
                      <p:nvPr/>
                    </p:nvPicPr>
                    <p:blipFill>
                      <a:blip r:embed="rId6"/>
                      <a:stretch>
                        <a:fillRect/>
                      </a:stretch>
                    </p:blipFill>
                    <p:spPr>
                      <a:xfrm>
                        <a:off x="4984327" y="1984784"/>
                        <a:ext cx="580713" cy="580713"/>
                      </a:xfrm>
                      <a:prstGeom prst="rect">
                        <a:avLst/>
                      </a:prstGeom>
                    </p:spPr>
                  </p:pic>
                </p:oleObj>
              </mc:Fallback>
            </mc:AlternateContent>
          </a:graphicData>
        </a:graphic>
      </p:graphicFrame>
      <p:graphicFrame>
        <p:nvGraphicFramePr>
          <p:cNvPr id="6" name="Object 5" descr="one-half equals two-fourths.">
            <a:extLst>
              <a:ext uri="{FF2B5EF4-FFF2-40B4-BE49-F238E27FC236}">
                <a16:creationId xmlns:a16="http://schemas.microsoft.com/office/drawing/2014/main" id="{D8249067-CFF1-42C0-95B0-498B9C54343C}"/>
              </a:ext>
            </a:extLst>
          </p:cNvPr>
          <p:cNvGraphicFramePr>
            <a:graphicFrameLocks noChangeAspect="1"/>
          </p:cNvGraphicFramePr>
          <p:nvPr>
            <p:extLst>
              <p:ext uri="{D42A27DB-BD31-4B8C-83A1-F6EECF244321}">
                <p14:modId xmlns:p14="http://schemas.microsoft.com/office/powerpoint/2010/main" val="305962963"/>
              </p:ext>
            </p:extLst>
          </p:nvPr>
        </p:nvGraphicFramePr>
        <p:xfrm>
          <a:off x="8782078" y="1984472"/>
          <a:ext cx="581025" cy="581025"/>
        </p:xfrm>
        <a:graphic>
          <a:graphicData uri="http://schemas.openxmlformats.org/presentationml/2006/ole">
            <mc:AlternateContent xmlns:mc="http://schemas.openxmlformats.org/markup-compatibility/2006">
              <mc:Choice xmlns:v="urn:schemas-microsoft-com:vml" Requires="v">
                <p:oleObj name="Equation" r:id="rId7" imgW="580771" imgH="580791" progId="Equation.DSMT4">
                  <p:embed/>
                </p:oleObj>
              </mc:Choice>
              <mc:Fallback>
                <p:oleObj name="Equation" r:id="rId7" imgW="580771" imgH="580791" progId="Equation.DSMT4">
                  <p:embed/>
                  <p:pic>
                    <p:nvPicPr>
                      <p:cNvPr id="6" name="Object 5" descr="one-half equals two-fourths.">
                        <a:extLst>
                          <a:ext uri="{FF2B5EF4-FFF2-40B4-BE49-F238E27FC236}">
                            <a16:creationId xmlns:a16="http://schemas.microsoft.com/office/drawing/2014/main" id="{D8249067-CFF1-42C0-95B0-498B9C54343C}"/>
                          </a:ext>
                        </a:extLst>
                      </p:cNvPr>
                      <p:cNvPicPr/>
                      <p:nvPr/>
                    </p:nvPicPr>
                    <p:blipFill>
                      <a:blip r:embed="rId8"/>
                      <a:stretch>
                        <a:fillRect/>
                      </a:stretch>
                    </p:blipFill>
                    <p:spPr>
                      <a:xfrm>
                        <a:off x="8782078" y="1984472"/>
                        <a:ext cx="581025" cy="581025"/>
                      </a:xfrm>
                      <a:prstGeom prst="rect">
                        <a:avLst/>
                      </a:prstGeom>
                    </p:spPr>
                  </p:pic>
                </p:oleObj>
              </mc:Fallback>
            </mc:AlternateContent>
          </a:graphicData>
        </a:graphic>
      </p:graphicFrame>
      <p:graphicFrame>
        <p:nvGraphicFramePr>
          <p:cNvPr id="5" name="Object 4" descr="four-sixths equals two-thirds.">
            <a:extLst>
              <a:ext uri="{FF2B5EF4-FFF2-40B4-BE49-F238E27FC236}">
                <a16:creationId xmlns:a16="http://schemas.microsoft.com/office/drawing/2014/main" id="{C773DCB9-2B92-4DB4-BFE4-2278550FC721}"/>
              </a:ext>
            </a:extLst>
          </p:cNvPr>
          <p:cNvGraphicFramePr>
            <a:graphicFrameLocks noChangeAspect="1"/>
          </p:cNvGraphicFramePr>
          <p:nvPr>
            <p:extLst>
              <p:ext uri="{D42A27DB-BD31-4B8C-83A1-F6EECF244321}">
                <p14:modId xmlns:p14="http://schemas.microsoft.com/office/powerpoint/2010/main" val="1368846411"/>
              </p:ext>
            </p:extLst>
          </p:nvPr>
        </p:nvGraphicFramePr>
        <p:xfrm>
          <a:off x="9489516" y="1984784"/>
          <a:ext cx="581025" cy="581025"/>
        </p:xfrm>
        <a:graphic>
          <a:graphicData uri="http://schemas.openxmlformats.org/presentationml/2006/ole">
            <mc:AlternateContent xmlns:mc="http://schemas.openxmlformats.org/markup-compatibility/2006">
              <mc:Choice xmlns:v="urn:schemas-microsoft-com:vml" Requires="v">
                <p:oleObj name="Equation" r:id="rId9" imgW="580771" imgH="580791" progId="Equation.DSMT4">
                  <p:embed/>
                </p:oleObj>
              </mc:Choice>
              <mc:Fallback>
                <p:oleObj name="Equation" r:id="rId9" imgW="580771" imgH="580791" progId="Equation.DSMT4">
                  <p:embed/>
                  <p:pic>
                    <p:nvPicPr>
                      <p:cNvPr id="5" name="Object 4" descr="four-sixths equals two-thirds.">
                        <a:extLst>
                          <a:ext uri="{FF2B5EF4-FFF2-40B4-BE49-F238E27FC236}">
                            <a16:creationId xmlns:a16="http://schemas.microsoft.com/office/drawing/2014/main" id="{C773DCB9-2B92-4DB4-BFE4-2278550FC721}"/>
                          </a:ext>
                        </a:extLst>
                      </p:cNvPr>
                      <p:cNvPicPr/>
                      <p:nvPr/>
                    </p:nvPicPr>
                    <p:blipFill>
                      <a:blip r:embed="rId10"/>
                      <a:stretch>
                        <a:fillRect/>
                      </a:stretch>
                    </p:blipFill>
                    <p:spPr>
                      <a:xfrm>
                        <a:off x="9489516" y="1984784"/>
                        <a:ext cx="581025" cy="581025"/>
                      </a:xfrm>
                      <a:prstGeom prst="rect">
                        <a:avLst/>
                      </a:prstGeom>
                    </p:spPr>
                  </p:pic>
                </p:oleObj>
              </mc:Fallback>
            </mc:AlternateContent>
          </a:graphicData>
        </a:graphic>
      </p:graphicFrame>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0"/>
          </p:nvPr>
        </p:nvSpPr>
        <p:spPr/>
        <p:txBody>
          <a:bodyPr/>
          <a:lstStyle/>
          <a:p>
            <a:fld id="{A3D1C70C-36A2-44FC-A083-98959550CFF4}" type="slidenum">
              <a:rPr lang="en-US" smtClean="0"/>
              <a:t>22</a:t>
            </a:fld>
            <a:endParaRPr lang="en-US"/>
          </a:p>
        </p:txBody>
      </p:sp>
    </p:spTree>
    <p:extLst>
      <p:ext uri="{BB962C8B-B14F-4D97-AF65-F5344CB8AC3E}">
        <p14:creationId xmlns:p14="http://schemas.microsoft.com/office/powerpoint/2010/main" val="1062570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a:xfrm>
            <a:off x="1256841" y="378896"/>
            <a:ext cx="10174078" cy="747579"/>
          </a:xfrm>
        </p:spPr>
        <p:txBody>
          <a:bodyPr/>
          <a:lstStyle/>
          <a:p>
            <a:r>
              <a:rPr lang="en-US" sz="4400" dirty="0">
                <a:latin typeface="Palatino Linotype"/>
              </a:rPr>
              <a:t>Understanding Fraction Equivalence</a:t>
            </a:r>
            <a:endParaRPr lang="en-US" sz="4200" dirty="0"/>
          </a:p>
        </p:txBody>
      </p:sp>
      <p:sp>
        <p:nvSpPr>
          <p:cNvPr id="9" name="Rectangle 8">
            <a:extLst>
              <a:ext uri="{FF2B5EF4-FFF2-40B4-BE49-F238E27FC236}">
                <a16:creationId xmlns:a16="http://schemas.microsoft.com/office/drawing/2014/main" id="{A0124D44-0D7B-425B-A2B8-B52F832614CC}"/>
              </a:ext>
            </a:extLst>
          </p:cNvPr>
          <p:cNvSpPr/>
          <p:nvPr/>
        </p:nvSpPr>
        <p:spPr>
          <a:xfrm>
            <a:off x="176268" y="1493962"/>
            <a:ext cx="11254651" cy="415498"/>
          </a:xfrm>
          <a:prstGeom prst="rect">
            <a:avLst/>
          </a:prstGeom>
        </p:spPr>
        <p:txBody>
          <a:bodyPr wrap="square">
            <a:spAutoFit/>
          </a:bodyPr>
          <a:lstStyle/>
          <a:p>
            <a:r>
              <a:rPr lang="en-US" sz="2100" b="1" dirty="0">
                <a:ea typeface="Calibri" panose="020F0502020204030204" pitchFamily="34" charset="0"/>
                <a:cs typeface="Times New Roman" panose="02020603050405020304" pitchFamily="18" charset="0"/>
              </a:rPr>
              <a:t>Clarification: Set models, including those defined as the whole, are excluded at this grade.</a:t>
            </a:r>
            <a:endParaRPr lang="en-US" sz="2100" b="1" dirty="0"/>
          </a:p>
        </p:txBody>
      </p:sp>
      <p:sp>
        <p:nvSpPr>
          <p:cNvPr id="3" name="Content Placeholder 2">
            <a:extLst>
              <a:ext uri="{FF2B5EF4-FFF2-40B4-BE49-F238E27FC236}">
                <a16:creationId xmlns:a16="http://schemas.microsoft.com/office/drawing/2014/main" id="{0B0EFB5E-AC96-473B-BC7F-ECF82849D7CB}"/>
              </a:ext>
            </a:extLst>
          </p:cNvPr>
          <p:cNvSpPr>
            <a:spLocks noGrp="1"/>
          </p:cNvSpPr>
          <p:nvPr>
            <p:ph sz="half" idx="13"/>
          </p:nvPr>
        </p:nvSpPr>
        <p:spPr>
          <a:xfrm>
            <a:off x="176268" y="2285954"/>
            <a:ext cx="6521379" cy="3426260"/>
          </a:xfrm>
        </p:spPr>
        <p:txBody>
          <a:bodyPr>
            <a:normAutofit/>
          </a:bodyPr>
          <a:lstStyle/>
          <a:p>
            <a:pPr marL="0" marR="0" indent="0">
              <a:lnSpc>
                <a:spcPct val="150000"/>
              </a:lnSpc>
              <a:spcBef>
                <a:spcPts val="300"/>
              </a:spcBef>
              <a:spcAft>
                <a:spcPts val="300"/>
              </a:spcAft>
              <a:buNone/>
            </a:pPr>
            <a:r>
              <a:rPr lang="en-US" sz="2100" dirty="0"/>
              <a:t>4.NF.A.1 Explain why a fraction </a:t>
            </a:r>
            <a:r>
              <a:rPr lang="en-US" sz="2100" b="1" dirty="0"/>
              <a:t>a/b</a:t>
            </a:r>
            <a:r>
              <a:rPr lang="en-US" sz="2100" dirty="0"/>
              <a:t> is equivalent to a fraction (n x a)/(n x b) by using visual fraction models, with attention to how the number and size of the parts differ even though the two fractions themselves are the same size. Use this principle to recognize and generate equivalent fractions.</a:t>
            </a:r>
            <a:endParaRPr lang="en-US" sz="2100" b="1" dirty="0">
              <a:solidFill>
                <a:srgbClr val="0070C0"/>
              </a:solidFill>
            </a:endParaRPr>
          </a:p>
        </p:txBody>
      </p:sp>
      <p:pic>
        <p:nvPicPr>
          <p:cNvPr id="11" name="Picture 10" descr="the equation two-thirds equals four-sixths. Two times two equals four (numerators) and three times two equals six (denominators)">
            <a:extLst>
              <a:ext uri="{FF2B5EF4-FFF2-40B4-BE49-F238E27FC236}">
                <a16:creationId xmlns:a16="http://schemas.microsoft.com/office/drawing/2014/main" id="{F57B2BA0-AFED-115B-9D4F-33D71685F367}"/>
              </a:ext>
            </a:extLst>
          </p:cNvPr>
          <p:cNvPicPr>
            <a:picLocks noChangeAspect="1"/>
          </p:cNvPicPr>
          <p:nvPr/>
        </p:nvPicPr>
        <p:blipFill rotWithShape="1">
          <a:blip r:embed="rId3"/>
          <a:srcRect r="41170" b="44585"/>
          <a:stretch/>
        </p:blipFill>
        <p:spPr>
          <a:xfrm>
            <a:off x="7705327" y="2119605"/>
            <a:ext cx="2299602" cy="1610185"/>
          </a:xfrm>
          <a:prstGeom prst="rect">
            <a:avLst/>
          </a:prstGeom>
        </p:spPr>
      </p:pic>
      <p:pic>
        <p:nvPicPr>
          <p:cNvPr id="2" name="Picture 1" descr=" One pie chart is partitioned into 3 equal parts with 2 parts shaded pink to represent two-thirds. The other pie chart is partitioned into six equal parts with 4 parts shaded pink to represent four sixths.">
            <a:extLst>
              <a:ext uri="{FF2B5EF4-FFF2-40B4-BE49-F238E27FC236}">
                <a16:creationId xmlns:a16="http://schemas.microsoft.com/office/drawing/2014/main" id="{B376AA14-8595-5646-90EE-73BF24CCADB0}"/>
              </a:ext>
            </a:extLst>
          </p:cNvPr>
          <p:cNvPicPr>
            <a:picLocks noChangeAspect="1"/>
          </p:cNvPicPr>
          <p:nvPr/>
        </p:nvPicPr>
        <p:blipFill rotWithShape="1">
          <a:blip r:embed="rId3"/>
          <a:srcRect t="54357" r="34920"/>
          <a:stretch/>
        </p:blipFill>
        <p:spPr>
          <a:xfrm>
            <a:off x="7705327" y="3999084"/>
            <a:ext cx="2543955" cy="1326251"/>
          </a:xfrm>
          <a:prstGeom prst="rect">
            <a:avLst/>
          </a:prstGeom>
        </p:spPr>
      </p:pic>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2"/>
          </p:nvPr>
        </p:nvSpPr>
        <p:spPr/>
        <p:txBody>
          <a:bodyPr/>
          <a:lstStyle/>
          <a:p>
            <a:fld id="{A3D1C70C-36A2-44FC-A083-98959550CFF4}" type="slidenum">
              <a:rPr lang="en-US" smtClean="0"/>
              <a:t>23</a:t>
            </a:fld>
            <a:endParaRPr lang="en-US"/>
          </a:p>
        </p:txBody>
      </p:sp>
    </p:spTree>
    <p:extLst>
      <p:ext uri="{BB962C8B-B14F-4D97-AF65-F5344CB8AC3E}">
        <p14:creationId xmlns:p14="http://schemas.microsoft.com/office/powerpoint/2010/main" val="2068400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a:xfrm>
            <a:off x="1256841" y="235678"/>
            <a:ext cx="10174078" cy="747579"/>
          </a:xfrm>
        </p:spPr>
        <p:txBody>
          <a:bodyPr/>
          <a:lstStyle/>
          <a:p>
            <a:r>
              <a:rPr lang="en-US" sz="4400" dirty="0">
                <a:latin typeface="Palatino Linotype"/>
              </a:rPr>
              <a:t>Understanding Fraction Equivalence </a:t>
            </a:r>
            <a:r>
              <a:rPr lang="en-US" sz="2400" dirty="0">
                <a:latin typeface="Palatino Linotype"/>
              </a:rPr>
              <a:t>(cont’d)</a:t>
            </a:r>
            <a:endParaRPr lang="en-US" sz="4200" dirty="0"/>
          </a:p>
        </p:txBody>
      </p:sp>
      <p:sp>
        <p:nvSpPr>
          <p:cNvPr id="9" name="Rectangle 8">
            <a:extLst>
              <a:ext uri="{FF2B5EF4-FFF2-40B4-BE49-F238E27FC236}">
                <a16:creationId xmlns:a16="http://schemas.microsoft.com/office/drawing/2014/main" id="{A0124D44-0D7B-425B-A2B8-B52F832614CC}"/>
              </a:ext>
            </a:extLst>
          </p:cNvPr>
          <p:cNvSpPr/>
          <p:nvPr/>
        </p:nvSpPr>
        <p:spPr>
          <a:xfrm>
            <a:off x="176268" y="1515974"/>
            <a:ext cx="10174078" cy="415498"/>
          </a:xfrm>
          <a:prstGeom prst="rect">
            <a:avLst/>
          </a:prstGeom>
        </p:spPr>
        <p:txBody>
          <a:bodyPr wrap="square">
            <a:spAutoFit/>
          </a:bodyPr>
          <a:lstStyle/>
          <a:p>
            <a:pPr>
              <a:spcAft>
                <a:spcPts val="1200"/>
              </a:spcAft>
            </a:pPr>
            <a:r>
              <a:rPr lang="en-US" sz="2100" dirty="0">
                <a:ea typeface="Calibri" panose="020F0502020204030204" pitchFamily="34" charset="0"/>
                <a:cs typeface="Times New Roman" panose="02020603050405020304" pitchFamily="18" charset="0"/>
              </a:rPr>
              <a:t>Visual fraction models include tape diagrams, number lines, and area models.</a:t>
            </a:r>
          </a:p>
        </p:txBody>
      </p:sp>
      <p:sp>
        <p:nvSpPr>
          <p:cNvPr id="2" name="Content Placeholder 1">
            <a:extLst>
              <a:ext uri="{FF2B5EF4-FFF2-40B4-BE49-F238E27FC236}">
                <a16:creationId xmlns:a16="http://schemas.microsoft.com/office/drawing/2014/main" id="{71C3D8DF-E137-4A51-9364-1273FDCAFB97}"/>
              </a:ext>
            </a:extLst>
          </p:cNvPr>
          <p:cNvSpPr>
            <a:spLocks noGrp="1"/>
          </p:cNvSpPr>
          <p:nvPr>
            <p:ph sz="half" idx="1"/>
          </p:nvPr>
        </p:nvSpPr>
        <p:spPr>
          <a:xfrm>
            <a:off x="176268" y="2241513"/>
            <a:ext cx="5619621" cy="3339479"/>
          </a:xfrm>
        </p:spPr>
        <p:txBody>
          <a:bodyPr>
            <a:noAutofit/>
          </a:bodyPr>
          <a:lstStyle/>
          <a:p>
            <a:pPr marL="0" marR="0" indent="0">
              <a:lnSpc>
                <a:spcPct val="150000"/>
              </a:lnSpc>
              <a:spcBef>
                <a:spcPts val="300"/>
              </a:spcBef>
              <a:spcAft>
                <a:spcPts val="300"/>
              </a:spcAft>
              <a:buNone/>
            </a:pPr>
            <a:r>
              <a:rPr lang="en-US" sz="2100" dirty="0">
                <a:ea typeface="Calibri" panose="020F0502020204030204" pitchFamily="34" charset="0"/>
                <a:cs typeface="Times New Roman" panose="02020603050405020304" pitchFamily="18" charset="0"/>
              </a:rPr>
              <a:t>3.NF.A.3b Recognize and generate simple equivalent fractions by reasoning about their size, (e.g.,          ,          ). Explain why the fractions are equivalent with the support of a visual fraction model.</a:t>
            </a:r>
          </a:p>
        </p:txBody>
      </p:sp>
      <p:graphicFrame>
        <p:nvGraphicFramePr>
          <p:cNvPr id="4" name="Object 3" descr="one-half equals two-fourths.">
            <a:extLst>
              <a:ext uri="{FF2B5EF4-FFF2-40B4-BE49-F238E27FC236}">
                <a16:creationId xmlns:a16="http://schemas.microsoft.com/office/drawing/2014/main" id="{55D6C443-CAA4-4E33-B4D8-3FED13A76F46}"/>
              </a:ext>
            </a:extLst>
          </p:cNvPr>
          <p:cNvGraphicFramePr>
            <a:graphicFrameLocks noChangeAspect="1"/>
          </p:cNvGraphicFramePr>
          <p:nvPr>
            <p:extLst>
              <p:ext uri="{D42A27DB-BD31-4B8C-83A1-F6EECF244321}">
                <p14:modId xmlns:p14="http://schemas.microsoft.com/office/powerpoint/2010/main" val="2253226117"/>
              </p:ext>
            </p:extLst>
          </p:nvPr>
        </p:nvGraphicFramePr>
        <p:xfrm>
          <a:off x="2780440" y="3227635"/>
          <a:ext cx="603518" cy="603518"/>
        </p:xfrm>
        <a:graphic>
          <a:graphicData uri="http://schemas.openxmlformats.org/presentationml/2006/ole">
            <mc:AlternateContent xmlns:mc="http://schemas.openxmlformats.org/markup-compatibility/2006">
              <mc:Choice xmlns:v="urn:schemas-microsoft-com:vml" Requires="v">
                <p:oleObj name="Equation" r:id="rId3" imgW="580771" imgH="580791" progId="Equation.DSMT4">
                  <p:embed/>
                </p:oleObj>
              </mc:Choice>
              <mc:Fallback>
                <p:oleObj name="Equation" r:id="rId3" imgW="580771" imgH="580791" progId="Equation.DSMT4">
                  <p:embed/>
                  <p:pic>
                    <p:nvPicPr>
                      <p:cNvPr id="4" name="Object 3" descr="one-half equals two-fourths.">
                        <a:extLst>
                          <a:ext uri="{FF2B5EF4-FFF2-40B4-BE49-F238E27FC236}">
                            <a16:creationId xmlns:a16="http://schemas.microsoft.com/office/drawing/2014/main" id="{55D6C443-CAA4-4E33-B4D8-3FED13A76F46}"/>
                          </a:ext>
                        </a:extLst>
                      </p:cNvPr>
                      <p:cNvPicPr/>
                      <p:nvPr/>
                    </p:nvPicPr>
                    <p:blipFill>
                      <a:blip r:embed="rId4"/>
                      <a:stretch>
                        <a:fillRect/>
                      </a:stretch>
                    </p:blipFill>
                    <p:spPr>
                      <a:xfrm>
                        <a:off x="2780440" y="3227635"/>
                        <a:ext cx="603518" cy="603518"/>
                      </a:xfrm>
                      <a:prstGeom prst="rect">
                        <a:avLst/>
                      </a:prstGeom>
                    </p:spPr>
                  </p:pic>
                </p:oleObj>
              </mc:Fallback>
            </mc:AlternateContent>
          </a:graphicData>
        </a:graphic>
      </p:graphicFrame>
      <p:graphicFrame>
        <p:nvGraphicFramePr>
          <p:cNvPr id="6" name="Object 5" descr="four-sixths equals two-thirds.">
            <a:extLst>
              <a:ext uri="{FF2B5EF4-FFF2-40B4-BE49-F238E27FC236}">
                <a16:creationId xmlns:a16="http://schemas.microsoft.com/office/drawing/2014/main" id="{7046DA08-0A27-47E1-A0E5-496FEBD8FD1B}"/>
              </a:ext>
            </a:extLst>
          </p:cNvPr>
          <p:cNvGraphicFramePr>
            <a:graphicFrameLocks noChangeAspect="1"/>
          </p:cNvGraphicFramePr>
          <p:nvPr>
            <p:extLst>
              <p:ext uri="{D42A27DB-BD31-4B8C-83A1-F6EECF244321}">
                <p14:modId xmlns:p14="http://schemas.microsoft.com/office/powerpoint/2010/main" val="2077581825"/>
              </p:ext>
            </p:extLst>
          </p:nvPr>
        </p:nvGraphicFramePr>
        <p:xfrm>
          <a:off x="3650955" y="3227635"/>
          <a:ext cx="603518" cy="603518"/>
        </p:xfrm>
        <a:graphic>
          <a:graphicData uri="http://schemas.openxmlformats.org/presentationml/2006/ole">
            <mc:AlternateContent xmlns:mc="http://schemas.openxmlformats.org/markup-compatibility/2006">
              <mc:Choice xmlns:v="urn:schemas-microsoft-com:vml" Requires="v">
                <p:oleObj name="Equation" r:id="rId5" imgW="580771" imgH="580791" progId="Equation.DSMT4">
                  <p:embed/>
                </p:oleObj>
              </mc:Choice>
              <mc:Fallback>
                <p:oleObj name="Equation" r:id="rId5" imgW="580771" imgH="580791" progId="Equation.DSMT4">
                  <p:embed/>
                  <p:pic>
                    <p:nvPicPr>
                      <p:cNvPr id="6" name="Object 5" descr="four-sixths equals two-thirds.">
                        <a:extLst>
                          <a:ext uri="{FF2B5EF4-FFF2-40B4-BE49-F238E27FC236}">
                            <a16:creationId xmlns:a16="http://schemas.microsoft.com/office/drawing/2014/main" id="{7046DA08-0A27-47E1-A0E5-496FEBD8FD1B}"/>
                          </a:ext>
                        </a:extLst>
                      </p:cNvPr>
                      <p:cNvPicPr/>
                      <p:nvPr/>
                    </p:nvPicPr>
                    <p:blipFill>
                      <a:blip r:embed="rId6"/>
                      <a:stretch>
                        <a:fillRect/>
                      </a:stretch>
                    </p:blipFill>
                    <p:spPr>
                      <a:xfrm>
                        <a:off x="3650955" y="3227635"/>
                        <a:ext cx="603518" cy="603518"/>
                      </a:xfrm>
                      <a:prstGeom prst="rect">
                        <a:avLst/>
                      </a:prstGeom>
                    </p:spPr>
                  </p:pic>
                </p:oleObj>
              </mc:Fallback>
            </mc:AlternateContent>
          </a:graphicData>
        </a:graphic>
      </p:graphicFrame>
      <p:pic>
        <p:nvPicPr>
          <p:cNvPr id="3" name="Picture 2" descr="Fractions that equal one-half: four same sized rectangles, each partitioned differently, to show equivalent fractions. The first is partitioned into two parts with one part colored red to (one half). The second is partitioned into four parts with two parts colored blue (two fourths). The third is partitioned into six parts with three parts colored green (three-sixths). The last is partitioned into eighths with 4 parts colored purple (four-eighths).">
            <a:extLst>
              <a:ext uri="{FF2B5EF4-FFF2-40B4-BE49-F238E27FC236}">
                <a16:creationId xmlns:a16="http://schemas.microsoft.com/office/drawing/2014/main" id="{2CC8DABE-97F0-BD5A-DC9A-09299D09800A}"/>
              </a:ext>
            </a:extLst>
          </p:cNvPr>
          <p:cNvPicPr>
            <a:picLocks noChangeAspect="1"/>
          </p:cNvPicPr>
          <p:nvPr/>
        </p:nvPicPr>
        <p:blipFill>
          <a:blip r:embed="rId7"/>
          <a:stretch>
            <a:fillRect/>
          </a:stretch>
        </p:blipFill>
        <p:spPr>
          <a:xfrm>
            <a:off x="6534360" y="2241512"/>
            <a:ext cx="3197804" cy="3339479"/>
          </a:xfrm>
          <a:prstGeom prst="rect">
            <a:avLst/>
          </a:prstGeom>
        </p:spPr>
      </p:pic>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2"/>
          </p:nvPr>
        </p:nvSpPr>
        <p:spPr/>
        <p:txBody>
          <a:bodyPr/>
          <a:lstStyle/>
          <a:p>
            <a:fld id="{A3D1C70C-36A2-44FC-A083-98959550CFF4}" type="slidenum">
              <a:rPr lang="en-US" smtClean="0"/>
              <a:t>24</a:t>
            </a:fld>
            <a:endParaRPr lang="en-US"/>
          </a:p>
        </p:txBody>
      </p:sp>
    </p:spTree>
    <p:extLst>
      <p:ext uri="{BB962C8B-B14F-4D97-AF65-F5344CB8AC3E}">
        <p14:creationId xmlns:p14="http://schemas.microsoft.com/office/powerpoint/2010/main" val="79878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a:xfrm>
            <a:off x="1256841" y="378896"/>
            <a:ext cx="10174078" cy="747579"/>
          </a:xfrm>
        </p:spPr>
        <p:txBody>
          <a:bodyPr/>
          <a:lstStyle/>
          <a:p>
            <a:r>
              <a:rPr lang="en-US" sz="4400" dirty="0">
                <a:latin typeface="Palatino Linotype"/>
              </a:rPr>
              <a:t>Visual Fraction Models</a:t>
            </a:r>
            <a:endParaRPr lang="en-US" sz="4200" dirty="0"/>
          </a:p>
        </p:txBody>
      </p:sp>
      <p:sp>
        <p:nvSpPr>
          <p:cNvPr id="9" name="Rectangle 8">
            <a:extLst>
              <a:ext uri="{FF2B5EF4-FFF2-40B4-BE49-F238E27FC236}">
                <a16:creationId xmlns:a16="http://schemas.microsoft.com/office/drawing/2014/main" id="{A0124D44-0D7B-425B-A2B8-B52F832614CC}"/>
              </a:ext>
            </a:extLst>
          </p:cNvPr>
          <p:cNvSpPr/>
          <p:nvPr/>
        </p:nvSpPr>
        <p:spPr>
          <a:xfrm>
            <a:off x="176268" y="1203411"/>
            <a:ext cx="11254651" cy="892552"/>
          </a:xfrm>
          <a:prstGeom prst="rect">
            <a:avLst/>
          </a:prstGeom>
        </p:spPr>
        <p:txBody>
          <a:bodyPr wrap="square">
            <a:spAutoFit/>
          </a:bodyPr>
          <a:lstStyle/>
          <a:p>
            <a:pPr>
              <a:spcAft>
                <a:spcPts val="1200"/>
              </a:spcAft>
            </a:pPr>
            <a:r>
              <a:rPr lang="en-US" sz="2100" dirty="0">
                <a:ea typeface="Calibri" panose="020F0502020204030204" pitchFamily="34" charset="0"/>
                <a:cs typeface="Times New Roman" panose="02020603050405020304" pitchFamily="18" charset="0"/>
              </a:rPr>
              <a:t>Visual fraction models include tape diagrams, number lines, and area models.</a:t>
            </a:r>
          </a:p>
          <a:p>
            <a:r>
              <a:rPr lang="en-US" sz="2100" dirty="0">
                <a:ea typeface="Calibri" panose="020F0502020204030204" pitchFamily="34" charset="0"/>
                <a:cs typeface="Times New Roman" panose="02020603050405020304" pitchFamily="18" charset="0"/>
              </a:rPr>
              <a:t>Clarification: Set models, including those defined as the whole, are excluded at this grade</a:t>
            </a:r>
            <a:r>
              <a:rPr lang="en-US" sz="2100" b="1" dirty="0">
                <a:solidFill>
                  <a:schemeClr val="accent2">
                    <a:lumMod val="75000"/>
                  </a:schemeClr>
                </a:solidFill>
                <a:ea typeface="Calibri" panose="020F0502020204030204" pitchFamily="34" charset="0"/>
                <a:cs typeface="Times New Roman" panose="02020603050405020304" pitchFamily="18" charset="0"/>
              </a:rPr>
              <a:t>.</a:t>
            </a:r>
            <a:endParaRPr lang="en-US" sz="2100" b="1" dirty="0">
              <a:solidFill>
                <a:schemeClr val="accent2">
                  <a:lumMod val="75000"/>
                </a:schemeClr>
              </a:solidFill>
            </a:endParaRPr>
          </a:p>
        </p:txBody>
      </p:sp>
      <p:sp>
        <p:nvSpPr>
          <p:cNvPr id="2" name="Content Placeholder 1">
            <a:extLst>
              <a:ext uri="{FF2B5EF4-FFF2-40B4-BE49-F238E27FC236}">
                <a16:creationId xmlns:a16="http://schemas.microsoft.com/office/drawing/2014/main" id="{71C3D8DF-E137-4A51-9364-1273FDCAFB97}"/>
              </a:ext>
            </a:extLst>
          </p:cNvPr>
          <p:cNvSpPr>
            <a:spLocks noGrp="1"/>
          </p:cNvSpPr>
          <p:nvPr>
            <p:ph sz="half" idx="1"/>
          </p:nvPr>
        </p:nvSpPr>
        <p:spPr>
          <a:xfrm>
            <a:off x="176268" y="2510473"/>
            <a:ext cx="5619621" cy="3339479"/>
          </a:xfrm>
        </p:spPr>
        <p:txBody>
          <a:bodyPr>
            <a:noAutofit/>
          </a:bodyPr>
          <a:lstStyle/>
          <a:p>
            <a:pPr marL="0" marR="0" indent="0">
              <a:lnSpc>
                <a:spcPct val="150000"/>
              </a:lnSpc>
              <a:spcBef>
                <a:spcPts val="300"/>
              </a:spcBef>
              <a:spcAft>
                <a:spcPts val="300"/>
              </a:spcAft>
              <a:buNone/>
            </a:pPr>
            <a:r>
              <a:rPr lang="en-US" sz="2100" dirty="0">
                <a:ea typeface="Calibri" panose="020F0502020204030204" pitchFamily="34" charset="0"/>
                <a:cs typeface="Times New Roman" panose="02020603050405020304" pitchFamily="18" charset="0"/>
              </a:rPr>
              <a:t>3.NF.A.3b Recognize and generate simple equivalent fractions by reasoning about their size, (e.g.,          ,          ). Explain why the fractions are equivalent with the support of a visual fraction model.</a:t>
            </a:r>
          </a:p>
        </p:txBody>
      </p:sp>
      <p:graphicFrame>
        <p:nvGraphicFramePr>
          <p:cNvPr id="4" name="Object 3" descr="one-half equals two-fourths.">
            <a:extLst>
              <a:ext uri="{FF2B5EF4-FFF2-40B4-BE49-F238E27FC236}">
                <a16:creationId xmlns:a16="http://schemas.microsoft.com/office/drawing/2014/main" id="{55D6C443-CAA4-4E33-B4D8-3FED13A76F46}"/>
              </a:ext>
            </a:extLst>
          </p:cNvPr>
          <p:cNvGraphicFramePr>
            <a:graphicFrameLocks noChangeAspect="1"/>
          </p:cNvGraphicFramePr>
          <p:nvPr>
            <p:extLst>
              <p:ext uri="{D42A27DB-BD31-4B8C-83A1-F6EECF244321}">
                <p14:modId xmlns:p14="http://schemas.microsoft.com/office/powerpoint/2010/main" val="2032099083"/>
              </p:ext>
            </p:extLst>
          </p:nvPr>
        </p:nvGraphicFramePr>
        <p:xfrm>
          <a:off x="2838325" y="3546053"/>
          <a:ext cx="603518" cy="603518"/>
        </p:xfrm>
        <a:graphic>
          <a:graphicData uri="http://schemas.openxmlformats.org/presentationml/2006/ole">
            <mc:AlternateContent xmlns:mc="http://schemas.openxmlformats.org/markup-compatibility/2006">
              <mc:Choice xmlns:v="urn:schemas-microsoft-com:vml" Requires="v">
                <p:oleObj name="Equation" r:id="rId3" imgW="580771" imgH="580791" progId="Equation.DSMT4">
                  <p:embed/>
                </p:oleObj>
              </mc:Choice>
              <mc:Fallback>
                <p:oleObj name="Equation" r:id="rId3" imgW="580771" imgH="580791" progId="Equation.DSMT4">
                  <p:embed/>
                  <p:pic>
                    <p:nvPicPr>
                      <p:cNvPr id="4" name="Object 3" descr="one-half equals two-fourths.">
                        <a:extLst>
                          <a:ext uri="{FF2B5EF4-FFF2-40B4-BE49-F238E27FC236}">
                            <a16:creationId xmlns:a16="http://schemas.microsoft.com/office/drawing/2014/main" id="{55D6C443-CAA4-4E33-B4D8-3FED13A76F46}"/>
                          </a:ext>
                        </a:extLst>
                      </p:cNvPr>
                      <p:cNvPicPr/>
                      <p:nvPr/>
                    </p:nvPicPr>
                    <p:blipFill>
                      <a:blip r:embed="rId4"/>
                      <a:stretch>
                        <a:fillRect/>
                      </a:stretch>
                    </p:blipFill>
                    <p:spPr>
                      <a:xfrm>
                        <a:off x="2838325" y="3546053"/>
                        <a:ext cx="603518" cy="603518"/>
                      </a:xfrm>
                      <a:prstGeom prst="rect">
                        <a:avLst/>
                      </a:prstGeom>
                    </p:spPr>
                  </p:pic>
                </p:oleObj>
              </mc:Fallback>
            </mc:AlternateContent>
          </a:graphicData>
        </a:graphic>
      </p:graphicFrame>
      <p:graphicFrame>
        <p:nvGraphicFramePr>
          <p:cNvPr id="6" name="Object 5" descr="four-sixths equals two-thirds.">
            <a:extLst>
              <a:ext uri="{FF2B5EF4-FFF2-40B4-BE49-F238E27FC236}">
                <a16:creationId xmlns:a16="http://schemas.microsoft.com/office/drawing/2014/main" id="{7046DA08-0A27-47E1-A0E5-496FEBD8FD1B}"/>
              </a:ext>
            </a:extLst>
          </p:cNvPr>
          <p:cNvGraphicFramePr>
            <a:graphicFrameLocks noChangeAspect="1"/>
          </p:cNvGraphicFramePr>
          <p:nvPr>
            <p:extLst>
              <p:ext uri="{D42A27DB-BD31-4B8C-83A1-F6EECF244321}">
                <p14:modId xmlns:p14="http://schemas.microsoft.com/office/powerpoint/2010/main" val="1521448745"/>
              </p:ext>
            </p:extLst>
          </p:nvPr>
        </p:nvGraphicFramePr>
        <p:xfrm>
          <a:off x="3650955" y="3546053"/>
          <a:ext cx="603518" cy="603518"/>
        </p:xfrm>
        <a:graphic>
          <a:graphicData uri="http://schemas.openxmlformats.org/presentationml/2006/ole">
            <mc:AlternateContent xmlns:mc="http://schemas.openxmlformats.org/markup-compatibility/2006">
              <mc:Choice xmlns:v="urn:schemas-microsoft-com:vml" Requires="v">
                <p:oleObj name="Equation" r:id="rId5" imgW="580771" imgH="580791" progId="Equation.DSMT4">
                  <p:embed/>
                </p:oleObj>
              </mc:Choice>
              <mc:Fallback>
                <p:oleObj name="Equation" r:id="rId5" imgW="580771" imgH="580791" progId="Equation.DSMT4">
                  <p:embed/>
                  <p:pic>
                    <p:nvPicPr>
                      <p:cNvPr id="6" name="Object 5" descr="four-sixths equals two-thirds.">
                        <a:extLst>
                          <a:ext uri="{FF2B5EF4-FFF2-40B4-BE49-F238E27FC236}">
                            <a16:creationId xmlns:a16="http://schemas.microsoft.com/office/drawing/2014/main" id="{7046DA08-0A27-47E1-A0E5-496FEBD8FD1B}"/>
                          </a:ext>
                        </a:extLst>
                      </p:cNvPr>
                      <p:cNvPicPr/>
                      <p:nvPr/>
                    </p:nvPicPr>
                    <p:blipFill>
                      <a:blip r:embed="rId6"/>
                      <a:stretch>
                        <a:fillRect/>
                      </a:stretch>
                    </p:blipFill>
                    <p:spPr>
                      <a:xfrm>
                        <a:off x="3650955" y="3546053"/>
                        <a:ext cx="603518" cy="603518"/>
                      </a:xfrm>
                      <a:prstGeom prst="rect">
                        <a:avLst/>
                      </a:prstGeom>
                    </p:spPr>
                  </p:pic>
                </p:oleObj>
              </mc:Fallback>
            </mc:AlternateContent>
          </a:graphicData>
        </a:graphic>
      </p:graphicFrame>
      <p:pic>
        <p:nvPicPr>
          <p:cNvPr id="12" name="Picture 11" descr="Three representations of two-thirds: A rectangle partitioned into 3 parts with 2 parts shaded orange, the number two-thirds, 3 circles with 2 circles shaded yellow and a number line between zero and one with a dot plotted at two-thirds.">
            <a:extLst>
              <a:ext uri="{FF2B5EF4-FFF2-40B4-BE49-F238E27FC236}">
                <a16:creationId xmlns:a16="http://schemas.microsoft.com/office/drawing/2014/main" id="{C8193740-CA93-5364-8EBA-C46DE496661E}"/>
              </a:ext>
            </a:extLst>
          </p:cNvPr>
          <p:cNvPicPr>
            <a:picLocks noChangeAspect="1"/>
          </p:cNvPicPr>
          <p:nvPr/>
        </p:nvPicPr>
        <p:blipFill>
          <a:blip r:embed="rId7"/>
          <a:stretch>
            <a:fillRect/>
          </a:stretch>
        </p:blipFill>
        <p:spPr>
          <a:xfrm>
            <a:off x="5920546" y="2510473"/>
            <a:ext cx="5074799" cy="2342215"/>
          </a:xfrm>
          <a:prstGeom prst="rect">
            <a:avLst/>
          </a:prstGeom>
        </p:spPr>
      </p:pic>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2"/>
          </p:nvPr>
        </p:nvSpPr>
        <p:spPr/>
        <p:txBody>
          <a:bodyPr/>
          <a:lstStyle/>
          <a:p>
            <a:fld id="{A3D1C70C-36A2-44FC-A083-98959550CFF4}" type="slidenum">
              <a:rPr lang="en-US" smtClean="0"/>
              <a:t>25</a:t>
            </a:fld>
            <a:endParaRPr lang="en-US"/>
          </a:p>
        </p:txBody>
      </p:sp>
    </p:spTree>
    <p:extLst>
      <p:ext uri="{BB962C8B-B14F-4D97-AF65-F5344CB8AC3E}">
        <p14:creationId xmlns:p14="http://schemas.microsoft.com/office/powerpoint/2010/main" val="3332105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p:txBody>
          <a:bodyPr/>
          <a:lstStyle/>
          <a:p>
            <a:r>
              <a:rPr lang="en-US" sz="4000" dirty="0">
                <a:latin typeface="Palatino Linotype"/>
              </a:rPr>
              <a:t>Accuracy and Efficiency in the NJSLS-M</a:t>
            </a:r>
            <a:endParaRPr lang="en-US" sz="4000" dirty="0"/>
          </a:p>
        </p:txBody>
      </p:sp>
      <p:sp>
        <p:nvSpPr>
          <p:cNvPr id="9" name="Content Placeholder 2">
            <a:extLst>
              <a:ext uri="{FF2B5EF4-FFF2-40B4-BE49-F238E27FC236}">
                <a16:creationId xmlns:a16="http://schemas.microsoft.com/office/drawing/2014/main" id="{CF355775-4141-4B89-BDDE-D52028731C28}"/>
              </a:ext>
            </a:extLst>
          </p:cNvPr>
          <p:cNvSpPr>
            <a:spLocks noGrp="1"/>
          </p:cNvSpPr>
          <p:nvPr>
            <p:ph type="body" sz="quarter" idx="11"/>
          </p:nvPr>
        </p:nvSpPr>
        <p:spPr>
          <a:xfrm>
            <a:off x="372195" y="942000"/>
            <a:ext cx="11346515" cy="1010663"/>
          </a:xfrm>
        </p:spPr>
        <p:txBody>
          <a:bodyPr vert="horz" lIns="91440" tIns="45720" rIns="274320" bIns="45720" rtlCol="0" anchor="t">
            <a:noAutofit/>
          </a:bodyPr>
          <a:lstStyle/>
          <a:p>
            <a:pPr marL="0" indent="0">
              <a:buNone/>
            </a:pPr>
            <a:r>
              <a:rPr lang="en-US" sz="2800" dirty="0">
                <a:latin typeface="Palatino Linotype"/>
              </a:rPr>
              <a:t>Accuracy and efficiency, as opposed to speed, are the most essential aspects of fluency.</a:t>
            </a:r>
            <a:endParaRPr lang="en-US" sz="2800" dirty="0"/>
          </a:p>
        </p:txBody>
      </p:sp>
      <p:graphicFrame>
        <p:nvGraphicFramePr>
          <p:cNvPr id="11" name="Table 10">
            <a:extLst>
              <a:ext uri="{FF2B5EF4-FFF2-40B4-BE49-F238E27FC236}">
                <a16:creationId xmlns:a16="http://schemas.microsoft.com/office/drawing/2014/main" id="{1DC18B04-0B35-410F-B2FF-7E87E6A2637C}"/>
              </a:ext>
            </a:extLst>
          </p:cNvPr>
          <p:cNvGraphicFramePr>
            <a:graphicFrameLocks noGrp="1"/>
          </p:cNvGraphicFramePr>
          <p:nvPr>
            <p:extLst>
              <p:ext uri="{D42A27DB-BD31-4B8C-83A1-F6EECF244321}">
                <p14:modId xmlns:p14="http://schemas.microsoft.com/office/powerpoint/2010/main" val="3542893414"/>
              </p:ext>
            </p:extLst>
          </p:nvPr>
        </p:nvGraphicFramePr>
        <p:xfrm>
          <a:off x="372195" y="2340182"/>
          <a:ext cx="10981605" cy="3191151"/>
        </p:xfrm>
        <a:graphic>
          <a:graphicData uri="http://schemas.openxmlformats.org/drawingml/2006/table">
            <a:tbl>
              <a:tblPr firstRow="1" bandRow="1">
                <a:tableStyleId>{69012ECD-51FC-41F1-AA8D-1B2483CD663E}</a:tableStyleId>
              </a:tblPr>
              <a:tblGrid>
                <a:gridCol w="927216">
                  <a:extLst>
                    <a:ext uri="{9D8B030D-6E8A-4147-A177-3AD203B41FA5}">
                      <a16:colId xmlns:a16="http://schemas.microsoft.com/office/drawing/2014/main" val="3365042943"/>
                    </a:ext>
                  </a:extLst>
                </a:gridCol>
                <a:gridCol w="5133473">
                  <a:extLst>
                    <a:ext uri="{9D8B030D-6E8A-4147-A177-3AD203B41FA5}">
                      <a16:colId xmlns:a16="http://schemas.microsoft.com/office/drawing/2014/main" val="989681394"/>
                    </a:ext>
                  </a:extLst>
                </a:gridCol>
                <a:gridCol w="4920916">
                  <a:extLst>
                    <a:ext uri="{9D8B030D-6E8A-4147-A177-3AD203B41FA5}">
                      <a16:colId xmlns:a16="http://schemas.microsoft.com/office/drawing/2014/main" val="2583153786"/>
                    </a:ext>
                  </a:extLst>
                </a:gridCol>
              </a:tblGrid>
              <a:tr h="472333">
                <a:tc>
                  <a:txBody>
                    <a:bodyPr/>
                    <a:lstStyle/>
                    <a:p>
                      <a:pPr marL="0" marR="0" algn="ctr">
                        <a:lnSpc>
                          <a:spcPct val="107000"/>
                        </a:lnSpc>
                        <a:spcBef>
                          <a:spcPts val="0"/>
                        </a:spcBef>
                        <a:spcAft>
                          <a:spcPts val="0"/>
                        </a:spcAft>
                      </a:pPr>
                      <a:r>
                        <a:rPr lang="en-US" sz="2400" dirty="0">
                          <a:effectLst/>
                        </a:rPr>
                        <a:t>Type</a:t>
                      </a:r>
                      <a:endParaRPr lang="en-US" sz="24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rPr>
                        <a:t>2023 NJSLS-M</a:t>
                      </a:r>
                      <a:endParaRPr lang="en-US" sz="24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rPr>
                        <a:t>2016 NJSLSM</a:t>
                      </a:r>
                      <a:endParaRPr lang="en-US" sz="24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3566308"/>
                  </a:ext>
                </a:extLst>
              </a:tr>
              <a:tr h="12557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text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K.OA.A.5 Demonstrate </a:t>
                      </a:r>
                      <a:r>
                        <a:rPr lang="en-US" sz="2400" b="0" u="none" kern="1200" dirty="0">
                          <a:solidFill>
                            <a:schemeClr val="tx1"/>
                          </a:solidFill>
                          <a:effectLst/>
                          <a:latin typeface="+mn-lt"/>
                          <a:ea typeface="+mn-ea"/>
                          <a:cs typeface="+mn-cs"/>
                        </a:rPr>
                        <a:t>accuracy and efficiency </a:t>
                      </a:r>
                      <a:r>
                        <a:rPr lang="en-US" sz="2400" b="0" kern="1200" dirty="0">
                          <a:solidFill>
                            <a:schemeClr val="tx1"/>
                          </a:solidFill>
                          <a:effectLst/>
                          <a:latin typeface="+mn-lt"/>
                          <a:ea typeface="+mn-ea"/>
                          <a:cs typeface="+mn-cs"/>
                        </a:rPr>
                        <a:t>for addition and subtraction within 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400" kern="1200" dirty="0">
                          <a:solidFill>
                            <a:srgbClr val="000000"/>
                          </a:solidFill>
                          <a:effectLst/>
                          <a:latin typeface="+mn-lt"/>
                          <a:ea typeface="+mn-ea"/>
                          <a:cs typeface="Arial" panose="020B0604020202020204" pitchFamily="34" charset="0"/>
                        </a:rPr>
                        <a:t>K.OA.A.5 Demonstrate fluency for addition and subtraction within 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747939"/>
                  </a:ext>
                </a:extLst>
              </a:tr>
              <a:tr h="13627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text</a:t>
                      </a:r>
                      <a:endParaRPr lang="en-US" sz="2400" b="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5.NBT.B.5 </a:t>
                      </a:r>
                      <a:r>
                        <a:rPr lang="en-US" sz="2400" b="0" u="none" kern="1200" dirty="0">
                          <a:solidFill>
                            <a:schemeClr val="tx1"/>
                          </a:solidFill>
                          <a:effectLst/>
                          <a:latin typeface="+mn-lt"/>
                          <a:ea typeface="+mn-ea"/>
                          <a:cs typeface="+mn-cs"/>
                        </a:rPr>
                        <a:t>With accuracy and efficiency, </a:t>
                      </a:r>
                      <a:r>
                        <a:rPr lang="en-US" sz="2400" b="0" kern="1200" dirty="0">
                          <a:solidFill>
                            <a:schemeClr val="tx1"/>
                          </a:solidFill>
                          <a:effectLst/>
                          <a:latin typeface="+mn-lt"/>
                          <a:ea typeface="+mn-ea"/>
                          <a:cs typeface="+mn-cs"/>
                        </a:rPr>
                        <a:t>multiply multi-digit whole numbers using the standard algorithm.</a:t>
                      </a:r>
                      <a:endParaRPr lang="en-US" sz="2400" b="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400" kern="1200" dirty="0">
                          <a:solidFill>
                            <a:srgbClr val="000000"/>
                          </a:solidFill>
                          <a:effectLst/>
                          <a:latin typeface="+mn-lt"/>
                          <a:ea typeface="+mn-ea"/>
                          <a:cs typeface="Arial" panose="020B0604020202020204" pitchFamily="34" charset="0"/>
                        </a:rPr>
                        <a:t>5.NBT.B.5 Fluently multiply multi-digit whole numbers using the standard algorithm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2453449"/>
                  </a:ext>
                </a:extLst>
              </a:tr>
            </a:tbl>
          </a:graphicData>
        </a:graphic>
      </p:graphicFrame>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0"/>
          </p:nvPr>
        </p:nvSpPr>
        <p:spPr/>
        <p:txBody>
          <a:bodyPr/>
          <a:lstStyle/>
          <a:p>
            <a:fld id="{A3D1C70C-36A2-44FC-A083-98959550CFF4}" type="slidenum">
              <a:rPr lang="en-US" smtClean="0"/>
              <a:t>26</a:t>
            </a:fld>
            <a:endParaRPr lang="en-US"/>
          </a:p>
        </p:txBody>
      </p:sp>
    </p:spTree>
    <p:extLst>
      <p:ext uri="{BB962C8B-B14F-4D97-AF65-F5344CB8AC3E}">
        <p14:creationId xmlns:p14="http://schemas.microsoft.com/office/powerpoint/2010/main" val="591583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369267" y="248170"/>
            <a:ext cx="10935159" cy="894479"/>
          </a:xfrm>
        </p:spPr>
        <p:txBody>
          <a:bodyPr/>
          <a:lstStyle/>
          <a:p>
            <a:r>
              <a:rPr lang="en-US" sz="4000" dirty="0">
                <a:latin typeface="Palatino Linotype"/>
              </a:rPr>
              <a:t>Accuracy and Efficiency Defined</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0" y="1022550"/>
            <a:ext cx="11849100" cy="4965299"/>
          </a:xfrm>
        </p:spPr>
        <p:txBody>
          <a:bodyPr vert="horz" lIns="91440" tIns="45720" rIns="274320" bIns="45720" rtlCol="0" anchor="t">
            <a:noAutofit/>
          </a:bodyPr>
          <a:lstStyle/>
          <a:p>
            <a:pPr marL="0" indent="0">
              <a:lnSpc>
                <a:spcPct val="100000"/>
              </a:lnSpc>
              <a:spcAft>
                <a:spcPts val="600"/>
              </a:spcAft>
              <a:buNone/>
            </a:pPr>
            <a:r>
              <a:rPr lang="en-US" sz="2400" dirty="0">
                <a:latin typeface="Palatino Linotype"/>
              </a:rPr>
              <a:t>Relevant definitions added to the glossary include:</a:t>
            </a:r>
            <a:endParaRPr lang="en-US" sz="3200" dirty="0"/>
          </a:p>
          <a:p>
            <a:pPr lvl="1">
              <a:lnSpc>
                <a:spcPct val="100000"/>
              </a:lnSpc>
              <a:spcAft>
                <a:spcPts val="600"/>
              </a:spcAft>
            </a:pPr>
            <a:r>
              <a:rPr lang="en-US" sz="2400" dirty="0">
                <a:latin typeface="Palatino Linotype"/>
              </a:rPr>
              <a:t>Accuracy: The state or quality of being correct.</a:t>
            </a:r>
          </a:p>
          <a:p>
            <a:pPr lvl="1">
              <a:lnSpc>
                <a:spcPct val="100000"/>
              </a:lnSpc>
              <a:spcAft>
                <a:spcPts val="600"/>
              </a:spcAft>
            </a:pPr>
            <a:r>
              <a:rPr lang="en-US" sz="2400" dirty="0">
                <a:latin typeface="Palatino Linotype"/>
              </a:rPr>
              <a:t>Efficiency: The ability to produce answers </a:t>
            </a:r>
          </a:p>
          <a:p>
            <a:pPr marL="1188720" lvl="1" indent="-514350">
              <a:lnSpc>
                <a:spcPct val="100000"/>
              </a:lnSpc>
              <a:spcBef>
                <a:spcPts val="0"/>
              </a:spcBef>
              <a:spcAft>
                <a:spcPts val="600"/>
              </a:spcAft>
              <a:buFont typeface="+mj-lt"/>
              <a:buAutoNum type="arabicParenR"/>
            </a:pPr>
            <a:r>
              <a:rPr lang="en-US" sz="2400">
                <a:latin typeface="Palatino Linotype"/>
              </a:rPr>
              <a:t>flexibly, </a:t>
            </a:r>
          </a:p>
          <a:p>
            <a:pPr marL="1188720" lvl="1" indent="-514350">
              <a:lnSpc>
                <a:spcPct val="100000"/>
              </a:lnSpc>
              <a:spcBef>
                <a:spcPts val="0"/>
              </a:spcBef>
              <a:spcAft>
                <a:spcPts val="600"/>
              </a:spcAft>
              <a:buFont typeface="+mj-lt"/>
              <a:buAutoNum type="arabicParenR"/>
            </a:pPr>
            <a:r>
              <a:rPr lang="en-US" sz="2400">
                <a:latin typeface="Palatino Linotype"/>
              </a:rPr>
              <a:t>easily, and </a:t>
            </a:r>
          </a:p>
          <a:p>
            <a:pPr marL="1188720" lvl="1" indent="-514350">
              <a:lnSpc>
                <a:spcPct val="100000"/>
              </a:lnSpc>
              <a:spcBef>
                <a:spcPts val="0"/>
              </a:spcBef>
              <a:spcAft>
                <a:spcPts val="600"/>
              </a:spcAft>
              <a:buFont typeface="+mj-lt"/>
              <a:buAutoNum type="arabicParenR"/>
            </a:pPr>
            <a:r>
              <a:rPr lang="en-US" sz="2400" dirty="0">
                <a:latin typeface="Palatino Linotype"/>
              </a:rPr>
              <a:t>relatively quickly. </a:t>
            </a:r>
          </a:p>
          <a:p>
            <a:pPr marL="674370" lvl="1" indent="0">
              <a:lnSpc>
                <a:spcPct val="100000"/>
              </a:lnSpc>
              <a:spcBef>
                <a:spcPts val="0"/>
              </a:spcBef>
              <a:spcAft>
                <a:spcPts val="600"/>
              </a:spcAft>
              <a:buNone/>
            </a:pPr>
            <a:r>
              <a:rPr lang="en-US" sz="2400" dirty="0">
                <a:latin typeface="Palatino Linotype"/>
              </a:rPr>
              <a:t>It describes methods of calculation that are economical in terms of simplicity of calculation steps, ease, and time.</a:t>
            </a:r>
            <a:endParaRPr lang="en-US" sz="2800" dirty="0"/>
          </a:p>
          <a:p>
            <a:pPr marL="0" indent="0">
              <a:spcBef>
                <a:spcPts val="0"/>
              </a:spcBef>
              <a:spcAft>
                <a:spcPts val="1200"/>
              </a:spcAft>
              <a:buNone/>
            </a:pPr>
            <a:r>
              <a:rPr lang="en-US" sz="2400" dirty="0">
                <a:latin typeface="Palatino Linotype"/>
              </a:rPr>
              <a:t>Other considerations:</a:t>
            </a:r>
          </a:p>
          <a:p>
            <a:pPr marL="746125">
              <a:spcBef>
                <a:spcPts val="0"/>
              </a:spcBef>
              <a:spcAft>
                <a:spcPts val="2100"/>
              </a:spcAft>
            </a:pPr>
            <a:r>
              <a:rPr lang="en-US" sz="2400" dirty="0"/>
              <a:t>Automaticity: The ability to complete a task with little or no attention to process. (See 2</a:t>
            </a:r>
            <a:r>
              <a:rPr lang="en-US" sz="2400" baseline="30000" dirty="0"/>
              <a:t>nd</a:t>
            </a:r>
            <a:r>
              <a:rPr lang="en-US" sz="2400" dirty="0"/>
              <a:t> statement in 2.OA.B.2)</a:t>
            </a: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27</a:t>
            </a:fld>
            <a:endParaRPr lang="en-US"/>
          </a:p>
        </p:txBody>
      </p:sp>
    </p:spTree>
    <p:extLst>
      <p:ext uri="{BB962C8B-B14F-4D97-AF65-F5344CB8AC3E}">
        <p14:creationId xmlns:p14="http://schemas.microsoft.com/office/powerpoint/2010/main" val="1225604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256841" y="235678"/>
            <a:ext cx="10935159" cy="894479"/>
          </a:xfrm>
        </p:spPr>
        <p:txBody>
          <a:bodyPr/>
          <a:lstStyle/>
          <a:p>
            <a:r>
              <a:rPr lang="en-US" sz="4000" dirty="0">
                <a:latin typeface="Palatino Linotype"/>
              </a:rPr>
              <a:t>Rational and Irrational Numbers - Grade 8</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252661" y="1130157"/>
            <a:ext cx="11283249" cy="1029947"/>
          </a:xfrm>
        </p:spPr>
        <p:txBody>
          <a:bodyPr vert="horz" lIns="91440" tIns="45720" rIns="274320" bIns="45720" rtlCol="0" anchor="t">
            <a:noAutofit/>
          </a:bodyPr>
          <a:lstStyle/>
          <a:p>
            <a:pPr marL="0" indent="0">
              <a:buNone/>
            </a:pPr>
            <a:r>
              <a:rPr lang="en-US" sz="2800" dirty="0">
                <a:latin typeface="Palatino Linotype"/>
              </a:rPr>
              <a:t>Foundational work with rational and irrational numbers culminates in grade 8.</a:t>
            </a:r>
          </a:p>
        </p:txBody>
      </p:sp>
      <p:graphicFrame>
        <p:nvGraphicFramePr>
          <p:cNvPr id="6" name="Content Placeholder 6">
            <a:extLst>
              <a:ext uri="{FF2B5EF4-FFF2-40B4-BE49-F238E27FC236}">
                <a16:creationId xmlns:a16="http://schemas.microsoft.com/office/drawing/2014/main" id="{3F473299-9A50-4AA8-AB9E-4F92C1B50C81}"/>
              </a:ext>
            </a:extLst>
          </p:cNvPr>
          <p:cNvGraphicFramePr>
            <a:graphicFrameLocks/>
          </p:cNvGraphicFramePr>
          <p:nvPr>
            <p:extLst>
              <p:ext uri="{D42A27DB-BD31-4B8C-83A1-F6EECF244321}">
                <p14:modId xmlns:p14="http://schemas.microsoft.com/office/powerpoint/2010/main" val="3218298807"/>
              </p:ext>
            </p:extLst>
          </p:nvPr>
        </p:nvGraphicFramePr>
        <p:xfrm>
          <a:off x="574015" y="2287531"/>
          <a:ext cx="11377749" cy="3289428"/>
        </p:xfrm>
        <a:graphic>
          <a:graphicData uri="http://schemas.openxmlformats.org/drawingml/2006/table">
            <a:tbl>
              <a:tblPr firstRow="1" bandRow="1"/>
              <a:tblGrid>
                <a:gridCol w="5297879">
                  <a:extLst>
                    <a:ext uri="{9D8B030D-6E8A-4147-A177-3AD203B41FA5}">
                      <a16:colId xmlns:a16="http://schemas.microsoft.com/office/drawing/2014/main" val="548973222"/>
                    </a:ext>
                  </a:extLst>
                </a:gridCol>
                <a:gridCol w="6079870">
                  <a:extLst>
                    <a:ext uri="{9D8B030D-6E8A-4147-A177-3AD203B41FA5}">
                      <a16:colId xmlns:a16="http://schemas.microsoft.com/office/drawing/2014/main" val="3810242337"/>
                    </a:ext>
                  </a:extLst>
                </a:gridCol>
              </a:tblGrid>
              <a:tr h="177373">
                <a:tc>
                  <a:txBody>
                    <a:bodyPr/>
                    <a:lstStyle/>
                    <a:p>
                      <a:pPr marL="0" marR="0" algn="ctr">
                        <a:lnSpc>
                          <a:spcPct val="114000"/>
                        </a:lnSpc>
                        <a:spcBef>
                          <a:spcPts val="0"/>
                        </a:spcBef>
                        <a:spcAft>
                          <a:spcPts val="300"/>
                        </a:spcAft>
                      </a:pPr>
                      <a:r>
                        <a:rPr lang="en-US" sz="2400" b="1" dirty="0">
                          <a:effectLst/>
                          <a:latin typeface="+mj-lt"/>
                          <a:ea typeface="Calibri" panose="020F0502020204030204" pitchFamily="34" charset="0"/>
                          <a:cs typeface="Times New Roman" panose="02020603050405020304" pitchFamily="18" charset="0"/>
                        </a:rPr>
                        <a:t>2023 NJSLS-M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4000"/>
                        </a:lnSpc>
                        <a:spcBef>
                          <a:spcPts val="0"/>
                        </a:spcBef>
                        <a:spcAft>
                          <a:spcPts val="300"/>
                        </a:spcAft>
                      </a:pPr>
                      <a:r>
                        <a:rPr lang="en-US" sz="2400" b="1" dirty="0">
                          <a:effectLst/>
                          <a:latin typeface="+mj-lt"/>
                          <a:ea typeface="Calibri" panose="020F0502020204030204" pitchFamily="34" charset="0"/>
                          <a:cs typeface="Times New Roman" panose="02020603050405020304" pitchFamily="18" charset="0"/>
                        </a:rPr>
                        <a:t>2016 NJSLS-M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2919398"/>
                  </a:ext>
                </a:extLst>
              </a:tr>
              <a:tr h="1505371">
                <a:tc>
                  <a:txBody>
                    <a:bodyPr/>
                    <a:lstStyle/>
                    <a:p>
                      <a:pPr marL="0" marR="0">
                        <a:lnSpc>
                          <a:spcPct val="114000"/>
                        </a:lnSpc>
                        <a:spcBef>
                          <a:spcPts val="0"/>
                        </a:spcBef>
                        <a:spcAft>
                          <a:spcPts val="300"/>
                        </a:spcAft>
                      </a:pPr>
                      <a:r>
                        <a:rPr lang="en-US" sz="2400" b="0" dirty="0">
                          <a:effectLst/>
                          <a:latin typeface="+mj-lt"/>
                          <a:ea typeface="Calibri" panose="020F0502020204030204" pitchFamily="34" charset="0"/>
                          <a:cs typeface="Times New Roman" panose="02020603050405020304" pitchFamily="18" charset="0"/>
                        </a:rPr>
                        <a:t>8.NS.A.3 Understand that the sum or product of two rational numbers is rational; that the sum of a rational number and an irrational number is irrational; and that the product of a nonzero rational number and an irrational number is irrational.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4000"/>
                        </a:lnSpc>
                        <a:spcBef>
                          <a:spcPts val="0"/>
                        </a:spcBef>
                        <a:spcAft>
                          <a:spcPts val="300"/>
                        </a:spcAft>
                      </a:pPr>
                      <a:r>
                        <a:rPr lang="en-US" sz="2400" b="0" dirty="0">
                          <a:effectLst/>
                          <a:latin typeface="+mj-lt"/>
                          <a:ea typeface="Calibri" panose="020F0502020204030204" pitchFamily="34" charset="0"/>
                          <a:cs typeface="Times New Roman" panose="02020603050405020304" pitchFamily="18" charset="0"/>
                        </a:rPr>
                        <a:t>N.RN.B.3 </a:t>
                      </a:r>
                      <a:r>
                        <a:rPr lang="en-US" sz="2400" dirty="0">
                          <a:effectLst/>
                          <a:latin typeface="+mj-lt"/>
                          <a:ea typeface="Calibri" panose="020F0502020204030204" pitchFamily="34" charset="0"/>
                          <a:cs typeface="Times New Roman" panose="02020603050405020304" pitchFamily="18" charset="0"/>
                        </a:rPr>
                        <a:t>Understand that the sum or product of two rational numbers is rational; that the sum of a rational number and an irrational number is irrational; and that the product of a nonzero rational number and an irrational number is irrational.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169029"/>
                  </a:ext>
                </a:extLst>
              </a:tr>
            </a:tbl>
          </a:graphicData>
        </a:graphic>
      </p:graphicFrame>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28</a:t>
            </a:fld>
            <a:endParaRPr lang="en-US"/>
          </a:p>
        </p:txBody>
      </p:sp>
    </p:spTree>
    <p:extLst>
      <p:ext uri="{BB962C8B-B14F-4D97-AF65-F5344CB8AC3E}">
        <p14:creationId xmlns:p14="http://schemas.microsoft.com/office/powerpoint/2010/main" val="377738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256841" y="146945"/>
            <a:ext cx="10935159" cy="894479"/>
          </a:xfrm>
        </p:spPr>
        <p:txBody>
          <a:bodyPr/>
          <a:lstStyle/>
          <a:p>
            <a:r>
              <a:rPr lang="en-US" sz="4000" dirty="0">
                <a:latin typeface="Palatino Linotype"/>
              </a:rPr>
              <a:t>Rational and Irrational Numbers - Grade 8 </a:t>
            </a:r>
            <a:r>
              <a:rPr lang="en-US" sz="2400" dirty="0">
                <a:latin typeface="Palatino Linotype"/>
              </a:rPr>
              <a:t>(cont’d)</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1" y="1065763"/>
            <a:ext cx="11679654" cy="5176333"/>
          </a:xfrm>
        </p:spPr>
        <p:txBody>
          <a:bodyPr vert="horz" lIns="91440" tIns="45720" rIns="274320" bIns="45720" rtlCol="0" anchor="t">
            <a:noAutofit/>
          </a:bodyPr>
          <a:lstStyle/>
          <a:p>
            <a:pPr marL="0" indent="0">
              <a:lnSpc>
                <a:spcPct val="100000"/>
              </a:lnSpc>
              <a:spcAft>
                <a:spcPts val="600"/>
              </a:spcAft>
              <a:buNone/>
            </a:pPr>
            <a:r>
              <a:rPr lang="en-US" sz="2400" dirty="0">
                <a:latin typeface="Palatino Linotype"/>
              </a:rPr>
              <a:t>The middle grades progression on rational and irrational numbers includes the following cluster headings: </a:t>
            </a:r>
          </a:p>
          <a:p>
            <a:pPr>
              <a:lnSpc>
                <a:spcPct val="100000"/>
              </a:lnSpc>
              <a:spcAft>
                <a:spcPts val="600"/>
              </a:spcAft>
            </a:pPr>
            <a:r>
              <a:rPr lang="en-US" sz="2400" dirty="0">
                <a:latin typeface="Palatino Linotype"/>
              </a:rPr>
              <a:t>6.NS.C  Apply and extend previous understandings of numbers to the system of rational numbers (Grade 6)</a:t>
            </a:r>
          </a:p>
          <a:p>
            <a:pPr>
              <a:lnSpc>
                <a:spcPct val="100000"/>
              </a:lnSpc>
              <a:spcAft>
                <a:spcPts val="600"/>
              </a:spcAft>
            </a:pPr>
            <a:r>
              <a:rPr lang="en-US" sz="2400" dirty="0">
                <a:latin typeface="Palatino Linotype"/>
              </a:rPr>
              <a:t>7.NS.A  Apply and extend previous understandings of operations with fractions to add, subtract, multiply and divide rational</a:t>
            </a:r>
            <a:r>
              <a:rPr lang="en-US" sz="2400" b="1" dirty="0">
                <a:latin typeface="Palatino Linotype"/>
              </a:rPr>
              <a:t> </a:t>
            </a:r>
            <a:r>
              <a:rPr lang="en-US" sz="2400" dirty="0">
                <a:latin typeface="Palatino Linotype"/>
              </a:rPr>
              <a:t>numbers (Grade 7)</a:t>
            </a:r>
          </a:p>
          <a:p>
            <a:pPr>
              <a:lnSpc>
                <a:spcPct val="100000"/>
              </a:lnSpc>
              <a:spcAft>
                <a:spcPts val="600"/>
              </a:spcAft>
            </a:pPr>
            <a:r>
              <a:rPr lang="en-US" sz="2400" dirty="0">
                <a:latin typeface="Palatino Linotype"/>
              </a:rPr>
              <a:t>8.NS.A  Know that there are numbers that are not rational, and approximate them by rational numbers (Grade 8)</a:t>
            </a:r>
          </a:p>
          <a:p>
            <a:pPr>
              <a:lnSpc>
                <a:spcPct val="100000"/>
              </a:lnSpc>
              <a:spcAft>
                <a:spcPts val="600"/>
              </a:spcAft>
            </a:pPr>
            <a:r>
              <a:rPr lang="en-US" sz="2400" dirty="0">
                <a:effectLst/>
                <a:latin typeface="+mj-lt"/>
                <a:ea typeface="Calibri" panose="020F0502020204030204" pitchFamily="34" charset="0"/>
                <a:cs typeface="Times New Roman" panose="02020603050405020304" pitchFamily="18" charset="0"/>
              </a:rPr>
              <a:t>8.NS.A.3 </a:t>
            </a:r>
            <a:r>
              <a:rPr lang="en-US" sz="2400" b="0" dirty="0">
                <a:effectLst/>
                <a:latin typeface="+mj-lt"/>
                <a:ea typeface="Calibri" panose="020F0502020204030204" pitchFamily="34" charset="0"/>
                <a:cs typeface="Times New Roman" panose="02020603050405020304" pitchFamily="18" charset="0"/>
              </a:rPr>
              <a:t>Understand that the sum or product of two </a:t>
            </a:r>
            <a:r>
              <a:rPr lang="en-US" sz="2400" dirty="0">
                <a:effectLst/>
                <a:latin typeface="+mj-lt"/>
                <a:ea typeface="Calibri" panose="020F0502020204030204" pitchFamily="34" charset="0"/>
                <a:cs typeface="Times New Roman" panose="02020603050405020304" pitchFamily="18" charset="0"/>
              </a:rPr>
              <a:t>rational</a:t>
            </a:r>
            <a:r>
              <a:rPr lang="en-US" sz="2400" b="0" dirty="0">
                <a:effectLst/>
                <a:latin typeface="+mj-lt"/>
                <a:ea typeface="Calibri" panose="020F0502020204030204" pitchFamily="34" charset="0"/>
                <a:cs typeface="Times New Roman" panose="02020603050405020304" pitchFamily="18" charset="0"/>
              </a:rPr>
              <a:t> numbers is rational; that the sum of a </a:t>
            </a:r>
            <a:r>
              <a:rPr lang="en-US" sz="2400" dirty="0">
                <a:effectLst/>
                <a:latin typeface="+mj-lt"/>
                <a:ea typeface="Calibri" panose="020F0502020204030204" pitchFamily="34" charset="0"/>
                <a:cs typeface="Times New Roman" panose="02020603050405020304" pitchFamily="18" charset="0"/>
              </a:rPr>
              <a:t>rational </a:t>
            </a:r>
            <a:r>
              <a:rPr lang="en-US" sz="2400" b="0" dirty="0">
                <a:effectLst/>
                <a:latin typeface="+mj-lt"/>
                <a:ea typeface="Calibri" panose="020F0502020204030204" pitchFamily="34" charset="0"/>
                <a:cs typeface="Times New Roman" panose="02020603050405020304" pitchFamily="18" charset="0"/>
              </a:rPr>
              <a:t>number and an </a:t>
            </a:r>
            <a:r>
              <a:rPr lang="en-US" sz="2400" dirty="0">
                <a:effectLst/>
                <a:latin typeface="+mj-lt"/>
                <a:ea typeface="Calibri" panose="020F0502020204030204" pitchFamily="34" charset="0"/>
                <a:cs typeface="Times New Roman" panose="02020603050405020304" pitchFamily="18" charset="0"/>
              </a:rPr>
              <a:t>irrational</a:t>
            </a:r>
            <a:r>
              <a:rPr lang="en-US" sz="2400" b="0" dirty="0">
                <a:effectLst/>
                <a:latin typeface="+mj-lt"/>
                <a:ea typeface="Calibri" panose="020F0502020204030204" pitchFamily="34" charset="0"/>
                <a:cs typeface="Times New Roman" panose="02020603050405020304" pitchFamily="18" charset="0"/>
              </a:rPr>
              <a:t> number is irrational; and that the product of a nonzero rational number and an </a:t>
            </a:r>
            <a:r>
              <a:rPr lang="en-US" sz="2400" b="1" dirty="0">
                <a:effectLst/>
                <a:latin typeface="+mj-lt"/>
                <a:ea typeface="Calibri" panose="020F0502020204030204" pitchFamily="34" charset="0"/>
                <a:cs typeface="Times New Roman" panose="02020603050405020304" pitchFamily="18" charset="0"/>
              </a:rPr>
              <a:t>irrational</a:t>
            </a:r>
            <a:r>
              <a:rPr lang="en-US" sz="2400" b="0" dirty="0">
                <a:effectLst/>
                <a:latin typeface="+mj-lt"/>
                <a:ea typeface="Calibri" panose="020F0502020204030204" pitchFamily="34" charset="0"/>
                <a:cs typeface="Times New Roman" panose="02020603050405020304" pitchFamily="18" charset="0"/>
              </a:rPr>
              <a:t> number is irrational.</a:t>
            </a:r>
            <a:endParaRPr lang="en-US" sz="2400" dirty="0">
              <a:latin typeface="Palatino Linotype"/>
            </a:endParaRP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29</a:t>
            </a:fld>
            <a:endParaRPr lang="en-US"/>
          </a:p>
        </p:txBody>
      </p:sp>
    </p:spTree>
    <p:extLst>
      <p:ext uri="{BB962C8B-B14F-4D97-AF65-F5344CB8AC3E}">
        <p14:creationId xmlns:p14="http://schemas.microsoft.com/office/powerpoint/2010/main" val="1854842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C1BB3C4-800F-4155-90F2-BA2D2AD36514}"/>
              </a:ext>
            </a:extLst>
          </p:cNvPr>
          <p:cNvSpPr txBox="1">
            <a:spLocks noGrp="1"/>
          </p:cNvSpPr>
          <p:nvPr>
            <p:ph type="title"/>
          </p:nvPr>
        </p:nvSpPr>
        <p:spPr>
          <a:prstGeom prst="rect">
            <a:avLst/>
          </a:prstGeom>
          <a:noFill/>
        </p:spPr>
        <p:txBody>
          <a:bodyPr wrap="square" rtlCol="0">
            <a:spAutoFit/>
          </a:bodyPr>
          <a:lstStyle/>
          <a:p>
            <a:r>
              <a:rPr lang="en-US" sz="4000" dirty="0">
                <a:latin typeface="Palatino Linotype"/>
              </a:rPr>
              <a:t>Adoption and Implementation</a:t>
            </a:r>
          </a:p>
        </p:txBody>
      </p:sp>
      <p:sp>
        <p:nvSpPr>
          <p:cNvPr id="15" name="Text Placeholder 14">
            <a:extLst>
              <a:ext uri="{FF2B5EF4-FFF2-40B4-BE49-F238E27FC236}">
                <a16:creationId xmlns:a16="http://schemas.microsoft.com/office/drawing/2014/main" id="{BF5DE5BB-2861-4DD2-8C2B-BF5AD9A978E7}"/>
              </a:ext>
            </a:extLst>
          </p:cNvPr>
          <p:cNvSpPr>
            <a:spLocks noGrp="1"/>
          </p:cNvSpPr>
          <p:nvPr>
            <p:ph type="body" sz="quarter" idx="11"/>
          </p:nvPr>
        </p:nvSpPr>
        <p:spPr/>
        <p:txBody>
          <a:bodyPr vert="horz" lIns="91440" tIns="45720" rIns="822960" bIns="45720" rtlCol="0" anchor="t">
            <a:normAutofit lnSpcReduction="10000"/>
          </a:bodyPr>
          <a:lstStyle/>
          <a:p>
            <a:r>
              <a:rPr lang="en-US" dirty="0">
                <a:latin typeface="Palatino Linotype"/>
              </a:rPr>
              <a:t>NJSLS-Mathematics were adopted by the State Board of Education on October 4, 2023.</a:t>
            </a:r>
            <a:endParaRPr lang="en-US" dirty="0"/>
          </a:p>
          <a:p>
            <a:r>
              <a:rPr lang="en-US" dirty="0">
                <a:latin typeface="Palatino Linotype"/>
              </a:rPr>
              <a:t>Per SBOE Resolution, NJSLS-Mathematics will be implemented by LEAs in September 2024.</a:t>
            </a:r>
          </a:p>
          <a:p>
            <a:r>
              <a:rPr lang="en-US" dirty="0">
                <a:latin typeface="Palatino Linotype"/>
              </a:rPr>
              <a:t>LEAs will be supported through technical assistance and resources available through the Standards Transparency and Mastery Platform (STAMP).</a:t>
            </a:r>
            <a:endParaRPr lang="en-US" dirty="0"/>
          </a:p>
        </p:txBody>
      </p:sp>
    </p:spTree>
    <p:extLst>
      <p:ext uri="{BB962C8B-B14F-4D97-AF65-F5344CB8AC3E}">
        <p14:creationId xmlns:p14="http://schemas.microsoft.com/office/powerpoint/2010/main" val="571315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256841" y="235678"/>
            <a:ext cx="10935159" cy="894479"/>
          </a:xfrm>
        </p:spPr>
        <p:txBody>
          <a:bodyPr/>
          <a:lstStyle/>
          <a:p>
            <a:r>
              <a:rPr lang="en-US" sz="4000" dirty="0">
                <a:latin typeface="Palatino Linotype"/>
              </a:rPr>
              <a:t>Radical Expressions - Grade 8</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407125" y="1062527"/>
            <a:ext cx="11210860" cy="894478"/>
          </a:xfrm>
        </p:spPr>
        <p:txBody>
          <a:bodyPr vert="horz" lIns="91440" tIns="45720" rIns="274320" bIns="45720" rtlCol="0" anchor="t">
            <a:noAutofit/>
          </a:bodyPr>
          <a:lstStyle/>
          <a:p>
            <a:pPr marL="0" indent="0">
              <a:buNone/>
            </a:pPr>
            <a:r>
              <a:rPr lang="en-US" sz="2800" dirty="0">
                <a:latin typeface="Palatino Linotype"/>
              </a:rPr>
              <a:t>Foundational work simplifying numerical radicals is proposed in grade 8.</a:t>
            </a:r>
          </a:p>
        </p:txBody>
      </p:sp>
      <p:graphicFrame>
        <p:nvGraphicFramePr>
          <p:cNvPr id="6" name="Content Placeholder 6">
            <a:extLst>
              <a:ext uri="{FF2B5EF4-FFF2-40B4-BE49-F238E27FC236}">
                <a16:creationId xmlns:a16="http://schemas.microsoft.com/office/drawing/2014/main" id="{3F473299-9A50-4AA8-AB9E-4F92C1B50C81}"/>
              </a:ext>
            </a:extLst>
          </p:cNvPr>
          <p:cNvGraphicFramePr>
            <a:graphicFrameLocks/>
          </p:cNvGraphicFramePr>
          <p:nvPr>
            <p:extLst>
              <p:ext uri="{D42A27DB-BD31-4B8C-83A1-F6EECF244321}">
                <p14:modId xmlns:p14="http://schemas.microsoft.com/office/powerpoint/2010/main" val="2561713889"/>
              </p:ext>
            </p:extLst>
          </p:nvPr>
        </p:nvGraphicFramePr>
        <p:xfrm>
          <a:off x="407125" y="2095886"/>
          <a:ext cx="11377749" cy="3867284"/>
        </p:xfrm>
        <a:graphic>
          <a:graphicData uri="http://schemas.openxmlformats.org/drawingml/2006/table">
            <a:tbl>
              <a:tblPr firstRow="1" bandRow="1"/>
              <a:tblGrid>
                <a:gridCol w="5297879">
                  <a:extLst>
                    <a:ext uri="{9D8B030D-6E8A-4147-A177-3AD203B41FA5}">
                      <a16:colId xmlns:a16="http://schemas.microsoft.com/office/drawing/2014/main" val="548973222"/>
                    </a:ext>
                  </a:extLst>
                </a:gridCol>
                <a:gridCol w="6079870">
                  <a:extLst>
                    <a:ext uri="{9D8B030D-6E8A-4147-A177-3AD203B41FA5}">
                      <a16:colId xmlns:a16="http://schemas.microsoft.com/office/drawing/2014/main" val="3810242337"/>
                    </a:ext>
                  </a:extLst>
                </a:gridCol>
              </a:tblGrid>
              <a:tr h="514484">
                <a:tc>
                  <a:txBody>
                    <a:bodyPr/>
                    <a:lstStyle/>
                    <a:p>
                      <a:pPr algn="ctr"/>
                      <a:r>
                        <a:rPr lang="en-US" sz="2400" b="1" u="none" dirty="0">
                          <a:solidFill>
                            <a:schemeClr val="tx1"/>
                          </a:solidFill>
                          <a:effectLst/>
                          <a:latin typeface="+mn-lt"/>
                          <a:ea typeface="Calibri" panose="020F0502020204030204" pitchFamily="34" charset="0"/>
                          <a:cs typeface="Arial" panose="020B0604020202020204" pitchFamily="34" charset="0"/>
                        </a:rPr>
                        <a:t>2023 NJSLS-M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dirty="0">
                          <a:solidFill>
                            <a:schemeClr val="tx1"/>
                          </a:solidFill>
                          <a:effectLst/>
                          <a:latin typeface="+mn-lt"/>
                          <a:ea typeface="Calibri" panose="020F0502020204030204" pitchFamily="34" charset="0"/>
                          <a:cs typeface="Arial" panose="020B0604020202020204" pitchFamily="34" charset="0"/>
                        </a:rPr>
                        <a:t>2016 NJSLS-M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052473"/>
                  </a:ext>
                </a:extLst>
              </a:tr>
              <a:tr h="1505371">
                <a:tc>
                  <a:txBody>
                    <a:bodyPr/>
                    <a:lstStyle/>
                    <a:p>
                      <a:r>
                        <a:rPr lang="en-US" sz="2200" kern="1200" dirty="0">
                          <a:solidFill>
                            <a:schemeClr val="tx1"/>
                          </a:solidFill>
                          <a:effectLst/>
                          <a:latin typeface="+mn-lt"/>
                          <a:ea typeface="+mn-ea"/>
                          <a:cs typeface="+mn-cs"/>
                        </a:rPr>
                        <a:t>8.EE.A.2 Use square root and cube root symbols to represent solutions to equations of the form </a:t>
                      </a:r>
                      <a:r>
                        <a:rPr lang="en-US" sz="2200" i="1" kern="1200" dirty="0">
                          <a:solidFill>
                            <a:schemeClr val="tx1"/>
                          </a:solidFill>
                          <a:effectLst/>
                          <a:latin typeface="+mn-lt"/>
                          <a:ea typeface="+mn-ea"/>
                          <a:cs typeface="+mn-cs"/>
                        </a:rPr>
                        <a:t>x</a:t>
                      </a:r>
                      <a:r>
                        <a:rPr lang="en-US" sz="2200" kern="1200" baseline="30000" dirty="0">
                          <a:solidFill>
                            <a:schemeClr val="tx1"/>
                          </a:solidFill>
                          <a:effectLst/>
                          <a:latin typeface="+mn-lt"/>
                          <a:ea typeface="+mn-ea"/>
                          <a:cs typeface="+mn-cs"/>
                        </a:rPr>
                        <a:t>2</a:t>
                      </a:r>
                      <a:r>
                        <a:rPr lang="en-US" sz="2200" kern="1200" dirty="0">
                          <a:solidFill>
                            <a:schemeClr val="tx1"/>
                          </a:solidFill>
                          <a:effectLst/>
                          <a:latin typeface="+mn-lt"/>
                          <a:ea typeface="+mn-ea"/>
                          <a:cs typeface="+mn-cs"/>
                        </a:rPr>
                        <a:t> = </a:t>
                      </a:r>
                      <a:r>
                        <a:rPr lang="en-US" sz="2200" i="1" kern="1200" dirty="0">
                          <a:solidFill>
                            <a:schemeClr val="tx1"/>
                          </a:solidFill>
                          <a:effectLst/>
                          <a:latin typeface="+mn-lt"/>
                          <a:ea typeface="+mn-ea"/>
                          <a:cs typeface="+mn-cs"/>
                        </a:rPr>
                        <a:t>p</a:t>
                      </a:r>
                      <a:r>
                        <a:rPr lang="en-US" sz="2200" kern="1200" dirty="0">
                          <a:solidFill>
                            <a:schemeClr val="tx1"/>
                          </a:solidFill>
                          <a:effectLst/>
                          <a:latin typeface="+mn-lt"/>
                          <a:ea typeface="+mn-ea"/>
                          <a:cs typeface="+mn-cs"/>
                        </a:rPr>
                        <a:t> and </a:t>
                      </a:r>
                      <a:r>
                        <a:rPr lang="en-US" sz="2200" i="1" kern="1200" dirty="0">
                          <a:solidFill>
                            <a:schemeClr val="tx1"/>
                          </a:solidFill>
                          <a:effectLst/>
                          <a:latin typeface="+mn-lt"/>
                          <a:ea typeface="+mn-ea"/>
                          <a:cs typeface="+mn-cs"/>
                        </a:rPr>
                        <a:t>x</a:t>
                      </a:r>
                      <a:r>
                        <a:rPr lang="en-US" sz="2200" kern="1200" baseline="30000" dirty="0">
                          <a:solidFill>
                            <a:schemeClr val="tx1"/>
                          </a:solidFill>
                          <a:effectLst/>
                          <a:latin typeface="+mn-lt"/>
                          <a:ea typeface="+mn-ea"/>
                          <a:cs typeface="+mn-cs"/>
                        </a:rPr>
                        <a:t>3</a:t>
                      </a:r>
                      <a:r>
                        <a:rPr lang="en-US" sz="2200" kern="1200" dirty="0">
                          <a:solidFill>
                            <a:schemeClr val="tx1"/>
                          </a:solidFill>
                          <a:effectLst/>
                          <a:latin typeface="+mn-lt"/>
                          <a:ea typeface="+mn-ea"/>
                          <a:cs typeface="+mn-cs"/>
                        </a:rPr>
                        <a:t> = p, where </a:t>
                      </a:r>
                      <a:r>
                        <a:rPr lang="en-US" sz="2200" i="1" kern="1200" dirty="0">
                          <a:solidFill>
                            <a:schemeClr val="tx1"/>
                          </a:solidFill>
                          <a:effectLst/>
                          <a:latin typeface="+mn-lt"/>
                          <a:ea typeface="+mn-ea"/>
                          <a:cs typeface="+mn-cs"/>
                        </a:rPr>
                        <a:t>p</a:t>
                      </a:r>
                      <a:r>
                        <a:rPr lang="en-US" sz="2200" kern="1200" dirty="0">
                          <a:solidFill>
                            <a:schemeClr val="tx1"/>
                          </a:solidFill>
                          <a:effectLst/>
                          <a:latin typeface="+mn-lt"/>
                          <a:ea typeface="+mn-ea"/>
                          <a:cs typeface="+mn-cs"/>
                        </a:rPr>
                        <a:t> is a positive rational number. </a:t>
                      </a:r>
                    </a:p>
                    <a:p>
                      <a:r>
                        <a:rPr lang="en-US" sz="2200" b="0" u="none" kern="1200" dirty="0">
                          <a:solidFill>
                            <a:schemeClr val="tx1"/>
                          </a:solidFill>
                          <a:effectLst/>
                          <a:latin typeface="+mn-lt"/>
                          <a:ea typeface="+mn-ea"/>
                          <a:cs typeface="+mn-cs"/>
                        </a:rPr>
                        <a:t>a. </a:t>
                      </a:r>
                      <a:r>
                        <a:rPr lang="en-US" sz="2200" kern="1200" dirty="0">
                          <a:solidFill>
                            <a:schemeClr val="tx1"/>
                          </a:solidFill>
                          <a:effectLst/>
                          <a:latin typeface="+mn-lt"/>
                          <a:ea typeface="+mn-ea"/>
                          <a:cs typeface="+mn-cs"/>
                        </a:rPr>
                        <a:t>Evaluate square roots of small perfect squares and cube roots of small perfect cubes. Know that √2 is irrational.</a:t>
                      </a:r>
                    </a:p>
                    <a:p>
                      <a:r>
                        <a:rPr lang="en-US" sz="2200" b="0" u="none" kern="1200" dirty="0">
                          <a:solidFill>
                            <a:schemeClr val="tx1"/>
                          </a:solidFill>
                          <a:effectLst/>
                          <a:latin typeface="+mn-lt"/>
                          <a:ea typeface="+mn-ea"/>
                          <a:cs typeface="+mn-cs"/>
                        </a:rPr>
                        <a:t>b. Simplify numerical radicals, limiting to square roots (i.e., nonperfect squares). For example, simplify √8 to 2√2. </a:t>
                      </a:r>
                      <a:endParaRPr lang="en-US" sz="2200" b="0" u="none"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effectLst/>
                          <a:latin typeface="+mn-lt"/>
                          <a:ea typeface="+mn-ea"/>
                          <a:cs typeface="+mn-cs"/>
                        </a:rPr>
                        <a:t>8.EE.A.2 Use square root and cube root symbols to represent solutions to equations of the form </a:t>
                      </a:r>
                      <a:r>
                        <a:rPr lang="en-US" sz="2200" i="1" kern="1200" dirty="0">
                          <a:solidFill>
                            <a:schemeClr val="tx1"/>
                          </a:solidFill>
                          <a:effectLst/>
                          <a:latin typeface="+mn-lt"/>
                          <a:ea typeface="+mn-ea"/>
                          <a:cs typeface="+mn-cs"/>
                        </a:rPr>
                        <a:t>x</a:t>
                      </a:r>
                      <a:r>
                        <a:rPr lang="en-US" sz="2200" kern="1200" baseline="30000" dirty="0">
                          <a:solidFill>
                            <a:schemeClr val="tx1"/>
                          </a:solidFill>
                          <a:effectLst/>
                          <a:latin typeface="+mn-lt"/>
                          <a:ea typeface="+mn-ea"/>
                          <a:cs typeface="+mn-cs"/>
                        </a:rPr>
                        <a:t>2</a:t>
                      </a:r>
                      <a:r>
                        <a:rPr lang="en-US" sz="2200" kern="1200" dirty="0">
                          <a:solidFill>
                            <a:schemeClr val="tx1"/>
                          </a:solidFill>
                          <a:effectLst/>
                          <a:latin typeface="+mn-lt"/>
                          <a:ea typeface="+mn-ea"/>
                          <a:cs typeface="+mn-cs"/>
                        </a:rPr>
                        <a:t> = </a:t>
                      </a:r>
                      <a:r>
                        <a:rPr lang="en-US" sz="2200" i="1" kern="1200" dirty="0">
                          <a:solidFill>
                            <a:schemeClr val="tx1"/>
                          </a:solidFill>
                          <a:effectLst/>
                          <a:latin typeface="+mn-lt"/>
                          <a:ea typeface="+mn-ea"/>
                          <a:cs typeface="+mn-cs"/>
                        </a:rPr>
                        <a:t>p</a:t>
                      </a:r>
                      <a:r>
                        <a:rPr lang="en-US" sz="2200" kern="1200" dirty="0">
                          <a:solidFill>
                            <a:schemeClr val="tx1"/>
                          </a:solidFill>
                          <a:effectLst/>
                          <a:latin typeface="+mn-lt"/>
                          <a:ea typeface="+mn-ea"/>
                          <a:cs typeface="+mn-cs"/>
                        </a:rPr>
                        <a:t> and </a:t>
                      </a:r>
                      <a:r>
                        <a:rPr lang="en-US" sz="2200" i="1" kern="1200" dirty="0">
                          <a:solidFill>
                            <a:schemeClr val="tx1"/>
                          </a:solidFill>
                          <a:effectLst/>
                          <a:latin typeface="+mn-lt"/>
                          <a:ea typeface="+mn-ea"/>
                          <a:cs typeface="+mn-cs"/>
                        </a:rPr>
                        <a:t>x</a:t>
                      </a:r>
                      <a:r>
                        <a:rPr lang="en-US" sz="2200" kern="1200" baseline="30000" dirty="0">
                          <a:solidFill>
                            <a:schemeClr val="tx1"/>
                          </a:solidFill>
                          <a:effectLst/>
                          <a:latin typeface="+mn-lt"/>
                          <a:ea typeface="+mn-ea"/>
                          <a:cs typeface="+mn-cs"/>
                        </a:rPr>
                        <a:t>3</a:t>
                      </a:r>
                      <a:r>
                        <a:rPr lang="en-US" sz="2200" kern="1200" dirty="0">
                          <a:solidFill>
                            <a:schemeClr val="tx1"/>
                          </a:solidFill>
                          <a:effectLst/>
                          <a:latin typeface="+mn-lt"/>
                          <a:ea typeface="+mn-ea"/>
                          <a:cs typeface="+mn-cs"/>
                        </a:rPr>
                        <a:t> = p, where </a:t>
                      </a:r>
                      <a:r>
                        <a:rPr lang="en-US" sz="2200" i="1" kern="1200" dirty="0">
                          <a:solidFill>
                            <a:schemeClr val="tx1"/>
                          </a:solidFill>
                          <a:effectLst/>
                          <a:latin typeface="+mn-lt"/>
                          <a:ea typeface="+mn-ea"/>
                          <a:cs typeface="+mn-cs"/>
                        </a:rPr>
                        <a:t>p</a:t>
                      </a:r>
                      <a:r>
                        <a:rPr lang="en-US" sz="2200" kern="1200" dirty="0">
                          <a:solidFill>
                            <a:schemeClr val="tx1"/>
                          </a:solidFill>
                          <a:effectLst/>
                          <a:latin typeface="+mn-lt"/>
                          <a:ea typeface="+mn-ea"/>
                          <a:cs typeface="+mn-cs"/>
                        </a:rPr>
                        <a:t> is a positive rational number. Evaluate square roots of small perfect squares and cube roots of small perfect cubes. Know that √2 is irrational.</a:t>
                      </a:r>
                      <a:endParaRPr lang="en-US" sz="2200" kern="1200" dirty="0">
                        <a:solidFill>
                          <a:srgbClr val="000000"/>
                        </a:solidFill>
                        <a:effectLst/>
                        <a:latin typeface="+mn-lt"/>
                        <a:ea typeface="+mn-ea"/>
                        <a:cs typeface="Arial" panose="020B0604020202020204" pitchFamily="34" charset="0"/>
                      </a:endParaRPr>
                    </a:p>
                    <a:p>
                      <a:endParaRPr lang="en-US" sz="2200"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169029"/>
                  </a:ext>
                </a:extLst>
              </a:tr>
            </a:tbl>
          </a:graphicData>
        </a:graphic>
      </p:graphicFrame>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30</a:t>
            </a:fld>
            <a:endParaRPr lang="en-US"/>
          </a:p>
        </p:txBody>
      </p:sp>
    </p:spTree>
    <p:extLst>
      <p:ext uri="{BB962C8B-B14F-4D97-AF65-F5344CB8AC3E}">
        <p14:creationId xmlns:p14="http://schemas.microsoft.com/office/powerpoint/2010/main" val="304381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69C74-0B52-4737-9DFB-7C5B58275C4E}"/>
              </a:ext>
            </a:extLst>
          </p:cNvPr>
          <p:cNvSpPr>
            <a:spLocks noGrp="1"/>
          </p:cNvSpPr>
          <p:nvPr>
            <p:ph type="title"/>
          </p:nvPr>
        </p:nvSpPr>
        <p:spPr>
          <a:xfrm>
            <a:off x="1333960" y="271304"/>
            <a:ext cx="10096959" cy="747579"/>
          </a:xfrm>
        </p:spPr>
        <p:txBody>
          <a:bodyPr/>
          <a:lstStyle/>
          <a:p>
            <a:r>
              <a:rPr lang="en-US" sz="4000" dirty="0">
                <a:latin typeface="Palatino Linotype"/>
              </a:rPr>
              <a:t>Radicals Expressions - High School</a:t>
            </a:r>
            <a:endParaRPr lang="en-US" dirty="0"/>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0" y="1343615"/>
            <a:ext cx="11348358" cy="1187550"/>
          </a:xfrm>
        </p:spPr>
        <p:txBody>
          <a:bodyPr vert="horz" lIns="91440" tIns="45720" rIns="274320" bIns="45720" rtlCol="0" anchor="t">
            <a:noAutofit/>
          </a:bodyPr>
          <a:lstStyle/>
          <a:p>
            <a:pPr marL="0" indent="0">
              <a:buNone/>
            </a:pPr>
            <a:r>
              <a:rPr lang="en-US" sz="2800" dirty="0">
                <a:latin typeface="Palatino Linotype"/>
              </a:rPr>
              <a:t>Foundational work simplifying radicals, including algebraic radicals, is explicitly included in high school.</a:t>
            </a:r>
          </a:p>
        </p:txBody>
      </p:sp>
      <mc:AlternateContent xmlns:mc="http://schemas.openxmlformats.org/markup-compatibility/2006" xmlns:a14="http://schemas.microsoft.com/office/drawing/2010/main">
        <mc:Choice Requires="a14">
          <p:graphicFrame>
            <p:nvGraphicFramePr>
              <p:cNvPr id="6" name="Content Placeholder 6">
                <a:extLst>
                  <a:ext uri="{FF2B5EF4-FFF2-40B4-BE49-F238E27FC236}">
                    <a16:creationId xmlns:a16="http://schemas.microsoft.com/office/drawing/2014/main" id="{3F473299-9A50-4AA8-AB9E-4F92C1B50C81}"/>
                  </a:ext>
                </a:extLst>
              </p:cNvPr>
              <p:cNvGraphicFramePr>
                <a:graphicFrameLocks/>
              </p:cNvGraphicFramePr>
              <p:nvPr>
                <p:extLst>
                  <p:ext uri="{D42A27DB-BD31-4B8C-83A1-F6EECF244321}">
                    <p14:modId xmlns:p14="http://schemas.microsoft.com/office/powerpoint/2010/main" val="165439943"/>
                  </p:ext>
                </p:extLst>
              </p:nvPr>
            </p:nvGraphicFramePr>
            <p:xfrm>
              <a:off x="265612" y="2800090"/>
              <a:ext cx="11345997" cy="2046016"/>
            </p:xfrm>
            <a:graphic>
              <a:graphicData uri="http://schemas.openxmlformats.org/drawingml/2006/table">
                <a:tbl>
                  <a:tblPr firstRow="1" bandRow="1"/>
                  <a:tblGrid>
                    <a:gridCol w="5639637">
                      <a:extLst>
                        <a:ext uri="{9D8B030D-6E8A-4147-A177-3AD203B41FA5}">
                          <a16:colId xmlns:a16="http://schemas.microsoft.com/office/drawing/2014/main" val="548973222"/>
                        </a:ext>
                      </a:extLst>
                    </a:gridCol>
                    <a:gridCol w="5706360">
                      <a:extLst>
                        <a:ext uri="{9D8B030D-6E8A-4147-A177-3AD203B41FA5}">
                          <a16:colId xmlns:a16="http://schemas.microsoft.com/office/drawing/2014/main" val="3810242337"/>
                        </a:ext>
                      </a:extLst>
                    </a:gridCol>
                  </a:tblGrid>
                  <a:tr h="540645">
                    <a:tc>
                      <a:txBody>
                        <a:bodyPr/>
                        <a:lstStyle/>
                        <a:p>
                          <a:pPr algn="ctr"/>
                          <a:r>
                            <a:rPr lang="en-US" sz="2400" b="1" u="none" dirty="0">
                              <a:solidFill>
                                <a:schemeClr val="tx1"/>
                              </a:solidFill>
                              <a:effectLst/>
                              <a:latin typeface="+mn-lt"/>
                              <a:ea typeface="Calibri" panose="020F0502020204030204" pitchFamily="34" charset="0"/>
                              <a:cs typeface="Arial" panose="020B0604020202020204" pitchFamily="34" charset="0"/>
                            </a:rPr>
                            <a:t>2023 NJSLS-M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u="none" dirty="0">
                              <a:solidFill>
                                <a:schemeClr val="tx1"/>
                              </a:solidFill>
                              <a:effectLst/>
                              <a:latin typeface="+mn-lt"/>
                              <a:ea typeface="Calibri" panose="020F0502020204030204" pitchFamily="34" charset="0"/>
                              <a:cs typeface="Arial" panose="020B0604020202020204" pitchFamily="34" charset="0"/>
                            </a:rPr>
                            <a:t>2016 NJSLS-M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6105189"/>
                      </a:ext>
                    </a:extLst>
                  </a:tr>
                  <a:tr h="1505371">
                    <a:tc>
                      <a:txBody>
                        <a:bodyPr/>
                        <a:lstStyle/>
                        <a:p>
                          <a:r>
                            <a:rPr lang="en-US" sz="2400" b="0" u="none" kern="1200" dirty="0">
                              <a:solidFill>
                                <a:schemeClr val="tx1"/>
                              </a:solidFill>
                              <a:effectLst/>
                              <a:latin typeface="+mn-lt"/>
                              <a:ea typeface="+mn-ea"/>
                              <a:cs typeface="+mn-cs"/>
                            </a:rPr>
                            <a:t>N.RN.A.3 Simplify radicals, including algebraic radicals (e.g. </a:t>
                          </a:r>
                          <a:r>
                            <a:rPr lang="en-US" sz="2400" kern="1200" dirty="0">
                              <a:solidFill>
                                <a:schemeClr val="tx1"/>
                              </a:solidFill>
                              <a:effectLst/>
                              <a:latin typeface="+mn-lt"/>
                              <a:ea typeface="+mn-ea"/>
                              <a:cs typeface="+mn-cs"/>
                            </a:rPr>
                            <a:t>∛54</a:t>
                          </a:r>
                          <a:r>
                            <a:rPr lang="en-US" sz="2400" b="0" u="none" kern="1200" dirty="0">
                              <a:solidFill>
                                <a:schemeClr val="tx1"/>
                              </a:solidFill>
                              <a:effectLst/>
                              <a:latin typeface="+mn-lt"/>
                              <a:ea typeface="+mn-ea"/>
                              <a:cs typeface="+mn-cs"/>
                            </a:rPr>
                            <a:t> = 3</a:t>
                          </a:r>
                          <a:r>
                            <a:rPr lang="en-US" sz="2400" kern="1200" dirty="0">
                              <a:solidFill>
                                <a:schemeClr val="tx1"/>
                              </a:solidFill>
                              <a:effectLst/>
                              <a:latin typeface="+mn-lt"/>
                              <a:ea typeface="+mn-ea"/>
                              <a:cs typeface="+mn-cs"/>
                            </a:rPr>
                            <a:t>∛2</a:t>
                          </a:r>
                          <a:r>
                            <a:rPr lang="en-US" sz="2400" b="0" u="none" kern="1200" dirty="0">
                              <a:solidFill>
                                <a:schemeClr val="tx1"/>
                              </a:solidFill>
                              <a:effectLst/>
                              <a:latin typeface="+mn-lt"/>
                              <a:ea typeface="+mn-ea"/>
                              <a:cs typeface="+mn-cs"/>
                            </a:rPr>
                            <a:t>, simplify </a:t>
                          </a:r>
                          <a14:m>
                            <m:oMath xmlns:m="http://schemas.openxmlformats.org/officeDocument/2006/math">
                              <m:rad>
                                <m:radPr>
                                  <m:degHide m:val="on"/>
                                  <m:ctrlPr>
                                    <a:rPr lang="en-US" sz="2400" b="0" i="1" u="none" kern="1200" smtClean="0">
                                      <a:solidFill>
                                        <a:schemeClr val="tx1"/>
                                      </a:solidFill>
                                      <a:effectLst/>
                                      <a:latin typeface="Cambria Math" panose="02040503050406030204" pitchFamily="18" charset="0"/>
                                      <a:ea typeface="+mn-ea"/>
                                      <a:cs typeface="+mn-cs"/>
                                    </a:rPr>
                                  </m:ctrlPr>
                                </m:radPr>
                                <m:deg/>
                                <m:e>
                                  <m:sSup>
                                    <m:sSupPr>
                                      <m:ctrlPr>
                                        <a:rPr lang="en-US" sz="2400" b="0" i="1" u="none" kern="1200" smtClean="0">
                                          <a:solidFill>
                                            <a:schemeClr val="tx1"/>
                                          </a:solidFill>
                                          <a:effectLst/>
                                          <a:latin typeface="Cambria Math" panose="02040503050406030204" pitchFamily="18" charset="0"/>
                                          <a:ea typeface="+mn-ea"/>
                                          <a:cs typeface="+mn-cs"/>
                                        </a:rPr>
                                      </m:ctrlPr>
                                    </m:sSupPr>
                                    <m:e>
                                      <m:r>
                                        <a:rPr lang="en-US" sz="2400" b="0" i="1" u="none" kern="1200" smtClean="0">
                                          <a:solidFill>
                                            <a:schemeClr val="tx1"/>
                                          </a:solidFill>
                                          <a:effectLst/>
                                          <a:latin typeface="Cambria Math" panose="02040503050406030204" pitchFamily="18" charset="0"/>
                                          <a:ea typeface="+mn-ea"/>
                                          <a:cs typeface="+mn-cs"/>
                                        </a:rPr>
                                        <m:t>32</m:t>
                                      </m:r>
                                      <m:r>
                                        <a:rPr lang="en-US" sz="2400" b="0" i="1" u="none" kern="1200" smtClean="0">
                                          <a:solidFill>
                                            <a:schemeClr val="tx1"/>
                                          </a:solidFill>
                                          <a:effectLst/>
                                          <a:latin typeface="Cambria Math" panose="02040503050406030204" pitchFamily="18" charset="0"/>
                                          <a:ea typeface="+mn-ea"/>
                                          <a:cs typeface="+mn-cs"/>
                                        </a:rPr>
                                        <m:t>𝑥</m:t>
                                      </m:r>
                                    </m:e>
                                    <m:sup>
                                      <m:r>
                                        <a:rPr lang="en-US" sz="2400" b="0" i="1" u="none" kern="1200" smtClean="0">
                                          <a:solidFill>
                                            <a:schemeClr val="tx1"/>
                                          </a:solidFill>
                                          <a:effectLst/>
                                          <a:latin typeface="Cambria Math" panose="02040503050406030204" pitchFamily="18" charset="0"/>
                                          <a:ea typeface="+mn-ea"/>
                                          <a:cs typeface="+mn-cs"/>
                                        </a:rPr>
                                        <m:t>2</m:t>
                                      </m:r>
                                    </m:sup>
                                  </m:sSup>
                                </m:e>
                              </m:rad>
                            </m:oMath>
                          </a14:m>
                          <a:r>
                            <a:rPr lang="en-US" sz="2400" b="0" u="none" kern="1200" dirty="0">
                              <a:solidFill>
                                <a:schemeClr val="tx1"/>
                              </a:solidFill>
                              <a:effectLst/>
                              <a:latin typeface="+mn-lt"/>
                              <a:ea typeface="+mn-ea"/>
                              <a:cs typeface="+mn-cs"/>
                            </a:rPr>
                            <a:t>).</a:t>
                          </a:r>
                          <a:endParaRPr lang="en-US" sz="2400" b="0" u="none"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b="0" u="none" dirty="0">
                              <a:solidFill>
                                <a:schemeClr val="tx1"/>
                              </a:solidFill>
                              <a:effectLst/>
                              <a:latin typeface="+mn-lt"/>
                              <a:ea typeface="Calibri" panose="020F0502020204030204" pitchFamily="34" charset="0"/>
                              <a:cs typeface="Arial" panose="020B0604020202020204" pitchFamily="34"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169029"/>
                      </a:ext>
                    </a:extLst>
                  </a:tr>
                </a:tbl>
              </a:graphicData>
            </a:graphic>
          </p:graphicFrame>
        </mc:Choice>
        <mc:Fallback xmlns="">
          <p:graphicFrame>
            <p:nvGraphicFramePr>
              <p:cNvPr id="6" name="Content Placeholder 6">
                <a:extLst>
                  <a:ext uri="{FF2B5EF4-FFF2-40B4-BE49-F238E27FC236}">
                    <a16:creationId xmlns:a16="http://schemas.microsoft.com/office/drawing/2014/main" id="{3F473299-9A50-4AA8-AB9E-4F92C1B50C81}"/>
                  </a:ext>
                </a:extLst>
              </p:cNvPr>
              <p:cNvGraphicFramePr>
                <a:graphicFrameLocks/>
              </p:cNvGraphicFramePr>
              <p:nvPr>
                <p:extLst>
                  <p:ext uri="{D42A27DB-BD31-4B8C-83A1-F6EECF244321}">
                    <p14:modId xmlns:p14="http://schemas.microsoft.com/office/powerpoint/2010/main" val="165439943"/>
                  </p:ext>
                </p:extLst>
              </p:nvPr>
            </p:nvGraphicFramePr>
            <p:xfrm>
              <a:off x="265612" y="2800090"/>
              <a:ext cx="11345997" cy="2046016"/>
            </p:xfrm>
            <a:graphic>
              <a:graphicData uri="http://schemas.openxmlformats.org/drawingml/2006/table">
                <a:tbl>
                  <a:tblPr firstRow="1" bandRow="1"/>
                  <a:tblGrid>
                    <a:gridCol w="5639637">
                      <a:extLst>
                        <a:ext uri="{9D8B030D-6E8A-4147-A177-3AD203B41FA5}">
                          <a16:colId xmlns:a16="http://schemas.microsoft.com/office/drawing/2014/main" val="548973222"/>
                        </a:ext>
                      </a:extLst>
                    </a:gridCol>
                    <a:gridCol w="5706360">
                      <a:extLst>
                        <a:ext uri="{9D8B030D-6E8A-4147-A177-3AD203B41FA5}">
                          <a16:colId xmlns:a16="http://schemas.microsoft.com/office/drawing/2014/main" val="3810242337"/>
                        </a:ext>
                      </a:extLst>
                    </a:gridCol>
                  </a:tblGrid>
                  <a:tr h="540645">
                    <a:tc>
                      <a:txBody>
                        <a:bodyPr/>
                        <a:lstStyle/>
                        <a:p>
                          <a:pPr algn="ctr"/>
                          <a:r>
                            <a:rPr lang="en-US" sz="2400" b="1" u="none" dirty="0">
                              <a:solidFill>
                                <a:schemeClr val="tx1"/>
                              </a:solidFill>
                              <a:effectLst/>
                              <a:latin typeface="+mn-lt"/>
                              <a:ea typeface="Calibri" panose="020F0502020204030204" pitchFamily="34" charset="0"/>
                              <a:cs typeface="Arial" panose="020B0604020202020204" pitchFamily="34" charset="0"/>
                            </a:rPr>
                            <a:t>2023 NJSLS-M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400" b="1" u="none" dirty="0">
                              <a:solidFill>
                                <a:schemeClr val="tx1"/>
                              </a:solidFill>
                              <a:effectLst/>
                              <a:latin typeface="+mn-lt"/>
                              <a:ea typeface="Calibri" panose="020F0502020204030204" pitchFamily="34" charset="0"/>
                              <a:cs typeface="Arial" panose="020B0604020202020204" pitchFamily="34" charset="0"/>
                            </a:rPr>
                            <a:t>2016 NJSLS-M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6105189"/>
                      </a:ext>
                    </a:extLst>
                  </a:tr>
                  <a:tr h="1505371">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8" t="-36437" r="-101296" b="-1215"/>
                          </a:stretch>
                        </a:blipFill>
                      </a:tcPr>
                    </a:tc>
                    <a:tc>
                      <a:txBody>
                        <a:bodyPr/>
                        <a:lstStyle/>
                        <a:p>
                          <a:r>
                            <a:rPr lang="en-US" sz="2400" b="0" u="none" dirty="0">
                              <a:solidFill>
                                <a:schemeClr val="tx1"/>
                              </a:solidFill>
                              <a:effectLst/>
                              <a:latin typeface="+mn-lt"/>
                              <a:ea typeface="Calibri" panose="020F0502020204030204" pitchFamily="34" charset="0"/>
                              <a:cs typeface="Arial" panose="020B0604020202020204" pitchFamily="34"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169029"/>
                      </a:ext>
                    </a:extLst>
                  </a:tr>
                </a:tbl>
              </a:graphicData>
            </a:graphic>
          </p:graphicFrame>
        </mc:Fallback>
      </mc:AlternateContent>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31</a:t>
            </a:fld>
            <a:endParaRPr lang="en-US"/>
          </a:p>
        </p:txBody>
      </p:sp>
    </p:spTree>
    <p:extLst>
      <p:ext uri="{BB962C8B-B14F-4D97-AF65-F5344CB8AC3E}">
        <p14:creationId xmlns:p14="http://schemas.microsoft.com/office/powerpoint/2010/main" val="1232040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p:txBody>
          <a:bodyPr/>
          <a:lstStyle/>
          <a:p>
            <a:r>
              <a:rPr lang="en-US" sz="4000" dirty="0">
                <a:latin typeface="Palatino Linotype"/>
              </a:rPr>
              <a:t>Progression on Linear Systems – Grade 8</a:t>
            </a:r>
            <a:endParaRPr lang="en-US" sz="4000" dirty="0"/>
          </a:p>
        </p:txBody>
      </p:sp>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0"/>
          </p:nvPr>
        </p:nvSpPr>
        <p:spPr/>
        <p:txBody>
          <a:bodyPr/>
          <a:lstStyle/>
          <a:p>
            <a:fld id="{A3D1C70C-36A2-44FC-A083-98959550CFF4}" type="slidenum">
              <a:rPr lang="en-US" smtClean="0"/>
              <a:t>32</a:t>
            </a:fld>
            <a:endParaRPr lang="en-US"/>
          </a:p>
        </p:txBody>
      </p:sp>
      <p:graphicFrame>
        <p:nvGraphicFramePr>
          <p:cNvPr id="11" name="Table 10">
            <a:extLst>
              <a:ext uri="{FF2B5EF4-FFF2-40B4-BE49-F238E27FC236}">
                <a16:creationId xmlns:a16="http://schemas.microsoft.com/office/drawing/2014/main" id="{1DC18B04-0B35-410F-B2FF-7E87E6A2637C}"/>
              </a:ext>
            </a:extLst>
          </p:cNvPr>
          <p:cNvGraphicFramePr>
            <a:graphicFrameLocks noGrp="1"/>
          </p:cNvGraphicFramePr>
          <p:nvPr>
            <p:extLst>
              <p:ext uri="{D42A27DB-BD31-4B8C-83A1-F6EECF244321}">
                <p14:modId xmlns:p14="http://schemas.microsoft.com/office/powerpoint/2010/main" val="3117945866"/>
              </p:ext>
            </p:extLst>
          </p:nvPr>
        </p:nvGraphicFramePr>
        <p:xfrm>
          <a:off x="372195" y="1380462"/>
          <a:ext cx="10981605" cy="4540461"/>
        </p:xfrm>
        <a:graphic>
          <a:graphicData uri="http://schemas.openxmlformats.org/drawingml/2006/table">
            <a:tbl>
              <a:tblPr firstRow="1" firstCol="1" bandRow="1">
                <a:tableStyleId>{69012ECD-51FC-41F1-AA8D-1B2483CD663E}</a:tableStyleId>
              </a:tblPr>
              <a:tblGrid>
                <a:gridCol w="6000470">
                  <a:extLst>
                    <a:ext uri="{9D8B030D-6E8A-4147-A177-3AD203B41FA5}">
                      <a16:colId xmlns:a16="http://schemas.microsoft.com/office/drawing/2014/main" val="3365042943"/>
                    </a:ext>
                  </a:extLst>
                </a:gridCol>
                <a:gridCol w="4981135">
                  <a:extLst>
                    <a:ext uri="{9D8B030D-6E8A-4147-A177-3AD203B41FA5}">
                      <a16:colId xmlns:a16="http://schemas.microsoft.com/office/drawing/2014/main" val="2583153786"/>
                    </a:ext>
                  </a:extLst>
                </a:gridCol>
              </a:tblGrid>
              <a:tr h="472333">
                <a:tc>
                  <a:txBody>
                    <a:bodyPr/>
                    <a:lstStyle/>
                    <a:p>
                      <a:pPr marL="0" marR="0" algn="ctr">
                        <a:lnSpc>
                          <a:spcPct val="107000"/>
                        </a:lnSpc>
                        <a:spcBef>
                          <a:spcPts val="0"/>
                        </a:spcBef>
                        <a:spcAft>
                          <a:spcPts val="0"/>
                        </a:spcAft>
                      </a:pPr>
                      <a:r>
                        <a:rPr lang="en-US" sz="2000" dirty="0">
                          <a:effectLst/>
                          <a:latin typeface="+mn-lt"/>
                        </a:rPr>
                        <a:t>2023 NJSLS-M</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2016 NJSLSM</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3566308"/>
                  </a:ext>
                </a:extLst>
              </a:tr>
              <a:tr h="1255778">
                <a:tc>
                  <a:txBody>
                    <a:bodyPr/>
                    <a:lstStyle/>
                    <a:p>
                      <a:pPr marL="0" marR="0">
                        <a:lnSpc>
                          <a:spcPct val="150000"/>
                        </a:lnSpc>
                        <a:spcBef>
                          <a:spcPts val="0"/>
                        </a:spcBef>
                        <a:spcAft>
                          <a:spcPts val="300"/>
                        </a:spcAft>
                      </a:pPr>
                      <a:r>
                        <a:rPr lang="en-US" sz="2000" b="0" dirty="0">
                          <a:effectLst/>
                          <a:latin typeface="+mn-lt"/>
                          <a:ea typeface="Calibri" panose="020F0502020204030204" pitchFamily="34" charset="0"/>
                          <a:cs typeface="Calibri" panose="020F0502020204030204" pitchFamily="34" charset="0"/>
                        </a:rPr>
                        <a:t>8.EE.C.8b Solve systems of two linear equations in two variables </a:t>
                      </a:r>
                      <a:r>
                        <a:rPr lang="en-US" sz="2000" b="1" dirty="0">
                          <a:effectLst/>
                          <a:latin typeface="+mn-lt"/>
                          <a:ea typeface="Calibri" panose="020F0502020204030204" pitchFamily="34" charset="0"/>
                          <a:cs typeface="Calibri" panose="020F0502020204030204" pitchFamily="34" charset="0"/>
                        </a:rPr>
                        <a:t>using the substitution method </a:t>
                      </a:r>
                      <a:r>
                        <a:rPr lang="en-US" sz="2000" b="0" dirty="0">
                          <a:effectLst/>
                          <a:latin typeface="+mn-lt"/>
                          <a:ea typeface="Calibri" panose="020F0502020204030204" pitchFamily="34" charset="0"/>
                          <a:cs typeface="Calibri" panose="020F0502020204030204" pitchFamily="34" charset="0"/>
                        </a:rPr>
                        <a:t>and estimate solutions by graphing the equations. Solve simple cases by inspection. </a:t>
                      </a:r>
                      <a:r>
                        <a:rPr lang="en-US" sz="2000" b="0" dirty="0">
                          <a:solidFill>
                            <a:srgbClr val="0070C0"/>
                          </a:solidFill>
                          <a:effectLst/>
                          <a:latin typeface="+mn-lt"/>
                          <a:ea typeface="Calibri" panose="020F0502020204030204" pitchFamily="34" charset="0"/>
                          <a:cs typeface="Calibri" panose="020F0502020204030204" pitchFamily="34" charset="0"/>
                        </a:rPr>
                        <a:t>For example</a:t>
                      </a:r>
                      <a:r>
                        <a:rPr lang="en-US" sz="2000" b="1" dirty="0">
                          <a:solidFill>
                            <a:srgbClr val="0070C0"/>
                          </a:solidFill>
                          <a:effectLst/>
                          <a:latin typeface="+mn-lt"/>
                          <a:ea typeface="Calibri" panose="020F0502020204030204" pitchFamily="34" charset="0"/>
                          <a:cs typeface="Calibri" panose="020F0502020204030204" pitchFamily="34" charset="0"/>
                        </a:rPr>
                        <a:t>: by inspection, conclude </a:t>
                      </a:r>
                      <a:r>
                        <a:rPr lang="en-US" sz="2000" b="0" dirty="0">
                          <a:solidFill>
                            <a:srgbClr val="0070C0"/>
                          </a:solidFill>
                          <a:effectLst/>
                          <a:latin typeface="+mn-lt"/>
                          <a:ea typeface="Calibri" panose="020F0502020204030204" pitchFamily="34" charset="0"/>
                          <a:cs typeface="Calibri" panose="020F0502020204030204" pitchFamily="34" charset="0"/>
                        </a:rPr>
                        <a:t>that</a:t>
                      </a:r>
                      <a:r>
                        <a:rPr lang="en-US" sz="2000" b="0" dirty="0">
                          <a:effectLst/>
                          <a:latin typeface="+mn-lt"/>
                          <a:ea typeface="Calibri" panose="020F0502020204030204" pitchFamily="34" charset="0"/>
                          <a:cs typeface="Times New Roman" panose="02020603050405020304" pitchFamily="18" charset="0"/>
                        </a:rPr>
                        <a:t> </a:t>
                      </a:r>
                      <a:r>
                        <a:rPr lang="en-US" sz="2000" b="0" kern="1200" dirty="0">
                          <a:solidFill>
                            <a:srgbClr val="0070C0"/>
                          </a:solidFill>
                          <a:effectLst/>
                          <a:latin typeface="+mn-lt"/>
                          <a:ea typeface="Calibri" panose="020F0502020204030204" pitchFamily="34" charset="0"/>
                          <a:cs typeface="Calibri" panose="020F0502020204030204" pitchFamily="34" charset="0"/>
                        </a:rPr>
                        <a:t>3</a:t>
                      </a:r>
                      <a:r>
                        <a:rPr lang="en-US" sz="2000" b="0" i="1" kern="1200" dirty="0">
                          <a:solidFill>
                            <a:srgbClr val="0070C0"/>
                          </a:solidFill>
                          <a:effectLst/>
                          <a:latin typeface="+mn-lt"/>
                          <a:ea typeface="Calibri" panose="020F0502020204030204" pitchFamily="34" charset="0"/>
                          <a:cs typeface="Calibri" panose="020F0502020204030204" pitchFamily="34" charset="0"/>
                        </a:rPr>
                        <a:t>x</a:t>
                      </a:r>
                      <a:r>
                        <a:rPr lang="en-US" sz="2000" b="0" kern="1200" dirty="0">
                          <a:solidFill>
                            <a:srgbClr val="0070C0"/>
                          </a:solidFill>
                          <a:effectLst/>
                          <a:latin typeface="+mn-lt"/>
                          <a:ea typeface="Calibri" panose="020F0502020204030204" pitchFamily="34" charset="0"/>
                          <a:cs typeface="Calibri" panose="020F0502020204030204" pitchFamily="34" charset="0"/>
                        </a:rPr>
                        <a:t> + 2</a:t>
                      </a:r>
                      <a:r>
                        <a:rPr lang="en-US" sz="2000" b="0" i="1" kern="1200" dirty="0">
                          <a:solidFill>
                            <a:srgbClr val="0070C0"/>
                          </a:solidFill>
                          <a:effectLst/>
                          <a:latin typeface="+mn-lt"/>
                          <a:ea typeface="Calibri" panose="020F0502020204030204" pitchFamily="34" charset="0"/>
                          <a:cs typeface="Calibri" panose="020F0502020204030204" pitchFamily="34" charset="0"/>
                        </a:rPr>
                        <a:t>y</a:t>
                      </a:r>
                      <a:r>
                        <a:rPr lang="en-US" sz="2000" b="0" kern="1200" dirty="0">
                          <a:solidFill>
                            <a:srgbClr val="0070C0"/>
                          </a:solidFill>
                          <a:effectLst/>
                          <a:latin typeface="+mn-lt"/>
                          <a:ea typeface="Calibri" panose="020F0502020204030204" pitchFamily="34" charset="0"/>
                          <a:cs typeface="Calibri" panose="020F0502020204030204" pitchFamily="34" charset="0"/>
                        </a:rPr>
                        <a:t> = 5</a:t>
                      </a:r>
                      <a:r>
                        <a:rPr lang="en-US" sz="2000" b="1" dirty="0">
                          <a:effectLst/>
                          <a:latin typeface="+mn-lt"/>
                          <a:ea typeface="Calibri" panose="020F0502020204030204" pitchFamily="34" charset="0"/>
                          <a:cs typeface="Times New Roman" panose="02020603050405020304" pitchFamily="18" charset="0"/>
                        </a:rPr>
                        <a:t> </a:t>
                      </a:r>
                      <a:r>
                        <a:rPr lang="en-US" sz="2000" b="0" dirty="0">
                          <a:solidFill>
                            <a:srgbClr val="0070C0"/>
                          </a:solidFill>
                          <a:effectLst/>
                          <a:latin typeface="+mn-lt"/>
                          <a:ea typeface="Calibri" panose="020F0502020204030204" pitchFamily="34" charset="0"/>
                          <a:cs typeface="Calibri" panose="020F0502020204030204" pitchFamily="34" charset="0"/>
                        </a:rPr>
                        <a:t>and </a:t>
                      </a:r>
                      <a:r>
                        <a:rPr lang="en-US" sz="2000" b="0" kern="1200" dirty="0">
                          <a:solidFill>
                            <a:srgbClr val="0070C0"/>
                          </a:solidFill>
                          <a:effectLst/>
                          <a:latin typeface="+mn-lt"/>
                          <a:ea typeface="Calibri" panose="020F0502020204030204" pitchFamily="34" charset="0"/>
                          <a:cs typeface="Calibri" panose="020F0502020204030204" pitchFamily="34" charset="0"/>
                        </a:rPr>
                        <a:t>3</a:t>
                      </a:r>
                      <a:r>
                        <a:rPr lang="en-US" sz="2000" b="0" i="1" kern="1200" dirty="0">
                          <a:solidFill>
                            <a:srgbClr val="0070C0"/>
                          </a:solidFill>
                          <a:effectLst/>
                          <a:latin typeface="+mn-lt"/>
                          <a:ea typeface="Calibri" panose="020F0502020204030204" pitchFamily="34" charset="0"/>
                          <a:cs typeface="Calibri" panose="020F0502020204030204" pitchFamily="34" charset="0"/>
                        </a:rPr>
                        <a:t>x</a:t>
                      </a:r>
                      <a:r>
                        <a:rPr lang="en-US" sz="2000" b="0" kern="1200" dirty="0">
                          <a:solidFill>
                            <a:srgbClr val="0070C0"/>
                          </a:solidFill>
                          <a:effectLst/>
                          <a:latin typeface="+mn-lt"/>
                          <a:ea typeface="Calibri" panose="020F0502020204030204" pitchFamily="34" charset="0"/>
                          <a:cs typeface="Calibri" panose="020F0502020204030204" pitchFamily="34" charset="0"/>
                        </a:rPr>
                        <a:t> + 2</a:t>
                      </a:r>
                      <a:r>
                        <a:rPr lang="en-US" sz="2000" b="0" i="1" kern="1200" dirty="0">
                          <a:solidFill>
                            <a:srgbClr val="0070C0"/>
                          </a:solidFill>
                          <a:effectLst/>
                          <a:latin typeface="+mn-lt"/>
                          <a:ea typeface="Calibri" panose="020F0502020204030204" pitchFamily="34" charset="0"/>
                          <a:cs typeface="Calibri" panose="020F0502020204030204" pitchFamily="34" charset="0"/>
                        </a:rPr>
                        <a:t>y</a:t>
                      </a:r>
                      <a:r>
                        <a:rPr lang="en-US" sz="2000" b="0" kern="1200" dirty="0">
                          <a:solidFill>
                            <a:srgbClr val="0070C0"/>
                          </a:solidFill>
                          <a:effectLst/>
                          <a:latin typeface="+mn-lt"/>
                          <a:ea typeface="Calibri" panose="020F0502020204030204" pitchFamily="34" charset="0"/>
                          <a:cs typeface="Calibri" panose="020F0502020204030204" pitchFamily="34" charset="0"/>
                        </a:rPr>
                        <a:t> = 6</a:t>
                      </a:r>
                      <a:r>
                        <a:rPr lang="en-US" sz="2000" b="1" dirty="0">
                          <a:effectLst/>
                          <a:latin typeface="+mn-lt"/>
                          <a:ea typeface="Calibri" panose="020F0502020204030204" pitchFamily="34" charset="0"/>
                          <a:cs typeface="Times New Roman" panose="02020603050405020304" pitchFamily="18" charset="0"/>
                        </a:rPr>
                        <a:t> </a:t>
                      </a:r>
                      <a:r>
                        <a:rPr lang="en-US" sz="2000" b="0" dirty="0">
                          <a:solidFill>
                            <a:srgbClr val="0070C0"/>
                          </a:solidFill>
                          <a:effectLst/>
                          <a:latin typeface="+mn-lt"/>
                          <a:ea typeface="Calibri" panose="020F0502020204030204" pitchFamily="34" charset="0"/>
                          <a:cs typeface="Calibri" panose="020F0502020204030204" pitchFamily="34" charset="0"/>
                        </a:rPr>
                        <a:t>have no solution because </a:t>
                      </a:r>
                      <a:r>
                        <a:rPr lang="en-US" sz="2000" b="0" kern="1200" dirty="0">
                          <a:solidFill>
                            <a:srgbClr val="0070C0"/>
                          </a:solidFill>
                          <a:effectLst/>
                          <a:latin typeface="+mn-lt"/>
                          <a:ea typeface="Calibri" panose="020F0502020204030204" pitchFamily="34" charset="0"/>
                          <a:cs typeface="Calibri" panose="020F0502020204030204" pitchFamily="34" charset="0"/>
                        </a:rPr>
                        <a:t>3</a:t>
                      </a:r>
                      <a:r>
                        <a:rPr lang="en-US" sz="2000" b="0" i="1" kern="1200" dirty="0">
                          <a:solidFill>
                            <a:srgbClr val="0070C0"/>
                          </a:solidFill>
                          <a:effectLst/>
                          <a:latin typeface="+mn-lt"/>
                          <a:ea typeface="Calibri" panose="020F0502020204030204" pitchFamily="34" charset="0"/>
                          <a:cs typeface="Calibri" panose="020F0502020204030204" pitchFamily="34" charset="0"/>
                        </a:rPr>
                        <a:t>x</a:t>
                      </a:r>
                      <a:r>
                        <a:rPr lang="en-US" sz="2000" b="0" kern="1200" dirty="0">
                          <a:solidFill>
                            <a:srgbClr val="0070C0"/>
                          </a:solidFill>
                          <a:effectLst/>
                          <a:latin typeface="+mn-lt"/>
                          <a:ea typeface="Calibri" panose="020F0502020204030204" pitchFamily="34" charset="0"/>
                          <a:cs typeface="Calibri" panose="020F0502020204030204" pitchFamily="34" charset="0"/>
                        </a:rPr>
                        <a:t> + 2</a:t>
                      </a:r>
                      <a:r>
                        <a:rPr lang="en-US" sz="2000" b="0" i="1" kern="1200" dirty="0">
                          <a:solidFill>
                            <a:srgbClr val="0070C0"/>
                          </a:solidFill>
                          <a:effectLst/>
                          <a:latin typeface="+mn-lt"/>
                          <a:ea typeface="Calibri" panose="020F0502020204030204" pitchFamily="34" charset="0"/>
                          <a:cs typeface="Calibri" panose="020F0502020204030204" pitchFamily="34" charset="0"/>
                        </a:rPr>
                        <a:t>y</a:t>
                      </a:r>
                      <a:r>
                        <a:rPr lang="en-US" sz="2000" b="0" dirty="0">
                          <a:solidFill>
                            <a:srgbClr val="0070C0"/>
                          </a:solidFill>
                          <a:effectLst/>
                          <a:latin typeface="+mn-lt"/>
                          <a:ea typeface="Calibri" panose="020F0502020204030204" pitchFamily="34" charset="0"/>
                          <a:cs typeface="Calibri" panose="020F0502020204030204" pitchFamily="34" charset="0"/>
                        </a:rPr>
                        <a:t> cannot simultaneously be 5 and 6.</a:t>
                      </a:r>
                      <a:r>
                        <a:rPr lang="en-US" sz="2000" b="0" dirty="0">
                          <a:solidFill>
                            <a:srgbClr val="0070C0"/>
                          </a:solidFill>
                          <a:effectLst/>
                          <a:latin typeface="+mn-lt"/>
                          <a:ea typeface="Calibri" panose="020F0502020204030204" pitchFamily="34" charset="0"/>
                          <a:cs typeface="Times New Roman" panose="02020603050405020304" pitchFamily="18" charset="0"/>
                        </a:rPr>
                        <a:t> </a:t>
                      </a:r>
                      <a:r>
                        <a:rPr lang="en-US" sz="2000" b="0" dirty="0">
                          <a:solidFill>
                            <a:srgbClr val="3333FF"/>
                          </a:solidFill>
                          <a:effectLst/>
                          <a:latin typeface="+mn-lt"/>
                          <a:ea typeface="Calibri" panose="020F0502020204030204" pitchFamily="34" charset="0"/>
                          <a:cs typeface="Calibri" panose="020F0502020204030204" pitchFamily="34" charset="0"/>
                        </a:rPr>
                        <a:t> </a:t>
                      </a:r>
                      <a:r>
                        <a:rPr lang="en-US" sz="2000" b="1" dirty="0">
                          <a:solidFill>
                            <a:srgbClr val="0070C0"/>
                          </a:solidFill>
                          <a:effectLst/>
                          <a:latin typeface="+mn-lt"/>
                          <a:ea typeface="Calibri" panose="020F0502020204030204" pitchFamily="34" charset="0"/>
                          <a:cs typeface="Calibri" panose="020F0502020204030204" pitchFamily="34" charset="0"/>
                        </a:rPr>
                        <a:t>Solve </a:t>
                      </a:r>
                      <a:r>
                        <a:rPr lang="en-US" sz="2000" b="1" kern="1200" dirty="0">
                          <a:solidFill>
                            <a:srgbClr val="0070C0"/>
                          </a:solidFill>
                          <a:effectLst/>
                          <a:latin typeface="+mn-lt"/>
                          <a:ea typeface="Calibri" panose="020F0502020204030204" pitchFamily="34" charset="0"/>
                          <a:cs typeface="Calibri" panose="020F0502020204030204" pitchFamily="34" charset="0"/>
                        </a:rPr>
                        <a:t>3</a:t>
                      </a:r>
                      <a:r>
                        <a:rPr lang="en-US" sz="2000" b="1" i="1" kern="1200" dirty="0">
                          <a:solidFill>
                            <a:srgbClr val="0070C0"/>
                          </a:solidFill>
                          <a:effectLst/>
                          <a:latin typeface="+mn-lt"/>
                          <a:ea typeface="Calibri" panose="020F0502020204030204" pitchFamily="34" charset="0"/>
                          <a:cs typeface="Calibri" panose="020F0502020204030204" pitchFamily="34" charset="0"/>
                        </a:rPr>
                        <a:t>x</a:t>
                      </a:r>
                      <a:r>
                        <a:rPr lang="en-US" sz="2000" b="1" kern="1200" dirty="0">
                          <a:solidFill>
                            <a:srgbClr val="0070C0"/>
                          </a:solidFill>
                          <a:effectLst/>
                          <a:latin typeface="+mn-lt"/>
                          <a:ea typeface="Calibri" panose="020F0502020204030204" pitchFamily="34" charset="0"/>
                          <a:cs typeface="Calibri" panose="020F0502020204030204" pitchFamily="34" charset="0"/>
                        </a:rPr>
                        <a:t> + </a:t>
                      </a:r>
                      <a:r>
                        <a:rPr lang="en-US" sz="2000" b="1" i="1" kern="1200" dirty="0">
                          <a:solidFill>
                            <a:srgbClr val="0070C0"/>
                          </a:solidFill>
                          <a:effectLst/>
                          <a:latin typeface="+mn-lt"/>
                          <a:ea typeface="Calibri" panose="020F0502020204030204" pitchFamily="34" charset="0"/>
                          <a:cs typeface="Calibri" panose="020F0502020204030204" pitchFamily="34" charset="0"/>
                        </a:rPr>
                        <a:t>y</a:t>
                      </a:r>
                      <a:r>
                        <a:rPr lang="en-US" sz="2000" b="1" kern="1200" dirty="0">
                          <a:solidFill>
                            <a:srgbClr val="0070C0"/>
                          </a:solidFill>
                          <a:effectLst/>
                          <a:latin typeface="+mn-lt"/>
                          <a:ea typeface="Calibri" panose="020F0502020204030204" pitchFamily="34" charset="0"/>
                          <a:cs typeface="Calibri" panose="020F0502020204030204" pitchFamily="34" charset="0"/>
                        </a:rPr>
                        <a:t> = 30 </a:t>
                      </a:r>
                      <a:r>
                        <a:rPr lang="en-US" sz="2000" b="1" dirty="0">
                          <a:solidFill>
                            <a:srgbClr val="0070C0"/>
                          </a:solidFill>
                          <a:effectLst/>
                          <a:latin typeface="+mn-lt"/>
                          <a:ea typeface="Calibri" panose="020F0502020204030204" pitchFamily="34" charset="0"/>
                          <a:cs typeface="Times New Roman" panose="02020603050405020304" pitchFamily="18" charset="0"/>
                        </a:rPr>
                        <a:t>and </a:t>
                      </a:r>
                      <a:r>
                        <a:rPr lang="en-US" sz="2000" b="1" i="1" dirty="0">
                          <a:solidFill>
                            <a:srgbClr val="0070C0"/>
                          </a:solidFill>
                          <a:effectLst/>
                          <a:latin typeface="+mn-lt"/>
                          <a:ea typeface="Calibri" panose="020F0502020204030204" pitchFamily="34" charset="0"/>
                          <a:cs typeface="Times New Roman" panose="02020603050405020304" pitchFamily="18" charset="0"/>
                        </a:rPr>
                        <a:t>y</a:t>
                      </a:r>
                      <a:r>
                        <a:rPr lang="en-US" sz="2000" b="1" dirty="0">
                          <a:solidFill>
                            <a:srgbClr val="0070C0"/>
                          </a:solidFill>
                          <a:effectLst/>
                          <a:latin typeface="+mn-lt"/>
                          <a:ea typeface="Calibri" panose="020F0502020204030204" pitchFamily="34" charset="0"/>
                          <a:cs typeface="Times New Roman" panose="02020603050405020304" pitchFamily="18" charset="0"/>
                        </a:rPr>
                        <a:t> = 2</a:t>
                      </a:r>
                      <a:r>
                        <a:rPr lang="en-US" sz="2000" b="1" i="1" dirty="0">
                          <a:solidFill>
                            <a:srgbClr val="0070C0"/>
                          </a:solidFill>
                          <a:effectLst/>
                          <a:latin typeface="+mn-lt"/>
                          <a:ea typeface="Calibri" panose="020F0502020204030204" pitchFamily="34" charset="0"/>
                          <a:cs typeface="Times New Roman" panose="02020603050405020304" pitchFamily="18" charset="0"/>
                        </a:rPr>
                        <a:t>x</a:t>
                      </a:r>
                      <a:r>
                        <a:rPr lang="en-US" sz="2000" b="1" dirty="0">
                          <a:solidFill>
                            <a:srgbClr val="0070C0"/>
                          </a:solidFill>
                          <a:effectLst/>
                          <a:latin typeface="+mn-lt"/>
                          <a:ea typeface="Calibri" panose="020F0502020204030204" pitchFamily="34" charset="0"/>
                          <a:cs typeface="Times New Roman" panose="02020603050405020304" pitchFamily="18" charset="0"/>
                        </a:rPr>
                        <a:t> </a:t>
                      </a:r>
                      <a:r>
                        <a:rPr lang="en-US" sz="2000" b="1" dirty="0">
                          <a:solidFill>
                            <a:srgbClr val="0070C0"/>
                          </a:solidFill>
                          <a:effectLst/>
                          <a:latin typeface="+mn-lt"/>
                          <a:ea typeface="Calibri" panose="020F0502020204030204" pitchFamily="34" charset="0"/>
                          <a:cs typeface="Calibri" panose="020F0502020204030204" pitchFamily="34" charset="0"/>
                        </a:rPr>
                        <a:t>using the substitution method; Solve </a:t>
                      </a:r>
                      <a:r>
                        <a:rPr lang="en-US" sz="2000" b="1" i="1" dirty="0">
                          <a:solidFill>
                            <a:srgbClr val="0070C0"/>
                          </a:solidFill>
                          <a:effectLst/>
                          <a:latin typeface="+mn-lt"/>
                          <a:ea typeface="Calibri" panose="020F0502020204030204" pitchFamily="34" charset="0"/>
                          <a:cs typeface="Calibri" panose="020F0502020204030204" pitchFamily="34" charset="0"/>
                        </a:rPr>
                        <a:t>y</a:t>
                      </a:r>
                      <a:r>
                        <a:rPr lang="en-US" sz="2000" b="1" dirty="0">
                          <a:solidFill>
                            <a:srgbClr val="0070C0"/>
                          </a:solidFill>
                          <a:effectLst/>
                          <a:latin typeface="+mn-lt"/>
                          <a:ea typeface="Calibri" panose="020F0502020204030204" pitchFamily="34" charset="0"/>
                          <a:cs typeface="Calibri" panose="020F0502020204030204" pitchFamily="34" charset="0"/>
                        </a:rPr>
                        <a:t> = 3</a:t>
                      </a:r>
                      <a:r>
                        <a:rPr lang="en-US" sz="2000" b="1" i="1" dirty="0">
                          <a:solidFill>
                            <a:srgbClr val="0070C0"/>
                          </a:solidFill>
                          <a:effectLst/>
                          <a:latin typeface="+mn-lt"/>
                          <a:ea typeface="Calibri" panose="020F0502020204030204" pitchFamily="34" charset="0"/>
                          <a:cs typeface="Calibri" panose="020F0502020204030204" pitchFamily="34" charset="0"/>
                        </a:rPr>
                        <a:t>x</a:t>
                      </a:r>
                      <a:r>
                        <a:rPr lang="en-US" sz="2000" b="1" dirty="0">
                          <a:solidFill>
                            <a:srgbClr val="0070C0"/>
                          </a:solidFill>
                          <a:effectLst/>
                          <a:latin typeface="+mn-lt"/>
                          <a:ea typeface="Calibri" panose="020F0502020204030204" pitchFamily="34" charset="0"/>
                          <a:cs typeface="Calibri" panose="020F0502020204030204" pitchFamily="34" charset="0"/>
                        </a:rPr>
                        <a:t> + 1 </a:t>
                      </a:r>
                      <a:r>
                        <a:rPr lang="en-US" sz="2000" b="1" dirty="0">
                          <a:solidFill>
                            <a:srgbClr val="0070C0"/>
                          </a:solidFill>
                          <a:effectLst/>
                          <a:latin typeface="+mn-lt"/>
                          <a:ea typeface="Calibri" panose="020F0502020204030204" pitchFamily="34" charset="0"/>
                          <a:cs typeface="Times New Roman" panose="02020603050405020304" pitchFamily="18" charset="0"/>
                        </a:rPr>
                        <a:t>and </a:t>
                      </a:r>
                      <a:r>
                        <a:rPr lang="en-US" sz="2000" b="1" i="1" dirty="0">
                          <a:solidFill>
                            <a:srgbClr val="0070C0"/>
                          </a:solidFill>
                          <a:effectLst/>
                          <a:latin typeface="+mn-lt"/>
                          <a:ea typeface="Calibri" panose="020F0502020204030204" pitchFamily="34" charset="0"/>
                          <a:cs typeface="Times New Roman" panose="02020603050405020304" pitchFamily="18" charset="0"/>
                        </a:rPr>
                        <a:t>y</a:t>
                      </a:r>
                      <a:r>
                        <a:rPr lang="en-US" sz="2000" b="1" dirty="0">
                          <a:solidFill>
                            <a:srgbClr val="0070C0"/>
                          </a:solidFill>
                          <a:effectLst/>
                          <a:latin typeface="+mn-lt"/>
                          <a:ea typeface="Calibri" panose="020F0502020204030204" pitchFamily="34" charset="0"/>
                          <a:cs typeface="Times New Roman" panose="02020603050405020304" pitchFamily="18" charset="0"/>
                        </a:rPr>
                        <a:t> = -2</a:t>
                      </a:r>
                      <a:r>
                        <a:rPr lang="en-US" sz="2000" b="1" i="1" dirty="0">
                          <a:solidFill>
                            <a:srgbClr val="0070C0"/>
                          </a:solidFill>
                          <a:effectLst/>
                          <a:latin typeface="+mn-lt"/>
                          <a:ea typeface="Calibri" panose="020F0502020204030204" pitchFamily="34" charset="0"/>
                          <a:cs typeface="Times New Roman" panose="02020603050405020304" pitchFamily="18" charset="0"/>
                        </a:rPr>
                        <a:t>x</a:t>
                      </a:r>
                      <a:r>
                        <a:rPr lang="en-US" sz="2000" b="1" dirty="0">
                          <a:solidFill>
                            <a:srgbClr val="0070C0"/>
                          </a:solidFill>
                          <a:effectLst/>
                          <a:latin typeface="+mn-lt"/>
                          <a:ea typeface="Calibri" panose="020F0502020204030204" pitchFamily="34" charset="0"/>
                          <a:cs typeface="Times New Roman" panose="02020603050405020304" pitchFamily="18" charset="0"/>
                        </a:rPr>
                        <a:t> +7 </a:t>
                      </a:r>
                      <a:r>
                        <a:rPr lang="en-US" sz="2000" b="1" dirty="0">
                          <a:effectLst/>
                          <a:latin typeface="+mn-lt"/>
                          <a:ea typeface="Calibri" panose="020F0502020204030204" pitchFamily="34" charset="0"/>
                          <a:cs typeface="Times New Roman" panose="02020603050405020304" pitchFamily="18" charset="0"/>
                        </a:rPr>
                        <a:t> </a:t>
                      </a:r>
                      <a:r>
                        <a:rPr lang="en-US" sz="2000" b="1" dirty="0">
                          <a:solidFill>
                            <a:srgbClr val="0070C0"/>
                          </a:solidFill>
                          <a:effectLst/>
                          <a:latin typeface="+mn-lt"/>
                          <a:ea typeface="Calibri" panose="020F0502020204030204" pitchFamily="34" charset="0"/>
                          <a:cs typeface="Calibri" panose="020F0502020204030204" pitchFamily="34" charset="0"/>
                        </a:rPr>
                        <a:t>using the substitution method. </a:t>
                      </a:r>
                      <a:endParaRPr lang="en-US" sz="20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300"/>
                        </a:spcAft>
                      </a:pPr>
                      <a:r>
                        <a:rPr lang="en-US" sz="2000" dirty="0">
                          <a:effectLst/>
                          <a:latin typeface="+mn-lt"/>
                          <a:ea typeface="Calibri" panose="020F0502020204030204" pitchFamily="34" charset="0"/>
                          <a:cs typeface="Calibri" panose="020F0502020204030204" pitchFamily="34" charset="0"/>
                        </a:rPr>
                        <a:t>8.EE.C.8b Solve systems of two linear equations in two variables algebraically, and estimate solutions by graphing the equations. Solve simple cases by inspection. </a:t>
                      </a:r>
                      <a:r>
                        <a:rPr lang="en-US" sz="2000" dirty="0">
                          <a:solidFill>
                            <a:srgbClr val="0070C0"/>
                          </a:solidFill>
                          <a:effectLst/>
                          <a:latin typeface="+mn-lt"/>
                          <a:ea typeface="Calibri" panose="020F0502020204030204" pitchFamily="34" charset="0"/>
                          <a:cs typeface="Calibri" panose="020F0502020204030204" pitchFamily="34" charset="0"/>
                        </a:rPr>
                        <a:t>For example: 3</a:t>
                      </a:r>
                      <a:r>
                        <a:rPr lang="en-US" sz="2000" i="1" dirty="0">
                          <a:solidFill>
                            <a:srgbClr val="0070C0"/>
                          </a:solidFill>
                          <a:effectLst/>
                          <a:latin typeface="+mn-lt"/>
                          <a:ea typeface="Calibri" panose="020F0502020204030204" pitchFamily="34" charset="0"/>
                          <a:cs typeface="Calibri" panose="020F0502020204030204" pitchFamily="34" charset="0"/>
                        </a:rPr>
                        <a:t>x</a:t>
                      </a:r>
                      <a:r>
                        <a:rPr lang="en-US" sz="2000" dirty="0">
                          <a:solidFill>
                            <a:srgbClr val="0070C0"/>
                          </a:solidFill>
                          <a:effectLst/>
                          <a:latin typeface="+mn-lt"/>
                          <a:ea typeface="Calibri" panose="020F0502020204030204" pitchFamily="34" charset="0"/>
                          <a:cs typeface="Calibri" panose="020F0502020204030204" pitchFamily="34" charset="0"/>
                        </a:rPr>
                        <a:t> + 2</a:t>
                      </a:r>
                      <a:r>
                        <a:rPr lang="en-US" sz="2000" i="1" dirty="0">
                          <a:solidFill>
                            <a:srgbClr val="0070C0"/>
                          </a:solidFill>
                          <a:effectLst/>
                          <a:latin typeface="+mn-lt"/>
                          <a:ea typeface="Calibri" panose="020F0502020204030204" pitchFamily="34" charset="0"/>
                          <a:cs typeface="Calibri" panose="020F0502020204030204" pitchFamily="34" charset="0"/>
                        </a:rPr>
                        <a:t>y</a:t>
                      </a:r>
                      <a:r>
                        <a:rPr lang="en-US" sz="2000" dirty="0">
                          <a:solidFill>
                            <a:srgbClr val="0070C0"/>
                          </a:solidFill>
                          <a:effectLst/>
                          <a:latin typeface="+mn-lt"/>
                          <a:ea typeface="Calibri" panose="020F0502020204030204" pitchFamily="34" charset="0"/>
                          <a:cs typeface="Calibri" panose="020F0502020204030204" pitchFamily="34" charset="0"/>
                        </a:rPr>
                        <a:t> =5</a:t>
                      </a:r>
                      <a:r>
                        <a:rPr lang="en-US" sz="2000" dirty="0">
                          <a:effectLst/>
                          <a:latin typeface="+mn-lt"/>
                          <a:ea typeface="Calibri" panose="020F0502020204030204" pitchFamily="34" charset="0"/>
                          <a:cs typeface="Times New Roman" panose="02020603050405020304" pitchFamily="18" charset="0"/>
                        </a:rPr>
                        <a:t> </a:t>
                      </a:r>
                      <a:r>
                        <a:rPr lang="en-US" sz="2000" dirty="0">
                          <a:solidFill>
                            <a:srgbClr val="0070C0"/>
                          </a:solidFill>
                          <a:effectLst/>
                          <a:latin typeface="+mn-lt"/>
                          <a:ea typeface="Calibri" panose="020F0502020204030204" pitchFamily="34" charset="0"/>
                          <a:cs typeface="Calibri" panose="020F0502020204030204" pitchFamily="34" charset="0"/>
                        </a:rPr>
                        <a:t>and </a:t>
                      </a:r>
                      <a:br>
                        <a:rPr lang="en-US" sz="2000" dirty="0">
                          <a:solidFill>
                            <a:srgbClr val="0070C0"/>
                          </a:solidFill>
                          <a:effectLst/>
                          <a:latin typeface="+mn-lt"/>
                          <a:ea typeface="Calibri" panose="020F0502020204030204" pitchFamily="34" charset="0"/>
                          <a:cs typeface="Calibri" panose="020F0502020204030204" pitchFamily="34" charset="0"/>
                        </a:rPr>
                      </a:br>
                      <a:r>
                        <a:rPr lang="en-US" sz="2000" dirty="0">
                          <a:solidFill>
                            <a:srgbClr val="0070C0"/>
                          </a:solidFill>
                          <a:effectLst/>
                          <a:latin typeface="+mn-lt"/>
                          <a:ea typeface="Calibri" panose="020F0502020204030204" pitchFamily="34" charset="0"/>
                          <a:cs typeface="Calibri" panose="020F0502020204030204" pitchFamily="34" charset="0"/>
                        </a:rPr>
                        <a:t>3</a:t>
                      </a:r>
                      <a:r>
                        <a:rPr lang="en-US" sz="2000" i="1" dirty="0">
                          <a:solidFill>
                            <a:srgbClr val="0070C0"/>
                          </a:solidFill>
                          <a:effectLst/>
                          <a:latin typeface="+mn-lt"/>
                          <a:ea typeface="Calibri" panose="020F0502020204030204" pitchFamily="34" charset="0"/>
                          <a:cs typeface="Calibri" panose="020F0502020204030204" pitchFamily="34" charset="0"/>
                        </a:rPr>
                        <a:t>x</a:t>
                      </a:r>
                      <a:r>
                        <a:rPr lang="en-US" sz="2000" dirty="0">
                          <a:solidFill>
                            <a:srgbClr val="0070C0"/>
                          </a:solidFill>
                          <a:effectLst/>
                          <a:latin typeface="+mn-lt"/>
                          <a:ea typeface="Calibri" panose="020F0502020204030204" pitchFamily="34" charset="0"/>
                          <a:cs typeface="Calibri" panose="020F0502020204030204" pitchFamily="34" charset="0"/>
                        </a:rPr>
                        <a:t> + 2</a:t>
                      </a:r>
                      <a:r>
                        <a:rPr lang="en-US" sz="2000" i="1" dirty="0">
                          <a:solidFill>
                            <a:srgbClr val="0070C0"/>
                          </a:solidFill>
                          <a:effectLst/>
                          <a:latin typeface="+mn-lt"/>
                          <a:ea typeface="Calibri" panose="020F0502020204030204" pitchFamily="34" charset="0"/>
                          <a:cs typeface="Calibri" panose="020F0502020204030204" pitchFamily="34" charset="0"/>
                        </a:rPr>
                        <a:t>y</a:t>
                      </a:r>
                      <a:r>
                        <a:rPr lang="en-US" sz="2000" dirty="0">
                          <a:solidFill>
                            <a:srgbClr val="0070C0"/>
                          </a:solidFill>
                          <a:effectLst/>
                          <a:latin typeface="+mn-lt"/>
                          <a:ea typeface="Calibri" panose="020F0502020204030204" pitchFamily="34" charset="0"/>
                          <a:cs typeface="Calibri" panose="020F0502020204030204" pitchFamily="34" charset="0"/>
                        </a:rPr>
                        <a:t> = 6 have no solution because 3</a:t>
                      </a:r>
                      <a:r>
                        <a:rPr lang="en-US" sz="2000" i="1" dirty="0">
                          <a:solidFill>
                            <a:srgbClr val="0070C0"/>
                          </a:solidFill>
                          <a:effectLst/>
                          <a:latin typeface="+mn-lt"/>
                          <a:ea typeface="Calibri" panose="020F0502020204030204" pitchFamily="34" charset="0"/>
                          <a:cs typeface="Calibri" panose="020F0502020204030204" pitchFamily="34" charset="0"/>
                        </a:rPr>
                        <a:t>x</a:t>
                      </a:r>
                      <a:r>
                        <a:rPr lang="en-US" sz="2000" dirty="0">
                          <a:solidFill>
                            <a:srgbClr val="0070C0"/>
                          </a:solidFill>
                          <a:effectLst/>
                          <a:latin typeface="+mn-lt"/>
                          <a:ea typeface="Calibri" panose="020F0502020204030204" pitchFamily="34" charset="0"/>
                          <a:cs typeface="Calibri" panose="020F0502020204030204" pitchFamily="34" charset="0"/>
                        </a:rPr>
                        <a:t> + 2</a:t>
                      </a:r>
                      <a:r>
                        <a:rPr lang="en-US" sz="2000" i="1" dirty="0">
                          <a:solidFill>
                            <a:srgbClr val="0070C0"/>
                          </a:solidFill>
                          <a:effectLst/>
                          <a:latin typeface="+mn-lt"/>
                          <a:ea typeface="Calibri" panose="020F0502020204030204" pitchFamily="34" charset="0"/>
                          <a:cs typeface="Calibri" panose="020F0502020204030204" pitchFamily="34" charset="0"/>
                        </a:rPr>
                        <a:t>y</a:t>
                      </a:r>
                      <a:r>
                        <a:rPr lang="en-US" sz="2000" dirty="0">
                          <a:effectLst/>
                          <a:latin typeface="+mn-lt"/>
                          <a:ea typeface="Calibri" panose="020F0502020204030204" pitchFamily="34" charset="0"/>
                          <a:cs typeface="Times New Roman" panose="02020603050405020304" pitchFamily="18" charset="0"/>
                        </a:rPr>
                        <a:t> </a:t>
                      </a:r>
                      <a:r>
                        <a:rPr lang="en-US" sz="2000" dirty="0">
                          <a:solidFill>
                            <a:srgbClr val="0070C0"/>
                          </a:solidFill>
                          <a:effectLst/>
                          <a:latin typeface="+mn-lt"/>
                          <a:ea typeface="Calibri" panose="020F0502020204030204" pitchFamily="34" charset="0"/>
                          <a:cs typeface="Calibri" panose="020F0502020204030204" pitchFamily="34" charset="0"/>
                        </a:rPr>
                        <a:t>cannot simultaneously be 5 and 6.</a:t>
                      </a:r>
                      <a:r>
                        <a:rPr lang="en-US" sz="2000" dirty="0">
                          <a:solidFill>
                            <a:srgbClr val="0070C0"/>
                          </a:solidFill>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747939"/>
                  </a:ext>
                </a:extLst>
              </a:tr>
            </a:tbl>
          </a:graphicData>
        </a:graphic>
      </p:graphicFrame>
    </p:spTree>
    <p:extLst>
      <p:ext uri="{BB962C8B-B14F-4D97-AF65-F5344CB8AC3E}">
        <p14:creationId xmlns:p14="http://schemas.microsoft.com/office/powerpoint/2010/main" val="2989878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p:txBody>
          <a:bodyPr/>
          <a:lstStyle/>
          <a:p>
            <a:r>
              <a:rPr lang="en-US" sz="4000" dirty="0">
                <a:latin typeface="Palatino Linotype"/>
              </a:rPr>
              <a:t>Progression on Linear Systems – HS</a:t>
            </a:r>
            <a:endParaRPr lang="en-US" sz="4000" dirty="0"/>
          </a:p>
        </p:txBody>
      </p:sp>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0"/>
          </p:nvPr>
        </p:nvSpPr>
        <p:spPr/>
        <p:txBody>
          <a:bodyPr/>
          <a:lstStyle/>
          <a:p>
            <a:fld id="{A3D1C70C-36A2-44FC-A083-98959550CFF4}" type="slidenum">
              <a:rPr lang="en-US" smtClean="0"/>
              <a:t>33</a:t>
            </a:fld>
            <a:endParaRPr lang="en-US"/>
          </a:p>
        </p:txBody>
      </p:sp>
      <p:graphicFrame>
        <p:nvGraphicFramePr>
          <p:cNvPr id="11" name="Table 10">
            <a:extLst>
              <a:ext uri="{FF2B5EF4-FFF2-40B4-BE49-F238E27FC236}">
                <a16:creationId xmlns:a16="http://schemas.microsoft.com/office/drawing/2014/main" id="{1DC18B04-0B35-410F-B2FF-7E87E6A2637C}"/>
              </a:ext>
            </a:extLst>
          </p:cNvPr>
          <p:cNvGraphicFramePr>
            <a:graphicFrameLocks noGrp="1"/>
          </p:cNvGraphicFramePr>
          <p:nvPr>
            <p:extLst>
              <p:ext uri="{D42A27DB-BD31-4B8C-83A1-F6EECF244321}">
                <p14:modId xmlns:p14="http://schemas.microsoft.com/office/powerpoint/2010/main" val="1882344928"/>
              </p:ext>
            </p:extLst>
          </p:nvPr>
        </p:nvGraphicFramePr>
        <p:xfrm>
          <a:off x="372195" y="1380462"/>
          <a:ext cx="10981605" cy="2254461"/>
        </p:xfrm>
        <a:graphic>
          <a:graphicData uri="http://schemas.openxmlformats.org/drawingml/2006/table">
            <a:tbl>
              <a:tblPr firstRow="1" firstCol="1" bandRow="1">
                <a:tableStyleId>{69012ECD-51FC-41F1-AA8D-1B2483CD663E}</a:tableStyleId>
              </a:tblPr>
              <a:tblGrid>
                <a:gridCol w="6000470">
                  <a:extLst>
                    <a:ext uri="{9D8B030D-6E8A-4147-A177-3AD203B41FA5}">
                      <a16:colId xmlns:a16="http://schemas.microsoft.com/office/drawing/2014/main" val="3365042943"/>
                    </a:ext>
                  </a:extLst>
                </a:gridCol>
                <a:gridCol w="4981135">
                  <a:extLst>
                    <a:ext uri="{9D8B030D-6E8A-4147-A177-3AD203B41FA5}">
                      <a16:colId xmlns:a16="http://schemas.microsoft.com/office/drawing/2014/main" val="2583153786"/>
                    </a:ext>
                  </a:extLst>
                </a:gridCol>
              </a:tblGrid>
              <a:tr h="472333">
                <a:tc>
                  <a:txBody>
                    <a:bodyPr/>
                    <a:lstStyle/>
                    <a:p>
                      <a:pPr marL="0" marR="0" algn="ctr">
                        <a:lnSpc>
                          <a:spcPct val="107000"/>
                        </a:lnSpc>
                        <a:spcBef>
                          <a:spcPts val="0"/>
                        </a:spcBef>
                        <a:spcAft>
                          <a:spcPts val="0"/>
                        </a:spcAft>
                      </a:pPr>
                      <a:r>
                        <a:rPr lang="en-US" sz="2000" dirty="0">
                          <a:effectLst/>
                          <a:latin typeface="+mn-lt"/>
                        </a:rPr>
                        <a:t>2023 NJSLS-M</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2016 NJSLSM</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3566308"/>
                  </a:ext>
                </a:extLst>
              </a:tr>
              <a:tr h="546935">
                <a:tc>
                  <a:txBody>
                    <a:bodyPr/>
                    <a:lstStyle/>
                    <a:p>
                      <a:pPr marL="0" marR="0">
                        <a:lnSpc>
                          <a:spcPct val="150000"/>
                        </a:lnSpc>
                        <a:spcBef>
                          <a:spcPts val="300"/>
                        </a:spcBef>
                        <a:spcAft>
                          <a:spcPts val="300"/>
                        </a:spcAft>
                      </a:pPr>
                      <a:r>
                        <a:rPr lang="en-US" sz="2000" b="0" dirty="0">
                          <a:effectLst/>
                          <a:latin typeface="+mn-lt"/>
                          <a:ea typeface="Calibri" panose="020F0502020204030204" pitchFamily="34" charset="0"/>
                          <a:cs typeface="Times New Roman" panose="02020603050405020304" pitchFamily="18" charset="0"/>
                        </a:rPr>
                        <a:t>A.REI.C.6 Solve systems of linear equations </a:t>
                      </a:r>
                      <a:r>
                        <a:rPr lang="en-US" sz="2000" b="0" dirty="0">
                          <a:solidFill>
                            <a:srgbClr val="000000"/>
                          </a:solidFill>
                          <a:effectLst/>
                          <a:latin typeface="+mn-lt"/>
                          <a:ea typeface="Calibri" panose="020F0502020204030204" pitchFamily="34" charset="0"/>
                          <a:cs typeface="Times New Roman" panose="02020603050405020304" pitchFamily="18" charset="0"/>
                        </a:rPr>
                        <a:t>algebraically </a:t>
                      </a:r>
                      <a:r>
                        <a:rPr lang="en-US" sz="2000" b="1" dirty="0">
                          <a:solidFill>
                            <a:srgbClr val="000000"/>
                          </a:solidFill>
                          <a:effectLst/>
                          <a:latin typeface="+mn-lt"/>
                          <a:ea typeface="Calibri" panose="020F0502020204030204" pitchFamily="34" charset="0"/>
                          <a:cs typeface="Times New Roman" panose="02020603050405020304" pitchFamily="18" charset="0"/>
                        </a:rPr>
                        <a:t>(include using the elimination method) and graphically</a:t>
                      </a:r>
                      <a:r>
                        <a:rPr lang="en-US" sz="2000" b="0" dirty="0">
                          <a:effectLst/>
                          <a:latin typeface="+mn-lt"/>
                          <a:ea typeface="Calibri" panose="020F0502020204030204" pitchFamily="34" charset="0"/>
                          <a:cs typeface="Times New Roman" panose="02020603050405020304" pitchFamily="18" charset="0"/>
                        </a:rPr>
                        <a:t>, focusing on pairs of linear equations in two variables.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300"/>
                        </a:spcBef>
                        <a:spcAft>
                          <a:spcPts val="300"/>
                        </a:spcAft>
                      </a:pPr>
                      <a:r>
                        <a:rPr lang="en-US" sz="2000" dirty="0">
                          <a:effectLst/>
                          <a:latin typeface="+mn-lt"/>
                          <a:ea typeface="Calibri" panose="020F0502020204030204" pitchFamily="34" charset="0"/>
                          <a:cs typeface="Times New Roman" panose="02020603050405020304" pitchFamily="18" charset="0"/>
                        </a:rPr>
                        <a:t>A.REI.C.6</a:t>
                      </a:r>
                      <a:r>
                        <a:rPr lang="en-US" sz="2000" b="1" dirty="0">
                          <a:effectLst/>
                          <a:latin typeface="+mn-lt"/>
                          <a:ea typeface="Calibri" panose="020F0502020204030204" pitchFamily="34" charset="0"/>
                          <a:cs typeface="Times New Roman" panose="02020603050405020304" pitchFamily="18" charset="0"/>
                        </a:rPr>
                        <a:t> </a:t>
                      </a:r>
                      <a:r>
                        <a:rPr lang="en-US" sz="2000" dirty="0">
                          <a:effectLst/>
                          <a:latin typeface="+mn-lt"/>
                          <a:ea typeface="Calibri" panose="020F0502020204030204" pitchFamily="34" charset="0"/>
                          <a:cs typeface="Times New Roman" panose="02020603050405020304" pitchFamily="18" charset="0"/>
                        </a:rPr>
                        <a:t>Solve systems of linear equations exactly and approximately (e.g., with graphs), focusing on pairs of linear equations in two variables.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747939"/>
                  </a:ext>
                </a:extLst>
              </a:tr>
            </a:tbl>
          </a:graphicData>
        </a:graphic>
      </p:graphicFrame>
    </p:spTree>
    <p:extLst>
      <p:ext uri="{BB962C8B-B14F-4D97-AF65-F5344CB8AC3E}">
        <p14:creationId xmlns:p14="http://schemas.microsoft.com/office/powerpoint/2010/main" val="578888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277DD-3991-41BB-9FCE-015A3F082FE0}"/>
              </a:ext>
            </a:extLst>
          </p:cNvPr>
          <p:cNvSpPr>
            <a:spLocks noGrp="1"/>
          </p:cNvSpPr>
          <p:nvPr>
            <p:ph type="title"/>
          </p:nvPr>
        </p:nvSpPr>
        <p:spPr>
          <a:xfrm>
            <a:off x="1345883" y="235122"/>
            <a:ext cx="10469366" cy="747579"/>
          </a:xfrm>
        </p:spPr>
        <p:txBody>
          <a:bodyPr/>
          <a:lstStyle/>
          <a:p>
            <a:r>
              <a:rPr lang="en-US" sz="4000" dirty="0">
                <a:latin typeface="Palatino Linotype"/>
              </a:rPr>
              <a:t>Plus Standards Revision and Expansion</a:t>
            </a:r>
          </a:p>
        </p:txBody>
      </p:sp>
      <p:sp>
        <p:nvSpPr>
          <p:cNvPr id="3" name="Content Placeholder 2">
            <a:extLst>
              <a:ext uri="{FF2B5EF4-FFF2-40B4-BE49-F238E27FC236}">
                <a16:creationId xmlns:a16="http://schemas.microsoft.com/office/drawing/2014/main" id="{128620F0-A245-42FF-B0DC-E249DED6E8D8}"/>
              </a:ext>
            </a:extLst>
          </p:cNvPr>
          <p:cNvSpPr>
            <a:spLocks noGrp="1"/>
          </p:cNvSpPr>
          <p:nvPr>
            <p:ph idx="1"/>
          </p:nvPr>
        </p:nvSpPr>
        <p:spPr>
          <a:xfrm>
            <a:off x="146292" y="1479479"/>
            <a:ext cx="11890272" cy="4438436"/>
          </a:xfrm>
        </p:spPr>
        <p:txBody>
          <a:bodyPr vert="horz" lIns="91440" tIns="45720" rIns="822960" bIns="45720" rtlCol="0" anchor="t">
            <a:noAutofit/>
          </a:bodyPr>
          <a:lstStyle/>
          <a:p>
            <a:pPr marL="285750">
              <a:lnSpc>
                <a:spcPct val="90000"/>
              </a:lnSpc>
              <a:spcAft>
                <a:spcPts val="600"/>
              </a:spcAft>
            </a:pPr>
            <a:r>
              <a:rPr lang="en-US" dirty="0">
                <a:latin typeface="Palatino Linotype"/>
              </a:rPr>
              <a:t>Select high school standards have been designated as plus (+) standards since 2010, which specify the knowledge and skills necessary to take advanced courses. </a:t>
            </a:r>
          </a:p>
          <a:p>
            <a:pPr marL="285750">
              <a:lnSpc>
                <a:spcPct val="90000"/>
              </a:lnSpc>
              <a:spcAft>
                <a:spcPts val="600"/>
              </a:spcAft>
            </a:pPr>
            <a:r>
              <a:rPr lang="en-US" dirty="0">
                <a:latin typeface="Palatino Linotype"/>
              </a:rPr>
              <a:t>Designating additional standards as plus standards allows for a more robust treatment of trigonometry and statistics in Precalculus, Statistics, Data Science, or other advanced mathematics courses</a:t>
            </a:r>
            <a:r>
              <a:rPr lang="en-US" sz="3200" dirty="0">
                <a:latin typeface="Palatino Linotype"/>
              </a:rPr>
              <a:t>.</a:t>
            </a:r>
            <a:endParaRPr lang="en-US" sz="3200" kern="1200" dirty="0">
              <a:latin typeface="Palatino Linotype"/>
              <a:ea typeface="+mj-ea"/>
              <a:cs typeface="+mj-cs"/>
            </a:endParaRPr>
          </a:p>
        </p:txBody>
      </p:sp>
      <p:sp>
        <p:nvSpPr>
          <p:cNvPr id="5" name="Slide Number Placeholder 4">
            <a:extLst>
              <a:ext uri="{FF2B5EF4-FFF2-40B4-BE49-F238E27FC236}">
                <a16:creationId xmlns:a16="http://schemas.microsoft.com/office/drawing/2014/main" id="{063DD844-66EA-4FD0-B48C-10AE4A46A20C}"/>
              </a:ext>
            </a:extLst>
          </p:cNvPr>
          <p:cNvSpPr>
            <a:spLocks noGrp="1"/>
          </p:cNvSpPr>
          <p:nvPr>
            <p:ph type="sldNum" sz="quarter" idx="12"/>
          </p:nvPr>
        </p:nvSpPr>
        <p:spPr/>
        <p:txBody>
          <a:bodyPr/>
          <a:lstStyle/>
          <a:p>
            <a:fld id="{A3D1C70C-36A2-44FC-A083-98959550CFF4}" type="slidenum">
              <a:rPr lang="en-US" smtClean="0"/>
              <a:t>34</a:t>
            </a:fld>
            <a:endParaRPr lang="en-US"/>
          </a:p>
        </p:txBody>
      </p:sp>
    </p:spTree>
    <p:extLst>
      <p:ext uri="{BB962C8B-B14F-4D97-AF65-F5344CB8AC3E}">
        <p14:creationId xmlns:p14="http://schemas.microsoft.com/office/powerpoint/2010/main" val="4237393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256841" y="235678"/>
            <a:ext cx="10935159" cy="894479"/>
          </a:xfrm>
        </p:spPr>
        <p:txBody>
          <a:bodyPr/>
          <a:lstStyle/>
          <a:p>
            <a:r>
              <a:rPr lang="en-US" sz="4000" dirty="0">
                <a:latin typeface="Palatino Linotype"/>
              </a:rPr>
              <a:t>Plus Standards in High School Statistics</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17021" y="1035421"/>
            <a:ext cx="11633440" cy="689104"/>
          </a:xfrm>
        </p:spPr>
        <p:txBody>
          <a:bodyPr vert="horz" lIns="91440" tIns="45720" rIns="274320" bIns="45720" rtlCol="0" anchor="t">
            <a:noAutofit/>
          </a:bodyPr>
          <a:lstStyle/>
          <a:p>
            <a:pPr marL="0" indent="0">
              <a:buNone/>
            </a:pPr>
            <a:r>
              <a:rPr lang="en-US" sz="2800" dirty="0">
                <a:latin typeface="Palatino Linotype"/>
              </a:rPr>
              <a:t>Select Statistics standards were assigned the plus designation.</a:t>
            </a:r>
            <a:endParaRPr lang="en-US" sz="2800" dirty="0"/>
          </a:p>
        </p:txBody>
      </p:sp>
      <p:graphicFrame>
        <p:nvGraphicFramePr>
          <p:cNvPr id="7" name="Table 6">
            <a:extLst>
              <a:ext uri="{FF2B5EF4-FFF2-40B4-BE49-F238E27FC236}">
                <a16:creationId xmlns:a16="http://schemas.microsoft.com/office/drawing/2014/main" id="{030C2DD6-953E-403F-A023-0F500F65DFC4}"/>
              </a:ext>
            </a:extLst>
          </p:cNvPr>
          <p:cNvGraphicFramePr>
            <a:graphicFrameLocks noGrp="1"/>
          </p:cNvGraphicFramePr>
          <p:nvPr/>
        </p:nvGraphicFramePr>
        <p:xfrm>
          <a:off x="171450" y="1802492"/>
          <a:ext cx="11289923" cy="3561101"/>
        </p:xfrm>
        <a:graphic>
          <a:graphicData uri="http://schemas.openxmlformats.org/drawingml/2006/table">
            <a:tbl>
              <a:tblPr firstRow="1" firstCol="1" bandRow="1">
                <a:tableStyleId>{69012ECD-51FC-41F1-AA8D-1B2483CD663E}</a:tableStyleId>
              </a:tblPr>
              <a:tblGrid>
                <a:gridCol w="5666642">
                  <a:extLst>
                    <a:ext uri="{9D8B030D-6E8A-4147-A177-3AD203B41FA5}">
                      <a16:colId xmlns:a16="http://schemas.microsoft.com/office/drawing/2014/main" val="3365042943"/>
                    </a:ext>
                  </a:extLst>
                </a:gridCol>
                <a:gridCol w="5623281">
                  <a:extLst>
                    <a:ext uri="{9D8B030D-6E8A-4147-A177-3AD203B41FA5}">
                      <a16:colId xmlns:a16="http://schemas.microsoft.com/office/drawing/2014/main" val="2583153786"/>
                    </a:ext>
                  </a:extLst>
                </a:gridCol>
              </a:tblGrid>
              <a:tr h="472333">
                <a:tc>
                  <a:txBody>
                    <a:bodyPr/>
                    <a:lstStyle/>
                    <a:p>
                      <a:pPr marL="0" marR="0" algn="ctr">
                        <a:lnSpc>
                          <a:spcPct val="107000"/>
                        </a:lnSpc>
                        <a:spcBef>
                          <a:spcPts val="0"/>
                        </a:spcBef>
                        <a:spcAft>
                          <a:spcPts val="0"/>
                        </a:spcAft>
                      </a:pPr>
                      <a:r>
                        <a:rPr lang="en-US" sz="2000" dirty="0">
                          <a:effectLst/>
                          <a:latin typeface="+mn-lt"/>
                        </a:rPr>
                        <a:t>2023 NJSLS-M</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2016 NJSLSM</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3566308"/>
                  </a:ext>
                </a:extLst>
              </a:tr>
              <a:tr h="546935">
                <a:tc>
                  <a:txBody>
                    <a:bodyPr/>
                    <a:lstStyle/>
                    <a:p>
                      <a:pPr marL="0" marR="0">
                        <a:lnSpc>
                          <a:spcPct val="114000"/>
                        </a:lnSpc>
                        <a:spcBef>
                          <a:spcPts val="300"/>
                        </a:spcBef>
                        <a:spcAft>
                          <a:spcPts val="300"/>
                        </a:spcAft>
                      </a:pPr>
                      <a:r>
                        <a:rPr lang="en-US" sz="2000" b="0" dirty="0">
                          <a:effectLst/>
                          <a:latin typeface="+mj-lt"/>
                          <a:ea typeface="Calibri" panose="020F0502020204030204" pitchFamily="34" charset="0"/>
                          <a:cs typeface="Times New Roman" panose="02020603050405020304" pitchFamily="18" charset="0"/>
                        </a:rPr>
                        <a:t>S.IC.A.1 </a:t>
                      </a:r>
                      <a:r>
                        <a:rPr lang="en-US" sz="2000" b="1" dirty="0">
                          <a:effectLst/>
                          <a:latin typeface="+mj-lt"/>
                          <a:ea typeface="Calibri" panose="020F0502020204030204" pitchFamily="34" charset="0"/>
                          <a:cs typeface="Times New Roman" panose="02020603050405020304" pitchFamily="18" charset="0"/>
                        </a:rPr>
                        <a:t>(+)</a:t>
                      </a:r>
                      <a:r>
                        <a:rPr lang="en-US" sz="2000" b="0" dirty="0">
                          <a:effectLst/>
                          <a:latin typeface="+mj-lt"/>
                          <a:ea typeface="Calibri" panose="020F0502020204030204" pitchFamily="34" charset="0"/>
                          <a:cs typeface="Times New Roman" panose="02020603050405020304" pitchFamily="18" charset="0"/>
                        </a:rPr>
                        <a:t> Understand statistics as a process for making inferences about population parameters based on a random sample from that population.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4000"/>
                        </a:lnSpc>
                        <a:spcBef>
                          <a:spcPts val="300"/>
                        </a:spcBef>
                        <a:spcAft>
                          <a:spcPts val="300"/>
                        </a:spcAft>
                      </a:pPr>
                      <a:r>
                        <a:rPr lang="en-US" sz="2000" dirty="0">
                          <a:effectLst/>
                          <a:latin typeface="+mj-lt"/>
                          <a:ea typeface="Calibri" panose="020F0502020204030204" pitchFamily="34" charset="0"/>
                          <a:cs typeface="Times New Roman" panose="02020603050405020304" pitchFamily="18" charset="0"/>
                        </a:rPr>
                        <a:t>S.IC.A.1</a:t>
                      </a:r>
                      <a:r>
                        <a:rPr lang="en-US" sz="2000" b="1" dirty="0">
                          <a:effectLst/>
                          <a:latin typeface="+mj-lt"/>
                          <a:ea typeface="Calibri" panose="020F0502020204030204" pitchFamily="34" charset="0"/>
                          <a:cs typeface="Times New Roman" panose="02020603050405020304" pitchFamily="18" charset="0"/>
                        </a:rPr>
                        <a:t> </a:t>
                      </a:r>
                      <a:r>
                        <a:rPr lang="en-US" sz="2000" dirty="0">
                          <a:effectLst/>
                          <a:latin typeface="+mj-lt"/>
                          <a:ea typeface="Calibri" panose="020F0502020204030204" pitchFamily="34" charset="0"/>
                          <a:cs typeface="Times New Roman" panose="02020603050405020304" pitchFamily="18" charset="0"/>
                        </a:rPr>
                        <a:t>Understand statistics as a process for making inferences about population parameters based on a random sample from that population.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747939"/>
                  </a:ext>
                </a:extLst>
              </a:tr>
              <a:tr h="546935">
                <a:tc>
                  <a:txBody>
                    <a:bodyPr/>
                    <a:lstStyle/>
                    <a:p>
                      <a:pPr marL="0" marR="0">
                        <a:lnSpc>
                          <a:spcPct val="114000"/>
                        </a:lnSpc>
                        <a:spcBef>
                          <a:spcPts val="300"/>
                        </a:spcBef>
                        <a:spcAft>
                          <a:spcPts val="300"/>
                        </a:spcAft>
                      </a:pPr>
                      <a:r>
                        <a:rPr lang="en-US" sz="2000" b="0" kern="1200" dirty="0">
                          <a:solidFill>
                            <a:schemeClr val="tx1"/>
                          </a:solidFill>
                          <a:effectLst/>
                          <a:latin typeface="+mj-lt"/>
                          <a:ea typeface="Calibri" panose="020F0502020204030204" pitchFamily="34" charset="0"/>
                          <a:cs typeface="Times New Roman" panose="02020603050405020304" pitchFamily="18" charset="0"/>
                        </a:rPr>
                        <a:t>S.CP.A.1 </a:t>
                      </a:r>
                      <a:r>
                        <a:rPr lang="en-US" sz="2000" b="1" kern="1200" dirty="0">
                          <a:solidFill>
                            <a:schemeClr val="tx1"/>
                          </a:solidFill>
                          <a:effectLst/>
                          <a:latin typeface="+mj-lt"/>
                          <a:ea typeface="Calibri" panose="020F0502020204030204" pitchFamily="34" charset="0"/>
                          <a:cs typeface="Times New Roman" panose="02020603050405020304" pitchFamily="18" charset="0"/>
                        </a:rPr>
                        <a:t>(+) </a:t>
                      </a:r>
                      <a:r>
                        <a:rPr lang="en-US" sz="2000" b="0" kern="1200" dirty="0">
                          <a:solidFill>
                            <a:schemeClr val="tx1"/>
                          </a:solidFill>
                          <a:effectLst/>
                          <a:latin typeface="+mj-lt"/>
                          <a:ea typeface="Calibri" panose="020F0502020204030204" pitchFamily="34" charset="0"/>
                          <a:cs typeface="Times New Roman" panose="02020603050405020304" pitchFamily="18" charset="0"/>
                        </a:rPr>
                        <a:t>Describe events as subsets of a sample space (the set of outcomes) using characteristics (or categories) of the outcomes, or as unions, intersections, or complements of other events (“or,” “and,” “not”).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4000"/>
                        </a:lnSpc>
                        <a:spcBef>
                          <a:spcPts val="300"/>
                        </a:spcBef>
                        <a:spcAft>
                          <a:spcPts val="300"/>
                        </a:spcAft>
                      </a:pPr>
                      <a:r>
                        <a:rPr lang="en-US" sz="2000" dirty="0">
                          <a:effectLst/>
                          <a:latin typeface="+mj-lt"/>
                          <a:ea typeface="Calibri" panose="020F0502020204030204" pitchFamily="34" charset="0"/>
                          <a:cs typeface="Times New Roman" panose="02020603050405020304" pitchFamily="18" charset="0"/>
                        </a:rPr>
                        <a:t>S.CP.</a:t>
                      </a:r>
                      <a:r>
                        <a:rPr lang="en-US" sz="2000" kern="1200" dirty="0">
                          <a:solidFill>
                            <a:schemeClr val="tx1"/>
                          </a:solidFill>
                          <a:effectLst/>
                          <a:latin typeface="+mj-lt"/>
                          <a:ea typeface="Calibri" panose="020F0502020204030204" pitchFamily="34" charset="0"/>
                          <a:cs typeface="Times New Roman" panose="02020603050405020304" pitchFamily="18" charset="0"/>
                        </a:rPr>
                        <a:t>A.1 Describe events as subsets of a sample space (the set of outcomes) using characteristics (or categories) of the outcomes, or as unions</a:t>
                      </a:r>
                      <a:r>
                        <a:rPr lang="en-US" sz="2000" dirty="0">
                          <a:effectLst/>
                          <a:latin typeface="+mj-lt"/>
                          <a:ea typeface="Calibri" panose="020F0502020204030204" pitchFamily="34" charset="0"/>
                          <a:cs typeface="Times New Roman" panose="02020603050405020304" pitchFamily="18" charset="0"/>
                        </a:rPr>
                        <a:t>, intersections, or complements of other events (“or,” “and,” “not”).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9799398"/>
                  </a:ext>
                </a:extLst>
              </a:tr>
            </a:tbl>
          </a:graphicData>
        </a:graphic>
      </p:graphicFrame>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35</a:t>
            </a:fld>
            <a:endParaRPr lang="en-US"/>
          </a:p>
        </p:txBody>
      </p:sp>
    </p:spTree>
    <p:extLst>
      <p:ext uri="{BB962C8B-B14F-4D97-AF65-F5344CB8AC3E}">
        <p14:creationId xmlns:p14="http://schemas.microsoft.com/office/powerpoint/2010/main" val="2640202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256841" y="235678"/>
            <a:ext cx="10935159" cy="894479"/>
          </a:xfrm>
        </p:spPr>
        <p:txBody>
          <a:bodyPr/>
          <a:lstStyle/>
          <a:p>
            <a:r>
              <a:rPr lang="en-US" sz="4000" dirty="0">
                <a:latin typeface="Palatino Linotype"/>
              </a:rPr>
              <a:t>Statistics Revision, High School</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0" y="1220478"/>
            <a:ext cx="11633440" cy="4793018"/>
          </a:xfrm>
        </p:spPr>
        <p:txBody>
          <a:bodyPr vert="horz" lIns="91440" tIns="45720" rIns="274320" bIns="45720" rtlCol="0" anchor="t">
            <a:noAutofit/>
          </a:bodyPr>
          <a:lstStyle/>
          <a:p>
            <a:pPr marL="0" indent="0">
              <a:buNone/>
            </a:pPr>
            <a:r>
              <a:rPr lang="en-US" sz="2800" dirty="0">
                <a:latin typeface="Palatino Linotype"/>
              </a:rPr>
              <a:t>Standard S.IC.B.6 now includes an example to indicate skills students may use in meeting the expectation.</a:t>
            </a:r>
            <a:endParaRPr lang="en-US" sz="2800" dirty="0"/>
          </a:p>
        </p:txBody>
      </p:sp>
      <p:graphicFrame>
        <p:nvGraphicFramePr>
          <p:cNvPr id="7" name="Table 6">
            <a:extLst>
              <a:ext uri="{FF2B5EF4-FFF2-40B4-BE49-F238E27FC236}">
                <a16:creationId xmlns:a16="http://schemas.microsoft.com/office/drawing/2014/main" id="{030C2DD6-953E-403F-A023-0F500F65DFC4}"/>
              </a:ext>
            </a:extLst>
          </p:cNvPr>
          <p:cNvGraphicFramePr>
            <a:graphicFrameLocks noGrp="1"/>
          </p:cNvGraphicFramePr>
          <p:nvPr>
            <p:extLst>
              <p:ext uri="{D42A27DB-BD31-4B8C-83A1-F6EECF244321}">
                <p14:modId xmlns:p14="http://schemas.microsoft.com/office/powerpoint/2010/main" val="1467540757"/>
              </p:ext>
            </p:extLst>
          </p:nvPr>
        </p:nvGraphicFramePr>
        <p:xfrm>
          <a:off x="387110" y="2396050"/>
          <a:ext cx="11289923" cy="2885397"/>
        </p:xfrm>
        <a:graphic>
          <a:graphicData uri="http://schemas.openxmlformats.org/drawingml/2006/table">
            <a:tbl>
              <a:tblPr firstRow="1" firstCol="1" bandRow="1">
                <a:tableStyleId>{69012ECD-51FC-41F1-AA8D-1B2483CD663E}</a:tableStyleId>
              </a:tblPr>
              <a:tblGrid>
                <a:gridCol w="6102741">
                  <a:extLst>
                    <a:ext uri="{9D8B030D-6E8A-4147-A177-3AD203B41FA5}">
                      <a16:colId xmlns:a16="http://schemas.microsoft.com/office/drawing/2014/main" val="3365042943"/>
                    </a:ext>
                  </a:extLst>
                </a:gridCol>
                <a:gridCol w="5187182">
                  <a:extLst>
                    <a:ext uri="{9D8B030D-6E8A-4147-A177-3AD203B41FA5}">
                      <a16:colId xmlns:a16="http://schemas.microsoft.com/office/drawing/2014/main" val="2583153786"/>
                    </a:ext>
                  </a:extLst>
                </a:gridCol>
              </a:tblGrid>
              <a:tr h="472333">
                <a:tc>
                  <a:txBody>
                    <a:bodyPr/>
                    <a:lstStyle/>
                    <a:p>
                      <a:pPr marL="0" marR="0" algn="ctr">
                        <a:lnSpc>
                          <a:spcPct val="107000"/>
                        </a:lnSpc>
                        <a:spcBef>
                          <a:spcPts val="0"/>
                        </a:spcBef>
                        <a:spcAft>
                          <a:spcPts val="0"/>
                        </a:spcAft>
                      </a:pPr>
                      <a:r>
                        <a:rPr lang="en-US" sz="2000" dirty="0">
                          <a:effectLst/>
                          <a:latin typeface="+mn-lt"/>
                        </a:rPr>
                        <a:t>2023 NJSLS-M</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2016 NJSLSM</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3566308"/>
                  </a:ext>
                </a:extLst>
              </a:tr>
              <a:tr h="546935">
                <a:tc>
                  <a:txBody>
                    <a:bodyPr/>
                    <a:lstStyle/>
                    <a:p>
                      <a:pPr>
                        <a:lnSpc>
                          <a:spcPct val="114000"/>
                        </a:lnSpc>
                      </a:pPr>
                      <a:r>
                        <a:rPr lang="en-US" sz="2000" b="0" kern="1200" dirty="0">
                          <a:solidFill>
                            <a:schemeClr val="tx1"/>
                          </a:solidFill>
                          <a:effectLst/>
                          <a:latin typeface="+mn-lt"/>
                          <a:ea typeface="+mn-ea"/>
                          <a:cs typeface="+mn-cs"/>
                        </a:rPr>
                        <a:t>S.IC.B.6  </a:t>
                      </a:r>
                      <a:r>
                        <a:rPr lang="en-US" sz="2000" dirty="0">
                          <a:latin typeface="+mn-lt"/>
                        </a:rPr>
                        <a:t>(+) </a:t>
                      </a:r>
                      <a:r>
                        <a:rPr lang="en-US" sz="2000" b="0" kern="1200" dirty="0">
                          <a:solidFill>
                            <a:schemeClr val="tx1"/>
                          </a:solidFill>
                          <a:effectLst/>
                          <a:latin typeface="+mn-lt"/>
                          <a:ea typeface="+mn-ea"/>
                          <a:cs typeface="+mn-cs"/>
                        </a:rPr>
                        <a:t>Evaluate reports based on </a:t>
                      </a:r>
                      <a:r>
                        <a:rPr lang="en-US" sz="2000" b="0" u="none" kern="1200" dirty="0">
                          <a:solidFill>
                            <a:schemeClr val="tx1"/>
                          </a:solidFill>
                          <a:effectLst/>
                          <a:latin typeface="+mn-lt"/>
                          <a:ea typeface="+mn-ea"/>
                          <a:cs typeface="+mn-cs"/>
                        </a:rPr>
                        <a:t>data (e.g., interrogate study design, data sources, randomization, the way the data are analyzed and displayed, inferences drawn and methods used; identify and explain misleading uses of data; recognize when arguments based on data are flawed).</a:t>
                      </a:r>
                      <a:endParaRPr lang="en-US" sz="2000" b="0" u="none"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kern="1200" dirty="0">
                          <a:solidFill>
                            <a:schemeClr val="tx1"/>
                          </a:solidFill>
                          <a:effectLst/>
                          <a:latin typeface="+mn-lt"/>
                          <a:ea typeface="+mn-ea"/>
                          <a:cs typeface="+mn-cs"/>
                        </a:rPr>
                        <a:t>S.IC.B.6 Evaluate reports based on data</a:t>
                      </a:r>
                      <a:endParaRPr lang="en-US" sz="2000" kern="1200" dirty="0">
                        <a:solidFill>
                          <a:srgbClr val="000000"/>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747939"/>
                  </a:ext>
                </a:extLst>
              </a:tr>
            </a:tbl>
          </a:graphicData>
        </a:graphic>
      </p:graphicFrame>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36</a:t>
            </a:fld>
            <a:endParaRPr lang="en-US"/>
          </a:p>
        </p:txBody>
      </p:sp>
    </p:spTree>
    <p:extLst>
      <p:ext uri="{BB962C8B-B14F-4D97-AF65-F5344CB8AC3E}">
        <p14:creationId xmlns:p14="http://schemas.microsoft.com/office/powerpoint/2010/main" val="1877525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256841" y="235678"/>
            <a:ext cx="10935159" cy="894479"/>
          </a:xfrm>
        </p:spPr>
        <p:txBody>
          <a:bodyPr/>
          <a:lstStyle/>
          <a:p>
            <a:r>
              <a:rPr lang="en-US" sz="4000" dirty="0">
                <a:latin typeface="Palatino Linotype"/>
              </a:rPr>
              <a:t>Geometry Revision, High School</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0" y="1220478"/>
            <a:ext cx="11633440" cy="1124533"/>
          </a:xfrm>
        </p:spPr>
        <p:txBody>
          <a:bodyPr vert="horz" lIns="91440" tIns="45720" rIns="274320" bIns="45720" rtlCol="0" anchor="t">
            <a:noAutofit/>
          </a:bodyPr>
          <a:lstStyle/>
          <a:p>
            <a:pPr marL="0" indent="0">
              <a:buNone/>
            </a:pPr>
            <a:r>
              <a:rPr lang="en-US" sz="2800" dirty="0">
                <a:latin typeface="Palatino Linotype"/>
              </a:rPr>
              <a:t>Select standards from the Geometry Conceptual Category were assigned the plus designation.</a:t>
            </a:r>
            <a:endParaRPr lang="en-US" sz="2800" dirty="0"/>
          </a:p>
        </p:txBody>
      </p:sp>
      <p:graphicFrame>
        <p:nvGraphicFramePr>
          <p:cNvPr id="7" name="Table 6">
            <a:extLst>
              <a:ext uri="{FF2B5EF4-FFF2-40B4-BE49-F238E27FC236}">
                <a16:creationId xmlns:a16="http://schemas.microsoft.com/office/drawing/2014/main" id="{030C2DD6-953E-403F-A023-0F500F65DFC4}"/>
              </a:ext>
            </a:extLst>
          </p:cNvPr>
          <p:cNvGraphicFramePr>
            <a:graphicFrameLocks noGrp="1"/>
          </p:cNvGraphicFramePr>
          <p:nvPr/>
        </p:nvGraphicFramePr>
        <p:xfrm>
          <a:off x="171450" y="2346520"/>
          <a:ext cx="11289923" cy="3122189"/>
        </p:xfrm>
        <a:graphic>
          <a:graphicData uri="http://schemas.openxmlformats.org/drawingml/2006/table">
            <a:tbl>
              <a:tblPr firstRow="1" firstCol="1" bandRow="1">
                <a:tableStyleId>{69012ECD-51FC-41F1-AA8D-1B2483CD663E}</a:tableStyleId>
              </a:tblPr>
              <a:tblGrid>
                <a:gridCol w="5666642">
                  <a:extLst>
                    <a:ext uri="{9D8B030D-6E8A-4147-A177-3AD203B41FA5}">
                      <a16:colId xmlns:a16="http://schemas.microsoft.com/office/drawing/2014/main" val="3365042943"/>
                    </a:ext>
                  </a:extLst>
                </a:gridCol>
                <a:gridCol w="5623281">
                  <a:extLst>
                    <a:ext uri="{9D8B030D-6E8A-4147-A177-3AD203B41FA5}">
                      <a16:colId xmlns:a16="http://schemas.microsoft.com/office/drawing/2014/main" val="2583153786"/>
                    </a:ext>
                  </a:extLst>
                </a:gridCol>
              </a:tblGrid>
              <a:tr h="472333">
                <a:tc>
                  <a:txBody>
                    <a:bodyPr/>
                    <a:lstStyle/>
                    <a:p>
                      <a:pPr marL="0" marR="0" algn="ctr">
                        <a:lnSpc>
                          <a:spcPct val="107000"/>
                        </a:lnSpc>
                        <a:spcBef>
                          <a:spcPts val="0"/>
                        </a:spcBef>
                        <a:spcAft>
                          <a:spcPts val="0"/>
                        </a:spcAft>
                      </a:pPr>
                      <a:r>
                        <a:rPr lang="en-US" sz="2000" dirty="0">
                          <a:effectLst/>
                          <a:latin typeface="+mn-lt"/>
                        </a:rPr>
                        <a:t>2023 NJSLS-M</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2016 NJSLSM</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3566308"/>
                  </a:ext>
                </a:extLst>
              </a:tr>
              <a:tr h="546935">
                <a:tc>
                  <a:txBody>
                    <a:bodyPr/>
                    <a:lstStyle/>
                    <a:p>
                      <a:pPr marL="0" marR="0">
                        <a:lnSpc>
                          <a:spcPct val="150000"/>
                        </a:lnSpc>
                        <a:spcBef>
                          <a:spcPts val="300"/>
                        </a:spcBef>
                        <a:spcAft>
                          <a:spcPts val="300"/>
                        </a:spcAft>
                      </a:pPr>
                      <a:r>
                        <a:rPr lang="en-US" sz="2000" b="0" dirty="0">
                          <a:effectLst/>
                          <a:latin typeface="+mj-lt"/>
                          <a:ea typeface="Calibri" panose="020F0502020204030204" pitchFamily="34" charset="0"/>
                          <a:cs typeface="Times New Roman" panose="02020603050405020304" pitchFamily="18" charset="0"/>
                        </a:rPr>
                        <a:t>G.GPE.A.1 </a:t>
                      </a:r>
                      <a:r>
                        <a:rPr lang="en-US" sz="2000" b="1" dirty="0">
                          <a:effectLst/>
                          <a:latin typeface="+mj-lt"/>
                          <a:ea typeface="Calibri" panose="020F0502020204030204" pitchFamily="34" charset="0"/>
                          <a:cs typeface="Times New Roman" panose="02020603050405020304" pitchFamily="18" charset="0"/>
                        </a:rPr>
                        <a:t>(+) </a:t>
                      </a:r>
                      <a:r>
                        <a:rPr lang="en-US" sz="2000" b="0" dirty="0">
                          <a:effectLst/>
                          <a:latin typeface="+mj-lt"/>
                          <a:ea typeface="Calibri" panose="020F0502020204030204" pitchFamily="34" charset="0"/>
                          <a:cs typeface="Times New Roman" panose="02020603050405020304" pitchFamily="18" charset="0"/>
                        </a:rPr>
                        <a:t>Derive the equation of a circle of given center and radius using the Pythagorean Theorem; complete the square to find the center and radius of a circle given by an equation.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300"/>
                        </a:spcBef>
                        <a:spcAft>
                          <a:spcPts val="300"/>
                        </a:spcAft>
                      </a:pPr>
                      <a:r>
                        <a:rPr lang="en-US" sz="2000" b="1" dirty="0">
                          <a:effectLst/>
                          <a:latin typeface="+mj-lt"/>
                          <a:ea typeface="Calibri" panose="020F0502020204030204" pitchFamily="34" charset="0"/>
                          <a:cs typeface="Times New Roman" panose="02020603050405020304" pitchFamily="18" charset="0"/>
                        </a:rPr>
                        <a:t> </a:t>
                      </a:r>
                      <a:r>
                        <a:rPr lang="en-US" sz="2000" dirty="0">
                          <a:effectLst/>
                          <a:latin typeface="+mj-lt"/>
                          <a:ea typeface="Calibri" panose="020F0502020204030204" pitchFamily="34" charset="0"/>
                          <a:cs typeface="Times New Roman" panose="02020603050405020304" pitchFamily="18" charset="0"/>
                        </a:rPr>
                        <a:t>G.GPE.A.1</a:t>
                      </a:r>
                      <a:r>
                        <a:rPr lang="en-US" sz="2000" b="1" dirty="0">
                          <a:effectLst/>
                          <a:latin typeface="+mj-lt"/>
                          <a:ea typeface="Calibri" panose="020F0502020204030204" pitchFamily="34" charset="0"/>
                          <a:cs typeface="Times New Roman" panose="02020603050405020304" pitchFamily="18" charset="0"/>
                        </a:rPr>
                        <a:t> </a:t>
                      </a:r>
                      <a:r>
                        <a:rPr lang="en-US" sz="2000" dirty="0">
                          <a:effectLst/>
                          <a:latin typeface="+mj-lt"/>
                          <a:ea typeface="Calibri" panose="020F0502020204030204" pitchFamily="34" charset="0"/>
                          <a:cs typeface="Times New Roman" panose="02020603050405020304" pitchFamily="18" charset="0"/>
                        </a:rPr>
                        <a:t>Derive the equation of a circle of given center and radius using the Pythagorean Theorem; complete the square to find the center and radius of a circle given by an equation.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747939"/>
                  </a:ext>
                </a:extLst>
              </a:tr>
              <a:tr h="546935">
                <a:tc>
                  <a:txBody>
                    <a:bodyPr/>
                    <a:lstStyle/>
                    <a:p>
                      <a:pPr marL="0" marR="0">
                        <a:lnSpc>
                          <a:spcPct val="150000"/>
                        </a:lnSpc>
                        <a:spcBef>
                          <a:spcPts val="300"/>
                        </a:spcBef>
                        <a:spcAft>
                          <a:spcPts val="300"/>
                        </a:spcAft>
                      </a:pPr>
                      <a:r>
                        <a:rPr lang="en-US" sz="2000" b="0" dirty="0">
                          <a:effectLst/>
                          <a:latin typeface="+mj-lt"/>
                          <a:ea typeface="Calibri" panose="020F0502020204030204" pitchFamily="34" charset="0"/>
                          <a:cs typeface="Times New Roman" panose="02020603050405020304" pitchFamily="18" charset="0"/>
                        </a:rPr>
                        <a:t>G.GPE.A.2 </a:t>
                      </a:r>
                      <a:r>
                        <a:rPr lang="en-US" sz="2000" b="1" dirty="0">
                          <a:effectLst/>
                          <a:latin typeface="+mj-lt"/>
                          <a:ea typeface="Calibri" panose="020F0502020204030204" pitchFamily="34" charset="0"/>
                          <a:cs typeface="Times New Roman" panose="02020603050405020304" pitchFamily="18" charset="0"/>
                        </a:rPr>
                        <a:t>(+)</a:t>
                      </a:r>
                      <a:r>
                        <a:rPr lang="en-US" sz="2000" b="0" dirty="0">
                          <a:effectLst/>
                          <a:latin typeface="+mj-lt"/>
                          <a:ea typeface="Calibri" panose="020F0502020204030204" pitchFamily="34" charset="0"/>
                          <a:cs typeface="Times New Roman" panose="02020603050405020304" pitchFamily="18" charset="0"/>
                        </a:rPr>
                        <a:t> Derive the equation of a parabola given a focus and directrix.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300"/>
                        </a:spcBef>
                        <a:spcAft>
                          <a:spcPts val="300"/>
                        </a:spcAft>
                      </a:pPr>
                      <a:r>
                        <a:rPr lang="en-US" sz="2000" dirty="0">
                          <a:effectLst/>
                          <a:latin typeface="+mj-lt"/>
                          <a:ea typeface="Calibri" panose="020F0502020204030204" pitchFamily="34" charset="0"/>
                          <a:cs typeface="Times New Roman" panose="02020603050405020304" pitchFamily="18" charset="0"/>
                        </a:rPr>
                        <a:t>G.GPE.A.2</a:t>
                      </a:r>
                      <a:r>
                        <a:rPr lang="en-US" sz="2000" b="1" dirty="0">
                          <a:effectLst/>
                          <a:latin typeface="+mj-lt"/>
                          <a:ea typeface="Calibri" panose="020F0502020204030204" pitchFamily="34" charset="0"/>
                          <a:cs typeface="Times New Roman" panose="02020603050405020304" pitchFamily="18" charset="0"/>
                        </a:rPr>
                        <a:t> </a:t>
                      </a:r>
                      <a:r>
                        <a:rPr lang="en-US" sz="2000" dirty="0">
                          <a:effectLst/>
                          <a:latin typeface="+mj-lt"/>
                          <a:ea typeface="Calibri" panose="020F0502020204030204" pitchFamily="34" charset="0"/>
                          <a:cs typeface="Times New Roman" panose="02020603050405020304" pitchFamily="18" charset="0"/>
                        </a:rPr>
                        <a:t>Derive the equation of a parabola given a focus and directrix.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9799398"/>
                  </a:ext>
                </a:extLst>
              </a:tr>
            </a:tbl>
          </a:graphicData>
        </a:graphic>
      </p:graphicFrame>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37</a:t>
            </a:fld>
            <a:endParaRPr lang="en-US"/>
          </a:p>
        </p:txBody>
      </p:sp>
    </p:spTree>
    <p:extLst>
      <p:ext uri="{BB962C8B-B14F-4D97-AF65-F5344CB8AC3E}">
        <p14:creationId xmlns:p14="http://schemas.microsoft.com/office/powerpoint/2010/main" val="1467990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256841" y="235678"/>
            <a:ext cx="10935159" cy="894479"/>
          </a:xfrm>
        </p:spPr>
        <p:txBody>
          <a:bodyPr/>
          <a:lstStyle/>
          <a:p>
            <a:r>
              <a:rPr lang="en-US" sz="4000" dirty="0">
                <a:latin typeface="Palatino Linotype"/>
              </a:rPr>
              <a:t>Algebra Revision, High School</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0" y="1220478"/>
            <a:ext cx="11633440" cy="1037447"/>
          </a:xfrm>
        </p:spPr>
        <p:txBody>
          <a:bodyPr vert="horz" lIns="91440" tIns="45720" rIns="274320" bIns="45720" rtlCol="0" anchor="t">
            <a:noAutofit/>
          </a:bodyPr>
          <a:lstStyle/>
          <a:p>
            <a:pPr marL="0" indent="0">
              <a:buNone/>
            </a:pPr>
            <a:r>
              <a:rPr lang="en-US" sz="2800" dirty="0">
                <a:latin typeface="Palatino Linotype"/>
              </a:rPr>
              <a:t>Select standards from the Algebra Conceptual Category were assigned the plus designation.</a:t>
            </a:r>
            <a:endParaRPr lang="en-US" sz="2800" dirty="0"/>
          </a:p>
        </p:txBody>
      </p:sp>
      <p:graphicFrame>
        <p:nvGraphicFramePr>
          <p:cNvPr id="7" name="Table 6">
            <a:extLst>
              <a:ext uri="{FF2B5EF4-FFF2-40B4-BE49-F238E27FC236}">
                <a16:creationId xmlns:a16="http://schemas.microsoft.com/office/drawing/2014/main" id="{030C2DD6-953E-403F-A023-0F500F65DFC4}"/>
              </a:ext>
            </a:extLst>
          </p:cNvPr>
          <p:cNvGraphicFramePr>
            <a:graphicFrameLocks noGrp="1"/>
          </p:cNvGraphicFramePr>
          <p:nvPr>
            <p:extLst>
              <p:ext uri="{D42A27DB-BD31-4B8C-83A1-F6EECF244321}">
                <p14:modId xmlns:p14="http://schemas.microsoft.com/office/powerpoint/2010/main" val="3857400252"/>
              </p:ext>
            </p:extLst>
          </p:nvPr>
        </p:nvGraphicFramePr>
        <p:xfrm>
          <a:off x="343208" y="2333269"/>
          <a:ext cx="11289923" cy="3680227"/>
        </p:xfrm>
        <a:graphic>
          <a:graphicData uri="http://schemas.openxmlformats.org/drawingml/2006/table">
            <a:tbl>
              <a:tblPr firstRow="1" firstCol="1" bandRow="1">
                <a:tableStyleId>{69012ECD-51FC-41F1-AA8D-1B2483CD663E}</a:tableStyleId>
              </a:tblPr>
              <a:tblGrid>
                <a:gridCol w="5666642">
                  <a:extLst>
                    <a:ext uri="{9D8B030D-6E8A-4147-A177-3AD203B41FA5}">
                      <a16:colId xmlns:a16="http://schemas.microsoft.com/office/drawing/2014/main" val="3365042943"/>
                    </a:ext>
                  </a:extLst>
                </a:gridCol>
                <a:gridCol w="5623281">
                  <a:extLst>
                    <a:ext uri="{9D8B030D-6E8A-4147-A177-3AD203B41FA5}">
                      <a16:colId xmlns:a16="http://schemas.microsoft.com/office/drawing/2014/main" val="2583153786"/>
                    </a:ext>
                  </a:extLst>
                </a:gridCol>
              </a:tblGrid>
              <a:tr h="472333">
                <a:tc>
                  <a:txBody>
                    <a:bodyPr/>
                    <a:lstStyle/>
                    <a:p>
                      <a:pPr marL="0" marR="0" algn="ctr">
                        <a:lnSpc>
                          <a:spcPct val="107000"/>
                        </a:lnSpc>
                        <a:spcBef>
                          <a:spcPts val="0"/>
                        </a:spcBef>
                        <a:spcAft>
                          <a:spcPts val="0"/>
                        </a:spcAft>
                      </a:pPr>
                      <a:r>
                        <a:rPr lang="en-US" sz="2000" dirty="0">
                          <a:effectLst/>
                          <a:latin typeface="+mn-lt"/>
                        </a:rPr>
                        <a:t>2023 NJSLS-M</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2016 NJSLSM</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3566308"/>
                  </a:ext>
                </a:extLst>
              </a:tr>
              <a:tr h="546935">
                <a:tc>
                  <a:txBody>
                    <a:bodyPr/>
                    <a:lstStyle/>
                    <a:p>
                      <a:pPr marL="0" marR="0">
                        <a:lnSpc>
                          <a:spcPct val="150000"/>
                        </a:lnSpc>
                        <a:spcBef>
                          <a:spcPts val="300"/>
                        </a:spcBef>
                        <a:spcAft>
                          <a:spcPts val="300"/>
                        </a:spcAft>
                      </a:pPr>
                      <a:r>
                        <a:rPr lang="en-US" sz="1800" b="0" dirty="0">
                          <a:effectLst/>
                          <a:latin typeface="Palatino Linotype" panose="02040502050505030304" pitchFamily="18" charset="0"/>
                          <a:ea typeface="Calibri" panose="020F0502020204030204" pitchFamily="34" charset="0"/>
                          <a:cs typeface="Times New Roman" panose="02020603050405020304" pitchFamily="18" charset="0"/>
                        </a:rPr>
                        <a:t>A.REI.C.5 </a:t>
                      </a:r>
                      <a:r>
                        <a:rPr lang="en-US" sz="1800" b="1" dirty="0">
                          <a:effectLst/>
                          <a:latin typeface="Palatino Linotype" panose="02040502050505030304" pitchFamily="18" charset="0"/>
                          <a:ea typeface="Calibri" panose="020F0502020204030204" pitchFamily="34" charset="0"/>
                          <a:cs typeface="Times New Roman" panose="02020603050405020304" pitchFamily="18" charset="0"/>
                        </a:rPr>
                        <a:t>(+)</a:t>
                      </a:r>
                      <a:r>
                        <a:rPr lang="en-US" sz="1800" b="0" dirty="0">
                          <a:effectLst/>
                          <a:latin typeface="Palatino Linotype" panose="02040502050505030304" pitchFamily="18" charset="0"/>
                          <a:ea typeface="Calibri" panose="020F0502020204030204" pitchFamily="34" charset="0"/>
                          <a:cs typeface="Times New Roman" panose="02020603050405020304" pitchFamily="18" charset="0"/>
                        </a:rPr>
                        <a:t> Prove that, given a system of two equations in two variables, replacing one equation by the sum of that equation and a multiple of the other produces a system with the same solutions.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300"/>
                        </a:spcBef>
                        <a:spcAft>
                          <a:spcPts val="300"/>
                        </a:spcAft>
                      </a:pP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A.REI.C.5</a:t>
                      </a:r>
                      <a:r>
                        <a:rPr lang="en-US" sz="1800" b="1"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Prove that, given a system of two equations in two variables, replacing one equation by the sum of that equation and a multiple of the other produces a system with the same solutions.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747939"/>
                  </a:ext>
                </a:extLst>
              </a:tr>
              <a:tr h="546935">
                <a:tc>
                  <a:txBody>
                    <a:bodyPr/>
                    <a:lstStyle/>
                    <a:p>
                      <a:pPr marL="0" marR="0">
                        <a:lnSpc>
                          <a:spcPct val="150000"/>
                        </a:lnSpc>
                        <a:spcBef>
                          <a:spcPts val="300"/>
                        </a:spcBef>
                        <a:spcAft>
                          <a:spcPts val="300"/>
                        </a:spcAft>
                      </a:pPr>
                      <a:r>
                        <a:rPr lang="en-US" sz="1800" b="0" dirty="0">
                          <a:effectLst/>
                          <a:latin typeface="Palatino Linotype" panose="02040502050505030304" pitchFamily="18" charset="0"/>
                          <a:ea typeface="Calibri" panose="020F0502020204030204" pitchFamily="34" charset="0"/>
                          <a:cs typeface="Times New Roman" panose="02020603050405020304" pitchFamily="18" charset="0"/>
                        </a:rPr>
                        <a:t>A.SSE.B.4 </a:t>
                      </a:r>
                      <a:r>
                        <a:rPr lang="en-US" sz="1800" b="1"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1800" b="0" dirty="0">
                          <a:effectLst/>
                          <a:latin typeface="Palatino Linotype" panose="02040502050505030304" pitchFamily="18" charset="0"/>
                          <a:ea typeface="Calibri" panose="020F0502020204030204" pitchFamily="34" charset="0"/>
                          <a:cs typeface="Times New Roman" panose="02020603050405020304" pitchFamily="18" charset="0"/>
                        </a:rPr>
                        <a:t>Derive and/or explain the formula for the sum of a finite geometric series (when the common ratio is not 1), and use the formula to solve problems. </a:t>
                      </a:r>
                      <a:r>
                        <a:rPr lang="en-US" sz="1800" b="0" dirty="0">
                          <a:solidFill>
                            <a:srgbClr val="0070C0"/>
                          </a:solidFill>
                          <a:effectLst/>
                          <a:latin typeface="Palatino Linotype" panose="02040502050505030304" pitchFamily="18" charset="0"/>
                          <a:ea typeface="Calibri" panose="020F0502020204030204" pitchFamily="34" charset="0"/>
                          <a:cs typeface="Times New Roman" panose="02020603050405020304" pitchFamily="18" charset="0"/>
                        </a:rPr>
                        <a:t>For example, calculate mortgage payments. </a:t>
                      </a:r>
                      <a:endParaRPr lang="en-US" sz="1800" b="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300"/>
                        </a:spcBef>
                        <a:spcAft>
                          <a:spcPts val="300"/>
                        </a:spcAft>
                      </a:pPr>
                      <a:r>
                        <a:rPr lang="en-US" sz="1800" b="0" dirty="0">
                          <a:effectLst/>
                          <a:latin typeface="Palatino Linotype" panose="02040502050505030304" pitchFamily="18" charset="0"/>
                          <a:ea typeface="Calibri" panose="020F0502020204030204" pitchFamily="34" charset="0"/>
                          <a:cs typeface="Times New Roman" panose="02020603050405020304" pitchFamily="18" charset="0"/>
                        </a:rPr>
                        <a:t>A.SSE.B.4 Derive and/or explain the formula for the sum of a finite geometric series (when the common ratio is not 1), and use the formula to solve problems. </a:t>
                      </a:r>
                      <a:r>
                        <a:rPr lang="en-US" sz="1800" b="0" dirty="0">
                          <a:solidFill>
                            <a:srgbClr val="0070C0"/>
                          </a:solidFill>
                          <a:effectLst/>
                          <a:latin typeface="Palatino Linotype" panose="02040502050505030304" pitchFamily="18" charset="0"/>
                          <a:ea typeface="Calibri" panose="020F0502020204030204" pitchFamily="34" charset="0"/>
                          <a:cs typeface="Times New Roman" panose="02020603050405020304" pitchFamily="18" charset="0"/>
                        </a:rPr>
                        <a:t>For example, calculate mortgage payments. </a:t>
                      </a:r>
                      <a:endParaRPr lang="en-US" sz="1800" b="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9799398"/>
                  </a:ext>
                </a:extLst>
              </a:tr>
            </a:tbl>
          </a:graphicData>
        </a:graphic>
      </p:graphicFrame>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38</a:t>
            </a:fld>
            <a:endParaRPr lang="en-US"/>
          </a:p>
        </p:txBody>
      </p:sp>
    </p:spTree>
    <p:extLst>
      <p:ext uri="{BB962C8B-B14F-4D97-AF65-F5344CB8AC3E}">
        <p14:creationId xmlns:p14="http://schemas.microsoft.com/office/powerpoint/2010/main" val="14085536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256841" y="235678"/>
            <a:ext cx="10935159" cy="894479"/>
          </a:xfrm>
        </p:spPr>
        <p:txBody>
          <a:bodyPr/>
          <a:lstStyle/>
          <a:p>
            <a:r>
              <a:rPr lang="en-US" sz="4000" dirty="0">
                <a:latin typeface="Palatino Linotype"/>
              </a:rPr>
              <a:t>Functions Revision, High School</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0" y="1130157"/>
            <a:ext cx="11849100" cy="1026561"/>
          </a:xfrm>
        </p:spPr>
        <p:txBody>
          <a:bodyPr vert="horz" lIns="91440" tIns="45720" rIns="274320" bIns="45720" rtlCol="0" anchor="t">
            <a:noAutofit/>
          </a:bodyPr>
          <a:lstStyle/>
          <a:p>
            <a:pPr marL="0" indent="0">
              <a:buNone/>
            </a:pPr>
            <a:r>
              <a:rPr lang="en-US" sz="2800" dirty="0">
                <a:latin typeface="Palatino Linotype"/>
              </a:rPr>
              <a:t>Select standards from the Functions Conceptual Category were assigned the plus designation.</a:t>
            </a:r>
            <a:endParaRPr lang="en-US" sz="2800" dirty="0"/>
          </a:p>
        </p:txBody>
      </p:sp>
      <p:graphicFrame>
        <p:nvGraphicFramePr>
          <p:cNvPr id="7" name="Table 6">
            <a:extLst>
              <a:ext uri="{FF2B5EF4-FFF2-40B4-BE49-F238E27FC236}">
                <a16:creationId xmlns:a16="http://schemas.microsoft.com/office/drawing/2014/main" id="{030C2DD6-953E-403F-A023-0F500F65DFC4}"/>
              </a:ext>
            </a:extLst>
          </p:cNvPr>
          <p:cNvGraphicFramePr>
            <a:graphicFrameLocks noGrp="1"/>
          </p:cNvGraphicFramePr>
          <p:nvPr>
            <p:extLst>
              <p:ext uri="{D42A27DB-BD31-4B8C-83A1-F6EECF244321}">
                <p14:modId xmlns:p14="http://schemas.microsoft.com/office/powerpoint/2010/main" val="1666242855"/>
              </p:ext>
            </p:extLst>
          </p:nvPr>
        </p:nvGraphicFramePr>
        <p:xfrm>
          <a:off x="171450" y="2148454"/>
          <a:ext cx="11289923" cy="3719089"/>
        </p:xfrm>
        <a:graphic>
          <a:graphicData uri="http://schemas.openxmlformats.org/drawingml/2006/table">
            <a:tbl>
              <a:tblPr firstRow="1" firstCol="1" bandRow="1">
                <a:tableStyleId>{69012ECD-51FC-41F1-AA8D-1B2483CD663E}</a:tableStyleId>
              </a:tblPr>
              <a:tblGrid>
                <a:gridCol w="5666642">
                  <a:extLst>
                    <a:ext uri="{9D8B030D-6E8A-4147-A177-3AD203B41FA5}">
                      <a16:colId xmlns:a16="http://schemas.microsoft.com/office/drawing/2014/main" val="3365042943"/>
                    </a:ext>
                  </a:extLst>
                </a:gridCol>
                <a:gridCol w="5623281">
                  <a:extLst>
                    <a:ext uri="{9D8B030D-6E8A-4147-A177-3AD203B41FA5}">
                      <a16:colId xmlns:a16="http://schemas.microsoft.com/office/drawing/2014/main" val="2583153786"/>
                    </a:ext>
                  </a:extLst>
                </a:gridCol>
              </a:tblGrid>
              <a:tr h="472333">
                <a:tc>
                  <a:txBody>
                    <a:bodyPr/>
                    <a:lstStyle/>
                    <a:p>
                      <a:pPr marL="0" marR="0" algn="ctr">
                        <a:lnSpc>
                          <a:spcPct val="107000"/>
                        </a:lnSpc>
                        <a:spcBef>
                          <a:spcPts val="0"/>
                        </a:spcBef>
                        <a:spcAft>
                          <a:spcPts val="0"/>
                        </a:spcAft>
                      </a:pPr>
                      <a:r>
                        <a:rPr lang="en-US" sz="2000" dirty="0">
                          <a:effectLst/>
                          <a:latin typeface="+mn-lt"/>
                        </a:rPr>
                        <a:t>2023 NJSLS-M</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2016 NJSLSM</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3566308"/>
                  </a:ext>
                </a:extLst>
              </a:tr>
              <a:tr h="546935">
                <a:tc>
                  <a:txBody>
                    <a:bodyPr/>
                    <a:lstStyle/>
                    <a:p>
                      <a:pPr marL="0" marR="0">
                        <a:lnSpc>
                          <a:spcPct val="150000"/>
                        </a:lnSpc>
                        <a:spcBef>
                          <a:spcPts val="300"/>
                        </a:spcBef>
                        <a:spcAft>
                          <a:spcPts val="300"/>
                        </a:spcAft>
                      </a:pPr>
                      <a:r>
                        <a:rPr lang="en-US" sz="2000" b="1"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2000" b="0" dirty="0">
                          <a:effectLst/>
                          <a:latin typeface="Palatino Linotype" panose="02040502050505030304" pitchFamily="18" charset="0"/>
                          <a:ea typeface="Calibri" panose="020F0502020204030204" pitchFamily="34" charset="0"/>
                          <a:cs typeface="Times New Roman" panose="02020603050405020304" pitchFamily="18" charset="0"/>
                        </a:rPr>
                        <a:t>F.TF.A.1</a:t>
                      </a:r>
                      <a:r>
                        <a:rPr lang="en-US" sz="2000" b="1" dirty="0">
                          <a:effectLst/>
                          <a:latin typeface="Palatino Linotype" panose="02040502050505030304" pitchFamily="18" charset="0"/>
                          <a:ea typeface="Calibri" panose="020F0502020204030204" pitchFamily="34" charset="0"/>
                          <a:cs typeface="Times New Roman" panose="02020603050405020304" pitchFamily="18" charset="0"/>
                        </a:rPr>
                        <a:t> (+) </a:t>
                      </a:r>
                      <a:r>
                        <a:rPr lang="en-US" sz="2000" b="0" dirty="0">
                          <a:effectLst/>
                          <a:latin typeface="Palatino Linotype" panose="02040502050505030304" pitchFamily="18" charset="0"/>
                          <a:ea typeface="Calibri" panose="020F0502020204030204" pitchFamily="34" charset="0"/>
                          <a:cs typeface="Times New Roman" panose="02020603050405020304" pitchFamily="18" charset="0"/>
                        </a:rPr>
                        <a:t>Understand radian measure of an angle as the length of the arc on the unit circle subtended by the angle.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300"/>
                        </a:spcBef>
                        <a:spcAft>
                          <a:spcPts val="300"/>
                        </a:spcAft>
                      </a:pPr>
                      <a:r>
                        <a:rPr lang="en-US" sz="2000" b="1"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2000" dirty="0">
                          <a:effectLst/>
                          <a:latin typeface="Palatino Linotype" panose="02040502050505030304" pitchFamily="18" charset="0"/>
                          <a:ea typeface="Calibri" panose="020F0502020204030204" pitchFamily="34" charset="0"/>
                          <a:cs typeface="Times New Roman" panose="02020603050405020304" pitchFamily="18" charset="0"/>
                        </a:rPr>
                        <a:t>F.TF.A.1</a:t>
                      </a:r>
                      <a:r>
                        <a:rPr lang="en-US" sz="2000" b="1"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2000" dirty="0">
                          <a:effectLst/>
                          <a:latin typeface="Palatino Linotype" panose="02040502050505030304" pitchFamily="18" charset="0"/>
                          <a:ea typeface="Calibri" panose="020F0502020204030204" pitchFamily="34" charset="0"/>
                          <a:cs typeface="Times New Roman" panose="02020603050405020304" pitchFamily="18" charset="0"/>
                        </a:rPr>
                        <a:t>Understand radian measure of an angle as the length of the arc on the unit circle subtended by the angle.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747939"/>
                  </a:ext>
                </a:extLst>
              </a:tr>
              <a:tr h="546935">
                <a:tc>
                  <a:txBody>
                    <a:bodyPr/>
                    <a:lstStyle/>
                    <a:p>
                      <a:pPr marL="0" marR="0">
                        <a:lnSpc>
                          <a:spcPct val="150000"/>
                        </a:lnSpc>
                        <a:spcBef>
                          <a:spcPts val="0"/>
                        </a:spcBef>
                        <a:spcAft>
                          <a:spcPts val="1100"/>
                        </a:spcAft>
                      </a:pPr>
                      <a:r>
                        <a:rPr lang="en-US" sz="2000" b="0" kern="12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F.IF.C.7e Graph exponential and logarithmic functions, showing intercepts and end behavior.</a:t>
                      </a:r>
                    </a:p>
                    <a:p>
                      <a:pPr marL="0" marR="0">
                        <a:lnSpc>
                          <a:spcPct val="150000"/>
                        </a:lnSpc>
                        <a:spcBef>
                          <a:spcPts val="0"/>
                        </a:spcBef>
                        <a:spcAft>
                          <a:spcPts val="1100"/>
                        </a:spcAft>
                      </a:pPr>
                      <a:r>
                        <a:rPr lang="en-US" sz="2000" b="0" kern="1200" dirty="0">
                          <a:solidFill>
                            <a:schemeClr val="tx1"/>
                          </a:solidFill>
                          <a:effectLst/>
                          <a:latin typeface="Palatino Linotype" panose="02040502050505030304" pitchFamily="18" charset="0"/>
                          <a:ea typeface="+mn-ea"/>
                          <a:cs typeface="Times New Roman" panose="02020603050405020304" pitchFamily="18" charset="0"/>
                        </a:rPr>
                        <a:t>F.IF.C.7f </a:t>
                      </a:r>
                      <a:r>
                        <a:rPr lang="en-US" sz="2000" b="1" kern="1200" dirty="0">
                          <a:solidFill>
                            <a:schemeClr val="tx1"/>
                          </a:solidFill>
                          <a:effectLst/>
                          <a:latin typeface="Palatino Linotype" panose="02040502050505030304" pitchFamily="18" charset="0"/>
                          <a:ea typeface="+mn-ea"/>
                          <a:cs typeface="Times New Roman" panose="02020603050405020304" pitchFamily="18" charset="0"/>
                        </a:rPr>
                        <a:t>(+)</a:t>
                      </a:r>
                      <a:r>
                        <a:rPr lang="en-US" sz="2000" b="0" kern="1200" dirty="0">
                          <a:solidFill>
                            <a:schemeClr val="tx1"/>
                          </a:solidFill>
                          <a:effectLst/>
                          <a:latin typeface="Palatino Linotype" panose="02040502050505030304" pitchFamily="18" charset="0"/>
                          <a:ea typeface="+mn-ea"/>
                          <a:cs typeface="Times New Roman" panose="02020603050405020304" pitchFamily="18" charset="0"/>
                        </a:rPr>
                        <a:t> Graph trigonometric functions, showing period, midline, and amplitude.</a:t>
                      </a:r>
                      <a:endParaRPr lang="en-US" sz="2000" b="0" kern="12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300"/>
                        </a:spcBef>
                        <a:spcAft>
                          <a:spcPts val="300"/>
                        </a:spcAft>
                      </a:pPr>
                      <a:r>
                        <a:rPr lang="en-US" sz="2000" dirty="0">
                          <a:effectLst/>
                          <a:latin typeface="+mn-lt"/>
                          <a:ea typeface="Calibri" panose="020F0502020204030204" pitchFamily="34" charset="0"/>
                          <a:cs typeface="Times New Roman" panose="02020603050405020304" pitchFamily="18" charset="0"/>
                        </a:rPr>
                        <a:t>F.IF.C.7e Graph exponential and logarithmic functions, showing intercepts and end behavior, and trigonometric functions, showing period, midline, and amplitude.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9799398"/>
                  </a:ext>
                </a:extLst>
              </a:tr>
            </a:tbl>
          </a:graphicData>
        </a:graphic>
      </p:graphicFrame>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39</a:t>
            </a:fld>
            <a:endParaRPr lang="en-US"/>
          </a:p>
        </p:txBody>
      </p:sp>
    </p:spTree>
    <p:extLst>
      <p:ext uri="{BB962C8B-B14F-4D97-AF65-F5344CB8AC3E}">
        <p14:creationId xmlns:p14="http://schemas.microsoft.com/office/powerpoint/2010/main" val="1673324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C1BB3C4-800F-4155-90F2-BA2D2AD36514}"/>
              </a:ext>
            </a:extLst>
          </p:cNvPr>
          <p:cNvSpPr txBox="1">
            <a:spLocks noGrp="1"/>
          </p:cNvSpPr>
          <p:nvPr>
            <p:ph type="title"/>
          </p:nvPr>
        </p:nvSpPr>
        <p:spPr>
          <a:xfrm>
            <a:off x="1320889" y="317101"/>
            <a:ext cx="10628770" cy="646331"/>
          </a:xfrm>
          <a:prstGeom prst="rect">
            <a:avLst/>
          </a:prstGeom>
          <a:noFill/>
        </p:spPr>
        <p:txBody>
          <a:bodyPr wrap="square" rtlCol="0">
            <a:spAutoFit/>
          </a:bodyPr>
          <a:lstStyle/>
          <a:p>
            <a:r>
              <a:rPr lang="en-US" sz="4000" dirty="0">
                <a:latin typeface="Palatino Linotype"/>
              </a:rPr>
              <a:t>K–5 Structural Revision</a:t>
            </a:r>
          </a:p>
        </p:txBody>
      </p:sp>
      <p:sp>
        <p:nvSpPr>
          <p:cNvPr id="2" name="Text Placeholder 1">
            <a:extLst>
              <a:ext uri="{FF2B5EF4-FFF2-40B4-BE49-F238E27FC236}">
                <a16:creationId xmlns:a16="http://schemas.microsoft.com/office/drawing/2014/main" id="{2530CCB9-1CE4-4E3E-B3E1-D373047E5F6D}"/>
              </a:ext>
            </a:extLst>
          </p:cNvPr>
          <p:cNvSpPr>
            <a:spLocks noGrp="1"/>
          </p:cNvSpPr>
          <p:nvPr>
            <p:ph type="body" idx="1"/>
          </p:nvPr>
        </p:nvSpPr>
        <p:spPr>
          <a:xfrm>
            <a:off x="214195" y="1312425"/>
            <a:ext cx="5876390" cy="550426"/>
          </a:xfrm>
        </p:spPr>
        <p:txBody>
          <a:bodyPr/>
          <a:lstStyle/>
          <a:p>
            <a:r>
              <a:rPr lang="en-US" sz="3200" dirty="0"/>
              <a:t>2016 Domains</a:t>
            </a:r>
          </a:p>
        </p:txBody>
      </p:sp>
      <p:sp>
        <p:nvSpPr>
          <p:cNvPr id="3" name="Content Placeholder 2">
            <a:extLst>
              <a:ext uri="{FF2B5EF4-FFF2-40B4-BE49-F238E27FC236}">
                <a16:creationId xmlns:a16="http://schemas.microsoft.com/office/drawing/2014/main" id="{01BE5C5C-28CA-4AFB-B2CE-B8D647CC5FFD}"/>
              </a:ext>
            </a:extLst>
          </p:cNvPr>
          <p:cNvSpPr>
            <a:spLocks noGrp="1"/>
          </p:cNvSpPr>
          <p:nvPr>
            <p:ph sz="half" idx="2"/>
          </p:nvPr>
        </p:nvSpPr>
        <p:spPr>
          <a:xfrm>
            <a:off x="214196" y="1873902"/>
            <a:ext cx="5876389" cy="4098334"/>
          </a:xfrm>
        </p:spPr>
        <p:txBody>
          <a:bodyPr/>
          <a:lstStyle/>
          <a:p>
            <a:pPr>
              <a:lnSpc>
                <a:spcPct val="100000"/>
              </a:lnSpc>
              <a:spcBef>
                <a:spcPts val="0"/>
              </a:spcBef>
              <a:spcAft>
                <a:spcPts val="0"/>
              </a:spcAft>
            </a:pPr>
            <a:r>
              <a:rPr lang="en-US" sz="2600" dirty="0"/>
              <a:t>Measurement and Data (MD)</a:t>
            </a:r>
          </a:p>
          <a:p>
            <a:pPr>
              <a:lnSpc>
                <a:spcPct val="100000"/>
              </a:lnSpc>
              <a:spcBef>
                <a:spcPts val="0"/>
              </a:spcBef>
              <a:spcAft>
                <a:spcPts val="0"/>
              </a:spcAft>
            </a:pPr>
            <a:r>
              <a:rPr lang="en-US" sz="2600" dirty="0"/>
              <a:t>Geometry (G)</a:t>
            </a:r>
          </a:p>
          <a:p>
            <a:pPr>
              <a:lnSpc>
                <a:spcPct val="100000"/>
              </a:lnSpc>
              <a:spcBef>
                <a:spcPts val="0"/>
              </a:spcBef>
              <a:spcAft>
                <a:spcPts val="0"/>
              </a:spcAft>
            </a:pPr>
            <a:r>
              <a:rPr lang="en-US" sz="2600" dirty="0"/>
              <a:t>Counting and Cardinality (CC)</a:t>
            </a:r>
          </a:p>
          <a:p>
            <a:pPr>
              <a:lnSpc>
                <a:spcPct val="100000"/>
              </a:lnSpc>
              <a:spcBef>
                <a:spcPts val="0"/>
              </a:spcBef>
              <a:spcAft>
                <a:spcPts val="0"/>
              </a:spcAft>
            </a:pPr>
            <a:r>
              <a:rPr lang="en-US" sz="2600" dirty="0"/>
              <a:t>Number and Operations in Base Ten (NBT)</a:t>
            </a:r>
          </a:p>
          <a:p>
            <a:pPr>
              <a:lnSpc>
                <a:spcPct val="100000"/>
              </a:lnSpc>
              <a:spcBef>
                <a:spcPts val="0"/>
              </a:spcBef>
              <a:spcAft>
                <a:spcPts val="0"/>
              </a:spcAft>
            </a:pPr>
            <a:r>
              <a:rPr lang="en-US" sz="2600" dirty="0"/>
              <a:t>Number and Operations – Fractions (NF)</a:t>
            </a:r>
          </a:p>
          <a:p>
            <a:pPr>
              <a:lnSpc>
                <a:spcPct val="100000"/>
              </a:lnSpc>
              <a:spcBef>
                <a:spcPts val="0"/>
              </a:spcBef>
              <a:spcAft>
                <a:spcPts val="0"/>
              </a:spcAft>
            </a:pPr>
            <a:r>
              <a:rPr lang="en-US" sz="2600" dirty="0"/>
              <a:t>Operations and Algebraic Thinking (OA)</a:t>
            </a:r>
          </a:p>
        </p:txBody>
      </p:sp>
      <p:sp>
        <p:nvSpPr>
          <p:cNvPr id="4" name="Text Placeholder 3">
            <a:extLst>
              <a:ext uri="{FF2B5EF4-FFF2-40B4-BE49-F238E27FC236}">
                <a16:creationId xmlns:a16="http://schemas.microsoft.com/office/drawing/2014/main" id="{E8F167E4-744A-41F2-A2CC-31FE4B2AA1D5}"/>
              </a:ext>
            </a:extLst>
          </p:cNvPr>
          <p:cNvSpPr>
            <a:spLocks noGrp="1"/>
          </p:cNvSpPr>
          <p:nvPr>
            <p:ph type="body" idx="13"/>
          </p:nvPr>
        </p:nvSpPr>
        <p:spPr>
          <a:xfrm>
            <a:off x="6010620" y="1312425"/>
            <a:ext cx="6184175" cy="550427"/>
          </a:xfrm>
        </p:spPr>
        <p:txBody>
          <a:bodyPr/>
          <a:lstStyle/>
          <a:p>
            <a:r>
              <a:rPr lang="en-US" sz="3200" dirty="0"/>
              <a:t>2023 Domains</a:t>
            </a:r>
          </a:p>
        </p:txBody>
      </p:sp>
      <p:sp>
        <p:nvSpPr>
          <p:cNvPr id="5" name="Content Placeholder 4">
            <a:extLst>
              <a:ext uri="{FF2B5EF4-FFF2-40B4-BE49-F238E27FC236}">
                <a16:creationId xmlns:a16="http://schemas.microsoft.com/office/drawing/2014/main" id="{F8341326-34B8-4551-8D57-88BF0A7EB68F}"/>
              </a:ext>
            </a:extLst>
          </p:cNvPr>
          <p:cNvSpPr>
            <a:spLocks noGrp="1"/>
          </p:cNvSpPr>
          <p:nvPr>
            <p:ph sz="half" idx="14"/>
          </p:nvPr>
        </p:nvSpPr>
        <p:spPr>
          <a:xfrm>
            <a:off x="5991984" y="1873901"/>
            <a:ext cx="5876389" cy="3943508"/>
          </a:xfrm>
        </p:spPr>
        <p:txBody>
          <a:bodyPr/>
          <a:lstStyle/>
          <a:p>
            <a:pPr>
              <a:lnSpc>
                <a:spcPct val="100000"/>
              </a:lnSpc>
              <a:spcBef>
                <a:spcPts val="0"/>
              </a:spcBef>
              <a:spcAft>
                <a:spcPts val="0"/>
              </a:spcAft>
            </a:pPr>
            <a:r>
              <a:rPr lang="en-US" sz="2600" dirty="0"/>
              <a:t>Measurement (M)</a:t>
            </a:r>
          </a:p>
          <a:p>
            <a:pPr>
              <a:lnSpc>
                <a:spcPct val="100000"/>
              </a:lnSpc>
              <a:spcBef>
                <a:spcPts val="0"/>
              </a:spcBef>
              <a:spcAft>
                <a:spcPts val="0"/>
              </a:spcAft>
            </a:pPr>
            <a:r>
              <a:rPr lang="en-US" sz="2600" dirty="0"/>
              <a:t>Data Literacy (DL)</a:t>
            </a:r>
          </a:p>
          <a:p>
            <a:pPr>
              <a:lnSpc>
                <a:spcPct val="100000"/>
              </a:lnSpc>
              <a:spcBef>
                <a:spcPts val="0"/>
              </a:spcBef>
              <a:spcAft>
                <a:spcPts val="0"/>
              </a:spcAft>
            </a:pPr>
            <a:r>
              <a:rPr lang="en-US" sz="2600" dirty="0"/>
              <a:t>Geometry (G)</a:t>
            </a:r>
          </a:p>
          <a:p>
            <a:pPr>
              <a:lnSpc>
                <a:spcPct val="100000"/>
              </a:lnSpc>
              <a:spcBef>
                <a:spcPts val="0"/>
              </a:spcBef>
              <a:spcAft>
                <a:spcPts val="0"/>
              </a:spcAft>
            </a:pPr>
            <a:r>
              <a:rPr lang="en-US" sz="2600" dirty="0"/>
              <a:t>Counting and Cardinality (CC)</a:t>
            </a:r>
          </a:p>
          <a:p>
            <a:pPr>
              <a:lnSpc>
                <a:spcPct val="100000"/>
              </a:lnSpc>
              <a:spcBef>
                <a:spcPts val="0"/>
              </a:spcBef>
              <a:spcAft>
                <a:spcPts val="0"/>
              </a:spcAft>
            </a:pPr>
            <a:r>
              <a:rPr lang="en-US" sz="2600" dirty="0"/>
              <a:t>Number and Operations in Base Ten (NBT)</a:t>
            </a:r>
          </a:p>
          <a:p>
            <a:pPr>
              <a:lnSpc>
                <a:spcPct val="100000"/>
              </a:lnSpc>
              <a:spcBef>
                <a:spcPts val="0"/>
              </a:spcBef>
              <a:spcAft>
                <a:spcPts val="0"/>
              </a:spcAft>
            </a:pPr>
            <a:r>
              <a:rPr lang="en-US" sz="2600" dirty="0"/>
              <a:t>Number and Operations – Fractions (NF)</a:t>
            </a:r>
          </a:p>
          <a:p>
            <a:pPr>
              <a:lnSpc>
                <a:spcPct val="100000"/>
              </a:lnSpc>
              <a:spcBef>
                <a:spcPts val="0"/>
              </a:spcBef>
              <a:spcAft>
                <a:spcPts val="0"/>
              </a:spcAft>
            </a:pPr>
            <a:r>
              <a:rPr lang="en-US" sz="2600" dirty="0"/>
              <a:t>Operations and Algebraic Thinking (OA)</a:t>
            </a:r>
          </a:p>
        </p:txBody>
      </p:sp>
    </p:spTree>
    <p:extLst>
      <p:ext uri="{BB962C8B-B14F-4D97-AF65-F5344CB8AC3E}">
        <p14:creationId xmlns:p14="http://schemas.microsoft.com/office/powerpoint/2010/main" val="30865944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277DD-3991-41BB-9FCE-015A3F082FE0}"/>
              </a:ext>
            </a:extLst>
          </p:cNvPr>
          <p:cNvSpPr>
            <a:spLocks noGrp="1"/>
          </p:cNvSpPr>
          <p:nvPr>
            <p:ph type="title"/>
          </p:nvPr>
        </p:nvSpPr>
        <p:spPr>
          <a:xfrm>
            <a:off x="1345883" y="235122"/>
            <a:ext cx="10469366" cy="747579"/>
          </a:xfrm>
        </p:spPr>
        <p:txBody>
          <a:bodyPr/>
          <a:lstStyle/>
          <a:p>
            <a:r>
              <a:rPr lang="en-US" sz="4000" dirty="0">
                <a:latin typeface="Palatino Linotype"/>
              </a:rPr>
              <a:t>Implications of Plus Standards Expansion</a:t>
            </a:r>
          </a:p>
        </p:txBody>
      </p:sp>
      <p:sp>
        <p:nvSpPr>
          <p:cNvPr id="3" name="Content Placeholder 2">
            <a:extLst>
              <a:ext uri="{FF2B5EF4-FFF2-40B4-BE49-F238E27FC236}">
                <a16:creationId xmlns:a16="http://schemas.microsoft.com/office/drawing/2014/main" id="{128620F0-A245-42FF-B0DC-E249DED6E8D8}"/>
              </a:ext>
            </a:extLst>
          </p:cNvPr>
          <p:cNvSpPr>
            <a:spLocks noGrp="1"/>
          </p:cNvSpPr>
          <p:nvPr>
            <p:ph idx="1"/>
          </p:nvPr>
        </p:nvSpPr>
        <p:spPr>
          <a:xfrm>
            <a:off x="-6108" y="1479479"/>
            <a:ext cx="12184186" cy="4438436"/>
          </a:xfrm>
        </p:spPr>
        <p:txBody>
          <a:bodyPr vert="horz" lIns="91440" tIns="45720" rIns="822960" bIns="45720" rtlCol="0" anchor="t">
            <a:noAutofit/>
          </a:bodyPr>
          <a:lstStyle/>
          <a:p>
            <a:pPr marL="285750">
              <a:lnSpc>
                <a:spcPct val="90000"/>
              </a:lnSpc>
              <a:spcAft>
                <a:spcPts val="600"/>
              </a:spcAft>
            </a:pPr>
            <a:r>
              <a:rPr lang="en-US" sz="2400" dirty="0">
                <a:latin typeface="Palatino Linotype"/>
              </a:rPr>
              <a:t>High School course redesign (guidance forthcoming!)</a:t>
            </a:r>
          </a:p>
          <a:p>
            <a:pPr marL="742950" lvl="1">
              <a:lnSpc>
                <a:spcPct val="90000"/>
              </a:lnSpc>
              <a:spcAft>
                <a:spcPts val="600"/>
              </a:spcAft>
            </a:pPr>
            <a:r>
              <a:rPr lang="en-US" sz="2400" dirty="0">
                <a:latin typeface="Palatino Linotype"/>
              </a:rPr>
              <a:t>Algebra 1 </a:t>
            </a:r>
          </a:p>
          <a:p>
            <a:pPr marL="742950" lvl="1">
              <a:lnSpc>
                <a:spcPct val="90000"/>
              </a:lnSpc>
              <a:spcAft>
                <a:spcPts val="600"/>
              </a:spcAft>
            </a:pPr>
            <a:r>
              <a:rPr lang="en-US" sz="2400" dirty="0">
                <a:latin typeface="Palatino Linotype"/>
              </a:rPr>
              <a:t>Geometry</a:t>
            </a:r>
          </a:p>
          <a:p>
            <a:pPr marL="742950" lvl="1">
              <a:lnSpc>
                <a:spcPct val="90000"/>
              </a:lnSpc>
              <a:spcAft>
                <a:spcPts val="600"/>
              </a:spcAft>
            </a:pPr>
            <a:r>
              <a:rPr lang="en-US" sz="2400" dirty="0">
                <a:latin typeface="Palatino Linotype"/>
              </a:rPr>
              <a:t>Algebra 2</a:t>
            </a:r>
          </a:p>
          <a:p>
            <a:pPr marL="742950" lvl="1">
              <a:lnSpc>
                <a:spcPct val="90000"/>
              </a:lnSpc>
              <a:spcAft>
                <a:spcPts val="600"/>
              </a:spcAft>
            </a:pPr>
            <a:r>
              <a:rPr lang="en-US" sz="2400" dirty="0">
                <a:latin typeface="Palatino Linotype"/>
              </a:rPr>
              <a:t>Advanced Courses</a:t>
            </a:r>
          </a:p>
          <a:p>
            <a:pPr marL="285750">
              <a:lnSpc>
                <a:spcPct val="90000"/>
              </a:lnSpc>
              <a:spcAft>
                <a:spcPts val="600"/>
              </a:spcAft>
            </a:pPr>
            <a:r>
              <a:rPr lang="en-US" sz="2400" dirty="0">
                <a:latin typeface="Palatino Linotype"/>
              </a:rPr>
              <a:t>Designating additional standards as plus standards allows for a more robust treatment of trigonometry and statistics in Precalculus, Statistics, Data Science, or other advanced mathematics courses.</a:t>
            </a:r>
            <a:endParaRPr lang="en-US" sz="2400" kern="1200" dirty="0">
              <a:latin typeface="Palatino Linotype"/>
              <a:ea typeface="+mj-ea"/>
              <a:cs typeface="+mj-cs"/>
            </a:endParaRPr>
          </a:p>
        </p:txBody>
      </p:sp>
      <p:sp>
        <p:nvSpPr>
          <p:cNvPr id="5" name="Slide Number Placeholder 4">
            <a:extLst>
              <a:ext uri="{FF2B5EF4-FFF2-40B4-BE49-F238E27FC236}">
                <a16:creationId xmlns:a16="http://schemas.microsoft.com/office/drawing/2014/main" id="{063DD844-66EA-4FD0-B48C-10AE4A46A20C}"/>
              </a:ext>
            </a:extLst>
          </p:cNvPr>
          <p:cNvSpPr>
            <a:spLocks noGrp="1"/>
          </p:cNvSpPr>
          <p:nvPr>
            <p:ph type="sldNum" sz="quarter" idx="12"/>
          </p:nvPr>
        </p:nvSpPr>
        <p:spPr/>
        <p:txBody>
          <a:bodyPr/>
          <a:lstStyle/>
          <a:p>
            <a:fld id="{A3D1C70C-36A2-44FC-A083-98959550CFF4}" type="slidenum">
              <a:rPr lang="en-US" smtClean="0"/>
              <a:t>40</a:t>
            </a:fld>
            <a:endParaRPr lang="en-US"/>
          </a:p>
        </p:txBody>
      </p:sp>
    </p:spTree>
    <p:extLst>
      <p:ext uri="{BB962C8B-B14F-4D97-AF65-F5344CB8AC3E}">
        <p14:creationId xmlns:p14="http://schemas.microsoft.com/office/powerpoint/2010/main" val="26098588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A8113-A8EE-4CFB-86E0-0FAF913DB8A4}"/>
              </a:ext>
            </a:extLst>
          </p:cNvPr>
          <p:cNvSpPr>
            <a:spLocks noGrp="1"/>
          </p:cNvSpPr>
          <p:nvPr>
            <p:ph type="title"/>
          </p:nvPr>
        </p:nvSpPr>
        <p:spPr>
          <a:xfrm>
            <a:off x="1256841" y="378896"/>
            <a:ext cx="10096959" cy="747579"/>
          </a:xfrm>
        </p:spPr>
        <p:txBody>
          <a:bodyPr anchor="ctr">
            <a:normAutofit/>
          </a:bodyPr>
          <a:lstStyle/>
          <a:p>
            <a:r>
              <a:rPr lang="en-US" sz="4600" dirty="0"/>
              <a:t>Resources and Opportunities</a:t>
            </a:r>
          </a:p>
        </p:txBody>
      </p:sp>
      <p:sp>
        <p:nvSpPr>
          <p:cNvPr id="6" name="Text Placeholder 5">
            <a:extLst>
              <a:ext uri="{FF2B5EF4-FFF2-40B4-BE49-F238E27FC236}">
                <a16:creationId xmlns:a16="http://schemas.microsoft.com/office/drawing/2014/main" id="{0FD92B79-D686-4050-9A5C-3BCC51C4C2E5}"/>
              </a:ext>
            </a:extLst>
          </p:cNvPr>
          <p:cNvSpPr>
            <a:spLocks noGrp="1"/>
          </p:cNvSpPr>
          <p:nvPr>
            <p:ph sz="half" idx="1"/>
          </p:nvPr>
        </p:nvSpPr>
        <p:spPr>
          <a:xfrm>
            <a:off x="176270" y="1011959"/>
            <a:ext cx="7875909" cy="5495848"/>
          </a:xfrm>
        </p:spPr>
        <p:txBody>
          <a:bodyPr>
            <a:normAutofit/>
          </a:bodyPr>
          <a:lstStyle/>
          <a:p>
            <a:pPr marL="112712" indent="0" algn="just">
              <a:lnSpc>
                <a:spcPct val="100000"/>
              </a:lnSpc>
              <a:spcBef>
                <a:spcPts val="0"/>
              </a:spcBef>
              <a:spcAft>
                <a:spcPts val="600"/>
              </a:spcAft>
              <a:buNone/>
            </a:pPr>
            <a:r>
              <a:rPr lang="en-US" sz="2800" dirty="0"/>
              <a:t>Coming Soon …</a:t>
            </a:r>
          </a:p>
          <a:p>
            <a:pPr marL="688975" indent="-350838" algn="just">
              <a:lnSpc>
                <a:spcPct val="100000"/>
              </a:lnSpc>
              <a:spcBef>
                <a:spcPts val="0"/>
              </a:spcBef>
              <a:spcAft>
                <a:spcPts val="600"/>
              </a:spcAft>
            </a:pPr>
            <a:r>
              <a:rPr lang="en-US" sz="2200" dirty="0"/>
              <a:t>Elementary Data Literacy materials</a:t>
            </a:r>
          </a:p>
          <a:p>
            <a:pPr marL="688975" indent="-350838" algn="just">
              <a:lnSpc>
                <a:spcPct val="100000"/>
              </a:lnSpc>
              <a:spcBef>
                <a:spcPts val="0"/>
              </a:spcBef>
              <a:spcAft>
                <a:spcPts val="600"/>
              </a:spcAft>
            </a:pPr>
            <a:r>
              <a:rPr lang="en-US" sz="2200" dirty="0"/>
              <a:t>High School Course Content Guidance</a:t>
            </a:r>
          </a:p>
          <a:p>
            <a:pPr marL="688975" indent="-350838" algn="just">
              <a:lnSpc>
                <a:spcPct val="100000"/>
              </a:lnSpc>
              <a:spcBef>
                <a:spcPts val="0"/>
              </a:spcBef>
              <a:spcAft>
                <a:spcPts val="600"/>
              </a:spcAft>
            </a:pPr>
            <a:r>
              <a:rPr lang="en-US" sz="2200" dirty="0"/>
              <a:t>High School Mathematics Content Emphases</a:t>
            </a:r>
          </a:p>
          <a:p>
            <a:pPr marL="688975" indent="-350838" algn="just">
              <a:lnSpc>
                <a:spcPct val="100000"/>
              </a:lnSpc>
              <a:spcBef>
                <a:spcPts val="0"/>
              </a:spcBef>
              <a:spcAft>
                <a:spcPts val="600"/>
              </a:spcAft>
            </a:pPr>
            <a:r>
              <a:rPr lang="en-US" sz="2200" dirty="0"/>
              <a:t>Practice Briefs covering various topics</a:t>
            </a:r>
          </a:p>
          <a:p>
            <a:pPr marL="463550" indent="-350838">
              <a:lnSpc>
                <a:spcPct val="98000"/>
              </a:lnSpc>
            </a:pPr>
            <a:endParaRPr lang="en-US" sz="2000" dirty="0"/>
          </a:p>
        </p:txBody>
      </p:sp>
      <p:pic>
        <p:nvPicPr>
          <p:cNvPr id="10" name="Picture 9" descr="A close-up of a logo&#10;&#10;Description automatically generated">
            <a:extLst>
              <a:ext uri="{FF2B5EF4-FFF2-40B4-BE49-F238E27FC236}">
                <a16:creationId xmlns:a16="http://schemas.microsoft.com/office/drawing/2014/main" id="{E3C9192C-BCF8-4B97-805B-88595AADE7B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428935" y="3887782"/>
            <a:ext cx="5586795" cy="1826102"/>
          </a:xfrm>
          <a:prstGeom prst="rect">
            <a:avLst/>
          </a:prstGeom>
          <a:noFill/>
        </p:spPr>
      </p:pic>
      <p:sp>
        <p:nvSpPr>
          <p:cNvPr id="5" name="Slide Number Placeholder 4">
            <a:extLst>
              <a:ext uri="{FF2B5EF4-FFF2-40B4-BE49-F238E27FC236}">
                <a16:creationId xmlns:a16="http://schemas.microsoft.com/office/drawing/2014/main" id="{ABFE3EEB-C18F-43DE-9A84-7BEB2E4A13EF}"/>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41</a:t>
            </a:fld>
            <a:endParaRPr lang="en-US"/>
          </a:p>
        </p:txBody>
      </p:sp>
    </p:spTree>
    <p:extLst>
      <p:ext uri="{BB962C8B-B14F-4D97-AF65-F5344CB8AC3E}">
        <p14:creationId xmlns:p14="http://schemas.microsoft.com/office/powerpoint/2010/main" val="31596877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A8113-A8EE-4CFB-86E0-0FAF913DB8A4}"/>
              </a:ext>
            </a:extLst>
          </p:cNvPr>
          <p:cNvSpPr>
            <a:spLocks noGrp="1"/>
          </p:cNvSpPr>
          <p:nvPr>
            <p:ph type="title"/>
          </p:nvPr>
        </p:nvSpPr>
        <p:spPr/>
        <p:txBody>
          <a:bodyPr/>
          <a:lstStyle/>
          <a:p>
            <a:r>
              <a:rPr lang="en-US" dirty="0"/>
              <a:t>Climate Change in NJSLS-M</a:t>
            </a:r>
          </a:p>
        </p:txBody>
      </p:sp>
      <p:sp>
        <p:nvSpPr>
          <p:cNvPr id="6" name="Text Placeholder 5">
            <a:extLst>
              <a:ext uri="{FF2B5EF4-FFF2-40B4-BE49-F238E27FC236}">
                <a16:creationId xmlns:a16="http://schemas.microsoft.com/office/drawing/2014/main" id="{0FD92B79-D686-4050-9A5C-3BCC51C4C2E5}"/>
              </a:ext>
            </a:extLst>
          </p:cNvPr>
          <p:cNvSpPr>
            <a:spLocks noGrp="1"/>
          </p:cNvSpPr>
          <p:nvPr>
            <p:ph type="body" sz="quarter" idx="11"/>
          </p:nvPr>
        </p:nvSpPr>
        <p:spPr>
          <a:xfrm>
            <a:off x="171451" y="1222375"/>
            <a:ext cx="8409841" cy="4803775"/>
          </a:xfrm>
        </p:spPr>
        <p:txBody>
          <a:bodyPr>
            <a:normAutofit/>
          </a:bodyPr>
          <a:lstStyle/>
          <a:p>
            <a:pPr marL="463550" indent="-350838"/>
            <a:r>
              <a:rPr lang="en-US" sz="3000" dirty="0"/>
              <a:t>Standards accompanied by this icon represent opportunities to integrate age-appropriate climate change education.</a:t>
            </a:r>
          </a:p>
          <a:p>
            <a:pPr marL="463550" indent="-350838"/>
            <a:r>
              <a:rPr lang="en-US" sz="3000" dirty="0"/>
              <a:t>Additional materials designed to support educators in creating interdisciplinary units focused on authentic learning experiences integrating a range of perspectives will be developed.</a:t>
            </a:r>
          </a:p>
          <a:p>
            <a:pPr marL="463550" indent="-350838"/>
            <a:endParaRPr lang="en-US" sz="2800" dirty="0"/>
          </a:p>
        </p:txBody>
      </p:sp>
      <p:sp>
        <p:nvSpPr>
          <p:cNvPr id="5" name="Slide Number Placeholder 4">
            <a:extLst>
              <a:ext uri="{FF2B5EF4-FFF2-40B4-BE49-F238E27FC236}">
                <a16:creationId xmlns:a16="http://schemas.microsoft.com/office/drawing/2014/main" id="{ABFE3EEB-C18F-43DE-9A84-7BEB2E4A13EF}"/>
              </a:ext>
            </a:extLst>
          </p:cNvPr>
          <p:cNvSpPr>
            <a:spLocks noGrp="1"/>
          </p:cNvSpPr>
          <p:nvPr>
            <p:ph type="sldNum" sz="quarter" idx="10"/>
          </p:nvPr>
        </p:nvSpPr>
        <p:spPr/>
        <p:txBody>
          <a:bodyPr/>
          <a:lstStyle/>
          <a:p>
            <a:fld id="{A3D1C70C-36A2-44FC-A083-98959550CFF4}" type="slidenum">
              <a:rPr lang="en-US" smtClean="0"/>
              <a:t>42</a:t>
            </a:fld>
            <a:endParaRPr lang="en-US"/>
          </a:p>
        </p:txBody>
      </p:sp>
      <p:pic>
        <p:nvPicPr>
          <p:cNvPr id="8" name="Picture 7" descr="A green logo ">
            <a:extLst>
              <a:ext uri="{FF2B5EF4-FFF2-40B4-BE49-F238E27FC236}">
                <a16:creationId xmlns:a16="http://schemas.microsoft.com/office/drawing/2014/main" id="{CAFFDF58-E547-4418-A872-654FA2E1405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193697" y="2319178"/>
            <a:ext cx="1731244" cy="1876787"/>
          </a:xfrm>
          <a:prstGeom prst="rect">
            <a:avLst/>
          </a:prstGeom>
          <a:noFill/>
          <a:ln>
            <a:noFill/>
          </a:ln>
        </p:spPr>
      </p:pic>
    </p:spTree>
    <p:extLst>
      <p:ext uri="{BB962C8B-B14F-4D97-AF65-F5344CB8AC3E}">
        <p14:creationId xmlns:p14="http://schemas.microsoft.com/office/powerpoint/2010/main" val="21703560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4E8BA-44FC-0170-9A47-06A3B4939B44}"/>
              </a:ext>
            </a:extLst>
          </p:cNvPr>
          <p:cNvSpPr>
            <a:spLocks noGrp="1"/>
          </p:cNvSpPr>
          <p:nvPr>
            <p:ph type="title"/>
          </p:nvPr>
        </p:nvSpPr>
        <p:spPr/>
        <p:txBody>
          <a:bodyPr/>
          <a:lstStyle/>
          <a:p>
            <a:r>
              <a:rPr lang="en-US" dirty="0"/>
              <a:t>Follow Us on Social Media!</a:t>
            </a:r>
          </a:p>
        </p:txBody>
      </p:sp>
      <p:sp>
        <p:nvSpPr>
          <p:cNvPr id="3" name="Text Placeholder 2">
            <a:extLst>
              <a:ext uri="{FF2B5EF4-FFF2-40B4-BE49-F238E27FC236}">
                <a16:creationId xmlns:a16="http://schemas.microsoft.com/office/drawing/2014/main" id="{44DF877A-4764-1162-7123-E7F0FC9CA3B3}"/>
              </a:ext>
            </a:extLst>
          </p:cNvPr>
          <p:cNvSpPr>
            <a:spLocks noGrp="1"/>
          </p:cNvSpPr>
          <p:nvPr>
            <p:ph type="body" sz="quarter" idx="18"/>
          </p:nvPr>
        </p:nvSpPr>
        <p:spPr/>
        <p:txBody>
          <a:bodyPr/>
          <a:lstStyle/>
          <a:p>
            <a:r>
              <a:rPr lang="en-US" sz="1400" dirty="0"/>
              <a:t>Facebook: </a:t>
            </a:r>
            <a:br>
              <a:rPr lang="en-US" sz="1400" dirty="0"/>
            </a:br>
            <a:r>
              <a:rPr lang="en-US" sz="1400" dirty="0"/>
              <a:t>@njdeptofed</a:t>
            </a:r>
          </a:p>
        </p:txBody>
      </p:sp>
      <p:sp>
        <p:nvSpPr>
          <p:cNvPr id="4" name="Text Placeholder 3">
            <a:extLst>
              <a:ext uri="{FF2B5EF4-FFF2-40B4-BE49-F238E27FC236}">
                <a16:creationId xmlns:a16="http://schemas.microsoft.com/office/drawing/2014/main" id="{4F7534DB-B373-4FE4-44DA-DEFD0DE3C6A8}"/>
              </a:ext>
            </a:extLst>
          </p:cNvPr>
          <p:cNvSpPr>
            <a:spLocks noGrp="1"/>
          </p:cNvSpPr>
          <p:nvPr>
            <p:ph type="body" sz="quarter" idx="19"/>
          </p:nvPr>
        </p:nvSpPr>
        <p:spPr/>
        <p:txBody>
          <a:bodyPr/>
          <a:lstStyle/>
          <a:p>
            <a:r>
              <a:rPr lang="en-US" sz="1400" dirty="0"/>
              <a:t>Instagram: </a:t>
            </a:r>
            <a:br>
              <a:rPr lang="en-US" sz="1400" dirty="0"/>
            </a:br>
            <a:r>
              <a:rPr lang="en-US" sz="1400" dirty="0"/>
              <a:t>@newjerseydoe</a:t>
            </a:r>
          </a:p>
        </p:txBody>
      </p:sp>
      <p:sp>
        <p:nvSpPr>
          <p:cNvPr id="5" name="Text Placeholder 4">
            <a:extLst>
              <a:ext uri="{FF2B5EF4-FFF2-40B4-BE49-F238E27FC236}">
                <a16:creationId xmlns:a16="http://schemas.microsoft.com/office/drawing/2014/main" id="{9D829465-9614-F4A7-2745-4442655ECD23}"/>
              </a:ext>
            </a:extLst>
          </p:cNvPr>
          <p:cNvSpPr>
            <a:spLocks noGrp="1"/>
          </p:cNvSpPr>
          <p:nvPr>
            <p:ph type="body" sz="quarter" idx="20"/>
          </p:nvPr>
        </p:nvSpPr>
        <p:spPr>
          <a:xfrm>
            <a:off x="7157716" y="2540792"/>
            <a:ext cx="3222071" cy="914400"/>
          </a:xfrm>
        </p:spPr>
        <p:txBody>
          <a:bodyPr/>
          <a:lstStyle/>
          <a:p>
            <a:r>
              <a:rPr lang="en-US" sz="1600" dirty="0"/>
              <a:t>LinkedIn: </a:t>
            </a:r>
            <a:br>
              <a:rPr lang="en-US" sz="1600" dirty="0"/>
            </a:br>
            <a:r>
              <a:rPr lang="en-US" dirty="0"/>
              <a:t>New Jersey Department of Education</a:t>
            </a:r>
            <a:endParaRPr lang="en-US" sz="1600" dirty="0"/>
          </a:p>
        </p:txBody>
      </p:sp>
      <p:sp>
        <p:nvSpPr>
          <p:cNvPr id="6" name="Text Placeholder 5">
            <a:extLst>
              <a:ext uri="{FF2B5EF4-FFF2-40B4-BE49-F238E27FC236}">
                <a16:creationId xmlns:a16="http://schemas.microsoft.com/office/drawing/2014/main" id="{6D7DB17C-4391-4447-9B73-1C6D87CCAF5D}"/>
              </a:ext>
            </a:extLst>
          </p:cNvPr>
          <p:cNvSpPr>
            <a:spLocks noGrp="1"/>
          </p:cNvSpPr>
          <p:nvPr>
            <p:ph type="body" sz="quarter" idx="21"/>
          </p:nvPr>
        </p:nvSpPr>
        <p:spPr/>
        <p:txBody>
          <a:bodyPr/>
          <a:lstStyle/>
          <a:p>
            <a:r>
              <a:rPr lang="en-US" sz="1400" dirty="0"/>
              <a:t>Threads:</a:t>
            </a:r>
            <a:br>
              <a:rPr lang="en-US" sz="1400" dirty="0"/>
            </a:br>
            <a:r>
              <a:rPr lang="en-US" sz="1400" dirty="0"/>
              <a:t>@NewJerseyDOE</a:t>
            </a:r>
          </a:p>
        </p:txBody>
      </p:sp>
      <p:sp>
        <p:nvSpPr>
          <p:cNvPr id="7" name="Text Placeholder 6">
            <a:extLst>
              <a:ext uri="{FF2B5EF4-FFF2-40B4-BE49-F238E27FC236}">
                <a16:creationId xmlns:a16="http://schemas.microsoft.com/office/drawing/2014/main" id="{3A9B9AE2-0CAE-F8C7-5904-BB5585BD075C}"/>
              </a:ext>
            </a:extLst>
          </p:cNvPr>
          <p:cNvSpPr>
            <a:spLocks noGrp="1"/>
          </p:cNvSpPr>
          <p:nvPr>
            <p:ph type="body" sz="quarter" idx="16"/>
          </p:nvPr>
        </p:nvSpPr>
        <p:spPr/>
        <p:txBody>
          <a:bodyPr/>
          <a:lstStyle/>
          <a:p>
            <a:r>
              <a:rPr lang="en-US" sz="1400" dirty="0"/>
              <a:t>X: @NewJerseyDOE</a:t>
            </a:r>
          </a:p>
        </p:txBody>
      </p:sp>
      <p:sp>
        <p:nvSpPr>
          <p:cNvPr id="8" name="Text Placeholder 7">
            <a:extLst>
              <a:ext uri="{FF2B5EF4-FFF2-40B4-BE49-F238E27FC236}">
                <a16:creationId xmlns:a16="http://schemas.microsoft.com/office/drawing/2014/main" id="{CD71530C-A2CF-90BE-687C-3FB18D13E934}"/>
              </a:ext>
            </a:extLst>
          </p:cNvPr>
          <p:cNvSpPr>
            <a:spLocks noGrp="1"/>
          </p:cNvSpPr>
          <p:nvPr>
            <p:ph type="body" sz="quarter" idx="17"/>
          </p:nvPr>
        </p:nvSpPr>
        <p:spPr/>
        <p:txBody>
          <a:bodyPr/>
          <a:lstStyle/>
          <a:p>
            <a:r>
              <a:rPr lang="en-US" sz="1600" dirty="0"/>
              <a:t>YouTube: </a:t>
            </a:r>
            <a:r>
              <a:rPr lang="en-US" sz="1400" dirty="0"/>
              <a:t>@newjerseydepartmentofeduca6565</a:t>
            </a:r>
          </a:p>
        </p:txBody>
      </p:sp>
      <p:sp>
        <p:nvSpPr>
          <p:cNvPr id="9" name="Slide Number Placeholder 8">
            <a:extLst>
              <a:ext uri="{FF2B5EF4-FFF2-40B4-BE49-F238E27FC236}">
                <a16:creationId xmlns:a16="http://schemas.microsoft.com/office/drawing/2014/main" id="{D0F7168A-CC49-56E6-B127-660AAE5DD0C5}"/>
              </a:ext>
            </a:extLst>
          </p:cNvPr>
          <p:cNvSpPr>
            <a:spLocks noGrp="1"/>
          </p:cNvSpPr>
          <p:nvPr>
            <p:ph type="sldNum" sz="quarter" idx="10"/>
          </p:nvPr>
        </p:nvSpPr>
        <p:spPr/>
        <p:txBody>
          <a:bodyPr/>
          <a:lstStyle/>
          <a:p>
            <a:fld id="{A3D1C70C-36A2-44FC-A083-98959550CFF4}" type="slidenum">
              <a:rPr lang="en-US" smtClean="0"/>
              <a:pPr/>
              <a:t>43</a:t>
            </a:fld>
            <a:endParaRPr lang="en-US"/>
          </a:p>
        </p:txBody>
      </p:sp>
    </p:spTree>
    <p:extLst>
      <p:ext uri="{BB962C8B-B14F-4D97-AF65-F5344CB8AC3E}">
        <p14:creationId xmlns:p14="http://schemas.microsoft.com/office/powerpoint/2010/main" val="2529699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C1BB3C4-800F-4155-90F2-BA2D2AD36514}"/>
              </a:ext>
            </a:extLst>
          </p:cNvPr>
          <p:cNvSpPr txBox="1">
            <a:spLocks noGrp="1"/>
          </p:cNvSpPr>
          <p:nvPr>
            <p:ph type="title"/>
          </p:nvPr>
        </p:nvSpPr>
        <p:spPr>
          <a:xfrm>
            <a:off x="1256841" y="429520"/>
            <a:ext cx="10096959" cy="646331"/>
          </a:xfrm>
          <a:prstGeom prst="rect">
            <a:avLst/>
          </a:prstGeom>
          <a:noFill/>
        </p:spPr>
        <p:txBody>
          <a:bodyPr wrap="square" rtlCol="0">
            <a:spAutoFit/>
          </a:bodyPr>
          <a:lstStyle/>
          <a:p>
            <a:r>
              <a:rPr lang="en-US" sz="4000" dirty="0">
                <a:latin typeface="Palatino Linotype"/>
              </a:rPr>
              <a:t>K–HS Domain Progression</a:t>
            </a:r>
          </a:p>
        </p:txBody>
      </p:sp>
      <p:pic>
        <p:nvPicPr>
          <p:cNvPr id="14" name="Picture 13" descr="Kindergarten to High School Domain Progressions (table). All content is presented on the next page, under the heading 2 &quot;Text Version: K to HS Domain Progression.&quot;">
            <a:extLst>
              <a:ext uri="{FF2B5EF4-FFF2-40B4-BE49-F238E27FC236}">
                <a16:creationId xmlns:a16="http://schemas.microsoft.com/office/drawing/2014/main" id="{AC76AF1E-A96A-4C63-BE5E-4573C2E7CA5E}"/>
              </a:ext>
            </a:extLst>
          </p:cNvPr>
          <p:cNvPicPr>
            <a:picLocks noChangeAspect="1"/>
          </p:cNvPicPr>
          <p:nvPr/>
        </p:nvPicPr>
        <p:blipFill>
          <a:blip r:embed="rId3"/>
          <a:stretch>
            <a:fillRect/>
          </a:stretch>
        </p:blipFill>
        <p:spPr>
          <a:xfrm>
            <a:off x="1086862" y="1075851"/>
            <a:ext cx="9848297" cy="5029626"/>
          </a:xfrm>
          <a:prstGeom prst="rect">
            <a:avLst/>
          </a:prstGeom>
        </p:spPr>
      </p:pic>
    </p:spTree>
    <p:extLst>
      <p:ext uri="{BB962C8B-B14F-4D97-AF65-F5344CB8AC3E}">
        <p14:creationId xmlns:p14="http://schemas.microsoft.com/office/powerpoint/2010/main" val="3716279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C1BB3C4-800F-4155-90F2-BA2D2AD36514}"/>
              </a:ext>
            </a:extLst>
          </p:cNvPr>
          <p:cNvSpPr txBox="1">
            <a:spLocks noGrp="1"/>
          </p:cNvSpPr>
          <p:nvPr>
            <p:ph type="title"/>
          </p:nvPr>
        </p:nvSpPr>
        <p:spPr>
          <a:prstGeom prst="rect">
            <a:avLst/>
          </a:prstGeom>
          <a:noFill/>
        </p:spPr>
        <p:txBody>
          <a:bodyPr wrap="square" rtlCol="0">
            <a:spAutoFit/>
          </a:bodyPr>
          <a:lstStyle/>
          <a:p>
            <a:r>
              <a:rPr lang="en-US" sz="4000" dirty="0">
                <a:latin typeface="Palatino Linotype"/>
              </a:rPr>
              <a:t>Text Version: K–HS Domain Progression</a:t>
            </a:r>
          </a:p>
        </p:txBody>
      </p:sp>
      <p:sp>
        <p:nvSpPr>
          <p:cNvPr id="3" name="Content Placeholder 2">
            <a:extLst>
              <a:ext uri="{FF2B5EF4-FFF2-40B4-BE49-F238E27FC236}">
                <a16:creationId xmlns:a16="http://schemas.microsoft.com/office/drawing/2014/main" id="{C01735F6-4E7E-E97D-F0A2-7310B3C07408}"/>
              </a:ext>
            </a:extLst>
          </p:cNvPr>
          <p:cNvSpPr>
            <a:spLocks noGrp="1"/>
          </p:cNvSpPr>
          <p:nvPr>
            <p:ph sz="quarter" idx="11"/>
          </p:nvPr>
        </p:nvSpPr>
        <p:spPr>
          <a:xfrm>
            <a:off x="125506" y="1113198"/>
            <a:ext cx="11839480" cy="1264104"/>
          </a:xfrm>
        </p:spPr>
        <p:txBody>
          <a:bodyPr numCol="3">
            <a:noAutofit/>
          </a:bodyPr>
          <a:lstStyle/>
          <a:p>
            <a:pPr marL="0" marR="0">
              <a:lnSpc>
                <a:spcPct val="107000"/>
              </a:lnSpc>
              <a:spcBef>
                <a:spcPts val="0"/>
              </a:spcBef>
              <a:spcAft>
                <a:spcPts val="800"/>
              </a:spcAft>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Key</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a:t>
            </a:r>
            <a:endParaRPr lang="en-US" sz="1400" b="1" kern="100" dirty="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A</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Algebra</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CC</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Counting and Cardinality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DL: </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Data Literacy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F</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Functions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G</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Geometry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M</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Measurement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NBT</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Number and Operations in Base Ten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NF</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Number and Operations – Fractions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OA</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Operations and Algebraic Thinking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Arial" panose="020B0604020202020204" pitchFamily="34" charset="0"/>
              <a:buChar char="•"/>
            </a:pPr>
            <a:r>
              <a:rPr lang="en-US" sz="1400" b="1" kern="100" dirty="0">
                <a:effectLst/>
                <a:latin typeface="Palatino Linotype" panose="02040502050505030304" pitchFamily="18" charset="0"/>
                <a:ea typeface="Calibri" panose="020F0502020204030204" pitchFamily="34" charset="0"/>
                <a:cs typeface="Times New Roman" panose="02020603050405020304" pitchFamily="18" charset="0"/>
              </a:rPr>
              <a:t>SP</a:t>
            </a:r>
            <a:r>
              <a:rPr lang="en-US" sz="1400" kern="100" dirty="0">
                <a:effectLst/>
                <a:latin typeface="Palatino Linotype" panose="02040502050505030304" pitchFamily="18" charset="0"/>
                <a:ea typeface="Calibri" panose="020F0502020204030204" pitchFamily="34" charset="0"/>
                <a:cs typeface="Times New Roman" panose="02020603050405020304" pitchFamily="18" charset="0"/>
              </a:rPr>
              <a:t>:  Statistics and Probability</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Placeholder 6">
            <a:extLst>
              <a:ext uri="{FF2B5EF4-FFF2-40B4-BE49-F238E27FC236}">
                <a16:creationId xmlns:a16="http://schemas.microsoft.com/office/drawing/2014/main" id="{C086A71F-9679-CDD1-2776-6F05A09A2C82}"/>
              </a:ext>
            </a:extLst>
          </p:cNvPr>
          <p:cNvGraphicFramePr>
            <a:graphicFrameLocks noGrp="1"/>
          </p:cNvGraphicFramePr>
          <p:nvPr>
            <p:ph type="tbl" sz="quarter" idx="12"/>
            <p:extLst>
              <p:ext uri="{D42A27DB-BD31-4B8C-83A1-F6EECF244321}">
                <p14:modId xmlns:p14="http://schemas.microsoft.com/office/powerpoint/2010/main" val="3612408850"/>
              </p:ext>
            </p:extLst>
          </p:nvPr>
        </p:nvGraphicFramePr>
        <p:xfrm>
          <a:off x="227015" y="2377302"/>
          <a:ext cx="11737974" cy="3566295"/>
        </p:xfrm>
        <a:graphic>
          <a:graphicData uri="http://schemas.openxmlformats.org/drawingml/2006/table">
            <a:tbl>
              <a:tblPr firstRow="1" bandRow="1">
                <a:tableStyleId>{5940675A-B579-460E-94D1-54222C63F5DA}</a:tableStyleId>
              </a:tblPr>
              <a:tblGrid>
                <a:gridCol w="1175429">
                  <a:extLst>
                    <a:ext uri="{9D8B030D-6E8A-4147-A177-3AD203B41FA5}">
                      <a16:colId xmlns:a16="http://schemas.microsoft.com/office/drawing/2014/main" val="3869234259"/>
                    </a:ext>
                  </a:extLst>
                </a:gridCol>
                <a:gridCol w="1175429">
                  <a:extLst>
                    <a:ext uri="{9D8B030D-6E8A-4147-A177-3AD203B41FA5}">
                      <a16:colId xmlns:a16="http://schemas.microsoft.com/office/drawing/2014/main" val="3624479235"/>
                    </a:ext>
                  </a:extLst>
                </a:gridCol>
                <a:gridCol w="1175429">
                  <a:extLst>
                    <a:ext uri="{9D8B030D-6E8A-4147-A177-3AD203B41FA5}">
                      <a16:colId xmlns:a16="http://schemas.microsoft.com/office/drawing/2014/main" val="4291121347"/>
                    </a:ext>
                  </a:extLst>
                </a:gridCol>
                <a:gridCol w="1174613">
                  <a:extLst>
                    <a:ext uri="{9D8B030D-6E8A-4147-A177-3AD203B41FA5}">
                      <a16:colId xmlns:a16="http://schemas.microsoft.com/office/drawing/2014/main" val="2383657538"/>
                    </a:ext>
                  </a:extLst>
                </a:gridCol>
                <a:gridCol w="1174613">
                  <a:extLst>
                    <a:ext uri="{9D8B030D-6E8A-4147-A177-3AD203B41FA5}">
                      <a16:colId xmlns:a16="http://schemas.microsoft.com/office/drawing/2014/main" val="528473936"/>
                    </a:ext>
                  </a:extLst>
                </a:gridCol>
                <a:gridCol w="1174613">
                  <a:extLst>
                    <a:ext uri="{9D8B030D-6E8A-4147-A177-3AD203B41FA5}">
                      <a16:colId xmlns:a16="http://schemas.microsoft.com/office/drawing/2014/main" val="3564144774"/>
                    </a:ext>
                  </a:extLst>
                </a:gridCol>
                <a:gridCol w="1174613">
                  <a:extLst>
                    <a:ext uri="{9D8B030D-6E8A-4147-A177-3AD203B41FA5}">
                      <a16:colId xmlns:a16="http://schemas.microsoft.com/office/drawing/2014/main" val="2107192996"/>
                    </a:ext>
                  </a:extLst>
                </a:gridCol>
                <a:gridCol w="1174613">
                  <a:extLst>
                    <a:ext uri="{9D8B030D-6E8A-4147-A177-3AD203B41FA5}">
                      <a16:colId xmlns:a16="http://schemas.microsoft.com/office/drawing/2014/main" val="439732836"/>
                    </a:ext>
                  </a:extLst>
                </a:gridCol>
                <a:gridCol w="1174613">
                  <a:extLst>
                    <a:ext uri="{9D8B030D-6E8A-4147-A177-3AD203B41FA5}">
                      <a16:colId xmlns:a16="http://schemas.microsoft.com/office/drawing/2014/main" val="1923301356"/>
                    </a:ext>
                  </a:extLst>
                </a:gridCol>
                <a:gridCol w="1164009">
                  <a:extLst>
                    <a:ext uri="{9D8B030D-6E8A-4147-A177-3AD203B41FA5}">
                      <a16:colId xmlns:a16="http://schemas.microsoft.com/office/drawing/2014/main" val="3863967467"/>
                    </a:ext>
                  </a:extLst>
                </a:gridCol>
              </a:tblGrid>
              <a:tr h="396255">
                <a:tc>
                  <a:txBody>
                    <a:bodyPr/>
                    <a:lstStyle/>
                    <a:p>
                      <a:pPr marL="0" marR="0" algn="ctr">
                        <a:lnSpc>
                          <a:spcPct val="107000"/>
                        </a:lnSpc>
                        <a:spcBef>
                          <a:spcPts val="0"/>
                        </a:spcBef>
                        <a:spcAft>
                          <a:spcPts val="0"/>
                        </a:spcAft>
                      </a:pPr>
                      <a:r>
                        <a:rPr lang="en-US" sz="1800" b="1" kern="100" dirty="0">
                          <a:solidFill>
                            <a:schemeClr val="tx1"/>
                          </a:solidFill>
                          <a:effectLst/>
                        </a:rPr>
                        <a:t>K</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1</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2</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3</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4</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5</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6</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7</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8</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tc>
                  <a:txBody>
                    <a:bodyPr/>
                    <a:lstStyle/>
                    <a:p>
                      <a:pPr marL="0" marR="0" algn="ctr">
                        <a:lnSpc>
                          <a:spcPct val="107000"/>
                        </a:lnSpc>
                        <a:spcBef>
                          <a:spcPts val="0"/>
                        </a:spcBef>
                        <a:spcAft>
                          <a:spcPts val="0"/>
                        </a:spcAft>
                      </a:pPr>
                      <a:r>
                        <a:rPr lang="en-US" sz="1800" b="1" kern="100" dirty="0">
                          <a:solidFill>
                            <a:schemeClr val="tx1"/>
                          </a:solidFill>
                          <a:effectLst/>
                        </a:rPr>
                        <a:t>HS</a:t>
                      </a:r>
                      <a:endPar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bg1">
                        <a:lumMod val="95000"/>
                      </a:schemeClr>
                    </a:solidFill>
                  </a:tcPr>
                </a:tc>
                <a:extLst>
                  <a:ext uri="{0D108BD9-81ED-4DB2-BD59-A6C34878D82A}">
                    <a16:rowId xmlns:a16="http://schemas.microsoft.com/office/drawing/2014/main" val="663067218"/>
                  </a:ext>
                </a:extLst>
              </a:tr>
              <a:tr h="396255">
                <a:tc>
                  <a:txBody>
                    <a:bodyPr/>
                    <a:lstStyle/>
                    <a:p>
                      <a:pPr marL="0" marR="0" algn="ctr">
                        <a:lnSpc>
                          <a:spcPct val="107000"/>
                        </a:lnSpc>
                        <a:spcBef>
                          <a:spcPts val="0"/>
                        </a:spcBef>
                        <a:spcAft>
                          <a:spcPts val="0"/>
                        </a:spcAft>
                      </a:pPr>
                      <a:r>
                        <a:rPr lang="en-US" sz="1800" kern="100" dirty="0">
                          <a:effectLst/>
                        </a:rPr>
                        <a:t>CC</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6">
                        <a:lumMod val="20000"/>
                        <a:lumOff val="80000"/>
                      </a:schemeClr>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575534687"/>
                  </a:ext>
                </a:extLst>
              </a:tr>
              <a:tr h="396255">
                <a:tc>
                  <a:txBody>
                    <a:bodyPr/>
                    <a:lstStyle/>
                    <a:p>
                      <a:pPr marL="0" marR="0" algn="ctr">
                        <a:lnSpc>
                          <a:spcPct val="107000"/>
                        </a:lnSpc>
                        <a:spcBef>
                          <a:spcPts val="0"/>
                        </a:spcBef>
                        <a:spcAft>
                          <a:spcPts val="0"/>
                        </a:spcAft>
                      </a:pPr>
                      <a:r>
                        <a:rPr lang="en-US" sz="1800" kern="100" dirty="0">
                          <a:effectLst/>
                        </a:rPr>
                        <a:t>NBT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effectLst/>
                        </a:rPr>
                        <a:t>NBT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effectLst/>
                        </a:rPr>
                        <a:t>NBT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effectLst/>
                        </a:rPr>
                        <a:t>NBT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effectLst/>
                        </a:rPr>
                        <a:t>NBT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effectLst/>
                        </a:rPr>
                        <a:t>NBT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solidFill>
                            <a:schemeClr val="bg1"/>
                          </a:solidFill>
                          <a:effectLst/>
                        </a:rPr>
                        <a:t>RP</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8B356C"/>
                    </a:solidFill>
                  </a:tcPr>
                </a:tc>
                <a:tc>
                  <a:txBody>
                    <a:bodyPr/>
                    <a:lstStyle/>
                    <a:p>
                      <a:pPr marL="0" marR="0" algn="ctr">
                        <a:lnSpc>
                          <a:spcPct val="107000"/>
                        </a:lnSpc>
                        <a:spcBef>
                          <a:spcPts val="0"/>
                        </a:spcBef>
                        <a:spcAft>
                          <a:spcPts val="0"/>
                        </a:spcAft>
                      </a:pPr>
                      <a:r>
                        <a:rPr lang="en-US" sz="1800" kern="100" dirty="0">
                          <a:solidFill>
                            <a:schemeClr val="bg1"/>
                          </a:solidFill>
                          <a:effectLst/>
                        </a:rPr>
                        <a:t>RP</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8B356C"/>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NQ</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B356C"/>
                    </a:solidFill>
                  </a:tcPr>
                </a:tc>
                <a:extLst>
                  <a:ext uri="{0D108BD9-81ED-4DB2-BD59-A6C34878D82A}">
                    <a16:rowId xmlns:a16="http://schemas.microsoft.com/office/drawing/2014/main" val="1464776816"/>
                  </a:ext>
                </a:extLst>
              </a:tr>
              <a:tr h="396255">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solidFill>
                      <a:schemeClr val="tx1"/>
                    </a:solidFill>
                  </a:tcPr>
                </a:tc>
                <a:tc>
                  <a:txBody>
                    <a:bodyPr/>
                    <a:lstStyle/>
                    <a:p>
                      <a:pPr marL="0" marR="0" algn="ctr">
                        <a:lnSpc>
                          <a:spcPct val="107000"/>
                        </a:lnSpc>
                        <a:spcBef>
                          <a:spcPts val="0"/>
                        </a:spcBef>
                        <a:spcAft>
                          <a:spcPts val="0"/>
                        </a:spcAft>
                      </a:pPr>
                      <a:r>
                        <a:rPr lang="en-US" sz="1800" kern="100" dirty="0">
                          <a:effectLst/>
                        </a:rPr>
                        <a:t>NF</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effectLst/>
                        </a:rPr>
                        <a:t>NF</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effectLst/>
                        </a:rPr>
                        <a:t>NF</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CCFF"/>
                    </a:solidFill>
                  </a:tcPr>
                </a:tc>
                <a:tc>
                  <a:txBody>
                    <a:bodyPr/>
                    <a:lstStyle/>
                    <a:p>
                      <a:pPr marL="0" marR="0" algn="ctr">
                        <a:lnSpc>
                          <a:spcPct val="107000"/>
                        </a:lnSpc>
                        <a:spcBef>
                          <a:spcPts val="0"/>
                        </a:spcBef>
                        <a:spcAft>
                          <a:spcPts val="0"/>
                        </a:spcAft>
                      </a:pPr>
                      <a:r>
                        <a:rPr lang="en-US" sz="1800" kern="100" dirty="0">
                          <a:solidFill>
                            <a:schemeClr val="bg1"/>
                          </a:solidFill>
                          <a:effectLst/>
                        </a:rPr>
                        <a:t>NS</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B356C"/>
                    </a:solidFill>
                  </a:tcPr>
                </a:tc>
                <a:tc>
                  <a:txBody>
                    <a:bodyPr/>
                    <a:lstStyle/>
                    <a:p>
                      <a:pPr marL="0" marR="0" algn="ctr">
                        <a:lnSpc>
                          <a:spcPct val="107000"/>
                        </a:lnSpc>
                        <a:spcBef>
                          <a:spcPts val="0"/>
                        </a:spcBef>
                        <a:spcAft>
                          <a:spcPts val="0"/>
                        </a:spcAft>
                      </a:pPr>
                      <a:r>
                        <a:rPr lang="en-US" sz="1800" kern="100" dirty="0">
                          <a:solidFill>
                            <a:schemeClr val="bg1"/>
                          </a:solidFill>
                          <a:effectLst/>
                        </a:rPr>
                        <a:t>NS</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B356C"/>
                    </a:solidFill>
                  </a:tcPr>
                </a:tc>
                <a:tc>
                  <a:txBody>
                    <a:bodyPr/>
                    <a:lstStyle/>
                    <a:p>
                      <a:pPr marL="0" marR="0" algn="ctr">
                        <a:lnSpc>
                          <a:spcPct val="107000"/>
                        </a:lnSpc>
                        <a:spcBef>
                          <a:spcPts val="0"/>
                        </a:spcBef>
                        <a:spcAft>
                          <a:spcPts val="0"/>
                        </a:spcAft>
                      </a:pPr>
                      <a:r>
                        <a:rPr lang="en-US" sz="1800" kern="100" dirty="0">
                          <a:solidFill>
                            <a:schemeClr val="bg1"/>
                          </a:solidFill>
                          <a:effectLst/>
                        </a:rPr>
                        <a:t>NS</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B356C"/>
                    </a:solidFill>
                  </a:tcPr>
                </a:tc>
                <a:tc>
                  <a:txBody>
                    <a:bodyPr/>
                    <a:lstStyle/>
                    <a:p>
                      <a:pPr marL="0" marR="0" algn="ctr">
                        <a:lnSpc>
                          <a:spcPct val="107000"/>
                        </a:lnSpc>
                        <a:spcBef>
                          <a:spcPts val="0"/>
                        </a:spcBef>
                        <a:spcAft>
                          <a:spcPts val="0"/>
                        </a:spcAft>
                      </a:pPr>
                      <a:r>
                        <a:rPr lang="en-US" sz="1800" kern="100" dirty="0">
                          <a:solidFill>
                            <a:schemeClr val="bg1"/>
                          </a:solidFill>
                          <a:effectLst/>
                        </a:rPr>
                        <a:t>NQ</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B356C"/>
                    </a:solidFill>
                  </a:tcPr>
                </a:tc>
                <a:extLst>
                  <a:ext uri="{0D108BD9-81ED-4DB2-BD59-A6C34878D82A}">
                    <a16:rowId xmlns:a16="http://schemas.microsoft.com/office/drawing/2014/main" val="189167923"/>
                  </a:ext>
                </a:extLst>
              </a:tr>
              <a:tr h="396255">
                <a:tc>
                  <a:txBody>
                    <a:bodyPr/>
                    <a:lstStyle/>
                    <a:p>
                      <a:pPr marL="0" marR="0" algn="ctr">
                        <a:lnSpc>
                          <a:spcPct val="107000"/>
                        </a:lnSpc>
                        <a:spcBef>
                          <a:spcPts val="0"/>
                        </a:spcBef>
                        <a:spcAft>
                          <a:spcPts val="0"/>
                        </a:spcAft>
                      </a:pPr>
                      <a:r>
                        <a:rPr lang="en-US" sz="1800" kern="100" dirty="0">
                          <a:effectLst/>
                        </a:rPr>
                        <a:t>OA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effectLst/>
                        </a:rPr>
                        <a:t>OA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a:effectLst/>
                        </a:rPr>
                        <a:t>OA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effectLst/>
                        </a:rPr>
                        <a:t>OA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effectLst/>
                        </a:rPr>
                        <a:t>OA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a:effectLst/>
                        </a:rPr>
                        <a:t>OA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solidFill>
                            <a:schemeClr val="bg1"/>
                          </a:solidFill>
                          <a:effectLst/>
                        </a:rPr>
                        <a:t>EE</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C37AF"/>
                    </a:solidFill>
                  </a:tcPr>
                </a:tc>
                <a:tc>
                  <a:txBody>
                    <a:bodyPr/>
                    <a:lstStyle/>
                    <a:p>
                      <a:pPr marL="0" marR="0" algn="ctr">
                        <a:lnSpc>
                          <a:spcPct val="107000"/>
                        </a:lnSpc>
                        <a:spcBef>
                          <a:spcPts val="0"/>
                        </a:spcBef>
                        <a:spcAft>
                          <a:spcPts val="0"/>
                        </a:spcAft>
                      </a:pPr>
                      <a:r>
                        <a:rPr lang="en-US" sz="1800" kern="100" dirty="0">
                          <a:solidFill>
                            <a:schemeClr val="bg1"/>
                          </a:solidFill>
                          <a:effectLst/>
                        </a:rPr>
                        <a:t>EE</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C37AF"/>
                    </a:solidFill>
                  </a:tcPr>
                </a:tc>
                <a:tc>
                  <a:txBody>
                    <a:bodyPr/>
                    <a:lstStyle/>
                    <a:p>
                      <a:pPr marL="0" marR="0" algn="ctr">
                        <a:lnSpc>
                          <a:spcPct val="107000"/>
                        </a:lnSpc>
                        <a:spcBef>
                          <a:spcPts val="0"/>
                        </a:spcBef>
                        <a:spcAft>
                          <a:spcPts val="0"/>
                        </a:spcAft>
                      </a:pPr>
                      <a:r>
                        <a:rPr lang="en-US" sz="1800" kern="100" dirty="0">
                          <a:solidFill>
                            <a:schemeClr val="bg1"/>
                          </a:solidFill>
                          <a:effectLst/>
                        </a:rPr>
                        <a:t>EE</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C37AF"/>
                    </a:solidFill>
                  </a:tcPr>
                </a:tc>
                <a:tc>
                  <a:txBody>
                    <a:bodyPr/>
                    <a:lstStyle/>
                    <a:p>
                      <a:pPr marL="0" marR="0" algn="ctr">
                        <a:lnSpc>
                          <a:spcPct val="107000"/>
                        </a:lnSpc>
                        <a:spcBef>
                          <a:spcPts val="0"/>
                        </a:spcBef>
                        <a:spcAft>
                          <a:spcPts val="0"/>
                        </a:spcAft>
                      </a:pPr>
                      <a:r>
                        <a:rPr lang="en-US" sz="1800" kern="100" dirty="0">
                          <a:solidFill>
                            <a:schemeClr val="bg1"/>
                          </a:solidFill>
                          <a:effectLst/>
                        </a:rPr>
                        <a:t>A</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C37AF"/>
                    </a:solidFill>
                  </a:tcPr>
                </a:tc>
                <a:extLst>
                  <a:ext uri="{0D108BD9-81ED-4DB2-BD59-A6C34878D82A}">
                    <a16:rowId xmlns:a16="http://schemas.microsoft.com/office/drawing/2014/main" val="2406143703"/>
                  </a:ext>
                </a:extLst>
              </a:tr>
              <a:tr h="396255">
                <a:tc>
                  <a:txBody>
                    <a:bodyPr/>
                    <a:lstStyle/>
                    <a:p>
                      <a:pPr marL="0" marR="0" algn="ctr">
                        <a:lnSpc>
                          <a:spcPct val="107000"/>
                        </a:lnSpc>
                        <a:spcBef>
                          <a:spcPts val="0"/>
                        </a:spcBef>
                        <a:spcAft>
                          <a:spcPts val="0"/>
                        </a:spcAft>
                      </a:pPr>
                      <a:r>
                        <a:rPr lang="en-US" sz="1800" kern="100">
                          <a:effectLst/>
                        </a:rPr>
                        <a:t>OA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a:effectLst/>
                        </a:rPr>
                        <a:t>OA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effectLst/>
                        </a:rPr>
                        <a:t>OA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effectLst/>
                        </a:rPr>
                        <a:t>OA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effectLst/>
                        </a:rPr>
                        <a:t>OA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effectLst/>
                        </a:rPr>
                        <a:t>OA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E8D9F3"/>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1"/>
                    </a:solidFill>
                  </a:tcPr>
                </a:tc>
                <a:tc>
                  <a:txBody>
                    <a:bodyPr/>
                    <a:lstStyle/>
                    <a:p>
                      <a:pPr marL="0" marR="0" algn="ctr">
                        <a:lnSpc>
                          <a:spcPct val="107000"/>
                        </a:lnSpc>
                        <a:spcBef>
                          <a:spcPts val="0"/>
                        </a:spcBef>
                        <a:spcAft>
                          <a:spcPts val="0"/>
                        </a:spcAft>
                      </a:pPr>
                      <a:r>
                        <a:rPr lang="en-US" sz="1800" kern="100" dirty="0">
                          <a:solidFill>
                            <a:schemeClr val="bg1"/>
                          </a:solidFill>
                          <a:effectLst/>
                        </a:rPr>
                        <a:t>F</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7C37AF"/>
                    </a:solidFill>
                  </a:tcPr>
                </a:tc>
                <a:tc>
                  <a:txBody>
                    <a:bodyPr/>
                    <a:lstStyle/>
                    <a:p>
                      <a:pPr marL="0" marR="0" algn="ctr">
                        <a:lnSpc>
                          <a:spcPct val="107000"/>
                        </a:lnSpc>
                        <a:spcBef>
                          <a:spcPts val="0"/>
                        </a:spcBef>
                        <a:spcAft>
                          <a:spcPts val="0"/>
                        </a:spcAft>
                      </a:pPr>
                      <a:r>
                        <a:rPr lang="en-US" sz="1800" kern="100" dirty="0">
                          <a:solidFill>
                            <a:schemeClr val="bg1"/>
                          </a:solidFill>
                          <a:effectLst/>
                        </a:rPr>
                        <a:t>F</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7C37AF"/>
                    </a:solidFill>
                  </a:tcPr>
                </a:tc>
                <a:extLst>
                  <a:ext uri="{0D108BD9-81ED-4DB2-BD59-A6C34878D82A}">
                    <a16:rowId xmlns:a16="http://schemas.microsoft.com/office/drawing/2014/main" val="1398942340"/>
                  </a:ext>
                </a:extLst>
              </a:tr>
              <a:tr h="396255">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60000"/>
                        <a:lumOff val="4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60000"/>
                        <a:lumOff val="4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60000"/>
                        <a:lumOff val="4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60000"/>
                        <a:lumOff val="40000"/>
                      </a:schemeClr>
                    </a:solidFill>
                  </a:tcPr>
                </a:tc>
                <a:extLst>
                  <a:ext uri="{0D108BD9-81ED-4DB2-BD59-A6C34878D82A}">
                    <a16:rowId xmlns:a16="http://schemas.microsoft.com/office/drawing/2014/main" val="1331128535"/>
                  </a:ext>
                </a:extLst>
              </a:tr>
              <a:tr h="396255">
                <a:tc>
                  <a:txBody>
                    <a:bodyPr/>
                    <a:lstStyle/>
                    <a:p>
                      <a:pPr marL="0" marR="0" algn="ctr">
                        <a:lnSpc>
                          <a:spcPct val="107000"/>
                        </a:lnSpc>
                        <a:spcBef>
                          <a:spcPts val="0"/>
                        </a:spcBef>
                        <a:spcAft>
                          <a:spcPts val="0"/>
                        </a:spcAft>
                      </a:pPr>
                      <a:r>
                        <a:rPr lang="en-US" sz="1800" kern="100">
                          <a:effectLst/>
                        </a:rPr>
                        <a:t>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a:effectLst/>
                        </a:rPr>
                        <a:t>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a:effectLst/>
                        </a:rPr>
                        <a:t>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a:effectLst/>
                        </a:rPr>
                        <a:t>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M</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M</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20000"/>
                        <a:lumOff val="8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60000"/>
                        <a:lumOff val="4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60000"/>
                        <a:lumOff val="4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60000"/>
                        <a:lumOff val="40000"/>
                      </a:schemeClr>
                    </a:solidFill>
                  </a:tcPr>
                </a:tc>
                <a:tc>
                  <a:txBody>
                    <a:bodyPr/>
                    <a:lstStyle/>
                    <a:p>
                      <a:pPr marL="0" marR="0" algn="ctr">
                        <a:lnSpc>
                          <a:spcPct val="107000"/>
                        </a:lnSpc>
                        <a:spcBef>
                          <a:spcPts val="0"/>
                        </a:spcBef>
                        <a:spcAft>
                          <a:spcPts val="0"/>
                        </a:spcAft>
                      </a:pPr>
                      <a:r>
                        <a:rPr lang="en-US" sz="1800" kern="100" dirty="0">
                          <a:effectLst/>
                        </a:rPr>
                        <a:t>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chemeClr val="accent5">
                        <a:lumMod val="60000"/>
                        <a:lumOff val="40000"/>
                      </a:schemeClr>
                    </a:solidFill>
                  </a:tcPr>
                </a:tc>
                <a:extLst>
                  <a:ext uri="{0D108BD9-81ED-4DB2-BD59-A6C34878D82A}">
                    <a16:rowId xmlns:a16="http://schemas.microsoft.com/office/drawing/2014/main" val="1315715054"/>
                  </a:ext>
                </a:extLst>
              </a:tr>
              <a:tr h="396255">
                <a:tc>
                  <a:txBody>
                    <a:bodyPr/>
                    <a:lstStyle/>
                    <a:p>
                      <a:pPr marL="0" marR="0" algn="ctr">
                        <a:lnSpc>
                          <a:spcPct val="107000"/>
                        </a:lnSpc>
                        <a:spcBef>
                          <a:spcPts val="0"/>
                        </a:spcBef>
                        <a:spcAft>
                          <a:spcPts val="0"/>
                        </a:spcAft>
                      </a:pPr>
                      <a:r>
                        <a:rPr lang="en-US" sz="1800" kern="100" dirty="0">
                          <a:effectLst/>
                        </a:rPr>
                        <a:t>DL</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B7FF"/>
                    </a:solidFill>
                  </a:tcPr>
                </a:tc>
                <a:tc>
                  <a:txBody>
                    <a:bodyPr/>
                    <a:lstStyle/>
                    <a:p>
                      <a:pPr marL="0" marR="0" algn="ctr">
                        <a:lnSpc>
                          <a:spcPct val="107000"/>
                        </a:lnSpc>
                        <a:spcBef>
                          <a:spcPts val="0"/>
                        </a:spcBef>
                        <a:spcAft>
                          <a:spcPts val="0"/>
                        </a:spcAft>
                      </a:pPr>
                      <a:r>
                        <a:rPr lang="en-US" sz="1800" kern="100" dirty="0">
                          <a:effectLst/>
                        </a:rPr>
                        <a:t>DL</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B7FF"/>
                    </a:solidFill>
                  </a:tcPr>
                </a:tc>
                <a:tc>
                  <a:txBody>
                    <a:bodyPr/>
                    <a:lstStyle/>
                    <a:p>
                      <a:pPr marL="0" marR="0" algn="ctr">
                        <a:lnSpc>
                          <a:spcPct val="107000"/>
                        </a:lnSpc>
                        <a:spcBef>
                          <a:spcPts val="0"/>
                        </a:spcBef>
                        <a:spcAft>
                          <a:spcPts val="0"/>
                        </a:spcAft>
                      </a:pPr>
                      <a:r>
                        <a:rPr lang="en-US" sz="1800" kern="100" dirty="0">
                          <a:effectLst/>
                        </a:rPr>
                        <a:t>DL</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B7FF"/>
                    </a:solidFill>
                  </a:tcPr>
                </a:tc>
                <a:tc>
                  <a:txBody>
                    <a:bodyPr/>
                    <a:lstStyle/>
                    <a:p>
                      <a:pPr marL="0" marR="0" algn="ctr">
                        <a:lnSpc>
                          <a:spcPct val="107000"/>
                        </a:lnSpc>
                        <a:spcBef>
                          <a:spcPts val="0"/>
                        </a:spcBef>
                        <a:spcAft>
                          <a:spcPts val="0"/>
                        </a:spcAft>
                      </a:pPr>
                      <a:r>
                        <a:rPr lang="en-US" sz="1800" kern="100">
                          <a:effectLst/>
                        </a:rPr>
                        <a:t>DL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B7FF"/>
                    </a:solidFill>
                  </a:tcPr>
                </a:tc>
                <a:tc>
                  <a:txBody>
                    <a:bodyPr/>
                    <a:lstStyle/>
                    <a:p>
                      <a:pPr marL="0" marR="0" algn="ctr">
                        <a:lnSpc>
                          <a:spcPct val="107000"/>
                        </a:lnSpc>
                        <a:spcBef>
                          <a:spcPts val="0"/>
                        </a:spcBef>
                        <a:spcAft>
                          <a:spcPts val="0"/>
                        </a:spcAft>
                      </a:pPr>
                      <a:r>
                        <a:rPr lang="en-US" sz="1800" kern="100" dirty="0">
                          <a:effectLst/>
                        </a:rPr>
                        <a:t>DL</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B7FF"/>
                    </a:solidFill>
                  </a:tcPr>
                </a:tc>
                <a:tc>
                  <a:txBody>
                    <a:bodyPr/>
                    <a:lstStyle/>
                    <a:p>
                      <a:pPr marL="0" marR="0" algn="ctr">
                        <a:lnSpc>
                          <a:spcPct val="107000"/>
                        </a:lnSpc>
                        <a:spcBef>
                          <a:spcPts val="0"/>
                        </a:spcBef>
                        <a:spcAft>
                          <a:spcPts val="0"/>
                        </a:spcAft>
                      </a:pPr>
                      <a:r>
                        <a:rPr lang="en-US" sz="1800" kern="100" dirty="0">
                          <a:effectLst/>
                        </a:rPr>
                        <a:t>DL</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solidFill>
                      <a:srgbClr val="FFB7FF"/>
                    </a:solidFill>
                  </a:tcPr>
                </a:tc>
                <a:tc>
                  <a:txBody>
                    <a:bodyPr/>
                    <a:lstStyle/>
                    <a:p>
                      <a:pPr marL="0" marR="0" algn="ctr">
                        <a:lnSpc>
                          <a:spcPct val="107000"/>
                        </a:lnSpc>
                        <a:spcBef>
                          <a:spcPts val="0"/>
                        </a:spcBef>
                        <a:spcAft>
                          <a:spcPts val="0"/>
                        </a:spcAft>
                      </a:pPr>
                      <a:r>
                        <a:rPr lang="en-US" sz="1800" kern="100" dirty="0">
                          <a:effectLst/>
                        </a:rPr>
                        <a:t>SP</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R w="12700" cap="flat" cmpd="sng" algn="ctr">
                      <a:solidFill>
                        <a:schemeClr val="bg1"/>
                      </a:solidFill>
                      <a:prstDash val="solid"/>
                      <a:round/>
                      <a:headEnd type="none" w="med" len="med"/>
                      <a:tailEnd type="none" w="med" len="med"/>
                    </a:lnR>
                    <a:solidFill>
                      <a:srgbClr val="BC00BC"/>
                    </a:solidFill>
                  </a:tcPr>
                </a:tc>
                <a:tc>
                  <a:txBody>
                    <a:bodyPr/>
                    <a:lstStyle/>
                    <a:p>
                      <a:pPr marL="0" marR="0" algn="ctr">
                        <a:lnSpc>
                          <a:spcPct val="107000"/>
                        </a:lnSpc>
                        <a:spcBef>
                          <a:spcPts val="0"/>
                        </a:spcBef>
                        <a:spcAft>
                          <a:spcPts val="0"/>
                        </a:spcAft>
                      </a:pPr>
                      <a:r>
                        <a:rPr lang="en-US" sz="1800" kern="100" dirty="0">
                          <a:effectLst/>
                        </a:rPr>
                        <a:t>SP</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C00BC"/>
                    </a:solidFill>
                  </a:tcPr>
                </a:tc>
                <a:tc>
                  <a:txBody>
                    <a:bodyPr/>
                    <a:lstStyle/>
                    <a:p>
                      <a:pPr marL="0" marR="0" algn="ctr">
                        <a:lnSpc>
                          <a:spcPct val="107000"/>
                        </a:lnSpc>
                        <a:spcBef>
                          <a:spcPts val="0"/>
                        </a:spcBef>
                        <a:spcAft>
                          <a:spcPts val="0"/>
                        </a:spcAft>
                      </a:pPr>
                      <a:r>
                        <a:rPr lang="en-US" sz="1800" kern="100" dirty="0">
                          <a:effectLst/>
                        </a:rPr>
                        <a:t>SP</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BC00BC"/>
                    </a:solidFill>
                  </a:tcPr>
                </a:tc>
                <a:tc>
                  <a:txBody>
                    <a:bodyPr/>
                    <a:lstStyle/>
                    <a:p>
                      <a:pPr marL="0" marR="0" algn="ctr">
                        <a:lnSpc>
                          <a:spcPct val="107000"/>
                        </a:lnSpc>
                        <a:spcBef>
                          <a:spcPts val="0"/>
                        </a:spcBef>
                        <a:spcAft>
                          <a:spcPts val="0"/>
                        </a:spcAft>
                      </a:pPr>
                      <a:r>
                        <a:rPr lang="en-US" sz="1800" kern="100" dirty="0">
                          <a:effectLst/>
                        </a:rPr>
                        <a:t>SP</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4610" marB="54610">
                    <a:lnL w="12700" cap="flat" cmpd="sng" algn="ctr">
                      <a:solidFill>
                        <a:schemeClr val="bg1"/>
                      </a:solidFill>
                      <a:prstDash val="solid"/>
                      <a:round/>
                      <a:headEnd type="none" w="med" len="med"/>
                      <a:tailEnd type="none" w="med" len="med"/>
                    </a:lnL>
                    <a:solidFill>
                      <a:srgbClr val="BC00BC"/>
                    </a:solidFill>
                  </a:tcPr>
                </a:tc>
                <a:extLst>
                  <a:ext uri="{0D108BD9-81ED-4DB2-BD59-A6C34878D82A}">
                    <a16:rowId xmlns:a16="http://schemas.microsoft.com/office/drawing/2014/main" val="815744574"/>
                  </a:ext>
                </a:extLst>
              </a:tr>
            </a:tbl>
          </a:graphicData>
        </a:graphic>
      </p:graphicFrame>
    </p:spTree>
    <p:extLst>
      <p:ext uri="{BB962C8B-B14F-4D97-AF65-F5344CB8AC3E}">
        <p14:creationId xmlns:p14="http://schemas.microsoft.com/office/powerpoint/2010/main" val="4131303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241D04B-735A-F4EE-F49F-333AD2EF2FE8}"/>
              </a:ext>
            </a:extLst>
          </p:cNvPr>
          <p:cNvSpPr>
            <a:spLocks noGrp="1"/>
          </p:cNvSpPr>
          <p:nvPr>
            <p:ph type="title"/>
          </p:nvPr>
        </p:nvSpPr>
        <p:spPr>
          <a:xfrm>
            <a:off x="1344284" y="266470"/>
            <a:ext cx="10096959" cy="747579"/>
          </a:xfrm>
        </p:spPr>
        <p:txBody>
          <a:bodyPr/>
          <a:lstStyle/>
          <a:p>
            <a:r>
              <a:rPr lang="en-US" sz="4000" dirty="0">
                <a:latin typeface="Palatino Linotype"/>
              </a:rPr>
              <a:t>Summary of Revisions</a:t>
            </a:r>
            <a:endParaRPr lang="en-US" sz="4000" dirty="0"/>
          </a:p>
        </p:txBody>
      </p:sp>
      <p:sp>
        <p:nvSpPr>
          <p:cNvPr id="12" name="Content Placeholder 2">
            <a:extLst>
              <a:ext uri="{FF2B5EF4-FFF2-40B4-BE49-F238E27FC236}">
                <a16:creationId xmlns:a16="http://schemas.microsoft.com/office/drawing/2014/main" id="{CDD0FDFB-AFCD-7637-EE9B-51BBAE5618BF}"/>
              </a:ext>
            </a:extLst>
          </p:cNvPr>
          <p:cNvSpPr>
            <a:spLocks noGrp="1"/>
          </p:cNvSpPr>
          <p:nvPr>
            <p:ph idx="1"/>
          </p:nvPr>
        </p:nvSpPr>
        <p:spPr>
          <a:xfrm>
            <a:off x="604157" y="1430626"/>
            <a:ext cx="11432407" cy="4507465"/>
          </a:xfrm>
        </p:spPr>
        <p:txBody>
          <a:bodyPr vert="horz" lIns="91440" tIns="45720" rIns="822960" bIns="45720" rtlCol="0" anchor="t">
            <a:normAutofit fontScale="70000" lnSpcReduction="20000"/>
          </a:bodyPr>
          <a:lstStyle/>
          <a:p>
            <a:r>
              <a:rPr lang="en-US" sz="3600" dirty="0">
                <a:latin typeface="Palatino Linotype"/>
              </a:rPr>
              <a:t>K–5 Indicator Revisions</a:t>
            </a:r>
          </a:p>
          <a:p>
            <a:r>
              <a:rPr lang="en-US" sz="3600" dirty="0">
                <a:latin typeface="Palatino Linotype"/>
              </a:rPr>
              <a:t>Elementary Standards involving Money</a:t>
            </a:r>
            <a:endParaRPr lang="en-US" sz="3600" dirty="0"/>
          </a:p>
          <a:p>
            <a:r>
              <a:rPr lang="en-US" sz="3600" dirty="0"/>
              <a:t>Data Literacy Standards (NEW)</a:t>
            </a:r>
          </a:p>
          <a:p>
            <a:r>
              <a:rPr lang="en-US" sz="3600" dirty="0"/>
              <a:t>Fractions and Visual Fraction Models</a:t>
            </a:r>
          </a:p>
          <a:p>
            <a:r>
              <a:rPr lang="en-US" sz="3600" dirty="0"/>
              <a:t>Perspectives on Accuracy and Efficiency</a:t>
            </a:r>
          </a:p>
          <a:p>
            <a:r>
              <a:rPr lang="en-US" sz="3600" dirty="0"/>
              <a:t>Revised Progressions: Grade 8 to High School</a:t>
            </a:r>
          </a:p>
          <a:p>
            <a:r>
              <a:rPr lang="en-US" sz="3600" dirty="0">
                <a:latin typeface="Palatino Linotype"/>
              </a:rPr>
              <a:t>High School Plus Standards</a:t>
            </a:r>
          </a:p>
        </p:txBody>
      </p:sp>
      <p:sp>
        <p:nvSpPr>
          <p:cNvPr id="5" name="Slide Number Placeholder 4">
            <a:extLst>
              <a:ext uri="{FF2B5EF4-FFF2-40B4-BE49-F238E27FC236}">
                <a16:creationId xmlns:a16="http://schemas.microsoft.com/office/drawing/2014/main" id="{4551786A-70CE-400B-368A-02B5BEF08A24}"/>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7</a:t>
            </a:fld>
            <a:endParaRPr lang="en-US"/>
          </a:p>
        </p:txBody>
      </p:sp>
    </p:spTree>
    <p:extLst>
      <p:ext uri="{BB962C8B-B14F-4D97-AF65-F5344CB8AC3E}">
        <p14:creationId xmlns:p14="http://schemas.microsoft.com/office/powerpoint/2010/main" val="3942226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p:txBody>
          <a:bodyPr/>
          <a:lstStyle/>
          <a:p>
            <a:r>
              <a:rPr lang="en-US" sz="4600" dirty="0"/>
              <a:t>K–5 Indicator Revision: Example 1</a:t>
            </a:r>
          </a:p>
        </p:txBody>
      </p:sp>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0"/>
          </p:nvPr>
        </p:nvSpPr>
        <p:spPr/>
        <p:txBody>
          <a:bodyPr/>
          <a:lstStyle/>
          <a:p>
            <a:fld id="{A3D1C70C-36A2-44FC-A083-98959550CFF4}" type="slidenum">
              <a:rPr lang="en-US" smtClean="0"/>
              <a:t>8</a:t>
            </a:fld>
            <a:endParaRPr lang="en-US"/>
          </a:p>
        </p:txBody>
      </p:sp>
      <p:graphicFrame>
        <p:nvGraphicFramePr>
          <p:cNvPr id="11" name="Table 10">
            <a:extLst>
              <a:ext uri="{FF2B5EF4-FFF2-40B4-BE49-F238E27FC236}">
                <a16:creationId xmlns:a16="http://schemas.microsoft.com/office/drawing/2014/main" id="{1DC18B04-0B35-410F-B2FF-7E87E6A2637C}"/>
              </a:ext>
            </a:extLst>
          </p:cNvPr>
          <p:cNvGraphicFramePr>
            <a:graphicFrameLocks noGrp="1"/>
          </p:cNvGraphicFramePr>
          <p:nvPr>
            <p:extLst>
              <p:ext uri="{D42A27DB-BD31-4B8C-83A1-F6EECF244321}">
                <p14:modId xmlns:p14="http://schemas.microsoft.com/office/powerpoint/2010/main" val="1222037633"/>
              </p:ext>
            </p:extLst>
          </p:nvPr>
        </p:nvGraphicFramePr>
        <p:xfrm>
          <a:off x="466164" y="1287194"/>
          <a:ext cx="11310199" cy="4824246"/>
        </p:xfrm>
        <a:graphic>
          <a:graphicData uri="http://schemas.openxmlformats.org/drawingml/2006/table">
            <a:tbl>
              <a:tblPr firstRow="1" bandRow="1">
                <a:tableStyleId>{69012ECD-51FC-41F1-AA8D-1B2483CD663E}</a:tableStyleId>
              </a:tblPr>
              <a:tblGrid>
                <a:gridCol w="1131544">
                  <a:extLst>
                    <a:ext uri="{9D8B030D-6E8A-4147-A177-3AD203B41FA5}">
                      <a16:colId xmlns:a16="http://schemas.microsoft.com/office/drawing/2014/main" val="599944862"/>
                    </a:ext>
                  </a:extLst>
                </a:gridCol>
                <a:gridCol w="5088803">
                  <a:extLst>
                    <a:ext uri="{9D8B030D-6E8A-4147-A177-3AD203B41FA5}">
                      <a16:colId xmlns:a16="http://schemas.microsoft.com/office/drawing/2014/main" val="3365042943"/>
                    </a:ext>
                  </a:extLst>
                </a:gridCol>
                <a:gridCol w="5089852">
                  <a:extLst>
                    <a:ext uri="{9D8B030D-6E8A-4147-A177-3AD203B41FA5}">
                      <a16:colId xmlns:a16="http://schemas.microsoft.com/office/drawing/2014/main" val="2583153786"/>
                    </a:ext>
                  </a:extLst>
                </a:gridCol>
              </a:tblGrid>
              <a:tr h="472333">
                <a:tc>
                  <a:txBody>
                    <a:bodyPr/>
                    <a:lstStyle/>
                    <a:p>
                      <a:pPr marL="0" marR="0" algn="ctr">
                        <a:lnSpc>
                          <a:spcPct val="107000"/>
                        </a:lnSpc>
                        <a:spcBef>
                          <a:spcPts val="0"/>
                        </a:spcBef>
                        <a:spcAft>
                          <a:spcPts val="0"/>
                        </a:spcAft>
                      </a:pPr>
                      <a:r>
                        <a:rPr lang="en-US" sz="2400" dirty="0">
                          <a:effectLst/>
                        </a:rPr>
                        <a:t>Type</a:t>
                      </a:r>
                      <a:endParaRPr lang="en-US" sz="24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rPr>
                        <a:t>2023 NJSLSM</a:t>
                      </a:r>
                      <a:endParaRPr lang="en-US" sz="24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rPr>
                        <a:t>2016 NJSLSM</a:t>
                      </a:r>
                      <a:endParaRPr lang="en-US" sz="24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3566308"/>
                  </a:ext>
                </a:extLst>
              </a:tr>
              <a:tr h="1433002">
                <a:tc>
                  <a:txBody>
                    <a:bodyPr/>
                    <a:lstStyle/>
                    <a:p>
                      <a:pPr marL="0" marR="0" algn="ctr">
                        <a:lnSpc>
                          <a:spcPct val="107000"/>
                        </a:lnSpc>
                        <a:spcBef>
                          <a:spcPts val="0"/>
                        </a:spcBef>
                        <a:spcAft>
                          <a:spcPts val="0"/>
                        </a:spcAft>
                      </a:pPr>
                      <a:r>
                        <a:rPr lang="en-US" sz="1800" dirty="0">
                          <a:effectLst/>
                        </a:rPr>
                        <a:t>Indicator</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300"/>
                        </a:spcBef>
                        <a:spcAft>
                          <a:spcPts val="300"/>
                        </a:spcAft>
                      </a:pPr>
                      <a:r>
                        <a:rPr lang="en-US" sz="1800" b="1" dirty="0">
                          <a:effectLst/>
                        </a:rPr>
                        <a:t>K.M.A.1 </a:t>
                      </a:r>
                      <a:r>
                        <a:rPr lang="en-US" sz="1800" dirty="0">
                          <a:effectLst/>
                        </a:rPr>
                        <a:t>Describe </a:t>
                      </a:r>
                      <a:r>
                        <a:rPr lang="en-US" sz="1800" i="0" dirty="0">
                          <a:effectLst/>
                        </a:rPr>
                        <a:t>measurable</a:t>
                      </a:r>
                      <a:r>
                        <a:rPr lang="en-US" sz="1800" dirty="0">
                          <a:effectLst/>
                        </a:rPr>
                        <a:t> attributes of objects, such as length or weight. Describe several measurable attributes of a single object. </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300"/>
                        </a:spcBef>
                        <a:spcAft>
                          <a:spcPts val="300"/>
                        </a:spcAft>
                      </a:pPr>
                      <a:r>
                        <a:rPr lang="en-US" sz="1800">
                          <a:effectLst/>
                        </a:rPr>
                        <a:t>K.MD.A.1 Describe measurable attributes of objects, such as length or weight. Describe several measurable attributes of a single object. </a:t>
                      </a:r>
                      <a:endParaRPr lang="en-US" sz="18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7098692"/>
                  </a:ext>
                </a:extLst>
              </a:tr>
              <a:tr h="2918911">
                <a:tc>
                  <a:txBody>
                    <a:bodyPr/>
                    <a:lstStyle/>
                    <a:p>
                      <a:pPr marL="0" marR="0" algn="ctr">
                        <a:lnSpc>
                          <a:spcPct val="107000"/>
                        </a:lnSpc>
                        <a:spcBef>
                          <a:spcPts val="0"/>
                        </a:spcBef>
                        <a:spcAft>
                          <a:spcPts val="0"/>
                        </a:spcAft>
                      </a:pPr>
                      <a:r>
                        <a:rPr lang="en-US" sz="1800">
                          <a:effectLst/>
                        </a:rPr>
                        <a:t>Indicator</a:t>
                      </a:r>
                      <a:endParaRPr lang="en-US" sz="18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300"/>
                        </a:spcBef>
                        <a:spcAft>
                          <a:spcPts val="300"/>
                        </a:spcAft>
                      </a:pPr>
                      <a:r>
                        <a:rPr lang="en-US" sz="1800" b="1" dirty="0">
                          <a:effectLst/>
                        </a:rPr>
                        <a:t>K.M.A.2 </a:t>
                      </a:r>
                      <a:r>
                        <a:rPr lang="en-US" sz="1800" dirty="0">
                          <a:effectLst/>
                        </a:rPr>
                        <a:t>Directly compare two objects with a measurable attribute in common, to see which object has “more of”/“less of” the attribute, and describe the difference. </a:t>
                      </a:r>
                      <a:r>
                        <a:rPr lang="en-US" sz="1800" dirty="0">
                          <a:solidFill>
                            <a:srgbClr val="0070C0"/>
                          </a:solidFill>
                          <a:effectLst/>
                        </a:rPr>
                        <a:t>For example, directly compare the heights of two children and describe one child as taller/shorter. </a:t>
                      </a:r>
                      <a:endParaRPr lang="en-US" sz="1800" dirty="0">
                        <a:solidFill>
                          <a:srgbClr val="0070C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300"/>
                        </a:spcBef>
                        <a:spcAft>
                          <a:spcPts val="300"/>
                        </a:spcAft>
                      </a:pPr>
                      <a:r>
                        <a:rPr lang="en-US" sz="1800" dirty="0">
                          <a:effectLst/>
                        </a:rPr>
                        <a:t>K.MD.A.2 Directly compare two objects with a measurable attribute in common, to see which object has “more of”/“less of” the attribute, and describe the difference. For example, directly compare the heights of two children and describe one child as taller/shorter. </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747939"/>
                  </a:ext>
                </a:extLst>
              </a:tr>
            </a:tbl>
          </a:graphicData>
        </a:graphic>
      </p:graphicFrame>
    </p:spTree>
    <p:extLst>
      <p:ext uri="{BB962C8B-B14F-4D97-AF65-F5344CB8AC3E}">
        <p14:creationId xmlns:p14="http://schemas.microsoft.com/office/powerpoint/2010/main" val="1107688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EBF67C-3C42-46F7-A9EA-DEFE397F961E}"/>
              </a:ext>
            </a:extLst>
          </p:cNvPr>
          <p:cNvSpPr>
            <a:spLocks noGrp="1"/>
          </p:cNvSpPr>
          <p:nvPr>
            <p:ph type="title"/>
          </p:nvPr>
        </p:nvSpPr>
        <p:spPr>
          <a:xfrm>
            <a:off x="1333960" y="345286"/>
            <a:ext cx="10096959" cy="747579"/>
          </a:xfrm>
        </p:spPr>
        <p:txBody>
          <a:bodyPr/>
          <a:lstStyle/>
          <a:p>
            <a:r>
              <a:rPr lang="en-US" sz="4600" dirty="0"/>
              <a:t>K–5 Indicator Revision: Example 2</a:t>
            </a:r>
          </a:p>
        </p:txBody>
      </p:sp>
      <p:sp>
        <p:nvSpPr>
          <p:cNvPr id="7" name="Slide Number Placeholder 6">
            <a:extLst>
              <a:ext uri="{FF2B5EF4-FFF2-40B4-BE49-F238E27FC236}">
                <a16:creationId xmlns:a16="http://schemas.microsoft.com/office/drawing/2014/main" id="{F51982F8-DB57-4B9E-99A4-678D4644FEB5}"/>
              </a:ext>
            </a:extLst>
          </p:cNvPr>
          <p:cNvSpPr>
            <a:spLocks noGrp="1"/>
          </p:cNvSpPr>
          <p:nvPr>
            <p:ph type="sldNum" sz="quarter" idx="10"/>
          </p:nvPr>
        </p:nvSpPr>
        <p:spPr/>
        <p:txBody>
          <a:bodyPr/>
          <a:lstStyle/>
          <a:p>
            <a:fld id="{A3D1C70C-36A2-44FC-A083-98959550CFF4}" type="slidenum">
              <a:rPr lang="en-US" smtClean="0"/>
              <a:t>9</a:t>
            </a:fld>
            <a:endParaRPr lang="en-US"/>
          </a:p>
        </p:txBody>
      </p:sp>
      <p:graphicFrame>
        <p:nvGraphicFramePr>
          <p:cNvPr id="11" name="Table 10">
            <a:extLst>
              <a:ext uri="{FF2B5EF4-FFF2-40B4-BE49-F238E27FC236}">
                <a16:creationId xmlns:a16="http://schemas.microsoft.com/office/drawing/2014/main" id="{1DC18B04-0B35-410F-B2FF-7E87E6A2637C}"/>
              </a:ext>
            </a:extLst>
          </p:cNvPr>
          <p:cNvGraphicFramePr>
            <a:graphicFrameLocks noGrp="1"/>
          </p:cNvGraphicFramePr>
          <p:nvPr>
            <p:extLst>
              <p:ext uri="{D42A27DB-BD31-4B8C-83A1-F6EECF244321}">
                <p14:modId xmlns:p14="http://schemas.microsoft.com/office/powerpoint/2010/main" val="4202156698"/>
              </p:ext>
            </p:extLst>
          </p:nvPr>
        </p:nvGraphicFramePr>
        <p:xfrm>
          <a:off x="466164" y="1287194"/>
          <a:ext cx="11310199" cy="5404766"/>
        </p:xfrm>
        <a:graphic>
          <a:graphicData uri="http://schemas.openxmlformats.org/drawingml/2006/table">
            <a:tbl>
              <a:tblPr firstRow="1" bandRow="1">
                <a:tableStyleId>{69012ECD-51FC-41F1-AA8D-1B2483CD663E}</a:tableStyleId>
              </a:tblPr>
              <a:tblGrid>
                <a:gridCol w="1131544">
                  <a:extLst>
                    <a:ext uri="{9D8B030D-6E8A-4147-A177-3AD203B41FA5}">
                      <a16:colId xmlns:a16="http://schemas.microsoft.com/office/drawing/2014/main" val="599944862"/>
                    </a:ext>
                  </a:extLst>
                </a:gridCol>
                <a:gridCol w="5088803">
                  <a:extLst>
                    <a:ext uri="{9D8B030D-6E8A-4147-A177-3AD203B41FA5}">
                      <a16:colId xmlns:a16="http://schemas.microsoft.com/office/drawing/2014/main" val="3365042943"/>
                    </a:ext>
                  </a:extLst>
                </a:gridCol>
                <a:gridCol w="5089852">
                  <a:extLst>
                    <a:ext uri="{9D8B030D-6E8A-4147-A177-3AD203B41FA5}">
                      <a16:colId xmlns:a16="http://schemas.microsoft.com/office/drawing/2014/main" val="2583153786"/>
                    </a:ext>
                  </a:extLst>
                </a:gridCol>
              </a:tblGrid>
              <a:tr h="472333">
                <a:tc>
                  <a:txBody>
                    <a:bodyPr/>
                    <a:lstStyle/>
                    <a:p>
                      <a:pPr marL="0" marR="0" algn="ctr">
                        <a:lnSpc>
                          <a:spcPct val="107000"/>
                        </a:lnSpc>
                        <a:spcBef>
                          <a:spcPts val="0"/>
                        </a:spcBef>
                        <a:spcAft>
                          <a:spcPts val="0"/>
                        </a:spcAft>
                      </a:pPr>
                      <a:r>
                        <a:rPr lang="en-US" sz="2400" dirty="0">
                          <a:effectLst/>
                        </a:rPr>
                        <a:t>Type</a:t>
                      </a:r>
                      <a:endParaRPr lang="en-US" sz="24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rPr>
                        <a:t>2023 NJSLSM</a:t>
                      </a:r>
                      <a:endParaRPr lang="en-US" sz="24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rPr>
                        <a:t>2016 NJSLSM</a:t>
                      </a:r>
                      <a:endParaRPr lang="en-US" sz="24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3566308"/>
                  </a:ext>
                </a:extLst>
              </a:tr>
              <a:tr h="1433002">
                <a:tc>
                  <a:txBody>
                    <a:bodyPr/>
                    <a:lstStyle/>
                    <a:p>
                      <a:pPr marL="0" marR="0" algn="ctr">
                        <a:lnSpc>
                          <a:spcPct val="107000"/>
                        </a:lnSpc>
                        <a:spcBef>
                          <a:spcPts val="0"/>
                        </a:spcBef>
                        <a:spcAft>
                          <a:spcPts val="0"/>
                        </a:spcAft>
                      </a:pPr>
                      <a:r>
                        <a:rPr lang="en-US" sz="1800" dirty="0">
                          <a:effectLst/>
                        </a:rPr>
                        <a:t>Indicator</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300"/>
                        </a:spcBef>
                        <a:spcAft>
                          <a:spcPts val="300"/>
                        </a:spcAft>
                      </a:pPr>
                      <a:r>
                        <a:rPr lang="en-US" sz="1800" b="1" kern="1200" dirty="0">
                          <a:solidFill>
                            <a:schemeClr val="tx1"/>
                          </a:solidFill>
                          <a:effectLst/>
                          <a:latin typeface="+mn-lt"/>
                          <a:ea typeface="+mn-ea"/>
                          <a:cs typeface="+mn-cs"/>
                        </a:rPr>
                        <a:t>K.DL.A.1</a:t>
                      </a:r>
                      <a:r>
                        <a:rPr lang="en-US" sz="1800" kern="1200" dirty="0">
                          <a:solidFill>
                            <a:schemeClr val="tx1"/>
                          </a:solidFill>
                          <a:effectLst/>
                          <a:latin typeface="+mn-lt"/>
                          <a:ea typeface="+mn-ea"/>
                          <a:cs typeface="+mn-cs"/>
                        </a:rPr>
                        <a:t> Classify objects into given categories; count the numbers of objects in each category and sort the categories by count. </a:t>
                      </a:r>
                      <a:r>
                        <a:rPr lang="en-US" sz="1800" b="0" kern="1200" dirty="0">
                          <a:solidFill>
                            <a:srgbClr val="AD4E0F"/>
                          </a:solidFill>
                          <a:effectLst/>
                          <a:latin typeface="+mn-lt"/>
                          <a:ea typeface="+mn-ea"/>
                          <a:cs typeface="+mn-cs"/>
                        </a:rPr>
                        <a:t>(Clarification: Limit category counts to be less than or equal to 10)</a:t>
                      </a:r>
                      <a:endParaRPr lang="en-US" sz="1800" dirty="0">
                        <a:solidFill>
                          <a:srgbClr val="AD4E0F"/>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300"/>
                        </a:spcBef>
                        <a:spcAft>
                          <a:spcPts val="300"/>
                        </a:spcAft>
                      </a:pPr>
                      <a:r>
                        <a:rPr lang="en-US" sz="1800" kern="1200" dirty="0">
                          <a:solidFill>
                            <a:schemeClr val="tx1"/>
                          </a:solidFill>
                          <a:effectLst/>
                          <a:latin typeface="+mn-lt"/>
                          <a:ea typeface="+mn-ea"/>
                          <a:cs typeface="+mn-cs"/>
                        </a:rPr>
                        <a:t>K.MD.B.3 Classify objects into given categories; count the numbers of objects in each category and sort the categories by count</a:t>
                      </a:r>
                      <a:r>
                        <a:rPr lang="en-US" sz="1800" dirty="0">
                          <a:effectLst/>
                        </a:rPr>
                        <a:t>. </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7098692"/>
                  </a:ext>
                </a:extLst>
              </a:tr>
              <a:tr h="2918911">
                <a:tc>
                  <a:txBody>
                    <a:bodyPr/>
                    <a:lstStyle/>
                    <a:p>
                      <a:pPr marL="0" marR="0" algn="ctr">
                        <a:lnSpc>
                          <a:spcPct val="107000"/>
                        </a:lnSpc>
                        <a:spcBef>
                          <a:spcPts val="0"/>
                        </a:spcBef>
                        <a:spcAft>
                          <a:spcPts val="0"/>
                        </a:spcAft>
                      </a:pPr>
                      <a:r>
                        <a:rPr lang="en-US" sz="1800">
                          <a:effectLst/>
                        </a:rPr>
                        <a:t>Indicator</a:t>
                      </a:r>
                      <a:endParaRPr lang="en-US" sz="18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300"/>
                        </a:spcBef>
                        <a:spcAft>
                          <a:spcPts val="300"/>
                        </a:spcAft>
                      </a:pPr>
                      <a:r>
                        <a:rPr lang="en-US" sz="1800" b="1" kern="1200" dirty="0">
                          <a:solidFill>
                            <a:schemeClr val="tx1"/>
                          </a:solidFill>
                          <a:effectLst/>
                          <a:latin typeface="+mn-lt"/>
                          <a:ea typeface="+mn-ea"/>
                          <a:cs typeface="+mn-cs"/>
                        </a:rPr>
                        <a:t>1.DL.A.1</a:t>
                      </a:r>
                      <a:r>
                        <a:rPr lang="en-US" sz="1800" kern="1200" dirty="0">
                          <a:solidFill>
                            <a:schemeClr val="tx1"/>
                          </a:solidFill>
                          <a:effectLst/>
                          <a:latin typeface="+mn-lt"/>
                          <a:ea typeface="+mn-ea"/>
                          <a:cs typeface="+mn-cs"/>
                        </a:rPr>
                        <a:t> Organize, represent, and interpret data with up to three categories; ask and answer questions about the total number of data points, how many in each category, and how many more or less are in one category than in another.</a:t>
                      </a:r>
                      <a:endParaRPr lang="en-US" sz="1800" dirty="0">
                        <a:solidFill>
                          <a:srgbClr val="0070C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300"/>
                        </a:spcBef>
                        <a:spcAft>
                          <a:spcPts val="300"/>
                        </a:spcAft>
                      </a:pPr>
                      <a:r>
                        <a:rPr lang="en-US" sz="1800" kern="1200" dirty="0">
                          <a:solidFill>
                            <a:schemeClr val="tx1"/>
                          </a:solidFill>
                          <a:effectLst/>
                          <a:latin typeface="+mn-lt"/>
                          <a:ea typeface="+mn-ea"/>
                          <a:cs typeface="+mn-cs"/>
                        </a:rPr>
                        <a:t>1.MD.C.4 Organize, represent, and interpret data with up to three categories; ask and answer questions about the total number of data points, how many in each category, and how many more or less are in one category than in another.</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747939"/>
                  </a:ext>
                </a:extLst>
              </a:tr>
            </a:tbl>
          </a:graphicData>
        </a:graphic>
      </p:graphicFrame>
    </p:spTree>
    <p:extLst>
      <p:ext uri="{BB962C8B-B14F-4D97-AF65-F5344CB8AC3E}">
        <p14:creationId xmlns:p14="http://schemas.microsoft.com/office/powerpoint/2010/main" val="41680602"/>
      </p:ext>
    </p:extLst>
  </p:cSld>
  <p:clrMapOvr>
    <a:masterClrMapping/>
  </p:clrMapOvr>
</p:sld>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Template" id="{E158C74E-3540-4F19-89F4-8580D4CC83EE}" vid="{6080DE70-D3A6-4ADC-B9E6-5D13C638877F}"/>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Template" id="{E158C74E-3540-4F19-89F4-8580D4CC83EE}" vid="{DA7A772E-3E91-4C0E-901A-AEE387D63F5F}"/>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Template" id="{E158C74E-3540-4F19-89F4-8580D4CC83EE}" vid="{8E2EFDC4-4C08-44AD-AF93-50897449635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6978DA98C84E40A8604A6463107DD9" ma:contentTypeVersion="6" ma:contentTypeDescription="Create a new document." ma:contentTypeScope="" ma:versionID="92999fcbac56397b01b2808d462d5c45">
  <xsd:schema xmlns:xsd="http://www.w3.org/2001/XMLSchema" xmlns:xs="http://www.w3.org/2001/XMLSchema" xmlns:p="http://schemas.microsoft.com/office/2006/metadata/properties" xmlns:ns2="1ddff21c-a7e5-48de-8773-03ce2d972554" xmlns:ns3="9b710e16-3e75-45a6-9780-5477bfa7c7b4" targetNamespace="http://schemas.microsoft.com/office/2006/metadata/properties" ma:root="true" ma:fieldsID="b2a85efdee4a9362a9bf6760df79c100" ns2:_="" ns3:_="">
    <xsd:import namespace="1ddff21c-a7e5-48de-8773-03ce2d972554"/>
    <xsd:import namespace="9b710e16-3e75-45a6-9780-5477bfa7c7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dff21c-a7e5-48de-8773-03ce2d9725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710e16-3e75-45a6-9780-5477bfa7c7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b710e16-3e75-45a6-9780-5477bfa7c7b4">
      <UserInfo>
        <DisplayName>Richardson, Deidre</DisplayName>
        <AccountId>293</AccountId>
        <AccountType/>
      </UserInfo>
    </SharedWithUsers>
  </documentManagement>
</p:properties>
</file>

<file path=customXml/itemProps1.xml><?xml version="1.0" encoding="utf-8"?>
<ds:datastoreItem xmlns:ds="http://schemas.openxmlformats.org/officeDocument/2006/customXml" ds:itemID="{D5025F4C-7733-4895-A678-536B558BD586}">
  <ds:schemaRefs>
    <ds:schemaRef ds:uri="1ddff21c-a7e5-48de-8773-03ce2d972554"/>
    <ds:schemaRef ds:uri="9b710e16-3e75-45a6-9780-5477bfa7c7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D866CD5-74CC-418B-BC6E-32F84EFFD6C1}">
  <ds:schemaRefs>
    <ds:schemaRef ds:uri="http://schemas.microsoft.com/sharepoint/v3/contenttype/forms"/>
  </ds:schemaRefs>
</ds:datastoreItem>
</file>

<file path=customXml/itemProps3.xml><?xml version="1.0" encoding="utf-8"?>
<ds:datastoreItem xmlns:ds="http://schemas.openxmlformats.org/officeDocument/2006/customXml" ds:itemID="{9B9D2179-4069-4CB0-B1DD-8962B10A9ABB}">
  <ds:schemaRefs>
    <ds:schemaRef ds:uri="http://schemas.openxmlformats.org/package/2006/metadata/core-properties"/>
    <ds:schemaRef ds:uri="http://www.w3.org/XML/1998/namespace"/>
    <ds:schemaRef ds:uri="http://schemas.microsoft.com/office/2006/documentManagement/types"/>
    <ds:schemaRef ds:uri="http://purl.org/dc/terms/"/>
    <ds:schemaRef ds:uri="1ddff21c-a7e5-48de-8773-03ce2d972554"/>
    <ds:schemaRef ds:uri="http://schemas.microsoft.com/office/2006/metadata/properties"/>
    <ds:schemaRef ds:uri="http://schemas.microsoft.com/office/infopath/2007/PartnerControls"/>
    <ds:schemaRef ds:uri="9b710e16-3e75-45a6-9780-5477bfa7c7b4"/>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55157</TotalTime>
  <Words>4495</Words>
  <Application>Microsoft Office PowerPoint</Application>
  <PresentationFormat>Widescreen</PresentationFormat>
  <Paragraphs>424</Paragraphs>
  <Slides>43</Slides>
  <Notes>43</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43</vt:i4>
      </vt:variant>
    </vt:vector>
  </HeadingPairs>
  <TitlesOfParts>
    <vt:vector size="53" baseType="lpstr">
      <vt:lpstr>Arial</vt:lpstr>
      <vt:lpstr>Calibri</vt:lpstr>
      <vt:lpstr>Cambria</vt:lpstr>
      <vt:lpstr>Cambria Math</vt:lpstr>
      <vt:lpstr>Palatino Linotype</vt:lpstr>
      <vt:lpstr>Times New Roman</vt:lpstr>
      <vt:lpstr>NDJOE_Main</vt:lpstr>
      <vt:lpstr>NJDOE_TitleSlide</vt:lpstr>
      <vt:lpstr>NJDOE_SectionTitle</vt:lpstr>
      <vt:lpstr>Equation</vt:lpstr>
      <vt:lpstr>Overview of the 2023  New Jersey Student Learning Standards for Mathematics</vt:lpstr>
      <vt:lpstr>Agenda</vt:lpstr>
      <vt:lpstr>Adoption and Implementation</vt:lpstr>
      <vt:lpstr>K–5 Structural Revision</vt:lpstr>
      <vt:lpstr>K–HS Domain Progression</vt:lpstr>
      <vt:lpstr>Text Version: K–HS Domain Progression</vt:lpstr>
      <vt:lpstr>Summary of Revisions</vt:lpstr>
      <vt:lpstr>K–5 Indicator Revision: Example 1</vt:lpstr>
      <vt:lpstr>K–5 Indicator Revision: Example 2</vt:lpstr>
      <vt:lpstr>New Elementary Standards on Money</vt:lpstr>
      <vt:lpstr>Content Emphases in Mathematics</vt:lpstr>
      <vt:lpstr>STAMP: Content Emphases</vt:lpstr>
      <vt:lpstr>Money in Grade 2, continued</vt:lpstr>
      <vt:lpstr>Money in Grade 2</vt:lpstr>
      <vt:lpstr>Money in grade 3</vt:lpstr>
      <vt:lpstr>Money in grade 4</vt:lpstr>
      <vt:lpstr>Measurement vs. Data Literacy — K</vt:lpstr>
      <vt:lpstr>Measurement vs. Data Literacy – Grade 1</vt:lpstr>
      <vt:lpstr>New Grades 2–5 Data Literacy Standards</vt:lpstr>
      <vt:lpstr>New Data Literacy Standards, continued</vt:lpstr>
      <vt:lpstr>Fractions Revisions — Grade 3</vt:lpstr>
      <vt:lpstr>Fractions Revisions—Grade 3 continued</vt:lpstr>
      <vt:lpstr>Understanding Fraction Equivalence</vt:lpstr>
      <vt:lpstr>Understanding Fraction Equivalence (cont’d)</vt:lpstr>
      <vt:lpstr>Visual Fraction Models</vt:lpstr>
      <vt:lpstr>Accuracy and Efficiency in the NJSLS-M</vt:lpstr>
      <vt:lpstr>Accuracy and Efficiency Defined</vt:lpstr>
      <vt:lpstr>Rational and Irrational Numbers - Grade 8</vt:lpstr>
      <vt:lpstr>Rational and Irrational Numbers - Grade 8 (cont’d)</vt:lpstr>
      <vt:lpstr>Radical Expressions - Grade 8</vt:lpstr>
      <vt:lpstr>Radicals Expressions - High School</vt:lpstr>
      <vt:lpstr>Progression on Linear Systems – Grade 8</vt:lpstr>
      <vt:lpstr>Progression on Linear Systems – HS</vt:lpstr>
      <vt:lpstr>Plus Standards Revision and Expansion</vt:lpstr>
      <vt:lpstr>Plus Standards in High School Statistics</vt:lpstr>
      <vt:lpstr>Statistics Revision, High School</vt:lpstr>
      <vt:lpstr>Geometry Revision, High School</vt:lpstr>
      <vt:lpstr>Algebra Revision, High School</vt:lpstr>
      <vt:lpstr>Functions Revision, High School</vt:lpstr>
      <vt:lpstr>Implications of Plus Standards Expansion</vt:lpstr>
      <vt:lpstr>Resources and Opportunities</vt:lpstr>
      <vt:lpstr>Climate Change in NJSLS-M</vt:lpstr>
      <vt:lpstr>Follow Us on Social Media!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Presentation Title Here</dc:title>
  <dc:creator>Thomas, Elizabeth</dc:creator>
  <cp:lastModifiedBy>Babice, Christopher</cp:lastModifiedBy>
  <cp:revision>228</cp:revision>
  <cp:lastPrinted>2023-09-25T16:07:40Z</cp:lastPrinted>
  <dcterms:created xsi:type="dcterms:W3CDTF">2021-09-17T18:04:56Z</dcterms:created>
  <dcterms:modified xsi:type="dcterms:W3CDTF">2024-03-19T19:31:48Z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0x0101009E6978DA98C84E40A8604A6463107DD9</vt:lpwstr>
  </property>
</Properties>
</file>