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8"/>
  </p:notesMasterIdLst>
  <p:sldIdLst>
    <p:sldId id="292" r:id="rId6"/>
    <p:sldId id="398" r:id="rId7"/>
    <p:sldId id="431" r:id="rId8"/>
    <p:sldId id="401" r:id="rId9"/>
    <p:sldId id="427" r:id="rId10"/>
    <p:sldId id="428" r:id="rId11"/>
    <p:sldId id="422" r:id="rId12"/>
    <p:sldId id="405" r:id="rId13"/>
    <p:sldId id="407" r:id="rId14"/>
    <p:sldId id="429" r:id="rId15"/>
    <p:sldId id="410" r:id="rId16"/>
    <p:sldId id="408" r:id="rId17"/>
    <p:sldId id="430" r:id="rId18"/>
    <p:sldId id="402" r:id="rId19"/>
    <p:sldId id="426" r:id="rId20"/>
    <p:sldId id="417" r:id="rId21"/>
    <p:sldId id="413" r:id="rId22"/>
    <p:sldId id="411" r:id="rId23"/>
    <p:sldId id="399" r:id="rId24"/>
    <p:sldId id="414" r:id="rId25"/>
    <p:sldId id="415" r:id="rId26"/>
    <p:sldId id="416" r:id="rId27"/>
  </p:sldIdLst>
  <p:sldSz cx="12192000" cy="6858000"/>
  <p:notesSz cx="6858000" cy="8912225"/>
  <p:embeddedFontLst>
    <p:embeddedFont>
      <p:font typeface="Calibri Light" panose="020F0302020204030204" pitchFamily="34" charset="0"/>
      <p:regular r:id="rId29"/>
      <p:italic r:id="rId30"/>
    </p:embeddedFont>
    <p:embeddedFont>
      <p:font typeface="Franklin Gothic Demi Cond" panose="020B0706030402020204" pitchFamily="34" charset="0"/>
      <p:regular r:id="rId31"/>
    </p:embeddedFont>
    <p:embeddedFont>
      <p:font typeface="Calibri" panose="020F0502020204030204" pitchFamily="34" charset="0"/>
      <p:regular r:id="rId32"/>
      <p:bold r:id="rId33"/>
      <p:italic r:id="rId34"/>
      <p:boldItalic r:id="rId35"/>
    </p:embeddedFont>
    <p:embeddedFont>
      <p:font typeface="Montserrat" panose="020B0604020202020204" charset="0"/>
      <p:regular r:id="rId36"/>
      <p:bold r:id="rId37"/>
      <p:italic r:id="rId38"/>
      <p:boldItalic r:id="rId39"/>
    </p:embeddedFont>
    <p:embeddedFont>
      <p:font typeface="Karla" panose="020B0604020202020204" charset="0"/>
      <p:regular r:id="rId40"/>
      <p:bold r:id="rId41"/>
      <p:italic r:id="rId42"/>
      <p:boldItalic r:id="rId43"/>
    </p:embeddedFont>
    <p:embeddedFont>
      <p:font typeface="Microsoft JhengHei" panose="020B0604030504040204" pitchFamily="34" charset="-12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Howard, Maisha [OSHE]" initials="HM[" lastIdx="26" clrIdx="5">
    <p:extLst>
      <p:ext uri="{19B8F6BF-5375-455C-9EA6-DF929625EA0E}">
        <p15:presenceInfo xmlns:p15="http://schemas.microsoft.com/office/powerpoint/2012/main" userId="S-1-5-21-3342024681-333314647-251681998-12721" providerId="AD"/>
      </p:ext>
    </p:extLst>
  </p:cmAuthor>
  <p:cmAuthor id="6" name="Shanklin, Stephanie" initials="SS" lastIdx="9" clrIdx="6">
    <p:extLst>
      <p:ext uri="{19B8F6BF-5375-455C-9EA6-DF929625EA0E}">
        <p15:presenceInfo xmlns:p15="http://schemas.microsoft.com/office/powerpoint/2012/main" userId="S-1-5-21-3342024681-333314647-251681998-24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E39"/>
    <a:srgbClr val="529F45"/>
    <a:srgbClr val="0B3954"/>
    <a:srgbClr val="093953"/>
    <a:srgbClr val="808A22"/>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BFA90-BF11-4D1F-BEED-63043D68D731}" v="1" dt="2023-05-25T12:51:19.911"/>
    <p1510:client id="{36F5E526-B36B-43E8-BCB3-7A532A30743A}" v="144" dt="2023-05-19T15:15:25.701"/>
    <p1510:client id="{420AB4F0-415A-4BD9-A599-4B3FE04F47E3}" v="1379" dt="2023-05-19T13:33:55.727"/>
    <p1510:client id="{4F7CB023-E19F-42C5-80CD-02E86DC664E3}" v="576" dt="2023-05-23T17:54:21.780"/>
    <p1510:client id="{503FE54E-D0AE-48D2-BC3D-A5A1D0458EA0}" v="200" dt="2023-05-25T20:37:56.022"/>
    <p1510:client id="{5C22E06B-0ED1-4386-9608-838B7B2DD141}" v="81" dt="2023-05-24T20:37:18.441"/>
    <p1510:client id="{61BF896B-B7EA-4309-A089-D178F5ABC5BE}" v="155" dt="2023-05-25T22:10:23.433"/>
    <p1510:client id="{668CBDBE-B064-430F-A973-D0A41DC06231}" v="3" dt="2023-05-19T19:29:39.690"/>
    <p1510:client id="{853DA0CF-0AD8-4CA1-B570-665BE545AB51}" v="7" dt="2023-05-22T18:19:23.306"/>
    <p1510:client id="{B1CBA6DC-17CC-4C16-A88D-E4967DCE1AE6}" v="18" dt="2023-05-30T16:26:25.585"/>
    <p1510:client id="{C7BBE729-5418-47C6-B4D0-297529741B22}" v="275" dt="2022-06-22T19:02:37.353"/>
    <p1510:client id="{CEC8EADB-DCB2-4861-B5B8-B69F847D7C66}" v="5" dt="2023-05-30T15:03:29.817"/>
    <p1510:client id="{D103BEE8-0BA5-4575-AAAC-EBEED34F526B}" v="30" dt="2023-05-25T12:44:38.556"/>
    <p1510:client id="{FCAD5CFD-3214-4981-A246-7497833BBD32}" v="26" dt="2023-06-07T11:24:09.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6/7/2023</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If the course is an enrichment course with no credits earned toward the degree, then this should be properly documented (i.e. Developmental Math 0001; 3 credits (P/F)).</a:t>
            </a:r>
          </a:p>
          <a:p>
            <a:pPr>
              <a:buFont typeface="Wingdings" panose="05000000000000000000" pitchFamily="2" charset="2"/>
              <a:buChar char="v"/>
            </a:pPr>
            <a:r>
              <a:rPr lang="en-US">
                <a:latin typeface="Karla" panose="020B0604020202020204" charset="0"/>
              </a:rPr>
              <a:t>If a student attempts 9 credits and only earns less than 9 credits due to not passing a course, then this should also be reflected on the student’s transcript for the summer. </a:t>
            </a:r>
          </a:p>
          <a:p>
            <a:pPr>
              <a:buFont typeface="Wingdings" panose="05000000000000000000" pitchFamily="2" charset="2"/>
              <a:buChar char="v"/>
            </a:pPr>
            <a:r>
              <a:rPr lang="en-US">
                <a:latin typeface="Karla" panose="020B0604020202020204" charset="0"/>
              </a:rPr>
              <a:t> If a EOF renewal student completed their FAFSA for the 2021-2022 academic year and the ONLY reason the student was not eligible for an EOF AY grant was due to the student having reached the maximum number of EOF AY payments, then this student may be considered for EOF Summer Funding support.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11</a:t>
            </a:fld>
            <a:endParaRPr lang="en-US"/>
          </a:p>
        </p:txBody>
      </p:sp>
    </p:spTree>
    <p:extLst>
      <p:ext uri="{BB962C8B-B14F-4D97-AF65-F5344CB8AC3E}">
        <p14:creationId xmlns:p14="http://schemas.microsoft.com/office/powerpoint/2010/main" val="345973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a:p>
        </p:txBody>
      </p:sp>
    </p:spTree>
    <p:extLst>
      <p:ext uri="{BB962C8B-B14F-4D97-AF65-F5344CB8AC3E}">
        <p14:creationId xmlns:p14="http://schemas.microsoft.com/office/powerpoint/2010/main" val="380620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13</a:t>
            </a:fld>
            <a:endParaRPr lang="en-US"/>
          </a:p>
        </p:txBody>
      </p:sp>
    </p:spTree>
    <p:extLst>
      <p:ext uri="{BB962C8B-B14F-4D97-AF65-F5344CB8AC3E}">
        <p14:creationId xmlns:p14="http://schemas.microsoft.com/office/powerpoint/2010/main" val="18142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14</a:t>
            </a:fld>
            <a:endParaRPr lang="en-US"/>
          </a:p>
        </p:txBody>
      </p:sp>
    </p:spTree>
    <p:extLst>
      <p:ext uri="{BB962C8B-B14F-4D97-AF65-F5344CB8AC3E}">
        <p14:creationId xmlns:p14="http://schemas.microsoft.com/office/powerpoint/2010/main" val="181782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a:t>Summer Program </a:t>
            </a:r>
          </a:p>
          <a:p>
            <a:pPr algn="ctr"/>
            <a:r>
              <a:rPr lang="en-US" u="sng"/>
              <a:t>Support Services</a:t>
            </a:r>
          </a:p>
          <a:p>
            <a:r>
              <a:rPr lang="en-US"/>
              <a:t>Personnel salaries &amp; wages (</a:t>
            </a:r>
            <a:r>
              <a:rPr lang="en-US" i="1"/>
              <a:t>do not include instructors’ salaries for cost of instruction if students are charged tuition for the course)</a:t>
            </a:r>
          </a:p>
          <a:p>
            <a:endParaRPr lang="en-US" i="1"/>
          </a:p>
          <a:p>
            <a:r>
              <a:rPr lang="en-US"/>
              <a:t>Educational materials &amp; supplies (do not include cost of textbooks for initial &amp; renewal summer program participants)</a:t>
            </a:r>
          </a:p>
          <a:p>
            <a:endParaRPr lang="en-US"/>
          </a:p>
          <a:p>
            <a:r>
              <a:rPr lang="en-US"/>
              <a:t>Other administrative costs</a:t>
            </a:r>
          </a:p>
          <a:p>
            <a:pPr algn="ctr"/>
            <a:r>
              <a:rPr lang="en-US" sz="1200" u="sng"/>
              <a:t>Initial &amp; Renewal</a:t>
            </a:r>
          </a:p>
          <a:p>
            <a:pPr algn="ctr"/>
            <a:r>
              <a:rPr lang="en-US" sz="1200" u="sng"/>
              <a:t> Cost of Education</a:t>
            </a:r>
          </a:p>
          <a:p>
            <a:pPr algn="ctr"/>
            <a:r>
              <a:rPr lang="en-US"/>
              <a:t>Tuition</a:t>
            </a:r>
          </a:p>
          <a:p>
            <a:pPr algn="ctr"/>
            <a:r>
              <a:rPr lang="en-US"/>
              <a:t>Fees</a:t>
            </a:r>
          </a:p>
          <a:p>
            <a:pPr algn="ctr"/>
            <a:r>
              <a:rPr lang="en-US"/>
              <a:t>Room </a:t>
            </a:r>
          </a:p>
          <a:p>
            <a:pPr algn="ctr"/>
            <a:r>
              <a:rPr lang="en-US"/>
              <a:t>Board </a:t>
            </a:r>
          </a:p>
          <a:p>
            <a:pPr algn="ctr"/>
            <a:r>
              <a:rPr lang="en-US"/>
              <a:t>Books</a:t>
            </a:r>
          </a:p>
          <a:p>
            <a:pPr algn="ctr"/>
            <a:r>
              <a:rPr lang="en-US"/>
              <a:t>Stipends </a:t>
            </a:r>
          </a:p>
          <a:p>
            <a:pPr algn="ctr"/>
            <a:r>
              <a:rPr lang="en-US"/>
              <a:t>Insurance</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15</a:t>
            </a:fld>
            <a:endParaRPr lang="en-US"/>
          </a:p>
        </p:txBody>
      </p:sp>
    </p:spTree>
    <p:extLst>
      <p:ext uri="{BB962C8B-B14F-4D97-AF65-F5344CB8AC3E}">
        <p14:creationId xmlns:p14="http://schemas.microsoft.com/office/powerpoint/2010/main" val="34569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16</a:t>
            </a:fld>
            <a:endParaRPr lang="en-US"/>
          </a:p>
        </p:txBody>
      </p:sp>
    </p:spTree>
    <p:extLst>
      <p:ext uri="{BB962C8B-B14F-4D97-AF65-F5344CB8AC3E}">
        <p14:creationId xmlns:p14="http://schemas.microsoft.com/office/powerpoint/2010/main" val="293997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17</a:t>
            </a:fld>
            <a:endParaRPr lang="en-US"/>
          </a:p>
        </p:txBody>
      </p:sp>
    </p:spTree>
    <p:extLst>
      <p:ext uri="{BB962C8B-B14F-4D97-AF65-F5344CB8AC3E}">
        <p14:creationId xmlns:p14="http://schemas.microsoft.com/office/powerpoint/2010/main" val="316960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58173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22</a:t>
            </a:fld>
            <a:endParaRPr lang="en-US"/>
          </a:p>
        </p:txBody>
      </p:sp>
    </p:spTree>
    <p:extLst>
      <p:ext uri="{BB962C8B-B14F-4D97-AF65-F5344CB8AC3E}">
        <p14:creationId xmlns:p14="http://schemas.microsoft.com/office/powerpoint/2010/main" val="310639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62739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pPr>
              <a:lnSpc>
                <a:spcPct val="150000"/>
              </a:lnSpc>
              <a:buFont typeface="Wingdings" panose="05000000000000000000" pitchFamily="2" charset="2"/>
              <a:buChar char="v"/>
            </a:pPr>
            <a:r>
              <a:rPr lang="en-US"/>
              <a:t>FY24 contract</a:t>
            </a:r>
            <a:r>
              <a:rPr lang="en-US" sz="1200" baseline="0"/>
              <a:t> includes </a:t>
            </a:r>
            <a:r>
              <a:rPr lang="en-US"/>
              <a:t>2023</a:t>
            </a:r>
            <a:r>
              <a:rPr lang="en-US" sz="1200"/>
              <a:t> Summer Program Allocations</a:t>
            </a:r>
            <a:r>
              <a:rPr lang="en-US" sz="1200" baseline="0"/>
              <a:t> AND </a:t>
            </a:r>
            <a:r>
              <a:rPr lang="en-US"/>
              <a:t>FY24</a:t>
            </a:r>
            <a:r>
              <a:rPr lang="en-US" sz="1200"/>
              <a:t> Academic Year Allocations</a:t>
            </a:r>
            <a:endParaRPr lang="en-US" sz="1200">
              <a:cs typeface="Calibri"/>
            </a:endParaRPr>
          </a:p>
          <a:p>
            <a:pPr>
              <a:buFont typeface="Wingdings" panose="05000000000000000000" pitchFamily="2" charset="2"/>
              <a:buChar char="v"/>
            </a:pPr>
            <a:r>
              <a:rPr lang="en-US">
                <a:latin typeface="Karla"/>
              </a:rPr>
              <a:t> Please note that EOF summer payments cannot be executed until a signed contract has been received. </a:t>
            </a:r>
            <a:endParaRPr lang="en-US"/>
          </a:p>
          <a:p>
            <a:pPr>
              <a:buFont typeface="Wingdings" panose="05000000000000000000" pitchFamily="2" charset="2"/>
              <a:buChar char="v"/>
            </a:pPr>
            <a:r>
              <a:rPr lang="en-US"/>
              <a:t>Programs should use this information to develop their respective budgets attachments.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357064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a:rPr>
              <a:t>Where can you find EOF </a:t>
            </a:r>
            <a:r>
              <a:rPr lang="en-US">
                <a:latin typeface="Karla"/>
              </a:rPr>
              <a:t>FY24</a:t>
            </a:r>
            <a:r>
              <a:rPr lang="en-US" sz="1200">
                <a:latin typeface="Karla"/>
              </a:rPr>
              <a:t>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402383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Karla"/>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158042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On the old B2 contract attachment, Program Support and Cost of Education items were previously listed on separate tabs.</a:t>
            </a:r>
          </a:p>
          <a:p>
            <a:r>
              <a:rPr lang="en-US"/>
              <a:t>- On the revised B2, Program Support items appear in non-highlighted text. Cost of Education items now appear in green highlighted text. </a:t>
            </a:r>
          </a:p>
          <a:p>
            <a:r>
              <a:rPr lang="en-US"/>
              <a:t>- If additional tab(s) may be added if it will help programs provide the appropriate level of details needed within narrative description section for any items listed on the budget.</a:t>
            </a:r>
          </a:p>
          <a:p>
            <a:endParaRPr lang="en-US"/>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7</a:t>
            </a:fld>
            <a:endParaRPr lang="en-US"/>
          </a:p>
        </p:txBody>
      </p:sp>
    </p:spTree>
    <p:extLst>
      <p:ext uri="{BB962C8B-B14F-4D97-AF65-F5344CB8AC3E}">
        <p14:creationId xmlns:p14="http://schemas.microsoft.com/office/powerpoint/2010/main" val="251772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29318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All programs will receive both Article 3 and Article 4 funding for the Summer. </a:t>
            </a:r>
          </a:p>
          <a:p>
            <a:pPr>
              <a:buFont typeface="Wingdings" panose="05000000000000000000" pitchFamily="2" charset="2"/>
              <a:buChar char="v"/>
            </a:pPr>
            <a:r>
              <a:rPr lang="en-US">
                <a:latin typeface="Karla" panose="020B0604020202020204" charset="0"/>
              </a:rPr>
              <a:t>Programs were informed about how the 2022 Summer Program allocations were determined during the EOF Board meeting and the EOF Post-Board town-hall meeting. </a:t>
            </a:r>
          </a:p>
          <a:p>
            <a:pPr>
              <a:buFont typeface="Wingdings" panose="05000000000000000000" pitchFamily="2" charset="2"/>
              <a:buChar char="v"/>
            </a:pPr>
            <a:endParaRPr lang="en-US">
              <a:latin typeface="Karla"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atin typeface="Karla" panose="020B0604020202020204" charset="0"/>
              </a:rPr>
              <a:t>Summer Article 3 funds may be used for both EOF Program Support and Cost of Education items for initials and renewals.  Per 9A:11-6.3(b):</a:t>
            </a:r>
          </a:p>
          <a:p>
            <a:pPr>
              <a:buFont typeface="Wingdings" panose="05000000000000000000" pitchFamily="2" charset="2"/>
              <a:buChar char="v"/>
            </a:pPr>
            <a:r>
              <a:rPr lang="en-US" sz="1200">
                <a:latin typeface="Karla" panose="020B0604020202020204" charset="0"/>
              </a:rPr>
              <a:t>The EOF Article III summer program grant shall be applied to the student’s educational costs. </a:t>
            </a:r>
          </a:p>
          <a:p>
            <a:pPr>
              <a:buFont typeface="Wingdings" panose="05000000000000000000" pitchFamily="2" charset="2"/>
              <a:buChar char="v"/>
            </a:pPr>
            <a:r>
              <a:rPr lang="en-US" sz="1200">
                <a:latin typeface="Karla" panose="020B0604020202020204" charset="0"/>
              </a:rPr>
              <a:t>Funds awarded for the summer session are to be used solely for courses and educational costs that occur during the summer session. </a:t>
            </a:r>
          </a:p>
          <a:p>
            <a:pPr>
              <a:buFont typeface="Wingdings" panose="05000000000000000000" pitchFamily="2" charset="2"/>
              <a:buChar char="v"/>
            </a:pPr>
            <a:r>
              <a:rPr lang="en-US" sz="1200">
                <a:latin typeface="Karla" panose="020B0604020202020204" charset="0"/>
              </a:rPr>
              <a:t>Courses taken during the summer session must be recorded on the students’ academic transcripts as completed during the summer session.</a:t>
            </a:r>
          </a:p>
          <a:p>
            <a:pPr>
              <a:buFont typeface="Wingdings" panose="05000000000000000000" pitchFamily="2" charset="2"/>
              <a:buChar char="v"/>
            </a:pPr>
            <a:r>
              <a:rPr lang="en-US" sz="1200">
                <a:latin typeface="Karla" panose="020B0604020202020204" charset="0"/>
              </a:rPr>
              <a:t>In the summer, such costs shall include whatever constitutes the participating institution’s educational budget and/or instructional costs as follows: </a:t>
            </a:r>
          </a:p>
          <a:p>
            <a:r>
              <a:rPr lang="en-US" sz="1200">
                <a:latin typeface="Karla" panose="020B0604020202020204" charset="0"/>
              </a:rPr>
              <a:t> 1. Tuition charged per student or instructional costs (that is, instructors’ and teaching assistants’ salaries), but never both for any single course;  </a:t>
            </a:r>
          </a:p>
          <a:p>
            <a:r>
              <a:rPr lang="en-US" sz="1200">
                <a:latin typeface="Karla" panose="020B0604020202020204" charset="0"/>
              </a:rPr>
              <a:t>2. Fees, room and board, books, educational supplies, transportation, and child care, as well as stipends and insurance;  </a:t>
            </a:r>
          </a:p>
          <a:p>
            <a:r>
              <a:rPr lang="en-US" sz="1200">
                <a:latin typeface="Karla" panose="020B0604020202020204" charset="0"/>
              </a:rPr>
              <a:t>3. Salaries, and room and/or board for professional, graduate, and/or peer tutors; and  </a:t>
            </a:r>
          </a:p>
          <a:p>
            <a:r>
              <a:rPr lang="en-US" sz="1200">
                <a:latin typeface="Karla" panose="020B0604020202020204" charset="0"/>
              </a:rPr>
              <a:t>4. Educational materials used to support instruction. </a:t>
            </a:r>
          </a:p>
          <a:p>
            <a:endParaRPr lang="en-US"/>
          </a:p>
          <a:p>
            <a:pPr>
              <a:buFont typeface="Wingdings" panose="05000000000000000000" pitchFamily="2" charset="2"/>
              <a:buChar char="v"/>
            </a:pPr>
            <a:r>
              <a:rPr lang="en-US">
                <a:latin typeface="Karla" panose="020B0604020202020204" charset="0"/>
              </a:rPr>
              <a:t>Summer Article 4 funds can only be used on the EOF Program Support tab (i.e. toward program support). It may not be used to pay for Cost of Education items (i.e. the items highlighted in green on the Initials or Renewals tab).</a:t>
            </a:r>
          </a:p>
          <a:p>
            <a:pPr>
              <a:buFont typeface="Wingdings" panose="05000000000000000000" pitchFamily="2" charset="2"/>
              <a:buChar char="v"/>
            </a:pPr>
            <a:r>
              <a:rPr lang="en-US">
                <a:latin typeface="Karla" panose="020B0604020202020204" charset="0"/>
              </a:rPr>
              <a:t>Programs are reminded that the regulations that govern the usage of EOF Article 4 funds remain the same throughout the year.</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9</a:t>
            </a:fld>
            <a:endParaRPr lang="en-US"/>
          </a:p>
        </p:txBody>
      </p:sp>
    </p:spTree>
    <p:extLst>
      <p:ext uri="{BB962C8B-B14F-4D97-AF65-F5344CB8AC3E}">
        <p14:creationId xmlns:p14="http://schemas.microsoft.com/office/powerpoint/2010/main" val="392678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Karla" panose="020B0604020202020204" charset="0"/>
              </a:rPr>
              <a:t>All programs will receive both Article 3 and Article 4 funding for the Summer. </a:t>
            </a:r>
          </a:p>
          <a:p>
            <a:pPr>
              <a:buFont typeface="Wingdings" panose="05000000000000000000" pitchFamily="2" charset="2"/>
              <a:buChar char="v"/>
            </a:pPr>
            <a:r>
              <a:rPr lang="en-US">
                <a:latin typeface="Karla" panose="020B0604020202020204" charset="0"/>
              </a:rPr>
              <a:t>Programs were informed about how the 2022 Summer Program allocations were determined during the EOF Board meeting and the EOF Post-Board town-hall meeting. </a:t>
            </a:r>
          </a:p>
          <a:p>
            <a:pPr>
              <a:buFont typeface="Wingdings" panose="05000000000000000000" pitchFamily="2" charset="2"/>
              <a:buChar char="v"/>
            </a:pPr>
            <a:endParaRPr lang="en-US">
              <a:latin typeface="Karla"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a:latin typeface="Karla" panose="020B0604020202020204" charset="0"/>
              </a:rPr>
              <a:t>Summer Article 3 funds may be used for both EOF Program Support and Cost of Education items for initials and renewals.  Per 9A:11-6.3(b):</a:t>
            </a:r>
          </a:p>
          <a:p>
            <a:pPr>
              <a:buFont typeface="Wingdings" panose="05000000000000000000" pitchFamily="2" charset="2"/>
              <a:buChar char="v"/>
            </a:pPr>
            <a:r>
              <a:rPr lang="en-US" sz="1200">
                <a:latin typeface="Karla" panose="020B0604020202020204" charset="0"/>
              </a:rPr>
              <a:t>The EOF Article III summer program grant shall be applied to the student’s educational costs. </a:t>
            </a:r>
          </a:p>
          <a:p>
            <a:pPr>
              <a:buFont typeface="Wingdings" panose="05000000000000000000" pitchFamily="2" charset="2"/>
              <a:buChar char="v"/>
            </a:pPr>
            <a:r>
              <a:rPr lang="en-US" sz="1200">
                <a:latin typeface="Karla" panose="020B0604020202020204" charset="0"/>
              </a:rPr>
              <a:t>Funds awarded for the summer session are to be used solely for courses and educational costs that occur during the summer session. </a:t>
            </a:r>
          </a:p>
          <a:p>
            <a:pPr>
              <a:buFont typeface="Wingdings" panose="05000000000000000000" pitchFamily="2" charset="2"/>
              <a:buChar char="v"/>
            </a:pPr>
            <a:r>
              <a:rPr lang="en-US" sz="1200">
                <a:latin typeface="Karla" panose="020B0604020202020204" charset="0"/>
              </a:rPr>
              <a:t>Courses taken during the summer session must be recorded on the students’ academic transcripts as completed during the summer session.</a:t>
            </a:r>
          </a:p>
          <a:p>
            <a:pPr>
              <a:buFont typeface="Wingdings" panose="05000000000000000000" pitchFamily="2" charset="2"/>
              <a:buChar char="v"/>
            </a:pPr>
            <a:r>
              <a:rPr lang="en-US" sz="1200">
                <a:latin typeface="Karla" panose="020B0604020202020204" charset="0"/>
              </a:rPr>
              <a:t>In the summer, such costs shall include whatever constitutes the participating institution’s educational budget and/or instructional costs as follows: </a:t>
            </a:r>
          </a:p>
          <a:p>
            <a:r>
              <a:rPr lang="en-US" sz="1200">
                <a:latin typeface="Karla" panose="020B0604020202020204" charset="0"/>
              </a:rPr>
              <a:t> 1. Tuition charged per student or instructional costs (that is, instructors’ and teaching assistants’ salaries), but never both for any single course;  </a:t>
            </a:r>
          </a:p>
          <a:p>
            <a:r>
              <a:rPr lang="en-US" sz="1200">
                <a:latin typeface="Karla" panose="020B0604020202020204" charset="0"/>
              </a:rPr>
              <a:t>2. Fees, room and board, books, educational supplies, transportation, and child care, as well as stipends and insurance;  </a:t>
            </a:r>
          </a:p>
          <a:p>
            <a:r>
              <a:rPr lang="en-US" sz="1200">
                <a:latin typeface="Karla" panose="020B0604020202020204" charset="0"/>
              </a:rPr>
              <a:t>3. Salaries, and room and/or board for professional, graduate, and/or peer tutors; and  </a:t>
            </a:r>
          </a:p>
          <a:p>
            <a:r>
              <a:rPr lang="en-US" sz="1200">
                <a:latin typeface="Karla" panose="020B0604020202020204" charset="0"/>
              </a:rPr>
              <a:t>4. Educational materials used to support instruction. </a:t>
            </a:r>
          </a:p>
          <a:p>
            <a:endParaRPr lang="en-US"/>
          </a:p>
          <a:p>
            <a:pPr>
              <a:buFont typeface="Wingdings" panose="05000000000000000000" pitchFamily="2" charset="2"/>
              <a:buChar char="v"/>
            </a:pPr>
            <a:r>
              <a:rPr lang="en-US">
                <a:latin typeface="Karla" panose="020B0604020202020204" charset="0"/>
              </a:rPr>
              <a:t>Summer Article 4 funds can only be used on the EOF Program Support tab (i.e. toward program support). It may not be used to pay for Cost of Education items (i.e. the items highlighted in green on the Initials or Renewals tab).</a:t>
            </a:r>
          </a:p>
          <a:p>
            <a:pPr>
              <a:buFont typeface="Wingdings" panose="05000000000000000000" pitchFamily="2" charset="2"/>
              <a:buChar char="v"/>
            </a:pPr>
            <a:r>
              <a:rPr lang="en-US">
                <a:latin typeface="Karla" panose="020B0604020202020204" charset="0"/>
              </a:rPr>
              <a:t>Programs are reminded that the regulations that govern the usage of EOF Article 4 funds remain the same throughout the year.</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10</a:t>
            </a:fld>
            <a:endParaRPr lang="en-US"/>
          </a:p>
        </p:txBody>
      </p:sp>
    </p:spTree>
    <p:extLst>
      <p:ext uri="{BB962C8B-B14F-4D97-AF65-F5344CB8AC3E}">
        <p14:creationId xmlns:p14="http://schemas.microsoft.com/office/powerpoint/2010/main" val="228874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6EEA81F-B7EF-46B4-8436-C82C09B89805}" type="datetime1">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1433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5363"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6387"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7411"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18435"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6/7/2023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6/7/2023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6/7/2023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315"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j.gov/highereducation/EOF/EOFBudgetForms/FY24Contracts/FY2024EOF2023SummerB2ContractAttachment.xls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mailto:EOF@OSHE.NJ.G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7" Type="http://schemas.openxmlformats.org/officeDocument/2006/relationships/hyperlink" Target="mailto:Kevin.Kobylowski@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6" Type="http://schemas.openxmlformats.org/officeDocument/2006/relationships/hyperlink" Target="mailto:Tiffany.Hazzard@oshe.nj.gov" TargetMode="Externa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567548"/>
            <a:ext cx="10986986" cy="3566160"/>
          </a:xfrm>
        </p:spPr>
        <p:txBody>
          <a:bodyPr>
            <a:normAutofit/>
          </a:bodyPr>
          <a:lstStyle/>
          <a:p>
            <a:r>
              <a:rPr lang="en-US" sz="3600" b="1" dirty="0">
                <a:solidFill>
                  <a:schemeClr val="bg2">
                    <a:lumMod val="25000"/>
                  </a:schemeClr>
                </a:solidFill>
                <a:latin typeface="Montserrat" panose="00000500000000000000" pitchFamily="2" charset="0"/>
                <a:ea typeface="Microsoft JhengHei" panose="020B0604030504040204" pitchFamily="34" charset="-120"/>
              </a:rPr>
              <a:t> </a:t>
            </a:r>
            <a:endParaRPr lang="en-US" sz="3600" dirty="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b="1" dirty="0">
                <a:latin typeface="Karla" panose="020B0604020202020204" charset="0"/>
                <a:ea typeface="Microsoft JhengHei" panose="020B0604030504040204" pitchFamily="34" charset="-120"/>
              </a:rPr>
              <a:t>OFFICE OF THE SECRETARY OF HIGHER EDUCATION (OSHE)</a:t>
            </a:r>
          </a:p>
          <a:p>
            <a:r>
              <a:rPr lang="en-US" b="1" dirty="0">
                <a:latin typeface="Karla" panose="020B0604020202020204" charset="0"/>
              </a:rPr>
              <a:t>Educational Opportunity Fund (EOF)</a:t>
            </a:r>
            <a:endParaRPr lang="en-US" b="1" dirty="0">
              <a:latin typeface="Karla" panose="020B0604020202020204" charset="0"/>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1256767" y="2465832"/>
            <a:ext cx="9631949" cy="1569660"/>
          </a:xfrm>
          <a:prstGeom prst="rect">
            <a:avLst/>
          </a:prstGeom>
        </p:spPr>
        <p:txBody>
          <a:bodyPr wrap="square" lIns="91440" tIns="45720" rIns="91440" bIns="45720" anchor="t">
            <a:spAutoFit/>
          </a:bodyPr>
          <a:lstStyle/>
          <a:p>
            <a:r>
              <a:rPr lang="en-US" sz="4800" b="1" dirty="0" smtClean="0">
                <a:latin typeface="Montserrat"/>
              </a:rPr>
              <a:t>FY24 EOF </a:t>
            </a:r>
            <a:r>
              <a:rPr lang="en-US" sz="4800" b="1" dirty="0" smtClean="0">
                <a:latin typeface="Montserrat"/>
              </a:rPr>
              <a:t>2023 </a:t>
            </a:r>
            <a:r>
              <a:rPr lang="en-US" sz="4800" b="1" dirty="0" smtClean="0">
                <a:latin typeface="Montserrat"/>
              </a:rPr>
              <a:t>Summer </a:t>
            </a:r>
            <a:r>
              <a:rPr lang="en-US" sz="4800" b="1" dirty="0">
                <a:latin typeface="Montserrat"/>
              </a:rPr>
              <a:t>Contract &amp; Budget Training</a:t>
            </a:r>
            <a:endParaRPr lang="en-US" sz="4800" dirty="0">
              <a:latin typeface="Montserrat"/>
            </a:endParaRP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42" y="176434"/>
            <a:ext cx="11034494" cy="1450757"/>
          </a:xfrm>
        </p:spPr>
        <p:txBody>
          <a:bodyPr>
            <a:normAutofit fontScale="90000"/>
          </a:bodyPr>
          <a:lstStyle/>
          <a:p>
            <a:pPr algn="ctr"/>
            <a:r>
              <a:rPr lang="en-US" b="1">
                <a:latin typeface="Montserrat" panose="020B0604020202020204" charset="0"/>
              </a:rPr>
              <a:t/>
            </a:r>
            <a:br>
              <a:rPr lang="en-US" b="1">
                <a:latin typeface="Montserrat" panose="020B0604020202020204" charset="0"/>
              </a:rPr>
            </a:br>
            <a:r>
              <a:rPr lang="en-US" sz="5300" b="1">
                <a:latin typeface="Montserrat" panose="020B0604020202020204" charset="0"/>
              </a:rPr>
              <a:t>Summer Article IV - </a:t>
            </a:r>
            <a:br>
              <a:rPr lang="en-US" sz="5300" b="1">
                <a:latin typeface="Montserrat" panose="020B0604020202020204" charset="0"/>
              </a:rPr>
            </a:br>
            <a:r>
              <a:rPr lang="en-US" sz="5300" b="1">
                <a:latin typeface="Montserrat" panose="020B0604020202020204" charset="0"/>
              </a:rPr>
              <a:t>Allowable Expenditures</a:t>
            </a:r>
            <a:endParaRPr lang="en-US" sz="5300">
              <a:latin typeface="Montserrat" panose="020B0604020202020204" charset="0"/>
            </a:endParaRPr>
          </a:p>
        </p:txBody>
      </p:sp>
      <p:sp>
        <p:nvSpPr>
          <p:cNvPr id="7" name="Content Placeholder 4"/>
          <p:cNvSpPr txBox="1">
            <a:spLocks/>
          </p:cNvSpPr>
          <p:nvPr/>
        </p:nvSpPr>
        <p:spPr>
          <a:xfrm>
            <a:off x="728260" y="1761786"/>
            <a:ext cx="10721669" cy="4519272"/>
          </a:xfrm>
          <a:prstGeom prst="rect">
            <a:avLst/>
          </a:prstGeom>
        </p:spPr>
        <p:txBody>
          <a:bodyPr lIns="91440" tIns="45720" rIns="91440" bIns="45720" numCol="1"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200"/>
              </a:spcBef>
              <a:spcAft>
                <a:spcPts val="2000"/>
              </a:spcAft>
              <a:buFont typeface="Arial" panose="020F0502020204030204" pitchFamily="34" charset="0"/>
              <a:buChar char="•"/>
            </a:pPr>
            <a:r>
              <a:rPr lang="en-US" sz="2400">
                <a:latin typeface="Karla"/>
              </a:rPr>
              <a:t> EOF Article IV Funds are to be used for EOF Program Support activities.</a:t>
            </a:r>
            <a:endParaRPr lang="en-US" sz="2400">
              <a:latin typeface="Karla" panose="020B0604020202020204" charset="0"/>
            </a:endParaRPr>
          </a:p>
          <a:p>
            <a:pPr>
              <a:lnSpc>
                <a:spcPct val="100000"/>
              </a:lnSpc>
              <a:spcBef>
                <a:spcPts val="200"/>
              </a:spcBef>
              <a:buFont typeface="Arial" panose="020F0502020204030204" pitchFamily="34" charset="0"/>
              <a:buChar char="•"/>
            </a:pPr>
            <a:r>
              <a:rPr lang="en-US">
                <a:latin typeface="Karla"/>
              </a:rPr>
              <a:t> </a:t>
            </a:r>
            <a:r>
              <a:rPr lang="en-US" sz="2400">
                <a:latin typeface="Karla"/>
              </a:rPr>
              <a:t>Article IV program support funds shall not be used for the following items: </a:t>
            </a:r>
            <a:endParaRPr lang="en-US" sz="2400">
              <a:latin typeface="Karla" panose="020B0604020202020204" charset="0"/>
            </a:endParaRPr>
          </a:p>
          <a:p>
            <a:pPr marL="749300" lvl="3">
              <a:lnSpc>
                <a:spcPct val="100000"/>
              </a:lnSpc>
              <a:spcAft>
                <a:spcPts val="200"/>
              </a:spcAft>
              <a:buFont typeface="Courier New" pitchFamily="34" charset="0"/>
              <a:buChar char="o"/>
            </a:pPr>
            <a:r>
              <a:rPr lang="en-US" sz="2000">
                <a:latin typeface="Karla"/>
              </a:rPr>
              <a:t>Cost of Education Items (highlighted in green on Initials/Renewal Tabs). S</a:t>
            </a:r>
            <a:r>
              <a:rPr lang="en-US" sz="2000">
                <a:latin typeface="Karla"/>
                <a:ea typeface="+mn-lt"/>
                <a:cs typeface="+mn-lt"/>
              </a:rPr>
              <a:t>tudent costs covered by a student’s financial aid package</a:t>
            </a:r>
            <a:endParaRPr lang="en-US" sz="2000">
              <a:latin typeface="Karla"/>
            </a:endParaRPr>
          </a:p>
          <a:p>
            <a:pPr marL="749300" lvl="3">
              <a:lnSpc>
                <a:spcPct val="100000"/>
              </a:lnSpc>
              <a:spcAft>
                <a:spcPts val="200"/>
              </a:spcAft>
              <a:buFont typeface="Courier New" pitchFamily="34" charset="0"/>
              <a:buChar char="o"/>
            </a:pPr>
            <a:r>
              <a:rPr lang="en-US" sz="2000">
                <a:latin typeface="Karla"/>
                <a:ea typeface="+mn-lt"/>
                <a:cs typeface="+mn-lt"/>
              </a:rPr>
              <a:t>The cost of instruction for which students are charged tuition</a:t>
            </a:r>
            <a:endParaRPr lang="en-US" sz="2000">
              <a:latin typeface="Karla"/>
              <a:cs typeface="Calibri"/>
            </a:endParaRPr>
          </a:p>
          <a:p>
            <a:pPr marL="749300" lvl="3">
              <a:lnSpc>
                <a:spcPct val="100000"/>
              </a:lnSpc>
              <a:spcAft>
                <a:spcPts val="200"/>
              </a:spcAft>
              <a:buFont typeface="Courier New" pitchFamily="34" charset="0"/>
              <a:buChar char="o"/>
            </a:pPr>
            <a:r>
              <a:rPr lang="en-US" sz="2000">
                <a:latin typeface="Karla"/>
              </a:rPr>
              <a:t>Fringe benefits for AY student assistants, part-time personnel, campus EOF administrator/director, or 12-month EOF staff at public senior institutions; fringe benefits in excess of 21% of the salaries paid by EOF funds for 12-month EOF staff at community colleges and independent institutions</a:t>
            </a:r>
            <a:endParaRPr lang="en-US" sz="2000">
              <a:latin typeface="Karla" panose="020B0604020202020204" charset="0"/>
            </a:endParaRPr>
          </a:p>
          <a:p>
            <a:pPr marL="749300" lvl="3">
              <a:lnSpc>
                <a:spcPct val="100000"/>
              </a:lnSpc>
              <a:spcBef>
                <a:spcPts val="0"/>
              </a:spcBef>
              <a:spcAft>
                <a:spcPts val="200"/>
              </a:spcAft>
              <a:buFont typeface="Courier New" pitchFamily="34" charset="0"/>
              <a:buChar char="o"/>
            </a:pPr>
            <a:r>
              <a:rPr lang="en-US" sz="2000">
                <a:latin typeface="Karla"/>
              </a:rPr>
              <a:t>The purchase of equipment/hardware </a:t>
            </a:r>
            <a:endParaRPr lang="en-US" sz="2000">
              <a:latin typeface="Karla" panose="020B0604020202020204" charset="0"/>
            </a:endParaRPr>
          </a:p>
          <a:p>
            <a:pPr marL="749300" lvl="3">
              <a:lnSpc>
                <a:spcPct val="100000"/>
              </a:lnSpc>
              <a:spcBef>
                <a:spcPts val="0"/>
              </a:spcBef>
              <a:spcAft>
                <a:spcPts val="2000"/>
              </a:spcAft>
              <a:buFont typeface="Courier New" pitchFamily="34" charset="0"/>
              <a:buChar char="o"/>
            </a:pPr>
            <a:r>
              <a:rPr lang="en-US" sz="2000">
                <a:latin typeface="Karla"/>
              </a:rPr>
              <a:t>Transportation of students for normal commuting costs</a:t>
            </a:r>
            <a:endParaRPr lang="en-US" b="1" i="1">
              <a:solidFill>
                <a:srgbClr val="549E39"/>
              </a:solidFill>
              <a:latin typeface="Karla" panose="020B0604020202020204" charset="0"/>
            </a:endParaRPr>
          </a:p>
          <a:p>
            <a:pPr marL="566420" lvl="3" indent="0" algn="ctr">
              <a:lnSpc>
                <a:spcPct val="100000"/>
              </a:lnSpc>
              <a:spcBef>
                <a:spcPts val="0"/>
              </a:spcBef>
              <a:spcAft>
                <a:spcPts val="2000"/>
              </a:spcAft>
              <a:buNone/>
            </a:pPr>
            <a:r>
              <a:rPr lang="en-US" b="1" i="1">
                <a:solidFill>
                  <a:schemeClr val="accent1"/>
                </a:solidFill>
                <a:latin typeface="Karla"/>
              </a:rPr>
              <a:t>For additional details, please refer to EOF Regulations (N.J.A.C. 9A:11-6.10) (Pgs.37-38)</a:t>
            </a:r>
            <a:endParaRPr lang="en-US" b="1" i="1">
              <a:solidFill>
                <a:schemeClr val="accent1"/>
              </a:solidFill>
              <a:latin typeface="Karla" panose="020B0604020202020204" charset="0"/>
            </a:endParaRPr>
          </a:p>
        </p:txBody>
      </p:sp>
    </p:spTree>
    <p:extLst>
      <p:ext uri="{BB962C8B-B14F-4D97-AF65-F5344CB8AC3E}">
        <p14:creationId xmlns:p14="http://schemas.microsoft.com/office/powerpoint/2010/main" val="418430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44656"/>
          </a:xfrm>
        </p:spPr>
        <p:txBody>
          <a:bodyPr>
            <a:noAutofit/>
          </a:bodyPr>
          <a:lstStyle/>
          <a:p>
            <a:pPr algn="ctr"/>
            <a:r>
              <a:rPr lang="en-US" b="1">
                <a:latin typeface="Montserrat"/>
              </a:rPr>
              <a:t>Tuition &amp; Fees = Credits Earned</a:t>
            </a:r>
            <a:endParaRPr lang="en-US"/>
          </a:p>
        </p:txBody>
      </p:sp>
      <p:sp>
        <p:nvSpPr>
          <p:cNvPr id="3" name="Content Placeholder 2"/>
          <p:cNvSpPr>
            <a:spLocks noGrp="1"/>
          </p:cNvSpPr>
          <p:nvPr>
            <p:ph idx="1"/>
          </p:nvPr>
        </p:nvSpPr>
        <p:spPr/>
        <p:txBody>
          <a:bodyPr vert="horz" lIns="0" tIns="45720" rIns="0" bIns="45720" rtlCol="0" anchor="t">
            <a:normAutofit/>
          </a:bodyPr>
          <a:lstStyle/>
          <a:p>
            <a:pPr marL="342900" indent="-182880">
              <a:lnSpc>
                <a:spcPct val="110000"/>
              </a:lnSpc>
              <a:buFont typeface="Arial" panose="020F0502020204030204" pitchFamily="34" charset="0"/>
              <a:buChar char="•"/>
            </a:pPr>
            <a:r>
              <a:rPr lang="en-US" sz="2400">
                <a:latin typeface="Karla"/>
              </a:rPr>
              <a:t>If a student is charged for “X” credits, then this number of credits should appear on the student’s transcript for the Summer program. </a:t>
            </a:r>
            <a:endParaRPr lang="en-US">
              <a:latin typeface="Karla"/>
            </a:endParaRPr>
          </a:p>
          <a:p>
            <a:pPr marL="342900" indent="-182880">
              <a:lnSpc>
                <a:spcPct val="110000"/>
              </a:lnSpc>
              <a:buFont typeface="Arial" panose="020F0502020204030204" pitchFamily="34" charset="0"/>
              <a:buChar char="•"/>
            </a:pPr>
            <a:r>
              <a:rPr lang="en-US" sz="2400">
                <a:latin typeface="Karla"/>
              </a:rPr>
              <a:t>For example:</a:t>
            </a:r>
            <a:endParaRPr lang="en-US">
              <a:latin typeface="Karla"/>
            </a:endParaRPr>
          </a:p>
          <a:p>
            <a:pPr marL="566420" lvl="2">
              <a:lnSpc>
                <a:spcPct val="110000"/>
              </a:lnSpc>
              <a:buFont typeface="Courier New" panose="02070309020205020404" pitchFamily="49" charset="0"/>
              <a:buChar char="o"/>
            </a:pPr>
            <a:r>
              <a:rPr lang="en-US" sz="2000">
                <a:latin typeface="Karla"/>
              </a:rPr>
              <a:t> Student is registered for 9 credits. </a:t>
            </a:r>
            <a:endParaRPr lang="en-US" sz="2000">
              <a:latin typeface="Karla" panose="020B0604020202020204" charset="0"/>
            </a:endParaRPr>
          </a:p>
          <a:p>
            <a:pPr marL="566420" lvl="2">
              <a:lnSpc>
                <a:spcPct val="110000"/>
              </a:lnSpc>
              <a:buFont typeface="Courier New" panose="02070309020205020404" pitchFamily="49" charset="0"/>
              <a:buChar char="o"/>
            </a:pPr>
            <a:r>
              <a:rPr lang="en-US" sz="2000">
                <a:latin typeface="Karla"/>
              </a:rPr>
              <a:t> EOF funds are used to pay for 9 credits. </a:t>
            </a:r>
            <a:endParaRPr lang="en-US" sz="2000">
              <a:latin typeface="Karla" panose="020B0604020202020204" charset="0"/>
            </a:endParaRPr>
          </a:p>
          <a:p>
            <a:pPr marL="566420" lvl="2">
              <a:lnSpc>
                <a:spcPct val="110000"/>
              </a:lnSpc>
              <a:buFont typeface="Courier New" panose="02070309020205020404" pitchFamily="49" charset="0"/>
              <a:buChar char="o"/>
            </a:pPr>
            <a:r>
              <a:rPr lang="en-US" sz="2000">
                <a:latin typeface="Karla"/>
              </a:rPr>
              <a:t> Student’s transcript should show that the student was enrolled for 9 credits during the Summer session.</a:t>
            </a:r>
            <a:endParaRPr lang="en-US" sz="2000">
              <a:latin typeface="Karla"/>
              <a:cs typeface="Calibri"/>
            </a:endParaRPr>
          </a:p>
        </p:txBody>
      </p:sp>
    </p:spTree>
    <p:extLst>
      <p:ext uri="{BB962C8B-B14F-4D97-AF65-F5344CB8AC3E}">
        <p14:creationId xmlns:p14="http://schemas.microsoft.com/office/powerpoint/2010/main" val="23725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a:latin typeface="Montserrat" panose="020B0604020202020204" charset="0"/>
              </a:rPr>
              <a:t/>
            </a:r>
            <a:br>
              <a:rPr lang="en-US" sz="4400" b="1">
                <a:latin typeface="Montserrat" panose="020B0604020202020204" charset="0"/>
              </a:rPr>
            </a:br>
            <a:r>
              <a:rPr lang="en-US" b="1">
                <a:latin typeface="Montserrat"/>
              </a:rPr>
              <a:t>Stipends: Article III Funds</a:t>
            </a:r>
            <a:endParaRPr lang="en-US">
              <a:latin typeface="Montserrat"/>
            </a:endParaRPr>
          </a:p>
        </p:txBody>
      </p:sp>
      <p:sp>
        <p:nvSpPr>
          <p:cNvPr id="3" name="Content Placeholder 2"/>
          <p:cNvSpPr>
            <a:spLocks noGrp="1"/>
          </p:cNvSpPr>
          <p:nvPr>
            <p:ph idx="1"/>
          </p:nvPr>
        </p:nvSpPr>
        <p:spPr>
          <a:xfrm>
            <a:off x="839184" y="1742277"/>
            <a:ext cx="10746657" cy="5008763"/>
          </a:xfrm>
        </p:spPr>
        <p:txBody>
          <a:bodyPr vert="horz" lIns="0" tIns="45720" rIns="0" bIns="45720" rtlCol="0" anchor="t">
            <a:noAutofit/>
          </a:bodyPr>
          <a:lstStyle/>
          <a:p>
            <a:pPr marL="383540" lvl="1">
              <a:lnSpc>
                <a:spcPct val="100000"/>
              </a:lnSpc>
              <a:spcBef>
                <a:spcPts val="0"/>
              </a:spcBef>
              <a:spcAft>
                <a:spcPts val="0"/>
              </a:spcAft>
              <a:buFont typeface="Arial" panose="05000000000000000000" pitchFamily="2" charset="2"/>
              <a:buChar char="•"/>
            </a:pPr>
            <a:r>
              <a:rPr lang="en-US" sz="2400">
                <a:latin typeface="Karla"/>
              </a:rPr>
              <a:t>Cost of education purposes only (supplies, commuter costs, textbooks, etc.)</a:t>
            </a:r>
            <a:endParaRPr lang="en-US" sz="2400">
              <a:latin typeface="Karla"/>
              <a:cs typeface="Calibri"/>
            </a:endParaRPr>
          </a:p>
          <a:p>
            <a:pPr marL="566420" lvl="2">
              <a:lnSpc>
                <a:spcPct val="100000"/>
              </a:lnSpc>
              <a:spcBef>
                <a:spcPts val="0"/>
              </a:spcBef>
              <a:spcAft>
                <a:spcPts val="0"/>
              </a:spcAft>
              <a:buFont typeface="Courier New" panose="05000000000000000000" pitchFamily="2" charset="2"/>
              <a:buChar char="o"/>
            </a:pPr>
            <a:r>
              <a:rPr lang="en-US" sz="2000">
                <a:latin typeface="Karla"/>
              </a:rPr>
              <a:t>Programs must have documentation to reflect how the amount was determined (ex: cost of actual textbooks, mileage reimbursement rate, on-campus meal plan price, etc.)</a:t>
            </a:r>
            <a:endParaRPr lang="en-US" sz="2000">
              <a:latin typeface="Karla"/>
              <a:cs typeface="Calibri"/>
            </a:endParaRPr>
          </a:p>
          <a:p>
            <a:pPr marL="383540" lvl="1" indent="-182880">
              <a:lnSpc>
                <a:spcPct val="100000"/>
              </a:lnSpc>
              <a:spcBef>
                <a:spcPts val="0"/>
              </a:spcBef>
              <a:spcAft>
                <a:spcPts val="0"/>
              </a:spcAft>
              <a:buFont typeface="Courier New" panose="05000000000000000000" pitchFamily="2" charset="2"/>
              <a:buChar char="o"/>
            </a:pPr>
            <a:endParaRPr lang="en-US">
              <a:latin typeface="Karla"/>
            </a:endParaRPr>
          </a:p>
          <a:p>
            <a:pPr marL="342900" indent="-182880">
              <a:lnSpc>
                <a:spcPct val="100000"/>
              </a:lnSpc>
              <a:spcBef>
                <a:spcPts val="0"/>
              </a:spcBef>
              <a:spcAft>
                <a:spcPts val="0"/>
              </a:spcAft>
              <a:buFont typeface="Arial" panose="05000000000000000000" pitchFamily="2" charset="2"/>
              <a:buChar char="•"/>
            </a:pPr>
            <a:r>
              <a:rPr lang="en-US" sz="2400">
                <a:latin typeface="Karla"/>
              </a:rPr>
              <a:t>OSHE/EOF does not determine stipend award levels</a:t>
            </a:r>
            <a:endParaRPr lang="en-US">
              <a:latin typeface="Karla" panose="020B0604020202020204" charset="0"/>
            </a:endParaRPr>
          </a:p>
          <a:p>
            <a:pPr marL="566420" lvl="2">
              <a:lnSpc>
                <a:spcPct val="100000"/>
              </a:lnSpc>
              <a:spcBef>
                <a:spcPts val="0"/>
              </a:spcBef>
              <a:spcAft>
                <a:spcPts val="0"/>
              </a:spcAft>
              <a:buFont typeface="Courier New" panose="05000000000000000000" pitchFamily="2" charset="2"/>
              <a:buChar char="o"/>
            </a:pPr>
            <a:r>
              <a:rPr lang="en-US" sz="2000">
                <a:latin typeface="Karla"/>
              </a:rPr>
              <a:t>Should not wait until the end of the summer session to seek adjustments to stipends.</a:t>
            </a:r>
            <a:endParaRPr lang="en-US" sz="2000">
              <a:latin typeface="Karla" panose="020B0604020202020204" charset="0"/>
            </a:endParaRPr>
          </a:p>
          <a:p>
            <a:pPr marL="566420" lvl="2">
              <a:lnSpc>
                <a:spcPct val="100000"/>
              </a:lnSpc>
              <a:spcBef>
                <a:spcPts val="0"/>
              </a:spcBef>
              <a:spcAft>
                <a:spcPts val="0"/>
              </a:spcAft>
              <a:buFont typeface="Courier New" panose="05000000000000000000" pitchFamily="2" charset="2"/>
              <a:buChar char="o"/>
            </a:pPr>
            <a:r>
              <a:rPr lang="en-US" sz="2000">
                <a:latin typeface="Karla"/>
              </a:rPr>
              <a:t>Institutions/EOF campus programs assume all liability associated with the distribution of stipends (i.e. future financial aid eligibility for independent students, taxes, etc.).</a:t>
            </a:r>
            <a:endParaRPr lang="en-US" sz="2000">
              <a:latin typeface="Karla" panose="020B0604020202020204" charset="0"/>
            </a:endParaRPr>
          </a:p>
          <a:p>
            <a:pPr marL="342900" indent="-182880">
              <a:lnSpc>
                <a:spcPct val="100000"/>
              </a:lnSpc>
              <a:spcBef>
                <a:spcPts val="0"/>
              </a:spcBef>
              <a:spcAft>
                <a:spcPts val="0"/>
              </a:spcAft>
              <a:buFont typeface="Arial" panose="05000000000000000000" pitchFamily="2" charset="2"/>
              <a:buChar char="•"/>
            </a:pPr>
            <a:endParaRPr lang="en-US" sz="2400">
              <a:latin typeface="Karla"/>
            </a:endParaRPr>
          </a:p>
          <a:p>
            <a:pPr marL="342900" indent="-182880">
              <a:lnSpc>
                <a:spcPct val="100000"/>
              </a:lnSpc>
              <a:spcBef>
                <a:spcPts val="0"/>
              </a:spcBef>
              <a:spcAft>
                <a:spcPts val="0"/>
              </a:spcAft>
              <a:buFont typeface="Arial" panose="020F0502020204030204" pitchFamily="34" charset="0"/>
              <a:buChar char="•"/>
            </a:pPr>
            <a:r>
              <a:rPr lang="en-US" sz="2400">
                <a:latin typeface="Karla"/>
              </a:rPr>
              <a:t>May not be used to reimburse or pay a student directly for taking a course at another institution</a:t>
            </a:r>
          </a:p>
          <a:p>
            <a:pPr marL="0" indent="0">
              <a:lnSpc>
                <a:spcPct val="100000"/>
              </a:lnSpc>
              <a:spcBef>
                <a:spcPts val="200"/>
              </a:spcBef>
              <a:spcAft>
                <a:spcPts val="1200"/>
              </a:spcAft>
              <a:buNone/>
            </a:pPr>
            <a:endParaRPr lang="en-US" sz="2400">
              <a:latin typeface="Karla"/>
            </a:endParaRPr>
          </a:p>
        </p:txBody>
      </p:sp>
    </p:spTree>
    <p:extLst>
      <p:ext uri="{BB962C8B-B14F-4D97-AF65-F5344CB8AC3E}">
        <p14:creationId xmlns:p14="http://schemas.microsoft.com/office/powerpoint/2010/main" val="1621414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latin typeface="Montserrat"/>
              </a:rPr>
              <a:t>Special Circumstances: </a:t>
            </a:r>
            <a:r>
              <a:rPr lang="en-US" b="1">
                <a:latin typeface="Montserrat"/>
                <a:ea typeface="+mj-lt"/>
                <a:cs typeface="+mj-lt"/>
              </a:rPr>
              <a:t/>
            </a:r>
            <a:br>
              <a:rPr lang="en-US" b="1">
                <a:latin typeface="Montserrat"/>
                <a:ea typeface="+mj-lt"/>
                <a:cs typeface="+mj-lt"/>
              </a:rPr>
            </a:br>
            <a:r>
              <a:rPr lang="en-US" b="1">
                <a:latin typeface="Montserrat"/>
                <a:ea typeface="+mj-lt"/>
                <a:cs typeface="+mj-lt"/>
              </a:rPr>
              <a:t>Courses at Another Institution</a:t>
            </a:r>
            <a:endParaRPr lang="en-US" b="1">
              <a:latin typeface="Montserrat"/>
            </a:endParaRPr>
          </a:p>
        </p:txBody>
      </p:sp>
      <p:sp>
        <p:nvSpPr>
          <p:cNvPr id="3" name="Content Placeholder 2"/>
          <p:cNvSpPr>
            <a:spLocks noGrp="1"/>
          </p:cNvSpPr>
          <p:nvPr>
            <p:ph idx="1"/>
          </p:nvPr>
        </p:nvSpPr>
        <p:spPr>
          <a:xfrm>
            <a:off x="958467" y="1845733"/>
            <a:ext cx="10197213" cy="4081341"/>
          </a:xfrm>
        </p:spPr>
        <p:txBody>
          <a:bodyPr vert="horz" lIns="0" tIns="45720" rIns="0" bIns="45720" rtlCol="0" anchor="t">
            <a:normAutofit/>
          </a:bodyPr>
          <a:lstStyle/>
          <a:p>
            <a:pPr marL="342900" indent="-182880">
              <a:lnSpc>
                <a:spcPct val="100000"/>
              </a:lnSpc>
              <a:spcBef>
                <a:spcPts val="200"/>
              </a:spcBef>
              <a:spcAft>
                <a:spcPts val="1500"/>
              </a:spcAft>
              <a:buFont typeface="Arial" panose="020F0502020204030204" pitchFamily="34" charset="0"/>
              <a:buChar char="•"/>
            </a:pPr>
            <a:r>
              <a:rPr lang="en-US" sz="2400">
                <a:latin typeface="Karla"/>
              </a:rPr>
              <a:t>Should seek to establish a formal arrangement/agreement</a:t>
            </a:r>
            <a:endParaRPr lang="en-US" sz="1800">
              <a:latin typeface="Karla"/>
            </a:endParaRPr>
          </a:p>
          <a:p>
            <a:pPr marL="566420" lvl="2">
              <a:lnSpc>
                <a:spcPct val="100000"/>
              </a:lnSpc>
              <a:spcAft>
                <a:spcPts val="1500"/>
              </a:spcAft>
              <a:buFont typeface="Courier New" panose="020F0502020204030204" pitchFamily="34" charset="0"/>
              <a:buChar char="o"/>
            </a:pPr>
            <a:r>
              <a:rPr lang="en-US" sz="2000" b="1">
                <a:solidFill>
                  <a:srgbClr val="549E39"/>
                </a:solidFill>
                <a:latin typeface="Karla"/>
                <a:cs typeface="Calibri"/>
              </a:rPr>
              <a:t>Must</a:t>
            </a:r>
            <a:r>
              <a:rPr lang="en-US" sz="2000" b="1">
                <a:solidFill>
                  <a:srgbClr val="549E39"/>
                </a:solidFill>
                <a:latin typeface="Karla"/>
                <a:ea typeface="+mn-lt"/>
                <a:cs typeface="+mn-lt"/>
              </a:rPr>
              <a:t> be at an institution that participates in EOF</a:t>
            </a:r>
            <a:endParaRPr lang="en-US" sz="2000">
              <a:solidFill>
                <a:srgbClr val="549E39"/>
              </a:solidFill>
              <a:latin typeface="Karla"/>
            </a:endParaRPr>
          </a:p>
          <a:p>
            <a:pPr marL="566420" lvl="2">
              <a:lnSpc>
                <a:spcPct val="100000"/>
              </a:lnSpc>
              <a:spcAft>
                <a:spcPts val="1500"/>
              </a:spcAft>
              <a:buFont typeface="Courier New" panose="020F0502020204030204" pitchFamily="34" charset="0"/>
              <a:buChar char="o"/>
            </a:pPr>
            <a:r>
              <a:rPr lang="en-US" sz="2000">
                <a:latin typeface="Karla"/>
              </a:rPr>
              <a:t>Allow for the institution to be billed directly for the student’s enrollment at another institution/program</a:t>
            </a:r>
            <a:endParaRPr lang="en-US" sz="2000">
              <a:latin typeface="Karla" panose="020B0604020202020204" charset="0"/>
            </a:endParaRPr>
          </a:p>
          <a:p>
            <a:pPr marL="566420" lvl="2">
              <a:lnSpc>
                <a:spcPct val="100000"/>
              </a:lnSpc>
              <a:spcBef>
                <a:spcPts val="200"/>
              </a:spcBef>
              <a:spcAft>
                <a:spcPts val="1500"/>
              </a:spcAft>
              <a:buFont typeface="Courier New" panose="020F0502020204030204" pitchFamily="34" charset="0"/>
              <a:buChar char="o"/>
            </a:pPr>
            <a:r>
              <a:rPr lang="en-US" sz="2000">
                <a:latin typeface="Karla"/>
              </a:rPr>
              <a:t>Ensure appropriate documentation between institutions for audit purposes</a:t>
            </a:r>
            <a:endParaRPr lang="en-US" sz="2000">
              <a:latin typeface="Karla" panose="020B0604020202020204" charset="0"/>
            </a:endParaRPr>
          </a:p>
          <a:p>
            <a:pPr>
              <a:lnSpc>
                <a:spcPct val="150000"/>
              </a:lnSpc>
            </a:pPr>
            <a:endParaRPr lang="en-US"/>
          </a:p>
        </p:txBody>
      </p:sp>
      <p:sp>
        <p:nvSpPr>
          <p:cNvPr id="4" name="Slide Number Placeholder 3"/>
          <p:cNvSpPr>
            <a:spLocks noGrp="1"/>
          </p:cNvSpPr>
          <p:nvPr>
            <p:ph type="sldNum" sz="quarter" idx="12"/>
          </p:nvPr>
        </p:nvSpPr>
        <p:spPr/>
        <p:txBody>
          <a:bodyPr/>
          <a:lstStyle/>
          <a:p>
            <a:fld id="{82E0CA47-81CF-4842-A6CE-0A6037062406}" type="slidenum">
              <a:rPr lang="en-US" smtClean="0"/>
              <a:pPr/>
              <a:t>13</a:t>
            </a:fld>
            <a:endParaRPr lang="en-US"/>
          </a:p>
        </p:txBody>
      </p:sp>
    </p:spTree>
    <p:extLst>
      <p:ext uri="{BB962C8B-B14F-4D97-AF65-F5344CB8AC3E}">
        <p14:creationId xmlns:p14="http://schemas.microsoft.com/office/powerpoint/2010/main" val="123095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028" y="683210"/>
            <a:ext cx="11283385" cy="1035997"/>
          </a:xfrm>
        </p:spPr>
        <p:txBody>
          <a:bodyPr vert="horz" lIns="91440" tIns="45720" rIns="91440" bIns="45720" rtlCol="0" anchor="b">
            <a:noAutofit/>
          </a:bodyPr>
          <a:lstStyle/>
          <a:p>
            <a:pPr algn="ctr"/>
            <a:r>
              <a:rPr lang="en-US" sz="4400" b="1">
                <a:latin typeface="Montserrat"/>
              </a:rPr>
              <a:t>Completing the 2023 Summer Budget: The Basics of the Budget</a:t>
            </a:r>
            <a:endParaRPr lang="en-US" sz="4400" b="1" i="1">
              <a:latin typeface="Montserrat"/>
            </a:endParaRPr>
          </a:p>
        </p:txBody>
      </p:sp>
      <p:sp>
        <p:nvSpPr>
          <p:cNvPr id="3" name="Content Placeholder 2"/>
          <p:cNvSpPr>
            <a:spLocks noGrp="1"/>
          </p:cNvSpPr>
          <p:nvPr>
            <p:ph idx="1"/>
          </p:nvPr>
        </p:nvSpPr>
        <p:spPr/>
        <p:txBody>
          <a:bodyPr vert="horz" lIns="0" tIns="45720" rIns="0" bIns="45720" rtlCol="0" anchor="t">
            <a:normAutofit/>
          </a:bodyPr>
          <a:lstStyle/>
          <a:p>
            <a:pPr marL="383540" lvl="1">
              <a:lnSpc>
                <a:spcPct val="110000"/>
              </a:lnSpc>
              <a:spcAft>
                <a:spcPts val="1500"/>
              </a:spcAft>
              <a:buFont typeface="Arial" panose="05000000000000000000" pitchFamily="2" charset="2"/>
              <a:buChar char="•"/>
            </a:pPr>
            <a:r>
              <a:rPr lang="en-US" sz="2400">
                <a:latin typeface="Karla"/>
              </a:rPr>
              <a:t>Instructions for completing the budget template are located in the template file – the tab is labeled “Directions to Complete”</a:t>
            </a:r>
            <a:endParaRPr lang="en-US" sz="2400" u="sng">
              <a:latin typeface="Karla"/>
            </a:endParaRPr>
          </a:p>
          <a:p>
            <a:pPr marL="383540" lvl="1">
              <a:lnSpc>
                <a:spcPct val="110000"/>
              </a:lnSpc>
              <a:spcAft>
                <a:spcPts val="1500"/>
              </a:spcAft>
              <a:buFont typeface="Arial" panose="05000000000000000000" pitchFamily="2" charset="2"/>
              <a:buChar char="•"/>
            </a:pPr>
            <a:r>
              <a:rPr lang="en-US" sz="2400">
                <a:latin typeface="Karla"/>
              </a:rPr>
              <a:t>Review the FY24 contract and 2023 Summer allocations to ensure you are working with the correct figures. </a:t>
            </a:r>
            <a:endParaRPr lang="en-US" sz="2400">
              <a:latin typeface="Karla" panose="020B0604020202020204" charset="0"/>
            </a:endParaRPr>
          </a:p>
          <a:p>
            <a:pPr marL="383540" lvl="1">
              <a:lnSpc>
                <a:spcPct val="110000"/>
              </a:lnSpc>
              <a:spcAft>
                <a:spcPts val="1500"/>
              </a:spcAft>
              <a:buFont typeface="Arial" panose="05000000000000000000" pitchFamily="2" charset="2"/>
              <a:buChar char="•"/>
            </a:pPr>
            <a:r>
              <a:rPr lang="en-US" sz="2400">
                <a:latin typeface="Karla"/>
              </a:rPr>
              <a:t>Program Directors should work with your OSHE/EOF program liaison if you have any questions regarding the development of your budget and allowable expenses.  </a:t>
            </a:r>
            <a:endParaRPr lang="en-US" sz="2400">
              <a:latin typeface="Karla" panose="020B0604020202020204" charset="0"/>
            </a:endParaRPr>
          </a:p>
        </p:txBody>
      </p:sp>
    </p:spTree>
    <p:extLst>
      <p:ext uri="{BB962C8B-B14F-4D97-AF65-F5344CB8AC3E}">
        <p14:creationId xmlns:p14="http://schemas.microsoft.com/office/powerpoint/2010/main" val="2574010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48" y="286603"/>
            <a:ext cx="11432496" cy="1425774"/>
          </a:xfrm>
        </p:spPr>
        <p:txBody>
          <a:bodyPr>
            <a:normAutofit/>
          </a:bodyPr>
          <a:lstStyle/>
          <a:p>
            <a:pPr algn="ctr"/>
            <a:r>
              <a:rPr lang="en-US" sz="4400" b="1">
                <a:latin typeface="Montserrat"/>
              </a:rPr>
              <a:t>Completing the 2023 Summer Budget: Summer Budget Template</a:t>
            </a:r>
          </a:p>
        </p:txBody>
      </p:sp>
      <p:sp>
        <p:nvSpPr>
          <p:cNvPr id="3" name="Content Placeholder 2"/>
          <p:cNvSpPr>
            <a:spLocks noGrp="1"/>
          </p:cNvSpPr>
          <p:nvPr>
            <p:ph idx="1"/>
          </p:nvPr>
        </p:nvSpPr>
        <p:spPr>
          <a:xfrm>
            <a:off x="1097280" y="2045602"/>
            <a:ext cx="10058400" cy="3835983"/>
          </a:xfrm>
        </p:spPr>
        <p:txBody>
          <a:bodyPr vert="horz" lIns="0" tIns="45720" rIns="0" bIns="45720" rtlCol="0" anchor="t">
            <a:normAutofit/>
          </a:bodyPr>
          <a:lstStyle/>
          <a:p>
            <a:pPr algn="ctr"/>
            <a:r>
              <a:rPr lang="en-US" sz="3600" i="1">
                <a:latin typeface="Karla"/>
              </a:rPr>
              <a:t>A walk-through of how to properly complete the 2023 Summer Budget Template </a:t>
            </a:r>
            <a:endParaRPr lang="en-US">
              <a:latin typeface="Karla"/>
            </a:endParaRPr>
          </a:p>
          <a:p>
            <a:pPr algn="ctr"/>
            <a:r>
              <a:rPr lang="en-US" sz="3600" i="1">
                <a:latin typeface="Karla"/>
              </a:rPr>
              <a:t>(Contract Attachment B2)</a:t>
            </a:r>
            <a:endParaRPr lang="en-US">
              <a:latin typeface="Karla"/>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15</a:t>
            </a:fld>
            <a:endParaRPr lang="en-US"/>
          </a:p>
        </p:txBody>
      </p:sp>
      <p:sp>
        <p:nvSpPr>
          <p:cNvPr id="5" name="Content Placeholder 2"/>
          <p:cNvSpPr txBox="1">
            <a:spLocks/>
          </p:cNvSpPr>
          <p:nvPr/>
        </p:nvSpPr>
        <p:spPr>
          <a:xfrm>
            <a:off x="536710" y="4069129"/>
            <a:ext cx="11294075" cy="767254"/>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a:ea typeface="+mn-lt"/>
                <a:cs typeface="+mn-lt"/>
                <a:hlinkClick r:id="rId3"/>
              </a:rPr>
              <a:t>https://www.nj.gov/highereducation/EOF/EOFBudgetForms/FY24Contracts/FY2024EOF2023SummerB2ContractAttachment.xlsx</a:t>
            </a:r>
            <a:endParaRPr lang="en-US">
              <a:ea typeface="+mn-lt"/>
              <a:cs typeface="+mn-lt"/>
            </a:endParaRPr>
          </a:p>
          <a:p>
            <a:pPr algn="ctr">
              <a:buFont typeface="Calibri" panose="020F0502020204030204" pitchFamily="34" charset="0"/>
              <a:buChar char=" "/>
            </a:pPr>
            <a:endParaRPr lang="en-US">
              <a:cs typeface="Calibri"/>
            </a:endParaRPr>
          </a:p>
          <a:p>
            <a:pPr marL="0" indent="0" algn="ctr">
              <a:buNone/>
            </a:pPr>
            <a:endParaRPr lang="en-US">
              <a:cs typeface="Calibri"/>
            </a:endParaRPr>
          </a:p>
          <a:p>
            <a:pPr algn="ctr"/>
            <a:endParaRPr lang="en-US">
              <a:cs typeface="Calibri"/>
            </a:endParaRPr>
          </a:p>
        </p:txBody>
      </p:sp>
    </p:spTree>
    <p:extLst>
      <p:ext uri="{BB962C8B-B14F-4D97-AF65-F5344CB8AC3E}">
        <p14:creationId xmlns:p14="http://schemas.microsoft.com/office/powerpoint/2010/main" val="2334722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698" y="286603"/>
            <a:ext cx="11582399" cy="1431466"/>
          </a:xfrm>
        </p:spPr>
        <p:txBody>
          <a:bodyPr vert="horz" lIns="91440" tIns="45720" rIns="91440" bIns="45720" rtlCol="0" anchor="b">
            <a:noAutofit/>
          </a:bodyPr>
          <a:lstStyle/>
          <a:p>
            <a:pPr algn="ctr"/>
            <a:r>
              <a:rPr lang="en-US" sz="4400" b="1">
                <a:latin typeface="Montserrat"/>
              </a:rPr>
              <a:t>Completing the 2023 Summer Budget:</a:t>
            </a:r>
            <a:r>
              <a:rPr lang="en-US" sz="4400" b="1">
                <a:latin typeface="Montserrat"/>
                <a:ea typeface="+mj-lt"/>
                <a:cs typeface="+mj-lt"/>
              </a:rPr>
              <a:t/>
            </a:r>
            <a:br>
              <a:rPr lang="en-US" sz="4400" b="1">
                <a:latin typeface="Montserrat"/>
                <a:ea typeface="+mj-lt"/>
                <a:cs typeface="+mj-lt"/>
              </a:rPr>
            </a:br>
            <a:r>
              <a:rPr lang="en-US" sz="4400" b="1">
                <a:latin typeface="Montserrat"/>
                <a:ea typeface="+mj-lt"/>
                <a:cs typeface="+mj-lt"/>
              </a:rPr>
              <a:t>Final Checklist for Submission</a:t>
            </a:r>
            <a:endParaRPr lang="en-US" sz="4400" b="1">
              <a:latin typeface="Montserrat"/>
            </a:endParaRPr>
          </a:p>
        </p:txBody>
      </p:sp>
      <p:sp>
        <p:nvSpPr>
          <p:cNvPr id="6" name="Content Placeholder 5"/>
          <p:cNvSpPr>
            <a:spLocks noGrp="1"/>
          </p:cNvSpPr>
          <p:nvPr>
            <p:ph sz="quarter" idx="4"/>
          </p:nvPr>
        </p:nvSpPr>
        <p:spPr>
          <a:xfrm>
            <a:off x="1212316" y="1903804"/>
            <a:ext cx="9962442" cy="4023042"/>
          </a:xfrm>
        </p:spPr>
        <p:txBody>
          <a:bodyPr vert="horz" lIns="0" tIns="45720" rIns="0" bIns="45720" rtlCol="0" anchor="t">
            <a:normAutofit/>
          </a:bodyPr>
          <a:lstStyle/>
          <a:p>
            <a:pPr>
              <a:lnSpc>
                <a:spcPct val="200000"/>
              </a:lnSpc>
              <a:buFont typeface="Wingdings" panose="05000000000000000000" pitchFamily="2" charset="2"/>
              <a:buChar char="q"/>
            </a:pPr>
            <a:r>
              <a:rPr lang="en-US">
                <a:latin typeface="Karla"/>
              </a:rPr>
              <a:t> Provided Institution/EOF Program Name</a:t>
            </a:r>
          </a:p>
          <a:p>
            <a:pPr>
              <a:lnSpc>
                <a:spcPct val="200000"/>
              </a:lnSpc>
              <a:buFont typeface="Wingdings" panose="05000000000000000000" pitchFamily="2" charset="2"/>
              <a:buChar char="q"/>
            </a:pPr>
            <a:r>
              <a:rPr lang="en-US">
                <a:latin typeface="Karla"/>
              </a:rPr>
              <a:t> Provided the total number of initial and renewal students on the respective tabs</a:t>
            </a:r>
          </a:p>
          <a:p>
            <a:pPr>
              <a:lnSpc>
                <a:spcPct val="200000"/>
              </a:lnSpc>
              <a:buFont typeface="Wingdings" panose="05000000000000000000" pitchFamily="2" charset="2"/>
              <a:buChar char="q"/>
            </a:pPr>
            <a:r>
              <a:rPr lang="en-US">
                <a:latin typeface="Karla"/>
              </a:rPr>
              <a:t> Provided the appropriate Narrative Descriptions per budget category utilized, including a breakdown of the expenses summarized by the total</a:t>
            </a:r>
          </a:p>
          <a:p>
            <a:pPr>
              <a:lnSpc>
                <a:spcPct val="200000"/>
              </a:lnSpc>
              <a:buFont typeface="Wingdings" panose="05000000000000000000" pitchFamily="2" charset="2"/>
              <a:buChar char="q"/>
            </a:pPr>
            <a:r>
              <a:rPr lang="en-US">
                <a:latin typeface="Karla"/>
              </a:rPr>
              <a:t> Utilized full allocation for the 2023 Summer Program</a:t>
            </a:r>
          </a:p>
        </p:txBody>
      </p:sp>
      <p:sp>
        <p:nvSpPr>
          <p:cNvPr id="7" name="Slide Number Placeholder 6"/>
          <p:cNvSpPr>
            <a:spLocks noGrp="1"/>
          </p:cNvSpPr>
          <p:nvPr>
            <p:ph type="sldNum" sz="quarter" idx="12"/>
          </p:nvPr>
        </p:nvSpPr>
        <p:spPr/>
        <p:txBody>
          <a:bodyPr/>
          <a:lstStyle/>
          <a:p>
            <a:fld id="{82E0CA47-81CF-4842-A6CE-0A6037062406}" type="slidenum">
              <a:rPr lang="en-US" smtClean="0"/>
              <a:pPr/>
              <a:t>16</a:t>
            </a:fld>
            <a:endParaRPr lang="en-US"/>
          </a:p>
        </p:txBody>
      </p:sp>
    </p:spTree>
    <p:extLst>
      <p:ext uri="{BB962C8B-B14F-4D97-AF65-F5344CB8AC3E}">
        <p14:creationId xmlns:p14="http://schemas.microsoft.com/office/powerpoint/2010/main" val="118478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8986"/>
            <a:ext cx="10058400" cy="1228909"/>
          </a:xfrm>
        </p:spPr>
        <p:txBody>
          <a:bodyPr>
            <a:normAutofit/>
          </a:bodyPr>
          <a:lstStyle/>
          <a:p>
            <a:pPr algn="ctr"/>
            <a:r>
              <a:rPr lang="en-US" b="1">
                <a:latin typeface="Montserrat" panose="020B0604020202020204" charset="0"/>
              </a:rPr>
              <a:t>EOF Document Submissions </a:t>
            </a:r>
            <a:endParaRPr lang="en-US"/>
          </a:p>
        </p:txBody>
      </p:sp>
      <p:sp>
        <p:nvSpPr>
          <p:cNvPr id="4" name="Content Placeholder 3"/>
          <p:cNvSpPr>
            <a:spLocks noGrp="1"/>
          </p:cNvSpPr>
          <p:nvPr>
            <p:ph sz="half" idx="2"/>
          </p:nvPr>
        </p:nvSpPr>
        <p:spPr>
          <a:xfrm>
            <a:off x="1097280" y="1921164"/>
            <a:ext cx="10318433" cy="3770719"/>
          </a:xfrm>
        </p:spPr>
        <p:txBody>
          <a:bodyPr vert="horz" lIns="0" tIns="45720" rIns="0" bIns="45720" rtlCol="0" anchor="t">
            <a:normAutofit fontScale="92500"/>
          </a:bodyPr>
          <a:lstStyle/>
          <a:p>
            <a:r>
              <a:rPr lang="en-US" sz="2400">
                <a:latin typeface="Karla"/>
              </a:rPr>
              <a:t>All Documents must be submitted via email to </a:t>
            </a:r>
            <a:r>
              <a:rPr lang="en-US" sz="2400" b="1">
                <a:solidFill>
                  <a:schemeClr val="accent1"/>
                </a:solidFill>
                <a:latin typeface="Karla"/>
              </a:rPr>
              <a:t>EOF@OSHE.NJ.GOV</a:t>
            </a:r>
            <a:r>
              <a:rPr lang="en-US" sz="2400">
                <a:latin typeface="Karla"/>
              </a:rPr>
              <a:t>. Institution can include new tabs within this workbook to provide additional details but must not make any unapproved changes to the tabs provided.</a:t>
            </a:r>
            <a:endParaRPr lang="en-US" sz="2200" b="1">
              <a:solidFill>
                <a:schemeClr val="tx1"/>
              </a:solidFill>
              <a:latin typeface="Karla"/>
            </a:endParaRPr>
          </a:p>
          <a:p>
            <a:pPr marL="543560" lvl="1" indent="-342900">
              <a:lnSpc>
                <a:spcPct val="150000"/>
              </a:lnSpc>
              <a:buFont typeface="Arial" pitchFamily="34" charset="0"/>
              <a:buChar char="•"/>
            </a:pPr>
            <a:r>
              <a:rPr lang="en-US" sz="2400" b="1">
                <a:solidFill>
                  <a:schemeClr val="tx1"/>
                </a:solidFill>
                <a:latin typeface="Karla"/>
              </a:rPr>
              <a:t>Email Subject Line: SCHOOL/Program NAME 2023 B2 Summer Budget</a:t>
            </a:r>
            <a:endParaRPr lang="en-US">
              <a:solidFill>
                <a:schemeClr val="tx1"/>
              </a:solidFill>
              <a:cs typeface="Calibri"/>
            </a:endParaRPr>
          </a:p>
          <a:p>
            <a:pPr marL="543560" lvl="2" indent="0">
              <a:lnSpc>
                <a:spcPct val="150000"/>
              </a:lnSpc>
              <a:buNone/>
            </a:pPr>
            <a:r>
              <a:rPr lang="en-US" sz="2000">
                <a:solidFill>
                  <a:schemeClr val="tx1"/>
                </a:solidFill>
                <a:latin typeface="Karla"/>
              </a:rPr>
              <a:t>- Ex: New Jersey State College Health Careers Program 2023 B2 Summer Budget</a:t>
            </a:r>
            <a:endParaRPr lang="en-US" sz="2000">
              <a:solidFill>
                <a:schemeClr val="tx1"/>
              </a:solidFill>
              <a:latin typeface="Karla"/>
              <a:cs typeface="Calibri"/>
            </a:endParaRPr>
          </a:p>
          <a:p>
            <a:pPr marL="543560" lvl="1" indent="-342900">
              <a:lnSpc>
                <a:spcPct val="150000"/>
              </a:lnSpc>
              <a:buFont typeface="Arial" pitchFamily="34" charset="0"/>
              <a:buChar char="•"/>
            </a:pPr>
            <a:r>
              <a:rPr lang="en-US" sz="2400" b="1">
                <a:solidFill>
                  <a:schemeClr val="tx1"/>
                </a:solidFill>
                <a:latin typeface="Karla"/>
              </a:rPr>
              <a:t>File Naming Convention: School/Program NAME 2023 B2 Summer Budget</a:t>
            </a:r>
          </a:p>
          <a:p>
            <a:pPr marL="543560" lvl="2" indent="0">
              <a:lnSpc>
                <a:spcPct val="150000"/>
              </a:lnSpc>
              <a:buNone/>
            </a:pPr>
            <a:r>
              <a:rPr lang="en-US" sz="2000">
                <a:solidFill>
                  <a:schemeClr val="tx1"/>
                </a:solidFill>
                <a:latin typeface="Karla"/>
              </a:rPr>
              <a:t>- Ex. New Jersey State College Health Careers Program 2023 B2 Summer Budget </a:t>
            </a:r>
          </a:p>
        </p:txBody>
      </p:sp>
    </p:spTree>
    <p:extLst>
      <p:ext uri="{BB962C8B-B14F-4D97-AF65-F5344CB8AC3E}">
        <p14:creationId xmlns:p14="http://schemas.microsoft.com/office/powerpoint/2010/main" val="1972074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latin typeface="Montserrat"/>
              </a:rPr>
              <a:t>Completing the 2023 </a:t>
            </a:r>
            <a:br>
              <a:rPr lang="en-US" b="1">
                <a:latin typeface="Montserrat"/>
              </a:rPr>
            </a:br>
            <a:r>
              <a:rPr lang="en-US" b="1">
                <a:latin typeface="Montserrat"/>
              </a:rPr>
              <a:t>Summer Budget</a:t>
            </a:r>
          </a:p>
        </p:txBody>
      </p:sp>
      <p:sp>
        <p:nvSpPr>
          <p:cNvPr id="3" name="Content Placeholder 2"/>
          <p:cNvSpPr>
            <a:spLocks noGrp="1"/>
          </p:cNvSpPr>
          <p:nvPr>
            <p:ph idx="1"/>
          </p:nvPr>
        </p:nvSpPr>
        <p:spPr>
          <a:xfrm>
            <a:off x="1097280" y="1845734"/>
            <a:ext cx="10058400" cy="4555066"/>
          </a:xfrm>
        </p:spPr>
        <p:txBody>
          <a:bodyPr vert="horz" lIns="0" tIns="45720" rIns="0" bIns="45720" rtlCol="0" anchor="t">
            <a:normAutofit fontScale="85000" lnSpcReduction="20000"/>
          </a:bodyPr>
          <a:lstStyle/>
          <a:p>
            <a:endParaRPr lang="en-US"/>
          </a:p>
          <a:p>
            <a:pPr algn="ctr"/>
            <a:r>
              <a:rPr lang="en-US" sz="3200">
                <a:solidFill>
                  <a:schemeClr val="tx1"/>
                </a:solidFill>
                <a:latin typeface="Karla"/>
              </a:rPr>
              <a:t>A final version of your EOF 2023 Summer Budget (Contract Attachment B2) must be </a:t>
            </a:r>
            <a:r>
              <a:rPr lang="en-US" sz="3200" u="sng">
                <a:solidFill>
                  <a:schemeClr val="tx1"/>
                </a:solidFill>
                <a:latin typeface="Karla"/>
              </a:rPr>
              <a:t>e-mailed</a:t>
            </a:r>
            <a:r>
              <a:rPr lang="en-US" sz="3200">
                <a:solidFill>
                  <a:schemeClr val="tx1"/>
                </a:solidFill>
                <a:latin typeface="Karla"/>
              </a:rPr>
              <a:t> to </a:t>
            </a:r>
            <a:r>
              <a:rPr lang="en-US" sz="3200">
                <a:solidFill>
                  <a:schemeClr val="tx1"/>
                </a:solidFill>
                <a:latin typeface="Karla"/>
                <a:hlinkClick r:id="rId2">
                  <a:extLst>
                    <a:ext uri="{A12FA001-AC4F-418D-AE19-62706E023703}">
                      <ahyp:hlinkClr xmlns:ahyp="http://schemas.microsoft.com/office/drawing/2018/hyperlinkcolor" xmlns="" val="tx"/>
                    </a:ext>
                  </a:extLst>
                </a:hlinkClick>
              </a:rPr>
              <a:t>EOF@OSHE.NJ.GOV</a:t>
            </a:r>
            <a:endParaRPr lang="en-US" sz="3200">
              <a:solidFill>
                <a:schemeClr val="tx1"/>
              </a:solidFill>
              <a:latin typeface="Karla" panose="020B0604020202020204" charset="0"/>
            </a:endParaRPr>
          </a:p>
          <a:p>
            <a:pPr algn="ctr"/>
            <a:r>
              <a:rPr lang="en-US" sz="3200">
                <a:solidFill>
                  <a:schemeClr val="tx1"/>
                </a:solidFill>
                <a:latin typeface="Karla"/>
              </a:rPr>
              <a:t> and the EOF Executive Director by: </a:t>
            </a:r>
            <a:endParaRPr lang="en-US" sz="3200">
              <a:solidFill>
                <a:schemeClr val="tx1"/>
              </a:solidFill>
              <a:latin typeface="Karla" panose="020B0604020202020204" charset="0"/>
            </a:endParaRPr>
          </a:p>
          <a:p>
            <a:pPr algn="ctr"/>
            <a:r>
              <a:rPr lang="en-US" sz="3200" b="1">
                <a:solidFill>
                  <a:srgbClr val="FF0000"/>
                </a:solidFill>
                <a:latin typeface="Karla"/>
              </a:rPr>
              <a:t>June 12, 2023</a:t>
            </a:r>
          </a:p>
          <a:p>
            <a:pPr algn="ctr"/>
            <a:endParaRPr lang="en-US" sz="3600" b="1">
              <a:solidFill>
                <a:srgbClr val="FF0000"/>
              </a:solidFill>
              <a:latin typeface="Karla" panose="020B0604020202020204" charset="0"/>
            </a:endParaRPr>
          </a:p>
          <a:p>
            <a:pPr algn="ctr"/>
            <a:r>
              <a:rPr lang="en-US" sz="3200">
                <a:solidFill>
                  <a:schemeClr val="tx1"/>
                </a:solidFill>
                <a:latin typeface="Karla"/>
              </a:rPr>
              <a:t>C1 Contract Attachment (Final Summer 2023 Expenditure Report) must be e-mailed to </a:t>
            </a:r>
            <a:r>
              <a:rPr lang="en-US" sz="3200">
                <a:solidFill>
                  <a:schemeClr val="tx1"/>
                </a:solidFill>
                <a:latin typeface="Karla"/>
                <a:hlinkClick r:id="rId2"/>
              </a:rPr>
              <a:t>EOF@OSHE.NJ.GOV</a:t>
            </a:r>
            <a:endParaRPr lang="en-US" sz="3200">
              <a:solidFill>
                <a:schemeClr val="tx1"/>
              </a:solidFill>
              <a:latin typeface="Karla" panose="020B0604020202020204" charset="0"/>
            </a:endParaRPr>
          </a:p>
          <a:p>
            <a:pPr algn="ctr"/>
            <a:r>
              <a:rPr lang="en-US" sz="3200">
                <a:solidFill>
                  <a:schemeClr val="tx1"/>
                </a:solidFill>
                <a:latin typeface="Karla"/>
              </a:rPr>
              <a:t> and the EOF Executive Director by: </a:t>
            </a:r>
            <a:endParaRPr lang="en-US" sz="3200">
              <a:solidFill>
                <a:schemeClr val="tx1"/>
              </a:solidFill>
              <a:latin typeface="Karla" panose="020B0604020202020204" charset="0"/>
            </a:endParaRPr>
          </a:p>
          <a:p>
            <a:pPr marL="0" indent="0" algn="ctr">
              <a:buNone/>
            </a:pPr>
            <a:r>
              <a:rPr lang="en-US" sz="3200" b="1">
                <a:solidFill>
                  <a:srgbClr val="FF0000"/>
                </a:solidFill>
                <a:latin typeface="Karla"/>
              </a:rPr>
              <a:t>September 21, 2023</a:t>
            </a:r>
          </a:p>
          <a:p>
            <a:pPr marL="566420" lvl="2" algn="ctr"/>
            <a:endParaRPr lang="en-US" sz="3600" b="1">
              <a:solidFill>
                <a:schemeClr val="tx1"/>
              </a:solidFill>
              <a:latin typeface="Karla" panose="020B0604020202020204" charset="0"/>
            </a:endParaRPr>
          </a:p>
          <a:p>
            <a:pPr algn="ctr"/>
            <a:endParaRPr lang="en-US" sz="3200" b="1">
              <a:solidFill>
                <a:srgbClr val="FF0000"/>
              </a:solidFill>
            </a:endParaRPr>
          </a:p>
        </p:txBody>
      </p:sp>
    </p:spTree>
    <p:extLst>
      <p:ext uri="{BB962C8B-B14F-4D97-AF65-F5344CB8AC3E}">
        <p14:creationId xmlns:p14="http://schemas.microsoft.com/office/powerpoint/2010/main" val="560583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80445" y="286603"/>
            <a:ext cx="11211339" cy="1081021"/>
          </a:xfrm>
        </p:spPr>
        <p:txBody>
          <a:bodyPr>
            <a:noAutofit/>
          </a:bodyPr>
          <a:lstStyle/>
          <a:p>
            <a:r>
              <a:rPr lang="en-US" b="1">
                <a:latin typeface="Montserrat" panose="020B0604020202020204" charset="0"/>
              </a:rPr>
              <a:t>EOF Program Liaison Assignments</a:t>
            </a:r>
          </a:p>
        </p:txBody>
      </p:sp>
      <p:graphicFrame>
        <p:nvGraphicFramePr>
          <p:cNvPr id="4" name="Table 3">
            <a:extLst>
              <a:ext uri="{FF2B5EF4-FFF2-40B4-BE49-F238E27FC236}">
                <a16:creationId xmlns:a16="http://schemas.microsoft.com/office/drawing/2014/main" id="{1573ECB0-FE3A-9F02-7E49-725E5429E63C}"/>
              </a:ext>
            </a:extLst>
          </p:cNvPr>
          <p:cNvGraphicFramePr>
            <a:graphicFrameLocks noGrp="1"/>
          </p:cNvGraphicFramePr>
          <p:nvPr>
            <p:extLst>
              <p:ext uri="{D42A27DB-BD31-4B8C-83A1-F6EECF244321}">
                <p14:modId xmlns:p14="http://schemas.microsoft.com/office/powerpoint/2010/main" val="2526261676"/>
              </p:ext>
            </p:extLst>
          </p:nvPr>
        </p:nvGraphicFramePr>
        <p:xfrm>
          <a:off x="435430" y="1536199"/>
          <a:ext cx="11338560" cy="4791433"/>
        </p:xfrm>
        <a:graphic>
          <a:graphicData uri="http://schemas.openxmlformats.org/drawingml/2006/table">
            <a:tbl>
              <a:tblPr firstRow="1" bandRow="1">
                <a:tableStyleId>{5940675A-B579-460E-94D1-54222C63F5DA}</a:tableStyleId>
              </a:tblPr>
              <a:tblGrid>
                <a:gridCol w="2834640">
                  <a:extLst>
                    <a:ext uri="{9D8B030D-6E8A-4147-A177-3AD203B41FA5}">
                      <a16:colId xmlns:a16="http://schemas.microsoft.com/office/drawing/2014/main" val="706722581"/>
                    </a:ext>
                  </a:extLst>
                </a:gridCol>
                <a:gridCol w="2834640">
                  <a:extLst>
                    <a:ext uri="{9D8B030D-6E8A-4147-A177-3AD203B41FA5}">
                      <a16:colId xmlns:a16="http://schemas.microsoft.com/office/drawing/2014/main" val="3244032687"/>
                    </a:ext>
                  </a:extLst>
                </a:gridCol>
                <a:gridCol w="2834640">
                  <a:extLst>
                    <a:ext uri="{9D8B030D-6E8A-4147-A177-3AD203B41FA5}">
                      <a16:colId xmlns:a16="http://schemas.microsoft.com/office/drawing/2014/main" val="536174831"/>
                    </a:ext>
                  </a:extLst>
                </a:gridCol>
                <a:gridCol w="2834640">
                  <a:extLst>
                    <a:ext uri="{9D8B030D-6E8A-4147-A177-3AD203B41FA5}">
                      <a16:colId xmlns:a16="http://schemas.microsoft.com/office/drawing/2014/main" val="1923173408"/>
                    </a:ext>
                  </a:extLst>
                </a:gridCol>
              </a:tblGrid>
              <a:tr h="207347">
                <a:tc>
                  <a:txBody>
                    <a:bodyPr/>
                    <a:lstStyle/>
                    <a:p>
                      <a:pPr algn="ctr"/>
                      <a:r>
                        <a:rPr lang="en-US" sz="800">
                          <a:effectLst/>
                        </a:rPr>
                        <a:t>HASANI CARTER</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PETER COLLAZO</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HEMA PATEL</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STEPHANIE SHANKLIN</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05312406"/>
                  </a:ext>
                </a:extLst>
              </a:tr>
              <a:tr h="228434">
                <a:tc>
                  <a:txBody>
                    <a:bodyPr/>
                    <a:lstStyle/>
                    <a:p>
                      <a:pPr algn="ctr"/>
                      <a:r>
                        <a:rPr lang="en-US" sz="800">
                          <a:effectLst/>
                        </a:rPr>
                        <a:t>Email: hasani.carter@oshe.nj.gov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Email: peter.collazo@oshe.nj.gov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Email: hema.patel@oshe.nj.gov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Email: stephanie.shanklin@oshe.nj.gov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744120516"/>
                  </a:ext>
                </a:extLst>
              </a:tr>
              <a:tr h="228434">
                <a:tc>
                  <a:txBody>
                    <a:bodyPr/>
                    <a:lstStyle/>
                    <a:p>
                      <a:pPr algn="ctr"/>
                      <a:r>
                        <a:rPr lang="en-US" sz="800">
                          <a:effectLst/>
                        </a:rPr>
                        <a:t>Rutgers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County College of Morris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Bergen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Atlantic Cape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0222349"/>
                  </a:ext>
                </a:extLst>
              </a:tr>
              <a:tr h="228434">
                <a:tc>
                  <a:txBody>
                    <a:bodyPr/>
                    <a:lstStyle/>
                    <a:p>
                      <a:pPr algn="ctr"/>
                      <a:r>
                        <a:rPr lang="en-US" sz="800">
                          <a:effectLst/>
                        </a:rPr>
                        <a:t>Rutgers University - College of Nursing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Felician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Brookdale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Caldwell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56471031"/>
                  </a:ext>
                </a:extLst>
              </a:tr>
              <a:tr h="228434">
                <a:tc>
                  <a:txBody>
                    <a:bodyPr/>
                    <a:lstStyle/>
                    <a:p>
                      <a:pPr algn="ctr"/>
                      <a:r>
                        <a:rPr lang="en-US" sz="800">
                          <a:effectLst/>
                        </a:rPr>
                        <a:t>Rutgers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Middlesex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Essex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Camden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28161572"/>
                  </a:ext>
                </a:extLst>
              </a:tr>
              <a:tr h="228434">
                <a:tc>
                  <a:txBody>
                    <a:bodyPr/>
                    <a:lstStyle/>
                    <a:p>
                      <a:pPr algn="ctr"/>
                      <a:r>
                        <a:rPr lang="en-US" sz="800">
                          <a:effectLst/>
                        </a:rPr>
                        <a:t>Rutgers University - Graduate Education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Monmouth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Florham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Centenary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837403"/>
                  </a:ext>
                </a:extLst>
              </a:tr>
              <a:tr h="228434">
                <a:tc>
                  <a:txBody>
                    <a:bodyPr/>
                    <a:lstStyle/>
                    <a:p>
                      <a:pPr algn="ctr"/>
                      <a:r>
                        <a:rPr lang="en-US" sz="800">
                          <a:effectLst/>
                        </a:rPr>
                        <a:t>Rutgers University - Graduate Studies (except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Ramapo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Metropolitan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Drew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36048561"/>
                  </a:ext>
                </a:extLst>
              </a:tr>
              <a:tr h="228434">
                <a:tc>
                  <a:txBody>
                    <a:bodyPr/>
                    <a:lstStyle/>
                    <a:p>
                      <a:pPr algn="ctr"/>
                      <a:r>
                        <a:rPr lang="en-US" sz="800">
                          <a:effectLst/>
                        </a:rPr>
                        <a:t>Rutgers University - New Jersey Medical School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Graduate (Only)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Hudson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Georgian Court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93928892"/>
                  </a:ext>
                </a:extLst>
              </a:tr>
              <a:tr h="228434">
                <a:tc>
                  <a:txBody>
                    <a:bodyPr/>
                    <a:lstStyle/>
                    <a:p>
                      <a:pPr algn="ctr"/>
                      <a:r>
                        <a:rPr lang="en-US" sz="800">
                          <a:effectLst/>
                        </a:rPr>
                        <a:t>Rutgers University - Newark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Pre-Matric</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Kean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68553876"/>
                  </a:ext>
                </a:extLst>
              </a:tr>
              <a:tr h="228434">
                <a:tc>
                  <a:txBody>
                    <a:bodyPr/>
                    <a:lstStyle/>
                    <a:p>
                      <a:pPr algn="ctr"/>
                      <a:r>
                        <a:rPr lang="en-US" sz="800">
                          <a:effectLst/>
                        </a:rPr>
                        <a:t>Rutgers University - ODASIS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Summer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Mercer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Bloomfield</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31779128"/>
                  </a:ext>
                </a:extLst>
              </a:tr>
              <a:tr h="228434">
                <a:tc>
                  <a:txBody>
                    <a:bodyPr/>
                    <a:lstStyle/>
                    <a:p>
                      <a:pPr algn="ctr"/>
                      <a:r>
                        <a:rPr lang="en-US" sz="800">
                          <a:effectLst/>
                        </a:rPr>
                        <a:t>Rutgers University - Office of EOF Administration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City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Health Careers Program</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6737114"/>
                  </a:ext>
                </a:extLst>
              </a:tr>
              <a:tr h="228434">
                <a:tc>
                  <a:txBody>
                    <a:bodyPr/>
                    <a:lstStyle/>
                    <a:p>
                      <a:pPr algn="ctr"/>
                      <a:r>
                        <a:rPr lang="en-US" sz="800">
                          <a:effectLst/>
                        </a:rPr>
                        <a:t>Rutgers University - Robert Wood Johnson Medical School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Graduate (Only)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Rider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76603074"/>
                  </a:ext>
                </a:extLst>
              </a:tr>
              <a:tr h="228434">
                <a:tc>
                  <a:txBody>
                    <a:bodyPr/>
                    <a:lstStyle/>
                    <a:p>
                      <a:pPr algn="ctr"/>
                      <a:r>
                        <a:rPr lang="en-US" sz="800">
                          <a:effectLst/>
                        </a:rPr>
                        <a:t>Rutgers University - School of Arts and Sciences (New Brunswick)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PULSE Program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Ocean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at Burlington County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3658754"/>
                  </a:ext>
                </a:extLst>
              </a:tr>
              <a:tr h="228434">
                <a:tc>
                  <a:txBody>
                    <a:bodyPr/>
                    <a:lstStyle/>
                    <a:p>
                      <a:pPr algn="ctr"/>
                      <a:r>
                        <a:rPr lang="en-US" sz="800">
                          <a:effectLst/>
                        </a:rPr>
                        <a:t>Rutgers University - School of Engineering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Glassboro</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Passaic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Cumberland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2927931"/>
                  </a:ext>
                </a:extLst>
              </a:tr>
              <a:tr h="243662">
                <a:tc>
                  <a:txBody>
                    <a:bodyPr/>
                    <a:lstStyle/>
                    <a:p>
                      <a:pPr algn="ctr"/>
                      <a:r>
                        <a:rPr lang="en-US" sz="800">
                          <a:effectLst/>
                        </a:rPr>
                        <a:t>Rutgers University - School of Environmental and Biological Sciences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Raritan Valley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Gloucester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60170774"/>
                  </a:ext>
                </a:extLst>
              </a:tr>
              <a:tr h="228434">
                <a:tc>
                  <a:txBody>
                    <a:bodyPr/>
                    <a:lstStyle/>
                    <a:p>
                      <a:pPr algn="ctr"/>
                      <a:r>
                        <a:rPr lang="en-US" sz="800">
                          <a:effectLst/>
                        </a:rPr>
                        <a:t>Rutgers University - School of Health Professions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Saint Peter's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Sussex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 Law</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48018251"/>
                  </a:ext>
                </a:extLst>
              </a:tr>
              <a:tr h="228434">
                <a:tc>
                  <a:txBody>
                    <a:bodyPr/>
                    <a:lstStyle/>
                    <a:p>
                      <a:pPr algn="ctr"/>
                      <a:r>
                        <a:rPr lang="en-US" sz="800">
                          <a:effectLst/>
                        </a:rPr>
                        <a:t>Rutgers University - School of Pharmacy</a:t>
                      </a:r>
                      <a:endParaRPr lang="en-US" sz="800">
                        <a:effectLst/>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Salem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The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University - Main</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1231177"/>
                  </a:ext>
                </a:extLst>
              </a:tr>
              <a:tr h="228434">
                <a:tc>
                  <a:txBody>
                    <a:bodyPr/>
                    <a:lstStyle/>
                    <a:p>
                      <a:pPr algn="ctr"/>
                      <a:r>
                        <a:rPr lang="en-US" sz="800">
                          <a:effectLst/>
                        </a:rPr>
                        <a:t>Rutgers University - Summer Grads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St. Elizabeth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800">
                          <a:effectLst/>
                        </a:rPr>
                        <a:t>Union College of U</a:t>
                      </a:r>
                      <a:r>
                        <a:rPr lang="en-US" sz="800" b="0" i="0" u="none" strike="noStrike" noProof="0">
                          <a:effectLst/>
                          <a:latin typeface="Calibri"/>
                        </a:rPr>
                        <a:t>nion County, NJ</a:t>
                      </a:r>
                      <a:endParaRPr lang="en-US" sz="80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Pre-Legal</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413235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Stevens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Warren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Pre-Med/Pre-Dent Plus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057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William Paterson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Atlantic City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026566"/>
                  </a:ext>
                </a:extLst>
              </a:tr>
              <a:tr h="228434">
                <a:tc>
                  <a:txBody>
                    <a:bodyPr/>
                    <a:lstStyle/>
                    <a:p>
                      <a:pPr algn="ctr"/>
                      <a:endParaRPr lang="en-US" sz="800">
                        <a:effectLst/>
                        <a:latin typeface="Times New Roman" panose="02020603050405020304" pitchFamily="18" charset="0"/>
                        <a:cs typeface="Times New Roman" panose="02020603050405020304" pitchFamily="18" charset="0"/>
                      </a:endParaRPr>
                    </a:p>
                  </a:txBody>
                  <a:tcPr marL="0" marR="0" marT="0" marB="0" anchor="ctr">
                    <a:lnR w="12700" cmpd="sng">
                      <a:noFill/>
                    </a:lnR>
                    <a:lnT w="12700" cmpd="sng">
                      <a:noFill/>
                    </a:lnT>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Galloway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87479"/>
                  </a:ext>
                </a:extLst>
              </a:tr>
            </a:tbl>
          </a:graphicData>
        </a:graphic>
      </p:graphicFrame>
    </p:spTree>
    <p:extLst>
      <p:ext uri="{BB962C8B-B14F-4D97-AF65-F5344CB8AC3E}">
        <p14:creationId xmlns:p14="http://schemas.microsoft.com/office/powerpoint/2010/main" val="140506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85627" y="286603"/>
            <a:ext cx="9959010" cy="1329279"/>
          </a:xfrm>
        </p:spPr>
        <p:txBody>
          <a:bodyPr/>
          <a:lstStyle/>
          <a:p>
            <a:pPr algn="ctr"/>
            <a:r>
              <a:rPr lang="en-US" b="1">
                <a:latin typeface="Montserrat" panose="020B0604020202020204" charset="0"/>
              </a:rPr>
              <a:t>Purpose of this Workshop</a:t>
            </a:r>
          </a:p>
        </p:txBody>
      </p:sp>
      <p:sp>
        <p:nvSpPr>
          <p:cNvPr id="6" name="TextBox 5"/>
          <p:cNvSpPr txBox="1"/>
          <p:nvPr/>
        </p:nvSpPr>
        <p:spPr>
          <a:xfrm>
            <a:off x="1186020" y="1999192"/>
            <a:ext cx="10025604" cy="3046988"/>
          </a:xfrm>
          <a:prstGeom prst="rect">
            <a:avLst/>
          </a:prstGeom>
          <a:noFill/>
        </p:spPr>
        <p:txBody>
          <a:bodyPr wrap="square" rtlCol="0">
            <a:spAutoFit/>
          </a:bodyPr>
          <a:lstStyle/>
          <a:p>
            <a:pPr marL="342900" indent="-342900">
              <a:buFont typeface="Wingdings" panose="05000000000000000000" pitchFamily="2" charset="2"/>
              <a:buChar char="v"/>
            </a:pPr>
            <a:r>
              <a:rPr lang="en-US" sz="2400">
                <a:latin typeface="Karla" panose="020B0604020202020204" charset="0"/>
              </a:rPr>
              <a:t>To provide an overview of the changes to the  EOF Summer Contract and Budget Documents (Contract Attachment B2)</a:t>
            </a:r>
          </a:p>
          <a:p>
            <a:endParaRPr lang="en-US" sz="2400">
              <a:latin typeface="Karla" panose="020B0604020202020204" charset="0"/>
            </a:endParaRPr>
          </a:p>
          <a:p>
            <a:pPr marL="342900" indent="-342900">
              <a:buFont typeface="Wingdings" panose="05000000000000000000" pitchFamily="2" charset="2"/>
              <a:buChar char="v"/>
            </a:pPr>
            <a:r>
              <a:rPr lang="en-US" sz="2400">
                <a:latin typeface="Karla" panose="020B0604020202020204" charset="0"/>
              </a:rPr>
              <a:t>To review the allowable expenditures for the 2023 Summer Program</a:t>
            </a:r>
          </a:p>
          <a:p>
            <a:endParaRPr lang="en-US" sz="2400">
              <a:latin typeface="Karla" panose="020B0604020202020204" charset="0"/>
            </a:endParaRPr>
          </a:p>
          <a:p>
            <a:pPr marL="342900" indent="-342900">
              <a:buFont typeface="Wingdings" panose="05000000000000000000" pitchFamily="2" charset="2"/>
              <a:buChar char="v"/>
            </a:pPr>
            <a:r>
              <a:rPr lang="en-US" sz="2400">
                <a:latin typeface="Karla" panose="020B0604020202020204" charset="0"/>
              </a:rPr>
              <a:t>Review the process of completing the 2023 Summer Budget and submission deadlines</a:t>
            </a:r>
          </a:p>
          <a:p>
            <a:endParaRPr lang="en-US" sz="2400">
              <a:latin typeface="Karla" panose="020B0604020202020204" charset="0"/>
            </a:endParaRPr>
          </a:p>
        </p:txBody>
      </p:sp>
    </p:spTree>
    <p:extLst>
      <p:ext uri="{BB962C8B-B14F-4D97-AF65-F5344CB8AC3E}">
        <p14:creationId xmlns:p14="http://schemas.microsoft.com/office/powerpoint/2010/main" val="60171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76400" y="152400"/>
            <a:ext cx="8683752" cy="835152"/>
          </a:xfrm>
        </p:spPr>
        <p:txBody>
          <a:bodyPr>
            <a:normAutofit fontScale="90000"/>
          </a:bodyPr>
          <a:lstStyle/>
          <a:p>
            <a:pPr algn="ctr"/>
            <a:r>
              <a:rPr lang="en-US" b="1">
                <a:latin typeface="Montserrat" panose="020B0604020202020204" charset="0"/>
              </a:rPr>
              <a:t>Campus Program Resources</a:t>
            </a:r>
          </a:p>
        </p:txBody>
      </p:sp>
      <p:sp>
        <p:nvSpPr>
          <p:cNvPr id="11" name="TextBox 10"/>
          <p:cNvSpPr txBox="1"/>
          <p:nvPr/>
        </p:nvSpPr>
        <p:spPr>
          <a:xfrm>
            <a:off x="2743200" y="2057401"/>
            <a:ext cx="6629400" cy="2215991"/>
          </a:xfrm>
          <a:prstGeom prst="rect">
            <a:avLst/>
          </a:prstGeom>
          <a:noFill/>
        </p:spPr>
        <p:txBody>
          <a:bodyPr wrap="square" rtlCol="0">
            <a:spAutoFit/>
          </a:bodyPr>
          <a:lstStyle/>
          <a:p>
            <a:pPr algn="ctr"/>
            <a:r>
              <a:rPr lang="en-US" sz="2400">
                <a:latin typeface="Karla" panose="020B0604020202020204" charset="0"/>
              </a:rPr>
              <a:t>OSHE/EOF Website</a:t>
            </a:r>
          </a:p>
          <a:p>
            <a:pPr algn="ctr"/>
            <a:endParaRPr lang="en-US" sz="2400"/>
          </a:p>
          <a:p>
            <a:pPr algn="ctr"/>
            <a:r>
              <a:rPr lang="en-US" sz="2400">
                <a:hlinkClick r:id="rId3"/>
              </a:rPr>
              <a:t>http://www.state.nj.us/highereducation/EOF/EOF_Program_Resources.shtml</a:t>
            </a:r>
            <a:endParaRPr lang="en-US" sz="2400"/>
          </a:p>
          <a:p>
            <a:pPr algn="ctr"/>
            <a:endParaRPr lang="en-US" sz="2400"/>
          </a:p>
          <a:p>
            <a:endParaRPr lang="en-US"/>
          </a:p>
        </p:txBody>
      </p:sp>
    </p:spTree>
    <p:extLst>
      <p:ext uri="{BB962C8B-B14F-4D97-AF65-F5344CB8AC3E}">
        <p14:creationId xmlns:p14="http://schemas.microsoft.com/office/powerpoint/2010/main" val="68209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21</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305936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a:latin typeface="Montserrat" panose="020B0604020202020204" charset="0"/>
                <a:ea typeface="Microsoft JhengHei" panose="020B0604030504040204" pitchFamily="34" charset="-120"/>
              </a:rPr>
              <a:t>Thank You!</a:t>
            </a:r>
            <a:r>
              <a:rPr lang="en-US" sz="2800">
                <a:latin typeface="Montserrat" panose="020B0604020202020204" charset="0"/>
              </a:rPr>
              <a:t/>
            </a:r>
            <a:br>
              <a:rPr lang="en-US" sz="2800">
                <a:latin typeface="Montserrat" panose="020B0604020202020204" charset="0"/>
              </a:rPr>
            </a:br>
            <a:r>
              <a:rPr lang="en-US" sz="2800">
                <a:latin typeface="Montserrat" panose="020B0604020202020204" charset="0"/>
              </a:rPr>
              <a:t>We look forward to working with you</a:t>
            </a:r>
            <a:endParaRPr lang="en-US" sz="2800" b="1">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dirty="0" smtClean="0"/>
              <a:pPr/>
              <a:t>22</a:t>
            </a:fld>
            <a:endParaRPr lang="en-US"/>
          </a:p>
        </p:txBody>
      </p:sp>
    </p:spTree>
    <p:extLst>
      <p:ext uri="{BB962C8B-B14F-4D97-AF65-F5344CB8AC3E}">
        <p14:creationId xmlns:p14="http://schemas.microsoft.com/office/powerpoint/2010/main" val="298456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EA28B-DD19-FC63-99C8-6AB09582341B}"/>
              </a:ext>
            </a:extLst>
          </p:cNvPr>
          <p:cNvSpPr>
            <a:spLocks noGrp="1"/>
          </p:cNvSpPr>
          <p:nvPr>
            <p:ph sz="half" idx="1"/>
          </p:nvPr>
        </p:nvSpPr>
        <p:spPr>
          <a:xfrm>
            <a:off x="1718912" y="1845734"/>
            <a:ext cx="5489206" cy="4474543"/>
          </a:xfrm>
        </p:spPr>
        <p:txBody>
          <a:bodyPr vert="horz" lIns="0" tIns="45720" rIns="0" bIns="45720" rtlCol="0" anchor="t">
            <a:noAutofit/>
          </a:bodyPr>
          <a:lstStyle/>
          <a:p>
            <a:pPr>
              <a:lnSpc>
                <a:spcPct val="100000"/>
              </a:lnSpc>
              <a:spcBef>
                <a:spcPts val="0"/>
              </a:spcBef>
              <a:spcAft>
                <a:spcPts val="0"/>
              </a:spcAft>
            </a:pPr>
            <a:r>
              <a:rPr lang="en-US" sz="1600" b="1" dirty="0">
                <a:cs typeface="Calibri"/>
              </a:rPr>
              <a:t>Dr. Hasani Carter      </a:t>
            </a:r>
            <a:endParaRPr lang="en-US" sz="1600" dirty="0">
              <a:cs typeface="Calibri"/>
            </a:endParaRPr>
          </a:p>
          <a:p>
            <a:pPr>
              <a:lnSpc>
                <a:spcPct val="100000"/>
              </a:lnSpc>
              <a:spcBef>
                <a:spcPts val="0"/>
              </a:spcBef>
              <a:spcAft>
                <a:spcPts val="0"/>
              </a:spcAft>
            </a:pPr>
            <a:r>
              <a:rPr lang="en-US" sz="1600" dirty="0">
                <a:cs typeface="Calibri"/>
                <a:hlinkClick r:id="rId2"/>
              </a:rPr>
              <a:t>Hasani.Carter@oshe.nj.gov</a:t>
            </a:r>
            <a:r>
              <a:rPr lang="en-US" sz="1600" dirty="0">
                <a:cs typeface="Calibri"/>
              </a:rPr>
              <a:t>   </a:t>
            </a:r>
          </a:p>
          <a:p>
            <a:pPr>
              <a:lnSpc>
                <a:spcPct val="100000"/>
              </a:lnSpc>
              <a:spcBef>
                <a:spcPts val="0"/>
              </a:spcBef>
              <a:spcAft>
                <a:spcPts val="0"/>
              </a:spcAft>
            </a:pPr>
            <a:endParaRPr lang="en-US" sz="1600">
              <a:ea typeface="+mn-lt"/>
              <a:cs typeface="+mn-lt"/>
            </a:endParaRPr>
          </a:p>
          <a:p>
            <a:pPr>
              <a:lnSpc>
                <a:spcPct val="100000"/>
              </a:lnSpc>
              <a:spcBef>
                <a:spcPts val="0"/>
              </a:spcBef>
              <a:spcAft>
                <a:spcPts val="0"/>
              </a:spcAft>
            </a:pPr>
            <a:r>
              <a:rPr lang="en-US" sz="1600" b="1" dirty="0">
                <a:cs typeface="Calibri"/>
              </a:rPr>
              <a:t>Peter Collazo    </a:t>
            </a:r>
          </a:p>
          <a:p>
            <a:pPr>
              <a:lnSpc>
                <a:spcPct val="100000"/>
              </a:lnSpc>
              <a:spcBef>
                <a:spcPts val="0"/>
              </a:spcBef>
              <a:spcAft>
                <a:spcPts val="0"/>
              </a:spcAft>
            </a:pPr>
            <a:r>
              <a:rPr lang="en-US" sz="1600" dirty="0">
                <a:cs typeface="Calibri"/>
                <a:hlinkClick r:id="rId3"/>
              </a:rPr>
              <a:t>Peter.Collazo@oshe.nj.gov</a:t>
            </a:r>
            <a:r>
              <a:rPr lang="en-US" sz="1600" dirty="0">
                <a:cs typeface="Calibri"/>
              </a:rPr>
              <a:t> </a:t>
            </a:r>
          </a:p>
          <a:p>
            <a:pPr>
              <a:lnSpc>
                <a:spcPct val="100000"/>
              </a:lnSpc>
              <a:spcBef>
                <a:spcPts val="0"/>
              </a:spcBef>
              <a:spcAft>
                <a:spcPts val="0"/>
              </a:spcAft>
            </a:pPr>
            <a:endParaRPr lang="en-US" sz="1600">
              <a:ea typeface="+mn-lt"/>
              <a:cs typeface="+mn-lt"/>
            </a:endParaRPr>
          </a:p>
          <a:p>
            <a:pPr>
              <a:lnSpc>
                <a:spcPct val="100000"/>
              </a:lnSpc>
              <a:spcBef>
                <a:spcPts val="0"/>
              </a:spcBef>
              <a:spcAft>
                <a:spcPts val="0"/>
              </a:spcAft>
            </a:pPr>
            <a:r>
              <a:rPr lang="en-US" sz="1600" b="1" dirty="0">
                <a:cs typeface="Calibri"/>
              </a:rPr>
              <a:t>Hema Patel</a:t>
            </a:r>
            <a:endParaRPr lang="en-US" sz="1600" dirty="0">
              <a:ea typeface="+mn-lt"/>
              <a:cs typeface="+mn-lt"/>
            </a:endParaRPr>
          </a:p>
          <a:p>
            <a:pPr>
              <a:lnSpc>
                <a:spcPct val="100000"/>
              </a:lnSpc>
              <a:spcBef>
                <a:spcPts val="0"/>
              </a:spcBef>
              <a:spcAft>
                <a:spcPts val="0"/>
              </a:spcAft>
            </a:pPr>
            <a:r>
              <a:rPr lang="en-US" sz="1600" dirty="0">
                <a:cs typeface="Calibri"/>
                <a:hlinkClick r:id="rId4"/>
              </a:rPr>
              <a:t>Hema.Patel@oshe.nj.gov</a:t>
            </a:r>
            <a:endParaRPr lang="en-US" sz="1600">
              <a:ea typeface="+mn-lt"/>
              <a:cs typeface="+mn-lt"/>
            </a:endParaRPr>
          </a:p>
          <a:p>
            <a:pPr>
              <a:lnSpc>
                <a:spcPct val="100000"/>
              </a:lnSpc>
              <a:spcBef>
                <a:spcPts val="0"/>
              </a:spcBef>
              <a:spcAft>
                <a:spcPts val="0"/>
              </a:spcAft>
            </a:pPr>
            <a:endParaRPr lang="en-US" sz="1600">
              <a:ea typeface="+mn-lt"/>
              <a:cs typeface="+mn-lt"/>
            </a:endParaRPr>
          </a:p>
          <a:p>
            <a:pPr>
              <a:lnSpc>
                <a:spcPct val="100000"/>
              </a:lnSpc>
              <a:spcBef>
                <a:spcPts val="0"/>
              </a:spcBef>
              <a:spcAft>
                <a:spcPts val="0"/>
              </a:spcAft>
            </a:pPr>
            <a:r>
              <a:rPr lang="en-US" sz="1600" b="1" dirty="0">
                <a:cs typeface="Calibri"/>
              </a:rPr>
              <a:t>Catherine Sackey</a:t>
            </a:r>
            <a:endParaRPr lang="en-US" sz="1600" dirty="0">
              <a:ea typeface="+mn-lt"/>
              <a:cs typeface="+mn-lt"/>
            </a:endParaRPr>
          </a:p>
          <a:p>
            <a:pPr>
              <a:lnSpc>
                <a:spcPct val="100000"/>
              </a:lnSpc>
              <a:spcBef>
                <a:spcPts val="0"/>
              </a:spcBef>
              <a:spcAft>
                <a:spcPts val="0"/>
              </a:spcAft>
            </a:pPr>
            <a:r>
              <a:rPr lang="en-US" sz="1600" dirty="0">
                <a:cs typeface="Calibri"/>
                <a:hlinkClick r:id="rId5"/>
              </a:rPr>
              <a:t>Catherine.Sackey@oshe.nj.gov</a:t>
            </a:r>
            <a:endParaRPr lang="en-US" sz="1600" dirty="0">
              <a:ea typeface="+mn-lt"/>
              <a:cs typeface="+mn-lt"/>
            </a:endParaRPr>
          </a:p>
          <a:p>
            <a:pPr>
              <a:lnSpc>
                <a:spcPct val="100000"/>
              </a:lnSpc>
              <a:spcBef>
                <a:spcPts val="0"/>
              </a:spcBef>
              <a:spcAft>
                <a:spcPts val="0"/>
              </a:spcAft>
            </a:pPr>
            <a:endParaRPr lang="en-US" sz="1600">
              <a:ea typeface="+mn-lt"/>
              <a:cs typeface="+mn-lt"/>
            </a:endParaRPr>
          </a:p>
          <a:p>
            <a:pPr>
              <a:lnSpc>
                <a:spcPct val="100000"/>
              </a:lnSpc>
              <a:spcBef>
                <a:spcPts val="0"/>
              </a:spcBef>
              <a:spcAft>
                <a:spcPts val="0"/>
              </a:spcAft>
            </a:pPr>
            <a:r>
              <a:rPr lang="en-US" sz="1600" b="1" dirty="0">
                <a:cs typeface="Calibri"/>
              </a:rPr>
              <a:t>Dr. Stephanie Shanklin</a:t>
            </a:r>
            <a:endParaRPr lang="en-US" sz="1600" dirty="0">
              <a:ea typeface="+mn-lt"/>
              <a:cs typeface="+mn-lt"/>
            </a:endParaRPr>
          </a:p>
          <a:p>
            <a:pPr>
              <a:lnSpc>
                <a:spcPct val="100000"/>
              </a:lnSpc>
              <a:spcBef>
                <a:spcPts val="0"/>
              </a:spcBef>
              <a:spcAft>
                <a:spcPts val="0"/>
              </a:spcAft>
            </a:pPr>
            <a:r>
              <a:rPr lang="en-US" sz="1600" dirty="0">
                <a:cs typeface="Calibri"/>
                <a:hlinkClick r:id="rId5"/>
              </a:rPr>
              <a:t>Stephanie.Shanklin@oshe.nj.gov</a:t>
            </a:r>
            <a:endParaRPr lang="en-US" sz="1600" dirty="0">
              <a:ea typeface="+mn-lt"/>
              <a:cs typeface="+mn-lt"/>
            </a:endParaRPr>
          </a:p>
          <a:p>
            <a:pPr>
              <a:lnSpc>
                <a:spcPct val="100000"/>
              </a:lnSpc>
              <a:spcBef>
                <a:spcPts val="0"/>
              </a:spcBef>
              <a:spcAft>
                <a:spcPts val="0"/>
              </a:spcAft>
            </a:pPr>
            <a:endParaRPr lang="en-US" sz="1600" dirty="0">
              <a:ea typeface="+mn-lt"/>
              <a:cs typeface="+mn-lt"/>
            </a:endParaRPr>
          </a:p>
        </p:txBody>
      </p:sp>
      <p:sp>
        <p:nvSpPr>
          <p:cNvPr id="4" name="Content Placeholder 3">
            <a:extLst>
              <a:ext uri="{FF2B5EF4-FFF2-40B4-BE49-F238E27FC236}">
                <a16:creationId xmlns:a16="http://schemas.microsoft.com/office/drawing/2014/main" id="{677D2149-7AA1-E89D-F3E4-614FAA4F5B99}"/>
              </a:ext>
            </a:extLst>
          </p:cNvPr>
          <p:cNvSpPr>
            <a:spLocks noGrp="1"/>
          </p:cNvSpPr>
          <p:nvPr>
            <p:ph sz="half" idx="2"/>
          </p:nvPr>
        </p:nvSpPr>
        <p:spPr>
          <a:xfrm>
            <a:off x="7170420" y="1845735"/>
            <a:ext cx="3433813" cy="4023360"/>
          </a:xfrm>
        </p:spPr>
        <p:txBody>
          <a:bodyPr vert="horz" lIns="0" tIns="45720" rIns="0" bIns="45720" rtlCol="0" anchor="t">
            <a:normAutofit/>
          </a:bodyPr>
          <a:lstStyle/>
          <a:p>
            <a:pPr>
              <a:lnSpc>
                <a:spcPct val="100000"/>
              </a:lnSpc>
              <a:spcBef>
                <a:spcPts val="0"/>
              </a:spcBef>
              <a:spcAft>
                <a:spcPts val="0"/>
              </a:spcAft>
            </a:pPr>
            <a:r>
              <a:rPr lang="en-US" b="1" u="sng">
                <a:cs typeface="Calibri"/>
              </a:rPr>
              <a:t>OSHE Finance</a:t>
            </a:r>
            <a:endParaRPr lang="en-US" b="1">
              <a:ea typeface="+mn-lt"/>
              <a:cs typeface="+mn-lt"/>
            </a:endParaRPr>
          </a:p>
          <a:p>
            <a:pPr>
              <a:lnSpc>
                <a:spcPct val="100000"/>
              </a:lnSpc>
              <a:spcBef>
                <a:spcPts val="0"/>
              </a:spcBef>
              <a:spcAft>
                <a:spcPts val="0"/>
              </a:spcAft>
            </a:pPr>
            <a:r>
              <a:rPr lang="en-US" sz="800" b="1">
                <a:ea typeface="+mn-lt"/>
                <a:cs typeface="+mn-lt"/>
              </a:rPr>
              <a:t>     </a:t>
            </a:r>
          </a:p>
          <a:p>
            <a:pPr>
              <a:lnSpc>
                <a:spcPct val="100000"/>
              </a:lnSpc>
              <a:spcBef>
                <a:spcPts val="0"/>
              </a:spcBef>
              <a:spcAft>
                <a:spcPts val="0"/>
              </a:spcAft>
            </a:pPr>
            <a:r>
              <a:rPr lang="en-US" sz="1600" b="1">
                <a:ea typeface="+mn-lt"/>
                <a:cs typeface="+mn-lt"/>
              </a:rPr>
              <a:t>Tiffany Hazzard</a:t>
            </a:r>
            <a:endParaRPr lang="en-US"/>
          </a:p>
          <a:p>
            <a:pPr>
              <a:lnSpc>
                <a:spcPct val="100000"/>
              </a:lnSpc>
              <a:spcBef>
                <a:spcPts val="0"/>
              </a:spcBef>
              <a:spcAft>
                <a:spcPts val="0"/>
              </a:spcAft>
            </a:pPr>
            <a:r>
              <a:rPr lang="en-US" sz="1600" u="sng">
                <a:solidFill>
                  <a:schemeClr val="accent1"/>
                </a:solidFill>
                <a:cs typeface="Calibri"/>
                <a:hlinkClick r:id="rId6">
                  <a:extLst>
                    <a:ext uri="{A12FA001-AC4F-418D-AE19-62706E023703}">
                      <ahyp:hlinkClr xmlns:ahyp="http://schemas.microsoft.com/office/drawing/2018/hyperlinkcolor" xmlns="" val="tx"/>
                    </a:ext>
                  </a:extLst>
                </a:hlinkClick>
              </a:rPr>
              <a:t>Tiffany.Hazzard@oshe.nj.gov</a:t>
            </a:r>
            <a:endParaRPr lang="en-US" sz="1600">
              <a:solidFill>
                <a:schemeClr val="accent1"/>
              </a:solidFill>
              <a:ea typeface="+mn-lt"/>
              <a:cs typeface="+mn-lt"/>
            </a:endParaRPr>
          </a:p>
          <a:p>
            <a:pPr>
              <a:lnSpc>
                <a:spcPct val="100000"/>
              </a:lnSpc>
              <a:spcBef>
                <a:spcPts val="0"/>
              </a:spcBef>
              <a:spcAft>
                <a:spcPts val="0"/>
              </a:spcAft>
            </a:pPr>
            <a:endParaRPr lang="en-US" sz="1600" u="sng">
              <a:solidFill>
                <a:schemeClr val="accent1"/>
              </a:solidFill>
              <a:cs typeface="Calibri"/>
            </a:endParaRPr>
          </a:p>
          <a:p>
            <a:pPr>
              <a:lnSpc>
                <a:spcPct val="100000"/>
              </a:lnSpc>
              <a:spcBef>
                <a:spcPts val="0"/>
              </a:spcBef>
              <a:spcAft>
                <a:spcPts val="0"/>
              </a:spcAft>
            </a:pPr>
            <a:r>
              <a:rPr lang="en-US" sz="1600" b="1">
                <a:cs typeface="Calibri"/>
              </a:rPr>
              <a:t>Kevin </a:t>
            </a:r>
            <a:r>
              <a:rPr lang="en-US" sz="1600" b="1" err="1">
                <a:cs typeface="Calibri"/>
              </a:rPr>
              <a:t>Kobylowski</a:t>
            </a:r>
            <a:endParaRPr lang="en-US" sz="1600" b="1">
              <a:cs typeface="Calibri"/>
            </a:endParaRPr>
          </a:p>
          <a:p>
            <a:pPr>
              <a:lnSpc>
                <a:spcPct val="100000"/>
              </a:lnSpc>
              <a:spcBef>
                <a:spcPts val="0"/>
              </a:spcBef>
              <a:spcAft>
                <a:spcPts val="0"/>
              </a:spcAft>
            </a:pPr>
            <a:r>
              <a:rPr lang="en-US" sz="1600" u="sng">
                <a:solidFill>
                  <a:schemeClr val="accent1"/>
                </a:solidFill>
                <a:cs typeface="Calibri"/>
                <a:hlinkClick r:id="rId7">
                  <a:extLst>
                    <a:ext uri="{A12FA001-AC4F-418D-AE19-62706E023703}">
                      <ahyp:hlinkClr xmlns:ahyp="http://schemas.microsoft.com/office/drawing/2018/hyperlinkcolor" xmlns="" val="tx"/>
                    </a:ext>
                  </a:extLst>
                </a:hlinkClick>
              </a:rPr>
              <a:t>Kevin.Kobylowski@oshe.nj.gov</a:t>
            </a:r>
            <a:endParaRPr lang="en-US" sz="1600">
              <a:solidFill>
                <a:schemeClr val="accent1"/>
              </a:solidFill>
              <a:ea typeface="+mn-lt"/>
              <a:cs typeface="+mn-lt"/>
            </a:endParaRPr>
          </a:p>
          <a:p>
            <a:pPr>
              <a:lnSpc>
                <a:spcPct val="100000"/>
              </a:lnSpc>
              <a:spcBef>
                <a:spcPts val="0"/>
              </a:spcBef>
              <a:spcAft>
                <a:spcPts val="0"/>
              </a:spcAft>
            </a:pPr>
            <a:endParaRPr lang="en-US" sz="1600" b="1">
              <a:cs typeface="Calibri"/>
            </a:endParaRPr>
          </a:p>
          <a:p>
            <a:pPr>
              <a:lnSpc>
                <a:spcPct val="100000"/>
              </a:lnSpc>
              <a:spcBef>
                <a:spcPts val="0"/>
              </a:spcBef>
              <a:spcAft>
                <a:spcPts val="0"/>
              </a:spcAft>
            </a:pPr>
            <a:endParaRPr lang="en-US" sz="1600" b="1">
              <a:cs typeface="Calibri"/>
            </a:endParaRPr>
          </a:p>
          <a:p>
            <a:endParaRPr lang="en-US">
              <a:cs typeface="Calibri"/>
            </a:endParaRPr>
          </a:p>
        </p:txBody>
      </p:sp>
      <p:sp>
        <p:nvSpPr>
          <p:cNvPr id="5" name="Slide Number Placeholder 4">
            <a:extLst>
              <a:ext uri="{FF2B5EF4-FFF2-40B4-BE49-F238E27FC236}">
                <a16:creationId xmlns:a16="http://schemas.microsoft.com/office/drawing/2014/main" id="{6EF8167C-D4B9-6BA5-387A-2261D532AB4C}"/>
              </a:ext>
            </a:extLst>
          </p:cNvPr>
          <p:cNvSpPr>
            <a:spLocks noGrp="1"/>
          </p:cNvSpPr>
          <p:nvPr>
            <p:ph type="sldNum" sz="quarter" idx="12"/>
          </p:nvPr>
        </p:nvSpPr>
        <p:spPr/>
        <p:txBody>
          <a:bodyPr/>
          <a:lstStyle/>
          <a:p>
            <a:fld id="{82E0CA47-81CF-4842-A6CE-0A6037062406}" type="slidenum">
              <a:rPr lang="en-US" smtClean="0"/>
              <a:pPr/>
              <a:t>3</a:t>
            </a:fld>
            <a:endParaRPr lang="en-US"/>
          </a:p>
        </p:txBody>
      </p:sp>
      <p:sp>
        <p:nvSpPr>
          <p:cNvPr id="7" name="Title 6">
            <a:extLst>
              <a:ext uri="{FF2B5EF4-FFF2-40B4-BE49-F238E27FC236}">
                <a16:creationId xmlns:a16="http://schemas.microsoft.com/office/drawing/2014/main" id="{E549C80E-F85A-5523-4A47-90B4C2921391}"/>
              </a:ext>
            </a:extLst>
          </p:cNvPr>
          <p:cNvSpPr>
            <a:spLocks noGrp="1"/>
          </p:cNvSpPr>
          <p:nvPr>
            <p:ph type="title"/>
          </p:nvPr>
        </p:nvSpPr>
        <p:spPr/>
        <p:txBody>
          <a:bodyPr/>
          <a:lstStyle/>
          <a:p>
            <a:r>
              <a:rPr lang="en-US" b="1">
                <a:cs typeface="Calibri Light"/>
              </a:rPr>
              <a:t>OSHE/EOF Central Staff</a:t>
            </a:r>
            <a:endParaRPr lang="en-US" b="1"/>
          </a:p>
        </p:txBody>
      </p:sp>
    </p:spTree>
    <p:extLst>
      <p:ext uri="{BB962C8B-B14F-4D97-AF65-F5344CB8AC3E}">
        <p14:creationId xmlns:p14="http://schemas.microsoft.com/office/powerpoint/2010/main" val="242656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735" y="286603"/>
            <a:ext cx="9961945" cy="1340323"/>
          </a:xfrm>
        </p:spPr>
        <p:txBody>
          <a:bodyPr>
            <a:normAutofit/>
          </a:bodyPr>
          <a:lstStyle/>
          <a:p>
            <a:pPr algn="ctr"/>
            <a:r>
              <a:rPr lang="en-US" b="1">
                <a:latin typeface="Montserrat"/>
              </a:rPr>
              <a:t>FY24 EOF Program Contracts</a:t>
            </a:r>
          </a:p>
        </p:txBody>
      </p:sp>
      <p:pic>
        <p:nvPicPr>
          <p:cNvPr id="10" name="Picture 10">
            <a:extLst>
              <a:ext uri="{FF2B5EF4-FFF2-40B4-BE49-F238E27FC236}">
                <a16:creationId xmlns:a16="http://schemas.microsoft.com/office/drawing/2014/main" id="{7A4C5EAA-B4D1-EB35-4541-702B1F861B39}"/>
              </a:ext>
            </a:extLst>
          </p:cNvPr>
          <p:cNvPicPr>
            <a:picLocks noChangeAspect="1"/>
          </p:cNvPicPr>
          <p:nvPr/>
        </p:nvPicPr>
        <p:blipFill rotWithShape="1">
          <a:blip r:embed="rId3"/>
          <a:srcRect l="7675" t="25768" r="66613" b="18147"/>
          <a:stretch/>
        </p:blipFill>
        <p:spPr>
          <a:xfrm>
            <a:off x="2478238" y="1841475"/>
            <a:ext cx="3679632" cy="4507560"/>
          </a:xfrm>
          <a:prstGeom prst="rect">
            <a:avLst/>
          </a:prstGeom>
        </p:spPr>
      </p:pic>
      <p:pic>
        <p:nvPicPr>
          <p:cNvPr id="11" name="Picture 11">
            <a:extLst>
              <a:ext uri="{FF2B5EF4-FFF2-40B4-BE49-F238E27FC236}">
                <a16:creationId xmlns:a16="http://schemas.microsoft.com/office/drawing/2014/main" id="{27DE2086-78BD-B52C-70A1-67D93100E30C}"/>
              </a:ext>
            </a:extLst>
          </p:cNvPr>
          <p:cNvPicPr>
            <a:picLocks noChangeAspect="1"/>
          </p:cNvPicPr>
          <p:nvPr/>
        </p:nvPicPr>
        <p:blipFill rotWithShape="1">
          <a:blip r:embed="rId3"/>
          <a:srcRect l="36713" t="25107" r="36876" b="19640"/>
          <a:stretch/>
        </p:blipFill>
        <p:spPr>
          <a:xfrm>
            <a:off x="6387225" y="1938885"/>
            <a:ext cx="3658202" cy="4375980"/>
          </a:xfrm>
          <a:prstGeom prst="rect">
            <a:avLst/>
          </a:prstGeom>
        </p:spPr>
      </p:pic>
      <p:pic>
        <p:nvPicPr>
          <p:cNvPr id="3" name="Picture 10">
            <a:extLst>
              <a:ext uri="{FF2B5EF4-FFF2-40B4-BE49-F238E27FC236}">
                <a16:creationId xmlns:a16="http://schemas.microsoft.com/office/drawing/2014/main" id="{496014D2-BB30-903B-7CEA-6098E3542E66}"/>
              </a:ext>
            </a:extLst>
          </p:cNvPr>
          <p:cNvPicPr>
            <a:picLocks noChangeAspect="1"/>
          </p:cNvPicPr>
          <p:nvPr/>
        </p:nvPicPr>
        <p:blipFill rotWithShape="1">
          <a:blip r:embed="rId3"/>
          <a:srcRect l="7675" t="25768" r="66613" b="18147"/>
          <a:stretch/>
        </p:blipFill>
        <p:spPr>
          <a:xfrm>
            <a:off x="2377754" y="1841474"/>
            <a:ext cx="3679632" cy="4507560"/>
          </a:xfrm>
          <a:prstGeom prst="rect">
            <a:avLst/>
          </a:prstGeom>
        </p:spPr>
      </p:pic>
    </p:spTree>
    <p:extLst>
      <p:ext uri="{BB962C8B-B14F-4D97-AF65-F5344CB8AC3E}">
        <p14:creationId xmlns:p14="http://schemas.microsoft.com/office/powerpoint/2010/main" val="242826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06074"/>
          </a:xfrm>
        </p:spPr>
        <p:txBody>
          <a:bodyPr>
            <a:normAutofit/>
          </a:bodyPr>
          <a:lstStyle/>
          <a:p>
            <a:pPr algn="ctr"/>
            <a:r>
              <a:rPr lang="en-US" b="1">
                <a:latin typeface="Montserrat"/>
              </a:rPr>
              <a:t>FY24 EOF Program Contracts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1813156"/>
            <a:ext cx="9144000" cy="4874638"/>
          </a:xfrm>
          <a:prstGeom prst="rect">
            <a:avLst/>
          </a:prstGeom>
          <a:ln>
            <a:solidFill>
              <a:schemeClr val="accent1"/>
            </a:solidFill>
          </a:ln>
        </p:spPr>
      </p:pic>
      <p:sp>
        <p:nvSpPr>
          <p:cNvPr id="6" name="Right Arrow 5"/>
          <p:cNvSpPr/>
          <p:nvPr/>
        </p:nvSpPr>
        <p:spPr>
          <a:xfrm>
            <a:off x="1556078" y="4578398"/>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060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a:latin typeface="Montserrat"/>
              </a:rPr>
              <a:t>FY24 EOF Program Contracts</a:t>
            </a:r>
          </a:p>
        </p:txBody>
      </p:sp>
      <p:sp>
        <p:nvSpPr>
          <p:cNvPr id="6" name="Right Arrow 5"/>
          <p:cNvSpPr/>
          <p:nvPr/>
        </p:nvSpPr>
        <p:spPr>
          <a:xfrm>
            <a:off x="307406" y="4623399"/>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488F228-607B-2654-FE18-9BAAD02A9D41}"/>
              </a:ext>
            </a:extLst>
          </p:cNvPr>
          <p:cNvPicPr>
            <a:picLocks noChangeAspect="1"/>
          </p:cNvPicPr>
          <p:nvPr/>
        </p:nvPicPr>
        <p:blipFill rotWithShape="1">
          <a:blip r:embed="rId3"/>
          <a:srcRect l="5263" t="27500" r="7017" b="23125"/>
          <a:stretch/>
        </p:blipFill>
        <p:spPr>
          <a:xfrm>
            <a:off x="287438" y="1991931"/>
            <a:ext cx="11617837" cy="3684488"/>
          </a:xfrm>
          <a:prstGeom prst="rect">
            <a:avLst/>
          </a:prstGeom>
        </p:spPr>
      </p:pic>
    </p:spTree>
    <p:extLst>
      <p:ext uri="{BB962C8B-B14F-4D97-AF65-F5344CB8AC3E}">
        <p14:creationId xmlns:p14="http://schemas.microsoft.com/office/powerpoint/2010/main" val="327682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94" y="596242"/>
            <a:ext cx="11960329" cy="1045643"/>
          </a:xfrm>
        </p:spPr>
        <p:txBody>
          <a:bodyPr>
            <a:noAutofit/>
          </a:bodyPr>
          <a:lstStyle/>
          <a:p>
            <a:pPr algn="ctr"/>
            <a:r>
              <a:rPr lang="en-US" sz="4000" b="1">
                <a:latin typeface="Montserrat"/>
              </a:rPr>
              <a:t>Changes to the Summer Budget Template</a:t>
            </a:r>
          </a:p>
        </p:txBody>
      </p:sp>
      <p:sp>
        <p:nvSpPr>
          <p:cNvPr id="6" name="Content Placeholder 5"/>
          <p:cNvSpPr>
            <a:spLocks noGrp="1"/>
          </p:cNvSpPr>
          <p:nvPr>
            <p:ph sz="quarter" idx="4"/>
          </p:nvPr>
        </p:nvSpPr>
        <p:spPr>
          <a:xfrm>
            <a:off x="896299" y="1849272"/>
            <a:ext cx="10401492" cy="4477022"/>
          </a:xfrm>
          <a:ln>
            <a:solidFill>
              <a:schemeClr val="tx1"/>
            </a:solidFill>
          </a:ln>
        </p:spPr>
        <p:txBody>
          <a:bodyPr vert="horz" lIns="0" tIns="45720" rIns="0" bIns="45720" rtlCol="0" anchor="t">
            <a:normAutofit/>
          </a:bodyPr>
          <a:lstStyle/>
          <a:p>
            <a:pPr>
              <a:buChar char="-"/>
            </a:pPr>
            <a:r>
              <a:rPr lang="en-US">
                <a:cs typeface="Calibri"/>
              </a:rPr>
              <a:t>Programs must start on the initial tab. The budget now includes a spend down function. EOF special programs that only provide support to renewals must start on the initial tab and put your allocation at the top.</a:t>
            </a:r>
          </a:p>
          <a:p>
            <a:pPr>
              <a:buChar char="-"/>
            </a:pPr>
            <a:r>
              <a:rPr lang="en-US" sz="1800">
                <a:latin typeface="Karla"/>
              </a:rPr>
              <a:t>Program Support and COE tabs have been combined into one tab. This allows for a more efficient assessment of costs associated with initials versus renewals.</a:t>
            </a:r>
            <a:endParaRPr lang="en-US">
              <a:cs typeface="Calibri"/>
            </a:endParaRPr>
          </a:p>
          <a:p>
            <a:r>
              <a:rPr lang="en-US" sz="1800">
                <a:latin typeface="Karla"/>
              </a:rPr>
              <a:t>- “Narrative Description” appears next to all items listed on the Initials and Renewals tab. Items must include a clear educational purpose and where appropriate, any associated pre- and post-activity assessments that will be conducted.</a:t>
            </a:r>
            <a:endParaRPr lang="en-US" sz="1800">
              <a:latin typeface="Karla" panose="020B0604020202020204" charset="0"/>
            </a:endParaRPr>
          </a:p>
          <a:p>
            <a:pPr>
              <a:buChar char="-"/>
            </a:pPr>
            <a:r>
              <a:rPr lang="en-US" sz="1800">
                <a:latin typeface="Karla"/>
              </a:rPr>
              <a:t>Programs must report on all EOF students supported during the summer. </a:t>
            </a:r>
            <a:endParaRPr lang="en-US" sz="1800">
              <a:latin typeface="Karla" panose="020B0604020202020204" charset="0"/>
            </a:endParaRPr>
          </a:p>
          <a:p>
            <a:pPr>
              <a:buChar char="-"/>
            </a:pPr>
            <a:r>
              <a:rPr lang="en-US" sz="1800">
                <a:latin typeface="Karla"/>
              </a:rPr>
              <a:t>Programs must report Summer TAG funds.</a:t>
            </a:r>
            <a:endParaRPr lang="en-US" sz="1800">
              <a:latin typeface="Karla" panose="020B0604020202020204" charset="0"/>
            </a:endParaRPr>
          </a:p>
          <a:p>
            <a:pPr>
              <a:buChar char="-"/>
            </a:pPr>
            <a:endParaRPr lang="en-US" sz="1800">
              <a:latin typeface="Karla" panose="020B0604020202020204" charset="0"/>
            </a:endParaRPr>
          </a:p>
        </p:txBody>
      </p:sp>
      <p:sp>
        <p:nvSpPr>
          <p:cNvPr id="7" name="Slide Number Placeholder 6"/>
          <p:cNvSpPr>
            <a:spLocks noGrp="1"/>
          </p:cNvSpPr>
          <p:nvPr>
            <p:ph type="sldNum" sz="quarter" idx="12"/>
          </p:nvPr>
        </p:nvSpPr>
        <p:spPr/>
        <p:txBody>
          <a:bodyPr/>
          <a:lstStyle/>
          <a:p>
            <a:fld id="{82E0CA47-81CF-4842-A6CE-0A6037062406}" type="slidenum">
              <a:rPr lang="en-US" smtClean="0"/>
              <a:pPr/>
              <a:t>7</a:t>
            </a:fld>
            <a:endParaRPr lang="en-US"/>
          </a:p>
        </p:txBody>
      </p:sp>
    </p:spTree>
    <p:extLst>
      <p:ext uri="{BB962C8B-B14F-4D97-AF65-F5344CB8AC3E}">
        <p14:creationId xmlns:p14="http://schemas.microsoft.com/office/powerpoint/2010/main" val="108600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32194" y="614263"/>
            <a:ext cx="10580550" cy="1007807"/>
          </a:xfrm>
        </p:spPr>
        <p:txBody>
          <a:bodyPr>
            <a:noAutofit/>
          </a:bodyPr>
          <a:lstStyle/>
          <a:p>
            <a:pPr algn="ctr"/>
            <a:r>
              <a:rPr lang="en-US" b="1">
                <a:latin typeface="Montserrat"/>
              </a:rPr>
              <a:t>Disbursement of 2023 Summer Funds and Budget Modifications</a:t>
            </a:r>
          </a:p>
        </p:txBody>
      </p:sp>
      <p:sp>
        <p:nvSpPr>
          <p:cNvPr id="10" name="TextBox 9"/>
          <p:cNvSpPr txBox="1"/>
          <p:nvPr/>
        </p:nvSpPr>
        <p:spPr>
          <a:xfrm>
            <a:off x="1066788" y="1942799"/>
            <a:ext cx="10578324" cy="4278094"/>
          </a:xfrm>
          <a:prstGeom prst="rect">
            <a:avLst/>
          </a:prstGeom>
          <a:noFill/>
          <a:ln>
            <a:solidFill>
              <a:schemeClr val="tx1"/>
            </a:solidFill>
          </a:ln>
        </p:spPr>
        <p:txBody>
          <a:bodyPr wrap="square" lIns="91440" tIns="45720" rIns="91440" bIns="45720" rtlCol="0" anchor="t">
            <a:spAutoFit/>
          </a:bodyPr>
          <a:lstStyle/>
          <a:p>
            <a:r>
              <a:rPr lang="en-US" sz="2400" b="1">
                <a:latin typeface="Karla"/>
              </a:rPr>
              <a:t>Payment Distribution:</a:t>
            </a:r>
          </a:p>
          <a:p>
            <a:pPr marL="285750" indent="-285750">
              <a:buFont typeface="Arial"/>
              <a:buChar char="•"/>
            </a:pPr>
            <a:r>
              <a:rPr lang="en-US" sz="2000">
                <a:latin typeface="Karla"/>
              </a:rPr>
              <a:t>For 2023 Summer: Programs will receive 100% of their Article 3 and Article 4 funds. Funds may not be sent until we receive a signed Contract.</a:t>
            </a:r>
            <a:endParaRPr lang="en-US" sz="2000">
              <a:latin typeface="Karla"/>
              <a:cs typeface="Calibri"/>
            </a:endParaRPr>
          </a:p>
          <a:p>
            <a:pPr marL="285750" indent="-285750">
              <a:buFont typeface="Arial"/>
              <a:buChar char="•"/>
            </a:pPr>
            <a:endParaRPr lang="en-US" sz="2000">
              <a:latin typeface="Karla"/>
              <a:cs typeface="Calibri"/>
            </a:endParaRPr>
          </a:p>
          <a:p>
            <a:r>
              <a:rPr lang="en-US" sz="2000" b="1">
                <a:solidFill>
                  <a:schemeClr val="accent1"/>
                </a:solidFill>
                <a:latin typeface="Karla"/>
              </a:rPr>
              <a:t>Example of 2023 Summer Program payee reference format = EOF SUM323 FY23/4 (Inst./Program Name) PMT</a:t>
            </a:r>
            <a:endParaRPr lang="en-US" sz="2000" b="1">
              <a:solidFill>
                <a:schemeClr val="accent1"/>
              </a:solidFill>
              <a:latin typeface="Karla"/>
              <a:cs typeface="Calibri"/>
            </a:endParaRPr>
          </a:p>
          <a:p>
            <a:endParaRPr lang="en-US" sz="2400">
              <a:latin typeface="Karla" panose="020B0604020202020204" charset="0"/>
            </a:endParaRPr>
          </a:p>
          <a:p>
            <a:r>
              <a:rPr lang="en-US" sz="2400" b="1">
                <a:latin typeface="Karla"/>
              </a:rPr>
              <a:t>Summer Program Budget Modification Deadline:</a:t>
            </a:r>
          </a:p>
          <a:p>
            <a:pPr marL="285750" indent="-285750">
              <a:buFont typeface="Arial"/>
              <a:buChar char="•"/>
            </a:pPr>
            <a:r>
              <a:rPr lang="en-US" sz="2000">
                <a:latin typeface="Karla"/>
              </a:rPr>
              <a:t>Due to variable lengths of Summer Sessions, OSHE/EOF defines the last day of the EOF summer program as the day before your institution’s Fall 2023 term. </a:t>
            </a:r>
            <a:endParaRPr lang="en-US" sz="2000">
              <a:latin typeface="Karla"/>
              <a:cs typeface="Calibri"/>
            </a:endParaRPr>
          </a:p>
          <a:p>
            <a:pPr marL="285750" indent="-285750">
              <a:buFont typeface="Arial"/>
              <a:buChar char="•"/>
            </a:pPr>
            <a:r>
              <a:rPr lang="en-US" sz="2000">
                <a:latin typeface="Karla"/>
                <a:cs typeface="Calibri"/>
              </a:rPr>
              <a:t>Remain</a:t>
            </a:r>
            <a:r>
              <a:rPr lang="en-US" sz="2000">
                <a:latin typeface="Karla"/>
              </a:rPr>
              <a:t> aware of any anticipated under-expenditures/cost savings on a weekly basis.</a:t>
            </a:r>
            <a:endParaRPr lang="en-US" sz="2000">
              <a:latin typeface="Karla"/>
              <a:cs typeface="Calibri"/>
            </a:endParaRPr>
          </a:p>
          <a:p>
            <a:pPr marL="285750" indent="-285750">
              <a:buFont typeface="Arial"/>
              <a:buChar char="•"/>
            </a:pPr>
            <a:r>
              <a:rPr lang="en-US" sz="2000">
                <a:latin typeface="Karla"/>
              </a:rPr>
              <a:t>Re-purpose any available funds immediately with a budget modification request to the OSHE/EOF office. </a:t>
            </a:r>
            <a:endParaRPr lang="en-US" sz="2000">
              <a:latin typeface="Karla"/>
              <a:cs typeface="Calibri"/>
            </a:endParaRPr>
          </a:p>
        </p:txBody>
      </p:sp>
    </p:spTree>
    <p:extLst>
      <p:ext uri="{BB962C8B-B14F-4D97-AF65-F5344CB8AC3E}">
        <p14:creationId xmlns:p14="http://schemas.microsoft.com/office/powerpoint/2010/main" val="197682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079" y="154236"/>
            <a:ext cx="10604837" cy="1450757"/>
          </a:xfrm>
        </p:spPr>
        <p:txBody>
          <a:bodyPr>
            <a:normAutofit fontScale="90000"/>
          </a:bodyPr>
          <a:lstStyle/>
          <a:p>
            <a:pPr algn="ctr"/>
            <a:r>
              <a:rPr lang="en-US" b="1"/>
              <a:t/>
            </a:r>
            <a:br>
              <a:rPr lang="en-US" b="1"/>
            </a:br>
            <a:r>
              <a:rPr lang="en-US" sz="5300" b="1">
                <a:latin typeface="Montserrat"/>
              </a:rPr>
              <a:t>Summer Article III - </a:t>
            </a:r>
            <a:br>
              <a:rPr lang="en-US" sz="5300" b="1">
                <a:latin typeface="Montserrat"/>
              </a:rPr>
            </a:br>
            <a:r>
              <a:rPr lang="en-US" sz="5300" b="1">
                <a:latin typeface="Montserrat"/>
              </a:rPr>
              <a:t>Allowable Expenditures</a:t>
            </a:r>
            <a:endParaRPr lang="en-US" sz="5300">
              <a:latin typeface="Montserrat"/>
            </a:endParaRPr>
          </a:p>
        </p:txBody>
      </p:sp>
      <p:sp>
        <p:nvSpPr>
          <p:cNvPr id="4" name="Content Placeholder 3"/>
          <p:cNvSpPr>
            <a:spLocks noGrp="1"/>
          </p:cNvSpPr>
          <p:nvPr>
            <p:ph sz="half" idx="1"/>
          </p:nvPr>
        </p:nvSpPr>
        <p:spPr>
          <a:xfrm>
            <a:off x="1097280" y="1845734"/>
            <a:ext cx="10212729" cy="4376389"/>
          </a:xfrm>
        </p:spPr>
        <p:txBody>
          <a:bodyPr vert="horz" lIns="0" tIns="45720" rIns="0" bIns="45720" rtlCol="0" anchor="t">
            <a:noAutofit/>
          </a:bodyPr>
          <a:lstStyle/>
          <a:p>
            <a:pPr>
              <a:lnSpc>
                <a:spcPct val="100000"/>
              </a:lnSpc>
              <a:buFont typeface="Arial"/>
              <a:buChar char="•"/>
            </a:pPr>
            <a:r>
              <a:rPr lang="en-US" sz="2400">
                <a:solidFill>
                  <a:schemeClr val="tx1"/>
                </a:solidFill>
                <a:latin typeface="Karla"/>
              </a:rPr>
              <a:t> The EOF Article III summer program grant shall be applied to the student’s educational costs. </a:t>
            </a:r>
            <a:endParaRPr lang="en-US">
              <a:solidFill>
                <a:schemeClr val="tx1"/>
              </a:solidFill>
              <a:latin typeface="Calibri"/>
              <a:cs typeface="Calibri"/>
            </a:endParaRPr>
          </a:p>
          <a:p>
            <a:pPr>
              <a:lnSpc>
                <a:spcPct val="100000"/>
              </a:lnSpc>
              <a:buFont typeface="Arial"/>
              <a:buChar char="•"/>
            </a:pPr>
            <a:r>
              <a:rPr lang="en-US" sz="2400">
                <a:solidFill>
                  <a:schemeClr val="tx1"/>
                </a:solidFill>
                <a:latin typeface="Karla"/>
              </a:rPr>
              <a:t> Such costs shall include the participating institution’s educational budget and/or instructional costs as follows: </a:t>
            </a:r>
            <a:endParaRPr lang="en-US">
              <a:solidFill>
                <a:schemeClr val="tx1"/>
              </a:solidFill>
              <a:cs typeface="Calibri"/>
            </a:endParaRPr>
          </a:p>
          <a:p>
            <a:pPr marL="566420" lvl="2">
              <a:lnSpc>
                <a:spcPct val="100000"/>
              </a:lnSpc>
              <a:buFont typeface="Courier New" pitchFamily="34" charset="0"/>
              <a:buChar char="o"/>
            </a:pPr>
            <a:r>
              <a:rPr lang="en-US" sz="2000">
                <a:solidFill>
                  <a:schemeClr val="tx1"/>
                </a:solidFill>
                <a:latin typeface="Karla"/>
              </a:rPr>
              <a:t>Tuition charged per student </a:t>
            </a:r>
            <a:r>
              <a:rPr lang="en-US" sz="2000" b="1">
                <a:solidFill>
                  <a:schemeClr val="tx1"/>
                </a:solidFill>
                <a:latin typeface="Karla"/>
              </a:rPr>
              <a:t>or</a:t>
            </a:r>
            <a:r>
              <a:rPr lang="en-US" sz="2000">
                <a:solidFill>
                  <a:schemeClr val="tx1"/>
                </a:solidFill>
                <a:latin typeface="Karla"/>
              </a:rPr>
              <a:t> instructional costs (instructors’/teaching assistants’ salaries), but </a:t>
            </a:r>
            <a:r>
              <a:rPr lang="en-US" sz="2000" b="1">
                <a:solidFill>
                  <a:schemeClr val="tx1"/>
                </a:solidFill>
                <a:latin typeface="Karla"/>
              </a:rPr>
              <a:t>never both </a:t>
            </a:r>
            <a:r>
              <a:rPr lang="en-US" sz="2000">
                <a:solidFill>
                  <a:schemeClr val="tx1"/>
                </a:solidFill>
                <a:latin typeface="Karla"/>
              </a:rPr>
              <a:t>for any single course</a:t>
            </a:r>
            <a:endParaRPr lang="en-US" sz="2000">
              <a:solidFill>
                <a:schemeClr val="tx1"/>
              </a:solidFill>
              <a:latin typeface="Karla" panose="020B0604020202020204" charset="0"/>
            </a:endParaRPr>
          </a:p>
          <a:p>
            <a:pPr marL="566420" lvl="2">
              <a:lnSpc>
                <a:spcPct val="100000"/>
              </a:lnSpc>
              <a:buFont typeface="Courier New" pitchFamily="34" charset="0"/>
              <a:buChar char="o"/>
            </a:pPr>
            <a:r>
              <a:rPr lang="en-US" sz="2000">
                <a:solidFill>
                  <a:schemeClr val="tx1"/>
                </a:solidFill>
                <a:latin typeface="Karla"/>
              </a:rPr>
              <a:t>Fees, room &amp; board, books, educational supplies, transportation, and childcare, as well as stipends and insurance</a:t>
            </a:r>
            <a:endParaRPr lang="en-US" sz="2000">
              <a:solidFill>
                <a:schemeClr val="tx1"/>
              </a:solidFill>
              <a:latin typeface="Karla" panose="020B0604020202020204" charset="0"/>
            </a:endParaRPr>
          </a:p>
          <a:p>
            <a:pPr marL="566420" lvl="2">
              <a:lnSpc>
                <a:spcPct val="100000"/>
              </a:lnSpc>
              <a:buFont typeface="Courier New" pitchFamily="34" charset="0"/>
              <a:buChar char="o"/>
            </a:pPr>
            <a:r>
              <a:rPr lang="en-US" sz="2000">
                <a:solidFill>
                  <a:schemeClr val="tx1"/>
                </a:solidFill>
                <a:latin typeface="Karla"/>
              </a:rPr>
              <a:t>Salaries and room and/or board for professional, graduate, and/or peer tutors</a:t>
            </a:r>
            <a:endParaRPr lang="en-US" sz="2000">
              <a:solidFill>
                <a:schemeClr val="tx1"/>
              </a:solidFill>
              <a:latin typeface="Karla" panose="020B0604020202020204" charset="0"/>
            </a:endParaRPr>
          </a:p>
          <a:p>
            <a:pPr marL="566420" lvl="2">
              <a:lnSpc>
                <a:spcPct val="100000"/>
              </a:lnSpc>
              <a:buFont typeface="Courier New" pitchFamily="34" charset="0"/>
              <a:buChar char="o"/>
            </a:pPr>
            <a:r>
              <a:rPr lang="en-US" sz="2000">
                <a:solidFill>
                  <a:schemeClr val="tx1"/>
                </a:solidFill>
                <a:latin typeface="Karla"/>
              </a:rPr>
              <a:t>Educational materials used to support instruction</a:t>
            </a:r>
            <a:endParaRPr lang="en-US" sz="2000">
              <a:solidFill>
                <a:schemeClr val="tx1"/>
              </a:solidFill>
              <a:latin typeface="Karla" panose="020B0604020202020204" charset="0"/>
            </a:endParaRPr>
          </a:p>
        </p:txBody>
      </p:sp>
    </p:spTree>
    <p:extLst>
      <p:ext uri="{BB962C8B-B14F-4D97-AF65-F5344CB8AC3E}">
        <p14:creationId xmlns:p14="http://schemas.microsoft.com/office/powerpoint/2010/main" val="1485996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4" ma:contentTypeDescription="Create a new document." ma:contentTypeScope="" ma:versionID="c13038f57676675d70b6573e1fe89fd0">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401a6642392e0c01dc619c38fdb970d7"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96557B-89B7-45B9-85E6-07A4CB47CAD4}">
  <ds:schemaRefs>
    <ds:schemaRef ds:uri="http://schemas.microsoft.com/sharepoint/v3/contenttype/forms"/>
  </ds:schemaRefs>
</ds:datastoreItem>
</file>

<file path=customXml/itemProps2.xml><?xml version="1.0" encoding="utf-8"?>
<ds:datastoreItem xmlns:ds="http://schemas.openxmlformats.org/officeDocument/2006/customXml" ds:itemID="{419FCDE9-8242-426A-9F49-B9F2A3D9D74B}">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0BA40E-C83A-48A7-821B-945C74662A0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54e67de-d1e7-4ce6-ab2b-a614e3931bdc"/>
    <ds:schemaRef ds:uri="a603f884-b540-452c-82c4-860d23876c0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2583</Words>
  <Application>Microsoft Office PowerPoint</Application>
  <PresentationFormat>Widescreen</PresentationFormat>
  <Paragraphs>286</Paragraphs>
  <Slides>22</Slides>
  <Notes>18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Calibri Light</vt:lpstr>
      <vt:lpstr>Franklin Gothic Demi Cond</vt:lpstr>
      <vt:lpstr>Arial</vt:lpstr>
      <vt:lpstr>Calibri</vt:lpstr>
      <vt:lpstr>Wingdings</vt:lpstr>
      <vt:lpstr>Times New Roman</vt:lpstr>
      <vt:lpstr>Courier New</vt:lpstr>
      <vt:lpstr>Montserrat</vt:lpstr>
      <vt:lpstr>Karla</vt:lpstr>
      <vt:lpstr>Microsoft JhengHei</vt:lpstr>
      <vt:lpstr>Retrospect</vt:lpstr>
      <vt:lpstr>1_Template_US0168</vt:lpstr>
      <vt:lpstr>think-cell Slide</vt:lpstr>
      <vt:lpstr> </vt:lpstr>
      <vt:lpstr>Purpose of this Workshop</vt:lpstr>
      <vt:lpstr>OSHE/EOF Central Staff</vt:lpstr>
      <vt:lpstr>FY24 EOF Program Contracts</vt:lpstr>
      <vt:lpstr>FY24 EOF Program Contracts</vt:lpstr>
      <vt:lpstr>FY24 EOF Program Contracts</vt:lpstr>
      <vt:lpstr>Changes to the Summer Budget Template</vt:lpstr>
      <vt:lpstr>Disbursement of 2023 Summer Funds and Budget Modifications</vt:lpstr>
      <vt:lpstr> Summer Article III -  Allowable Expenditures</vt:lpstr>
      <vt:lpstr> Summer Article IV -  Allowable Expenditures</vt:lpstr>
      <vt:lpstr>Tuition &amp; Fees = Credits Earned</vt:lpstr>
      <vt:lpstr> Stipends: Article III Funds</vt:lpstr>
      <vt:lpstr>Special Circumstances:  Courses at Another Institution</vt:lpstr>
      <vt:lpstr>Completing the 2023 Summer Budget: The Basics of the Budget</vt:lpstr>
      <vt:lpstr>Completing the 2023 Summer Budget: Summer Budget Template</vt:lpstr>
      <vt:lpstr>Completing the 2023 Summer Budget: Final Checklist for Submission</vt:lpstr>
      <vt:lpstr>EOF Document Submissions </vt:lpstr>
      <vt:lpstr>Completing the 2023  Summer Budget</vt:lpstr>
      <vt:lpstr>EOF Program Liaison Assignments</vt:lpstr>
      <vt:lpstr>Campus Program Resources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8</cp:revision>
  <cp:lastPrinted>2020-02-26T23:39:47Z</cp:lastPrinted>
  <dcterms:created xsi:type="dcterms:W3CDTF">2018-07-03T13:04:48Z</dcterms:created>
  <dcterms:modified xsi:type="dcterms:W3CDTF">2023-06-07T11:26:55Z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