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9"/>
  </p:notesMasterIdLst>
  <p:sldIdLst>
    <p:sldId id="258" r:id="rId2"/>
    <p:sldId id="260" r:id="rId3"/>
    <p:sldId id="262" r:id="rId4"/>
    <p:sldId id="263" r:id="rId5"/>
    <p:sldId id="264" r:id="rId6"/>
    <p:sldId id="261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18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6FE52-61C1-4DEF-BF82-178ED1A36F8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C7915-CB97-4EB3-A148-73158253C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7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99C6D-F769-40B6-A12E-F8E8CABE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75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C7915-CB97-4EB3-A148-73158253C9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2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C7915-CB97-4EB3-A148-73158253C9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34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C7915-CB97-4EB3-A148-73158253C9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C7915-CB97-4EB3-A148-73158253C9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00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C7915-CB97-4EB3-A148-73158253C9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25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C7915-CB97-4EB3-A148-73158253C9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9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7421" y="3922297"/>
            <a:ext cx="4684295" cy="989428"/>
          </a:xfrm>
        </p:spPr>
        <p:txBody>
          <a:bodyPr lIns="0" anchor="t" anchorCtr="0">
            <a:norm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7420" y="5056897"/>
            <a:ext cx="4684295" cy="694198"/>
          </a:xfrm>
        </p:spPr>
        <p:txBody>
          <a:bodyPr l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269832"/>
            <a:ext cx="9984539" cy="1037305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0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New Jersey Department of Human Services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4052" y="64000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16FA17-7312-43AC-AB9E-F79F81E39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269832"/>
            <a:ext cx="9984539" cy="1037305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0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New Jersey Department of Human Services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4052" y="64000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16FA17-7312-43AC-AB9E-F79F81E39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0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New Jersey Department of Human Services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4052" y="64000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16FA17-7312-43AC-AB9E-F79F81E39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38200" y="64000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New Jersey Department of Human Services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164052" y="64000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16FA17-7312-43AC-AB9E-F79F81E392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770024"/>
            <a:ext cx="10170695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5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38200" y="64000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New Jersey Department of Human Services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164052" y="64000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16FA17-7312-43AC-AB9E-F79F81E39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38200" y="64000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New Jersey Department of Human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164052" y="64000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16FA17-7312-43AC-AB9E-F79F81E39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9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Department of Human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Jersey Department of Human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5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9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4387"/>
            <a:ext cx="10515600" cy="422625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0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New Jersey Department of Human Services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4052" y="64000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16FA17-7312-43AC-AB9E-F79F81E392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916781"/>
            <a:ext cx="10170695" cy="6858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Department of Human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9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Jersey Department of Human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269832"/>
            <a:ext cx="9984539" cy="1037305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0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New Jersey Department of Human Services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4052" y="64000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16FA17-7312-43AC-AB9E-F79F81E39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2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269832"/>
            <a:ext cx="9984539" cy="1037305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0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New Jersey Department of Human Services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4052" y="64000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16FA17-7312-43AC-AB9E-F79F81E39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269832"/>
            <a:ext cx="9984539" cy="1037305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0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New Jersey Department of Human Services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4052" y="64000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16FA17-7312-43AC-AB9E-F79F81E39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8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269832"/>
            <a:ext cx="9984539" cy="1037305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0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New Jersey Department of Human Services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4052" y="64000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16FA17-7312-43AC-AB9E-F79F81E39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9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269832"/>
            <a:ext cx="9984539" cy="1037305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0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New Jersey Department of Human Services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4052" y="64000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16FA17-7312-43AC-AB9E-F79F81E39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5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269832"/>
            <a:ext cx="9984539" cy="1037305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0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New Jersey Department of Human Services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4052" y="64000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16FA17-7312-43AC-AB9E-F79F81E39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9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269832"/>
            <a:ext cx="9984539" cy="1037305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0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New Jersey Department of Human Services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4052" y="64000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16FA17-7312-43AC-AB9E-F79F81E39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5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70024"/>
            <a:ext cx="1017069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0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New Jersey Department of Human Services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4052" y="64000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16FA17-7312-43AC-AB9E-F79F81E39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9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64" r:id="rId19"/>
    <p:sldLayoutId id="2147483673" r:id="rId20"/>
    <p:sldLayoutId id="2147483674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7525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–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anose="05000000000000000000" pitchFamily="2" charset="2"/>
        <a:buChar char="§"/>
        <a:defRPr sz="20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aniel.Prupis@dhs.nj.gov" TargetMode="Externa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293577" y="650631"/>
            <a:ext cx="4233846" cy="108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9pPr>
          </a:lstStyle>
          <a:p>
            <a:endParaRPr lang="en-US" sz="4000" b="1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37421" y="3922297"/>
            <a:ext cx="4980838" cy="989428"/>
          </a:xfrm>
        </p:spPr>
        <p:txBody>
          <a:bodyPr>
            <a:normAutofit fontScale="90000"/>
          </a:bodyPr>
          <a:lstStyle/>
          <a:p>
            <a:r>
              <a:rPr lang="en-US" dirty="0"/>
              <a:t>Division of the Deaf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Hard </a:t>
            </a:r>
            <a:r>
              <a:rPr lang="en-US" dirty="0"/>
              <a:t>of Hearing</a:t>
            </a:r>
            <a:br>
              <a:rPr lang="en-US" dirty="0"/>
            </a:br>
            <a:r>
              <a:rPr lang="en-US" dirty="0"/>
              <a:t>Communication Access Grants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637420" y="5124131"/>
            <a:ext cx="4684295" cy="10346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Elizabeth Hill</a:t>
            </a:r>
            <a:r>
              <a:rPr lang="en-US" dirty="0"/>
              <a:t>, </a:t>
            </a:r>
            <a:r>
              <a:rPr lang="en-US" i="1" dirty="0" smtClean="0"/>
              <a:t>Executive</a:t>
            </a:r>
            <a:r>
              <a:rPr lang="en-US" dirty="0" smtClean="0"/>
              <a:t> </a:t>
            </a:r>
            <a:r>
              <a:rPr lang="en-US" i="1" dirty="0" smtClean="0"/>
              <a:t>Director</a:t>
            </a:r>
            <a:endParaRPr lang="en-US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NJ Department of Human Services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Division of the Deaf and Hard of </a:t>
            </a:r>
            <a:r>
              <a:rPr lang="en-US" sz="1600" dirty="0" smtClean="0"/>
              <a:t>Hearing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91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4386"/>
            <a:ext cx="5944737" cy="46800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Statistics: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average of 2-3 per 1,000 newborns have difficulty </a:t>
            </a:r>
            <a:r>
              <a:rPr lang="en-US" dirty="0" smtClean="0"/>
              <a:t>hearing</a:t>
            </a:r>
          </a:p>
          <a:p>
            <a:pPr lvl="1"/>
            <a:r>
              <a:rPr lang="en-US" dirty="0" smtClean="0"/>
              <a:t>Deaf and hard of hearing individuals make up approximately 28% of the disability community.</a:t>
            </a:r>
          </a:p>
          <a:p>
            <a:pPr lvl="1"/>
            <a:r>
              <a:rPr lang="en-US" dirty="0" smtClean="0"/>
              <a:t>Approximately, 500,000 sign language users in the United States</a:t>
            </a:r>
          </a:p>
          <a:p>
            <a:r>
              <a:rPr lang="en-US" dirty="0"/>
              <a:t>Deaf, hard of hearing, and deaf-blind residents face communication and language barriers in accessing county and community-based services, critical health/emergency information, public services, and public educational programming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Access Grants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15"/>
          <a:stretch/>
        </p:blipFill>
        <p:spPr>
          <a:xfrm>
            <a:off x="7083723" y="2096379"/>
            <a:ext cx="4658436" cy="37973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20000" endPos="10000" dir="5400000" sy="-100000" algn="bl" rotWithShape="0"/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New Jersey Department of Human Services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FA17-7312-43AC-AB9E-F79F81E392B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8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Access Grants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8084350" y="2210339"/>
            <a:ext cx="3542731" cy="3398293"/>
            <a:chOff x="8084350" y="2210339"/>
            <a:chExt cx="3542731" cy="3398293"/>
          </a:xfrm>
          <a:effectLst>
            <a:reflection blurRad="6350" stA="40000" endPos="15000" dir="5400000" sy="-100000" algn="bl" rotWithShape="0"/>
          </a:effectLst>
        </p:grpSpPr>
        <p:sp>
          <p:nvSpPr>
            <p:cNvPr id="17" name="Rectangle 16"/>
            <p:cNvSpPr/>
            <p:nvPr/>
          </p:nvSpPr>
          <p:spPr>
            <a:xfrm>
              <a:off x="8084350" y="2210339"/>
              <a:ext cx="3542731" cy="339829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18997" y="3162278"/>
              <a:ext cx="27247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4"/>
                  </a:solidFill>
                </a:rPr>
                <a:t>Counties are eligible to receive up to $75,000</a:t>
              </a:r>
              <a:r>
                <a:rPr lang="en-US" sz="2400" b="1" dirty="0" smtClean="0">
                  <a:solidFill>
                    <a:schemeClr val="accent4"/>
                  </a:solidFill>
                </a:rPr>
                <a:t>.</a:t>
              </a:r>
              <a:endParaRPr lang="en-US" sz="2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49171" y="2210339"/>
            <a:ext cx="3877518" cy="3398293"/>
            <a:chOff x="4449171" y="2210339"/>
            <a:chExt cx="3877518" cy="3398293"/>
          </a:xfrm>
          <a:effectLst>
            <a:reflection blurRad="6350" stA="40000" endPos="15000" dir="5400000" sy="-100000" algn="bl" rotWithShape="0"/>
          </a:effectLst>
        </p:grpSpPr>
        <p:sp>
          <p:nvSpPr>
            <p:cNvPr id="15" name="Rectangle 14"/>
            <p:cNvSpPr/>
            <p:nvPr/>
          </p:nvSpPr>
          <p:spPr>
            <a:xfrm>
              <a:off x="4449171" y="2210339"/>
              <a:ext cx="3542731" cy="339829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rot="5400000">
              <a:off x="7680440" y="3682698"/>
              <a:ext cx="807821" cy="484676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82973" y="2792946"/>
              <a:ext cx="315903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2"/>
                  </a:solidFill>
                </a:rPr>
                <a:t>Promote inclusion of deaf and hard of hearing residents in local and county-based services and 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programs</a:t>
              </a:r>
              <a:endParaRPr lang="en-US" sz="2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8200" y="2210339"/>
            <a:ext cx="3877518" cy="3398293"/>
            <a:chOff x="838200" y="2210339"/>
            <a:chExt cx="3877518" cy="3398293"/>
          </a:xfrm>
          <a:effectLst>
            <a:reflection blurRad="6350" stA="40000" endPos="15000" dir="5400000" sy="-100000" algn="bl" rotWithShape="0"/>
          </a:effectLst>
        </p:grpSpPr>
        <p:sp>
          <p:nvSpPr>
            <p:cNvPr id="12" name="Rectangle 11"/>
            <p:cNvSpPr/>
            <p:nvPr/>
          </p:nvSpPr>
          <p:spPr>
            <a:xfrm>
              <a:off x="838200" y="2210339"/>
              <a:ext cx="3542731" cy="33982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5400000">
              <a:off x="4069469" y="3682698"/>
              <a:ext cx="807821" cy="48467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0649" y="2792946"/>
              <a:ext cx="339284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2"/>
                  </a:solidFill>
                </a:rPr>
                <a:t>Unique funding opportunity </a:t>
              </a:r>
              <a:r>
                <a:rPr lang="en-US" sz="2400" b="1" dirty="0" smtClean="0">
                  <a:solidFill>
                    <a:schemeClr val="bg2"/>
                  </a:solidFill>
                </a:rPr>
                <a:t/>
              </a:r>
              <a:br>
                <a:rPr lang="en-US" sz="2400" b="1" dirty="0" smtClean="0">
                  <a:solidFill>
                    <a:schemeClr val="bg2"/>
                  </a:solidFill>
                </a:rPr>
              </a:br>
              <a:r>
                <a:rPr lang="en-US" sz="2400" b="1" dirty="0" smtClean="0">
                  <a:solidFill>
                    <a:schemeClr val="bg2"/>
                  </a:solidFill>
                </a:rPr>
                <a:t>to </a:t>
              </a:r>
              <a:r>
                <a:rPr lang="en-US" sz="2400" b="1" dirty="0">
                  <a:solidFill>
                    <a:schemeClr val="bg2"/>
                  </a:solidFill>
                </a:rPr>
                <a:t>address communication and language barriers, and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;</a:t>
              </a:r>
              <a:endParaRPr lang="en-US" sz="24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New Jersey Department of Human Services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FA17-7312-43AC-AB9E-F79F81E392B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1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4386"/>
            <a:ext cx="5924550" cy="4780714"/>
          </a:xfrm>
        </p:spPr>
        <p:txBody>
          <a:bodyPr>
            <a:normAutofit/>
          </a:bodyPr>
          <a:lstStyle/>
          <a:p>
            <a:r>
              <a:rPr lang="en-US" dirty="0"/>
              <a:t>Installation of hearing induction loops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Installation </a:t>
            </a:r>
            <a:r>
              <a:rPr lang="en-US" dirty="0"/>
              <a:t>of public videophones and associated connectivity costs.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Expanding </a:t>
            </a:r>
            <a:r>
              <a:rPr lang="en-US" dirty="0"/>
              <a:t>access to sign language interpreter services. </a:t>
            </a:r>
            <a:endParaRPr lang="en-US" dirty="0" smtClean="0"/>
          </a:p>
          <a:p>
            <a:r>
              <a:rPr lang="en-US" dirty="0" smtClean="0"/>
              <a:t>Expanding </a:t>
            </a:r>
            <a:r>
              <a:rPr lang="en-US" dirty="0"/>
              <a:t>access to captioning services. </a:t>
            </a:r>
          </a:p>
          <a:p>
            <a:r>
              <a:rPr lang="en-US" dirty="0" smtClean="0"/>
              <a:t>Development </a:t>
            </a:r>
            <a:r>
              <a:rPr lang="en-US" dirty="0"/>
              <a:t>and/or provision of community/educational/or healthcare-related programming or services accessible in American Sign Language (ASL).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Access Grants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950" y="2261487"/>
            <a:ext cx="3912646" cy="3699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450181"/>
            <a:ext cx="5327109" cy="525541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New Jersey Department of Human Services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FA17-7312-43AC-AB9E-F79F81E392B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5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Access Grants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8602916" y="4534632"/>
            <a:ext cx="2433289" cy="1844638"/>
            <a:chOff x="8602916" y="4534632"/>
            <a:chExt cx="2433289" cy="18446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2384" y="4534632"/>
              <a:ext cx="973412" cy="97341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602916" y="5732939"/>
              <a:ext cx="24332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Parent-run </a:t>
              </a:r>
              <a:r>
                <a:rPr lang="en-US" dirty="0" smtClean="0"/>
                <a:t>organizations/groups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718997" y="4582240"/>
            <a:ext cx="2825088" cy="1797030"/>
            <a:chOff x="5718997" y="4582240"/>
            <a:chExt cx="2825088" cy="17970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709" y="4582240"/>
              <a:ext cx="1038798" cy="99790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718997" y="5732939"/>
              <a:ext cx="2825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Non-profit </a:t>
              </a:r>
              <a:r>
                <a:rPr lang="en-US" dirty="0"/>
                <a:t>organizations focused on health </a:t>
              </a:r>
              <a:r>
                <a:rPr lang="en-US" dirty="0" smtClean="0"/>
                <a:t>equity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27569" y="4534632"/>
            <a:ext cx="2058827" cy="1839864"/>
            <a:chOff x="3427569" y="4534632"/>
            <a:chExt cx="2058827" cy="183986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2698" y="4534632"/>
              <a:ext cx="1021269" cy="9734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427569" y="5732939"/>
              <a:ext cx="2058827" cy="64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Community theaters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91618" y="4462529"/>
            <a:ext cx="1724600" cy="1916741"/>
            <a:chOff x="1191618" y="4462529"/>
            <a:chExt cx="1724600" cy="19167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272" y="4462529"/>
              <a:ext cx="1103692" cy="111761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91618" y="5732939"/>
              <a:ext cx="172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Independent </a:t>
              </a:r>
              <a:r>
                <a:rPr lang="en-US" dirty="0"/>
                <a:t>living centers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93097" y="2510981"/>
            <a:ext cx="2561088" cy="1743977"/>
            <a:chOff x="7893097" y="2510981"/>
            <a:chExt cx="2561088" cy="17439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724" y="2510981"/>
              <a:ext cx="1115835" cy="96106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893097" y="3608627"/>
              <a:ext cx="2561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Local </a:t>
              </a:r>
              <a:r>
                <a:rPr lang="en-US" dirty="0"/>
                <a:t>community </a:t>
              </a:r>
              <a:r>
                <a:rPr lang="en-US" dirty="0" smtClean="0"/>
                <a:t>centers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388344" y="2486544"/>
            <a:ext cx="2975213" cy="1768415"/>
            <a:chOff x="4388344" y="2486544"/>
            <a:chExt cx="2975213" cy="17684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983" y="2486544"/>
              <a:ext cx="1009934" cy="100993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388344" y="3608628"/>
              <a:ext cx="29752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County </a:t>
              </a:r>
              <a:r>
                <a:rPr lang="en-US" dirty="0"/>
                <a:t>libraries, county jails, county </a:t>
              </a:r>
              <a:r>
                <a:rPr lang="en-US" dirty="0" smtClean="0"/>
                <a:t>courthouses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68786" y="2498321"/>
            <a:ext cx="3057098" cy="1730602"/>
            <a:chOff x="1068786" y="2498321"/>
            <a:chExt cx="3057098" cy="173060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607" y="2498321"/>
              <a:ext cx="985456" cy="986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068786" y="3582592"/>
              <a:ext cx="30570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Municipal and county government </a:t>
              </a:r>
              <a:r>
                <a:rPr lang="en-US" dirty="0" smtClean="0"/>
                <a:t>agencies</a:t>
              </a:r>
              <a:endParaRPr lang="en-US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446663" y="1731956"/>
            <a:ext cx="9007522" cy="57600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9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49272" y="1831105"/>
            <a:ext cx="8202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Potential areas to consider for the funding opportunities</a:t>
            </a:r>
            <a:r>
              <a:rPr lang="en-US" sz="2000" b="1" i="1" dirty="0" smtClean="0"/>
              <a:t>:</a:t>
            </a:r>
            <a:endParaRPr lang="en-US" sz="2000" b="1" i="1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New Jersey Department of Human Services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FA17-7312-43AC-AB9E-F79F81E392B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6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70" y="1153091"/>
            <a:ext cx="4121661" cy="403988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734387"/>
            <a:ext cx="10515600" cy="4598174"/>
          </a:xfrm>
        </p:spPr>
        <p:txBody>
          <a:bodyPr/>
          <a:lstStyle/>
          <a:p>
            <a:r>
              <a:rPr lang="en-US" dirty="0"/>
              <a:t>Encouraged to fund multiple initiatives</a:t>
            </a:r>
          </a:p>
          <a:p>
            <a:r>
              <a:rPr lang="en-US" dirty="0"/>
              <a:t>Ideas for consideration:</a:t>
            </a:r>
          </a:p>
          <a:p>
            <a:pPr lvl="1"/>
            <a:r>
              <a:rPr lang="en-US" dirty="0"/>
              <a:t>Sign language interpreters for emergency services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</a:t>
            </a:r>
            <a:r>
              <a:rPr lang="en-US" dirty="0"/>
              <a:t>: Hurricane Ida</a:t>
            </a:r>
          </a:p>
          <a:p>
            <a:pPr lvl="1"/>
            <a:r>
              <a:rPr lang="en-US" dirty="0"/>
              <a:t>Installation of hearing induction loops for county libraries,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municipal </a:t>
            </a:r>
            <a:r>
              <a:rPr lang="en-US" dirty="0"/>
              <a:t>buildings, county courthouses</a:t>
            </a:r>
          </a:p>
          <a:p>
            <a:pPr lvl="1"/>
            <a:r>
              <a:rPr lang="en-US" dirty="0"/>
              <a:t>County library may host ASL children’s story hour</a:t>
            </a:r>
          </a:p>
          <a:p>
            <a:pPr lvl="1"/>
            <a:r>
              <a:rPr lang="en-US" dirty="0"/>
              <a:t>Installation of public videophones for the county jail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telecommunications </a:t>
            </a:r>
          </a:p>
          <a:p>
            <a:pPr lvl="1"/>
            <a:r>
              <a:rPr lang="en-US" dirty="0"/>
              <a:t>Sign language interpreters for deaf and hard of hearing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children </a:t>
            </a:r>
            <a:r>
              <a:rPr lang="en-US" dirty="0"/>
              <a:t>to participate in parent-led or community-based sports </a:t>
            </a:r>
          </a:p>
          <a:p>
            <a:pPr lvl="1"/>
            <a:r>
              <a:rPr lang="en-US" dirty="0"/>
              <a:t>Non-profit organization may propose converting health content in ASL and produce ASL video series ex: breast cancer awareness, HIV/AIDS prevention, addiction and mental health </a:t>
            </a:r>
            <a:r>
              <a:rPr lang="en-US" dirty="0" smtClean="0"/>
              <a:t>services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Access Grants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New Jersey Department of Human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FA17-7312-43AC-AB9E-F79F81E392B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6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90" y="734121"/>
            <a:ext cx="9080310" cy="6060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11690" y="750628"/>
            <a:ext cx="9080309" cy="6043871"/>
          </a:xfrm>
          <a:prstGeom prst="rect">
            <a:avLst/>
          </a:prstGeom>
          <a:gradFill flip="none" rotWithShape="1">
            <a:gsLst>
              <a:gs pos="50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2" t="1592" r="2612" b="84279"/>
          <a:stretch/>
        </p:blipFill>
        <p:spPr>
          <a:xfrm>
            <a:off x="10918209" y="109182"/>
            <a:ext cx="955344" cy="9689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4386"/>
            <a:ext cx="7841775" cy="5059853"/>
          </a:xfrm>
        </p:spPr>
        <p:txBody>
          <a:bodyPr>
            <a:normAutofit/>
          </a:bodyPr>
          <a:lstStyle/>
          <a:p>
            <a:r>
              <a:rPr lang="en-US" dirty="0" smtClean="0"/>
              <a:t>Timeline:</a:t>
            </a:r>
          </a:p>
          <a:p>
            <a:pPr lvl="1"/>
            <a:r>
              <a:rPr lang="en-US" dirty="0"/>
              <a:t>February 11, 2022 Release of RLI </a:t>
            </a:r>
            <a:endParaRPr lang="en-US" dirty="0" smtClean="0"/>
          </a:p>
          <a:p>
            <a:pPr lvl="1"/>
            <a:r>
              <a:rPr lang="en-US" dirty="0" smtClean="0"/>
              <a:t>February </a:t>
            </a:r>
            <a:r>
              <a:rPr lang="en-US" dirty="0"/>
              <a:t>25, 2022 DHS prospective Respondent presentation </a:t>
            </a:r>
          </a:p>
          <a:p>
            <a:pPr lvl="1"/>
            <a:r>
              <a:rPr lang="en-US" dirty="0" smtClean="0"/>
              <a:t>March </a:t>
            </a:r>
            <a:r>
              <a:rPr lang="en-US" dirty="0"/>
              <a:t>15, 2022 Deadline for receipt of Letters of Interest (LOI) </a:t>
            </a:r>
          </a:p>
          <a:p>
            <a:pPr lvl="1"/>
            <a:r>
              <a:rPr lang="en-US" dirty="0" smtClean="0"/>
              <a:t>March </a:t>
            </a:r>
            <a:r>
              <a:rPr lang="en-US" dirty="0"/>
              <a:t>29, 2022 Announcement of selected awardee(s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Email LOIs to Daniel Prupis at </a:t>
            </a:r>
            <a:r>
              <a:rPr lang="en-US" dirty="0" smtClean="0">
                <a:hlinkClick r:id="rId5"/>
              </a:rPr>
              <a:t>Daniel.Prupis@dhs.nj.gov</a:t>
            </a:r>
            <a:r>
              <a:rPr lang="en-US" dirty="0" smtClean="0"/>
              <a:t> no later than 5:00 pm on March 15, 2022</a:t>
            </a:r>
          </a:p>
          <a:p>
            <a:r>
              <a:rPr lang="en-US" dirty="0" smtClean="0"/>
              <a:t>For more information, visit: </a:t>
            </a:r>
            <a:r>
              <a:rPr lang="en-US" dirty="0"/>
              <a:t>https://www.nj.gov/humanservices/providers/grants/rfprfi/RFPfiles/DDHH%20RLI.pdf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New Jersey Department of Human Services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FA17-7312-43AC-AB9E-F79F81E392B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HS Branding">
      <a:dk1>
        <a:srgbClr val="3A3838"/>
      </a:dk1>
      <a:lt1>
        <a:srgbClr val="3A3838"/>
      </a:lt1>
      <a:dk2>
        <a:srgbClr val="FFFFFF"/>
      </a:dk2>
      <a:lt2>
        <a:srgbClr val="FFFFFF"/>
      </a:lt2>
      <a:accent1>
        <a:srgbClr val="F68936"/>
      </a:accent1>
      <a:accent2>
        <a:srgbClr val="F8A363"/>
      </a:accent2>
      <a:accent3>
        <a:srgbClr val="FCE0CA"/>
      </a:accent3>
      <a:accent4>
        <a:srgbClr val="004180"/>
      </a:accent4>
      <a:accent5>
        <a:srgbClr val="376AB2"/>
      </a:accent5>
      <a:accent6>
        <a:srgbClr val="B4C7E2"/>
      </a:accent6>
      <a:hlink>
        <a:srgbClr val="376AB2"/>
      </a:hlink>
      <a:folHlink>
        <a:srgbClr val="F68936"/>
      </a:folHlink>
    </a:clrScheme>
    <a:fontScheme name="DHS Bran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456</Words>
  <Application>Microsoft Office PowerPoint</Application>
  <PresentationFormat>Widescreen</PresentationFormat>
  <Paragraphs>65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Wingdings</vt:lpstr>
      <vt:lpstr>Office Theme</vt:lpstr>
      <vt:lpstr>Division of the Deaf  and Hard of Hearing Communication Access Grants</vt:lpstr>
      <vt:lpstr>Communication Access Grants</vt:lpstr>
      <vt:lpstr>Communication Access Grants</vt:lpstr>
      <vt:lpstr>Communication Access Grants</vt:lpstr>
      <vt:lpstr>Communication Access Grants</vt:lpstr>
      <vt:lpstr>Communication Access Grants</vt:lpstr>
      <vt:lpstr>Summary</vt:lpstr>
    </vt:vector>
  </TitlesOfParts>
  <Company>New Jersey DHS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of the Deaf and Hard of Hearing Request for Letters of Interest</dc:title>
  <dc:creator>Elizabeth Hill</dc:creator>
  <cp:lastModifiedBy>Elizabeth Hill</cp:lastModifiedBy>
  <cp:revision>25</cp:revision>
  <dcterms:created xsi:type="dcterms:W3CDTF">2022-02-22T18:55:45Z</dcterms:created>
  <dcterms:modified xsi:type="dcterms:W3CDTF">2022-02-23T20:13:27Z</dcterms:modified>
</cp:coreProperties>
</file>