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76"/>
  </p:notesMasterIdLst>
  <p:handoutMasterIdLst>
    <p:handoutMasterId r:id="rId77"/>
  </p:handoutMasterIdLst>
  <p:sldIdLst>
    <p:sldId id="256" r:id="rId2"/>
    <p:sldId id="306" r:id="rId3"/>
    <p:sldId id="275" r:id="rId4"/>
    <p:sldId id="359" r:id="rId5"/>
    <p:sldId id="276" r:id="rId6"/>
    <p:sldId id="361" r:id="rId7"/>
    <p:sldId id="375" r:id="rId8"/>
    <p:sldId id="383" r:id="rId9"/>
    <p:sldId id="305" r:id="rId10"/>
    <p:sldId id="291" r:id="rId11"/>
    <p:sldId id="307" r:id="rId12"/>
    <p:sldId id="310" r:id="rId13"/>
    <p:sldId id="348" r:id="rId14"/>
    <p:sldId id="386" r:id="rId15"/>
    <p:sldId id="312" r:id="rId16"/>
    <p:sldId id="352" r:id="rId17"/>
    <p:sldId id="370" r:id="rId18"/>
    <p:sldId id="387" r:id="rId19"/>
    <p:sldId id="315" r:id="rId20"/>
    <p:sldId id="317" r:id="rId21"/>
    <p:sldId id="316" r:id="rId22"/>
    <p:sldId id="399" r:id="rId23"/>
    <p:sldId id="292" r:id="rId24"/>
    <p:sldId id="381" r:id="rId25"/>
    <p:sldId id="369" r:id="rId26"/>
    <p:sldId id="330" r:id="rId27"/>
    <p:sldId id="355" r:id="rId28"/>
    <p:sldId id="356" r:id="rId29"/>
    <p:sldId id="358" r:id="rId30"/>
    <p:sldId id="363" r:id="rId31"/>
    <p:sldId id="364" r:id="rId32"/>
    <p:sldId id="365" r:id="rId33"/>
    <p:sldId id="366" r:id="rId34"/>
    <p:sldId id="367" r:id="rId35"/>
    <p:sldId id="368" r:id="rId36"/>
    <p:sldId id="385" r:id="rId37"/>
    <p:sldId id="362" r:id="rId38"/>
    <p:sldId id="323" r:id="rId39"/>
    <p:sldId id="335" r:id="rId40"/>
    <p:sldId id="388" r:id="rId41"/>
    <p:sldId id="389" r:id="rId42"/>
    <p:sldId id="337" r:id="rId43"/>
    <p:sldId id="338" r:id="rId44"/>
    <p:sldId id="339" r:id="rId45"/>
    <p:sldId id="340" r:id="rId46"/>
    <p:sldId id="341" r:id="rId47"/>
    <p:sldId id="353" r:id="rId48"/>
    <p:sldId id="342" r:id="rId49"/>
    <p:sldId id="294" r:id="rId50"/>
    <p:sldId id="400" r:id="rId51"/>
    <p:sldId id="401" r:id="rId52"/>
    <p:sldId id="402" r:id="rId53"/>
    <p:sldId id="257" r:id="rId54"/>
    <p:sldId id="258" r:id="rId55"/>
    <p:sldId id="259" r:id="rId56"/>
    <p:sldId id="391" r:id="rId57"/>
    <p:sldId id="350" r:id="rId58"/>
    <p:sldId id="344" r:id="rId59"/>
    <p:sldId id="318" r:id="rId60"/>
    <p:sldId id="392" r:id="rId61"/>
    <p:sldId id="398" r:id="rId62"/>
    <p:sldId id="394" r:id="rId63"/>
    <p:sldId id="395" r:id="rId64"/>
    <p:sldId id="393" r:id="rId65"/>
    <p:sldId id="396" r:id="rId66"/>
    <p:sldId id="397" r:id="rId67"/>
    <p:sldId id="345" r:id="rId68"/>
    <p:sldId id="380" r:id="rId69"/>
    <p:sldId id="346" r:id="rId70"/>
    <p:sldId id="373" r:id="rId71"/>
    <p:sldId id="308" r:id="rId72"/>
    <p:sldId id="286" r:id="rId73"/>
    <p:sldId id="303" r:id="rId74"/>
    <p:sldId id="287" r:id="rId7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cs206" initials="h" lastIdx="1" clrIdx="0"/>
  <p:cmAuthor id="2" name="Kara Webster" initials="KW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92"/>
    <a:srgbClr val="A14A15"/>
    <a:srgbClr val="E68418"/>
    <a:srgbClr val="FFFFFF"/>
    <a:srgbClr val="FF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177" autoAdjust="0"/>
  </p:normalViewPr>
  <p:slideViewPr>
    <p:cSldViewPr>
      <p:cViewPr>
        <p:scale>
          <a:sx n="85" d="100"/>
          <a:sy n="85" d="100"/>
        </p:scale>
        <p:origin x="-11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55"/>
    </p:cViewPr>
  </p:sorterViewPr>
  <p:notesViewPr>
    <p:cSldViewPr>
      <p:cViewPr varScale="1">
        <p:scale>
          <a:sx n="43" d="100"/>
          <a:sy n="43" d="100"/>
        </p:scale>
        <p:origin x="-141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5AFDE-F06E-420E-B7CE-1479C1AB958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8A1C63-290D-4608-847A-BF19414DDC10}">
      <dgm:prSet/>
      <dgm:spPr/>
      <dgm:t>
        <a:bodyPr/>
        <a:lstStyle/>
        <a:p>
          <a:pPr rtl="0"/>
          <a:r>
            <a:rPr lang="en-US" smtClean="0"/>
            <a:t>Introductions</a:t>
          </a:r>
          <a:endParaRPr lang="en-US"/>
        </a:p>
      </dgm:t>
    </dgm:pt>
    <dgm:pt modelId="{E0900B7B-E666-4CFC-AEE4-85FF48A03EAB}" type="parTrans" cxnId="{65EDE097-B02A-4AC8-94E0-205A054C309E}">
      <dgm:prSet/>
      <dgm:spPr/>
      <dgm:t>
        <a:bodyPr/>
        <a:lstStyle/>
        <a:p>
          <a:endParaRPr lang="en-US"/>
        </a:p>
      </dgm:t>
    </dgm:pt>
    <dgm:pt modelId="{93A26CCE-DE77-4541-998F-D47136A3EEA7}" type="sibTrans" cxnId="{65EDE097-B02A-4AC8-94E0-205A054C309E}">
      <dgm:prSet/>
      <dgm:spPr/>
      <dgm:t>
        <a:bodyPr/>
        <a:lstStyle/>
        <a:p>
          <a:endParaRPr lang="en-US"/>
        </a:p>
      </dgm:t>
    </dgm:pt>
    <dgm:pt modelId="{CB858C46-47C2-46F4-B560-C39E54CCADA1}">
      <dgm:prSet/>
      <dgm:spPr/>
      <dgm:t>
        <a:bodyPr/>
        <a:lstStyle/>
        <a:p>
          <a:pPr rtl="0"/>
          <a:r>
            <a:rPr lang="en-US" dirty="0" smtClean="0"/>
            <a:t>Overview and Eligibility</a:t>
          </a:r>
          <a:endParaRPr lang="en-US" dirty="0"/>
        </a:p>
      </dgm:t>
    </dgm:pt>
    <dgm:pt modelId="{715A2189-01A6-42AC-89CD-8F694C7FC685}" type="parTrans" cxnId="{C3DC122A-1502-431C-8145-632058E266D1}">
      <dgm:prSet/>
      <dgm:spPr/>
      <dgm:t>
        <a:bodyPr/>
        <a:lstStyle/>
        <a:p>
          <a:endParaRPr lang="en-US"/>
        </a:p>
      </dgm:t>
    </dgm:pt>
    <dgm:pt modelId="{45B12EBF-5FCE-414A-A525-45DE972B34FD}" type="sibTrans" cxnId="{C3DC122A-1502-431C-8145-632058E266D1}">
      <dgm:prSet/>
      <dgm:spPr/>
      <dgm:t>
        <a:bodyPr/>
        <a:lstStyle/>
        <a:p>
          <a:endParaRPr lang="en-US"/>
        </a:p>
      </dgm:t>
    </dgm:pt>
    <dgm:pt modelId="{1F4AA7F7-6E5F-43C5-AA2D-0BA0B3FF5146}">
      <dgm:prSet/>
      <dgm:spPr/>
      <dgm:t>
        <a:bodyPr/>
        <a:lstStyle/>
        <a:p>
          <a:pPr rtl="0"/>
          <a:r>
            <a:rPr lang="en-US" dirty="0" smtClean="0"/>
            <a:t>Application Process – Programmatic Requirements</a:t>
          </a:r>
          <a:endParaRPr lang="en-US" dirty="0"/>
        </a:p>
      </dgm:t>
    </dgm:pt>
    <dgm:pt modelId="{0E8AA1C0-E2E5-4484-A25D-599FF54748B8}" type="parTrans" cxnId="{DDFE86F2-BBCC-48DB-82A8-B623CCD59280}">
      <dgm:prSet/>
      <dgm:spPr/>
      <dgm:t>
        <a:bodyPr/>
        <a:lstStyle/>
        <a:p>
          <a:endParaRPr lang="en-US"/>
        </a:p>
      </dgm:t>
    </dgm:pt>
    <dgm:pt modelId="{2D8C9236-6918-4F34-8AD9-DA4DDE55CC19}" type="sibTrans" cxnId="{DDFE86F2-BBCC-48DB-82A8-B623CCD59280}">
      <dgm:prSet/>
      <dgm:spPr/>
      <dgm:t>
        <a:bodyPr/>
        <a:lstStyle/>
        <a:p>
          <a:endParaRPr lang="en-US"/>
        </a:p>
      </dgm:t>
    </dgm:pt>
    <dgm:pt modelId="{EF09F79C-81C5-475A-9C37-CF9A03548221}">
      <dgm:prSet/>
      <dgm:spPr/>
      <dgm:t>
        <a:bodyPr/>
        <a:lstStyle/>
        <a:p>
          <a:pPr rtl="0"/>
          <a:r>
            <a:rPr lang="en-US" dirty="0" smtClean="0"/>
            <a:t>Project Narratives	</a:t>
          </a:r>
          <a:endParaRPr lang="en-US" dirty="0"/>
        </a:p>
      </dgm:t>
    </dgm:pt>
    <dgm:pt modelId="{CEE0D622-585F-4400-B5F1-0FD6A0B77B13}" type="parTrans" cxnId="{23FA0D35-FE5E-47E8-AA23-9E6EB90003C2}">
      <dgm:prSet/>
      <dgm:spPr/>
      <dgm:t>
        <a:bodyPr/>
        <a:lstStyle/>
        <a:p>
          <a:endParaRPr lang="en-US"/>
        </a:p>
      </dgm:t>
    </dgm:pt>
    <dgm:pt modelId="{23025341-B048-46C1-A92D-335E3D391FC5}" type="sibTrans" cxnId="{23FA0D35-FE5E-47E8-AA23-9E6EB90003C2}">
      <dgm:prSet/>
      <dgm:spPr/>
      <dgm:t>
        <a:bodyPr/>
        <a:lstStyle/>
        <a:p>
          <a:endParaRPr lang="en-US"/>
        </a:p>
      </dgm:t>
    </dgm:pt>
    <dgm:pt modelId="{06BF68DF-E0DF-4729-9213-BD602FC10A97}">
      <dgm:prSet/>
      <dgm:spPr/>
      <dgm:t>
        <a:bodyPr/>
        <a:lstStyle/>
        <a:p>
          <a:pPr rtl="0"/>
          <a:r>
            <a:rPr lang="en-US" dirty="0" smtClean="0"/>
            <a:t>Application Process – Budget Requirements </a:t>
          </a:r>
          <a:endParaRPr lang="en-US" dirty="0"/>
        </a:p>
      </dgm:t>
    </dgm:pt>
    <dgm:pt modelId="{EE5D0DC1-2240-4B44-9DC8-BF9C3F920069}" type="parTrans" cxnId="{F6F8EB6A-07CC-41B4-96A3-8B5934DACB64}">
      <dgm:prSet/>
      <dgm:spPr/>
      <dgm:t>
        <a:bodyPr/>
        <a:lstStyle/>
        <a:p>
          <a:endParaRPr lang="en-US"/>
        </a:p>
      </dgm:t>
    </dgm:pt>
    <dgm:pt modelId="{F832EAF2-023A-4BEF-ACCC-6B86107092C4}" type="sibTrans" cxnId="{F6F8EB6A-07CC-41B4-96A3-8B5934DACB64}">
      <dgm:prSet/>
      <dgm:spPr/>
      <dgm:t>
        <a:bodyPr/>
        <a:lstStyle/>
        <a:p>
          <a:endParaRPr lang="en-US"/>
        </a:p>
      </dgm:t>
    </dgm:pt>
    <dgm:pt modelId="{88551957-6C1C-4CB5-A6E7-2F2A3CE90875}">
      <dgm:prSet/>
      <dgm:spPr/>
      <dgm:t>
        <a:bodyPr/>
        <a:lstStyle/>
        <a:p>
          <a:pPr rtl="0"/>
          <a:r>
            <a:rPr lang="en-US" dirty="0" smtClean="0"/>
            <a:t>Allowable Costs, Budget Detail Form, and Budget Narrative</a:t>
          </a:r>
          <a:endParaRPr lang="en-US" dirty="0"/>
        </a:p>
      </dgm:t>
    </dgm:pt>
    <dgm:pt modelId="{5BAD0192-1C1A-4BCB-AD7B-13AFC0F8AE08}" type="parTrans" cxnId="{0FB94F2D-6269-475E-8EA3-F5B9BD389625}">
      <dgm:prSet/>
      <dgm:spPr/>
      <dgm:t>
        <a:bodyPr/>
        <a:lstStyle/>
        <a:p>
          <a:endParaRPr lang="en-US"/>
        </a:p>
      </dgm:t>
    </dgm:pt>
    <dgm:pt modelId="{F138981C-6E8D-449F-96FB-F441A003CB06}" type="sibTrans" cxnId="{0FB94F2D-6269-475E-8EA3-F5B9BD389625}">
      <dgm:prSet/>
      <dgm:spPr/>
      <dgm:t>
        <a:bodyPr/>
        <a:lstStyle/>
        <a:p>
          <a:endParaRPr lang="en-US"/>
        </a:p>
      </dgm:t>
    </dgm:pt>
    <dgm:pt modelId="{33295606-EC87-4726-A03C-45AFE8146BA2}">
      <dgm:prSet/>
      <dgm:spPr/>
      <dgm:t>
        <a:bodyPr/>
        <a:lstStyle/>
        <a:p>
          <a:pPr rtl="0"/>
          <a:r>
            <a:rPr lang="en-US" dirty="0" smtClean="0"/>
            <a:t>Match Funds</a:t>
          </a:r>
          <a:endParaRPr lang="en-US" dirty="0"/>
        </a:p>
      </dgm:t>
    </dgm:pt>
    <dgm:pt modelId="{B5EB4390-DD69-487F-AB9E-7A9F43AEB6F2}" type="parTrans" cxnId="{964AF145-63D0-42C6-9C1D-0FB56C067EAF}">
      <dgm:prSet/>
      <dgm:spPr/>
      <dgm:t>
        <a:bodyPr/>
        <a:lstStyle/>
        <a:p>
          <a:endParaRPr lang="en-US"/>
        </a:p>
      </dgm:t>
    </dgm:pt>
    <dgm:pt modelId="{68AA2A8E-9704-41D0-BC33-96E838920649}" type="sibTrans" cxnId="{964AF145-63D0-42C6-9C1D-0FB56C067EAF}">
      <dgm:prSet/>
      <dgm:spPr/>
      <dgm:t>
        <a:bodyPr/>
        <a:lstStyle/>
        <a:p>
          <a:endParaRPr lang="en-US"/>
        </a:p>
      </dgm:t>
    </dgm:pt>
    <dgm:pt modelId="{0AA62A7D-5F1A-4EF7-ADDE-F3D6537BBA7C}">
      <dgm:prSet/>
      <dgm:spPr/>
      <dgm:t>
        <a:bodyPr/>
        <a:lstStyle/>
        <a:p>
          <a:pPr rtl="0"/>
          <a:r>
            <a:rPr lang="en-US" dirty="0" smtClean="0"/>
            <a:t>Application Documents</a:t>
          </a:r>
          <a:endParaRPr lang="en-US" dirty="0"/>
        </a:p>
      </dgm:t>
    </dgm:pt>
    <dgm:pt modelId="{C1908695-9408-44D5-866E-1AA0B6D66C93}" type="parTrans" cxnId="{D25336E5-32F6-48D1-B6A7-182880FB090F}">
      <dgm:prSet/>
      <dgm:spPr/>
      <dgm:t>
        <a:bodyPr/>
        <a:lstStyle/>
        <a:p>
          <a:endParaRPr lang="en-US"/>
        </a:p>
      </dgm:t>
    </dgm:pt>
    <dgm:pt modelId="{925A4728-704A-418A-A96A-0F3FA9D145B7}" type="sibTrans" cxnId="{D25336E5-32F6-48D1-B6A7-182880FB090F}">
      <dgm:prSet/>
      <dgm:spPr/>
      <dgm:t>
        <a:bodyPr/>
        <a:lstStyle/>
        <a:p>
          <a:endParaRPr lang="en-US"/>
        </a:p>
      </dgm:t>
    </dgm:pt>
    <dgm:pt modelId="{8E2CDEB1-D95F-474D-8FC6-DA89DE81B816}">
      <dgm:prSet/>
      <dgm:spPr/>
      <dgm:t>
        <a:bodyPr/>
        <a:lstStyle/>
        <a:p>
          <a:pPr rtl="0"/>
          <a:r>
            <a:rPr lang="en-US" smtClean="0"/>
            <a:t>Common Errors</a:t>
          </a:r>
          <a:endParaRPr lang="en-US"/>
        </a:p>
      </dgm:t>
    </dgm:pt>
    <dgm:pt modelId="{4C6D6AF1-A6F0-4029-9ABD-032D8CA1B60E}" type="parTrans" cxnId="{CBB5F9CC-8CAA-4CB5-829C-3554C40626E8}">
      <dgm:prSet/>
      <dgm:spPr/>
      <dgm:t>
        <a:bodyPr/>
        <a:lstStyle/>
        <a:p>
          <a:endParaRPr lang="en-US"/>
        </a:p>
      </dgm:t>
    </dgm:pt>
    <dgm:pt modelId="{AD7E91ED-340C-4174-B1B1-B87A8195139E}" type="sibTrans" cxnId="{CBB5F9CC-8CAA-4CB5-829C-3554C40626E8}">
      <dgm:prSet/>
      <dgm:spPr/>
      <dgm:t>
        <a:bodyPr/>
        <a:lstStyle/>
        <a:p>
          <a:endParaRPr lang="en-US"/>
        </a:p>
      </dgm:t>
    </dgm:pt>
    <dgm:pt modelId="{19E1832D-6CC3-40DA-B3BC-947278EC72E9}">
      <dgm:prSet/>
      <dgm:spPr/>
      <dgm:t>
        <a:bodyPr/>
        <a:lstStyle/>
        <a:p>
          <a:pPr rtl="0"/>
          <a:r>
            <a:rPr lang="en-US" smtClean="0"/>
            <a:t>Review</a:t>
          </a:r>
          <a:endParaRPr lang="en-US"/>
        </a:p>
      </dgm:t>
    </dgm:pt>
    <dgm:pt modelId="{7E59CA06-2DD2-4DA4-B153-9C875CD364D2}" type="parTrans" cxnId="{0329A1A2-E942-44AC-9D43-9573198F4B54}">
      <dgm:prSet/>
      <dgm:spPr/>
      <dgm:t>
        <a:bodyPr/>
        <a:lstStyle/>
        <a:p>
          <a:endParaRPr lang="en-US"/>
        </a:p>
      </dgm:t>
    </dgm:pt>
    <dgm:pt modelId="{2129C3AF-D5F0-47A6-B431-99D072196307}" type="sibTrans" cxnId="{0329A1A2-E942-44AC-9D43-9573198F4B54}">
      <dgm:prSet/>
      <dgm:spPr/>
      <dgm:t>
        <a:bodyPr/>
        <a:lstStyle/>
        <a:p>
          <a:endParaRPr lang="en-US"/>
        </a:p>
      </dgm:t>
    </dgm:pt>
    <dgm:pt modelId="{46857DC4-AF6C-417A-A724-EEE56025909D}" type="pres">
      <dgm:prSet presAssocID="{C885AFDE-F06E-420E-B7CE-1479C1AB95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9E74FB-B937-4F0E-B888-CC2607FF42EA}" type="pres">
      <dgm:prSet presAssocID="{318A1C63-290D-4608-847A-BF19414DDC10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126A7-2EBF-4AAE-8A12-7AC44340B89F}" type="pres">
      <dgm:prSet presAssocID="{93A26CCE-DE77-4541-998F-D47136A3EEA7}" presName="spacer" presStyleCnt="0"/>
      <dgm:spPr/>
    </dgm:pt>
    <dgm:pt modelId="{68E6079E-2486-4DE1-942A-FA6D900B4CDC}" type="pres">
      <dgm:prSet presAssocID="{CB858C46-47C2-46F4-B560-C39E54CCADA1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F8894-83B2-4AC8-99FC-B4D165095A58}" type="pres">
      <dgm:prSet presAssocID="{45B12EBF-5FCE-414A-A525-45DE972B34FD}" presName="spacer" presStyleCnt="0"/>
      <dgm:spPr/>
    </dgm:pt>
    <dgm:pt modelId="{02409F48-D128-44B0-8BBA-85B9007A8BB9}" type="pres">
      <dgm:prSet presAssocID="{1F4AA7F7-6E5F-43C5-AA2D-0BA0B3FF5146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FE52A-153D-4ED9-82BD-73588F7273A4}" type="pres">
      <dgm:prSet presAssocID="{2D8C9236-6918-4F34-8AD9-DA4DDE55CC19}" presName="spacer" presStyleCnt="0"/>
      <dgm:spPr/>
    </dgm:pt>
    <dgm:pt modelId="{B34E08F7-3375-4800-BDCA-1A6A8B669EF5}" type="pres">
      <dgm:prSet presAssocID="{EF09F79C-81C5-475A-9C37-CF9A03548221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C71CB-1D64-4D86-AD05-436673F6E398}" type="pres">
      <dgm:prSet presAssocID="{23025341-B048-46C1-A92D-335E3D391FC5}" presName="spacer" presStyleCnt="0"/>
      <dgm:spPr/>
    </dgm:pt>
    <dgm:pt modelId="{47DBB9B4-49A5-4A6A-9F86-27F22C03C436}" type="pres">
      <dgm:prSet presAssocID="{06BF68DF-E0DF-4729-9213-BD602FC10A97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C2F30-E1A3-42E7-A6F9-387E6FAED801}" type="pres">
      <dgm:prSet presAssocID="{F832EAF2-023A-4BEF-ACCC-6B86107092C4}" presName="spacer" presStyleCnt="0"/>
      <dgm:spPr/>
    </dgm:pt>
    <dgm:pt modelId="{3AD22E8E-87CF-4F61-9941-BE0716EB6AAC}" type="pres">
      <dgm:prSet presAssocID="{88551957-6C1C-4CB5-A6E7-2F2A3CE90875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41CBC-AC71-43CE-974B-9AF0FC6DD851}" type="pres">
      <dgm:prSet presAssocID="{F138981C-6E8D-449F-96FB-F441A003CB06}" presName="spacer" presStyleCnt="0"/>
      <dgm:spPr/>
    </dgm:pt>
    <dgm:pt modelId="{E02BCFDC-C2D4-4437-9C01-FE3FDD3775DB}" type="pres">
      <dgm:prSet presAssocID="{33295606-EC87-4726-A03C-45AFE8146BA2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B13F0-FFE7-4FA4-9B28-3827F83A9681}" type="pres">
      <dgm:prSet presAssocID="{68AA2A8E-9704-41D0-BC33-96E838920649}" presName="spacer" presStyleCnt="0"/>
      <dgm:spPr/>
    </dgm:pt>
    <dgm:pt modelId="{C75CC0E6-8D3B-4A7E-9992-273622EB38F6}" type="pres">
      <dgm:prSet presAssocID="{0AA62A7D-5F1A-4EF7-ADDE-F3D6537BBA7C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A4E45-7AB3-40E3-AE79-47F3B4E058D7}" type="pres">
      <dgm:prSet presAssocID="{925A4728-704A-418A-A96A-0F3FA9D145B7}" presName="spacer" presStyleCnt="0"/>
      <dgm:spPr/>
    </dgm:pt>
    <dgm:pt modelId="{30B094DD-D16D-4120-970F-6F773ED0C526}" type="pres">
      <dgm:prSet presAssocID="{8E2CDEB1-D95F-474D-8FC6-DA89DE81B816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BC123-5222-47DD-B8F9-8E9D45E840F0}" type="pres">
      <dgm:prSet presAssocID="{AD7E91ED-340C-4174-B1B1-B87A8195139E}" presName="spacer" presStyleCnt="0"/>
      <dgm:spPr/>
    </dgm:pt>
    <dgm:pt modelId="{13FEFB3D-BEF7-4C5E-9DB8-D32B92E27E98}" type="pres">
      <dgm:prSet presAssocID="{19E1832D-6CC3-40DA-B3BC-947278EC72E9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48AECF-8DA9-496B-9E5A-79151B7539E2}" type="presOf" srcId="{C885AFDE-F06E-420E-B7CE-1479C1AB9582}" destId="{46857DC4-AF6C-417A-A724-EEE56025909D}" srcOrd="0" destOrd="0" presId="urn:microsoft.com/office/officeart/2005/8/layout/vList2"/>
    <dgm:cxn modelId="{5F427078-6448-41BF-945F-56C86C2880F1}" type="presOf" srcId="{88551957-6C1C-4CB5-A6E7-2F2A3CE90875}" destId="{3AD22E8E-87CF-4F61-9941-BE0716EB6AAC}" srcOrd="0" destOrd="0" presId="urn:microsoft.com/office/officeart/2005/8/layout/vList2"/>
    <dgm:cxn modelId="{FBB70E14-88FB-4E8E-AA6A-11258829EBCA}" type="presOf" srcId="{33295606-EC87-4726-A03C-45AFE8146BA2}" destId="{E02BCFDC-C2D4-4437-9C01-FE3FDD3775DB}" srcOrd="0" destOrd="0" presId="urn:microsoft.com/office/officeart/2005/8/layout/vList2"/>
    <dgm:cxn modelId="{CBB5F9CC-8CAA-4CB5-829C-3554C40626E8}" srcId="{C885AFDE-F06E-420E-B7CE-1479C1AB9582}" destId="{8E2CDEB1-D95F-474D-8FC6-DA89DE81B816}" srcOrd="8" destOrd="0" parTransId="{4C6D6AF1-A6F0-4029-9ABD-032D8CA1B60E}" sibTransId="{AD7E91ED-340C-4174-B1B1-B87A8195139E}"/>
    <dgm:cxn modelId="{C3DC122A-1502-431C-8145-632058E266D1}" srcId="{C885AFDE-F06E-420E-B7CE-1479C1AB9582}" destId="{CB858C46-47C2-46F4-B560-C39E54CCADA1}" srcOrd="1" destOrd="0" parTransId="{715A2189-01A6-42AC-89CD-8F694C7FC685}" sibTransId="{45B12EBF-5FCE-414A-A525-45DE972B34FD}"/>
    <dgm:cxn modelId="{46EAC0C2-4700-43AA-BCD7-FB4820F159D9}" type="presOf" srcId="{EF09F79C-81C5-475A-9C37-CF9A03548221}" destId="{B34E08F7-3375-4800-BDCA-1A6A8B669EF5}" srcOrd="0" destOrd="0" presId="urn:microsoft.com/office/officeart/2005/8/layout/vList2"/>
    <dgm:cxn modelId="{65EDE097-B02A-4AC8-94E0-205A054C309E}" srcId="{C885AFDE-F06E-420E-B7CE-1479C1AB9582}" destId="{318A1C63-290D-4608-847A-BF19414DDC10}" srcOrd="0" destOrd="0" parTransId="{E0900B7B-E666-4CFC-AEE4-85FF48A03EAB}" sibTransId="{93A26CCE-DE77-4541-998F-D47136A3EEA7}"/>
    <dgm:cxn modelId="{964AF145-63D0-42C6-9C1D-0FB56C067EAF}" srcId="{C885AFDE-F06E-420E-B7CE-1479C1AB9582}" destId="{33295606-EC87-4726-A03C-45AFE8146BA2}" srcOrd="6" destOrd="0" parTransId="{B5EB4390-DD69-487F-AB9E-7A9F43AEB6F2}" sibTransId="{68AA2A8E-9704-41D0-BC33-96E838920649}"/>
    <dgm:cxn modelId="{23FA0D35-FE5E-47E8-AA23-9E6EB90003C2}" srcId="{C885AFDE-F06E-420E-B7CE-1479C1AB9582}" destId="{EF09F79C-81C5-475A-9C37-CF9A03548221}" srcOrd="3" destOrd="0" parTransId="{CEE0D622-585F-4400-B5F1-0FD6A0B77B13}" sibTransId="{23025341-B048-46C1-A92D-335E3D391FC5}"/>
    <dgm:cxn modelId="{D25336E5-32F6-48D1-B6A7-182880FB090F}" srcId="{C885AFDE-F06E-420E-B7CE-1479C1AB9582}" destId="{0AA62A7D-5F1A-4EF7-ADDE-F3D6537BBA7C}" srcOrd="7" destOrd="0" parTransId="{C1908695-9408-44D5-866E-1AA0B6D66C93}" sibTransId="{925A4728-704A-418A-A96A-0F3FA9D145B7}"/>
    <dgm:cxn modelId="{A2901912-69D5-4C2A-A5E7-82BCEAE597DF}" type="presOf" srcId="{1F4AA7F7-6E5F-43C5-AA2D-0BA0B3FF5146}" destId="{02409F48-D128-44B0-8BBA-85B9007A8BB9}" srcOrd="0" destOrd="0" presId="urn:microsoft.com/office/officeart/2005/8/layout/vList2"/>
    <dgm:cxn modelId="{C8DD188E-C42C-4A38-A01C-DB69D256AAAF}" type="presOf" srcId="{0AA62A7D-5F1A-4EF7-ADDE-F3D6537BBA7C}" destId="{C75CC0E6-8D3B-4A7E-9992-273622EB38F6}" srcOrd="0" destOrd="0" presId="urn:microsoft.com/office/officeart/2005/8/layout/vList2"/>
    <dgm:cxn modelId="{0329A1A2-E942-44AC-9D43-9573198F4B54}" srcId="{C885AFDE-F06E-420E-B7CE-1479C1AB9582}" destId="{19E1832D-6CC3-40DA-B3BC-947278EC72E9}" srcOrd="9" destOrd="0" parTransId="{7E59CA06-2DD2-4DA4-B153-9C875CD364D2}" sibTransId="{2129C3AF-D5F0-47A6-B431-99D072196307}"/>
    <dgm:cxn modelId="{DAA4F916-A335-4B6B-9C22-944693E57F19}" type="presOf" srcId="{CB858C46-47C2-46F4-B560-C39E54CCADA1}" destId="{68E6079E-2486-4DE1-942A-FA6D900B4CDC}" srcOrd="0" destOrd="0" presId="urn:microsoft.com/office/officeart/2005/8/layout/vList2"/>
    <dgm:cxn modelId="{D09228F7-EB83-4D3A-99F8-E9108A2D9932}" type="presOf" srcId="{318A1C63-290D-4608-847A-BF19414DDC10}" destId="{B19E74FB-B937-4F0E-B888-CC2607FF42EA}" srcOrd="0" destOrd="0" presId="urn:microsoft.com/office/officeart/2005/8/layout/vList2"/>
    <dgm:cxn modelId="{0FB94F2D-6269-475E-8EA3-F5B9BD389625}" srcId="{C885AFDE-F06E-420E-B7CE-1479C1AB9582}" destId="{88551957-6C1C-4CB5-A6E7-2F2A3CE90875}" srcOrd="5" destOrd="0" parTransId="{5BAD0192-1C1A-4BCB-AD7B-13AFC0F8AE08}" sibTransId="{F138981C-6E8D-449F-96FB-F441A003CB06}"/>
    <dgm:cxn modelId="{F6F8EB6A-07CC-41B4-96A3-8B5934DACB64}" srcId="{C885AFDE-F06E-420E-B7CE-1479C1AB9582}" destId="{06BF68DF-E0DF-4729-9213-BD602FC10A97}" srcOrd="4" destOrd="0" parTransId="{EE5D0DC1-2240-4B44-9DC8-BF9C3F920069}" sibTransId="{F832EAF2-023A-4BEF-ACCC-6B86107092C4}"/>
    <dgm:cxn modelId="{4EE9B937-FC9E-41EA-B786-6F867B1617A4}" type="presOf" srcId="{19E1832D-6CC3-40DA-B3BC-947278EC72E9}" destId="{13FEFB3D-BEF7-4C5E-9DB8-D32B92E27E98}" srcOrd="0" destOrd="0" presId="urn:microsoft.com/office/officeart/2005/8/layout/vList2"/>
    <dgm:cxn modelId="{CF2ECDF1-827B-4D32-98BC-86442DC1FB1D}" type="presOf" srcId="{06BF68DF-E0DF-4729-9213-BD602FC10A97}" destId="{47DBB9B4-49A5-4A6A-9F86-27F22C03C436}" srcOrd="0" destOrd="0" presId="urn:microsoft.com/office/officeart/2005/8/layout/vList2"/>
    <dgm:cxn modelId="{FA16F16E-F87B-4A89-A61C-EE5277559354}" type="presOf" srcId="{8E2CDEB1-D95F-474D-8FC6-DA89DE81B816}" destId="{30B094DD-D16D-4120-970F-6F773ED0C526}" srcOrd="0" destOrd="0" presId="urn:microsoft.com/office/officeart/2005/8/layout/vList2"/>
    <dgm:cxn modelId="{DDFE86F2-BBCC-48DB-82A8-B623CCD59280}" srcId="{C885AFDE-F06E-420E-B7CE-1479C1AB9582}" destId="{1F4AA7F7-6E5F-43C5-AA2D-0BA0B3FF5146}" srcOrd="2" destOrd="0" parTransId="{0E8AA1C0-E2E5-4484-A25D-599FF54748B8}" sibTransId="{2D8C9236-6918-4F34-8AD9-DA4DDE55CC19}"/>
    <dgm:cxn modelId="{E83EE253-D5A6-415A-8B1F-B159FF59F090}" type="presParOf" srcId="{46857DC4-AF6C-417A-A724-EEE56025909D}" destId="{B19E74FB-B937-4F0E-B888-CC2607FF42EA}" srcOrd="0" destOrd="0" presId="urn:microsoft.com/office/officeart/2005/8/layout/vList2"/>
    <dgm:cxn modelId="{5CDA87F9-E8F0-4404-963F-284ABC974490}" type="presParOf" srcId="{46857DC4-AF6C-417A-A724-EEE56025909D}" destId="{155126A7-2EBF-4AAE-8A12-7AC44340B89F}" srcOrd="1" destOrd="0" presId="urn:microsoft.com/office/officeart/2005/8/layout/vList2"/>
    <dgm:cxn modelId="{D55D27EC-5348-443E-90C0-E19AAF9AC13A}" type="presParOf" srcId="{46857DC4-AF6C-417A-A724-EEE56025909D}" destId="{68E6079E-2486-4DE1-942A-FA6D900B4CDC}" srcOrd="2" destOrd="0" presId="urn:microsoft.com/office/officeart/2005/8/layout/vList2"/>
    <dgm:cxn modelId="{76920FED-2AF9-474C-9E5C-9FBCE0306755}" type="presParOf" srcId="{46857DC4-AF6C-417A-A724-EEE56025909D}" destId="{1BAF8894-83B2-4AC8-99FC-B4D165095A58}" srcOrd="3" destOrd="0" presId="urn:microsoft.com/office/officeart/2005/8/layout/vList2"/>
    <dgm:cxn modelId="{7A76DCF2-491E-4EB0-9C34-9E6D04177359}" type="presParOf" srcId="{46857DC4-AF6C-417A-A724-EEE56025909D}" destId="{02409F48-D128-44B0-8BBA-85B9007A8BB9}" srcOrd="4" destOrd="0" presId="urn:microsoft.com/office/officeart/2005/8/layout/vList2"/>
    <dgm:cxn modelId="{2476D52D-9619-42D6-BC7E-0E510D2BDD4A}" type="presParOf" srcId="{46857DC4-AF6C-417A-A724-EEE56025909D}" destId="{2B0FE52A-153D-4ED9-82BD-73588F7273A4}" srcOrd="5" destOrd="0" presId="urn:microsoft.com/office/officeart/2005/8/layout/vList2"/>
    <dgm:cxn modelId="{38C71292-57CC-4E9B-95F6-B1D44E3C5396}" type="presParOf" srcId="{46857DC4-AF6C-417A-A724-EEE56025909D}" destId="{B34E08F7-3375-4800-BDCA-1A6A8B669EF5}" srcOrd="6" destOrd="0" presId="urn:microsoft.com/office/officeart/2005/8/layout/vList2"/>
    <dgm:cxn modelId="{EA6DD1DF-8BAC-436A-BA4E-7BA3A21CB437}" type="presParOf" srcId="{46857DC4-AF6C-417A-A724-EEE56025909D}" destId="{C1AC71CB-1D64-4D86-AD05-436673F6E398}" srcOrd="7" destOrd="0" presId="urn:microsoft.com/office/officeart/2005/8/layout/vList2"/>
    <dgm:cxn modelId="{9DAB5591-5697-4DCB-AEE4-1D75DD5CAACD}" type="presParOf" srcId="{46857DC4-AF6C-417A-A724-EEE56025909D}" destId="{47DBB9B4-49A5-4A6A-9F86-27F22C03C436}" srcOrd="8" destOrd="0" presId="urn:microsoft.com/office/officeart/2005/8/layout/vList2"/>
    <dgm:cxn modelId="{5EF32F48-78D2-435E-ABE6-179AE419B7C5}" type="presParOf" srcId="{46857DC4-AF6C-417A-A724-EEE56025909D}" destId="{086C2F30-E1A3-42E7-A6F9-387E6FAED801}" srcOrd="9" destOrd="0" presId="urn:microsoft.com/office/officeart/2005/8/layout/vList2"/>
    <dgm:cxn modelId="{D2C2FDEC-4043-47EA-A2D3-416EDEDAC575}" type="presParOf" srcId="{46857DC4-AF6C-417A-A724-EEE56025909D}" destId="{3AD22E8E-87CF-4F61-9941-BE0716EB6AAC}" srcOrd="10" destOrd="0" presId="urn:microsoft.com/office/officeart/2005/8/layout/vList2"/>
    <dgm:cxn modelId="{C86835DD-E65C-48AA-BA09-24BE86293039}" type="presParOf" srcId="{46857DC4-AF6C-417A-A724-EEE56025909D}" destId="{F7741CBC-AC71-43CE-974B-9AF0FC6DD851}" srcOrd="11" destOrd="0" presId="urn:microsoft.com/office/officeart/2005/8/layout/vList2"/>
    <dgm:cxn modelId="{D07FD51F-FD00-4636-B475-CB64A12D1F8D}" type="presParOf" srcId="{46857DC4-AF6C-417A-A724-EEE56025909D}" destId="{E02BCFDC-C2D4-4437-9C01-FE3FDD3775DB}" srcOrd="12" destOrd="0" presId="urn:microsoft.com/office/officeart/2005/8/layout/vList2"/>
    <dgm:cxn modelId="{63086725-927B-4CB5-BF91-863E1E871946}" type="presParOf" srcId="{46857DC4-AF6C-417A-A724-EEE56025909D}" destId="{4B5B13F0-FFE7-4FA4-9B28-3827F83A9681}" srcOrd="13" destOrd="0" presId="urn:microsoft.com/office/officeart/2005/8/layout/vList2"/>
    <dgm:cxn modelId="{73CCF923-62A3-44C3-A20B-0AF2E11E00BF}" type="presParOf" srcId="{46857DC4-AF6C-417A-A724-EEE56025909D}" destId="{C75CC0E6-8D3B-4A7E-9992-273622EB38F6}" srcOrd="14" destOrd="0" presId="urn:microsoft.com/office/officeart/2005/8/layout/vList2"/>
    <dgm:cxn modelId="{4C8C3CA9-B151-47A8-802C-0B6697251B82}" type="presParOf" srcId="{46857DC4-AF6C-417A-A724-EEE56025909D}" destId="{123A4E45-7AB3-40E3-AE79-47F3B4E058D7}" srcOrd="15" destOrd="0" presId="urn:microsoft.com/office/officeart/2005/8/layout/vList2"/>
    <dgm:cxn modelId="{38E825E6-A0FF-40C9-984F-5A0230D94D7D}" type="presParOf" srcId="{46857DC4-AF6C-417A-A724-EEE56025909D}" destId="{30B094DD-D16D-4120-970F-6F773ED0C526}" srcOrd="16" destOrd="0" presId="urn:microsoft.com/office/officeart/2005/8/layout/vList2"/>
    <dgm:cxn modelId="{334729F9-A638-4FB2-9DEA-4BE98ABB2BB0}" type="presParOf" srcId="{46857DC4-AF6C-417A-A724-EEE56025909D}" destId="{E3DBC123-5222-47DD-B8F9-8E9D45E840F0}" srcOrd="17" destOrd="0" presId="urn:microsoft.com/office/officeart/2005/8/layout/vList2"/>
    <dgm:cxn modelId="{75F39251-F159-4964-827D-7555963949A3}" type="presParOf" srcId="{46857DC4-AF6C-417A-A724-EEE56025909D}" destId="{13FEFB3D-BEF7-4C5E-9DB8-D32B92E27E9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93B2D6-0C02-4BC9-9DE1-CB5AF789B71F}" type="doc">
      <dgm:prSet loTypeId="urn:microsoft.com/office/officeart/2005/8/layout/matrix3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AAB0BD-0CDB-467A-A3EA-A521E5421AFB}">
      <dgm:prSet custT="1"/>
      <dgm:spPr/>
      <dgm:t>
        <a:bodyPr/>
        <a:lstStyle/>
        <a:p>
          <a:pPr rtl="0"/>
          <a:r>
            <a:rPr lang="en-US" sz="1800" dirty="0" smtClean="0"/>
            <a:t>How will partnerships or coalitions support this project?</a:t>
          </a:r>
          <a:endParaRPr lang="en-US" sz="1800" dirty="0"/>
        </a:p>
      </dgm:t>
    </dgm:pt>
    <dgm:pt modelId="{52E745BE-604F-46AC-B3BB-056A6CB4689F}" type="parTrans" cxnId="{75186251-1E2C-4941-8606-D6DD73356BD6}">
      <dgm:prSet/>
      <dgm:spPr/>
      <dgm:t>
        <a:bodyPr/>
        <a:lstStyle/>
        <a:p>
          <a:endParaRPr lang="en-US"/>
        </a:p>
      </dgm:t>
    </dgm:pt>
    <dgm:pt modelId="{81DBC655-82DC-4FD7-A253-B5A761BF4DDE}" type="sibTrans" cxnId="{75186251-1E2C-4941-8606-D6DD73356BD6}">
      <dgm:prSet/>
      <dgm:spPr/>
      <dgm:t>
        <a:bodyPr/>
        <a:lstStyle/>
        <a:p>
          <a:endParaRPr lang="en-US"/>
        </a:p>
      </dgm:t>
    </dgm:pt>
    <dgm:pt modelId="{DF8B9A5D-6B7B-43A2-848E-5F2C97E87EFA}">
      <dgm:prSet custT="1"/>
      <dgm:spPr/>
      <dgm:t>
        <a:bodyPr/>
        <a:lstStyle/>
        <a:p>
          <a:pPr rtl="0"/>
          <a:r>
            <a:rPr lang="en-US" sz="1400" dirty="0" smtClean="0"/>
            <a:t>Will the project be coordinated between two or more agencies?</a:t>
          </a:r>
        </a:p>
        <a:p>
          <a:pPr rtl="0"/>
          <a:r>
            <a:rPr lang="en-US" sz="1400" dirty="0" smtClean="0"/>
            <a:t>  If so, is there an MOU or affiliation agreement?</a:t>
          </a:r>
          <a:endParaRPr lang="en-US" sz="1400" dirty="0"/>
        </a:p>
      </dgm:t>
    </dgm:pt>
    <dgm:pt modelId="{6472BC03-BDAC-4623-AEB1-546D2B36ADCE}" type="parTrans" cxnId="{E54F0529-FD97-4DB0-A39C-4B6550621644}">
      <dgm:prSet/>
      <dgm:spPr/>
      <dgm:t>
        <a:bodyPr/>
        <a:lstStyle/>
        <a:p>
          <a:endParaRPr lang="en-US"/>
        </a:p>
      </dgm:t>
    </dgm:pt>
    <dgm:pt modelId="{8307518D-9460-40A8-8CEC-5B0F67532D1A}" type="sibTrans" cxnId="{E54F0529-FD97-4DB0-A39C-4B6550621644}">
      <dgm:prSet/>
      <dgm:spPr/>
      <dgm:t>
        <a:bodyPr/>
        <a:lstStyle/>
        <a:p>
          <a:endParaRPr lang="en-US"/>
        </a:p>
      </dgm:t>
    </dgm:pt>
    <dgm:pt modelId="{783CB27C-18B1-42CE-BCA7-63557FA1D504}">
      <dgm:prSet custT="1"/>
      <dgm:spPr/>
      <dgm:t>
        <a:bodyPr/>
        <a:lstStyle/>
        <a:p>
          <a:pPr rtl="0"/>
          <a:r>
            <a:rPr lang="en-US" sz="1400" dirty="0" smtClean="0"/>
            <a:t>How does your agency intend to use volunteers for this project?</a:t>
          </a:r>
        </a:p>
        <a:p>
          <a:pPr rtl="0"/>
          <a:r>
            <a:rPr lang="en-US" sz="1400" dirty="0" smtClean="0"/>
            <a:t>  For the overall work of the agency?</a:t>
          </a:r>
          <a:endParaRPr lang="en-US" sz="1400" dirty="0"/>
        </a:p>
      </dgm:t>
    </dgm:pt>
    <dgm:pt modelId="{E1F90613-C292-4B5C-A440-347A7A7A746D}" type="parTrans" cxnId="{2A0B8B0E-4EE3-440E-9E28-7144824BCFB6}">
      <dgm:prSet/>
      <dgm:spPr/>
      <dgm:t>
        <a:bodyPr/>
        <a:lstStyle/>
        <a:p>
          <a:endParaRPr lang="en-US"/>
        </a:p>
      </dgm:t>
    </dgm:pt>
    <dgm:pt modelId="{6A248286-5EBA-4BB7-A60D-3B0C1F1D35BF}" type="sibTrans" cxnId="{2A0B8B0E-4EE3-440E-9E28-7144824BCFB6}">
      <dgm:prSet/>
      <dgm:spPr/>
      <dgm:t>
        <a:bodyPr/>
        <a:lstStyle/>
        <a:p>
          <a:endParaRPr lang="en-US"/>
        </a:p>
      </dgm:t>
    </dgm:pt>
    <dgm:pt modelId="{3D15BCD3-6EFF-4F6C-9F1E-C2E6DFF9A349}">
      <dgm:prSet custT="1"/>
      <dgm:spPr/>
      <dgm:t>
        <a:bodyPr/>
        <a:lstStyle/>
        <a:p>
          <a:r>
            <a:rPr lang="en-US" sz="1400" dirty="0" smtClean="0"/>
            <a:t>Letters of Support</a:t>
          </a:r>
          <a:endParaRPr lang="en-US" sz="1400" dirty="0"/>
        </a:p>
      </dgm:t>
    </dgm:pt>
    <dgm:pt modelId="{A10E801A-44F6-4B05-AB99-F9C07E16E0DB}" type="parTrans" cxnId="{33AB0667-B0D8-479A-BA4B-69FD98ECF6BC}">
      <dgm:prSet/>
      <dgm:spPr/>
      <dgm:t>
        <a:bodyPr/>
        <a:lstStyle/>
        <a:p>
          <a:endParaRPr lang="en-US"/>
        </a:p>
      </dgm:t>
    </dgm:pt>
    <dgm:pt modelId="{0C7FAD9B-0EC9-4C7E-A0A4-9E3EDF4C0199}" type="sibTrans" cxnId="{33AB0667-B0D8-479A-BA4B-69FD98ECF6BC}">
      <dgm:prSet/>
      <dgm:spPr/>
      <dgm:t>
        <a:bodyPr/>
        <a:lstStyle/>
        <a:p>
          <a:endParaRPr lang="en-US"/>
        </a:p>
      </dgm:t>
    </dgm:pt>
    <dgm:pt modelId="{175B9318-2C15-4471-BB51-1368E8BBC17C}" type="pres">
      <dgm:prSet presAssocID="{B893B2D6-0C02-4BC9-9DE1-CB5AF789B71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76109B-9FE1-4B04-A7A0-A7356A1555DA}" type="pres">
      <dgm:prSet presAssocID="{B893B2D6-0C02-4BC9-9DE1-CB5AF789B71F}" presName="diamond" presStyleLbl="bgShp" presStyleIdx="0" presStyleCnt="1"/>
      <dgm:spPr/>
      <dgm:t>
        <a:bodyPr/>
        <a:lstStyle/>
        <a:p>
          <a:endParaRPr lang="en-US"/>
        </a:p>
      </dgm:t>
    </dgm:pt>
    <dgm:pt modelId="{3EFB2247-8961-43C0-A610-3CEF3D0D2B46}" type="pres">
      <dgm:prSet presAssocID="{B893B2D6-0C02-4BC9-9DE1-CB5AF789B71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0983F-8FA7-4C1A-9238-59E0ED9F1D58}" type="pres">
      <dgm:prSet presAssocID="{B893B2D6-0C02-4BC9-9DE1-CB5AF789B71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1CF8-2200-43FF-B51E-0D96376AA333}" type="pres">
      <dgm:prSet presAssocID="{B893B2D6-0C02-4BC9-9DE1-CB5AF789B71F}" presName="quad3" presStyleLbl="node1" presStyleIdx="2" presStyleCnt="4" custScaleY="97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04EE5-FE88-4077-8EDE-8FB2F08F8117}" type="pres">
      <dgm:prSet presAssocID="{B893B2D6-0C02-4BC9-9DE1-CB5AF789B71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AB0667-B0D8-479A-BA4B-69FD98ECF6BC}" srcId="{B893B2D6-0C02-4BC9-9DE1-CB5AF789B71F}" destId="{3D15BCD3-6EFF-4F6C-9F1E-C2E6DFF9A349}" srcOrd="3" destOrd="0" parTransId="{A10E801A-44F6-4B05-AB99-F9C07E16E0DB}" sibTransId="{0C7FAD9B-0EC9-4C7E-A0A4-9E3EDF4C0199}"/>
    <dgm:cxn modelId="{75186251-1E2C-4941-8606-D6DD73356BD6}" srcId="{B893B2D6-0C02-4BC9-9DE1-CB5AF789B71F}" destId="{0EAAB0BD-0CDB-467A-A3EA-A521E5421AFB}" srcOrd="0" destOrd="0" parTransId="{52E745BE-604F-46AC-B3BB-056A6CB4689F}" sibTransId="{81DBC655-82DC-4FD7-A253-B5A761BF4DDE}"/>
    <dgm:cxn modelId="{9201AEE5-528B-4CCC-A20C-367A6F56D901}" type="presOf" srcId="{B893B2D6-0C02-4BC9-9DE1-CB5AF789B71F}" destId="{175B9318-2C15-4471-BB51-1368E8BBC17C}" srcOrd="0" destOrd="0" presId="urn:microsoft.com/office/officeart/2005/8/layout/matrix3"/>
    <dgm:cxn modelId="{4249F7A4-D2B9-441C-A594-E4BF54E195A9}" type="presOf" srcId="{783CB27C-18B1-42CE-BCA7-63557FA1D504}" destId="{0BE21CF8-2200-43FF-B51E-0D96376AA333}" srcOrd="0" destOrd="0" presId="urn:microsoft.com/office/officeart/2005/8/layout/matrix3"/>
    <dgm:cxn modelId="{E54F0529-FD97-4DB0-A39C-4B6550621644}" srcId="{B893B2D6-0C02-4BC9-9DE1-CB5AF789B71F}" destId="{DF8B9A5D-6B7B-43A2-848E-5F2C97E87EFA}" srcOrd="1" destOrd="0" parTransId="{6472BC03-BDAC-4623-AEB1-546D2B36ADCE}" sibTransId="{8307518D-9460-40A8-8CEC-5B0F67532D1A}"/>
    <dgm:cxn modelId="{596DCC81-1893-4497-91FB-ECD6535BC52B}" type="presOf" srcId="{DF8B9A5D-6B7B-43A2-848E-5F2C97E87EFA}" destId="{DF80983F-8FA7-4C1A-9238-59E0ED9F1D58}" srcOrd="0" destOrd="0" presId="urn:microsoft.com/office/officeart/2005/8/layout/matrix3"/>
    <dgm:cxn modelId="{F760F7D3-5540-445F-81AE-588415BAFE0C}" type="presOf" srcId="{0EAAB0BD-0CDB-467A-A3EA-A521E5421AFB}" destId="{3EFB2247-8961-43C0-A610-3CEF3D0D2B46}" srcOrd="0" destOrd="0" presId="urn:microsoft.com/office/officeart/2005/8/layout/matrix3"/>
    <dgm:cxn modelId="{4A64CC8E-6135-4066-BA9A-434017E30908}" type="presOf" srcId="{3D15BCD3-6EFF-4F6C-9F1E-C2E6DFF9A349}" destId="{31C04EE5-FE88-4077-8EDE-8FB2F08F8117}" srcOrd="0" destOrd="0" presId="urn:microsoft.com/office/officeart/2005/8/layout/matrix3"/>
    <dgm:cxn modelId="{2A0B8B0E-4EE3-440E-9E28-7144824BCFB6}" srcId="{B893B2D6-0C02-4BC9-9DE1-CB5AF789B71F}" destId="{783CB27C-18B1-42CE-BCA7-63557FA1D504}" srcOrd="2" destOrd="0" parTransId="{E1F90613-C292-4B5C-A440-347A7A7A746D}" sibTransId="{6A248286-5EBA-4BB7-A60D-3B0C1F1D35BF}"/>
    <dgm:cxn modelId="{A2E2D7C7-B722-4E13-8E8B-4E33957C99CE}" type="presParOf" srcId="{175B9318-2C15-4471-BB51-1368E8BBC17C}" destId="{9776109B-9FE1-4B04-A7A0-A7356A1555DA}" srcOrd="0" destOrd="0" presId="urn:microsoft.com/office/officeart/2005/8/layout/matrix3"/>
    <dgm:cxn modelId="{07C4141F-23B7-4454-B36F-5B5740E00A38}" type="presParOf" srcId="{175B9318-2C15-4471-BB51-1368E8BBC17C}" destId="{3EFB2247-8961-43C0-A610-3CEF3D0D2B46}" srcOrd="1" destOrd="0" presId="urn:microsoft.com/office/officeart/2005/8/layout/matrix3"/>
    <dgm:cxn modelId="{F5C2E5F1-496C-42C8-BE1F-6C0082B7746F}" type="presParOf" srcId="{175B9318-2C15-4471-BB51-1368E8BBC17C}" destId="{DF80983F-8FA7-4C1A-9238-59E0ED9F1D58}" srcOrd="2" destOrd="0" presId="urn:microsoft.com/office/officeart/2005/8/layout/matrix3"/>
    <dgm:cxn modelId="{D8E45D8B-CBA0-4F8E-AA88-6BF93101C064}" type="presParOf" srcId="{175B9318-2C15-4471-BB51-1368E8BBC17C}" destId="{0BE21CF8-2200-43FF-B51E-0D96376AA333}" srcOrd="3" destOrd="0" presId="urn:microsoft.com/office/officeart/2005/8/layout/matrix3"/>
    <dgm:cxn modelId="{40FBCFFC-BE2B-43A3-A7CF-2BCD23FA564F}" type="presParOf" srcId="{175B9318-2C15-4471-BB51-1368E8BBC17C}" destId="{31C04EE5-FE88-4077-8EDE-8FB2F08F811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26D4A5-66CB-4B9C-9676-672F09447DE5}" type="doc">
      <dgm:prSet loTypeId="urn:microsoft.com/office/officeart/2005/8/layout/vList5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E1C8554-19F6-4490-9BEF-4F4B126D81F6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Who will manage the project?</a:t>
          </a:r>
          <a:endParaRPr lang="en-US" dirty="0">
            <a:solidFill>
              <a:schemeClr val="bg1"/>
            </a:solidFill>
          </a:endParaRPr>
        </a:p>
      </dgm:t>
    </dgm:pt>
    <dgm:pt modelId="{F9555F38-237E-4F30-ADEF-49FFF37EC999}" type="parTrans" cxnId="{479A724E-D843-4990-A6C2-6F9D3DC805ED}">
      <dgm:prSet/>
      <dgm:spPr/>
      <dgm:t>
        <a:bodyPr/>
        <a:lstStyle/>
        <a:p>
          <a:endParaRPr lang="en-US"/>
        </a:p>
      </dgm:t>
    </dgm:pt>
    <dgm:pt modelId="{8E55D088-3ADE-459B-A0CB-921A7D904BA3}" type="sibTrans" cxnId="{479A724E-D843-4990-A6C2-6F9D3DC805ED}">
      <dgm:prSet/>
      <dgm:spPr/>
      <dgm:t>
        <a:bodyPr/>
        <a:lstStyle/>
        <a:p>
          <a:endParaRPr lang="en-US"/>
        </a:p>
      </dgm:t>
    </dgm:pt>
    <dgm:pt modelId="{CC5316F2-4AC5-4507-AE0E-0A75BD6BEAA8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Who is working on this project?</a:t>
          </a:r>
          <a:endParaRPr lang="en-US" dirty="0">
            <a:solidFill>
              <a:schemeClr val="bg1"/>
            </a:solidFill>
          </a:endParaRPr>
        </a:p>
      </dgm:t>
    </dgm:pt>
    <dgm:pt modelId="{25DE4E45-9D07-41FA-8FE3-129A6C1F3C54}" type="parTrans" cxnId="{2253E949-B273-495F-8445-40F609E7F3AF}">
      <dgm:prSet/>
      <dgm:spPr/>
      <dgm:t>
        <a:bodyPr/>
        <a:lstStyle/>
        <a:p>
          <a:endParaRPr lang="en-US"/>
        </a:p>
      </dgm:t>
    </dgm:pt>
    <dgm:pt modelId="{48A09278-30A1-4BF2-AE1F-162AB4877569}" type="sibTrans" cxnId="{2253E949-B273-495F-8445-40F609E7F3AF}">
      <dgm:prSet/>
      <dgm:spPr/>
      <dgm:t>
        <a:bodyPr/>
        <a:lstStyle/>
        <a:p>
          <a:endParaRPr lang="en-US"/>
        </a:p>
      </dgm:t>
    </dgm:pt>
    <dgm:pt modelId="{3F225290-1E27-4015-9BD6-B5B60CE18FE7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How are the staff qualified to manage and implement the project?</a:t>
          </a:r>
          <a:endParaRPr lang="en-US" dirty="0">
            <a:solidFill>
              <a:schemeClr val="bg1"/>
            </a:solidFill>
          </a:endParaRPr>
        </a:p>
      </dgm:t>
    </dgm:pt>
    <dgm:pt modelId="{536421A8-ACA7-40DC-A14A-420A148B0D8C}" type="parTrans" cxnId="{F64F4580-200D-435F-966A-4A30F1354DE9}">
      <dgm:prSet/>
      <dgm:spPr/>
      <dgm:t>
        <a:bodyPr/>
        <a:lstStyle/>
        <a:p>
          <a:endParaRPr lang="en-US"/>
        </a:p>
      </dgm:t>
    </dgm:pt>
    <dgm:pt modelId="{EDC55FD0-ADBC-42F5-9E53-0CA000A64227}" type="sibTrans" cxnId="{F64F4580-200D-435F-966A-4A30F1354DE9}">
      <dgm:prSet/>
      <dgm:spPr/>
      <dgm:t>
        <a:bodyPr/>
        <a:lstStyle/>
        <a:p>
          <a:endParaRPr lang="en-US"/>
        </a:p>
      </dgm:t>
    </dgm:pt>
    <dgm:pt modelId="{95F6FFDE-D019-410B-9E55-BD5EB528B8E3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How much time will each spend working on the project?</a:t>
          </a:r>
          <a:endParaRPr lang="en-US" dirty="0">
            <a:solidFill>
              <a:schemeClr val="bg1"/>
            </a:solidFill>
          </a:endParaRPr>
        </a:p>
      </dgm:t>
    </dgm:pt>
    <dgm:pt modelId="{993BD2E7-0BB5-4C1A-B998-3D2EBEAEA18B}" type="parTrans" cxnId="{3112EC62-B512-41C1-B6DE-656BE68A29A0}">
      <dgm:prSet/>
      <dgm:spPr/>
      <dgm:t>
        <a:bodyPr/>
        <a:lstStyle/>
        <a:p>
          <a:endParaRPr lang="en-US"/>
        </a:p>
      </dgm:t>
    </dgm:pt>
    <dgm:pt modelId="{0CD37A4F-44EB-4DE6-9419-D8639A1A0985}" type="sibTrans" cxnId="{3112EC62-B512-41C1-B6DE-656BE68A29A0}">
      <dgm:prSet/>
      <dgm:spPr/>
      <dgm:t>
        <a:bodyPr/>
        <a:lstStyle/>
        <a:p>
          <a:endParaRPr lang="en-US"/>
        </a:p>
      </dgm:t>
    </dgm:pt>
    <dgm:pt modelId="{A8EF9171-F86D-4486-9142-86E7D6541E92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Include Current Resumes and Job Descriptions.</a:t>
          </a:r>
          <a:endParaRPr lang="en-US" dirty="0">
            <a:solidFill>
              <a:schemeClr val="bg1"/>
            </a:solidFill>
          </a:endParaRPr>
        </a:p>
      </dgm:t>
    </dgm:pt>
    <dgm:pt modelId="{EBB6176A-D17D-48EF-A0CC-F3AF2409E2ED}" type="parTrans" cxnId="{794028AE-ED47-4340-A24B-58EAA09DEC6A}">
      <dgm:prSet/>
      <dgm:spPr/>
      <dgm:t>
        <a:bodyPr/>
        <a:lstStyle/>
        <a:p>
          <a:endParaRPr lang="en-US"/>
        </a:p>
      </dgm:t>
    </dgm:pt>
    <dgm:pt modelId="{3D5C9E40-2A7A-4447-A9C5-F1F4190FBF92}" type="sibTrans" cxnId="{794028AE-ED47-4340-A24B-58EAA09DEC6A}">
      <dgm:prSet/>
      <dgm:spPr/>
      <dgm:t>
        <a:bodyPr/>
        <a:lstStyle/>
        <a:p>
          <a:endParaRPr lang="en-US"/>
        </a:p>
      </dgm:t>
    </dgm:pt>
    <dgm:pt modelId="{BA570FA5-8695-4C8B-9E84-6397A0353A35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Are they Full Time or Part Time? </a:t>
          </a:r>
          <a:endParaRPr lang="en-US" dirty="0">
            <a:solidFill>
              <a:schemeClr val="bg1"/>
            </a:solidFill>
          </a:endParaRPr>
        </a:p>
      </dgm:t>
    </dgm:pt>
    <dgm:pt modelId="{82C6FDB7-4CEC-4424-BE92-7312D8934F78}" type="parTrans" cxnId="{95B0770B-E387-4778-81DF-7F609792AC0E}">
      <dgm:prSet/>
      <dgm:spPr/>
      <dgm:t>
        <a:bodyPr/>
        <a:lstStyle/>
        <a:p>
          <a:endParaRPr lang="en-US"/>
        </a:p>
      </dgm:t>
    </dgm:pt>
    <dgm:pt modelId="{12DD12F3-5413-4373-8A31-16BC8A7D1C2B}" type="sibTrans" cxnId="{95B0770B-E387-4778-81DF-7F609792AC0E}">
      <dgm:prSet/>
      <dgm:spPr/>
      <dgm:t>
        <a:bodyPr/>
        <a:lstStyle/>
        <a:p>
          <a:endParaRPr lang="en-US"/>
        </a:p>
      </dgm:t>
    </dgm:pt>
    <dgm:pt modelId="{53B462B4-E4E1-4DFD-A649-B66EBFD41F22}" type="pres">
      <dgm:prSet presAssocID="{9426D4A5-66CB-4B9C-9676-672F09447D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41D3B8-BDDD-4F03-BF32-D09861BA6A1D}" type="pres">
      <dgm:prSet presAssocID="{0E1C8554-19F6-4490-9BEF-4F4B126D81F6}" presName="linNode" presStyleCnt="0"/>
      <dgm:spPr/>
      <dgm:t>
        <a:bodyPr/>
        <a:lstStyle/>
        <a:p>
          <a:endParaRPr lang="en-US"/>
        </a:p>
      </dgm:t>
    </dgm:pt>
    <dgm:pt modelId="{DE56B496-05C6-47B8-9706-13FCAA87FE21}" type="pres">
      <dgm:prSet presAssocID="{0E1C8554-19F6-4490-9BEF-4F4B126D81F6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5B00D-37A4-4C72-952A-773C5540D48D}" type="pres">
      <dgm:prSet presAssocID="{8E55D088-3ADE-459B-A0CB-921A7D904BA3}" presName="sp" presStyleCnt="0"/>
      <dgm:spPr/>
      <dgm:t>
        <a:bodyPr/>
        <a:lstStyle/>
        <a:p>
          <a:endParaRPr lang="en-US"/>
        </a:p>
      </dgm:t>
    </dgm:pt>
    <dgm:pt modelId="{1DA40B0D-42B4-410E-AAC2-5AC9F0412B2E}" type="pres">
      <dgm:prSet presAssocID="{CC5316F2-4AC5-4507-AE0E-0A75BD6BEAA8}" presName="linNode" presStyleCnt="0"/>
      <dgm:spPr/>
      <dgm:t>
        <a:bodyPr/>
        <a:lstStyle/>
        <a:p>
          <a:endParaRPr lang="en-US"/>
        </a:p>
      </dgm:t>
    </dgm:pt>
    <dgm:pt modelId="{0963054A-CB5F-4E44-B2B8-A298FF4AC6EE}" type="pres">
      <dgm:prSet presAssocID="{CC5316F2-4AC5-4507-AE0E-0A75BD6BEAA8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2FDA5-CE78-4CF4-96E7-431B2162BDB0}" type="pres">
      <dgm:prSet presAssocID="{48A09278-30A1-4BF2-AE1F-162AB4877569}" presName="sp" presStyleCnt="0"/>
      <dgm:spPr/>
      <dgm:t>
        <a:bodyPr/>
        <a:lstStyle/>
        <a:p>
          <a:endParaRPr lang="en-US"/>
        </a:p>
      </dgm:t>
    </dgm:pt>
    <dgm:pt modelId="{04653D3A-5314-4D34-9DC3-B46B10024A80}" type="pres">
      <dgm:prSet presAssocID="{BA570FA5-8695-4C8B-9E84-6397A0353A35}" presName="linNode" presStyleCnt="0"/>
      <dgm:spPr/>
      <dgm:t>
        <a:bodyPr/>
        <a:lstStyle/>
        <a:p>
          <a:endParaRPr lang="en-US"/>
        </a:p>
      </dgm:t>
    </dgm:pt>
    <dgm:pt modelId="{694F8742-88BB-4822-8193-7B04AD5802D0}" type="pres">
      <dgm:prSet presAssocID="{BA570FA5-8695-4C8B-9E84-6397A0353A3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6B0AC-3038-4C35-8892-488759E622F9}" type="pres">
      <dgm:prSet presAssocID="{12DD12F3-5413-4373-8A31-16BC8A7D1C2B}" presName="sp" presStyleCnt="0"/>
      <dgm:spPr/>
      <dgm:t>
        <a:bodyPr/>
        <a:lstStyle/>
        <a:p>
          <a:endParaRPr lang="en-US"/>
        </a:p>
      </dgm:t>
    </dgm:pt>
    <dgm:pt modelId="{D2517D2B-AD81-4AD5-9255-14795A01B74C}" type="pres">
      <dgm:prSet presAssocID="{A8EF9171-F86D-4486-9142-86E7D6541E92}" presName="linNode" presStyleCnt="0"/>
      <dgm:spPr/>
      <dgm:t>
        <a:bodyPr/>
        <a:lstStyle/>
        <a:p>
          <a:endParaRPr lang="en-US"/>
        </a:p>
      </dgm:t>
    </dgm:pt>
    <dgm:pt modelId="{C4B963A2-53FB-4848-91A7-37824F876AF6}" type="pres">
      <dgm:prSet presAssocID="{A8EF9171-F86D-4486-9142-86E7D6541E92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CB057-6A50-4A91-951E-0A8DC6C71BD7}" type="pres">
      <dgm:prSet presAssocID="{3D5C9E40-2A7A-4447-A9C5-F1F4190FBF92}" presName="sp" presStyleCnt="0"/>
      <dgm:spPr/>
      <dgm:t>
        <a:bodyPr/>
        <a:lstStyle/>
        <a:p>
          <a:endParaRPr lang="en-US"/>
        </a:p>
      </dgm:t>
    </dgm:pt>
    <dgm:pt modelId="{47625D86-33B7-4962-A694-27AEDEF941FD}" type="pres">
      <dgm:prSet presAssocID="{3F225290-1E27-4015-9BD6-B5B60CE18FE7}" presName="linNode" presStyleCnt="0"/>
      <dgm:spPr/>
      <dgm:t>
        <a:bodyPr/>
        <a:lstStyle/>
        <a:p>
          <a:endParaRPr lang="en-US"/>
        </a:p>
      </dgm:t>
    </dgm:pt>
    <dgm:pt modelId="{707438EE-82C9-4329-AE89-6D5E1D6578AE}" type="pres">
      <dgm:prSet presAssocID="{3F225290-1E27-4015-9BD6-B5B60CE18FE7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E3FA3-2F1F-41E0-A2E7-1E46B7B2D6BF}" type="pres">
      <dgm:prSet presAssocID="{EDC55FD0-ADBC-42F5-9E53-0CA000A64227}" presName="sp" presStyleCnt="0"/>
      <dgm:spPr/>
      <dgm:t>
        <a:bodyPr/>
        <a:lstStyle/>
        <a:p>
          <a:endParaRPr lang="en-US"/>
        </a:p>
      </dgm:t>
    </dgm:pt>
    <dgm:pt modelId="{FA836005-AD21-4E11-A448-A39963C23B20}" type="pres">
      <dgm:prSet presAssocID="{95F6FFDE-D019-410B-9E55-BD5EB528B8E3}" presName="linNode" presStyleCnt="0"/>
      <dgm:spPr/>
      <dgm:t>
        <a:bodyPr/>
        <a:lstStyle/>
        <a:p>
          <a:endParaRPr lang="en-US"/>
        </a:p>
      </dgm:t>
    </dgm:pt>
    <dgm:pt modelId="{E38F5B6F-E0D3-4E34-BA08-55A181F31060}" type="pres">
      <dgm:prSet presAssocID="{95F6FFDE-D019-410B-9E55-BD5EB528B8E3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8D2ADF-8E4D-4214-BCA7-3586B283A0E2}" type="presOf" srcId="{3F225290-1E27-4015-9BD6-B5B60CE18FE7}" destId="{707438EE-82C9-4329-AE89-6D5E1D6578AE}" srcOrd="0" destOrd="0" presId="urn:microsoft.com/office/officeart/2005/8/layout/vList5"/>
    <dgm:cxn modelId="{2253E949-B273-495F-8445-40F609E7F3AF}" srcId="{9426D4A5-66CB-4B9C-9676-672F09447DE5}" destId="{CC5316F2-4AC5-4507-AE0E-0A75BD6BEAA8}" srcOrd="1" destOrd="0" parTransId="{25DE4E45-9D07-41FA-8FE3-129A6C1F3C54}" sibTransId="{48A09278-30A1-4BF2-AE1F-162AB4877569}"/>
    <dgm:cxn modelId="{E18123A5-C2CB-47DD-B8B8-F0799D27DDDD}" type="presOf" srcId="{CC5316F2-4AC5-4507-AE0E-0A75BD6BEAA8}" destId="{0963054A-CB5F-4E44-B2B8-A298FF4AC6EE}" srcOrd="0" destOrd="0" presId="urn:microsoft.com/office/officeart/2005/8/layout/vList5"/>
    <dgm:cxn modelId="{F64F4580-200D-435F-966A-4A30F1354DE9}" srcId="{9426D4A5-66CB-4B9C-9676-672F09447DE5}" destId="{3F225290-1E27-4015-9BD6-B5B60CE18FE7}" srcOrd="4" destOrd="0" parTransId="{536421A8-ACA7-40DC-A14A-420A148B0D8C}" sibTransId="{EDC55FD0-ADBC-42F5-9E53-0CA000A64227}"/>
    <dgm:cxn modelId="{95B0770B-E387-4778-81DF-7F609792AC0E}" srcId="{9426D4A5-66CB-4B9C-9676-672F09447DE5}" destId="{BA570FA5-8695-4C8B-9E84-6397A0353A35}" srcOrd="2" destOrd="0" parTransId="{82C6FDB7-4CEC-4424-BE92-7312D8934F78}" sibTransId="{12DD12F3-5413-4373-8A31-16BC8A7D1C2B}"/>
    <dgm:cxn modelId="{B933F2BA-F7E4-4FD0-BAC2-3E036AA92E30}" type="presOf" srcId="{9426D4A5-66CB-4B9C-9676-672F09447DE5}" destId="{53B462B4-E4E1-4DFD-A649-B66EBFD41F22}" srcOrd="0" destOrd="0" presId="urn:microsoft.com/office/officeart/2005/8/layout/vList5"/>
    <dgm:cxn modelId="{E4217C43-3296-42C2-9AFF-CCD2555A2647}" type="presOf" srcId="{A8EF9171-F86D-4486-9142-86E7D6541E92}" destId="{C4B963A2-53FB-4848-91A7-37824F876AF6}" srcOrd="0" destOrd="0" presId="urn:microsoft.com/office/officeart/2005/8/layout/vList5"/>
    <dgm:cxn modelId="{794028AE-ED47-4340-A24B-58EAA09DEC6A}" srcId="{9426D4A5-66CB-4B9C-9676-672F09447DE5}" destId="{A8EF9171-F86D-4486-9142-86E7D6541E92}" srcOrd="3" destOrd="0" parTransId="{EBB6176A-D17D-48EF-A0CC-F3AF2409E2ED}" sibTransId="{3D5C9E40-2A7A-4447-A9C5-F1F4190FBF92}"/>
    <dgm:cxn modelId="{479A724E-D843-4990-A6C2-6F9D3DC805ED}" srcId="{9426D4A5-66CB-4B9C-9676-672F09447DE5}" destId="{0E1C8554-19F6-4490-9BEF-4F4B126D81F6}" srcOrd="0" destOrd="0" parTransId="{F9555F38-237E-4F30-ADEF-49FFF37EC999}" sibTransId="{8E55D088-3ADE-459B-A0CB-921A7D904BA3}"/>
    <dgm:cxn modelId="{2C0ED71A-EE00-4C98-806B-AEC62F2F1CAF}" type="presOf" srcId="{0E1C8554-19F6-4490-9BEF-4F4B126D81F6}" destId="{DE56B496-05C6-47B8-9706-13FCAA87FE21}" srcOrd="0" destOrd="0" presId="urn:microsoft.com/office/officeart/2005/8/layout/vList5"/>
    <dgm:cxn modelId="{3112EC62-B512-41C1-B6DE-656BE68A29A0}" srcId="{9426D4A5-66CB-4B9C-9676-672F09447DE5}" destId="{95F6FFDE-D019-410B-9E55-BD5EB528B8E3}" srcOrd="5" destOrd="0" parTransId="{993BD2E7-0BB5-4C1A-B998-3D2EBEAEA18B}" sibTransId="{0CD37A4F-44EB-4DE6-9419-D8639A1A0985}"/>
    <dgm:cxn modelId="{63ECA0A3-7C3C-49DD-8FDB-44C8B50C8650}" type="presOf" srcId="{BA570FA5-8695-4C8B-9E84-6397A0353A35}" destId="{694F8742-88BB-4822-8193-7B04AD5802D0}" srcOrd="0" destOrd="0" presId="urn:microsoft.com/office/officeart/2005/8/layout/vList5"/>
    <dgm:cxn modelId="{B37B047F-0C86-4B17-8059-24B59442A7AD}" type="presOf" srcId="{95F6FFDE-D019-410B-9E55-BD5EB528B8E3}" destId="{E38F5B6F-E0D3-4E34-BA08-55A181F31060}" srcOrd="0" destOrd="0" presId="urn:microsoft.com/office/officeart/2005/8/layout/vList5"/>
    <dgm:cxn modelId="{3EC0D537-6513-4F7F-824F-4CB161804D67}" type="presParOf" srcId="{53B462B4-E4E1-4DFD-A649-B66EBFD41F22}" destId="{A241D3B8-BDDD-4F03-BF32-D09861BA6A1D}" srcOrd="0" destOrd="0" presId="urn:microsoft.com/office/officeart/2005/8/layout/vList5"/>
    <dgm:cxn modelId="{9E7B5FC6-387B-4341-9A1D-7F5468AAA593}" type="presParOf" srcId="{A241D3B8-BDDD-4F03-BF32-D09861BA6A1D}" destId="{DE56B496-05C6-47B8-9706-13FCAA87FE21}" srcOrd="0" destOrd="0" presId="urn:microsoft.com/office/officeart/2005/8/layout/vList5"/>
    <dgm:cxn modelId="{07A831FD-97B3-4352-B9F5-5E911DFDF5B8}" type="presParOf" srcId="{53B462B4-E4E1-4DFD-A649-B66EBFD41F22}" destId="{8CE5B00D-37A4-4C72-952A-773C5540D48D}" srcOrd="1" destOrd="0" presId="urn:microsoft.com/office/officeart/2005/8/layout/vList5"/>
    <dgm:cxn modelId="{11F7F973-B33C-4C07-908F-72A21FCE32AC}" type="presParOf" srcId="{53B462B4-E4E1-4DFD-A649-B66EBFD41F22}" destId="{1DA40B0D-42B4-410E-AAC2-5AC9F0412B2E}" srcOrd="2" destOrd="0" presId="urn:microsoft.com/office/officeart/2005/8/layout/vList5"/>
    <dgm:cxn modelId="{9DFCC616-FF5E-4748-89F9-26C1CA084325}" type="presParOf" srcId="{1DA40B0D-42B4-410E-AAC2-5AC9F0412B2E}" destId="{0963054A-CB5F-4E44-B2B8-A298FF4AC6EE}" srcOrd="0" destOrd="0" presId="urn:microsoft.com/office/officeart/2005/8/layout/vList5"/>
    <dgm:cxn modelId="{72886258-1A02-40F0-B35E-BB1B97AAF77B}" type="presParOf" srcId="{53B462B4-E4E1-4DFD-A649-B66EBFD41F22}" destId="{07C2FDA5-CE78-4CF4-96E7-431B2162BDB0}" srcOrd="3" destOrd="0" presId="urn:microsoft.com/office/officeart/2005/8/layout/vList5"/>
    <dgm:cxn modelId="{CC42893D-8622-431E-BDE7-790DAF87E8CF}" type="presParOf" srcId="{53B462B4-E4E1-4DFD-A649-B66EBFD41F22}" destId="{04653D3A-5314-4D34-9DC3-B46B10024A80}" srcOrd="4" destOrd="0" presId="urn:microsoft.com/office/officeart/2005/8/layout/vList5"/>
    <dgm:cxn modelId="{D4DE13AC-6F29-489A-B8B0-0A379B83E3D5}" type="presParOf" srcId="{04653D3A-5314-4D34-9DC3-B46B10024A80}" destId="{694F8742-88BB-4822-8193-7B04AD5802D0}" srcOrd="0" destOrd="0" presId="urn:microsoft.com/office/officeart/2005/8/layout/vList5"/>
    <dgm:cxn modelId="{255FAE9D-330B-4F8F-B839-8CBCA66B3F80}" type="presParOf" srcId="{53B462B4-E4E1-4DFD-A649-B66EBFD41F22}" destId="{4136B0AC-3038-4C35-8892-488759E622F9}" srcOrd="5" destOrd="0" presId="urn:microsoft.com/office/officeart/2005/8/layout/vList5"/>
    <dgm:cxn modelId="{CEF65CB5-9BEC-4379-A4FC-12A523C18F19}" type="presParOf" srcId="{53B462B4-E4E1-4DFD-A649-B66EBFD41F22}" destId="{D2517D2B-AD81-4AD5-9255-14795A01B74C}" srcOrd="6" destOrd="0" presId="urn:microsoft.com/office/officeart/2005/8/layout/vList5"/>
    <dgm:cxn modelId="{519A07BA-99BD-419D-B20F-465280EF3680}" type="presParOf" srcId="{D2517D2B-AD81-4AD5-9255-14795A01B74C}" destId="{C4B963A2-53FB-4848-91A7-37824F876AF6}" srcOrd="0" destOrd="0" presId="urn:microsoft.com/office/officeart/2005/8/layout/vList5"/>
    <dgm:cxn modelId="{8956F449-5BF6-4052-BFA0-39F82AB83193}" type="presParOf" srcId="{53B462B4-E4E1-4DFD-A649-B66EBFD41F22}" destId="{B43CB057-6A50-4A91-951E-0A8DC6C71BD7}" srcOrd="7" destOrd="0" presId="urn:microsoft.com/office/officeart/2005/8/layout/vList5"/>
    <dgm:cxn modelId="{A2F9E72A-AB1A-4AA0-850E-098CC8A4386A}" type="presParOf" srcId="{53B462B4-E4E1-4DFD-A649-B66EBFD41F22}" destId="{47625D86-33B7-4962-A694-27AEDEF941FD}" srcOrd="8" destOrd="0" presId="urn:microsoft.com/office/officeart/2005/8/layout/vList5"/>
    <dgm:cxn modelId="{E9B8E00B-1151-4617-863E-073A71902E78}" type="presParOf" srcId="{47625D86-33B7-4962-A694-27AEDEF941FD}" destId="{707438EE-82C9-4329-AE89-6D5E1D6578AE}" srcOrd="0" destOrd="0" presId="urn:microsoft.com/office/officeart/2005/8/layout/vList5"/>
    <dgm:cxn modelId="{16E54215-919B-498E-824C-53CF8E2C950E}" type="presParOf" srcId="{53B462B4-E4E1-4DFD-A649-B66EBFD41F22}" destId="{52CE3FA3-2F1F-41E0-A2E7-1E46B7B2D6BF}" srcOrd="9" destOrd="0" presId="urn:microsoft.com/office/officeart/2005/8/layout/vList5"/>
    <dgm:cxn modelId="{24921B58-BAC2-4E27-AC90-F652CCB94099}" type="presParOf" srcId="{53B462B4-E4E1-4DFD-A649-B66EBFD41F22}" destId="{FA836005-AD21-4E11-A448-A39963C23B20}" srcOrd="10" destOrd="0" presId="urn:microsoft.com/office/officeart/2005/8/layout/vList5"/>
    <dgm:cxn modelId="{1B4180EB-8A5F-4353-8FF1-73DBA1BA7F92}" type="presParOf" srcId="{FA836005-AD21-4E11-A448-A39963C23B20}" destId="{E38F5B6F-E0D3-4E34-BA08-55A181F3106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8C21A6-9630-4DBF-AA61-70D49D25179A}" type="doc">
      <dgm:prSet loTypeId="urn:microsoft.com/office/officeart/2005/8/layout/pyramid2" loCatId="pyramid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542279-C4FA-4AB1-90C8-E8951AFF163E}">
      <dgm:prSet/>
      <dgm:spPr/>
      <dgm:t>
        <a:bodyPr/>
        <a:lstStyle/>
        <a:p>
          <a:pPr rtl="0"/>
          <a:r>
            <a:rPr lang="en-US" dirty="0" smtClean="0"/>
            <a:t>Itemize all costs on the budget detail forms</a:t>
          </a:r>
          <a:endParaRPr lang="en-US" dirty="0"/>
        </a:p>
      </dgm:t>
    </dgm:pt>
    <dgm:pt modelId="{01B1132E-C128-49C2-93CB-52A1AE2582FF}" type="parTrans" cxnId="{270489E2-78F0-4BBB-8B00-02732B2159AB}">
      <dgm:prSet/>
      <dgm:spPr/>
      <dgm:t>
        <a:bodyPr/>
        <a:lstStyle/>
        <a:p>
          <a:endParaRPr lang="en-US"/>
        </a:p>
      </dgm:t>
    </dgm:pt>
    <dgm:pt modelId="{80AC4477-32E5-4F08-A44B-058631900497}" type="sibTrans" cxnId="{270489E2-78F0-4BBB-8B00-02732B2159AB}">
      <dgm:prSet/>
      <dgm:spPr/>
      <dgm:t>
        <a:bodyPr/>
        <a:lstStyle/>
        <a:p>
          <a:endParaRPr lang="en-US"/>
        </a:p>
      </dgm:t>
    </dgm:pt>
    <dgm:pt modelId="{3698A1B9-FA62-4A93-8249-216CF8C964B3}">
      <dgm:prSet/>
      <dgm:spPr/>
      <dgm:t>
        <a:bodyPr/>
        <a:lstStyle/>
        <a:p>
          <a:pPr rtl="0"/>
          <a:r>
            <a:rPr lang="en-US" smtClean="0"/>
            <a:t>Costs must be specific</a:t>
          </a:r>
          <a:endParaRPr lang="en-US"/>
        </a:p>
      </dgm:t>
    </dgm:pt>
    <dgm:pt modelId="{F5338FEA-FBE6-463D-9CFE-CE7DCA473D28}" type="parTrans" cxnId="{970FDA37-6BF0-499C-BDF8-70C05AA40080}">
      <dgm:prSet/>
      <dgm:spPr/>
      <dgm:t>
        <a:bodyPr/>
        <a:lstStyle/>
        <a:p>
          <a:endParaRPr lang="en-US"/>
        </a:p>
      </dgm:t>
    </dgm:pt>
    <dgm:pt modelId="{F7D09270-CC84-4268-8069-510F817AE73A}" type="sibTrans" cxnId="{970FDA37-6BF0-499C-BDF8-70C05AA40080}">
      <dgm:prSet/>
      <dgm:spPr/>
      <dgm:t>
        <a:bodyPr/>
        <a:lstStyle/>
        <a:p>
          <a:endParaRPr lang="en-US"/>
        </a:p>
      </dgm:t>
    </dgm:pt>
    <dgm:pt modelId="{9A7624F8-BC5E-4E70-8F6A-813B49277660}">
      <dgm:prSet/>
      <dgm:spPr/>
      <dgm:t>
        <a:bodyPr/>
        <a:lstStyle/>
        <a:p>
          <a:pPr rtl="0"/>
          <a:r>
            <a:rPr lang="en-US" dirty="0" smtClean="0"/>
            <a:t>Provide quantity and costs</a:t>
          </a:r>
          <a:endParaRPr lang="en-US" dirty="0"/>
        </a:p>
      </dgm:t>
    </dgm:pt>
    <dgm:pt modelId="{B1F2A4D0-1506-4F82-9404-1E61C64774B0}" type="parTrans" cxnId="{9EC0679E-E580-4791-AD95-675A77236CF7}">
      <dgm:prSet/>
      <dgm:spPr/>
      <dgm:t>
        <a:bodyPr/>
        <a:lstStyle/>
        <a:p>
          <a:endParaRPr lang="en-US"/>
        </a:p>
      </dgm:t>
    </dgm:pt>
    <dgm:pt modelId="{B422C10F-3E21-44AF-8E13-4A141A4B6984}" type="sibTrans" cxnId="{9EC0679E-E580-4791-AD95-675A77236CF7}">
      <dgm:prSet/>
      <dgm:spPr/>
      <dgm:t>
        <a:bodyPr/>
        <a:lstStyle/>
        <a:p>
          <a:endParaRPr lang="en-US"/>
        </a:p>
      </dgm:t>
    </dgm:pt>
    <dgm:pt modelId="{1C5C037F-423E-43C1-B0E2-24B7E2A4CCEE}">
      <dgm:prSet/>
      <dgm:spPr/>
      <dgm:t>
        <a:bodyPr/>
        <a:lstStyle/>
        <a:p>
          <a:pPr rtl="0"/>
          <a:r>
            <a:rPr lang="en-US" smtClean="0"/>
            <a:t>Show calculations</a:t>
          </a:r>
          <a:endParaRPr lang="en-US"/>
        </a:p>
      </dgm:t>
    </dgm:pt>
    <dgm:pt modelId="{5407C354-1448-401A-A5AC-57681183CEE8}" type="parTrans" cxnId="{BC3E84C7-E3D7-4363-94C6-43D48EC667C3}">
      <dgm:prSet/>
      <dgm:spPr/>
      <dgm:t>
        <a:bodyPr/>
        <a:lstStyle/>
        <a:p>
          <a:endParaRPr lang="en-US"/>
        </a:p>
      </dgm:t>
    </dgm:pt>
    <dgm:pt modelId="{837C2590-2C13-4929-822F-ECB060A9559F}" type="sibTrans" cxnId="{BC3E84C7-E3D7-4363-94C6-43D48EC667C3}">
      <dgm:prSet/>
      <dgm:spPr/>
      <dgm:t>
        <a:bodyPr/>
        <a:lstStyle/>
        <a:p>
          <a:endParaRPr lang="en-US"/>
        </a:p>
      </dgm:t>
    </dgm:pt>
    <dgm:pt modelId="{081A7100-94D1-4F95-A950-CEC0C2DE4A30}">
      <dgm:prSet/>
      <dgm:spPr/>
      <dgm:t>
        <a:bodyPr/>
        <a:lstStyle/>
        <a:p>
          <a:pPr rtl="0"/>
          <a:r>
            <a:rPr lang="en-US" dirty="0" smtClean="0"/>
            <a:t>Explain how the item relates to the project</a:t>
          </a:r>
          <a:endParaRPr lang="en-US" dirty="0"/>
        </a:p>
      </dgm:t>
    </dgm:pt>
    <dgm:pt modelId="{9E9667EA-B1FD-4EA3-A862-273B4A860A21}" type="parTrans" cxnId="{39A8D948-B820-4731-952D-B8E4C453B72F}">
      <dgm:prSet/>
      <dgm:spPr/>
      <dgm:t>
        <a:bodyPr/>
        <a:lstStyle/>
        <a:p>
          <a:endParaRPr lang="en-US"/>
        </a:p>
      </dgm:t>
    </dgm:pt>
    <dgm:pt modelId="{A3270615-6945-4D93-B355-EC37884BDF46}" type="sibTrans" cxnId="{39A8D948-B820-4731-952D-B8E4C453B72F}">
      <dgm:prSet/>
      <dgm:spPr/>
      <dgm:t>
        <a:bodyPr/>
        <a:lstStyle/>
        <a:p>
          <a:endParaRPr lang="en-US"/>
        </a:p>
      </dgm:t>
    </dgm:pt>
    <dgm:pt modelId="{C922B392-90C8-40B6-96F8-D7D500E2D78D}" type="pres">
      <dgm:prSet presAssocID="{E98C21A6-9630-4DBF-AA61-70D49D25179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5998D9A-761A-41D7-9F9E-C789CFBC1A1C}" type="pres">
      <dgm:prSet presAssocID="{E98C21A6-9630-4DBF-AA61-70D49D25179A}" presName="pyramid" presStyleLbl="node1" presStyleIdx="0" presStyleCnt="1"/>
      <dgm:spPr/>
      <dgm:t>
        <a:bodyPr/>
        <a:lstStyle/>
        <a:p>
          <a:endParaRPr lang="en-US"/>
        </a:p>
      </dgm:t>
    </dgm:pt>
    <dgm:pt modelId="{612E4AF9-BC33-4147-8785-D0F53CA478BD}" type="pres">
      <dgm:prSet presAssocID="{E98C21A6-9630-4DBF-AA61-70D49D25179A}" presName="theList" presStyleCnt="0"/>
      <dgm:spPr/>
      <dgm:t>
        <a:bodyPr/>
        <a:lstStyle/>
        <a:p>
          <a:endParaRPr lang="en-US"/>
        </a:p>
      </dgm:t>
    </dgm:pt>
    <dgm:pt modelId="{8933A72F-82EA-453D-9371-D33E65811201}" type="pres">
      <dgm:prSet presAssocID="{24542279-C4FA-4AB1-90C8-E8951AFF163E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13E7B-3421-49CD-98D1-FCEB6004D47B}" type="pres">
      <dgm:prSet presAssocID="{24542279-C4FA-4AB1-90C8-E8951AFF163E}" presName="aSpace" presStyleCnt="0"/>
      <dgm:spPr/>
      <dgm:t>
        <a:bodyPr/>
        <a:lstStyle/>
        <a:p>
          <a:endParaRPr lang="en-US"/>
        </a:p>
      </dgm:t>
    </dgm:pt>
    <dgm:pt modelId="{21D2A7DD-825E-44BE-937C-091DC9B083D0}" type="pres">
      <dgm:prSet presAssocID="{3698A1B9-FA62-4A93-8249-216CF8C964B3}" presName="aNode" presStyleLbl="fgAcc1" presStyleIdx="1" presStyleCnt="5" custLinFactY="117702" custLinFactNeighborX="142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F8A96-E5A3-4C15-97CC-67215E6C5303}" type="pres">
      <dgm:prSet presAssocID="{3698A1B9-FA62-4A93-8249-216CF8C964B3}" presName="aSpace" presStyleCnt="0"/>
      <dgm:spPr/>
      <dgm:t>
        <a:bodyPr/>
        <a:lstStyle/>
        <a:p>
          <a:endParaRPr lang="en-US"/>
        </a:p>
      </dgm:t>
    </dgm:pt>
    <dgm:pt modelId="{8C816F1D-B4D8-474C-ACAA-5553FC801182}" type="pres">
      <dgm:prSet presAssocID="{9A7624F8-BC5E-4E70-8F6A-813B49277660}" presName="aNode" presStyleLbl="fgAcc1" presStyleIdx="2" presStyleCnt="5" custLinFactY="135442" custLinFactNeighborX="142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F06B9-2406-45AA-982C-92126BE981B5}" type="pres">
      <dgm:prSet presAssocID="{9A7624F8-BC5E-4E70-8F6A-813B49277660}" presName="aSpace" presStyleCnt="0"/>
      <dgm:spPr/>
      <dgm:t>
        <a:bodyPr/>
        <a:lstStyle/>
        <a:p>
          <a:endParaRPr lang="en-US"/>
        </a:p>
      </dgm:t>
    </dgm:pt>
    <dgm:pt modelId="{43B5D99B-D567-457A-AE79-FFFE5E1DF9DB}" type="pres">
      <dgm:prSet presAssocID="{1C5C037F-423E-43C1-B0E2-24B7E2A4CCEE}" presName="aNode" presStyleLbl="fgAcc1" presStyleIdx="3" presStyleCnt="5" custLinFactY="140158" custLinFactNeighborX="142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0BE5B-C5C1-484F-850D-D46BA8D7FD7D}" type="pres">
      <dgm:prSet presAssocID="{1C5C037F-423E-43C1-B0E2-24B7E2A4CCEE}" presName="aSpace" presStyleCnt="0"/>
      <dgm:spPr/>
      <dgm:t>
        <a:bodyPr/>
        <a:lstStyle/>
        <a:p>
          <a:endParaRPr lang="en-US"/>
        </a:p>
      </dgm:t>
    </dgm:pt>
    <dgm:pt modelId="{A8A870A8-3726-40CF-AC5C-C721476EF7DA}" type="pres">
      <dgm:prSet presAssocID="{081A7100-94D1-4F95-A950-CEC0C2DE4A30}" presName="aNode" presStyleLbl="fgAcc1" presStyleIdx="4" presStyleCnt="5" custLinFactY="-287538" custLinFactNeighborX="142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5875B-6D54-40F3-9166-CF6504369ACF}" type="pres">
      <dgm:prSet presAssocID="{081A7100-94D1-4F95-A950-CEC0C2DE4A30}" presName="aSpace" presStyleCnt="0"/>
      <dgm:spPr/>
      <dgm:t>
        <a:bodyPr/>
        <a:lstStyle/>
        <a:p>
          <a:endParaRPr lang="en-US"/>
        </a:p>
      </dgm:t>
    </dgm:pt>
  </dgm:ptLst>
  <dgm:cxnLst>
    <dgm:cxn modelId="{270489E2-78F0-4BBB-8B00-02732B2159AB}" srcId="{E98C21A6-9630-4DBF-AA61-70D49D25179A}" destId="{24542279-C4FA-4AB1-90C8-E8951AFF163E}" srcOrd="0" destOrd="0" parTransId="{01B1132E-C128-49C2-93CB-52A1AE2582FF}" sibTransId="{80AC4477-32E5-4F08-A44B-058631900497}"/>
    <dgm:cxn modelId="{CD6A9A13-7101-4CE4-9E63-00B2D5EAFB10}" type="presOf" srcId="{1C5C037F-423E-43C1-B0E2-24B7E2A4CCEE}" destId="{43B5D99B-D567-457A-AE79-FFFE5E1DF9DB}" srcOrd="0" destOrd="0" presId="urn:microsoft.com/office/officeart/2005/8/layout/pyramid2"/>
    <dgm:cxn modelId="{CE5E81F2-3799-4131-AABF-731956C429FD}" type="presOf" srcId="{081A7100-94D1-4F95-A950-CEC0C2DE4A30}" destId="{A8A870A8-3726-40CF-AC5C-C721476EF7DA}" srcOrd="0" destOrd="0" presId="urn:microsoft.com/office/officeart/2005/8/layout/pyramid2"/>
    <dgm:cxn modelId="{BC3E84C7-E3D7-4363-94C6-43D48EC667C3}" srcId="{E98C21A6-9630-4DBF-AA61-70D49D25179A}" destId="{1C5C037F-423E-43C1-B0E2-24B7E2A4CCEE}" srcOrd="3" destOrd="0" parTransId="{5407C354-1448-401A-A5AC-57681183CEE8}" sibTransId="{837C2590-2C13-4929-822F-ECB060A9559F}"/>
    <dgm:cxn modelId="{9EC0679E-E580-4791-AD95-675A77236CF7}" srcId="{E98C21A6-9630-4DBF-AA61-70D49D25179A}" destId="{9A7624F8-BC5E-4E70-8F6A-813B49277660}" srcOrd="2" destOrd="0" parTransId="{B1F2A4D0-1506-4F82-9404-1E61C64774B0}" sibTransId="{B422C10F-3E21-44AF-8E13-4A141A4B6984}"/>
    <dgm:cxn modelId="{2BB241FC-27DC-4C4B-8ADF-0F09AF959D05}" type="presOf" srcId="{E98C21A6-9630-4DBF-AA61-70D49D25179A}" destId="{C922B392-90C8-40B6-96F8-D7D500E2D78D}" srcOrd="0" destOrd="0" presId="urn:microsoft.com/office/officeart/2005/8/layout/pyramid2"/>
    <dgm:cxn modelId="{970FDA37-6BF0-499C-BDF8-70C05AA40080}" srcId="{E98C21A6-9630-4DBF-AA61-70D49D25179A}" destId="{3698A1B9-FA62-4A93-8249-216CF8C964B3}" srcOrd="1" destOrd="0" parTransId="{F5338FEA-FBE6-463D-9CFE-CE7DCA473D28}" sibTransId="{F7D09270-CC84-4268-8069-510F817AE73A}"/>
    <dgm:cxn modelId="{3A6E70B7-41F3-4FAB-9DAF-396DCB97B3AA}" type="presOf" srcId="{24542279-C4FA-4AB1-90C8-E8951AFF163E}" destId="{8933A72F-82EA-453D-9371-D33E65811201}" srcOrd="0" destOrd="0" presId="urn:microsoft.com/office/officeart/2005/8/layout/pyramid2"/>
    <dgm:cxn modelId="{39A8D948-B820-4731-952D-B8E4C453B72F}" srcId="{E98C21A6-9630-4DBF-AA61-70D49D25179A}" destId="{081A7100-94D1-4F95-A950-CEC0C2DE4A30}" srcOrd="4" destOrd="0" parTransId="{9E9667EA-B1FD-4EA3-A862-273B4A860A21}" sibTransId="{A3270615-6945-4D93-B355-EC37884BDF46}"/>
    <dgm:cxn modelId="{DC851810-99E0-4D53-A4D1-4E409A427162}" type="presOf" srcId="{9A7624F8-BC5E-4E70-8F6A-813B49277660}" destId="{8C816F1D-B4D8-474C-ACAA-5553FC801182}" srcOrd="0" destOrd="0" presId="urn:microsoft.com/office/officeart/2005/8/layout/pyramid2"/>
    <dgm:cxn modelId="{2116CF70-090D-4D6D-A05F-E7F7903D531F}" type="presOf" srcId="{3698A1B9-FA62-4A93-8249-216CF8C964B3}" destId="{21D2A7DD-825E-44BE-937C-091DC9B083D0}" srcOrd="0" destOrd="0" presId="urn:microsoft.com/office/officeart/2005/8/layout/pyramid2"/>
    <dgm:cxn modelId="{2A8233FB-455E-4A29-BA9E-4BCCEB733FA8}" type="presParOf" srcId="{C922B392-90C8-40B6-96F8-D7D500E2D78D}" destId="{A5998D9A-761A-41D7-9F9E-C789CFBC1A1C}" srcOrd="0" destOrd="0" presId="urn:microsoft.com/office/officeart/2005/8/layout/pyramid2"/>
    <dgm:cxn modelId="{8A3AD629-0665-462E-843B-100E4E343EC8}" type="presParOf" srcId="{C922B392-90C8-40B6-96F8-D7D500E2D78D}" destId="{612E4AF9-BC33-4147-8785-D0F53CA478BD}" srcOrd="1" destOrd="0" presId="urn:microsoft.com/office/officeart/2005/8/layout/pyramid2"/>
    <dgm:cxn modelId="{59CEEBB4-4F97-4035-9F00-552E7BAED827}" type="presParOf" srcId="{612E4AF9-BC33-4147-8785-D0F53CA478BD}" destId="{8933A72F-82EA-453D-9371-D33E65811201}" srcOrd="0" destOrd="0" presId="urn:microsoft.com/office/officeart/2005/8/layout/pyramid2"/>
    <dgm:cxn modelId="{92B60C1D-FB13-49C8-B0E5-A7E37368C004}" type="presParOf" srcId="{612E4AF9-BC33-4147-8785-D0F53CA478BD}" destId="{ABD13E7B-3421-49CD-98D1-FCEB6004D47B}" srcOrd="1" destOrd="0" presId="urn:microsoft.com/office/officeart/2005/8/layout/pyramid2"/>
    <dgm:cxn modelId="{95552611-87DA-4A75-972D-E22243C68A39}" type="presParOf" srcId="{612E4AF9-BC33-4147-8785-D0F53CA478BD}" destId="{21D2A7DD-825E-44BE-937C-091DC9B083D0}" srcOrd="2" destOrd="0" presId="urn:microsoft.com/office/officeart/2005/8/layout/pyramid2"/>
    <dgm:cxn modelId="{4C3A05C5-330B-4539-A46F-853FC8B47425}" type="presParOf" srcId="{612E4AF9-BC33-4147-8785-D0F53CA478BD}" destId="{65AF8A96-E5A3-4C15-97CC-67215E6C5303}" srcOrd="3" destOrd="0" presId="urn:microsoft.com/office/officeart/2005/8/layout/pyramid2"/>
    <dgm:cxn modelId="{482B93FB-F162-42AB-9EC3-EE7E17E88A18}" type="presParOf" srcId="{612E4AF9-BC33-4147-8785-D0F53CA478BD}" destId="{8C816F1D-B4D8-474C-ACAA-5553FC801182}" srcOrd="4" destOrd="0" presId="urn:microsoft.com/office/officeart/2005/8/layout/pyramid2"/>
    <dgm:cxn modelId="{03D62DB7-9424-42E5-8F6D-64539D3704C8}" type="presParOf" srcId="{612E4AF9-BC33-4147-8785-D0F53CA478BD}" destId="{C14F06B9-2406-45AA-982C-92126BE981B5}" srcOrd="5" destOrd="0" presId="urn:microsoft.com/office/officeart/2005/8/layout/pyramid2"/>
    <dgm:cxn modelId="{7B9AD6F3-6012-4BEC-AEE8-B6A3610BC949}" type="presParOf" srcId="{612E4AF9-BC33-4147-8785-D0F53CA478BD}" destId="{43B5D99B-D567-457A-AE79-FFFE5E1DF9DB}" srcOrd="6" destOrd="0" presId="urn:microsoft.com/office/officeart/2005/8/layout/pyramid2"/>
    <dgm:cxn modelId="{46BE4F41-58B4-420F-A74D-E784404A4DFA}" type="presParOf" srcId="{612E4AF9-BC33-4147-8785-D0F53CA478BD}" destId="{BC90BE5B-C5C1-484F-850D-D46BA8D7FD7D}" srcOrd="7" destOrd="0" presId="urn:microsoft.com/office/officeart/2005/8/layout/pyramid2"/>
    <dgm:cxn modelId="{525410F2-7E32-4C19-863D-F416456236D8}" type="presParOf" srcId="{612E4AF9-BC33-4147-8785-D0F53CA478BD}" destId="{A8A870A8-3726-40CF-AC5C-C721476EF7DA}" srcOrd="8" destOrd="0" presId="urn:microsoft.com/office/officeart/2005/8/layout/pyramid2"/>
    <dgm:cxn modelId="{311F3584-C469-4BC3-9DA6-496E3769FB08}" type="presParOf" srcId="{612E4AF9-BC33-4147-8785-D0F53CA478BD}" destId="{40B5875B-6D54-40F3-9166-CF6504369AC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ABDC8EA-68CB-4668-9D43-BE79FC9F428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4BB7CC-1B17-4B3B-9A7F-80A3265348C8}">
      <dgm:prSet/>
      <dgm:spPr>
        <a:solidFill>
          <a:srgbClr val="FFFF00"/>
        </a:solidFill>
        <a:ln>
          <a:solidFill>
            <a:schemeClr val="tx1"/>
          </a:solidFill>
        </a:ln>
        <a:effectLst/>
      </dgm:spPr>
      <dgm:t>
        <a:bodyPr/>
        <a:lstStyle/>
        <a:p>
          <a:pPr algn="ctr" rtl="0"/>
          <a:r>
            <a:rPr lang="en-US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Applications MUST be complete</a:t>
          </a:r>
          <a:endParaRPr lang="en-US" b="1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31FB96F-ACF3-4ABB-9566-FE087DAC68D4}" type="parTrans" cxnId="{E5CA1DD2-5380-4BCA-B313-9328797EF0F2}">
      <dgm:prSet/>
      <dgm:spPr/>
      <dgm:t>
        <a:bodyPr/>
        <a:lstStyle/>
        <a:p>
          <a:endParaRPr lang="en-US"/>
        </a:p>
      </dgm:t>
    </dgm:pt>
    <dgm:pt modelId="{B8CAC1A3-43FD-40B0-B512-A87CD29BE4D2}" type="sibTrans" cxnId="{E5CA1DD2-5380-4BCA-B313-9328797EF0F2}">
      <dgm:prSet/>
      <dgm:spPr/>
      <dgm:t>
        <a:bodyPr/>
        <a:lstStyle/>
        <a:p>
          <a:endParaRPr lang="en-US"/>
        </a:p>
      </dgm:t>
    </dgm:pt>
    <dgm:pt modelId="{96A51973-BBD1-4AF0-9222-D2DD9E11C8D9}" type="pres">
      <dgm:prSet presAssocID="{7ABDC8EA-68CB-4668-9D43-BE79FC9F42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7EE5F3-2C4F-4B8C-AF7B-7C1CB97CD68C}" type="pres">
      <dgm:prSet presAssocID="{CF4BB7CC-1B17-4B3B-9A7F-80A3265348C8}" presName="parentText" presStyleLbl="node1" presStyleIdx="0" presStyleCnt="1" custScaleY="105504" custLinFactX="-35373" custLinFactY="-200000" custLinFactNeighborX="-100000" custLinFactNeighborY="-2214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CA1DD2-5380-4BCA-B313-9328797EF0F2}" srcId="{7ABDC8EA-68CB-4668-9D43-BE79FC9F4286}" destId="{CF4BB7CC-1B17-4B3B-9A7F-80A3265348C8}" srcOrd="0" destOrd="0" parTransId="{C31FB96F-ACF3-4ABB-9566-FE087DAC68D4}" sibTransId="{B8CAC1A3-43FD-40B0-B512-A87CD29BE4D2}"/>
    <dgm:cxn modelId="{E7FFFE86-7A1F-4412-A566-29BF6D04E8F6}" type="presOf" srcId="{CF4BB7CC-1B17-4B3B-9A7F-80A3265348C8}" destId="{7B7EE5F3-2C4F-4B8C-AF7B-7C1CB97CD68C}" srcOrd="0" destOrd="0" presId="urn:microsoft.com/office/officeart/2005/8/layout/vList2"/>
    <dgm:cxn modelId="{231C5118-9B25-4A30-B912-250C2662B718}" type="presOf" srcId="{7ABDC8EA-68CB-4668-9D43-BE79FC9F4286}" destId="{96A51973-BBD1-4AF0-9222-D2DD9E11C8D9}" srcOrd="0" destOrd="0" presId="urn:microsoft.com/office/officeart/2005/8/layout/vList2"/>
    <dgm:cxn modelId="{356A691E-CC71-4C5E-AB88-7ECF207D437D}" type="presParOf" srcId="{96A51973-BBD1-4AF0-9222-D2DD9E11C8D9}" destId="{7B7EE5F3-2C4F-4B8C-AF7B-7C1CB97CD6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6A282B-950A-4966-9317-52A52415D1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192C3D-3867-49C0-8383-8942F3773F6F}">
      <dgm:prSet/>
      <dgm:spPr/>
      <dgm:t>
        <a:bodyPr/>
        <a:lstStyle/>
        <a:p>
          <a:pPr rtl="0"/>
          <a:r>
            <a:rPr lang="en-US" dirty="0" smtClean="0"/>
            <a:t>List of documents to be signed</a:t>
          </a:r>
          <a:endParaRPr lang="en-US" dirty="0"/>
        </a:p>
      </dgm:t>
    </dgm:pt>
    <dgm:pt modelId="{42B9C594-587D-4092-8286-5FA076E08F8B}" type="parTrans" cxnId="{75182E94-A210-4EC5-AC02-7EB3A3AA1F09}">
      <dgm:prSet/>
      <dgm:spPr/>
      <dgm:t>
        <a:bodyPr/>
        <a:lstStyle/>
        <a:p>
          <a:endParaRPr lang="en-US"/>
        </a:p>
      </dgm:t>
    </dgm:pt>
    <dgm:pt modelId="{DBD0A67C-4426-48F9-AA95-624DEAC8D8C8}" type="sibTrans" cxnId="{75182E94-A210-4EC5-AC02-7EB3A3AA1F09}">
      <dgm:prSet/>
      <dgm:spPr/>
      <dgm:t>
        <a:bodyPr/>
        <a:lstStyle/>
        <a:p>
          <a:endParaRPr lang="en-US"/>
        </a:p>
      </dgm:t>
    </dgm:pt>
    <dgm:pt modelId="{11EFE43F-23D6-431D-BA41-9758EB831335}" type="pres">
      <dgm:prSet presAssocID="{EA6A282B-950A-4966-9317-52A52415D1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A5DD6-4F0F-46AD-A321-AA4F4644688D}" type="pres">
      <dgm:prSet presAssocID="{CA192C3D-3867-49C0-8383-8942F3773F6F}" presName="parentText" presStyleLbl="node1" presStyleIdx="0" presStyleCnt="1" custLinFactY="-100000" custLinFactNeighborY="-1443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182E94-A210-4EC5-AC02-7EB3A3AA1F09}" srcId="{EA6A282B-950A-4966-9317-52A52415D15B}" destId="{CA192C3D-3867-49C0-8383-8942F3773F6F}" srcOrd="0" destOrd="0" parTransId="{42B9C594-587D-4092-8286-5FA076E08F8B}" sibTransId="{DBD0A67C-4426-48F9-AA95-624DEAC8D8C8}"/>
    <dgm:cxn modelId="{B896FFE1-DFEE-406C-9CCC-0C185B688665}" type="presOf" srcId="{CA192C3D-3867-49C0-8383-8942F3773F6F}" destId="{C23A5DD6-4F0F-46AD-A321-AA4F4644688D}" srcOrd="0" destOrd="0" presId="urn:microsoft.com/office/officeart/2005/8/layout/vList2"/>
    <dgm:cxn modelId="{D33B804F-36B6-40FD-A06F-3A35C90B6A8A}" type="presOf" srcId="{EA6A282B-950A-4966-9317-52A52415D15B}" destId="{11EFE43F-23D6-431D-BA41-9758EB831335}" srcOrd="0" destOrd="0" presId="urn:microsoft.com/office/officeart/2005/8/layout/vList2"/>
    <dgm:cxn modelId="{EE030853-E1DB-482F-A520-2B916BCB9F69}" type="presParOf" srcId="{11EFE43F-23D6-431D-BA41-9758EB831335}" destId="{C23A5DD6-4F0F-46AD-A321-AA4F464468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A63202-D05B-477B-A244-9F9CB187CE1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3EEF95-1F4F-4C54-A6BD-E766A48A5B5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Nonprofits must submit additional forms</a:t>
          </a:r>
          <a:endParaRPr lang="en-US" dirty="0"/>
        </a:p>
      </dgm:t>
    </dgm:pt>
    <dgm:pt modelId="{88F2FE4D-6166-46FB-BF00-D6A76B6CCFBC}" type="sibTrans" cxnId="{6A59A4D5-F37B-47A7-A935-497EBA04DDAE}">
      <dgm:prSet/>
      <dgm:spPr/>
      <dgm:t>
        <a:bodyPr/>
        <a:lstStyle/>
        <a:p>
          <a:endParaRPr lang="en-US"/>
        </a:p>
      </dgm:t>
    </dgm:pt>
    <dgm:pt modelId="{CA7F0F8E-C3D9-45A5-82D7-9F3ABDAB603F}" type="parTrans" cxnId="{6A59A4D5-F37B-47A7-A935-497EBA04DDAE}">
      <dgm:prSet/>
      <dgm:spPr/>
      <dgm:t>
        <a:bodyPr/>
        <a:lstStyle/>
        <a:p>
          <a:endParaRPr lang="en-US"/>
        </a:p>
      </dgm:t>
    </dgm:pt>
    <dgm:pt modelId="{E558F868-7A35-4C68-955F-DE279B55E6F3}" type="pres">
      <dgm:prSet presAssocID="{7CA63202-D05B-477B-A244-9F9CB187CE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1BA907-6C00-4861-A6CC-FC1A26FB8AE3}" type="pres">
      <dgm:prSet presAssocID="{D13EEF95-1F4F-4C54-A6BD-E766A48A5B5E}" presName="parentText" presStyleLbl="node1" presStyleIdx="0" presStyleCnt="1" custLinFactY="-100000" custLinFactNeighborX="13450" custLinFactNeighborY="-1681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1AA90D-E172-4A0C-B7C1-B99231865213}" type="presOf" srcId="{7CA63202-D05B-477B-A244-9F9CB187CE11}" destId="{E558F868-7A35-4C68-955F-DE279B55E6F3}" srcOrd="0" destOrd="0" presId="urn:microsoft.com/office/officeart/2005/8/layout/vList2"/>
    <dgm:cxn modelId="{E821CF6E-E9C5-4686-BEB1-7124792D591E}" type="presOf" srcId="{D13EEF95-1F4F-4C54-A6BD-E766A48A5B5E}" destId="{1A1BA907-6C00-4861-A6CC-FC1A26FB8AE3}" srcOrd="0" destOrd="0" presId="urn:microsoft.com/office/officeart/2005/8/layout/vList2"/>
    <dgm:cxn modelId="{6A59A4D5-F37B-47A7-A935-497EBA04DDAE}" srcId="{7CA63202-D05B-477B-A244-9F9CB187CE11}" destId="{D13EEF95-1F4F-4C54-A6BD-E766A48A5B5E}" srcOrd="0" destOrd="0" parTransId="{CA7F0F8E-C3D9-45A5-82D7-9F3ABDAB603F}" sibTransId="{88F2FE4D-6166-46FB-BF00-D6A76B6CCFBC}"/>
    <dgm:cxn modelId="{9D63F76C-46F7-4898-AAFE-FBEADA83D99A}" type="presParOf" srcId="{E558F868-7A35-4C68-955F-DE279B55E6F3}" destId="{1A1BA907-6C00-4861-A6CC-FC1A26FB8A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BA839F3-3752-4DC4-B92C-52FE327F8D9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A3FB70-1A83-4564-9B76-B8F3579F8BB1}">
      <dgm:prSet custT="1"/>
      <dgm:spPr/>
      <dgm:t>
        <a:bodyPr/>
        <a:lstStyle/>
        <a:p>
          <a:pPr rtl="0"/>
          <a:r>
            <a:rPr lang="en-US" sz="1800" dirty="0" smtClean="0"/>
            <a:t>Unsupported assertions in the Problem Statement</a:t>
          </a:r>
          <a:endParaRPr lang="en-US" sz="1800" dirty="0"/>
        </a:p>
      </dgm:t>
    </dgm:pt>
    <dgm:pt modelId="{DED0EE11-7AD8-49E3-AAFC-C3B77BB08BA5}" type="parTrans" cxnId="{11AC94EF-CADD-44F7-9AEF-C472A36EF50A}">
      <dgm:prSet/>
      <dgm:spPr/>
      <dgm:t>
        <a:bodyPr/>
        <a:lstStyle/>
        <a:p>
          <a:endParaRPr lang="en-US"/>
        </a:p>
      </dgm:t>
    </dgm:pt>
    <dgm:pt modelId="{EC923AE7-8663-459D-9F1A-4C581AB6B7B5}" type="sibTrans" cxnId="{11AC94EF-CADD-44F7-9AEF-C472A36EF50A}">
      <dgm:prSet/>
      <dgm:spPr/>
      <dgm:t>
        <a:bodyPr/>
        <a:lstStyle/>
        <a:p>
          <a:endParaRPr lang="en-US"/>
        </a:p>
      </dgm:t>
    </dgm:pt>
    <dgm:pt modelId="{81B7A448-A326-4BCF-8371-809B3FA6E6E5}">
      <dgm:prSet custT="1"/>
      <dgm:spPr/>
      <dgm:t>
        <a:bodyPr/>
        <a:lstStyle/>
        <a:p>
          <a:pPr rtl="0"/>
          <a:r>
            <a:rPr lang="en-US" sz="1800" dirty="0" smtClean="0"/>
            <a:t>Discussing the project too generally   </a:t>
          </a:r>
          <a:r>
            <a:rPr lang="en-US" sz="1800" i="1" dirty="0" smtClean="0"/>
            <a:t>“… during remainder of time we will provide direct services.”</a:t>
          </a:r>
          <a:endParaRPr lang="en-US" sz="1800" dirty="0"/>
        </a:p>
      </dgm:t>
    </dgm:pt>
    <dgm:pt modelId="{5CC6FCAF-8289-4452-A2D7-6DD56D19C13E}" type="parTrans" cxnId="{74BA462B-6647-42EC-8DE5-1E88177C6F1C}">
      <dgm:prSet/>
      <dgm:spPr/>
      <dgm:t>
        <a:bodyPr/>
        <a:lstStyle/>
        <a:p>
          <a:endParaRPr lang="en-US"/>
        </a:p>
      </dgm:t>
    </dgm:pt>
    <dgm:pt modelId="{94C001D0-69DF-40D6-903E-B0EF164091DA}" type="sibTrans" cxnId="{74BA462B-6647-42EC-8DE5-1E88177C6F1C}">
      <dgm:prSet/>
      <dgm:spPr/>
      <dgm:t>
        <a:bodyPr/>
        <a:lstStyle/>
        <a:p>
          <a:endParaRPr lang="en-US"/>
        </a:p>
      </dgm:t>
    </dgm:pt>
    <dgm:pt modelId="{B3620B25-1CB2-49F7-96AE-B138EB476015}">
      <dgm:prSet custT="1"/>
      <dgm:spPr/>
      <dgm:t>
        <a:bodyPr/>
        <a:lstStyle/>
        <a:p>
          <a:pPr rtl="0"/>
          <a:r>
            <a:rPr lang="en-US" sz="1800" dirty="0" smtClean="0"/>
            <a:t>Assuming the reader knows the Agency or the project</a:t>
          </a:r>
          <a:endParaRPr lang="en-US" sz="1800" dirty="0"/>
        </a:p>
      </dgm:t>
    </dgm:pt>
    <dgm:pt modelId="{DA7FA82B-C8BC-4CC1-9E67-85B2E533BFB3}" type="parTrans" cxnId="{09836AA2-FA82-4643-8FA3-3C22CCB47C1D}">
      <dgm:prSet/>
      <dgm:spPr/>
      <dgm:t>
        <a:bodyPr/>
        <a:lstStyle/>
        <a:p>
          <a:endParaRPr lang="en-US"/>
        </a:p>
      </dgm:t>
    </dgm:pt>
    <dgm:pt modelId="{A2A79AF4-B3D8-49C5-8AAF-284594AB7BB4}" type="sibTrans" cxnId="{09836AA2-FA82-4643-8FA3-3C22CCB47C1D}">
      <dgm:prSet/>
      <dgm:spPr/>
      <dgm:t>
        <a:bodyPr/>
        <a:lstStyle/>
        <a:p>
          <a:endParaRPr lang="en-US"/>
        </a:p>
      </dgm:t>
    </dgm:pt>
    <dgm:pt modelId="{3F628E83-0F72-4EF7-BB0C-AD6EEA876AC1}">
      <dgm:prSet custT="1"/>
      <dgm:spPr/>
      <dgm:t>
        <a:bodyPr/>
        <a:lstStyle/>
        <a:p>
          <a:pPr rtl="0"/>
          <a:r>
            <a:rPr lang="en-US" sz="1800" dirty="0" smtClean="0"/>
            <a:t>Math and Budget Errors</a:t>
          </a:r>
          <a:endParaRPr lang="en-US" sz="1800" dirty="0"/>
        </a:p>
      </dgm:t>
    </dgm:pt>
    <dgm:pt modelId="{85B776DD-0296-4CF3-8EC5-EAE8130C5CA2}" type="parTrans" cxnId="{658E5E6E-4260-4CCA-9AF2-EAF0C25379DF}">
      <dgm:prSet/>
      <dgm:spPr/>
      <dgm:t>
        <a:bodyPr/>
        <a:lstStyle/>
        <a:p>
          <a:endParaRPr lang="en-US"/>
        </a:p>
      </dgm:t>
    </dgm:pt>
    <dgm:pt modelId="{8737C589-977A-4006-BB5E-01CD79B4FD81}" type="sibTrans" cxnId="{658E5E6E-4260-4CCA-9AF2-EAF0C25379DF}">
      <dgm:prSet/>
      <dgm:spPr/>
      <dgm:t>
        <a:bodyPr/>
        <a:lstStyle/>
        <a:p>
          <a:endParaRPr lang="en-US"/>
        </a:p>
      </dgm:t>
    </dgm:pt>
    <dgm:pt modelId="{C2EA33F2-57A6-4CCF-AA15-98087C15AF59}">
      <dgm:prSet custT="1"/>
      <dgm:spPr/>
      <dgm:t>
        <a:bodyPr/>
        <a:lstStyle/>
        <a:p>
          <a:pPr rtl="0"/>
          <a:r>
            <a:rPr lang="en-US" sz="1800" dirty="0" smtClean="0"/>
            <a:t>Missing signatures on forms</a:t>
          </a:r>
          <a:endParaRPr lang="en-US" sz="1800" dirty="0"/>
        </a:p>
      </dgm:t>
    </dgm:pt>
    <dgm:pt modelId="{80BC5A3A-2FFB-4AB6-8BB4-694DE2FBF9E3}" type="parTrans" cxnId="{5E31D9F5-52FA-4729-814E-0F5460FFBA25}">
      <dgm:prSet/>
      <dgm:spPr/>
      <dgm:t>
        <a:bodyPr/>
        <a:lstStyle/>
        <a:p>
          <a:endParaRPr lang="en-US"/>
        </a:p>
      </dgm:t>
    </dgm:pt>
    <dgm:pt modelId="{7D9DC9ED-64A6-4B7B-9116-FB45F31A4CBB}" type="sibTrans" cxnId="{5E31D9F5-52FA-4729-814E-0F5460FFBA25}">
      <dgm:prSet/>
      <dgm:spPr/>
      <dgm:t>
        <a:bodyPr/>
        <a:lstStyle/>
        <a:p>
          <a:endParaRPr lang="en-US"/>
        </a:p>
      </dgm:t>
    </dgm:pt>
    <dgm:pt modelId="{73CDFE8D-A10B-403A-B4AB-70CA4DFB6DE9}">
      <dgm:prSet custT="1"/>
      <dgm:spPr/>
      <dgm:t>
        <a:bodyPr/>
        <a:lstStyle/>
        <a:p>
          <a:pPr rtl="0"/>
          <a:r>
            <a:rPr lang="en-US" sz="1800" dirty="0" smtClean="0"/>
            <a:t>Missing or outdated letters of support</a:t>
          </a:r>
          <a:endParaRPr lang="en-US" sz="1800" dirty="0"/>
        </a:p>
      </dgm:t>
    </dgm:pt>
    <dgm:pt modelId="{E0CC09BD-7E6C-43A7-B423-AD3BDEB4CD61}" type="parTrans" cxnId="{AFE6855F-4868-4161-A773-5C15E8F697C5}">
      <dgm:prSet/>
      <dgm:spPr/>
      <dgm:t>
        <a:bodyPr/>
        <a:lstStyle/>
        <a:p>
          <a:endParaRPr lang="en-US"/>
        </a:p>
      </dgm:t>
    </dgm:pt>
    <dgm:pt modelId="{D9A96EE2-3493-46BC-A3F0-1C80238686FF}" type="sibTrans" cxnId="{AFE6855F-4868-4161-A773-5C15E8F697C5}">
      <dgm:prSet/>
      <dgm:spPr/>
      <dgm:t>
        <a:bodyPr/>
        <a:lstStyle/>
        <a:p>
          <a:endParaRPr lang="en-US"/>
        </a:p>
      </dgm:t>
    </dgm:pt>
    <dgm:pt modelId="{1A88F5D2-C799-4158-88A8-7919F9A5F06B}">
      <dgm:prSet custT="1"/>
      <dgm:spPr/>
      <dgm:t>
        <a:bodyPr/>
        <a:lstStyle/>
        <a:p>
          <a:pPr rtl="0"/>
          <a:r>
            <a:rPr lang="en-US" sz="1800" dirty="0" smtClean="0"/>
            <a:t>Missing or outdated resumes and job descriptions</a:t>
          </a:r>
          <a:endParaRPr lang="en-US" sz="1800" dirty="0"/>
        </a:p>
      </dgm:t>
    </dgm:pt>
    <dgm:pt modelId="{0433D35D-EAAC-4D37-B5B5-F134451CE741}" type="parTrans" cxnId="{1457B042-06FD-46AB-989B-FF78BF2E0E7C}">
      <dgm:prSet/>
      <dgm:spPr/>
      <dgm:t>
        <a:bodyPr/>
        <a:lstStyle/>
        <a:p>
          <a:endParaRPr lang="en-US"/>
        </a:p>
      </dgm:t>
    </dgm:pt>
    <dgm:pt modelId="{69137BDD-5E1F-4844-984E-55189762177B}" type="sibTrans" cxnId="{1457B042-06FD-46AB-989B-FF78BF2E0E7C}">
      <dgm:prSet/>
      <dgm:spPr/>
      <dgm:t>
        <a:bodyPr/>
        <a:lstStyle/>
        <a:p>
          <a:endParaRPr lang="en-US"/>
        </a:p>
      </dgm:t>
    </dgm:pt>
    <dgm:pt modelId="{59555E26-07B3-4D71-87FD-E99403B3B184}">
      <dgm:prSet custT="1"/>
      <dgm:spPr/>
      <dgm:t>
        <a:bodyPr/>
        <a:lstStyle/>
        <a:p>
          <a:pPr rtl="0"/>
          <a:r>
            <a:rPr lang="en-US" sz="1800" smtClean="0"/>
            <a:t>Missing forms or forms not signed by Authorized Official</a:t>
          </a:r>
          <a:endParaRPr lang="en-US" sz="1800" dirty="0"/>
        </a:p>
      </dgm:t>
    </dgm:pt>
    <dgm:pt modelId="{028AE649-87DC-43C4-AFCF-DDD60500D732}" type="parTrans" cxnId="{95229E80-B38C-4015-B5CC-83E351FE8B52}">
      <dgm:prSet/>
      <dgm:spPr/>
      <dgm:t>
        <a:bodyPr/>
        <a:lstStyle/>
        <a:p>
          <a:endParaRPr lang="en-US"/>
        </a:p>
      </dgm:t>
    </dgm:pt>
    <dgm:pt modelId="{D3C1DFAB-F7A1-4C95-9F5B-88FFEE1B4857}" type="sibTrans" cxnId="{95229E80-B38C-4015-B5CC-83E351FE8B52}">
      <dgm:prSet/>
      <dgm:spPr/>
      <dgm:t>
        <a:bodyPr/>
        <a:lstStyle/>
        <a:p>
          <a:endParaRPr lang="en-US"/>
        </a:p>
      </dgm:t>
    </dgm:pt>
    <dgm:pt modelId="{9F510A97-14AC-4031-A6F9-C084413CA15F}">
      <dgm:prSet/>
      <dgm:spPr/>
      <dgm:t>
        <a:bodyPr/>
        <a:lstStyle/>
        <a:p>
          <a:endParaRPr lang="en-US" dirty="0"/>
        </a:p>
      </dgm:t>
    </dgm:pt>
    <dgm:pt modelId="{29E06C3D-0B55-4097-ACF9-30034913622C}" type="parTrans" cxnId="{8631B97B-54EE-41B3-A6B7-5743CE1253F6}">
      <dgm:prSet/>
      <dgm:spPr/>
      <dgm:t>
        <a:bodyPr/>
        <a:lstStyle/>
        <a:p>
          <a:endParaRPr lang="en-US"/>
        </a:p>
      </dgm:t>
    </dgm:pt>
    <dgm:pt modelId="{A2C73FD8-4374-48DE-9284-09F91841C751}" type="sibTrans" cxnId="{8631B97B-54EE-41B3-A6B7-5743CE1253F6}">
      <dgm:prSet/>
      <dgm:spPr/>
      <dgm:t>
        <a:bodyPr/>
        <a:lstStyle/>
        <a:p>
          <a:endParaRPr lang="en-US"/>
        </a:p>
      </dgm:t>
    </dgm:pt>
    <dgm:pt modelId="{69EA63A0-3B82-4F48-B2D1-1C193709DA0D}">
      <dgm:prSet custT="1"/>
      <dgm:spPr/>
      <dgm:t>
        <a:bodyPr/>
        <a:lstStyle/>
        <a:p>
          <a:r>
            <a:rPr lang="en-US" sz="1800" dirty="0" smtClean="0"/>
            <a:t>Unallowable and unreasonable costs</a:t>
          </a:r>
        </a:p>
      </dgm:t>
    </dgm:pt>
    <dgm:pt modelId="{3281765B-7F74-4513-9606-715D418B128E}" type="parTrans" cxnId="{43AF7EED-CEBF-49BA-8F7F-D3512AFBB3BE}">
      <dgm:prSet/>
      <dgm:spPr/>
      <dgm:t>
        <a:bodyPr/>
        <a:lstStyle/>
        <a:p>
          <a:endParaRPr lang="en-US"/>
        </a:p>
      </dgm:t>
    </dgm:pt>
    <dgm:pt modelId="{DE44C019-2A69-4785-A6DD-DFD6180F32AC}" type="sibTrans" cxnId="{43AF7EED-CEBF-49BA-8F7F-D3512AFBB3BE}">
      <dgm:prSet/>
      <dgm:spPr/>
      <dgm:t>
        <a:bodyPr/>
        <a:lstStyle/>
        <a:p>
          <a:endParaRPr lang="en-US"/>
        </a:p>
      </dgm:t>
    </dgm:pt>
    <dgm:pt modelId="{61697555-A8BC-426F-AA6D-3F282997A0B3}">
      <dgm:prSet custT="1"/>
      <dgm:spPr/>
      <dgm:t>
        <a:bodyPr/>
        <a:lstStyle/>
        <a:p>
          <a:r>
            <a:rPr lang="en-US" sz="1800" dirty="0" smtClean="0"/>
            <a:t>Late Submission = Disqualified</a:t>
          </a:r>
          <a:endParaRPr lang="en-US" sz="1800" dirty="0"/>
        </a:p>
      </dgm:t>
    </dgm:pt>
    <dgm:pt modelId="{97DC825A-4FBD-4475-A541-6363F4D6572E}" type="parTrans" cxnId="{3DF6C90E-0650-4450-93A8-47E63086D688}">
      <dgm:prSet/>
      <dgm:spPr/>
      <dgm:t>
        <a:bodyPr/>
        <a:lstStyle/>
        <a:p>
          <a:endParaRPr lang="en-US"/>
        </a:p>
      </dgm:t>
    </dgm:pt>
    <dgm:pt modelId="{5FB3A482-2263-4676-9DFA-C2C03799DA8B}" type="sibTrans" cxnId="{3DF6C90E-0650-4450-93A8-47E63086D688}">
      <dgm:prSet/>
      <dgm:spPr/>
      <dgm:t>
        <a:bodyPr/>
        <a:lstStyle/>
        <a:p>
          <a:endParaRPr lang="en-US"/>
        </a:p>
      </dgm:t>
    </dgm:pt>
    <dgm:pt modelId="{1813DC38-8B6B-4020-8287-5AC47E251C4A}" type="pres">
      <dgm:prSet presAssocID="{4BA839F3-3752-4DC4-B92C-52FE327F8D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3F5414-B507-4CF5-9EE6-9FEF448DCF56}" type="pres">
      <dgm:prSet presAssocID="{B1A3FB70-1A83-4564-9B76-B8F3579F8BB1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F544D-1CDA-4F93-B9BC-1E36DA5193B5}" type="pres">
      <dgm:prSet presAssocID="{EC923AE7-8663-459D-9F1A-4C581AB6B7B5}" presName="spacer" presStyleCnt="0"/>
      <dgm:spPr/>
      <dgm:t>
        <a:bodyPr/>
        <a:lstStyle/>
        <a:p>
          <a:endParaRPr lang="en-US"/>
        </a:p>
      </dgm:t>
    </dgm:pt>
    <dgm:pt modelId="{CF97F804-3A4A-4AFD-91A1-975C1D2BEDC0}" type="pres">
      <dgm:prSet presAssocID="{81B7A448-A326-4BCF-8371-809B3FA6E6E5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DB5A7-59F4-4B4D-B9FE-DF6A4E83A07A}" type="pres">
      <dgm:prSet presAssocID="{94C001D0-69DF-40D6-903E-B0EF164091DA}" presName="spacer" presStyleCnt="0"/>
      <dgm:spPr/>
      <dgm:t>
        <a:bodyPr/>
        <a:lstStyle/>
        <a:p>
          <a:endParaRPr lang="en-US"/>
        </a:p>
      </dgm:t>
    </dgm:pt>
    <dgm:pt modelId="{C4DAEC7D-F19F-47DD-AB71-0F64A2A74844}" type="pres">
      <dgm:prSet presAssocID="{B3620B25-1CB2-49F7-96AE-B138EB476015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446A9-9BDA-4456-9C03-6C2E554BAFF8}" type="pres">
      <dgm:prSet presAssocID="{A2A79AF4-B3D8-49C5-8AAF-284594AB7BB4}" presName="spacer" presStyleCnt="0"/>
      <dgm:spPr/>
      <dgm:t>
        <a:bodyPr/>
        <a:lstStyle/>
        <a:p>
          <a:endParaRPr lang="en-US"/>
        </a:p>
      </dgm:t>
    </dgm:pt>
    <dgm:pt modelId="{549B76A9-F1AB-46F9-A62B-4483B85EF84D}" type="pres">
      <dgm:prSet presAssocID="{3F628E83-0F72-4EF7-BB0C-AD6EEA876AC1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4CBF9-C45E-4E45-86AF-4747555E1F14}" type="pres">
      <dgm:prSet presAssocID="{8737C589-977A-4006-BB5E-01CD79B4FD81}" presName="spacer" presStyleCnt="0"/>
      <dgm:spPr/>
      <dgm:t>
        <a:bodyPr/>
        <a:lstStyle/>
        <a:p>
          <a:endParaRPr lang="en-US"/>
        </a:p>
      </dgm:t>
    </dgm:pt>
    <dgm:pt modelId="{7DA4E05A-5149-486A-B154-BE35BB00A362}" type="pres">
      <dgm:prSet presAssocID="{C2EA33F2-57A6-4CCF-AA15-98087C15AF59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ADD55-B766-4F67-BA12-33B71E9EC04A}" type="pres">
      <dgm:prSet presAssocID="{7D9DC9ED-64A6-4B7B-9116-FB45F31A4CBB}" presName="spacer" presStyleCnt="0"/>
      <dgm:spPr/>
      <dgm:t>
        <a:bodyPr/>
        <a:lstStyle/>
        <a:p>
          <a:endParaRPr lang="en-US"/>
        </a:p>
      </dgm:t>
    </dgm:pt>
    <dgm:pt modelId="{81A9E21A-7936-473E-B34D-92468CD789D0}" type="pres">
      <dgm:prSet presAssocID="{73CDFE8D-A10B-403A-B4AB-70CA4DFB6DE9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68386-8D70-43D7-A491-C7658D7E6C84}" type="pres">
      <dgm:prSet presAssocID="{D9A96EE2-3493-46BC-A3F0-1C80238686FF}" presName="spacer" presStyleCnt="0"/>
      <dgm:spPr/>
      <dgm:t>
        <a:bodyPr/>
        <a:lstStyle/>
        <a:p>
          <a:endParaRPr lang="en-US"/>
        </a:p>
      </dgm:t>
    </dgm:pt>
    <dgm:pt modelId="{D693765E-E1C7-41A3-A089-03FB8FBEC4BE}" type="pres">
      <dgm:prSet presAssocID="{1A88F5D2-C799-4158-88A8-7919F9A5F06B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33E2A-B5FE-49BA-A583-5AB723667F01}" type="pres">
      <dgm:prSet presAssocID="{69137BDD-5E1F-4844-984E-55189762177B}" presName="spacer" presStyleCnt="0"/>
      <dgm:spPr/>
      <dgm:t>
        <a:bodyPr/>
        <a:lstStyle/>
        <a:p>
          <a:endParaRPr lang="en-US"/>
        </a:p>
      </dgm:t>
    </dgm:pt>
    <dgm:pt modelId="{DC53A3F9-CD7B-4742-B315-887AAEA63C87}" type="pres">
      <dgm:prSet presAssocID="{59555E26-07B3-4D71-87FD-E99403B3B184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0F19B-0AD0-432F-BF04-171F03745117}" type="pres">
      <dgm:prSet presAssocID="{59555E26-07B3-4D71-87FD-E99403B3B18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6A795-141B-4002-9291-72849D4152EC}" type="pres">
      <dgm:prSet presAssocID="{69EA63A0-3B82-4F48-B2D1-1C193709DA0D}" presName="parentText" presStyleLbl="node1" presStyleIdx="8" presStyleCnt="10" custLinFactY="-112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6E136-4FC9-4034-8DC8-45984E82F770}" type="pres">
      <dgm:prSet presAssocID="{DE44C019-2A69-4785-A6DD-DFD6180F32AC}" presName="spacer" presStyleCnt="0"/>
      <dgm:spPr/>
    </dgm:pt>
    <dgm:pt modelId="{5A6BF1FE-2DE8-4CDA-978D-A8FC9CF3E1F6}" type="pres">
      <dgm:prSet presAssocID="{61697555-A8BC-426F-AA6D-3F282997A0B3}" presName="parentText" presStyleLbl="node1" presStyleIdx="9" presStyleCnt="10" custLinFactY="-209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29E80-B38C-4015-B5CC-83E351FE8B52}" srcId="{4BA839F3-3752-4DC4-B92C-52FE327F8D9F}" destId="{59555E26-07B3-4D71-87FD-E99403B3B184}" srcOrd="7" destOrd="0" parTransId="{028AE649-87DC-43C4-AFCF-DDD60500D732}" sibTransId="{D3C1DFAB-F7A1-4C95-9F5B-88FFEE1B4857}"/>
    <dgm:cxn modelId="{B8E4C38B-FD53-4CCB-91B6-8C268CE4E8DB}" type="presOf" srcId="{B3620B25-1CB2-49F7-96AE-B138EB476015}" destId="{C4DAEC7D-F19F-47DD-AB71-0F64A2A74844}" srcOrd="0" destOrd="0" presId="urn:microsoft.com/office/officeart/2005/8/layout/vList2"/>
    <dgm:cxn modelId="{FE9E3FF4-CD51-4D24-8628-CB80EB2E1743}" type="presOf" srcId="{C2EA33F2-57A6-4CCF-AA15-98087C15AF59}" destId="{7DA4E05A-5149-486A-B154-BE35BB00A362}" srcOrd="0" destOrd="0" presId="urn:microsoft.com/office/officeart/2005/8/layout/vList2"/>
    <dgm:cxn modelId="{7DB04C72-D632-4672-8D5C-80DCD3CB32B9}" type="presOf" srcId="{3F628E83-0F72-4EF7-BB0C-AD6EEA876AC1}" destId="{549B76A9-F1AB-46F9-A62B-4483B85EF84D}" srcOrd="0" destOrd="0" presId="urn:microsoft.com/office/officeart/2005/8/layout/vList2"/>
    <dgm:cxn modelId="{B3566131-6A91-4A97-9D61-A91998FB4A62}" type="presOf" srcId="{9F510A97-14AC-4031-A6F9-C084413CA15F}" destId="{CB20F19B-0AD0-432F-BF04-171F03745117}" srcOrd="0" destOrd="0" presId="urn:microsoft.com/office/officeart/2005/8/layout/vList2"/>
    <dgm:cxn modelId="{09836AA2-FA82-4643-8FA3-3C22CCB47C1D}" srcId="{4BA839F3-3752-4DC4-B92C-52FE327F8D9F}" destId="{B3620B25-1CB2-49F7-96AE-B138EB476015}" srcOrd="2" destOrd="0" parTransId="{DA7FA82B-C8BC-4CC1-9E67-85B2E533BFB3}" sibTransId="{A2A79AF4-B3D8-49C5-8AAF-284594AB7BB4}"/>
    <dgm:cxn modelId="{43AF7EED-CEBF-49BA-8F7F-D3512AFBB3BE}" srcId="{4BA839F3-3752-4DC4-B92C-52FE327F8D9F}" destId="{69EA63A0-3B82-4F48-B2D1-1C193709DA0D}" srcOrd="8" destOrd="0" parTransId="{3281765B-7F74-4513-9606-715D418B128E}" sibTransId="{DE44C019-2A69-4785-A6DD-DFD6180F32AC}"/>
    <dgm:cxn modelId="{2DAC5E8A-D221-43D7-B371-5E0E73F9B939}" type="presOf" srcId="{4BA839F3-3752-4DC4-B92C-52FE327F8D9F}" destId="{1813DC38-8B6B-4020-8287-5AC47E251C4A}" srcOrd="0" destOrd="0" presId="urn:microsoft.com/office/officeart/2005/8/layout/vList2"/>
    <dgm:cxn modelId="{74BA462B-6647-42EC-8DE5-1E88177C6F1C}" srcId="{4BA839F3-3752-4DC4-B92C-52FE327F8D9F}" destId="{81B7A448-A326-4BCF-8371-809B3FA6E6E5}" srcOrd="1" destOrd="0" parTransId="{5CC6FCAF-8289-4452-A2D7-6DD56D19C13E}" sibTransId="{94C001D0-69DF-40D6-903E-B0EF164091DA}"/>
    <dgm:cxn modelId="{11AC94EF-CADD-44F7-9AEF-C472A36EF50A}" srcId="{4BA839F3-3752-4DC4-B92C-52FE327F8D9F}" destId="{B1A3FB70-1A83-4564-9B76-B8F3579F8BB1}" srcOrd="0" destOrd="0" parTransId="{DED0EE11-7AD8-49E3-AAFC-C3B77BB08BA5}" sibTransId="{EC923AE7-8663-459D-9F1A-4C581AB6B7B5}"/>
    <dgm:cxn modelId="{3DF6C90E-0650-4450-93A8-47E63086D688}" srcId="{4BA839F3-3752-4DC4-B92C-52FE327F8D9F}" destId="{61697555-A8BC-426F-AA6D-3F282997A0B3}" srcOrd="9" destOrd="0" parTransId="{97DC825A-4FBD-4475-A541-6363F4D6572E}" sibTransId="{5FB3A482-2263-4676-9DFA-C2C03799DA8B}"/>
    <dgm:cxn modelId="{658E5E6E-4260-4CCA-9AF2-EAF0C25379DF}" srcId="{4BA839F3-3752-4DC4-B92C-52FE327F8D9F}" destId="{3F628E83-0F72-4EF7-BB0C-AD6EEA876AC1}" srcOrd="3" destOrd="0" parTransId="{85B776DD-0296-4CF3-8EC5-EAE8130C5CA2}" sibTransId="{8737C589-977A-4006-BB5E-01CD79B4FD81}"/>
    <dgm:cxn modelId="{9EE020F4-1328-4002-A8BD-D6936D4A4878}" type="presOf" srcId="{59555E26-07B3-4D71-87FD-E99403B3B184}" destId="{DC53A3F9-CD7B-4742-B315-887AAEA63C87}" srcOrd="0" destOrd="0" presId="urn:microsoft.com/office/officeart/2005/8/layout/vList2"/>
    <dgm:cxn modelId="{5E31D9F5-52FA-4729-814E-0F5460FFBA25}" srcId="{4BA839F3-3752-4DC4-B92C-52FE327F8D9F}" destId="{C2EA33F2-57A6-4CCF-AA15-98087C15AF59}" srcOrd="4" destOrd="0" parTransId="{80BC5A3A-2FFB-4AB6-8BB4-694DE2FBF9E3}" sibTransId="{7D9DC9ED-64A6-4B7B-9116-FB45F31A4CBB}"/>
    <dgm:cxn modelId="{9321333A-D7C4-49E5-962B-D73759CD4B7B}" type="presOf" srcId="{1A88F5D2-C799-4158-88A8-7919F9A5F06B}" destId="{D693765E-E1C7-41A3-A089-03FB8FBEC4BE}" srcOrd="0" destOrd="0" presId="urn:microsoft.com/office/officeart/2005/8/layout/vList2"/>
    <dgm:cxn modelId="{1457B042-06FD-46AB-989B-FF78BF2E0E7C}" srcId="{4BA839F3-3752-4DC4-B92C-52FE327F8D9F}" destId="{1A88F5D2-C799-4158-88A8-7919F9A5F06B}" srcOrd="6" destOrd="0" parTransId="{0433D35D-EAAC-4D37-B5B5-F134451CE741}" sibTransId="{69137BDD-5E1F-4844-984E-55189762177B}"/>
    <dgm:cxn modelId="{AA2D5BEA-7C7A-4144-B417-82802C4298A7}" type="presOf" srcId="{81B7A448-A326-4BCF-8371-809B3FA6E6E5}" destId="{CF97F804-3A4A-4AFD-91A1-975C1D2BEDC0}" srcOrd="0" destOrd="0" presId="urn:microsoft.com/office/officeart/2005/8/layout/vList2"/>
    <dgm:cxn modelId="{433A475D-2238-4FDF-9766-962824F84CBA}" type="presOf" srcId="{B1A3FB70-1A83-4564-9B76-B8F3579F8BB1}" destId="{5C3F5414-B507-4CF5-9EE6-9FEF448DCF56}" srcOrd="0" destOrd="0" presId="urn:microsoft.com/office/officeart/2005/8/layout/vList2"/>
    <dgm:cxn modelId="{E0798B4A-5AA4-4783-99D0-647D24F237D4}" type="presOf" srcId="{69EA63A0-3B82-4F48-B2D1-1C193709DA0D}" destId="{3736A795-141B-4002-9291-72849D4152EC}" srcOrd="0" destOrd="0" presId="urn:microsoft.com/office/officeart/2005/8/layout/vList2"/>
    <dgm:cxn modelId="{AFE6855F-4868-4161-A773-5C15E8F697C5}" srcId="{4BA839F3-3752-4DC4-B92C-52FE327F8D9F}" destId="{73CDFE8D-A10B-403A-B4AB-70CA4DFB6DE9}" srcOrd="5" destOrd="0" parTransId="{E0CC09BD-7E6C-43A7-B423-AD3BDEB4CD61}" sibTransId="{D9A96EE2-3493-46BC-A3F0-1C80238686FF}"/>
    <dgm:cxn modelId="{8631B97B-54EE-41B3-A6B7-5743CE1253F6}" srcId="{59555E26-07B3-4D71-87FD-E99403B3B184}" destId="{9F510A97-14AC-4031-A6F9-C084413CA15F}" srcOrd="0" destOrd="0" parTransId="{29E06C3D-0B55-4097-ACF9-30034913622C}" sibTransId="{A2C73FD8-4374-48DE-9284-09F91841C751}"/>
    <dgm:cxn modelId="{BBEE51BA-18F2-47E6-8BFE-4565A7D71071}" type="presOf" srcId="{61697555-A8BC-426F-AA6D-3F282997A0B3}" destId="{5A6BF1FE-2DE8-4CDA-978D-A8FC9CF3E1F6}" srcOrd="0" destOrd="0" presId="urn:microsoft.com/office/officeart/2005/8/layout/vList2"/>
    <dgm:cxn modelId="{0861BBB1-17E0-4225-A5A1-4E9CC638695F}" type="presOf" srcId="{73CDFE8D-A10B-403A-B4AB-70CA4DFB6DE9}" destId="{81A9E21A-7936-473E-B34D-92468CD789D0}" srcOrd="0" destOrd="0" presId="urn:microsoft.com/office/officeart/2005/8/layout/vList2"/>
    <dgm:cxn modelId="{6541F226-E6FC-4A83-96CD-5D9153AE4D39}" type="presParOf" srcId="{1813DC38-8B6B-4020-8287-5AC47E251C4A}" destId="{5C3F5414-B507-4CF5-9EE6-9FEF448DCF56}" srcOrd="0" destOrd="0" presId="urn:microsoft.com/office/officeart/2005/8/layout/vList2"/>
    <dgm:cxn modelId="{209DD919-9C7D-401C-A49B-AB6C1E4F0B36}" type="presParOf" srcId="{1813DC38-8B6B-4020-8287-5AC47E251C4A}" destId="{6E2F544D-1CDA-4F93-B9BC-1E36DA5193B5}" srcOrd="1" destOrd="0" presId="urn:microsoft.com/office/officeart/2005/8/layout/vList2"/>
    <dgm:cxn modelId="{0B8E6265-E3FD-4A28-BCB9-475F8EB122E7}" type="presParOf" srcId="{1813DC38-8B6B-4020-8287-5AC47E251C4A}" destId="{CF97F804-3A4A-4AFD-91A1-975C1D2BEDC0}" srcOrd="2" destOrd="0" presId="urn:microsoft.com/office/officeart/2005/8/layout/vList2"/>
    <dgm:cxn modelId="{EADC1273-AF09-43FC-9958-E4A5EAC4BFB5}" type="presParOf" srcId="{1813DC38-8B6B-4020-8287-5AC47E251C4A}" destId="{619DB5A7-59F4-4B4D-B9FE-DF6A4E83A07A}" srcOrd="3" destOrd="0" presId="urn:microsoft.com/office/officeart/2005/8/layout/vList2"/>
    <dgm:cxn modelId="{9BF792EA-9974-419A-BEC4-A38BCC1BF1D9}" type="presParOf" srcId="{1813DC38-8B6B-4020-8287-5AC47E251C4A}" destId="{C4DAEC7D-F19F-47DD-AB71-0F64A2A74844}" srcOrd="4" destOrd="0" presId="urn:microsoft.com/office/officeart/2005/8/layout/vList2"/>
    <dgm:cxn modelId="{709D3C7F-12C5-468B-9319-676506FF4F39}" type="presParOf" srcId="{1813DC38-8B6B-4020-8287-5AC47E251C4A}" destId="{BCE446A9-9BDA-4456-9C03-6C2E554BAFF8}" srcOrd="5" destOrd="0" presId="urn:microsoft.com/office/officeart/2005/8/layout/vList2"/>
    <dgm:cxn modelId="{6ED56CF1-43D3-49A9-A72E-26E9B6937BD7}" type="presParOf" srcId="{1813DC38-8B6B-4020-8287-5AC47E251C4A}" destId="{549B76A9-F1AB-46F9-A62B-4483B85EF84D}" srcOrd="6" destOrd="0" presId="urn:microsoft.com/office/officeart/2005/8/layout/vList2"/>
    <dgm:cxn modelId="{2EAD1BC7-07D0-4C79-86A0-9FE5328E2124}" type="presParOf" srcId="{1813DC38-8B6B-4020-8287-5AC47E251C4A}" destId="{82D4CBF9-C45E-4E45-86AF-4747555E1F14}" srcOrd="7" destOrd="0" presId="urn:microsoft.com/office/officeart/2005/8/layout/vList2"/>
    <dgm:cxn modelId="{55D9B708-D99A-40F5-834A-D585089C0D98}" type="presParOf" srcId="{1813DC38-8B6B-4020-8287-5AC47E251C4A}" destId="{7DA4E05A-5149-486A-B154-BE35BB00A362}" srcOrd="8" destOrd="0" presId="urn:microsoft.com/office/officeart/2005/8/layout/vList2"/>
    <dgm:cxn modelId="{7F4780EF-3443-4496-A884-36D48DB4E0CC}" type="presParOf" srcId="{1813DC38-8B6B-4020-8287-5AC47E251C4A}" destId="{893ADD55-B766-4F67-BA12-33B71E9EC04A}" srcOrd="9" destOrd="0" presId="urn:microsoft.com/office/officeart/2005/8/layout/vList2"/>
    <dgm:cxn modelId="{CF28733E-63F7-4481-984A-5111DC134502}" type="presParOf" srcId="{1813DC38-8B6B-4020-8287-5AC47E251C4A}" destId="{81A9E21A-7936-473E-B34D-92468CD789D0}" srcOrd="10" destOrd="0" presId="urn:microsoft.com/office/officeart/2005/8/layout/vList2"/>
    <dgm:cxn modelId="{EAA0962B-EC41-4945-B1AB-E1D98A8C2BBB}" type="presParOf" srcId="{1813DC38-8B6B-4020-8287-5AC47E251C4A}" destId="{36F68386-8D70-43D7-A491-C7658D7E6C84}" srcOrd="11" destOrd="0" presId="urn:microsoft.com/office/officeart/2005/8/layout/vList2"/>
    <dgm:cxn modelId="{0AE2A4D3-AB25-4DC7-BC64-3F4B3DB988DA}" type="presParOf" srcId="{1813DC38-8B6B-4020-8287-5AC47E251C4A}" destId="{D693765E-E1C7-41A3-A089-03FB8FBEC4BE}" srcOrd="12" destOrd="0" presId="urn:microsoft.com/office/officeart/2005/8/layout/vList2"/>
    <dgm:cxn modelId="{9D4C3FD9-99AB-4E89-BD12-33734E4B5D10}" type="presParOf" srcId="{1813DC38-8B6B-4020-8287-5AC47E251C4A}" destId="{82133E2A-B5FE-49BA-A583-5AB723667F01}" srcOrd="13" destOrd="0" presId="urn:microsoft.com/office/officeart/2005/8/layout/vList2"/>
    <dgm:cxn modelId="{D48A229A-8CAA-4E72-AA18-8D513A760C17}" type="presParOf" srcId="{1813DC38-8B6B-4020-8287-5AC47E251C4A}" destId="{DC53A3F9-CD7B-4742-B315-887AAEA63C87}" srcOrd="14" destOrd="0" presId="urn:microsoft.com/office/officeart/2005/8/layout/vList2"/>
    <dgm:cxn modelId="{3D43F6BD-91D4-433F-9B3A-3373B922528F}" type="presParOf" srcId="{1813DC38-8B6B-4020-8287-5AC47E251C4A}" destId="{CB20F19B-0AD0-432F-BF04-171F03745117}" srcOrd="15" destOrd="0" presId="urn:microsoft.com/office/officeart/2005/8/layout/vList2"/>
    <dgm:cxn modelId="{68CC1171-8BA0-45A0-B70E-BE963254CE5B}" type="presParOf" srcId="{1813DC38-8B6B-4020-8287-5AC47E251C4A}" destId="{3736A795-141B-4002-9291-72849D4152EC}" srcOrd="16" destOrd="0" presId="urn:microsoft.com/office/officeart/2005/8/layout/vList2"/>
    <dgm:cxn modelId="{37442490-DEF7-49A3-B720-0A574B86A7B3}" type="presParOf" srcId="{1813DC38-8B6B-4020-8287-5AC47E251C4A}" destId="{8EC6E136-4FC9-4034-8DC8-45984E82F770}" srcOrd="17" destOrd="0" presId="urn:microsoft.com/office/officeart/2005/8/layout/vList2"/>
    <dgm:cxn modelId="{0879876A-CE51-4E63-B2A1-9B5F15B23AEA}" type="presParOf" srcId="{1813DC38-8B6B-4020-8287-5AC47E251C4A}" destId="{5A6BF1FE-2DE8-4CDA-978D-A8FC9CF3E1F6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31368-FD44-4D77-BC32-3E8BBEC31A9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C4BB52-0358-45F3-BE7A-F182A5FC868C}">
      <dgm:prSet/>
      <dgm:spPr/>
      <dgm:t>
        <a:bodyPr/>
        <a:lstStyle/>
        <a:p>
          <a:pPr rtl="0"/>
          <a:r>
            <a:rPr lang="en-US" b="1" u="sng" dirty="0" smtClean="0">
              <a:solidFill>
                <a:schemeClr val="tx1"/>
              </a:solidFill>
            </a:rPr>
            <a:t>Award Amount</a:t>
          </a:r>
          <a:r>
            <a:rPr lang="en-US" b="1" u="none" dirty="0" smtClean="0">
              <a:solidFill>
                <a:schemeClr val="tx1"/>
              </a:solidFill>
            </a:rPr>
            <a:t>: </a:t>
          </a:r>
          <a:r>
            <a:rPr lang="en-US" b="1" dirty="0" smtClean="0"/>
            <a:t>Up to $300,000 maximum for each project.</a:t>
          </a:r>
          <a:endParaRPr lang="en-US" b="1" dirty="0"/>
        </a:p>
      </dgm:t>
    </dgm:pt>
    <dgm:pt modelId="{685AB797-BE52-451F-B991-5813375E4783}" type="parTrans" cxnId="{DD2D9DD4-8EAB-46D7-B649-92BD4907731B}">
      <dgm:prSet/>
      <dgm:spPr/>
      <dgm:t>
        <a:bodyPr/>
        <a:lstStyle/>
        <a:p>
          <a:endParaRPr lang="en-US" b="1"/>
        </a:p>
      </dgm:t>
    </dgm:pt>
    <dgm:pt modelId="{A80EE8A2-056F-4403-A5A7-D2CC9661989E}" type="sibTrans" cxnId="{DD2D9DD4-8EAB-46D7-B649-92BD4907731B}">
      <dgm:prSet/>
      <dgm:spPr/>
      <dgm:t>
        <a:bodyPr/>
        <a:lstStyle/>
        <a:p>
          <a:endParaRPr lang="en-US" b="1"/>
        </a:p>
      </dgm:t>
    </dgm:pt>
    <dgm:pt modelId="{DF71D731-0503-4CB6-BE57-4EE145F0D859}">
      <dgm:prSet/>
      <dgm:spPr/>
      <dgm:t>
        <a:bodyPr/>
        <a:lstStyle/>
        <a:p>
          <a:pPr rtl="0"/>
          <a:r>
            <a:rPr lang="en-US" b="1" u="sng" dirty="0" smtClean="0">
              <a:solidFill>
                <a:schemeClr val="tx1"/>
              </a:solidFill>
            </a:rPr>
            <a:t>Match Amount</a:t>
          </a:r>
          <a:r>
            <a:rPr lang="en-US" b="1" dirty="0" smtClean="0">
              <a:solidFill>
                <a:schemeClr val="tx1"/>
              </a:solidFill>
            </a:rPr>
            <a:t>:  </a:t>
          </a:r>
          <a:r>
            <a:rPr lang="en-US" b="1" dirty="0" smtClean="0"/>
            <a:t>$75,000 20% match (cash or in-kind) is required for public &amp; private nonprofit agencies.</a:t>
          </a:r>
          <a:endParaRPr lang="en-US" b="1" dirty="0"/>
        </a:p>
      </dgm:t>
    </dgm:pt>
    <dgm:pt modelId="{8BA69D2B-95FF-41BD-9103-CA7F2FBAB316}" type="parTrans" cxnId="{7E70DB8F-020C-4C2A-A705-14E2C27604D2}">
      <dgm:prSet/>
      <dgm:spPr/>
      <dgm:t>
        <a:bodyPr/>
        <a:lstStyle/>
        <a:p>
          <a:endParaRPr lang="en-US" b="1"/>
        </a:p>
      </dgm:t>
    </dgm:pt>
    <dgm:pt modelId="{FF803A7C-70D3-48C6-B613-F88469C9D9B1}" type="sibTrans" cxnId="{7E70DB8F-020C-4C2A-A705-14E2C27604D2}">
      <dgm:prSet/>
      <dgm:spPr/>
      <dgm:t>
        <a:bodyPr/>
        <a:lstStyle/>
        <a:p>
          <a:endParaRPr lang="en-US" b="1"/>
        </a:p>
      </dgm:t>
    </dgm:pt>
    <dgm:pt modelId="{45A4A2BE-E76C-4B50-AB14-5CA83BFA7B1B}">
      <dgm:prSet/>
      <dgm:spPr/>
      <dgm:t>
        <a:bodyPr/>
        <a:lstStyle/>
        <a:p>
          <a:pPr rtl="0"/>
          <a:r>
            <a:rPr lang="en-US" b="1" u="sng" dirty="0" smtClean="0">
              <a:solidFill>
                <a:schemeClr val="tx1"/>
              </a:solidFill>
            </a:rPr>
            <a:t>Grant Period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smtClean="0"/>
            <a:t> 20 months</a:t>
          </a:r>
        </a:p>
        <a:p>
          <a:pPr rtl="0"/>
          <a:r>
            <a:rPr lang="en-US" b="1" dirty="0" smtClean="0"/>
            <a:t>January 1, 2018 – August 31, 2019</a:t>
          </a:r>
          <a:endParaRPr lang="en-US" b="1" dirty="0"/>
        </a:p>
      </dgm:t>
    </dgm:pt>
    <dgm:pt modelId="{D9BE2441-E034-45D8-9734-FE0F4E3B3A8A}" type="parTrans" cxnId="{1AA5954D-A799-441C-8E33-39DDEB243EDC}">
      <dgm:prSet/>
      <dgm:spPr/>
      <dgm:t>
        <a:bodyPr/>
        <a:lstStyle/>
        <a:p>
          <a:endParaRPr lang="en-US" b="1"/>
        </a:p>
      </dgm:t>
    </dgm:pt>
    <dgm:pt modelId="{5DFDC5F8-A49E-4C2A-B8DB-9DD4C275AE45}" type="sibTrans" cxnId="{1AA5954D-A799-441C-8E33-39DDEB243EDC}">
      <dgm:prSet/>
      <dgm:spPr/>
      <dgm:t>
        <a:bodyPr/>
        <a:lstStyle/>
        <a:p>
          <a:endParaRPr lang="en-US" b="1"/>
        </a:p>
      </dgm:t>
    </dgm:pt>
    <dgm:pt modelId="{6876B3D0-3414-4467-A687-6BE50B807B4D}" type="pres">
      <dgm:prSet presAssocID="{CB131368-FD44-4D77-BC32-3E8BBEC31A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E4824-5ED4-4554-A3BA-2C368C0E35B5}" type="pres">
      <dgm:prSet presAssocID="{65C4BB52-0358-45F3-BE7A-F182A5FC86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D1904-30AA-43DB-974D-515816D7BFAA}" type="pres">
      <dgm:prSet presAssocID="{A80EE8A2-056F-4403-A5A7-D2CC9661989E}" presName="spacer" presStyleCnt="0"/>
      <dgm:spPr/>
    </dgm:pt>
    <dgm:pt modelId="{4B3646F7-EF27-4702-88CF-E59D26AC5C79}" type="pres">
      <dgm:prSet presAssocID="{DF71D731-0503-4CB6-BE57-4EE145F0D859}" presName="parentText" presStyleLbl="node1" presStyleIdx="1" presStyleCnt="3" custLinFactNeighborX="1042" custLinFactNeighborY="91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FE3B9-DFC8-4939-B2B0-83369B8EDE8E}" type="pres">
      <dgm:prSet presAssocID="{FF803A7C-70D3-48C6-B613-F88469C9D9B1}" presName="spacer" presStyleCnt="0"/>
      <dgm:spPr/>
    </dgm:pt>
    <dgm:pt modelId="{F3AC88EC-B0FD-4CF7-AB4A-FD8A532AB0BD}" type="pres">
      <dgm:prSet presAssocID="{45A4A2BE-E76C-4B50-AB14-5CA83BFA7B1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A5954D-A799-441C-8E33-39DDEB243EDC}" srcId="{CB131368-FD44-4D77-BC32-3E8BBEC31A9C}" destId="{45A4A2BE-E76C-4B50-AB14-5CA83BFA7B1B}" srcOrd="2" destOrd="0" parTransId="{D9BE2441-E034-45D8-9734-FE0F4E3B3A8A}" sibTransId="{5DFDC5F8-A49E-4C2A-B8DB-9DD4C275AE45}"/>
    <dgm:cxn modelId="{BA95001B-CCB8-4C74-93D4-8FB1AB5B971E}" type="presOf" srcId="{65C4BB52-0358-45F3-BE7A-F182A5FC868C}" destId="{CC8E4824-5ED4-4554-A3BA-2C368C0E35B5}" srcOrd="0" destOrd="0" presId="urn:microsoft.com/office/officeart/2005/8/layout/vList2"/>
    <dgm:cxn modelId="{098898F7-28C3-487E-8FC3-A7B5BD54EC63}" type="presOf" srcId="{45A4A2BE-E76C-4B50-AB14-5CA83BFA7B1B}" destId="{F3AC88EC-B0FD-4CF7-AB4A-FD8A532AB0BD}" srcOrd="0" destOrd="0" presId="urn:microsoft.com/office/officeart/2005/8/layout/vList2"/>
    <dgm:cxn modelId="{DD2D9DD4-8EAB-46D7-B649-92BD4907731B}" srcId="{CB131368-FD44-4D77-BC32-3E8BBEC31A9C}" destId="{65C4BB52-0358-45F3-BE7A-F182A5FC868C}" srcOrd="0" destOrd="0" parTransId="{685AB797-BE52-451F-B991-5813375E4783}" sibTransId="{A80EE8A2-056F-4403-A5A7-D2CC9661989E}"/>
    <dgm:cxn modelId="{37021B7C-7F4C-4079-B929-7F1B17A54E54}" type="presOf" srcId="{DF71D731-0503-4CB6-BE57-4EE145F0D859}" destId="{4B3646F7-EF27-4702-88CF-E59D26AC5C79}" srcOrd="0" destOrd="0" presId="urn:microsoft.com/office/officeart/2005/8/layout/vList2"/>
    <dgm:cxn modelId="{7E70DB8F-020C-4C2A-A705-14E2C27604D2}" srcId="{CB131368-FD44-4D77-BC32-3E8BBEC31A9C}" destId="{DF71D731-0503-4CB6-BE57-4EE145F0D859}" srcOrd="1" destOrd="0" parTransId="{8BA69D2B-95FF-41BD-9103-CA7F2FBAB316}" sibTransId="{FF803A7C-70D3-48C6-B613-F88469C9D9B1}"/>
    <dgm:cxn modelId="{009D5969-128E-4F16-A92D-0AF4C4553856}" type="presOf" srcId="{CB131368-FD44-4D77-BC32-3E8BBEC31A9C}" destId="{6876B3D0-3414-4467-A687-6BE50B807B4D}" srcOrd="0" destOrd="0" presId="urn:microsoft.com/office/officeart/2005/8/layout/vList2"/>
    <dgm:cxn modelId="{FF9A919D-FC48-4770-9F0E-D3740B1ABA5F}" type="presParOf" srcId="{6876B3D0-3414-4467-A687-6BE50B807B4D}" destId="{CC8E4824-5ED4-4554-A3BA-2C368C0E35B5}" srcOrd="0" destOrd="0" presId="urn:microsoft.com/office/officeart/2005/8/layout/vList2"/>
    <dgm:cxn modelId="{1B50BA83-EE63-444A-B888-F911F633568C}" type="presParOf" srcId="{6876B3D0-3414-4467-A687-6BE50B807B4D}" destId="{B7FD1904-30AA-43DB-974D-515816D7BFAA}" srcOrd="1" destOrd="0" presId="urn:microsoft.com/office/officeart/2005/8/layout/vList2"/>
    <dgm:cxn modelId="{2A74B773-E045-40A3-989F-D8988F459FE3}" type="presParOf" srcId="{6876B3D0-3414-4467-A687-6BE50B807B4D}" destId="{4B3646F7-EF27-4702-88CF-E59D26AC5C79}" srcOrd="2" destOrd="0" presId="urn:microsoft.com/office/officeart/2005/8/layout/vList2"/>
    <dgm:cxn modelId="{D9E6949E-76EC-4759-A131-953A64846DC5}" type="presParOf" srcId="{6876B3D0-3414-4467-A687-6BE50B807B4D}" destId="{DBCFE3B9-DFC8-4939-B2B0-83369B8EDE8E}" srcOrd="3" destOrd="0" presId="urn:microsoft.com/office/officeart/2005/8/layout/vList2"/>
    <dgm:cxn modelId="{9B2F77A2-D770-4687-A315-37DEA843BF52}" type="presParOf" srcId="{6876B3D0-3414-4467-A687-6BE50B807B4D}" destId="{F3AC88EC-B0FD-4CF7-AB4A-FD8A532AB0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9EC66F-3B2D-4B6A-82F9-35885988F24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1FB7878-AF47-42D9-846F-2E7D6268278A}">
      <dgm:prSet custT="1"/>
      <dgm:spPr/>
      <dgm:t>
        <a:bodyPr/>
        <a:lstStyle/>
        <a:p>
          <a:pPr rtl="0"/>
          <a:r>
            <a:rPr lang="en-US" sz="2800" dirty="0" smtClean="0"/>
            <a:t>Part I.</a:t>
          </a:r>
          <a:endParaRPr lang="en-US" sz="2800" dirty="0"/>
        </a:p>
      </dgm:t>
    </dgm:pt>
    <dgm:pt modelId="{F8617715-8751-4A74-91F6-FA194DAD4747}" type="parTrans" cxnId="{7E609DBB-22E9-412C-A558-825DB1945A6A}">
      <dgm:prSet/>
      <dgm:spPr/>
      <dgm:t>
        <a:bodyPr/>
        <a:lstStyle/>
        <a:p>
          <a:endParaRPr lang="en-US"/>
        </a:p>
      </dgm:t>
    </dgm:pt>
    <dgm:pt modelId="{A6E566D0-154E-4F36-8ED6-BC5EF3E0A2C5}" type="sibTrans" cxnId="{7E609DBB-22E9-412C-A558-825DB1945A6A}">
      <dgm:prSet/>
      <dgm:spPr/>
      <dgm:t>
        <a:bodyPr/>
        <a:lstStyle/>
        <a:p>
          <a:endParaRPr lang="en-US"/>
        </a:p>
      </dgm:t>
    </dgm:pt>
    <dgm:pt modelId="{BE8D9C4E-4574-4F76-B027-5DFEB12AFAAE}">
      <dgm:prSet custT="1"/>
      <dgm:spPr/>
      <dgm:t>
        <a:bodyPr/>
        <a:lstStyle/>
        <a:p>
          <a:pPr rtl="0"/>
          <a:r>
            <a:rPr lang="en-US" sz="2800" dirty="0" smtClean="0"/>
            <a:t>Programmatic Requirements</a:t>
          </a:r>
          <a:endParaRPr lang="en-US" sz="2800" dirty="0"/>
        </a:p>
      </dgm:t>
    </dgm:pt>
    <dgm:pt modelId="{7BF9FDF0-615D-4A20-A8BD-B3423D482DEA}" type="parTrans" cxnId="{8E706CED-FBDB-47AA-B797-80F7A2EF4FC1}">
      <dgm:prSet/>
      <dgm:spPr/>
      <dgm:t>
        <a:bodyPr/>
        <a:lstStyle/>
        <a:p>
          <a:endParaRPr lang="en-US"/>
        </a:p>
      </dgm:t>
    </dgm:pt>
    <dgm:pt modelId="{F6980AC2-AD2C-49FC-9062-972F1EA6A1DC}" type="sibTrans" cxnId="{8E706CED-FBDB-47AA-B797-80F7A2EF4FC1}">
      <dgm:prSet/>
      <dgm:spPr/>
      <dgm:t>
        <a:bodyPr/>
        <a:lstStyle/>
        <a:p>
          <a:endParaRPr lang="en-US"/>
        </a:p>
      </dgm:t>
    </dgm:pt>
    <dgm:pt modelId="{BCB99518-8361-4601-A8CD-5E55D7D0EE9B}" type="pres">
      <dgm:prSet presAssocID="{C79EC66F-3B2D-4B6A-82F9-35885988F2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B4D5BC-4AFC-4ED1-A662-F3AE392A84CC}" type="pres">
      <dgm:prSet presAssocID="{21FB7878-AF47-42D9-846F-2E7D6268278A}" presName="parentText" presStyleLbl="node1" presStyleIdx="0" presStyleCnt="2" custFlipHor="1" custScaleX="19110" custLinFactNeighborX="-27348" custLinFactNeighborY="524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04384-7C0C-42F6-9BD9-652408FF68D6}" type="pres">
      <dgm:prSet presAssocID="{A6E566D0-154E-4F36-8ED6-BC5EF3E0A2C5}" presName="spacer" presStyleCnt="0"/>
      <dgm:spPr/>
      <dgm:t>
        <a:bodyPr/>
        <a:lstStyle/>
        <a:p>
          <a:endParaRPr lang="en-US"/>
        </a:p>
      </dgm:t>
    </dgm:pt>
    <dgm:pt modelId="{BE8606D8-3A78-4AAF-BE8B-7806D21A9C59}" type="pres">
      <dgm:prSet presAssocID="{BE8D9C4E-4574-4F76-B027-5DFEB12AFAAE}" presName="parentText" presStyleLbl="node1" presStyleIdx="1" presStyleCnt="2" custScaleX="73093" custLinFactNeighborX="-356" custLinFactNeighborY="117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6F6D5E-48DE-449B-85D2-AC66C4B651D5}" type="presOf" srcId="{BE8D9C4E-4574-4F76-B027-5DFEB12AFAAE}" destId="{BE8606D8-3A78-4AAF-BE8B-7806D21A9C59}" srcOrd="0" destOrd="0" presId="urn:microsoft.com/office/officeart/2005/8/layout/vList2"/>
    <dgm:cxn modelId="{AEF3629D-67DB-42D5-ABF1-FDF9358C2E17}" type="presOf" srcId="{21FB7878-AF47-42D9-846F-2E7D6268278A}" destId="{02B4D5BC-4AFC-4ED1-A662-F3AE392A84CC}" srcOrd="0" destOrd="0" presId="urn:microsoft.com/office/officeart/2005/8/layout/vList2"/>
    <dgm:cxn modelId="{7E609DBB-22E9-412C-A558-825DB1945A6A}" srcId="{C79EC66F-3B2D-4B6A-82F9-35885988F24E}" destId="{21FB7878-AF47-42D9-846F-2E7D6268278A}" srcOrd="0" destOrd="0" parTransId="{F8617715-8751-4A74-91F6-FA194DAD4747}" sibTransId="{A6E566D0-154E-4F36-8ED6-BC5EF3E0A2C5}"/>
    <dgm:cxn modelId="{8E706CED-FBDB-47AA-B797-80F7A2EF4FC1}" srcId="{C79EC66F-3B2D-4B6A-82F9-35885988F24E}" destId="{BE8D9C4E-4574-4F76-B027-5DFEB12AFAAE}" srcOrd="1" destOrd="0" parTransId="{7BF9FDF0-615D-4A20-A8BD-B3423D482DEA}" sibTransId="{F6980AC2-AD2C-49FC-9062-972F1EA6A1DC}"/>
    <dgm:cxn modelId="{0A5E8D46-CAC7-4BCB-904A-1E160083A000}" type="presOf" srcId="{C79EC66F-3B2D-4B6A-82F9-35885988F24E}" destId="{BCB99518-8361-4601-A8CD-5E55D7D0EE9B}" srcOrd="0" destOrd="0" presId="urn:microsoft.com/office/officeart/2005/8/layout/vList2"/>
    <dgm:cxn modelId="{A8EDF174-3C1A-45AD-A11C-747CAEA6C41F}" type="presParOf" srcId="{BCB99518-8361-4601-A8CD-5E55D7D0EE9B}" destId="{02B4D5BC-4AFC-4ED1-A662-F3AE392A84CC}" srcOrd="0" destOrd="0" presId="urn:microsoft.com/office/officeart/2005/8/layout/vList2"/>
    <dgm:cxn modelId="{A08DB3AA-4F99-4DD8-B8CF-A97CE0ED72E8}" type="presParOf" srcId="{BCB99518-8361-4601-A8CD-5E55D7D0EE9B}" destId="{B6F04384-7C0C-42F6-9BD9-652408FF68D6}" srcOrd="1" destOrd="0" presId="urn:microsoft.com/office/officeart/2005/8/layout/vList2"/>
    <dgm:cxn modelId="{D7D48756-FC75-433F-9DEE-4567F35E6941}" type="presParOf" srcId="{BCB99518-8361-4601-A8CD-5E55D7D0EE9B}" destId="{BE8606D8-3A78-4AAF-BE8B-7806D21A9C5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1B7AC4-3473-465D-9A7D-85F3015C3BB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2D3DB8-37F2-489B-8C75-8CEB21BF2DEB}">
      <dgm:prSet/>
      <dgm:spPr/>
      <dgm:t>
        <a:bodyPr/>
        <a:lstStyle/>
        <a:p>
          <a:pPr rtl="0"/>
          <a:r>
            <a:rPr lang="en-US" b="1" dirty="0" smtClean="0"/>
            <a:t>a. Agency Background, Mission, Experience &amp; Capability -10 points</a:t>
          </a:r>
          <a:endParaRPr lang="en-US" b="1" dirty="0"/>
        </a:p>
      </dgm:t>
    </dgm:pt>
    <dgm:pt modelId="{5EDA2BB9-6F3E-441E-AFFA-E1AE2C4785F3}" type="parTrans" cxnId="{6A88123E-4FB6-4F27-B1DE-F69DD0628854}">
      <dgm:prSet/>
      <dgm:spPr/>
      <dgm:t>
        <a:bodyPr/>
        <a:lstStyle/>
        <a:p>
          <a:endParaRPr lang="en-US"/>
        </a:p>
      </dgm:t>
    </dgm:pt>
    <dgm:pt modelId="{1DFDB5B1-D5BD-4798-89A1-5E7F6BC75272}" type="sibTrans" cxnId="{6A88123E-4FB6-4F27-B1DE-F69DD0628854}">
      <dgm:prSet/>
      <dgm:spPr/>
      <dgm:t>
        <a:bodyPr/>
        <a:lstStyle/>
        <a:p>
          <a:endParaRPr lang="en-US"/>
        </a:p>
      </dgm:t>
    </dgm:pt>
    <dgm:pt modelId="{E977EE74-9B74-45BC-A3E4-66E97ABDB5DB}">
      <dgm:prSet/>
      <dgm:spPr/>
      <dgm:t>
        <a:bodyPr/>
        <a:lstStyle/>
        <a:p>
          <a:pPr rtl="0"/>
          <a:r>
            <a:rPr lang="en-US" b="1" smtClean="0"/>
            <a:t>b. Problem Statement/Needs Assessment - 15 points</a:t>
          </a:r>
          <a:endParaRPr lang="en-US" b="1"/>
        </a:p>
      </dgm:t>
    </dgm:pt>
    <dgm:pt modelId="{47E8C325-9A3E-44CA-A86E-9AE17B5A2AE5}" type="parTrans" cxnId="{DC6623CB-764C-4B05-B2D1-E88DA56EFF9A}">
      <dgm:prSet/>
      <dgm:spPr/>
      <dgm:t>
        <a:bodyPr/>
        <a:lstStyle/>
        <a:p>
          <a:endParaRPr lang="en-US"/>
        </a:p>
      </dgm:t>
    </dgm:pt>
    <dgm:pt modelId="{7E100485-9EC4-44A2-A01E-EAA904B4D91F}" type="sibTrans" cxnId="{DC6623CB-764C-4B05-B2D1-E88DA56EFF9A}">
      <dgm:prSet/>
      <dgm:spPr/>
      <dgm:t>
        <a:bodyPr/>
        <a:lstStyle/>
        <a:p>
          <a:endParaRPr lang="en-US"/>
        </a:p>
      </dgm:t>
    </dgm:pt>
    <dgm:pt modelId="{BFC1F869-2FF8-4B65-AA64-8EEF951F07B9}">
      <dgm:prSet/>
      <dgm:spPr/>
      <dgm:t>
        <a:bodyPr/>
        <a:lstStyle/>
        <a:p>
          <a:pPr rtl="0"/>
          <a:r>
            <a:rPr lang="en-US" b="1" dirty="0" smtClean="0"/>
            <a:t>c. Project Description, Goals, Objectives &amp; Methods - 30 points</a:t>
          </a:r>
          <a:endParaRPr lang="en-US" b="1" dirty="0"/>
        </a:p>
      </dgm:t>
    </dgm:pt>
    <dgm:pt modelId="{6E0B0772-1D7F-45E7-90CF-A4D37526AF29}" type="parTrans" cxnId="{49AF590C-AC12-43E4-A7A0-FA8A87265FA5}">
      <dgm:prSet/>
      <dgm:spPr/>
      <dgm:t>
        <a:bodyPr/>
        <a:lstStyle/>
        <a:p>
          <a:endParaRPr lang="en-US"/>
        </a:p>
      </dgm:t>
    </dgm:pt>
    <dgm:pt modelId="{F984F044-A0A8-47EE-B5D3-3E591D8AD7EE}" type="sibTrans" cxnId="{49AF590C-AC12-43E4-A7A0-FA8A87265FA5}">
      <dgm:prSet/>
      <dgm:spPr/>
      <dgm:t>
        <a:bodyPr/>
        <a:lstStyle/>
        <a:p>
          <a:endParaRPr lang="en-US"/>
        </a:p>
      </dgm:t>
    </dgm:pt>
    <dgm:pt modelId="{D1EA8027-AC73-4723-9913-87446A65E7FF}">
      <dgm:prSet/>
      <dgm:spPr/>
      <dgm:t>
        <a:bodyPr/>
        <a:lstStyle/>
        <a:p>
          <a:pPr rtl="0"/>
          <a:r>
            <a:rPr lang="en-US" b="1" smtClean="0"/>
            <a:t>d. Partnership/Collaboration/Coordination of Services - 10 points</a:t>
          </a:r>
          <a:endParaRPr lang="en-US" b="1"/>
        </a:p>
      </dgm:t>
    </dgm:pt>
    <dgm:pt modelId="{956CE35B-4851-4349-9A47-6D61CFD61D58}" type="parTrans" cxnId="{46003069-32C9-4591-9368-9BA3AA36A51B}">
      <dgm:prSet/>
      <dgm:spPr/>
      <dgm:t>
        <a:bodyPr/>
        <a:lstStyle/>
        <a:p>
          <a:endParaRPr lang="en-US"/>
        </a:p>
      </dgm:t>
    </dgm:pt>
    <dgm:pt modelId="{004223C3-8355-4F26-A458-9DFA6C6777D5}" type="sibTrans" cxnId="{46003069-32C9-4591-9368-9BA3AA36A51B}">
      <dgm:prSet/>
      <dgm:spPr/>
      <dgm:t>
        <a:bodyPr/>
        <a:lstStyle/>
        <a:p>
          <a:endParaRPr lang="en-US"/>
        </a:p>
      </dgm:t>
    </dgm:pt>
    <dgm:pt modelId="{460BA513-2E4E-4905-9528-5787B2363766}">
      <dgm:prSet/>
      <dgm:spPr/>
      <dgm:t>
        <a:bodyPr/>
        <a:lstStyle/>
        <a:p>
          <a:pPr rtl="0"/>
          <a:r>
            <a:rPr lang="en-US" b="1" smtClean="0"/>
            <a:t>e. Project Management and Staff - 10 points</a:t>
          </a:r>
          <a:endParaRPr lang="en-US" b="1"/>
        </a:p>
      </dgm:t>
    </dgm:pt>
    <dgm:pt modelId="{25D05260-6B9F-41E9-8D07-05A5AFA5708B}" type="parTrans" cxnId="{DAD9AC7C-6DE5-411D-ADAB-D71CF8ED4B69}">
      <dgm:prSet/>
      <dgm:spPr/>
      <dgm:t>
        <a:bodyPr/>
        <a:lstStyle/>
        <a:p>
          <a:endParaRPr lang="en-US"/>
        </a:p>
      </dgm:t>
    </dgm:pt>
    <dgm:pt modelId="{7A8354E0-2167-4AC2-A148-E70C163A809C}" type="sibTrans" cxnId="{DAD9AC7C-6DE5-411D-ADAB-D71CF8ED4B69}">
      <dgm:prSet/>
      <dgm:spPr/>
      <dgm:t>
        <a:bodyPr/>
        <a:lstStyle/>
        <a:p>
          <a:endParaRPr lang="en-US"/>
        </a:p>
      </dgm:t>
    </dgm:pt>
    <dgm:pt modelId="{68B15BC1-FDCE-4B9E-A160-CCBC6A221E2E}">
      <dgm:prSet/>
      <dgm:spPr/>
      <dgm:t>
        <a:bodyPr/>
        <a:lstStyle/>
        <a:p>
          <a:pPr rtl="0"/>
          <a:r>
            <a:rPr lang="en-US" b="1" smtClean="0"/>
            <a:t>f. Data Collection, Performance Measures, and Evaluation - 10 points</a:t>
          </a:r>
          <a:endParaRPr lang="en-US" b="1"/>
        </a:p>
      </dgm:t>
    </dgm:pt>
    <dgm:pt modelId="{1C04B441-EE68-4A3E-8E4E-DB81129B91D4}" type="parTrans" cxnId="{4BB042C5-34BB-4591-A656-7FA06F5642F8}">
      <dgm:prSet/>
      <dgm:spPr/>
      <dgm:t>
        <a:bodyPr/>
        <a:lstStyle/>
        <a:p>
          <a:endParaRPr lang="en-US"/>
        </a:p>
      </dgm:t>
    </dgm:pt>
    <dgm:pt modelId="{97BB57C1-6CA9-4ECE-8C4D-DF464EECB22B}" type="sibTrans" cxnId="{4BB042C5-34BB-4591-A656-7FA06F5642F8}">
      <dgm:prSet/>
      <dgm:spPr/>
      <dgm:t>
        <a:bodyPr/>
        <a:lstStyle/>
        <a:p>
          <a:endParaRPr lang="en-US"/>
        </a:p>
      </dgm:t>
    </dgm:pt>
    <dgm:pt modelId="{5B165904-CEF0-4001-9061-B828F51E3F5C}">
      <dgm:prSet/>
      <dgm:spPr/>
      <dgm:t>
        <a:bodyPr/>
        <a:lstStyle/>
        <a:p>
          <a:pPr rtl="0"/>
          <a:r>
            <a:rPr lang="en-US" b="1" dirty="0" smtClean="0"/>
            <a:t>g. Budget and Budget Narrative - 15 points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***The Budget and Budget Narrative sections are separate from the overall proposal/project narrative</a:t>
          </a:r>
          <a:r>
            <a:rPr lang="en-US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b="1" dirty="0"/>
        </a:p>
      </dgm:t>
    </dgm:pt>
    <dgm:pt modelId="{D579DE43-E28C-419E-8897-01BA61C88103}" type="parTrans" cxnId="{D1BB9D97-0821-417E-8EAE-537755D91C76}">
      <dgm:prSet/>
      <dgm:spPr/>
      <dgm:t>
        <a:bodyPr/>
        <a:lstStyle/>
        <a:p>
          <a:endParaRPr lang="en-US"/>
        </a:p>
      </dgm:t>
    </dgm:pt>
    <dgm:pt modelId="{FE132470-2080-4018-B3E3-11F74E609EE8}" type="sibTrans" cxnId="{D1BB9D97-0821-417E-8EAE-537755D91C76}">
      <dgm:prSet/>
      <dgm:spPr/>
      <dgm:t>
        <a:bodyPr/>
        <a:lstStyle/>
        <a:p>
          <a:endParaRPr lang="en-US"/>
        </a:p>
      </dgm:t>
    </dgm:pt>
    <dgm:pt modelId="{A5291490-94F5-454D-8C97-3764DB42CC1E}" type="pres">
      <dgm:prSet presAssocID="{751B7AC4-3473-465D-9A7D-85F3015C3B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C93A61-6B5D-42CC-BDEC-5092628050A9}" type="pres">
      <dgm:prSet presAssocID="{702D3DB8-37F2-489B-8C75-8CEB21BF2DE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C0A01-8775-4925-8E0D-96B1FC598354}" type="pres">
      <dgm:prSet presAssocID="{1DFDB5B1-D5BD-4798-89A1-5E7F6BC75272}" presName="spacer" presStyleCnt="0"/>
      <dgm:spPr/>
    </dgm:pt>
    <dgm:pt modelId="{584F1859-2AC5-4766-96AE-F888D57C7C68}" type="pres">
      <dgm:prSet presAssocID="{E977EE74-9B74-45BC-A3E4-66E97ABDB5D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6C46D-10A7-4E12-91BF-8ED4CDC9F6DE}" type="pres">
      <dgm:prSet presAssocID="{7E100485-9EC4-44A2-A01E-EAA904B4D91F}" presName="spacer" presStyleCnt="0"/>
      <dgm:spPr/>
    </dgm:pt>
    <dgm:pt modelId="{F2C61245-4311-4865-AFAF-8CFC44B6A72C}" type="pres">
      <dgm:prSet presAssocID="{BFC1F869-2FF8-4B65-AA64-8EEF951F07B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9F72C-5506-450F-9D97-B5AD30FC9959}" type="pres">
      <dgm:prSet presAssocID="{F984F044-A0A8-47EE-B5D3-3E591D8AD7EE}" presName="spacer" presStyleCnt="0"/>
      <dgm:spPr/>
    </dgm:pt>
    <dgm:pt modelId="{529DC56C-99EF-4290-BE33-2E18D78AEE7D}" type="pres">
      <dgm:prSet presAssocID="{D1EA8027-AC73-4723-9913-87446A65E7F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03766-DB36-4A62-B366-BCC90DEDBCCE}" type="pres">
      <dgm:prSet presAssocID="{004223C3-8355-4F26-A458-9DFA6C6777D5}" presName="spacer" presStyleCnt="0"/>
      <dgm:spPr/>
    </dgm:pt>
    <dgm:pt modelId="{49218F9A-B83D-40D4-8980-7306CF323B83}" type="pres">
      <dgm:prSet presAssocID="{460BA513-2E4E-4905-9528-5787B236376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BAA6A-28C5-4525-AC8C-754499662D89}" type="pres">
      <dgm:prSet presAssocID="{7A8354E0-2167-4AC2-A148-E70C163A809C}" presName="spacer" presStyleCnt="0"/>
      <dgm:spPr/>
    </dgm:pt>
    <dgm:pt modelId="{43E19E01-7E21-4281-BA7C-9AD6CCF91A70}" type="pres">
      <dgm:prSet presAssocID="{68B15BC1-FDCE-4B9E-A160-CCBC6A221E2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3BDC9-207D-4AA3-B25B-5A8E569C30CE}" type="pres">
      <dgm:prSet presAssocID="{97BB57C1-6CA9-4ECE-8C4D-DF464EECB22B}" presName="spacer" presStyleCnt="0"/>
      <dgm:spPr/>
    </dgm:pt>
    <dgm:pt modelId="{85ACB153-CD66-4AC9-998B-7A8D00E654DC}" type="pres">
      <dgm:prSet presAssocID="{5B165904-CEF0-4001-9061-B828F51E3F5C}" presName="parentText" presStyleLbl="node1" presStyleIdx="6" presStyleCnt="7" custLinFactNeighborX="10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C66AAE-EBFC-47DC-9B1C-AB5F61FE2EBA}" type="presOf" srcId="{460BA513-2E4E-4905-9528-5787B2363766}" destId="{49218F9A-B83D-40D4-8980-7306CF323B83}" srcOrd="0" destOrd="0" presId="urn:microsoft.com/office/officeart/2005/8/layout/vList2"/>
    <dgm:cxn modelId="{FF7F24BB-5C8A-4FEB-88E7-F9158DEC9957}" type="presOf" srcId="{BFC1F869-2FF8-4B65-AA64-8EEF951F07B9}" destId="{F2C61245-4311-4865-AFAF-8CFC44B6A72C}" srcOrd="0" destOrd="0" presId="urn:microsoft.com/office/officeart/2005/8/layout/vList2"/>
    <dgm:cxn modelId="{710D7EA0-0C14-4ACF-8A50-3C4B0C6C4586}" type="presOf" srcId="{D1EA8027-AC73-4723-9913-87446A65E7FF}" destId="{529DC56C-99EF-4290-BE33-2E18D78AEE7D}" srcOrd="0" destOrd="0" presId="urn:microsoft.com/office/officeart/2005/8/layout/vList2"/>
    <dgm:cxn modelId="{46003069-32C9-4591-9368-9BA3AA36A51B}" srcId="{751B7AC4-3473-465D-9A7D-85F3015C3BBA}" destId="{D1EA8027-AC73-4723-9913-87446A65E7FF}" srcOrd="3" destOrd="0" parTransId="{956CE35B-4851-4349-9A47-6D61CFD61D58}" sibTransId="{004223C3-8355-4F26-A458-9DFA6C6777D5}"/>
    <dgm:cxn modelId="{780114E8-3B48-479E-8AEF-26BBAB755A8B}" type="presOf" srcId="{E977EE74-9B74-45BC-A3E4-66E97ABDB5DB}" destId="{584F1859-2AC5-4766-96AE-F888D57C7C68}" srcOrd="0" destOrd="0" presId="urn:microsoft.com/office/officeart/2005/8/layout/vList2"/>
    <dgm:cxn modelId="{DAD9AC7C-6DE5-411D-ADAB-D71CF8ED4B69}" srcId="{751B7AC4-3473-465D-9A7D-85F3015C3BBA}" destId="{460BA513-2E4E-4905-9528-5787B2363766}" srcOrd="4" destOrd="0" parTransId="{25D05260-6B9F-41E9-8D07-05A5AFA5708B}" sibTransId="{7A8354E0-2167-4AC2-A148-E70C163A809C}"/>
    <dgm:cxn modelId="{6A88123E-4FB6-4F27-B1DE-F69DD0628854}" srcId="{751B7AC4-3473-465D-9A7D-85F3015C3BBA}" destId="{702D3DB8-37F2-489B-8C75-8CEB21BF2DEB}" srcOrd="0" destOrd="0" parTransId="{5EDA2BB9-6F3E-441E-AFFA-E1AE2C4785F3}" sibTransId="{1DFDB5B1-D5BD-4798-89A1-5E7F6BC75272}"/>
    <dgm:cxn modelId="{5FFDC626-72F8-4F3E-8616-57602849D04B}" type="presOf" srcId="{702D3DB8-37F2-489B-8C75-8CEB21BF2DEB}" destId="{99C93A61-6B5D-42CC-BDEC-5092628050A9}" srcOrd="0" destOrd="0" presId="urn:microsoft.com/office/officeart/2005/8/layout/vList2"/>
    <dgm:cxn modelId="{A45173D6-3A80-4582-8EFF-F3BE05A4DCEA}" type="presOf" srcId="{68B15BC1-FDCE-4B9E-A160-CCBC6A221E2E}" destId="{43E19E01-7E21-4281-BA7C-9AD6CCF91A70}" srcOrd="0" destOrd="0" presId="urn:microsoft.com/office/officeart/2005/8/layout/vList2"/>
    <dgm:cxn modelId="{DC6623CB-764C-4B05-B2D1-E88DA56EFF9A}" srcId="{751B7AC4-3473-465D-9A7D-85F3015C3BBA}" destId="{E977EE74-9B74-45BC-A3E4-66E97ABDB5DB}" srcOrd="1" destOrd="0" parTransId="{47E8C325-9A3E-44CA-A86E-9AE17B5A2AE5}" sibTransId="{7E100485-9EC4-44A2-A01E-EAA904B4D91F}"/>
    <dgm:cxn modelId="{D1BB9D97-0821-417E-8EAE-537755D91C76}" srcId="{751B7AC4-3473-465D-9A7D-85F3015C3BBA}" destId="{5B165904-CEF0-4001-9061-B828F51E3F5C}" srcOrd="6" destOrd="0" parTransId="{D579DE43-E28C-419E-8897-01BA61C88103}" sibTransId="{FE132470-2080-4018-B3E3-11F74E609EE8}"/>
    <dgm:cxn modelId="{09DCDC33-534D-4D86-80B8-85A0826FA52C}" type="presOf" srcId="{5B165904-CEF0-4001-9061-B828F51E3F5C}" destId="{85ACB153-CD66-4AC9-998B-7A8D00E654DC}" srcOrd="0" destOrd="0" presId="urn:microsoft.com/office/officeart/2005/8/layout/vList2"/>
    <dgm:cxn modelId="{49AF590C-AC12-43E4-A7A0-FA8A87265FA5}" srcId="{751B7AC4-3473-465D-9A7D-85F3015C3BBA}" destId="{BFC1F869-2FF8-4B65-AA64-8EEF951F07B9}" srcOrd="2" destOrd="0" parTransId="{6E0B0772-1D7F-45E7-90CF-A4D37526AF29}" sibTransId="{F984F044-A0A8-47EE-B5D3-3E591D8AD7EE}"/>
    <dgm:cxn modelId="{B9B3C7D3-07E6-4BD6-B55A-4AE6625B9490}" type="presOf" srcId="{751B7AC4-3473-465D-9A7D-85F3015C3BBA}" destId="{A5291490-94F5-454D-8C97-3764DB42CC1E}" srcOrd="0" destOrd="0" presId="urn:microsoft.com/office/officeart/2005/8/layout/vList2"/>
    <dgm:cxn modelId="{4BB042C5-34BB-4591-A656-7FA06F5642F8}" srcId="{751B7AC4-3473-465D-9A7D-85F3015C3BBA}" destId="{68B15BC1-FDCE-4B9E-A160-CCBC6A221E2E}" srcOrd="5" destOrd="0" parTransId="{1C04B441-EE68-4A3E-8E4E-DB81129B91D4}" sibTransId="{97BB57C1-6CA9-4ECE-8C4D-DF464EECB22B}"/>
    <dgm:cxn modelId="{5C2F4E48-F598-494B-A04E-FD90C846A0C9}" type="presParOf" srcId="{A5291490-94F5-454D-8C97-3764DB42CC1E}" destId="{99C93A61-6B5D-42CC-BDEC-5092628050A9}" srcOrd="0" destOrd="0" presId="urn:microsoft.com/office/officeart/2005/8/layout/vList2"/>
    <dgm:cxn modelId="{23C1D170-10B2-4231-8A18-263E18CB8AAA}" type="presParOf" srcId="{A5291490-94F5-454D-8C97-3764DB42CC1E}" destId="{31DC0A01-8775-4925-8E0D-96B1FC598354}" srcOrd="1" destOrd="0" presId="urn:microsoft.com/office/officeart/2005/8/layout/vList2"/>
    <dgm:cxn modelId="{EABC38D3-0556-4E31-AC60-319E586B89B5}" type="presParOf" srcId="{A5291490-94F5-454D-8C97-3764DB42CC1E}" destId="{584F1859-2AC5-4766-96AE-F888D57C7C68}" srcOrd="2" destOrd="0" presId="urn:microsoft.com/office/officeart/2005/8/layout/vList2"/>
    <dgm:cxn modelId="{7F7A5AC2-F7C2-499E-82C8-B1836B776AE7}" type="presParOf" srcId="{A5291490-94F5-454D-8C97-3764DB42CC1E}" destId="{5996C46D-10A7-4E12-91BF-8ED4CDC9F6DE}" srcOrd="3" destOrd="0" presId="urn:microsoft.com/office/officeart/2005/8/layout/vList2"/>
    <dgm:cxn modelId="{B1FA5B18-28CD-49E1-991E-6DAB1D837BCB}" type="presParOf" srcId="{A5291490-94F5-454D-8C97-3764DB42CC1E}" destId="{F2C61245-4311-4865-AFAF-8CFC44B6A72C}" srcOrd="4" destOrd="0" presId="urn:microsoft.com/office/officeart/2005/8/layout/vList2"/>
    <dgm:cxn modelId="{139E2A16-AB57-47E2-B0BC-BD385AC24749}" type="presParOf" srcId="{A5291490-94F5-454D-8C97-3764DB42CC1E}" destId="{4839F72C-5506-450F-9D97-B5AD30FC9959}" srcOrd="5" destOrd="0" presId="urn:microsoft.com/office/officeart/2005/8/layout/vList2"/>
    <dgm:cxn modelId="{40C72B2C-65CC-4CDC-9145-8F1121F714DD}" type="presParOf" srcId="{A5291490-94F5-454D-8C97-3764DB42CC1E}" destId="{529DC56C-99EF-4290-BE33-2E18D78AEE7D}" srcOrd="6" destOrd="0" presId="urn:microsoft.com/office/officeart/2005/8/layout/vList2"/>
    <dgm:cxn modelId="{0A6BD106-0F18-4D06-86AA-73D6BF009CAB}" type="presParOf" srcId="{A5291490-94F5-454D-8C97-3764DB42CC1E}" destId="{13503766-DB36-4A62-B366-BCC90DEDBCCE}" srcOrd="7" destOrd="0" presId="urn:microsoft.com/office/officeart/2005/8/layout/vList2"/>
    <dgm:cxn modelId="{4EF54F56-C80A-4A76-BB1C-5C7FF9D7F31A}" type="presParOf" srcId="{A5291490-94F5-454D-8C97-3764DB42CC1E}" destId="{49218F9A-B83D-40D4-8980-7306CF323B83}" srcOrd="8" destOrd="0" presId="urn:microsoft.com/office/officeart/2005/8/layout/vList2"/>
    <dgm:cxn modelId="{E0014A43-75C4-4F72-9E6C-633E35D025B8}" type="presParOf" srcId="{A5291490-94F5-454D-8C97-3764DB42CC1E}" destId="{9DCBAA6A-28C5-4525-AC8C-754499662D89}" srcOrd="9" destOrd="0" presId="urn:microsoft.com/office/officeart/2005/8/layout/vList2"/>
    <dgm:cxn modelId="{11B7EB08-ECFB-455B-A922-DA35E29DB4D2}" type="presParOf" srcId="{A5291490-94F5-454D-8C97-3764DB42CC1E}" destId="{43E19E01-7E21-4281-BA7C-9AD6CCF91A70}" srcOrd="10" destOrd="0" presId="urn:microsoft.com/office/officeart/2005/8/layout/vList2"/>
    <dgm:cxn modelId="{85BB2F18-4E41-4CFC-A653-3197657A1836}" type="presParOf" srcId="{A5291490-94F5-454D-8C97-3764DB42CC1E}" destId="{0593BDC9-207D-4AA3-B25B-5A8E569C30CE}" srcOrd="11" destOrd="0" presId="urn:microsoft.com/office/officeart/2005/8/layout/vList2"/>
    <dgm:cxn modelId="{ABB1E949-0951-4997-92D1-844DB53EF62B}" type="presParOf" srcId="{A5291490-94F5-454D-8C97-3764DB42CC1E}" destId="{85ACB153-CD66-4AC9-998B-7A8D00E654D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F83644-14B2-46CD-8075-128AC7C765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F01A3-73D7-4705-980C-56E2EBC58984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Total Possible Points: 100</a:t>
          </a:r>
          <a:endParaRPr lang="en-US" dirty="0"/>
        </a:p>
      </dgm:t>
    </dgm:pt>
    <dgm:pt modelId="{866F37BB-06C5-4CF2-BD14-26DDBF0A1FBF}" type="parTrans" cxnId="{8FC1CB31-291E-41A1-903A-65FB765E0340}">
      <dgm:prSet/>
      <dgm:spPr/>
      <dgm:t>
        <a:bodyPr/>
        <a:lstStyle/>
        <a:p>
          <a:endParaRPr lang="en-US"/>
        </a:p>
      </dgm:t>
    </dgm:pt>
    <dgm:pt modelId="{55BCA7A4-DA99-4D0C-B50A-A3A1D25EA1FD}" type="sibTrans" cxnId="{8FC1CB31-291E-41A1-903A-65FB765E0340}">
      <dgm:prSet/>
      <dgm:spPr/>
      <dgm:t>
        <a:bodyPr/>
        <a:lstStyle/>
        <a:p>
          <a:endParaRPr lang="en-US"/>
        </a:p>
      </dgm:t>
    </dgm:pt>
    <dgm:pt modelId="{5C80513E-F66D-4698-A41C-6484A09B74AD}" type="pres">
      <dgm:prSet presAssocID="{38F83644-14B2-46CD-8075-128AC7C765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028DC2-AA31-4F7D-9DBA-3BC58A0A36A1}" type="pres">
      <dgm:prSet presAssocID="{A66F01A3-73D7-4705-980C-56E2EBC58984}" presName="parentText" presStyleLbl="node1" presStyleIdx="0" presStyleCnt="1" custScaleX="55556" custLinFactNeighborX="-1111" custLinFactNeighborY="670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1CB31-291E-41A1-903A-65FB765E0340}" srcId="{38F83644-14B2-46CD-8075-128AC7C76585}" destId="{A66F01A3-73D7-4705-980C-56E2EBC58984}" srcOrd="0" destOrd="0" parTransId="{866F37BB-06C5-4CF2-BD14-26DDBF0A1FBF}" sibTransId="{55BCA7A4-DA99-4D0C-B50A-A3A1D25EA1FD}"/>
    <dgm:cxn modelId="{D07F7522-5AC7-4249-8B68-0CDE57773AB8}" type="presOf" srcId="{38F83644-14B2-46CD-8075-128AC7C76585}" destId="{5C80513E-F66D-4698-A41C-6484A09B74AD}" srcOrd="0" destOrd="0" presId="urn:microsoft.com/office/officeart/2005/8/layout/vList2"/>
    <dgm:cxn modelId="{D3830D68-E9B1-431B-AC20-6F5EAE43A4AA}" type="presOf" srcId="{A66F01A3-73D7-4705-980C-56E2EBC58984}" destId="{32028DC2-AA31-4F7D-9DBA-3BC58A0A36A1}" srcOrd="0" destOrd="0" presId="urn:microsoft.com/office/officeart/2005/8/layout/vList2"/>
    <dgm:cxn modelId="{8534FFCA-EC83-4D2C-ABEB-65B125D0DB58}" type="presParOf" srcId="{5C80513E-F66D-4698-A41C-6484A09B74AD}" destId="{32028DC2-AA31-4F7D-9DBA-3BC58A0A36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1A940A-9BDF-4691-A88A-D97AB9EB09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DE9227-E1A4-4573-8C59-AC113C8C1844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Project Narratives</a:t>
          </a:r>
          <a:endParaRPr lang="en-US" dirty="0"/>
        </a:p>
      </dgm:t>
    </dgm:pt>
    <dgm:pt modelId="{9EA3E255-E18B-4ACB-AC76-9005E678A13D}" type="parTrans" cxnId="{A27389CF-0EBB-4432-BDE6-D7884D722835}">
      <dgm:prSet/>
      <dgm:spPr/>
      <dgm:t>
        <a:bodyPr/>
        <a:lstStyle/>
        <a:p>
          <a:endParaRPr lang="en-US"/>
        </a:p>
      </dgm:t>
    </dgm:pt>
    <dgm:pt modelId="{D8EC8C27-62CF-4057-A108-87CCD3EC6BC3}" type="sibTrans" cxnId="{A27389CF-0EBB-4432-BDE6-D7884D722835}">
      <dgm:prSet/>
      <dgm:spPr/>
      <dgm:t>
        <a:bodyPr/>
        <a:lstStyle/>
        <a:p>
          <a:endParaRPr lang="en-US"/>
        </a:p>
      </dgm:t>
    </dgm:pt>
    <dgm:pt modelId="{ADAE2E12-E288-469B-9E83-0A04BE14A791}" type="pres">
      <dgm:prSet presAssocID="{5F1A940A-9BDF-4691-A88A-D97AB9EB09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88C052-942E-458E-8738-5C9B80BAD8C0}" type="pres">
      <dgm:prSet presAssocID="{78DE9227-E1A4-4573-8C59-AC113C8C18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328132-3579-42D4-A8B8-674878F3B843}" type="presOf" srcId="{78DE9227-E1A4-4573-8C59-AC113C8C1844}" destId="{8988C052-942E-458E-8738-5C9B80BAD8C0}" srcOrd="0" destOrd="0" presId="urn:microsoft.com/office/officeart/2005/8/layout/vList2"/>
    <dgm:cxn modelId="{542F3EB1-9EB9-4F84-9720-3133FA754C3D}" type="presOf" srcId="{5F1A940A-9BDF-4691-A88A-D97AB9EB0913}" destId="{ADAE2E12-E288-469B-9E83-0A04BE14A791}" srcOrd="0" destOrd="0" presId="urn:microsoft.com/office/officeart/2005/8/layout/vList2"/>
    <dgm:cxn modelId="{A27389CF-0EBB-4432-BDE6-D7884D722835}" srcId="{5F1A940A-9BDF-4691-A88A-D97AB9EB0913}" destId="{78DE9227-E1A4-4573-8C59-AC113C8C1844}" srcOrd="0" destOrd="0" parTransId="{9EA3E255-E18B-4ACB-AC76-9005E678A13D}" sibTransId="{D8EC8C27-62CF-4057-A108-87CCD3EC6BC3}"/>
    <dgm:cxn modelId="{BDFA3F0F-4A40-4FCC-9F27-5F9EF93BFD97}" type="presParOf" srcId="{ADAE2E12-E288-469B-9E83-0A04BE14A791}" destId="{8988C052-942E-458E-8738-5C9B80BAD8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268322-8B4E-4644-B021-71AC50DE0362}" type="doc">
      <dgm:prSet loTypeId="urn:microsoft.com/office/officeart/2005/8/layout/pyramid2" loCatId="pyramid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8F6BEAA3-4743-4C7E-9F54-FE1B39A79AB2}">
      <dgm:prSet/>
      <dgm:spPr/>
      <dgm:t>
        <a:bodyPr/>
        <a:lstStyle/>
        <a:p>
          <a:pPr rtl="0"/>
          <a:r>
            <a:rPr lang="en-US" dirty="0" smtClean="0"/>
            <a:t>What is the agency’s mission, background and experience?</a:t>
          </a:r>
          <a:endParaRPr lang="en-US" dirty="0"/>
        </a:p>
      </dgm:t>
    </dgm:pt>
    <dgm:pt modelId="{5EFEA29D-923F-4A6E-9CE1-5DE654629C01}" type="parTrans" cxnId="{E4A26630-BA8D-4091-A3A2-F86A95C29711}">
      <dgm:prSet/>
      <dgm:spPr/>
      <dgm:t>
        <a:bodyPr/>
        <a:lstStyle/>
        <a:p>
          <a:endParaRPr lang="en-US"/>
        </a:p>
      </dgm:t>
    </dgm:pt>
    <dgm:pt modelId="{76402409-2740-4B7B-AFE3-A7CE4CB5A638}" type="sibTrans" cxnId="{E4A26630-BA8D-4091-A3A2-F86A95C29711}">
      <dgm:prSet/>
      <dgm:spPr/>
      <dgm:t>
        <a:bodyPr/>
        <a:lstStyle/>
        <a:p>
          <a:endParaRPr lang="en-US"/>
        </a:p>
      </dgm:t>
    </dgm:pt>
    <dgm:pt modelId="{AE25C097-62A0-4B4F-BDCB-288356937E91}">
      <dgm:prSet/>
      <dgm:spPr/>
      <dgm:t>
        <a:bodyPr/>
        <a:lstStyle/>
        <a:p>
          <a:pPr rtl="0"/>
          <a:r>
            <a:rPr lang="en-US" dirty="0" smtClean="0"/>
            <a:t>How does the agency’s mission, background and experience relate to the proposed project?</a:t>
          </a:r>
          <a:endParaRPr lang="en-US" dirty="0"/>
        </a:p>
      </dgm:t>
    </dgm:pt>
    <dgm:pt modelId="{8EE35F92-5F13-4555-AEC4-D12A783027A0}" type="parTrans" cxnId="{E2ABD507-ED5D-42E9-896B-6C6BF2AB5D34}">
      <dgm:prSet/>
      <dgm:spPr/>
      <dgm:t>
        <a:bodyPr/>
        <a:lstStyle/>
        <a:p>
          <a:endParaRPr lang="en-US"/>
        </a:p>
      </dgm:t>
    </dgm:pt>
    <dgm:pt modelId="{A4C94683-04B7-45A2-B73A-8DB0EC60D7EC}" type="sibTrans" cxnId="{E2ABD507-ED5D-42E9-896B-6C6BF2AB5D34}">
      <dgm:prSet/>
      <dgm:spPr/>
      <dgm:t>
        <a:bodyPr/>
        <a:lstStyle/>
        <a:p>
          <a:endParaRPr lang="en-US"/>
        </a:p>
      </dgm:t>
    </dgm:pt>
    <dgm:pt modelId="{26FF082B-DF94-4120-B6FF-7A578F163CD0}">
      <dgm:prSet/>
      <dgm:spPr/>
      <dgm:t>
        <a:bodyPr/>
        <a:lstStyle/>
        <a:p>
          <a:pPr rtl="0"/>
          <a:r>
            <a:rPr lang="en-US" dirty="0" smtClean="0"/>
            <a:t>How does the agency’s knowledge and capability demonstrate experience in providing victim services to the target population?</a:t>
          </a:r>
          <a:endParaRPr lang="en-US" dirty="0"/>
        </a:p>
      </dgm:t>
    </dgm:pt>
    <dgm:pt modelId="{9D12A604-F7AD-4119-9131-5B354DA5D475}" type="parTrans" cxnId="{D9B5EC71-80C8-4BCC-A58A-0412B67BE51B}">
      <dgm:prSet/>
      <dgm:spPr/>
      <dgm:t>
        <a:bodyPr/>
        <a:lstStyle/>
        <a:p>
          <a:endParaRPr lang="en-US"/>
        </a:p>
      </dgm:t>
    </dgm:pt>
    <dgm:pt modelId="{86662C44-2727-42E1-8013-D1B342A7B887}" type="sibTrans" cxnId="{D9B5EC71-80C8-4BCC-A58A-0412B67BE51B}">
      <dgm:prSet/>
      <dgm:spPr/>
      <dgm:t>
        <a:bodyPr/>
        <a:lstStyle/>
        <a:p>
          <a:endParaRPr lang="en-US"/>
        </a:p>
      </dgm:t>
    </dgm:pt>
    <dgm:pt modelId="{4873CB34-323B-4C8F-A7A3-CD36B646218E}">
      <dgm:prSet/>
      <dgm:spPr/>
      <dgm:t>
        <a:bodyPr/>
        <a:lstStyle/>
        <a:p>
          <a:pPr rtl="0"/>
          <a:r>
            <a:rPr lang="en-US" dirty="0" smtClean="0"/>
            <a:t>Has the agency been funded for similar projects?</a:t>
          </a:r>
          <a:endParaRPr lang="en-US" dirty="0"/>
        </a:p>
      </dgm:t>
    </dgm:pt>
    <dgm:pt modelId="{107586F8-CA83-4DDA-AEBF-8E35648B2B3E}" type="parTrans" cxnId="{DEEEFD16-0272-46AD-9764-1BE75308E713}">
      <dgm:prSet/>
      <dgm:spPr/>
      <dgm:t>
        <a:bodyPr/>
        <a:lstStyle/>
        <a:p>
          <a:endParaRPr lang="en-US"/>
        </a:p>
      </dgm:t>
    </dgm:pt>
    <dgm:pt modelId="{494B006D-34CE-46E5-84F3-3728E2680992}" type="sibTrans" cxnId="{DEEEFD16-0272-46AD-9764-1BE75308E713}">
      <dgm:prSet/>
      <dgm:spPr/>
      <dgm:t>
        <a:bodyPr/>
        <a:lstStyle/>
        <a:p>
          <a:endParaRPr lang="en-US"/>
        </a:p>
      </dgm:t>
    </dgm:pt>
    <dgm:pt modelId="{3C661F48-7C2E-4A17-B278-01A0513BD1B8}">
      <dgm:prSet/>
      <dgm:spPr/>
      <dgm:t>
        <a:bodyPr/>
        <a:lstStyle/>
        <a:p>
          <a:pPr rtl="0"/>
          <a:r>
            <a:rPr lang="en-US" dirty="0" smtClean="0"/>
            <a:t>What were the outcomes of those projects? Were the objectives met?</a:t>
          </a:r>
          <a:endParaRPr lang="en-US" dirty="0"/>
        </a:p>
      </dgm:t>
    </dgm:pt>
    <dgm:pt modelId="{99867437-F2F4-4A40-8A30-1618371D7AB5}" type="parTrans" cxnId="{199F86E1-F5FF-457C-8CA4-819563BD5F64}">
      <dgm:prSet/>
      <dgm:spPr/>
      <dgm:t>
        <a:bodyPr/>
        <a:lstStyle/>
        <a:p>
          <a:endParaRPr lang="en-US"/>
        </a:p>
      </dgm:t>
    </dgm:pt>
    <dgm:pt modelId="{0235DEBE-CD49-4A4E-A25D-00D55B8E6B9D}" type="sibTrans" cxnId="{199F86E1-F5FF-457C-8CA4-819563BD5F64}">
      <dgm:prSet/>
      <dgm:spPr/>
      <dgm:t>
        <a:bodyPr/>
        <a:lstStyle/>
        <a:p>
          <a:endParaRPr lang="en-US"/>
        </a:p>
      </dgm:t>
    </dgm:pt>
    <dgm:pt modelId="{A5AF7A44-205D-410E-8372-25B9C0B8F08E}" type="pres">
      <dgm:prSet presAssocID="{A9268322-8B4E-4644-B021-71AC50DE036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151B863-DE21-4AE2-A795-F2FF0D0990CC}" type="pres">
      <dgm:prSet presAssocID="{A9268322-8B4E-4644-B021-71AC50DE0362}" presName="pyramid" presStyleLbl="node1" presStyleIdx="0" presStyleCnt="1"/>
      <dgm:spPr/>
    </dgm:pt>
    <dgm:pt modelId="{E98FB56C-6F0C-4834-A5FE-5A02B79E0FA2}" type="pres">
      <dgm:prSet presAssocID="{A9268322-8B4E-4644-B021-71AC50DE0362}" presName="theList" presStyleCnt="0"/>
      <dgm:spPr/>
    </dgm:pt>
    <dgm:pt modelId="{36237893-2AF2-4476-A1A8-6E5143A08B09}" type="pres">
      <dgm:prSet presAssocID="{8F6BEAA3-4743-4C7E-9F54-FE1B39A79AB2}" presName="aNode" presStyleLbl="fgAcc1" presStyleIdx="0" presStyleCnt="5" custScaleX="115633" custScaleY="263672" custLinFactY="2081" custLinFactNeighborX="173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F6FE6-D487-4523-BF5D-28D1A1F35A96}" type="pres">
      <dgm:prSet presAssocID="{8F6BEAA3-4743-4C7E-9F54-FE1B39A79AB2}" presName="aSpace" presStyleCnt="0"/>
      <dgm:spPr/>
    </dgm:pt>
    <dgm:pt modelId="{0F87AC6A-3300-41E0-ABCE-7FF4385F5555}" type="pres">
      <dgm:prSet presAssocID="{AE25C097-62A0-4B4F-BDCB-288356937E91}" presName="aNode" presStyleLbl="fgAcc1" presStyleIdx="1" presStyleCnt="5" custScaleX="113400" custScaleY="292950" custLinFactX="-2109" custLinFactY="4550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9F991-D97E-4A1E-89A4-6464FA8D6DAD}" type="pres">
      <dgm:prSet presAssocID="{AE25C097-62A0-4B4F-BDCB-288356937E91}" presName="aSpace" presStyleCnt="0"/>
      <dgm:spPr/>
    </dgm:pt>
    <dgm:pt modelId="{EA59EEEA-6984-42A4-8C59-53FB6961B089}" type="pres">
      <dgm:prSet presAssocID="{26FF082B-DF94-4120-B6FF-7A578F163CD0}" presName="aNode" presStyleLbl="fgAcc1" presStyleIdx="2" presStyleCnt="5" custScaleX="139701" custScaleY="266577" custLinFactY="55233" custLinFactNeighborX="459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944D9-D2D0-4E0B-B191-02C43B1781B8}" type="pres">
      <dgm:prSet presAssocID="{26FF082B-DF94-4120-B6FF-7A578F163CD0}" presName="aSpace" presStyleCnt="0"/>
      <dgm:spPr/>
    </dgm:pt>
    <dgm:pt modelId="{33B9A061-DC95-4846-9E00-BCAE539385A9}" type="pres">
      <dgm:prSet presAssocID="{4873CB34-323B-4C8F-A7A3-CD36B646218E}" presName="aNode" presStyleLbl="fgAcc1" presStyleIdx="3" presStyleCnt="5" custScaleX="118362" custScaleY="217676" custLinFactY="59559" custLinFactNeighborX="-8722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13503-9639-4175-8E15-7EA1237474EC}" type="pres">
      <dgm:prSet presAssocID="{4873CB34-323B-4C8F-A7A3-CD36B646218E}" presName="aSpace" presStyleCnt="0"/>
      <dgm:spPr/>
    </dgm:pt>
    <dgm:pt modelId="{6FBB26EE-5611-4DC6-B1BF-EC1D880832E9}" type="pres">
      <dgm:prSet presAssocID="{3C661F48-7C2E-4A17-B278-01A0513BD1B8}" presName="aNode" presStyleLbl="fgAcc1" presStyleIdx="4" presStyleCnt="5" custScaleX="119851" custScaleY="203820" custLinFactY="100000" custLinFactNeighborX="7816" custLinFactNeighborY="134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BDD50-EB4B-42BE-8DF7-1F57A5A3CE4E}" type="pres">
      <dgm:prSet presAssocID="{3C661F48-7C2E-4A17-B278-01A0513BD1B8}" presName="aSpace" presStyleCnt="0"/>
      <dgm:spPr/>
    </dgm:pt>
  </dgm:ptLst>
  <dgm:cxnLst>
    <dgm:cxn modelId="{C1FE6EA9-1DE6-45AE-A991-75D13308CC57}" type="presOf" srcId="{4873CB34-323B-4C8F-A7A3-CD36B646218E}" destId="{33B9A061-DC95-4846-9E00-BCAE539385A9}" srcOrd="0" destOrd="0" presId="urn:microsoft.com/office/officeart/2005/8/layout/pyramid2"/>
    <dgm:cxn modelId="{E4A26630-BA8D-4091-A3A2-F86A95C29711}" srcId="{A9268322-8B4E-4644-B021-71AC50DE0362}" destId="{8F6BEAA3-4743-4C7E-9F54-FE1B39A79AB2}" srcOrd="0" destOrd="0" parTransId="{5EFEA29D-923F-4A6E-9CE1-5DE654629C01}" sibTransId="{76402409-2740-4B7B-AFE3-A7CE4CB5A638}"/>
    <dgm:cxn modelId="{60CA31DE-753A-4AE6-AE82-445C234C1B87}" type="presOf" srcId="{A9268322-8B4E-4644-B021-71AC50DE0362}" destId="{A5AF7A44-205D-410E-8372-25B9C0B8F08E}" srcOrd="0" destOrd="0" presId="urn:microsoft.com/office/officeart/2005/8/layout/pyramid2"/>
    <dgm:cxn modelId="{8B56B47A-D832-419C-9627-F7630E8CBE32}" type="presOf" srcId="{8F6BEAA3-4743-4C7E-9F54-FE1B39A79AB2}" destId="{36237893-2AF2-4476-A1A8-6E5143A08B09}" srcOrd="0" destOrd="0" presId="urn:microsoft.com/office/officeart/2005/8/layout/pyramid2"/>
    <dgm:cxn modelId="{5FBE2507-9722-4AD2-B4D8-28526556299C}" type="presOf" srcId="{26FF082B-DF94-4120-B6FF-7A578F163CD0}" destId="{EA59EEEA-6984-42A4-8C59-53FB6961B089}" srcOrd="0" destOrd="0" presId="urn:microsoft.com/office/officeart/2005/8/layout/pyramid2"/>
    <dgm:cxn modelId="{199F86E1-F5FF-457C-8CA4-819563BD5F64}" srcId="{A9268322-8B4E-4644-B021-71AC50DE0362}" destId="{3C661F48-7C2E-4A17-B278-01A0513BD1B8}" srcOrd="4" destOrd="0" parTransId="{99867437-F2F4-4A40-8A30-1618371D7AB5}" sibTransId="{0235DEBE-CD49-4A4E-A25D-00D55B8E6B9D}"/>
    <dgm:cxn modelId="{DEEEFD16-0272-46AD-9764-1BE75308E713}" srcId="{A9268322-8B4E-4644-B021-71AC50DE0362}" destId="{4873CB34-323B-4C8F-A7A3-CD36B646218E}" srcOrd="3" destOrd="0" parTransId="{107586F8-CA83-4DDA-AEBF-8E35648B2B3E}" sibTransId="{494B006D-34CE-46E5-84F3-3728E2680992}"/>
    <dgm:cxn modelId="{63BF18F3-B03C-4049-9621-DD359ABF2691}" type="presOf" srcId="{AE25C097-62A0-4B4F-BDCB-288356937E91}" destId="{0F87AC6A-3300-41E0-ABCE-7FF4385F5555}" srcOrd="0" destOrd="0" presId="urn:microsoft.com/office/officeart/2005/8/layout/pyramid2"/>
    <dgm:cxn modelId="{2C74850B-B06F-455F-ABCC-693A77D17ADF}" type="presOf" srcId="{3C661F48-7C2E-4A17-B278-01A0513BD1B8}" destId="{6FBB26EE-5611-4DC6-B1BF-EC1D880832E9}" srcOrd="0" destOrd="0" presId="urn:microsoft.com/office/officeart/2005/8/layout/pyramid2"/>
    <dgm:cxn modelId="{E2ABD507-ED5D-42E9-896B-6C6BF2AB5D34}" srcId="{A9268322-8B4E-4644-B021-71AC50DE0362}" destId="{AE25C097-62A0-4B4F-BDCB-288356937E91}" srcOrd="1" destOrd="0" parTransId="{8EE35F92-5F13-4555-AEC4-D12A783027A0}" sibTransId="{A4C94683-04B7-45A2-B73A-8DB0EC60D7EC}"/>
    <dgm:cxn modelId="{D9B5EC71-80C8-4BCC-A58A-0412B67BE51B}" srcId="{A9268322-8B4E-4644-B021-71AC50DE0362}" destId="{26FF082B-DF94-4120-B6FF-7A578F163CD0}" srcOrd="2" destOrd="0" parTransId="{9D12A604-F7AD-4119-9131-5B354DA5D475}" sibTransId="{86662C44-2727-42E1-8013-D1B342A7B887}"/>
    <dgm:cxn modelId="{555C0EE1-4FEE-461C-8501-9D46277F1F1A}" type="presParOf" srcId="{A5AF7A44-205D-410E-8372-25B9C0B8F08E}" destId="{5151B863-DE21-4AE2-A795-F2FF0D0990CC}" srcOrd="0" destOrd="0" presId="urn:microsoft.com/office/officeart/2005/8/layout/pyramid2"/>
    <dgm:cxn modelId="{16F5C726-6AB3-496E-BF56-A6FCE72A04AB}" type="presParOf" srcId="{A5AF7A44-205D-410E-8372-25B9C0B8F08E}" destId="{E98FB56C-6F0C-4834-A5FE-5A02B79E0FA2}" srcOrd="1" destOrd="0" presId="urn:microsoft.com/office/officeart/2005/8/layout/pyramid2"/>
    <dgm:cxn modelId="{D35D6F9B-F03F-4A8A-9968-55BBD4E7C1D3}" type="presParOf" srcId="{E98FB56C-6F0C-4834-A5FE-5A02B79E0FA2}" destId="{36237893-2AF2-4476-A1A8-6E5143A08B09}" srcOrd="0" destOrd="0" presId="urn:microsoft.com/office/officeart/2005/8/layout/pyramid2"/>
    <dgm:cxn modelId="{27E06A98-5432-4108-BB16-3E41B2FA536B}" type="presParOf" srcId="{E98FB56C-6F0C-4834-A5FE-5A02B79E0FA2}" destId="{5D9F6FE6-D487-4523-BF5D-28D1A1F35A96}" srcOrd="1" destOrd="0" presId="urn:microsoft.com/office/officeart/2005/8/layout/pyramid2"/>
    <dgm:cxn modelId="{E07574F6-6753-4D08-9384-B6D8D0DDF821}" type="presParOf" srcId="{E98FB56C-6F0C-4834-A5FE-5A02B79E0FA2}" destId="{0F87AC6A-3300-41E0-ABCE-7FF4385F5555}" srcOrd="2" destOrd="0" presId="urn:microsoft.com/office/officeart/2005/8/layout/pyramid2"/>
    <dgm:cxn modelId="{6DAB0F6D-C297-4422-9863-E239E6FF6932}" type="presParOf" srcId="{E98FB56C-6F0C-4834-A5FE-5A02B79E0FA2}" destId="{5669F991-D97E-4A1E-89A4-6464FA8D6DAD}" srcOrd="3" destOrd="0" presId="urn:microsoft.com/office/officeart/2005/8/layout/pyramid2"/>
    <dgm:cxn modelId="{1544D548-653A-46D7-91F6-EAE8BAFF666D}" type="presParOf" srcId="{E98FB56C-6F0C-4834-A5FE-5A02B79E0FA2}" destId="{EA59EEEA-6984-42A4-8C59-53FB6961B089}" srcOrd="4" destOrd="0" presId="urn:microsoft.com/office/officeart/2005/8/layout/pyramid2"/>
    <dgm:cxn modelId="{0F7DB0B6-A814-4128-9ADB-09474821C76B}" type="presParOf" srcId="{E98FB56C-6F0C-4834-A5FE-5A02B79E0FA2}" destId="{F4E944D9-D2D0-4E0B-B191-02C43B1781B8}" srcOrd="5" destOrd="0" presId="urn:microsoft.com/office/officeart/2005/8/layout/pyramid2"/>
    <dgm:cxn modelId="{621877CF-CA7C-452F-B2EC-4D9D5DBAFBAB}" type="presParOf" srcId="{E98FB56C-6F0C-4834-A5FE-5A02B79E0FA2}" destId="{33B9A061-DC95-4846-9E00-BCAE539385A9}" srcOrd="6" destOrd="0" presId="urn:microsoft.com/office/officeart/2005/8/layout/pyramid2"/>
    <dgm:cxn modelId="{37A35819-A828-4780-8B8A-76D58954650C}" type="presParOf" srcId="{E98FB56C-6F0C-4834-A5FE-5A02B79E0FA2}" destId="{F4213503-9639-4175-8E15-7EA1237474EC}" srcOrd="7" destOrd="0" presId="urn:microsoft.com/office/officeart/2005/8/layout/pyramid2"/>
    <dgm:cxn modelId="{5D247821-40C0-44DA-B997-0FC9B981C9E9}" type="presParOf" srcId="{E98FB56C-6F0C-4834-A5FE-5A02B79E0FA2}" destId="{6FBB26EE-5611-4DC6-B1BF-EC1D880832E9}" srcOrd="8" destOrd="0" presId="urn:microsoft.com/office/officeart/2005/8/layout/pyramid2"/>
    <dgm:cxn modelId="{4C8C7E92-F943-4C53-B989-E421D226B4E9}" type="presParOf" srcId="{E98FB56C-6F0C-4834-A5FE-5A02B79E0FA2}" destId="{962BDD50-EB4B-42BE-8DF7-1F57A5A3CE4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E81CF4-44FF-4A59-8520-D99D0D18C337}" type="doc">
      <dgm:prSet loTypeId="urn:microsoft.com/office/officeart/2005/8/layout/vList2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C245FFD-F9BE-4CE9-94B5-153146D4DC3E}">
      <dgm:prSet/>
      <dgm:spPr/>
      <dgm:t>
        <a:bodyPr/>
        <a:lstStyle/>
        <a:p>
          <a:pPr rtl="0"/>
          <a:r>
            <a:rPr lang="en-US" smtClean="0"/>
            <a:t>Who is the target population?</a:t>
          </a:r>
          <a:endParaRPr lang="en-US"/>
        </a:p>
      </dgm:t>
    </dgm:pt>
    <dgm:pt modelId="{7E875E9A-5A44-4169-AB58-545E2D577149}" type="parTrans" cxnId="{9FD006E0-6DB2-46EA-BA0D-754F3EABE0D6}">
      <dgm:prSet/>
      <dgm:spPr/>
      <dgm:t>
        <a:bodyPr/>
        <a:lstStyle/>
        <a:p>
          <a:endParaRPr lang="en-US"/>
        </a:p>
      </dgm:t>
    </dgm:pt>
    <dgm:pt modelId="{C1644F88-8904-452D-B0F7-BE4EB00AC37A}" type="sibTrans" cxnId="{9FD006E0-6DB2-46EA-BA0D-754F3EABE0D6}">
      <dgm:prSet/>
      <dgm:spPr/>
      <dgm:t>
        <a:bodyPr/>
        <a:lstStyle/>
        <a:p>
          <a:endParaRPr lang="en-US"/>
        </a:p>
      </dgm:t>
    </dgm:pt>
    <dgm:pt modelId="{1B272E3D-C682-48D5-BBED-965DC4B1A435}">
      <dgm:prSet/>
      <dgm:spPr/>
      <dgm:t>
        <a:bodyPr/>
        <a:lstStyle/>
        <a:p>
          <a:pPr rtl="0"/>
          <a:r>
            <a:rPr lang="en-US" dirty="0" smtClean="0"/>
            <a:t>What the are the needs and characteristics of the target population?</a:t>
          </a:r>
          <a:endParaRPr lang="en-US" dirty="0"/>
        </a:p>
      </dgm:t>
    </dgm:pt>
    <dgm:pt modelId="{98339228-E2AE-46E5-BD21-81C0E992435B}" type="parTrans" cxnId="{055A1D41-A5E3-4A7E-A8D5-5C5E81E0EFA7}">
      <dgm:prSet/>
      <dgm:spPr/>
      <dgm:t>
        <a:bodyPr/>
        <a:lstStyle/>
        <a:p>
          <a:endParaRPr lang="en-US"/>
        </a:p>
      </dgm:t>
    </dgm:pt>
    <dgm:pt modelId="{4D94B12F-4782-4CF5-A323-9924FCDDA423}" type="sibTrans" cxnId="{055A1D41-A5E3-4A7E-A8D5-5C5E81E0EFA7}">
      <dgm:prSet/>
      <dgm:spPr/>
      <dgm:t>
        <a:bodyPr/>
        <a:lstStyle/>
        <a:p>
          <a:endParaRPr lang="en-US"/>
        </a:p>
      </dgm:t>
    </dgm:pt>
    <dgm:pt modelId="{3582EF9A-ABDC-4FD8-BF8F-4CD269B0C950}">
      <dgm:prSet/>
      <dgm:spPr/>
      <dgm:t>
        <a:bodyPr/>
        <a:lstStyle/>
        <a:p>
          <a:pPr rtl="0"/>
          <a:r>
            <a:rPr lang="en-US" dirty="0" smtClean="0"/>
            <a:t>What is the geographic area you intend to serve?</a:t>
          </a:r>
          <a:endParaRPr lang="en-US" dirty="0"/>
        </a:p>
      </dgm:t>
    </dgm:pt>
    <dgm:pt modelId="{3EE5575C-79A6-44E6-B41D-32D71BBEDB70}" type="parTrans" cxnId="{101645AF-4A2C-44A3-83FF-45F1B0E1B8B5}">
      <dgm:prSet/>
      <dgm:spPr/>
      <dgm:t>
        <a:bodyPr/>
        <a:lstStyle/>
        <a:p>
          <a:endParaRPr lang="en-US"/>
        </a:p>
      </dgm:t>
    </dgm:pt>
    <dgm:pt modelId="{E2624840-24B0-4351-8A64-D065D97B342F}" type="sibTrans" cxnId="{101645AF-4A2C-44A3-83FF-45F1B0E1B8B5}">
      <dgm:prSet/>
      <dgm:spPr/>
      <dgm:t>
        <a:bodyPr/>
        <a:lstStyle/>
        <a:p>
          <a:endParaRPr lang="en-US"/>
        </a:p>
      </dgm:t>
    </dgm:pt>
    <dgm:pt modelId="{1B0E922A-8B48-43B6-8BA7-8A82267BD1A3}">
      <dgm:prSet/>
      <dgm:spPr/>
      <dgm:t>
        <a:bodyPr/>
        <a:lstStyle/>
        <a:p>
          <a:pPr rtl="0"/>
          <a:r>
            <a:rPr lang="en-US" dirty="0" smtClean="0"/>
            <a:t>What are the needs and environmental conditions of this geographic area ?</a:t>
          </a:r>
          <a:endParaRPr lang="en-US" dirty="0"/>
        </a:p>
      </dgm:t>
    </dgm:pt>
    <dgm:pt modelId="{255A4854-B3B2-4FCE-A0C8-54CD225A7629}" type="parTrans" cxnId="{7423A40C-FD5A-4BF3-9D9F-15C7115D1B49}">
      <dgm:prSet/>
      <dgm:spPr/>
      <dgm:t>
        <a:bodyPr/>
        <a:lstStyle/>
        <a:p>
          <a:endParaRPr lang="en-US"/>
        </a:p>
      </dgm:t>
    </dgm:pt>
    <dgm:pt modelId="{1D3FEEAE-49B0-46FB-B821-CF5978D0D630}" type="sibTrans" cxnId="{7423A40C-FD5A-4BF3-9D9F-15C7115D1B49}">
      <dgm:prSet/>
      <dgm:spPr/>
      <dgm:t>
        <a:bodyPr/>
        <a:lstStyle/>
        <a:p>
          <a:endParaRPr lang="en-US"/>
        </a:p>
      </dgm:t>
    </dgm:pt>
    <dgm:pt modelId="{04CA5232-CF61-472D-8361-F21593BAD55D}">
      <dgm:prSet/>
      <dgm:spPr/>
      <dgm:t>
        <a:bodyPr/>
        <a:lstStyle/>
        <a:p>
          <a:pPr rtl="0"/>
          <a:r>
            <a:rPr lang="en-US" dirty="0" smtClean="0"/>
            <a:t>What services currently exist targeting this population and area?</a:t>
          </a:r>
          <a:endParaRPr lang="en-US" dirty="0"/>
        </a:p>
      </dgm:t>
    </dgm:pt>
    <dgm:pt modelId="{B590EC84-1EAA-48BA-A692-B559BFBC6997}" type="parTrans" cxnId="{3F22E38C-5B5F-41AD-A5DE-652EF3D86A8E}">
      <dgm:prSet/>
      <dgm:spPr/>
      <dgm:t>
        <a:bodyPr/>
        <a:lstStyle/>
        <a:p>
          <a:endParaRPr lang="en-US"/>
        </a:p>
      </dgm:t>
    </dgm:pt>
    <dgm:pt modelId="{4A47DEF8-7C34-498E-A20C-90CBA6A78168}" type="sibTrans" cxnId="{3F22E38C-5B5F-41AD-A5DE-652EF3D86A8E}">
      <dgm:prSet/>
      <dgm:spPr/>
      <dgm:t>
        <a:bodyPr/>
        <a:lstStyle/>
        <a:p>
          <a:endParaRPr lang="en-US"/>
        </a:p>
      </dgm:t>
    </dgm:pt>
    <dgm:pt modelId="{8AE0A041-63AA-468F-8009-92BEE7C3BBCB}">
      <dgm:prSet/>
      <dgm:spPr/>
      <dgm:t>
        <a:bodyPr/>
        <a:lstStyle/>
        <a:p>
          <a:pPr rtl="0"/>
          <a:r>
            <a:rPr lang="en-US" dirty="0" smtClean="0"/>
            <a:t>Are there gaps in services?  Are there barriers to services?</a:t>
          </a:r>
          <a:endParaRPr lang="en-US" dirty="0"/>
        </a:p>
      </dgm:t>
    </dgm:pt>
    <dgm:pt modelId="{40C3FB80-B693-4A0E-8BEA-25F1DD3A8525}" type="parTrans" cxnId="{700AA500-82C2-450D-B269-1A0726B98752}">
      <dgm:prSet/>
      <dgm:spPr/>
      <dgm:t>
        <a:bodyPr/>
        <a:lstStyle/>
        <a:p>
          <a:endParaRPr lang="en-US"/>
        </a:p>
      </dgm:t>
    </dgm:pt>
    <dgm:pt modelId="{E5E21545-C3C9-4571-9327-C417CF6E2CBC}" type="sibTrans" cxnId="{700AA500-82C2-450D-B269-1A0726B98752}">
      <dgm:prSet/>
      <dgm:spPr/>
      <dgm:t>
        <a:bodyPr/>
        <a:lstStyle/>
        <a:p>
          <a:endParaRPr lang="en-US"/>
        </a:p>
      </dgm:t>
    </dgm:pt>
    <dgm:pt modelId="{18D2EF25-C0A4-4187-81C7-ED105AC01CA7}">
      <dgm:prSet/>
      <dgm:spPr/>
      <dgm:t>
        <a:bodyPr/>
        <a:lstStyle/>
        <a:p>
          <a:pPr rtl="0"/>
          <a:r>
            <a:rPr lang="en-US" smtClean="0"/>
            <a:t>How do you know this?  What statistics and facts substantiate the need?</a:t>
          </a:r>
          <a:endParaRPr lang="en-US"/>
        </a:p>
      </dgm:t>
    </dgm:pt>
    <dgm:pt modelId="{8868FBCB-F82C-4FCC-8831-E15D64E1E270}" type="parTrans" cxnId="{A31BB084-C0FA-4BCA-8F03-40A49A4D41D8}">
      <dgm:prSet/>
      <dgm:spPr/>
      <dgm:t>
        <a:bodyPr/>
        <a:lstStyle/>
        <a:p>
          <a:endParaRPr lang="en-US"/>
        </a:p>
      </dgm:t>
    </dgm:pt>
    <dgm:pt modelId="{530C0EE0-F937-45C7-AD82-61D94F8A5681}" type="sibTrans" cxnId="{A31BB084-C0FA-4BCA-8F03-40A49A4D41D8}">
      <dgm:prSet/>
      <dgm:spPr/>
      <dgm:t>
        <a:bodyPr/>
        <a:lstStyle/>
        <a:p>
          <a:endParaRPr lang="en-US"/>
        </a:p>
      </dgm:t>
    </dgm:pt>
    <dgm:pt modelId="{2DB5FF17-D85D-45AB-92F4-09C8ABFA1DDF}">
      <dgm:prSet/>
      <dgm:spPr/>
      <dgm:t>
        <a:bodyPr/>
        <a:lstStyle/>
        <a:p>
          <a:pPr rtl="0"/>
          <a:r>
            <a:rPr lang="en-US" dirty="0" smtClean="0"/>
            <a:t>What is the issue you seek to address?</a:t>
          </a:r>
          <a:endParaRPr lang="en-US" dirty="0"/>
        </a:p>
      </dgm:t>
    </dgm:pt>
    <dgm:pt modelId="{988B08DA-369A-4EE3-9ED1-C298D000A879}" type="sibTrans" cxnId="{04F3D4B4-0B90-40C5-8C76-12A4D08C0024}">
      <dgm:prSet/>
      <dgm:spPr/>
      <dgm:t>
        <a:bodyPr/>
        <a:lstStyle/>
        <a:p>
          <a:endParaRPr lang="en-US"/>
        </a:p>
      </dgm:t>
    </dgm:pt>
    <dgm:pt modelId="{3952B9C9-9D77-44FC-81C9-5F2E077CDE1A}" type="parTrans" cxnId="{04F3D4B4-0B90-40C5-8C76-12A4D08C0024}">
      <dgm:prSet/>
      <dgm:spPr/>
      <dgm:t>
        <a:bodyPr/>
        <a:lstStyle/>
        <a:p>
          <a:endParaRPr lang="en-US"/>
        </a:p>
      </dgm:t>
    </dgm:pt>
    <dgm:pt modelId="{A27582EE-CBD7-44FB-A206-3A0EED96B270}" type="pres">
      <dgm:prSet presAssocID="{0CE81CF4-44FF-4A59-8520-D99D0D18C3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D57B0-0938-4A37-BF0C-23A954AE28F8}" type="pres">
      <dgm:prSet presAssocID="{2DB5FF17-D85D-45AB-92F4-09C8ABFA1DDF}" presName="parentText" presStyleLbl="node1" presStyleIdx="0" presStyleCnt="8" custLinFactNeighborX="-543" custLinFactNeighborY="-567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D5B0F-F5B5-433F-A0FD-443C2F868DAF}" type="pres">
      <dgm:prSet presAssocID="{988B08DA-369A-4EE3-9ED1-C298D000A879}" presName="spacer" presStyleCnt="0"/>
      <dgm:spPr/>
      <dgm:t>
        <a:bodyPr/>
        <a:lstStyle/>
        <a:p>
          <a:endParaRPr lang="en-US"/>
        </a:p>
      </dgm:t>
    </dgm:pt>
    <dgm:pt modelId="{5E822703-B4C5-4FAF-998F-F34CE6CCF988}" type="pres">
      <dgm:prSet presAssocID="{7C245FFD-F9BE-4CE9-94B5-153146D4DC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A5C84-02DA-4622-B9CF-49F7009CCCEA}" type="pres">
      <dgm:prSet presAssocID="{C1644F88-8904-452D-B0F7-BE4EB00AC37A}" presName="spacer" presStyleCnt="0"/>
      <dgm:spPr/>
      <dgm:t>
        <a:bodyPr/>
        <a:lstStyle/>
        <a:p>
          <a:endParaRPr lang="en-US"/>
        </a:p>
      </dgm:t>
    </dgm:pt>
    <dgm:pt modelId="{2FBDC829-24A6-4A8B-9B84-710AD1A4F3EF}" type="pres">
      <dgm:prSet presAssocID="{1B272E3D-C682-48D5-BBED-965DC4B1A43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62267-77C8-45F6-910A-9DFEB5607F83}" type="pres">
      <dgm:prSet presAssocID="{4D94B12F-4782-4CF5-A323-9924FCDDA423}" presName="spacer" presStyleCnt="0"/>
      <dgm:spPr/>
      <dgm:t>
        <a:bodyPr/>
        <a:lstStyle/>
        <a:p>
          <a:endParaRPr lang="en-US"/>
        </a:p>
      </dgm:t>
    </dgm:pt>
    <dgm:pt modelId="{B9916640-2575-4793-8D93-E9921E1395DA}" type="pres">
      <dgm:prSet presAssocID="{3582EF9A-ABDC-4FD8-BF8F-4CD269B0C95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3B146-11E5-4EF8-B895-D2061EE41663}" type="pres">
      <dgm:prSet presAssocID="{E2624840-24B0-4351-8A64-D065D97B342F}" presName="spacer" presStyleCnt="0"/>
      <dgm:spPr/>
      <dgm:t>
        <a:bodyPr/>
        <a:lstStyle/>
        <a:p>
          <a:endParaRPr lang="en-US"/>
        </a:p>
      </dgm:t>
    </dgm:pt>
    <dgm:pt modelId="{7EB58040-8C51-4F54-85D5-E19247D3FC0A}" type="pres">
      <dgm:prSet presAssocID="{1B0E922A-8B48-43B6-8BA7-8A82267BD1A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3E7E6-CCB1-48C8-B428-2315BAD63226}" type="pres">
      <dgm:prSet presAssocID="{1D3FEEAE-49B0-46FB-B821-CF5978D0D630}" presName="spacer" presStyleCnt="0"/>
      <dgm:spPr/>
      <dgm:t>
        <a:bodyPr/>
        <a:lstStyle/>
        <a:p>
          <a:endParaRPr lang="en-US"/>
        </a:p>
      </dgm:t>
    </dgm:pt>
    <dgm:pt modelId="{EDB9C02C-1DCD-45F7-AA80-83F854CB749A}" type="pres">
      <dgm:prSet presAssocID="{04CA5232-CF61-472D-8361-F21593BAD55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4B65C-04CE-49B6-B19A-769907247345}" type="pres">
      <dgm:prSet presAssocID="{4A47DEF8-7C34-498E-A20C-90CBA6A78168}" presName="spacer" presStyleCnt="0"/>
      <dgm:spPr/>
      <dgm:t>
        <a:bodyPr/>
        <a:lstStyle/>
        <a:p>
          <a:endParaRPr lang="en-US"/>
        </a:p>
      </dgm:t>
    </dgm:pt>
    <dgm:pt modelId="{7A11B94F-F6CF-485E-A7EA-A6A7C10B3842}" type="pres">
      <dgm:prSet presAssocID="{8AE0A041-63AA-468F-8009-92BEE7C3BBCB}" presName="parentText" presStyleLbl="node1" presStyleIdx="6" presStyleCnt="8" custLinFactNeighborX="643" custLinFactNeighborY="442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1892D-4418-4ECF-BFD3-32845E5ED53C}" type="pres">
      <dgm:prSet presAssocID="{E5E21545-C3C9-4571-9327-C417CF6E2CBC}" presName="spacer" presStyleCnt="0"/>
      <dgm:spPr/>
      <dgm:t>
        <a:bodyPr/>
        <a:lstStyle/>
        <a:p>
          <a:endParaRPr lang="en-US"/>
        </a:p>
      </dgm:t>
    </dgm:pt>
    <dgm:pt modelId="{6D1F9359-B0A3-4DBE-887A-CB33DE63AEC7}" type="pres">
      <dgm:prSet presAssocID="{18D2EF25-C0A4-4187-81C7-ED105AC01CA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459B83-E801-417F-96D5-807D5AB52B4B}" type="presOf" srcId="{2DB5FF17-D85D-45AB-92F4-09C8ABFA1DDF}" destId="{653D57B0-0938-4A37-BF0C-23A954AE28F8}" srcOrd="0" destOrd="0" presId="urn:microsoft.com/office/officeart/2005/8/layout/vList2"/>
    <dgm:cxn modelId="{1E070846-84D9-4411-8393-D5E4DFF232E0}" type="presOf" srcId="{0CE81CF4-44FF-4A59-8520-D99D0D18C337}" destId="{A27582EE-CBD7-44FB-A206-3A0EED96B270}" srcOrd="0" destOrd="0" presId="urn:microsoft.com/office/officeart/2005/8/layout/vList2"/>
    <dgm:cxn modelId="{055A1D41-A5E3-4A7E-A8D5-5C5E81E0EFA7}" srcId="{0CE81CF4-44FF-4A59-8520-D99D0D18C337}" destId="{1B272E3D-C682-48D5-BBED-965DC4B1A435}" srcOrd="2" destOrd="0" parTransId="{98339228-E2AE-46E5-BD21-81C0E992435B}" sibTransId="{4D94B12F-4782-4CF5-A323-9924FCDDA423}"/>
    <dgm:cxn modelId="{9FD006E0-6DB2-46EA-BA0D-754F3EABE0D6}" srcId="{0CE81CF4-44FF-4A59-8520-D99D0D18C337}" destId="{7C245FFD-F9BE-4CE9-94B5-153146D4DC3E}" srcOrd="1" destOrd="0" parTransId="{7E875E9A-5A44-4169-AB58-545E2D577149}" sibTransId="{C1644F88-8904-452D-B0F7-BE4EB00AC37A}"/>
    <dgm:cxn modelId="{101645AF-4A2C-44A3-83FF-45F1B0E1B8B5}" srcId="{0CE81CF4-44FF-4A59-8520-D99D0D18C337}" destId="{3582EF9A-ABDC-4FD8-BF8F-4CD269B0C950}" srcOrd="3" destOrd="0" parTransId="{3EE5575C-79A6-44E6-B41D-32D71BBEDB70}" sibTransId="{E2624840-24B0-4351-8A64-D065D97B342F}"/>
    <dgm:cxn modelId="{259F222D-C268-4DCC-95D1-787CCBD7C696}" type="presOf" srcId="{1B0E922A-8B48-43B6-8BA7-8A82267BD1A3}" destId="{7EB58040-8C51-4F54-85D5-E19247D3FC0A}" srcOrd="0" destOrd="0" presId="urn:microsoft.com/office/officeart/2005/8/layout/vList2"/>
    <dgm:cxn modelId="{7423A40C-FD5A-4BF3-9D9F-15C7115D1B49}" srcId="{0CE81CF4-44FF-4A59-8520-D99D0D18C337}" destId="{1B0E922A-8B48-43B6-8BA7-8A82267BD1A3}" srcOrd="4" destOrd="0" parTransId="{255A4854-B3B2-4FCE-A0C8-54CD225A7629}" sibTransId="{1D3FEEAE-49B0-46FB-B821-CF5978D0D630}"/>
    <dgm:cxn modelId="{3333E774-3132-41BA-B421-F68F01CE4D0E}" type="presOf" srcId="{8AE0A041-63AA-468F-8009-92BEE7C3BBCB}" destId="{7A11B94F-F6CF-485E-A7EA-A6A7C10B3842}" srcOrd="0" destOrd="0" presId="urn:microsoft.com/office/officeart/2005/8/layout/vList2"/>
    <dgm:cxn modelId="{3F22E38C-5B5F-41AD-A5DE-652EF3D86A8E}" srcId="{0CE81CF4-44FF-4A59-8520-D99D0D18C337}" destId="{04CA5232-CF61-472D-8361-F21593BAD55D}" srcOrd="5" destOrd="0" parTransId="{B590EC84-1EAA-48BA-A692-B559BFBC6997}" sibTransId="{4A47DEF8-7C34-498E-A20C-90CBA6A78168}"/>
    <dgm:cxn modelId="{8FC05AB6-5B28-4D51-A856-1C3B0EEBD973}" type="presOf" srcId="{7C245FFD-F9BE-4CE9-94B5-153146D4DC3E}" destId="{5E822703-B4C5-4FAF-998F-F34CE6CCF988}" srcOrd="0" destOrd="0" presId="urn:microsoft.com/office/officeart/2005/8/layout/vList2"/>
    <dgm:cxn modelId="{A5A8D523-357B-4152-9B61-29634FAFB317}" type="presOf" srcId="{3582EF9A-ABDC-4FD8-BF8F-4CD269B0C950}" destId="{B9916640-2575-4793-8D93-E9921E1395DA}" srcOrd="0" destOrd="0" presId="urn:microsoft.com/office/officeart/2005/8/layout/vList2"/>
    <dgm:cxn modelId="{700AA500-82C2-450D-B269-1A0726B98752}" srcId="{0CE81CF4-44FF-4A59-8520-D99D0D18C337}" destId="{8AE0A041-63AA-468F-8009-92BEE7C3BBCB}" srcOrd="6" destOrd="0" parTransId="{40C3FB80-B693-4A0E-8BEA-25F1DD3A8525}" sibTransId="{E5E21545-C3C9-4571-9327-C417CF6E2CBC}"/>
    <dgm:cxn modelId="{04F3D4B4-0B90-40C5-8C76-12A4D08C0024}" srcId="{0CE81CF4-44FF-4A59-8520-D99D0D18C337}" destId="{2DB5FF17-D85D-45AB-92F4-09C8ABFA1DDF}" srcOrd="0" destOrd="0" parTransId="{3952B9C9-9D77-44FC-81C9-5F2E077CDE1A}" sibTransId="{988B08DA-369A-4EE3-9ED1-C298D000A879}"/>
    <dgm:cxn modelId="{A31BB084-C0FA-4BCA-8F03-40A49A4D41D8}" srcId="{0CE81CF4-44FF-4A59-8520-D99D0D18C337}" destId="{18D2EF25-C0A4-4187-81C7-ED105AC01CA7}" srcOrd="7" destOrd="0" parTransId="{8868FBCB-F82C-4FCC-8831-E15D64E1E270}" sibTransId="{530C0EE0-F937-45C7-AD82-61D94F8A5681}"/>
    <dgm:cxn modelId="{582A2791-C837-4EEE-9C3E-6D6E4D9AB469}" type="presOf" srcId="{18D2EF25-C0A4-4187-81C7-ED105AC01CA7}" destId="{6D1F9359-B0A3-4DBE-887A-CB33DE63AEC7}" srcOrd="0" destOrd="0" presId="urn:microsoft.com/office/officeart/2005/8/layout/vList2"/>
    <dgm:cxn modelId="{2C1DA244-0589-4697-B91B-FC8352150EBE}" type="presOf" srcId="{1B272E3D-C682-48D5-BBED-965DC4B1A435}" destId="{2FBDC829-24A6-4A8B-9B84-710AD1A4F3EF}" srcOrd="0" destOrd="0" presId="urn:microsoft.com/office/officeart/2005/8/layout/vList2"/>
    <dgm:cxn modelId="{EBA06A90-300E-48F4-A870-F8A8B0F7C413}" type="presOf" srcId="{04CA5232-CF61-472D-8361-F21593BAD55D}" destId="{EDB9C02C-1DCD-45F7-AA80-83F854CB749A}" srcOrd="0" destOrd="0" presId="urn:microsoft.com/office/officeart/2005/8/layout/vList2"/>
    <dgm:cxn modelId="{C0338A8E-C7E8-4798-981B-834A7952BACF}" type="presParOf" srcId="{A27582EE-CBD7-44FB-A206-3A0EED96B270}" destId="{653D57B0-0938-4A37-BF0C-23A954AE28F8}" srcOrd="0" destOrd="0" presId="urn:microsoft.com/office/officeart/2005/8/layout/vList2"/>
    <dgm:cxn modelId="{FDE536CD-6D3E-4FB7-B490-DD26D0BBC045}" type="presParOf" srcId="{A27582EE-CBD7-44FB-A206-3A0EED96B270}" destId="{D4FD5B0F-F5B5-433F-A0FD-443C2F868DAF}" srcOrd="1" destOrd="0" presId="urn:microsoft.com/office/officeart/2005/8/layout/vList2"/>
    <dgm:cxn modelId="{88DC47F1-84C6-4565-AC34-D2B2B914C56B}" type="presParOf" srcId="{A27582EE-CBD7-44FB-A206-3A0EED96B270}" destId="{5E822703-B4C5-4FAF-998F-F34CE6CCF988}" srcOrd="2" destOrd="0" presId="urn:microsoft.com/office/officeart/2005/8/layout/vList2"/>
    <dgm:cxn modelId="{483346A9-B8CE-4E43-9C39-2FEF561C92BD}" type="presParOf" srcId="{A27582EE-CBD7-44FB-A206-3A0EED96B270}" destId="{512A5C84-02DA-4622-B9CF-49F7009CCCEA}" srcOrd="3" destOrd="0" presId="urn:microsoft.com/office/officeart/2005/8/layout/vList2"/>
    <dgm:cxn modelId="{E7A43AD5-1D0B-437E-BD5E-413E5A892C5E}" type="presParOf" srcId="{A27582EE-CBD7-44FB-A206-3A0EED96B270}" destId="{2FBDC829-24A6-4A8B-9B84-710AD1A4F3EF}" srcOrd="4" destOrd="0" presId="urn:microsoft.com/office/officeart/2005/8/layout/vList2"/>
    <dgm:cxn modelId="{04AB1F9D-527F-4D4C-8FB1-29B0B43478FB}" type="presParOf" srcId="{A27582EE-CBD7-44FB-A206-3A0EED96B270}" destId="{58662267-77C8-45F6-910A-9DFEB5607F83}" srcOrd="5" destOrd="0" presId="urn:microsoft.com/office/officeart/2005/8/layout/vList2"/>
    <dgm:cxn modelId="{7B75FA31-89E3-4451-93EB-8F3DF4EF000D}" type="presParOf" srcId="{A27582EE-CBD7-44FB-A206-3A0EED96B270}" destId="{B9916640-2575-4793-8D93-E9921E1395DA}" srcOrd="6" destOrd="0" presId="urn:microsoft.com/office/officeart/2005/8/layout/vList2"/>
    <dgm:cxn modelId="{F3043741-63CF-40F5-998C-282C3D8194B1}" type="presParOf" srcId="{A27582EE-CBD7-44FB-A206-3A0EED96B270}" destId="{0203B146-11E5-4EF8-B895-D2061EE41663}" srcOrd="7" destOrd="0" presId="urn:microsoft.com/office/officeart/2005/8/layout/vList2"/>
    <dgm:cxn modelId="{262FC57C-3BA0-4BD0-8333-CEDCFC2DDA42}" type="presParOf" srcId="{A27582EE-CBD7-44FB-A206-3A0EED96B270}" destId="{7EB58040-8C51-4F54-85D5-E19247D3FC0A}" srcOrd="8" destOrd="0" presId="urn:microsoft.com/office/officeart/2005/8/layout/vList2"/>
    <dgm:cxn modelId="{BEACE965-CD14-4ACA-B559-A8E384224E51}" type="presParOf" srcId="{A27582EE-CBD7-44FB-A206-3A0EED96B270}" destId="{D033E7E6-CCB1-48C8-B428-2315BAD63226}" srcOrd="9" destOrd="0" presId="urn:microsoft.com/office/officeart/2005/8/layout/vList2"/>
    <dgm:cxn modelId="{49C35F30-DBD3-4134-B620-700EAE0B977C}" type="presParOf" srcId="{A27582EE-CBD7-44FB-A206-3A0EED96B270}" destId="{EDB9C02C-1DCD-45F7-AA80-83F854CB749A}" srcOrd="10" destOrd="0" presId="urn:microsoft.com/office/officeart/2005/8/layout/vList2"/>
    <dgm:cxn modelId="{F0C8F2F6-E95B-4D99-AD59-176E9B352F11}" type="presParOf" srcId="{A27582EE-CBD7-44FB-A206-3A0EED96B270}" destId="{1214B65C-04CE-49B6-B19A-769907247345}" srcOrd="11" destOrd="0" presId="urn:microsoft.com/office/officeart/2005/8/layout/vList2"/>
    <dgm:cxn modelId="{3579C9F0-0CCD-462B-A081-87ED272D4F8C}" type="presParOf" srcId="{A27582EE-CBD7-44FB-A206-3A0EED96B270}" destId="{7A11B94F-F6CF-485E-A7EA-A6A7C10B3842}" srcOrd="12" destOrd="0" presId="urn:microsoft.com/office/officeart/2005/8/layout/vList2"/>
    <dgm:cxn modelId="{91DEDF27-C45C-42A8-8A6D-B1131DE47382}" type="presParOf" srcId="{A27582EE-CBD7-44FB-A206-3A0EED96B270}" destId="{D4B1892D-4418-4ECF-BFD3-32845E5ED53C}" srcOrd="13" destOrd="0" presId="urn:microsoft.com/office/officeart/2005/8/layout/vList2"/>
    <dgm:cxn modelId="{F8A34AD8-F145-4A4D-9F6C-10136608576B}" type="presParOf" srcId="{A27582EE-CBD7-44FB-A206-3A0EED96B270}" destId="{6D1F9359-B0A3-4DBE-887A-CB33DE63AEC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309A91-595D-4EBC-97A2-1636324B0253}" type="doc">
      <dgm:prSet loTypeId="urn:microsoft.com/office/officeart/2005/8/layout/target3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EBEDC74-2D60-4F35-B2AB-C1A325A651B2}">
      <dgm:prSet custT="1"/>
      <dgm:spPr/>
      <dgm:t>
        <a:bodyPr/>
        <a:lstStyle/>
        <a:p>
          <a:pPr algn="ctr" rtl="0"/>
          <a:r>
            <a:rPr lang="en-US" sz="1800" b="1" dirty="0" smtClean="0">
              <a:solidFill>
                <a:schemeClr val="tx1"/>
              </a:solidFill>
            </a:rPr>
            <a:t>Provide a one page overview or summary of the project.</a:t>
          </a:r>
          <a:endParaRPr lang="en-US" sz="1800" b="1" dirty="0">
            <a:solidFill>
              <a:schemeClr val="tx1"/>
            </a:solidFill>
          </a:endParaRPr>
        </a:p>
      </dgm:t>
    </dgm:pt>
    <dgm:pt modelId="{133FCBE6-73B9-4929-8A11-D279222BBF06}" type="parTrans" cxnId="{0627632A-F8EC-4186-A516-5AFF364C1522}">
      <dgm:prSet/>
      <dgm:spPr/>
      <dgm:t>
        <a:bodyPr/>
        <a:lstStyle/>
        <a:p>
          <a:endParaRPr lang="en-US"/>
        </a:p>
      </dgm:t>
    </dgm:pt>
    <dgm:pt modelId="{94BC312C-4665-41F6-91EC-753D93CF2777}" type="sibTrans" cxnId="{0627632A-F8EC-4186-A516-5AFF364C1522}">
      <dgm:prSet/>
      <dgm:spPr/>
      <dgm:t>
        <a:bodyPr/>
        <a:lstStyle/>
        <a:p>
          <a:endParaRPr lang="en-US"/>
        </a:p>
      </dgm:t>
    </dgm:pt>
    <dgm:pt modelId="{51CC9B78-630C-4645-94ED-896FC70BCDE4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accent1"/>
              </a:solidFill>
            </a:rPr>
            <a:t>*Helpful Tip:  </a:t>
          </a:r>
          <a:r>
            <a:rPr lang="en-US" sz="1400" b="0" dirty="0" smtClean="0">
              <a:solidFill>
                <a:schemeClr val="accent1"/>
              </a:solidFill>
            </a:rPr>
            <a:t>Some chose to write this page after all other application narratives are completed. </a:t>
          </a:r>
          <a:endParaRPr lang="en-US" sz="1400" b="0" dirty="0"/>
        </a:p>
      </dgm:t>
    </dgm:pt>
    <dgm:pt modelId="{4FB73BC0-4174-4011-BD63-4BF4E87C8F9C}" type="parTrans" cxnId="{4923F183-9F0A-4E7F-8A85-B36B5BD93057}">
      <dgm:prSet/>
      <dgm:spPr/>
      <dgm:t>
        <a:bodyPr/>
        <a:lstStyle/>
        <a:p>
          <a:endParaRPr lang="en-US"/>
        </a:p>
      </dgm:t>
    </dgm:pt>
    <dgm:pt modelId="{3A9CE637-AC3C-47B4-87AA-8603C4B2F17A}" type="sibTrans" cxnId="{4923F183-9F0A-4E7F-8A85-B36B5BD93057}">
      <dgm:prSet/>
      <dgm:spPr/>
      <dgm:t>
        <a:bodyPr/>
        <a:lstStyle/>
        <a:p>
          <a:endParaRPr lang="en-US"/>
        </a:p>
      </dgm:t>
    </dgm:pt>
    <dgm:pt modelId="{D02204D6-5B49-4719-ACB6-5BD8894178F6}">
      <dgm:prSet custT="1"/>
      <dgm:spPr/>
      <dgm:t>
        <a:bodyPr/>
        <a:lstStyle/>
        <a:p>
          <a:pPr algn="l" rtl="0"/>
          <a:r>
            <a:rPr lang="en-US" sz="1600" b="0" dirty="0" smtClean="0"/>
            <a:t>1) Briefly describe the overall solution to the need or issue.  </a:t>
          </a:r>
          <a:endParaRPr lang="en-US" sz="1600" b="0" dirty="0"/>
        </a:p>
      </dgm:t>
    </dgm:pt>
    <dgm:pt modelId="{D7EAC2EE-AFDC-4843-B58D-E856FC43760B}" type="parTrans" cxnId="{F991AD8D-E6A3-4536-8F91-544213EBA147}">
      <dgm:prSet/>
      <dgm:spPr/>
      <dgm:t>
        <a:bodyPr/>
        <a:lstStyle/>
        <a:p>
          <a:endParaRPr lang="en-US"/>
        </a:p>
      </dgm:t>
    </dgm:pt>
    <dgm:pt modelId="{246091DF-2E50-49FA-BB00-BA9B8334BCC4}" type="sibTrans" cxnId="{F991AD8D-E6A3-4536-8F91-544213EBA147}">
      <dgm:prSet/>
      <dgm:spPr/>
      <dgm:t>
        <a:bodyPr/>
        <a:lstStyle/>
        <a:p>
          <a:endParaRPr lang="en-US"/>
        </a:p>
      </dgm:t>
    </dgm:pt>
    <dgm:pt modelId="{FE619DF1-8A52-48BF-8A68-52D72C5F3FFC}">
      <dgm:prSet/>
      <dgm:spPr/>
      <dgm:t>
        <a:bodyPr/>
        <a:lstStyle/>
        <a:p>
          <a:pPr rtl="0"/>
          <a:endParaRPr lang="en-US" dirty="0"/>
        </a:p>
      </dgm:t>
    </dgm:pt>
    <dgm:pt modelId="{36A1B6C7-19A1-4F15-A2A0-07D9632C5CFA}" type="parTrans" cxnId="{DE1DA8FA-9A10-4752-ABCC-D26DD69DCAC3}">
      <dgm:prSet/>
      <dgm:spPr/>
      <dgm:t>
        <a:bodyPr/>
        <a:lstStyle/>
        <a:p>
          <a:endParaRPr lang="en-US"/>
        </a:p>
      </dgm:t>
    </dgm:pt>
    <dgm:pt modelId="{197BE51F-9665-4FE8-B1CE-B34B203DF25D}" type="sibTrans" cxnId="{DE1DA8FA-9A10-4752-ABCC-D26DD69DCAC3}">
      <dgm:prSet/>
      <dgm:spPr/>
      <dgm:t>
        <a:bodyPr/>
        <a:lstStyle/>
        <a:p>
          <a:endParaRPr lang="en-US"/>
        </a:p>
      </dgm:t>
    </dgm:pt>
    <dgm:pt modelId="{E627C134-2689-42A8-8ED4-DA1520471D78}">
      <dgm:prSet custT="1"/>
      <dgm:spPr/>
      <dgm:t>
        <a:bodyPr/>
        <a:lstStyle/>
        <a:p>
          <a:pPr algn="l" rtl="0"/>
          <a:r>
            <a:rPr lang="en-US" sz="1600" b="0" dirty="0" smtClean="0"/>
            <a:t>2) Briefly reiterate the need  or issue the organization has recognized and is prepared to address. </a:t>
          </a:r>
          <a:endParaRPr lang="en-US" sz="1600" b="0" dirty="0">
            <a:solidFill>
              <a:schemeClr val="accent1"/>
            </a:solidFill>
          </a:endParaRPr>
        </a:p>
      </dgm:t>
    </dgm:pt>
    <dgm:pt modelId="{2354A5FD-6463-4BE7-8B12-BFDC50987BE7}" type="parTrans" cxnId="{108905CD-D289-4706-A22B-F5603A10588E}">
      <dgm:prSet/>
      <dgm:spPr/>
      <dgm:t>
        <a:bodyPr/>
        <a:lstStyle/>
        <a:p>
          <a:endParaRPr lang="en-US"/>
        </a:p>
      </dgm:t>
    </dgm:pt>
    <dgm:pt modelId="{1131CF21-7CE1-433F-9D14-AAB8C8D87CEA}" type="sibTrans" cxnId="{108905CD-D289-4706-A22B-F5603A10588E}">
      <dgm:prSet/>
      <dgm:spPr/>
      <dgm:t>
        <a:bodyPr/>
        <a:lstStyle/>
        <a:p>
          <a:endParaRPr lang="en-US"/>
        </a:p>
      </dgm:t>
    </dgm:pt>
    <dgm:pt modelId="{56725694-5F54-4132-9229-20A5274C7810}" type="pres">
      <dgm:prSet presAssocID="{65309A91-595D-4EBC-97A2-1636324B02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BC319-09A0-4965-9CA3-EAEC6FCBE5B0}" type="pres">
      <dgm:prSet presAssocID="{1EBEDC74-2D60-4F35-B2AB-C1A325A651B2}" presName="circle1" presStyleLbl="node1" presStyleIdx="0" presStyleCnt="4"/>
      <dgm:spPr/>
    </dgm:pt>
    <dgm:pt modelId="{12FF3218-524A-4547-BB9F-8EF4E57A58D9}" type="pres">
      <dgm:prSet presAssocID="{1EBEDC74-2D60-4F35-B2AB-C1A325A651B2}" presName="space" presStyleCnt="0"/>
      <dgm:spPr/>
    </dgm:pt>
    <dgm:pt modelId="{347E48B7-8441-4AD5-87F4-1E9EC3DE2777}" type="pres">
      <dgm:prSet presAssocID="{1EBEDC74-2D60-4F35-B2AB-C1A325A651B2}" presName="rect1" presStyleLbl="alignAcc1" presStyleIdx="0" presStyleCnt="4"/>
      <dgm:spPr/>
      <dgm:t>
        <a:bodyPr/>
        <a:lstStyle/>
        <a:p>
          <a:endParaRPr lang="en-US"/>
        </a:p>
      </dgm:t>
    </dgm:pt>
    <dgm:pt modelId="{CD076B2A-5A3D-4B95-BC28-B6DFE453D66B}" type="pres">
      <dgm:prSet presAssocID="{51CC9B78-630C-4645-94ED-896FC70BCDE4}" presName="vertSpace2" presStyleLbl="node1" presStyleIdx="0" presStyleCnt="4"/>
      <dgm:spPr/>
    </dgm:pt>
    <dgm:pt modelId="{55584052-B851-495E-850B-2A52A08938F7}" type="pres">
      <dgm:prSet presAssocID="{51CC9B78-630C-4645-94ED-896FC70BCDE4}" presName="circle2" presStyleLbl="node1" presStyleIdx="1" presStyleCnt="4"/>
      <dgm:spPr/>
    </dgm:pt>
    <dgm:pt modelId="{4CC4327D-B14A-4527-B678-D6C85D56059C}" type="pres">
      <dgm:prSet presAssocID="{51CC9B78-630C-4645-94ED-896FC70BCDE4}" presName="rect2" presStyleLbl="alignAcc1" presStyleIdx="1" presStyleCnt="4"/>
      <dgm:spPr/>
      <dgm:t>
        <a:bodyPr/>
        <a:lstStyle/>
        <a:p>
          <a:endParaRPr lang="en-US"/>
        </a:p>
      </dgm:t>
    </dgm:pt>
    <dgm:pt modelId="{C761112D-1855-4100-AD4B-182895A49BF6}" type="pres">
      <dgm:prSet presAssocID="{D02204D6-5B49-4719-ACB6-5BD8894178F6}" presName="vertSpace3" presStyleLbl="node1" presStyleIdx="1" presStyleCnt="4"/>
      <dgm:spPr/>
    </dgm:pt>
    <dgm:pt modelId="{0395C090-4917-47A2-985C-A11AC9E044B9}" type="pres">
      <dgm:prSet presAssocID="{D02204D6-5B49-4719-ACB6-5BD8894178F6}" presName="circle3" presStyleLbl="node1" presStyleIdx="2" presStyleCnt="4"/>
      <dgm:spPr/>
    </dgm:pt>
    <dgm:pt modelId="{D623DB2C-0F25-47D4-80E0-8A9951DD0367}" type="pres">
      <dgm:prSet presAssocID="{D02204D6-5B49-4719-ACB6-5BD8894178F6}" presName="rect3" presStyleLbl="alignAcc1" presStyleIdx="2" presStyleCnt="4"/>
      <dgm:spPr/>
      <dgm:t>
        <a:bodyPr/>
        <a:lstStyle/>
        <a:p>
          <a:endParaRPr lang="en-US"/>
        </a:p>
      </dgm:t>
    </dgm:pt>
    <dgm:pt modelId="{6AD0642A-C1F9-4496-966D-341425C731B4}" type="pres">
      <dgm:prSet presAssocID="{E627C134-2689-42A8-8ED4-DA1520471D78}" presName="vertSpace4" presStyleLbl="node1" presStyleIdx="2" presStyleCnt="4"/>
      <dgm:spPr/>
    </dgm:pt>
    <dgm:pt modelId="{61ADE2DA-BA21-40DD-9143-9B5CB3D78A99}" type="pres">
      <dgm:prSet presAssocID="{E627C134-2689-42A8-8ED4-DA1520471D78}" presName="circle4" presStyleLbl="node1" presStyleIdx="3" presStyleCnt="4"/>
      <dgm:spPr/>
    </dgm:pt>
    <dgm:pt modelId="{34C6CD1F-ECB8-4F51-87C4-3B1388572FC2}" type="pres">
      <dgm:prSet presAssocID="{E627C134-2689-42A8-8ED4-DA1520471D78}" presName="rect4" presStyleLbl="alignAcc1" presStyleIdx="3" presStyleCnt="4"/>
      <dgm:spPr/>
      <dgm:t>
        <a:bodyPr/>
        <a:lstStyle/>
        <a:p>
          <a:endParaRPr lang="en-US"/>
        </a:p>
      </dgm:t>
    </dgm:pt>
    <dgm:pt modelId="{D09BE879-AB2E-4794-8759-224273887D0A}" type="pres">
      <dgm:prSet presAssocID="{1EBEDC74-2D60-4F35-B2AB-C1A325A651B2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9584E-0A64-45EC-96F1-3F7E602A9A6C}" type="pres">
      <dgm:prSet presAssocID="{1EBEDC74-2D60-4F35-B2AB-C1A325A651B2}" presName="rect1ChTx" presStyleLbl="alignAcc1" presStyleIdx="3" presStyleCnt="4">
        <dgm:presLayoutVars>
          <dgm:bulletEnabled val="1"/>
        </dgm:presLayoutVars>
      </dgm:prSet>
      <dgm:spPr/>
    </dgm:pt>
    <dgm:pt modelId="{B44FB622-7C8B-4F5A-9A91-0BEED9D5318C}" type="pres">
      <dgm:prSet presAssocID="{51CC9B78-630C-4645-94ED-896FC70BCDE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07D09-4440-4A60-B696-AB5848349EDD}" type="pres">
      <dgm:prSet presAssocID="{51CC9B78-630C-4645-94ED-896FC70BCDE4}" presName="rect2ChTx" presStyleLbl="alignAcc1" presStyleIdx="3" presStyleCnt="4">
        <dgm:presLayoutVars>
          <dgm:bulletEnabled val="1"/>
        </dgm:presLayoutVars>
      </dgm:prSet>
      <dgm:spPr/>
    </dgm:pt>
    <dgm:pt modelId="{2961F443-A85A-4809-A66E-9951C5C602DF}" type="pres">
      <dgm:prSet presAssocID="{D02204D6-5B49-4719-ACB6-5BD8894178F6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5A13A-DC5E-400E-9124-1E42CFC21221}" type="pres">
      <dgm:prSet presAssocID="{D02204D6-5B49-4719-ACB6-5BD8894178F6}" presName="rect3ChTx" presStyleLbl="alignAcc1" presStyleIdx="3" presStyleCnt="4" custScaleY="252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BB7E1-6A3E-4150-B66F-29DED1F03284}" type="pres">
      <dgm:prSet presAssocID="{E627C134-2689-42A8-8ED4-DA1520471D78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A71FC-87FE-4CE3-B284-99304851C424}" type="pres">
      <dgm:prSet presAssocID="{E627C134-2689-42A8-8ED4-DA1520471D78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FBC26CB0-30CD-46F1-A7A9-A63A7C6BF093}" type="presOf" srcId="{65309A91-595D-4EBC-97A2-1636324B0253}" destId="{56725694-5F54-4132-9229-20A5274C7810}" srcOrd="0" destOrd="0" presId="urn:microsoft.com/office/officeart/2005/8/layout/target3"/>
    <dgm:cxn modelId="{0627632A-F8EC-4186-A516-5AFF364C1522}" srcId="{65309A91-595D-4EBC-97A2-1636324B0253}" destId="{1EBEDC74-2D60-4F35-B2AB-C1A325A651B2}" srcOrd="0" destOrd="0" parTransId="{133FCBE6-73B9-4929-8A11-D279222BBF06}" sibTransId="{94BC312C-4665-41F6-91EC-753D93CF2777}"/>
    <dgm:cxn modelId="{E552DC32-2789-476F-93FC-32ABB630580D}" type="presOf" srcId="{E627C134-2689-42A8-8ED4-DA1520471D78}" destId="{34C6CD1F-ECB8-4F51-87C4-3B1388572FC2}" srcOrd="0" destOrd="0" presId="urn:microsoft.com/office/officeart/2005/8/layout/target3"/>
    <dgm:cxn modelId="{493E3BB7-262F-49C4-925F-3D4C21ED76F5}" type="presOf" srcId="{FE619DF1-8A52-48BF-8A68-52D72C5F3FFC}" destId="{DD95A13A-DC5E-400E-9124-1E42CFC21221}" srcOrd="0" destOrd="0" presId="urn:microsoft.com/office/officeart/2005/8/layout/target3"/>
    <dgm:cxn modelId="{53DF77A9-C96B-426D-AF15-E876A2127519}" type="presOf" srcId="{51CC9B78-630C-4645-94ED-896FC70BCDE4}" destId="{4CC4327D-B14A-4527-B678-D6C85D56059C}" srcOrd="0" destOrd="0" presId="urn:microsoft.com/office/officeart/2005/8/layout/target3"/>
    <dgm:cxn modelId="{81B14664-BD64-4186-8382-92483A106BBF}" type="presOf" srcId="{1EBEDC74-2D60-4F35-B2AB-C1A325A651B2}" destId="{D09BE879-AB2E-4794-8759-224273887D0A}" srcOrd="1" destOrd="0" presId="urn:microsoft.com/office/officeart/2005/8/layout/target3"/>
    <dgm:cxn modelId="{C0BFFA90-A49C-45DF-99AE-3D1D6F5F7484}" type="presOf" srcId="{D02204D6-5B49-4719-ACB6-5BD8894178F6}" destId="{D623DB2C-0F25-47D4-80E0-8A9951DD0367}" srcOrd="0" destOrd="0" presId="urn:microsoft.com/office/officeart/2005/8/layout/target3"/>
    <dgm:cxn modelId="{108905CD-D289-4706-A22B-F5603A10588E}" srcId="{65309A91-595D-4EBC-97A2-1636324B0253}" destId="{E627C134-2689-42A8-8ED4-DA1520471D78}" srcOrd="3" destOrd="0" parTransId="{2354A5FD-6463-4BE7-8B12-BFDC50987BE7}" sibTransId="{1131CF21-7CE1-433F-9D14-AAB8C8D87CEA}"/>
    <dgm:cxn modelId="{3AA657E1-3244-40C2-A83B-5B04C0C4B7A0}" type="presOf" srcId="{E627C134-2689-42A8-8ED4-DA1520471D78}" destId="{C0DBB7E1-6A3E-4150-B66F-29DED1F03284}" srcOrd="1" destOrd="0" presId="urn:microsoft.com/office/officeart/2005/8/layout/target3"/>
    <dgm:cxn modelId="{2B6617A5-E84A-42FF-86C2-170CE49B6697}" type="presOf" srcId="{51CC9B78-630C-4645-94ED-896FC70BCDE4}" destId="{B44FB622-7C8B-4F5A-9A91-0BEED9D5318C}" srcOrd="1" destOrd="0" presId="urn:microsoft.com/office/officeart/2005/8/layout/target3"/>
    <dgm:cxn modelId="{F672049C-CB5E-417F-B7DB-C6E4ADF1FD5A}" type="presOf" srcId="{D02204D6-5B49-4719-ACB6-5BD8894178F6}" destId="{2961F443-A85A-4809-A66E-9951C5C602DF}" srcOrd="1" destOrd="0" presId="urn:microsoft.com/office/officeart/2005/8/layout/target3"/>
    <dgm:cxn modelId="{A4A889E0-914D-463D-A97A-53CF40114DB4}" type="presOf" srcId="{1EBEDC74-2D60-4F35-B2AB-C1A325A651B2}" destId="{347E48B7-8441-4AD5-87F4-1E9EC3DE2777}" srcOrd="0" destOrd="0" presId="urn:microsoft.com/office/officeart/2005/8/layout/target3"/>
    <dgm:cxn modelId="{4923F183-9F0A-4E7F-8A85-B36B5BD93057}" srcId="{65309A91-595D-4EBC-97A2-1636324B0253}" destId="{51CC9B78-630C-4645-94ED-896FC70BCDE4}" srcOrd="1" destOrd="0" parTransId="{4FB73BC0-4174-4011-BD63-4BF4E87C8F9C}" sibTransId="{3A9CE637-AC3C-47B4-87AA-8603C4B2F17A}"/>
    <dgm:cxn modelId="{F991AD8D-E6A3-4536-8F91-544213EBA147}" srcId="{65309A91-595D-4EBC-97A2-1636324B0253}" destId="{D02204D6-5B49-4719-ACB6-5BD8894178F6}" srcOrd="2" destOrd="0" parTransId="{D7EAC2EE-AFDC-4843-B58D-E856FC43760B}" sibTransId="{246091DF-2E50-49FA-BB00-BA9B8334BCC4}"/>
    <dgm:cxn modelId="{DE1DA8FA-9A10-4752-ABCC-D26DD69DCAC3}" srcId="{D02204D6-5B49-4719-ACB6-5BD8894178F6}" destId="{FE619DF1-8A52-48BF-8A68-52D72C5F3FFC}" srcOrd="0" destOrd="0" parTransId="{36A1B6C7-19A1-4F15-A2A0-07D9632C5CFA}" sibTransId="{197BE51F-9665-4FE8-B1CE-B34B203DF25D}"/>
    <dgm:cxn modelId="{7C158D2C-003F-4151-870E-5A82CDB983B3}" type="presParOf" srcId="{56725694-5F54-4132-9229-20A5274C7810}" destId="{245BC319-09A0-4965-9CA3-EAEC6FCBE5B0}" srcOrd="0" destOrd="0" presId="urn:microsoft.com/office/officeart/2005/8/layout/target3"/>
    <dgm:cxn modelId="{29BDA7F5-681B-42B4-9C98-8E4C4D25E144}" type="presParOf" srcId="{56725694-5F54-4132-9229-20A5274C7810}" destId="{12FF3218-524A-4547-BB9F-8EF4E57A58D9}" srcOrd="1" destOrd="0" presId="urn:microsoft.com/office/officeart/2005/8/layout/target3"/>
    <dgm:cxn modelId="{6D536AF3-2661-4DD4-8333-FE1B92EC70E2}" type="presParOf" srcId="{56725694-5F54-4132-9229-20A5274C7810}" destId="{347E48B7-8441-4AD5-87F4-1E9EC3DE2777}" srcOrd="2" destOrd="0" presId="urn:microsoft.com/office/officeart/2005/8/layout/target3"/>
    <dgm:cxn modelId="{820F56D7-88F9-4C2C-A01A-E0FAFD4FFA0A}" type="presParOf" srcId="{56725694-5F54-4132-9229-20A5274C7810}" destId="{CD076B2A-5A3D-4B95-BC28-B6DFE453D66B}" srcOrd="3" destOrd="0" presId="urn:microsoft.com/office/officeart/2005/8/layout/target3"/>
    <dgm:cxn modelId="{CFDFDBD2-8E2B-4DD5-B447-25D3C90CAAE4}" type="presParOf" srcId="{56725694-5F54-4132-9229-20A5274C7810}" destId="{55584052-B851-495E-850B-2A52A08938F7}" srcOrd="4" destOrd="0" presId="urn:microsoft.com/office/officeart/2005/8/layout/target3"/>
    <dgm:cxn modelId="{45D04CC7-4DEB-4F81-91BC-91283377C273}" type="presParOf" srcId="{56725694-5F54-4132-9229-20A5274C7810}" destId="{4CC4327D-B14A-4527-B678-D6C85D56059C}" srcOrd="5" destOrd="0" presId="urn:microsoft.com/office/officeart/2005/8/layout/target3"/>
    <dgm:cxn modelId="{B127CFD3-F400-4950-9080-1CD2F7A03C5D}" type="presParOf" srcId="{56725694-5F54-4132-9229-20A5274C7810}" destId="{C761112D-1855-4100-AD4B-182895A49BF6}" srcOrd="6" destOrd="0" presId="urn:microsoft.com/office/officeart/2005/8/layout/target3"/>
    <dgm:cxn modelId="{A21CF896-4ADE-4BAD-8CB2-81A014E692EB}" type="presParOf" srcId="{56725694-5F54-4132-9229-20A5274C7810}" destId="{0395C090-4917-47A2-985C-A11AC9E044B9}" srcOrd="7" destOrd="0" presId="urn:microsoft.com/office/officeart/2005/8/layout/target3"/>
    <dgm:cxn modelId="{CCE4E538-FD0D-4BEC-87B5-17DD01E4921D}" type="presParOf" srcId="{56725694-5F54-4132-9229-20A5274C7810}" destId="{D623DB2C-0F25-47D4-80E0-8A9951DD0367}" srcOrd="8" destOrd="0" presId="urn:microsoft.com/office/officeart/2005/8/layout/target3"/>
    <dgm:cxn modelId="{0A53F032-BD53-4776-93A4-99E37114A18F}" type="presParOf" srcId="{56725694-5F54-4132-9229-20A5274C7810}" destId="{6AD0642A-C1F9-4496-966D-341425C731B4}" srcOrd="9" destOrd="0" presId="urn:microsoft.com/office/officeart/2005/8/layout/target3"/>
    <dgm:cxn modelId="{756CF605-F556-4A86-9795-33026110E0A7}" type="presParOf" srcId="{56725694-5F54-4132-9229-20A5274C7810}" destId="{61ADE2DA-BA21-40DD-9143-9B5CB3D78A99}" srcOrd="10" destOrd="0" presId="urn:microsoft.com/office/officeart/2005/8/layout/target3"/>
    <dgm:cxn modelId="{AA99ADBC-1CA1-4140-BAA3-40469B39BA5A}" type="presParOf" srcId="{56725694-5F54-4132-9229-20A5274C7810}" destId="{34C6CD1F-ECB8-4F51-87C4-3B1388572FC2}" srcOrd="11" destOrd="0" presId="urn:microsoft.com/office/officeart/2005/8/layout/target3"/>
    <dgm:cxn modelId="{EB8627E5-DEEC-4D70-B8E9-048B5553A8D7}" type="presParOf" srcId="{56725694-5F54-4132-9229-20A5274C7810}" destId="{D09BE879-AB2E-4794-8759-224273887D0A}" srcOrd="12" destOrd="0" presId="urn:microsoft.com/office/officeart/2005/8/layout/target3"/>
    <dgm:cxn modelId="{CE5AFC9A-E71E-4FF3-B46F-00C0541981C2}" type="presParOf" srcId="{56725694-5F54-4132-9229-20A5274C7810}" destId="{F439584E-0A64-45EC-96F1-3F7E602A9A6C}" srcOrd="13" destOrd="0" presId="urn:microsoft.com/office/officeart/2005/8/layout/target3"/>
    <dgm:cxn modelId="{2BE9BB2E-FE03-4CAD-B6F9-88E55ECF1E32}" type="presParOf" srcId="{56725694-5F54-4132-9229-20A5274C7810}" destId="{B44FB622-7C8B-4F5A-9A91-0BEED9D5318C}" srcOrd="14" destOrd="0" presId="urn:microsoft.com/office/officeart/2005/8/layout/target3"/>
    <dgm:cxn modelId="{A9D391C4-19C7-4CB7-B7B2-8B3812474C06}" type="presParOf" srcId="{56725694-5F54-4132-9229-20A5274C7810}" destId="{0DF07D09-4440-4A60-B696-AB5848349EDD}" srcOrd="15" destOrd="0" presId="urn:microsoft.com/office/officeart/2005/8/layout/target3"/>
    <dgm:cxn modelId="{06861942-461B-439A-B7E9-870847685865}" type="presParOf" srcId="{56725694-5F54-4132-9229-20A5274C7810}" destId="{2961F443-A85A-4809-A66E-9951C5C602DF}" srcOrd="16" destOrd="0" presId="urn:microsoft.com/office/officeart/2005/8/layout/target3"/>
    <dgm:cxn modelId="{1BFAAC83-5B11-4D31-9FC9-E76D2C532962}" type="presParOf" srcId="{56725694-5F54-4132-9229-20A5274C7810}" destId="{DD95A13A-DC5E-400E-9124-1E42CFC21221}" srcOrd="17" destOrd="0" presId="urn:microsoft.com/office/officeart/2005/8/layout/target3"/>
    <dgm:cxn modelId="{2BFF8A0A-7066-4307-83BE-3C29415539F3}" type="presParOf" srcId="{56725694-5F54-4132-9229-20A5274C7810}" destId="{C0DBB7E1-6A3E-4150-B66F-29DED1F03284}" srcOrd="18" destOrd="0" presId="urn:microsoft.com/office/officeart/2005/8/layout/target3"/>
    <dgm:cxn modelId="{E46D914C-7F48-4F88-983A-C0D51406B9F3}" type="presParOf" srcId="{56725694-5F54-4132-9229-20A5274C7810}" destId="{BDAA71FC-87FE-4CE3-B284-99304851C42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E74FB-B937-4F0E-B888-CC2607FF42EA}">
      <dsp:nvSpPr>
        <dsp:cNvPr id="0" name=""/>
        <dsp:cNvSpPr/>
      </dsp:nvSpPr>
      <dsp:spPr>
        <a:xfrm>
          <a:off x="0" y="27885"/>
          <a:ext cx="723900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Introductions</a:t>
          </a:r>
          <a:endParaRPr lang="en-US" sz="1900" kern="1200"/>
        </a:p>
      </dsp:txBody>
      <dsp:txXfrm>
        <a:off x="22246" y="50131"/>
        <a:ext cx="7194508" cy="411223"/>
      </dsp:txXfrm>
    </dsp:sp>
    <dsp:sp modelId="{68E6079E-2486-4DE1-942A-FA6D900B4CDC}">
      <dsp:nvSpPr>
        <dsp:cNvPr id="0" name=""/>
        <dsp:cNvSpPr/>
      </dsp:nvSpPr>
      <dsp:spPr>
        <a:xfrm>
          <a:off x="0" y="538320"/>
          <a:ext cx="7239000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Overview and Eligibility</a:t>
          </a:r>
          <a:endParaRPr lang="en-US" sz="1900" kern="1200" dirty="0"/>
        </a:p>
      </dsp:txBody>
      <dsp:txXfrm>
        <a:off x="22246" y="560566"/>
        <a:ext cx="7194508" cy="411223"/>
      </dsp:txXfrm>
    </dsp:sp>
    <dsp:sp modelId="{02409F48-D128-44B0-8BBA-85B9007A8BB9}">
      <dsp:nvSpPr>
        <dsp:cNvPr id="0" name=""/>
        <dsp:cNvSpPr/>
      </dsp:nvSpPr>
      <dsp:spPr>
        <a:xfrm>
          <a:off x="0" y="1048755"/>
          <a:ext cx="7239000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Application Process – Programmatic Requirements</a:t>
          </a:r>
          <a:endParaRPr lang="en-US" sz="1900" kern="1200" dirty="0"/>
        </a:p>
      </dsp:txBody>
      <dsp:txXfrm>
        <a:off x="22246" y="1071001"/>
        <a:ext cx="7194508" cy="411223"/>
      </dsp:txXfrm>
    </dsp:sp>
    <dsp:sp modelId="{B34E08F7-3375-4800-BDCA-1A6A8B669EF5}">
      <dsp:nvSpPr>
        <dsp:cNvPr id="0" name=""/>
        <dsp:cNvSpPr/>
      </dsp:nvSpPr>
      <dsp:spPr>
        <a:xfrm>
          <a:off x="0" y="1559190"/>
          <a:ext cx="7239000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Narratives	</a:t>
          </a:r>
          <a:endParaRPr lang="en-US" sz="1900" kern="1200" dirty="0"/>
        </a:p>
      </dsp:txBody>
      <dsp:txXfrm>
        <a:off x="22246" y="1581436"/>
        <a:ext cx="7194508" cy="411223"/>
      </dsp:txXfrm>
    </dsp:sp>
    <dsp:sp modelId="{47DBB9B4-49A5-4A6A-9F86-27F22C03C436}">
      <dsp:nvSpPr>
        <dsp:cNvPr id="0" name=""/>
        <dsp:cNvSpPr/>
      </dsp:nvSpPr>
      <dsp:spPr>
        <a:xfrm>
          <a:off x="0" y="2069625"/>
          <a:ext cx="7239000" cy="455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Application Process – Budget Requirements </a:t>
          </a:r>
          <a:endParaRPr lang="en-US" sz="1900" kern="1200" dirty="0"/>
        </a:p>
      </dsp:txBody>
      <dsp:txXfrm>
        <a:off x="22246" y="2091871"/>
        <a:ext cx="7194508" cy="411223"/>
      </dsp:txXfrm>
    </dsp:sp>
    <dsp:sp modelId="{3AD22E8E-87CF-4F61-9941-BE0716EB6AAC}">
      <dsp:nvSpPr>
        <dsp:cNvPr id="0" name=""/>
        <dsp:cNvSpPr/>
      </dsp:nvSpPr>
      <dsp:spPr>
        <a:xfrm>
          <a:off x="0" y="2580060"/>
          <a:ext cx="723900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Allowable Costs, Budget Detail Form, and Budget Narrative</a:t>
          </a:r>
          <a:endParaRPr lang="en-US" sz="1900" kern="1200" dirty="0"/>
        </a:p>
      </dsp:txBody>
      <dsp:txXfrm>
        <a:off x="22246" y="2602306"/>
        <a:ext cx="7194508" cy="411223"/>
      </dsp:txXfrm>
    </dsp:sp>
    <dsp:sp modelId="{E02BCFDC-C2D4-4437-9C01-FE3FDD3775DB}">
      <dsp:nvSpPr>
        <dsp:cNvPr id="0" name=""/>
        <dsp:cNvSpPr/>
      </dsp:nvSpPr>
      <dsp:spPr>
        <a:xfrm>
          <a:off x="0" y="3090495"/>
          <a:ext cx="7239000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Match Funds</a:t>
          </a:r>
          <a:endParaRPr lang="en-US" sz="1900" kern="1200" dirty="0"/>
        </a:p>
      </dsp:txBody>
      <dsp:txXfrm>
        <a:off x="22246" y="3112741"/>
        <a:ext cx="7194508" cy="411223"/>
      </dsp:txXfrm>
    </dsp:sp>
    <dsp:sp modelId="{C75CC0E6-8D3B-4A7E-9992-273622EB38F6}">
      <dsp:nvSpPr>
        <dsp:cNvPr id="0" name=""/>
        <dsp:cNvSpPr/>
      </dsp:nvSpPr>
      <dsp:spPr>
        <a:xfrm>
          <a:off x="0" y="3600930"/>
          <a:ext cx="7239000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Application Documents</a:t>
          </a:r>
          <a:endParaRPr lang="en-US" sz="1900" kern="1200" dirty="0"/>
        </a:p>
      </dsp:txBody>
      <dsp:txXfrm>
        <a:off x="22246" y="3623176"/>
        <a:ext cx="7194508" cy="411223"/>
      </dsp:txXfrm>
    </dsp:sp>
    <dsp:sp modelId="{30B094DD-D16D-4120-970F-6F773ED0C526}">
      <dsp:nvSpPr>
        <dsp:cNvPr id="0" name=""/>
        <dsp:cNvSpPr/>
      </dsp:nvSpPr>
      <dsp:spPr>
        <a:xfrm>
          <a:off x="0" y="4111364"/>
          <a:ext cx="7239000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Common Errors</a:t>
          </a:r>
          <a:endParaRPr lang="en-US" sz="1900" kern="1200"/>
        </a:p>
      </dsp:txBody>
      <dsp:txXfrm>
        <a:off x="22246" y="4133610"/>
        <a:ext cx="7194508" cy="411223"/>
      </dsp:txXfrm>
    </dsp:sp>
    <dsp:sp modelId="{13FEFB3D-BEF7-4C5E-9DB8-D32B92E27E98}">
      <dsp:nvSpPr>
        <dsp:cNvPr id="0" name=""/>
        <dsp:cNvSpPr/>
      </dsp:nvSpPr>
      <dsp:spPr>
        <a:xfrm>
          <a:off x="0" y="4621800"/>
          <a:ext cx="7239000" cy="455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Review</a:t>
          </a:r>
          <a:endParaRPr lang="en-US" sz="1900" kern="1200"/>
        </a:p>
      </dsp:txBody>
      <dsp:txXfrm>
        <a:off x="22246" y="4644046"/>
        <a:ext cx="7194508" cy="4112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6109B-9FE1-4B04-A7A0-A7356A1555DA}">
      <dsp:nvSpPr>
        <dsp:cNvPr id="0" name=""/>
        <dsp:cNvSpPr/>
      </dsp:nvSpPr>
      <dsp:spPr>
        <a:xfrm>
          <a:off x="1009650" y="0"/>
          <a:ext cx="4572000" cy="457200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FB2247-8961-43C0-A610-3CEF3D0D2B46}">
      <dsp:nvSpPr>
        <dsp:cNvPr id="0" name=""/>
        <dsp:cNvSpPr/>
      </dsp:nvSpPr>
      <dsp:spPr>
        <a:xfrm>
          <a:off x="1443990" y="434340"/>
          <a:ext cx="1783080" cy="1783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will partnerships or coalitions support this project?</a:t>
          </a:r>
          <a:endParaRPr lang="en-US" sz="1800" kern="1200" dirty="0"/>
        </a:p>
      </dsp:txBody>
      <dsp:txXfrm>
        <a:off x="1531033" y="521383"/>
        <a:ext cx="1608994" cy="1608994"/>
      </dsp:txXfrm>
    </dsp:sp>
    <dsp:sp modelId="{DF80983F-8FA7-4C1A-9238-59E0ED9F1D58}">
      <dsp:nvSpPr>
        <dsp:cNvPr id="0" name=""/>
        <dsp:cNvSpPr/>
      </dsp:nvSpPr>
      <dsp:spPr>
        <a:xfrm>
          <a:off x="3364230" y="434340"/>
          <a:ext cx="1783080" cy="1783080"/>
        </a:xfrm>
        <a:prstGeom prst="roundRect">
          <a:avLst/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Will the project be coordinated between two or more agencies?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 If so, is there an MOU or affiliation agreement?</a:t>
          </a:r>
          <a:endParaRPr lang="en-US" sz="1400" kern="1200" dirty="0"/>
        </a:p>
      </dsp:txBody>
      <dsp:txXfrm>
        <a:off x="3451273" y="521383"/>
        <a:ext cx="1608994" cy="1608994"/>
      </dsp:txXfrm>
    </dsp:sp>
    <dsp:sp modelId="{0BE21CF8-2200-43FF-B51E-0D96376AA333}">
      <dsp:nvSpPr>
        <dsp:cNvPr id="0" name=""/>
        <dsp:cNvSpPr/>
      </dsp:nvSpPr>
      <dsp:spPr>
        <a:xfrm>
          <a:off x="1443990" y="2377439"/>
          <a:ext cx="1783080" cy="1737361"/>
        </a:xfrm>
        <a:prstGeom prst="roundRect">
          <a:avLst/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does your agency intend to use volunteers for this project?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 For the overall work of the agency?</a:t>
          </a:r>
          <a:endParaRPr lang="en-US" sz="1400" kern="1200" dirty="0"/>
        </a:p>
      </dsp:txBody>
      <dsp:txXfrm>
        <a:off x="1528801" y="2462250"/>
        <a:ext cx="1613458" cy="1567739"/>
      </dsp:txXfrm>
    </dsp:sp>
    <dsp:sp modelId="{31C04EE5-FE88-4077-8EDE-8FB2F08F8117}">
      <dsp:nvSpPr>
        <dsp:cNvPr id="0" name=""/>
        <dsp:cNvSpPr/>
      </dsp:nvSpPr>
      <dsp:spPr>
        <a:xfrm>
          <a:off x="3364230" y="2354580"/>
          <a:ext cx="1783080" cy="1783080"/>
        </a:xfrm>
        <a:prstGeom prst="round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Letters of Support</a:t>
          </a:r>
          <a:endParaRPr lang="en-US" sz="1400" kern="1200" dirty="0"/>
        </a:p>
      </dsp:txBody>
      <dsp:txXfrm>
        <a:off x="3451273" y="2441623"/>
        <a:ext cx="1608994" cy="16089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6B496-05C6-47B8-9706-13FCAA87FE21}">
      <dsp:nvSpPr>
        <dsp:cNvPr id="0" name=""/>
        <dsp:cNvSpPr/>
      </dsp:nvSpPr>
      <dsp:spPr>
        <a:xfrm>
          <a:off x="2584704" y="1318"/>
          <a:ext cx="2907792" cy="76767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Who will manage the project?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622179" y="38793"/>
        <a:ext cx="2832842" cy="692724"/>
      </dsp:txXfrm>
    </dsp:sp>
    <dsp:sp modelId="{0963054A-CB5F-4E44-B2B8-A298FF4AC6EE}">
      <dsp:nvSpPr>
        <dsp:cNvPr id="0" name=""/>
        <dsp:cNvSpPr/>
      </dsp:nvSpPr>
      <dsp:spPr>
        <a:xfrm>
          <a:off x="2584704" y="807376"/>
          <a:ext cx="2907792" cy="767674"/>
        </a:xfrm>
        <a:prstGeom prst="roundRect">
          <a:avLst/>
        </a:prstGeom>
        <a:solidFill>
          <a:schemeClr val="accent1">
            <a:shade val="80000"/>
            <a:hueOff val="-98249"/>
            <a:satOff val="-10801"/>
            <a:lumOff val="725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Who is working on this project?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622179" y="844851"/>
        <a:ext cx="2832842" cy="692724"/>
      </dsp:txXfrm>
    </dsp:sp>
    <dsp:sp modelId="{694F8742-88BB-4822-8193-7B04AD5802D0}">
      <dsp:nvSpPr>
        <dsp:cNvPr id="0" name=""/>
        <dsp:cNvSpPr/>
      </dsp:nvSpPr>
      <dsp:spPr>
        <a:xfrm>
          <a:off x="2584704" y="1613434"/>
          <a:ext cx="2907792" cy="767674"/>
        </a:xfrm>
        <a:prstGeom prst="roundRect">
          <a:avLst/>
        </a:prstGeom>
        <a:solidFill>
          <a:schemeClr val="accent1">
            <a:shade val="80000"/>
            <a:hueOff val="-196498"/>
            <a:satOff val="-21602"/>
            <a:lumOff val="1451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Are they Full Time or Part Time?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622179" y="1650909"/>
        <a:ext cx="2832842" cy="692724"/>
      </dsp:txXfrm>
    </dsp:sp>
    <dsp:sp modelId="{C4B963A2-53FB-4848-91A7-37824F876AF6}">
      <dsp:nvSpPr>
        <dsp:cNvPr id="0" name=""/>
        <dsp:cNvSpPr/>
      </dsp:nvSpPr>
      <dsp:spPr>
        <a:xfrm>
          <a:off x="2584704" y="2419491"/>
          <a:ext cx="2907792" cy="767674"/>
        </a:xfrm>
        <a:prstGeom prst="roundRect">
          <a:avLst/>
        </a:prstGeom>
        <a:solidFill>
          <a:schemeClr val="accent1">
            <a:shade val="80000"/>
            <a:hueOff val="-294747"/>
            <a:satOff val="-32402"/>
            <a:lumOff val="2177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Include Current Resumes and Job Descriptions.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622179" y="2456966"/>
        <a:ext cx="2832842" cy="692724"/>
      </dsp:txXfrm>
    </dsp:sp>
    <dsp:sp modelId="{707438EE-82C9-4329-AE89-6D5E1D6578AE}">
      <dsp:nvSpPr>
        <dsp:cNvPr id="0" name=""/>
        <dsp:cNvSpPr/>
      </dsp:nvSpPr>
      <dsp:spPr>
        <a:xfrm>
          <a:off x="2584704" y="3225549"/>
          <a:ext cx="2907792" cy="767674"/>
        </a:xfrm>
        <a:prstGeom prst="roundRect">
          <a:avLst/>
        </a:prstGeom>
        <a:solidFill>
          <a:schemeClr val="accent1">
            <a:shade val="80000"/>
            <a:hueOff val="-392996"/>
            <a:satOff val="-43203"/>
            <a:lumOff val="2903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How are the staff qualified to manage and implement the project?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622179" y="3263024"/>
        <a:ext cx="2832842" cy="692724"/>
      </dsp:txXfrm>
    </dsp:sp>
    <dsp:sp modelId="{E38F5B6F-E0D3-4E34-BA08-55A181F31060}">
      <dsp:nvSpPr>
        <dsp:cNvPr id="0" name=""/>
        <dsp:cNvSpPr/>
      </dsp:nvSpPr>
      <dsp:spPr>
        <a:xfrm>
          <a:off x="2584704" y="4031607"/>
          <a:ext cx="2907792" cy="767674"/>
        </a:xfrm>
        <a:prstGeom prst="roundRect">
          <a:avLst/>
        </a:prstGeom>
        <a:solidFill>
          <a:schemeClr val="accent1">
            <a:shade val="80000"/>
            <a:hueOff val="-491245"/>
            <a:satOff val="-54004"/>
            <a:lumOff val="3628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How much time will each spend working on the project?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622179" y="4069082"/>
        <a:ext cx="2832842" cy="6927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98D9A-761A-41D7-9F9E-C789CFBC1A1C}">
      <dsp:nvSpPr>
        <dsp:cNvPr id="0" name=""/>
        <dsp:cNvSpPr/>
      </dsp:nvSpPr>
      <dsp:spPr>
        <a:xfrm>
          <a:off x="1017269" y="0"/>
          <a:ext cx="4724399" cy="472439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33A72F-82EA-453D-9371-D33E65811201}">
      <dsp:nvSpPr>
        <dsp:cNvPr id="0" name=""/>
        <dsp:cNvSpPr/>
      </dsp:nvSpPr>
      <dsp:spPr>
        <a:xfrm>
          <a:off x="3379469" y="472901"/>
          <a:ext cx="3070860" cy="671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Itemize all costs on the budget detail forms</a:t>
          </a:r>
          <a:endParaRPr lang="en-US" sz="1700" kern="1200" dirty="0"/>
        </a:p>
      </dsp:txBody>
      <dsp:txXfrm>
        <a:off x="3412261" y="505693"/>
        <a:ext cx="3005276" cy="606166"/>
      </dsp:txXfrm>
    </dsp:sp>
    <dsp:sp modelId="{21D2A7DD-825E-44BE-937C-091DC9B083D0}">
      <dsp:nvSpPr>
        <dsp:cNvPr id="0" name=""/>
        <dsp:cNvSpPr/>
      </dsp:nvSpPr>
      <dsp:spPr>
        <a:xfrm>
          <a:off x="3383830" y="2187222"/>
          <a:ext cx="3070860" cy="671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Costs must be specific</a:t>
          </a:r>
          <a:endParaRPr lang="en-US" sz="1700" kern="1200"/>
        </a:p>
      </dsp:txBody>
      <dsp:txXfrm>
        <a:off x="3416622" y="2220014"/>
        <a:ext cx="3005276" cy="606166"/>
      </dsp:txXfrm>
    </dsp:sp>
    <dsp:sp modelId="{8C816F1D-B4D8-474C-ACAA-5553FC801182}">
      <dsp:nvSpPr>
        <dsp:cNvPr id="0" name=""/>
        <dsp:cNvSpPr/>
      </dsp:nvSpPr>
      <dsp:spPr>
        <a:xfrm>
          <a:off x="3383830" y="3062110"/>
          <a:ext cx="3070860" cy="671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Provide quantity and costs</a:t>
          </a:r>
          <a:endParaRPr lang="en-US" sz="1700" kern="1200" dirty="0"/>
        </a:p>
      </dsp:txBody>
      <dsp:txXfrm>
        <a:off x="3416622" y="3094902"/>
        <a:ext cx="3005276" cy="606166"/>
      </dsp:txXfrm>
    </dsp:sp>
    <dsp:sp modelId="{43B5D99B-D567-457A-AE79-FFFE5E1DF9DB}">
      <dsp:nvSpPr>
        <dsp:cNvPr id="0" name=""/>
        <dsp:cNvSpPr/>
      </dsp:nvSpPr>
      <dsp:spPr>
        <a:xfrm>
          <a:off x="3383830" y="3849509"/>
          <a:ext cx="3070860" cy="671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Show calculations</a:t>
          </a:r>
          <a:endParaRPr lang="en-US" sz="1700" kern="1200"/>
        </a:p>
      </dsp:txBody>
      <dsp:txXfrm>
        <a:off x="3416622" y="3882301"/>
        <a:ext cx="3005276" cy="606166"/>
      </dsp:txXfrm>
    </dsp:sp>
    <dsp:sp modelId="{A8A870A8-3726-40CF-AC5C-C721476EF7DA}">
      <dsp:nvSpPr>
        <dsp:cNvPr id="0" name=""/>
        <dsp:cNvSpPr/>
      </dsp:nvSpPr>
      <dsp:spPr>
        <a:xfrm>
          <a:off x="3383830" y="1312334"/>
          <a:ext cx="3070860" cy="671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Explain how the item relates to the project</a:t>
          </a:r>
          <a:endParaRPr lang="en-US" sz="1700" kern="1200" dirty="0"/>
        </a:p>
      </dsp:txBody>
      <dsp:txXfrm>
        <a:off x="3416622" y="1345126"/>
        <a:ext cx="3005276" cy="6061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EE5F3-2C4F-4B8C-AF7B-7C1CB97CD68C}">
      <dsp:nvSpPr>
        <dsp:cNvPr id="0" name=""/>
        <dsp:cNvSpPr/>
      </dsp:nvSpPr>
      <dsp:spPr>
        <a:xfrm>
          <a:off x="0" y="0"/>
          <a:ext cx="1295400" cy="829514"/>
        </a:xfrm>
        <a:prstGeom prst="roundRect">
          <a:avLst/>
        </a:prstGeom>
        <a:solidFill>
          <a:srgbClr val="FFFF00"/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Applications MUST be complete</a:t>
          </a:r>
          <a:endParaRPr lang="en-US" sz="1400" b="1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0494" y="40494"/>
        <a:ext cx="1214412" cy="7485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A5DD6-4F0F-46AD-A321-AA4F4644688D}">
      <dsp:nvSpPr>
        <dsp:cNvPr id="0" name=""/>
        <dsp:cNvSpPr/>
      </dsp:nvSpPr>
      <dsp:spPr>
        <a:xfrm>
          <a:off x="0" y="0"/>
          <a:ext cx="1447800" cy="43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List of documents to be signed</a:t>
          </a:r>
          <a:endParaRPr lang="en-US" sz="1100" kern="1200" dirty="0"/>
        </a:p>
      </dsp:txBody>
      <dsp:txXfrm>
        <a:off x="21361" y="21361"/>
        <a:ext cx="1405078" cy="3948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BA907-6C00-4861-A6CC-FC1A26FB8AE3}">
      <dsp:nvSpPr>
        <dsp:cNvPr id="0" name=""/>
        <dsp:cNvSpPr/>
      </dsp:nvSpPr>
      <dsp:spPr>
        <a:xfrm>
          <a:off x="0" y="0"/>
          <a:ext cx="1447800" cy="617760"/>
        </a:xfrm>
        <a:prstGeom prst="roundRect">
          <a:avLst/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Nonprofits must submit additional forms</a:t>
          </a:r>
          <a:endParaRPr lang="en-US" sz="1100" kern="1200" dirty="0"/>
        </a:p>
      </dsp:txBody>
      <dsp:txXfrm>
        <a:off x="30157" y="30157"/>
        <a:ext cx="1387486" cy="5574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F5414-B507-4CF5-9EE6-9FEF448DCF56}">
      <dsp:nvSpPr>
        <dsp:cNvPr id="0" name=""/>
        <dsp:cNvSpPr/>
      </dsp:nvSpPr>
      <dsp:spPr>
        <a:xfrm>
          <a:off x="0" y="1994"/>
          <a:ext cx="7238999" cy="4964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Unsupported assertions in the Problem Statement</a:t>
          </a:r>
          <a:endParaRPr lang="en-US" sz="1800" kern="1200" dirty="0"/>
        </a:p>
      </dsp:txBody>
      <dsp:txXfrm>
        <a:off x="24234" y="26228"/>
        <a:ext cx="7190531" cy="447963"/>
      </dsp:txXfrm>
    </dsp:sp>
    <dsp:sp modelId="{CF97F804-3A4A-4AFD-91A1-975C1D2BEDC0}">
      <dsp:nvSpPr>
        <dsp:cNvPr id="0" name=""/>
        <dsp:cNvSpPr/>
      </dsp:nvSpPr>
      <dsp:spPr>
        <a:xfrm>
          <a:off x="0" y="508396"/>
          <a:ext cx="7238999" cy="4964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Discussing the project too generally   </a:t>
          </a:r>
          <a:r>
            <a:rPr lang="en-US" sz="1800" i="1" kern="1200" dirty="0" smtClean="0"/>
            <a:t>“… during remainder of time we will provide direct services.”</a:t>
          </a:r>
          <a:endParaRPr lang="en-US" sz="1800" kern="1200" dirty="0"/>
        </a:p>
      </dsp:txBody>
      <dsp:txXfrm>
        <a:off x="24234" y="532630"/>
        <a:ext cx="7190531" cy="447963"/>
      </dsp:txXfrm>
    </dsp:sp>
    <dsp:sp modelId="{C4DAEC7D-F19F-47DD-AB71-0F64A2A74844}">
      <dsp:nvSpPr>
        <dsp:cNvPr id="0" name=""/>
        <dsp:cNvSpPr/>
      </dsp:nvSpPr>
      <dsp:spPr>
        <a:xfrm>
          <a:off x="0" y="1014798"/>
          <a:ext cx="7238999" cy="4964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Assuming the reader knows the Agency or the project</a:t>
          </a:r>
          <a:endParaRPr lang="en-US" sz="1800" kern="1200" dirty="0"/>
        </a:p>
      </dsp:txBody>
      <dsp:txXfrm>
        <a:off x="24234" y="1039032"/>
        <a:ext cx="7190531" cy="447963"/>
      </dsp:txXfrm>
    </dsp:sp>
    <dsp:sp modelId="{549B76A9-F1AB-46F9-A62B-4483B85EF84D}">
      <dsp:nvSpPr>
        <dsp:cNvPr id="0" name=""/>
        <dsp:cNvSpPr/>
      </dsp:nvSpPr>
      <dsp:spPr>
        <a:xfrm>
          <a:off x="0" y="1521201"/>
          <a:ext cx="7238999" cy="4964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Math and Budget Errors</a:t>
          </a:r>
          <a:endParaRPr lang="en-US" sz="1800" kern="1200" dirty="0"/>
        </a:p>
      </dsp:txBody>
      <dsp:txXfrm>
        <a:off x="24234" y="1545435"/>
        <a:ext cx="7190531" cy="447963"/>
      </dsp:txXfrm>
    </dsp:sp>
    <dsp:sp modelId="{7DA4E05A-5149-486A-B154-BE35BB00A362}">
      <dsp:nvSpPr>
        <dsp:cNvPr id="0" name=""/>
        <dsp:cNvSpPr/>
      </dsp:nvSpPr>
      <dsp:spPr>
        <a:xfrm>
          <a:off x="0" y="2027603"/>
          <a:ext cx="7238999" cy="4964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Missing signatures on forms</a:t>
          </a:r>
          <a:endParaRPr lang="en-US" sz="1800" kern="1200" dirty="0"/>
        </a:p>
      </dsp:txBody>
      <dsp:txXfrm>
        <a:off x="24234" y="2051837"/>
        <a:ext cx="7190531" cy="447963"/>
      </dsp:txXfrm>
    </dsp:sp>
    <dsp:sp modelId="{81A9E21A-7936-473E-B34D-92468CD789D0}">
      <dsp:nvSpPr>
        <dsp:cNvPr id="0" name=""/>
        <dsp:cNvSpPr/>
      </dsp:nvSpPr>
      <dsp:spPr>
        <a:xfrm>
          <a:off x="0" y="2534005"/>
          <a:ext cx="7238999" cy="4964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Missing or outdated letters of support</a:t>
          </a:r>
          <a:endParaRPr lang="en-US" sz="1800" kern="1200" dirty="0"/>
        </a:p>
      </dsp:txBody>
      <dsp:txXfrm>
        <a:off x="24234" y="2558239"/>
        <a:ext cx="7190531" cy="447963"/>
      </dsp:txXfrm>
    </dsp:sp>
    <dsp:sp modelId="{D693765E-E1C7-41A3-A089-03FB8FBEC4BE}">
      <dsp:nvSpPr>
        <dsp:cNvPr id="0" name=""/>
        <dsp:cNvSpPr/>
      </dsp:nvSpPr>
      <dsp:spPr>
        <a:xfrm>
          <a:off x="0" y="3040407"/>
          <a:ext cx="7238999" cy="4964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Missing or outdated resumes and job descriptions</a:t>
          </a:r>
          <a:endParaRPr lang="en-US" sz="1800" kern="1200" dirty="0"/>
        </a:p>
      </dsp:txBody>
      <dsp:txXfrm>
        <a:off x="24234" y="3064641"/>
        <a:ext cx="7190531" cy="447963"/>
      </dsp:txXfrm>
    </dsp:sp>
    <dsp:sp modelId="{DC53A3F9-CD7B-4742-B315-887AAEA63C87}">
      <dsp:nvSpPr>
        <dsp:cNvPr id="0" name=""/>
        <dsp:cNvSpPr/>
      </dsp:nvSpPr>
      <dsp:spPr>
        <a:xfrm>
          <a:off x="0" y="3546810"/>
          <a:ext cx="7238999" cy="4964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Missing forms or forms not signed by Authorized Official</a:t>
          </a:r>
          <a:endParaRPr lang="en-US" sz="1800" kern="1200" dirty="0"/>
        </a:p>
      </dsp:txBody>
      <dsp:txXfrm>
        <a:off x="24234" y="3571044"/>
        <a:ext cx="7190531" cy="447963"/>
      </dsp:txXfrm>
    </dsp:sp>
    <dsp:sp modelId="{CB20F19B-0AD0-432F-BF04-171F03745117}">
      <dsp:nvSpPr>
        <dsp:cNvPr id="0" name=""/>
        <dsp:cNvSpPr/>
      </dsp:nvSpPr>
      <dsp:spPr>
        <a:xfrm>
          <a:off x="0" y="4043242"/>
          <a:ext cx="7238999" cy="5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4043242"/>
        <a:ext cx="7238999" cy="57329"/>
      </dsp:txXfrm>
    </dsp:sp>
    <dsp:sp modelId="{3736A795-141B-4002-9291-72849D4152EC}">
      <dsp:nvSpPr>
        <dsp:cNvPr id="0" name=""/>
        <dsp:cNvSpPr/>
      </dsp:nvSpPr>
      <dsp:spPr>
        <a:xfrm>
          <a:off x="0" y="4034742"/>
          <a:ext cx="7238999" cy="4964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Unallowable and unreasonable costs</a:t>
          </a:r>
        </a:p>
      </dsp:txBody>
      <dsp:txXfrm>
        <a:off x="24234" y="4058976"/>
        <a:ext cx="7190531" cy="447963"/>
      </dsp:txXfrm>
    </dsp:sp>
    <dsp:sp modelId="{5A6BF1FE-2DE8-4CDA-978D-A8FC9CF3E1F6}">
      <dsp:nvSpPr>
        <dsp:cNvPr id="0" name=""/>
        <dsp:cNvSpPr/>
      </dsp:nvSpPr>
      <dsp:spPr>
        <a:xfrm>
          <a:off x="0" y="4492911"/>
          <a:ext cx="7238999" cy="4964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Late Submission = Disqualified</a:t>
          </a:r>
          <a:endParaRPr lang="en-US" sz="1800" kern="1200" dirty="0"/>
        </a:p>
      </dsp:txBody>
      <dsp:txXfrm>
        <a:off x="24234" y="4517145"/>
        <a:ext cx="7190531" cy="447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E4824-5ED4-4554-A3BA-2C368C0E35B5}">
      <dsp:nvSpPr>
        <dsp:cNvPr id="0" name=""/>
        <dsp:cNvSpPr/>
      </dsp:nvSpPr>
      <dsp:spPr>
        <a:xfrm>
          <a:off x="0" y="61208"/>
          <a:ext cx="7315200" cy="1286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 smtClean="0">
              <a:solidFill>
                <a:schemeClr val="tx1"/>
              </a:solidFill>
            </a:rPr>
            <a:t>Award Amount</a:t>
          </a:r>
          <a:r>
            <a:rPr lang="en-US" sz="2300" b="1" u="none" kern="1200" dirty="0" smtClean="0">
              <a:solidFill>
                <a:schemeClr val="tx1"/>
              </a:solidFill>
            </a:rPr>
            <a:t>: </a:t>
          </a:r>
          <a:r>
            <a:rPr lang="en-US" sz="2300" b="1" kern="1200" dirty="0" smtClean="0"/>
            <a:t>Up to $300,000 maximum for each project.</a:t>
          </a:r>
          <a:endParaRPr lang="en-US" sz="2300" b="1" kern="1200" dirty="0"/>
        </a:p>
      </dsp:txBody>
      <dsp:txXfrm>
        <a:off x="62808" y="124016"/>
        <a:ext cx="7189584" cy="1161018"/>
      </dsp:txXfrm>
    </dsp:sp>
    <dsp:sp modelId="{4B3646F7-EF27-4702-88CF-E59D26AC5C79}">
      <dsp:nvSpPr>
        <dsp:cNvPr id="0" name=""/>
        <dsp:cNvSpPr/>
      </dsp:nvSpPr>
      <dsp:spPr>
        <a:xfrm>
          <a:off x="0" y="1420160"/>
          <a:ext cx="7315200" cy="1286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 smtClean="0">
              <a:solidFill>
                <a:schemeClr val="tx1"/>
              </a:solidFill>
            </a:rPr>
            <a:t>Match Amount</a:t>
          </a:r>
          <a:r>
            <a:rPr lang="en-US" sz="2300" b="1" kern="1200" dirty="0" smtClean="0">
              <a:solidFill>
                <a:schemeClr val="tx1"/>
              </a:solidFill>
            </a:rPr>
            <a:t>:  </a:t>
          </a:r>
          <a:r>
            <a:rPr lang="en-US" sz="2300" b="1" kern="1200" dirty="0" smtClean="0"/>
            <a:t>$75,000 20% match (cash or in-kind) is required for public &amp; private nonprofit agencies.</a:t>
          </a:r>
          <a:endParaRPr lang="en-US" sz="2300" b="1" kern="1200" dirty="0"/>
        </a:p>
      </dsp:txBody>
      <dsp:txXfrm>
        <a:off x="62808" y="1482968"/>
        <a:ext cx="7189584" cy="1161018"/>
      </dsp:txXfrm>
    </dsp:sp>
    <dsp:sp modelId="{F3AC88EC-B0FD-4CF7-AB4A-FD8A532AB0BD}">
      <dsp:nvSpPr>
        <dsp:cNvPr id="0" name=""/>
        <dsp:cNvSpPr/>
      </dsp:nvSpPr>
      <dsp:spPr>
        <a:xfrm>
          <a:off x="0" y="2766957"/>
          <a:ext cx="7315200" cy="12866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 smtClean="0">
              <a:solidFill>
                <a:schemeClr val="tx1"/>
              </a:solidFill>
            </a:rPr>
            <a:t>Grant Period</a:t>
          </a:r>
          <a:r>
            <a:rPr lang="en-US" sz="2300" b="1" kern="1200" dirty="0" smtClean="0">
              <a:solidFill>
                <a:schemeClr val="tx1"/>
              </a:solidFill>
            </a:rPr>
            <a:t>: </a:t>
          </a:r>
          <a:r>
            <a:rPr lang="en-US" sz="2300" b="1" kern="1200" dirty="0" smtClean="0"/>
            <a:t> 20 months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January 1, 2018 – August 31, 2019</a:t>
          </a:r>
          <a:endParaRPr lang="en-US" sz="2300" b="1" kern="1200" dirty="0"/>
        </a:p>
      </dsp:txBody>
      <dsp:txXfrm>
        <a:off x="62808" y="2829765"/>
        <a:ext cx="7189584" cy="1161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4D5BC-4AFC-4ED1-A662-F3AE392A84CC}">
      <dsp:nvSpPr>
        <dsp:cNvPr id="0" name=""/>
        <dsp:cNvSpPr/>
      </dsp:nvSpPr>
      <dsp:spPr>
        <a:xfrm flipH="1">
          <a:off x="948784" y="76200"/>
          <a:ext cx="1384384" cy="71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Part I.</a:t>
          </a:r>
          <a:endParaRPr lang="en-US" sz="2800" kern="1200" dirty="0"/>
        </a:p>
      </dsp:txBody>
      <dsp:txXfrm>
        <a:off x="983510" y="110926"/>
        <a:ext cx="1314932" cy="641908"/>
      </dsp:txXfrm>
    </dsp:sp>
    <dsp:sp modelId="{BE8606D8-3A78-4AAF-BE8B-7806D21A9C59}">
      <dsp:nvSpPr>
        <dsp:cNvPr id="0" name=""/>
        <dsp:cNvSpPr/>
      </dsp:nvSpPr>
      <dsp:spPr>
        <a:xfrm>
          <a:off x="948821" y="852432"/>
          <a:ext cx="5295069" cy="711360"/>
        </a:xfrm>
        <a:prstGeom prst="roundRect">
          <a:avLst/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Programmatic Requirements</a:t>
          </a:r>
          <a:endParaRPr lang="en-US" sz="2800" kern="1200" dirty="0"/>
        </a:p>
      </dsp:txBody>
      <dsp:txXfrm>
        <a:off x="983547" y="887158"/>
        <a:ext cx="5225617" cy="641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93A61-6B5D-42CC-BDEC-5092628050A9}">
      <dsp:nvSpPr>
        <dsp:cNvPr id="0" name=""/>
        <dsp:cNvSpPr/>
      </dsp:nvSpPr>
      <dsp:spPr>
        <a:xfrm>
          <a:off x="0" y="131456"/>
          <a:ext cx="7696200" cy="5943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a. Agency Background, Mission, Experience &amp; Capability -10 points</a:t>
          </a:r>
          <a:endParaRPr lang="en-US" sz="1300" b="1" kern="1200" dirty="0"/>
        </a:p>
      </dsp:txBody>
      <dsp:txXfrm>
        <a:off x="29015" y="160471"/>
        <a:ext cx="7638170" cy="536348"/>
      </dsp:txXfrm>
    </dsp:sp>
    <dsp:sp modelId="{584F1859-2AC5-4766-96AE-F888D57C7C68}">
      <dsp:nvSpPr>
        <dsp:cNvPr id="0" name=""/>
        <dsp:cNvSpPr/>
      </dsp:nvSpPr>
      <dsp:spPr>
        <a:xfrm>
          <a:off x="0" y="763274"/>
          <a:ext cx="7696200" cy="5943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b. Problem Statement/Needs Assessment - 15 points</a:t>
          </a:r>
          <a:endParaRPr lang="en-US" sz="1300" b="1" kern="1200"/>
        </a:p>
      </dsp:txBody>
      <dsp:txXfrm>
        <a:off x="29015" y="792289"/>
        <a:ext cx="7638170" cy="536348"/>
      </dsp:txXfrm>
    </dsp:sp>
    <dsp:sp modelId="{F2C61245-4311-4865-AFAF-8CFC44B6A72C}">
      <dsp:nvSpPr>
        <dsp:cNvPr id="0" name=""/>
        <dsp:cNvSpPr/>
      </dsp:nvSpPr>
      <dsp:spPr>
        <a:xfrm>
          <a:off x="0" y="1395092"/>
          <a:ext cx="7696200" cy="5943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c. Project Description, Goals, Objectives &amp; Methods - 30 points</a:t>
          </a:r>
          <a:endParaRPr lang="en-US" sz="1300" b="1" kern="1200" dirty="0"/>
        </a:p>
      </dsp:txBody>
      <dsp:txXfrm>
        <a:off x="29015" y="1424107"/>
        <a:ext cx="7638170" cy="536348"/>
      </dsp:txXfrm>
    </dsp:sp>
    <dsp:sp modelId="{529DC56C-99EF-4290-BE33-2E18D78AEE7D}">
      <dsp:nvSpPr>
        <dsp:cNvPr id="0" name=""/>
        <dsp:cNvSpPr/>
      </dsp:nvSpPr>
      <dsp:spPr>
        <a:xfrm>
          <a:off x="0" y="2026910"/>
          <a:ext cx="7696200" cy="5943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d. Partnership/Collaboration/Coordination of Services - 10 points</a:t>
          </a:r>
          <a:endParaRPr lang="en-US" sz="1300" b="1" kern="1200"/>
        </a:p>
      </dsp:txBody>
      <dsp:txXfrm>
        <a:off x="29015" y="2055925"/>
        <a:ext cx="7638170" cy="536348"/>
      </dsp:txXfrm>
    </dsp:sp>
    <dsp:sp modelId="{49218F9A-B83D-40D4-8980-7306CF323B83}">
      <dsp:nvSpPr>
        <dsp:cNvPr id="0" name=""/>
        <dsp:cNvSpPr/>
      </dsp:nvSpPr>
      <dsp:spPr>
        <a:xfrm>
          <a:off x="0" y="2658729"/>
          <a:ext cx="7696200" cy="5943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e. Project Management and Staff - 10 points</a:t>
          </a:r>
          <a:endParaRPr lang="en-US" sz="1300" b="1" kern="1200"/>
        </a:p>
      </dsp:txBody>
      <dsp:txXfrm>
        <a:off x="29015" y="2687744"/>
        <a:ext cx="7638170" cy="536348"/>
      </dsp:txXfrm>
    </dsp:sp>
    <dsp:sp modelId="{43E19E01-7E21-4281-BA7C-9AD6CCF91A70}">
      <dsp:nvSpPr>
        <dsp:cNvPr id="0" name=""/>
        <dsp:cNvSpPr/>
      </dsp:nvSpPr>
      <dsp:spPr>
        <a:xfrm>
          <a:off x="0" y="3290547"/>
          <a:ext cx="7696200" cy="5943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f. Data Collection, Performance Measures, and Evaluation - 10 points</a:t>
          </a:r>
          <a:endParaRPr lang="en-US" sz="1300" b="1" kern="1200"/>
        </a:p>
      </dsp:txBody>
      <dsp:txXfrm>
        <a:off x="29015" y="3319562"/>
        <a:ext cx="7638170" cy="536348"/>
      </dsp:txXfrm>
    </dsp:sp>
    <dsp:sp modelId="{85ACB153-CD66-4AC9-998B-7A8D00E654DC}">
      <dsp:nvSpPr>
        <dsp:cNvPr id="0" name=""/>
        <dsp:cNvSpPr/>
      </dsp:nvSpPr>
      <dsp:spPr>
        <a:xfrm>
          <a:off x="0" y="3922365"/>
          <a:ext cx="7696200" cy="5943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g. Budget and Budget Narrative - 15 points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***The Budget and Budget Narrative sections are separate from the overall proposal/project narrative</a:t>
          </a:r>
          <a:r>
            <a:rPr lang="en-US" sz="1300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300" b="1" kern="1200" dirty="0"/>
        </a:p>
      </dsp:txBody>
      <dsp:txXfrm>
        <a:off x="29015" y="3951380"/>
        <a:ext cx="7638170" cy="5363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28DC2-AA31-4F7D-9DBA-3BC58A0A36A1}">
      <dsp:nvSpPr>
        <dsp:cNvPr id="0" name=""/>
        <dsp:cNvSpPr/>
      </dsp:nvSpPr>
      <dsp:spPr>
        <a:xfrm>
          <a:off x="1447792" y="14220"/>
          <a:ext cx="3810030" cy="671580"/>
        </a:xfrm>
        <a:prstGeom prst="roundRect">
          <a:avLst/>
        </a:prstGeom>
        <a:solidFill>
          <a:schemeClr val="accent4"/>
        </a:solidFill>
        <a:ln w="15875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Total Possible Points: 100</a:t>
          </a:r>
          <a:endParaRPr lang="en-US" sz="2400" kern="1200" dirty="0"/>
        </a:p>
      </dsp:txBody>
      <dsp:txXfrm>
        <a:off x="1480576" y="47004"/>
        <a:ext cx="3744462" cy="606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8C052-942E-458E-8738-5C9B80BAD8C0}">
      <dsp:nvSpPr>
        <dsp:cNvPr id="0" name=""/>
        <dsp:cNvSpPr/>
      </dsp:nvSpPr>
      <dsp:spPr>
        <a:xfrm>
          <a:off x="0" y="7852"/>
          <a:ext cx="6172199" cy="1127295"/>
        </a:xfrm>
        <a:prstGeom prst="roundRect">
          <a:avLst/>
        </a:prstGeom>
        <a:solidFill>
          <a:schemeClr val="accent6"/>
        </a:solidFill>
        <a:ln w="15875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Project Narratives</a:t>
          </a:r>
          <a:endParaRPr lang="en-US" sz="4700" kern="1200" dirty="0"/>
        </a:p>
      </dsp:txBody>
      <dsp:txXfrm>
        <a:off x="55030" y="62882"/>
        <a:ext cx="6062139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1B863-DE21-4AE2-A795-F2FF0D0990CC}">
      <dsp:nvSpPr>
        <dsp:cNvPr id="0" name=""/>
        <dsp:cNvSpPr/>
      </dsp:nvSpPr>
      <dsp:spPr>
        <a:xfrm>
          <a:off x="1131578" y="0"/>
          <a:ext cx="4724399" cy="4724399"/>
        </a:xfrm>
        <a:prstGeom prst="triangl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37893-2AF2-4476-A1A8-6E5143A08B09}">
      <dsp:nvSpPr>
        <dsp:cNvPr id="0" name=""/>
        <dsp:cNvSpPr/>
      </dsp:nvSpPr>
      <dsp:spPr>
        <a:xfrm>
          <a:off x="3307086" y="516619"/>
          <a:ext cx="3550927" cy="7615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What is the agency’s mission, background and experience?</a:t>
          </a:r>
          <a:endParaRPr lang="en-US" sz="1300" kern="1200" dirty="0"/>
        </a:p>
      </dsp:txBody>
      <dsp:txXfrm>
        <a:off x="3344261" y="553794"/>
        <a:ext cx="3476577" cy="687176"/>
      </dsp:txXfrm>
    </dsp:sp>
    <dsp:sp modelId="{0F87AC6A-3300-41E0-ABCE-7FF4385F5555}">
      <dsp:nvSpPr>
        <dsp:cNvPr id="0" name=""/>
        <dsp:cNvSpPr/>
      </dsp:nvSpPr>
      <dsp:spPr>
        <a:xfrm>
          <a:off x="152406" y="1439651"/>
          <a:ext cx="3482355" cy="8460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How does the agency’s mission, background and experience relate to the proposed project?</a:t>
          </a:r>
          <a:endParaRPr lang="en-US" sz="1300" kern="1200" dirty="0"/>
        </a:p>
      </dsp:txBody>
      <dsp:txXfrm>
        <a:off x="193709" y="1480954"/>
        <a:ext cx="3399749" cy="763480"/>
      </dsp:txXfrm>
    </dsp:sp>
    <dsp:sp modelId="{EA59EEEA-6984-42A4-8C59-53FB6961B089}">
      <dsp:nvSpPr>
        <dsp:cNvPr id="0" name=""/>
        <dsp:cNvSpPr/>
      </dsp:nvSpPr>
      <dsp:spPr>
        <a:xfrm>
          <a:off x="3025181" y="2349946"/>
          <a:ext cx="4290022" cy="7699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How does the agency’s knowledge and capability demonstrate experience in providing victim services to the target population?</a:t>
          </a:r>
          <a:endParaRPr lang="en-US" sz="1300" kern="1200" dirty="0"/>
        </a:p>
      </dsp:txBody>
      <dsp:txXfrm>
        <a:off x="3062765" y="2387530"/>
        <a:ext cx="4214854" cy="694748"/>
      </dsp:txXfrm>
    </dsp:sp>
    <dsp:sp modelId="{33B9A061-DC95-4846-9E00-BCAE539385A9}">
      <dsp:nvSpPr>
        <dsp:cNvPr id="0" name=""/>
        <dsp:cNvSpPr/>
      </dsp:nvSpPr>
      <dsp:spPr>
        <a:xfrm>
          <a:off x="533408" y="3168459"/>
          <a:ext cx="3634731" cy="6286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Has the agency been funded for similar projects?</a:t>
          </a:r>
          <a:endParaRPr lang="en-US" sz="1300" kern="1200" dirty="0"/>
        </a:p>
      </dsp:txBody>
      <dsp:txXfrm>
        <a:off x="564098" y="3199149"/>
        <a:ext cx="3573351" cy="567302"/>
      </dsp:txXfrm>
    </dsp:sp>
    <dsp:sp modelId="{6FBB26EE-5611-4DC6-B1BF-EC1D880832E9}">
      <dsp:nvSpPr>
        <dsp:cNvPr id="0" name=""/>
        <dsp:cNvSpPr/>
      </dsp:nvSpPr>
      <dsp:spPr>
        <a:xfrm>
          <a:off x="3428999" y="3962400"/>
          <a:ext cx="3680456" cy="588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What were the outcomes of those projects? Were the objectives met?</a:t>
          </a:r>
          <a:endParaRPr lang="en-US" sz="1300" kern="1200" dirty="0"/>
        </a:p>
      </dsp:txBody>
      <dsp:txXfrm>
        <a:off x="3457735" y="3991136"/>
        <a:ext cx="3622984" cy="5311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57B0-0938-4A37-BF0C-23A954AE28F8}">
      <dsp:nvSpPr>
        <dsp:cNvPr id="0" name=""/>
        <dsp:cNvSpPr/>
      </dsp:nvSpPr>
      <dsp:spPr>
        <a:xfrm>
          <a:off x="0" y="593385"/>
          <a:ext cx="800214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is the issue you seek to address?</a:t>
          </a:r>
          <a:endParaRPr lang="en-US" sz="1600" kern="1200" dirty="0"/>
        </a:p>
      </dsp:txBody>
      <dsp:txXfrm>
        <a:off x="18734" y="612119"/>
        <a:ext cx="7964681" cy="346292"/>
      </dsp:txXfrm>
    </dsp:sp>
    <dsp:sp modelId="{5E822703-B4C5-4FAF-998F-F34CE6CCF988}">
      <dsp:nvSpPr>
        <dsp:cNvPr id="0" name=""/>
        <dsp:cNvSpPr/>
      </dsp:nvSpPr>
      <dsp:spPr>
        <a:xfrm>
          <a:off x="0" y="1049365"/>
          <a:ext cx="800214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Who is the target population?</a:t>
          </a:r>
          <a:endParaRPr lang="en-US" sz="1600" kern="1200"/>
        </a:p>
      </dsp:txBody>
      <dsp:txXfrm>
        <a:off x="18734" y="1068099"/>
        <a:ext cx="7964681" cy="346292"/>
      </dsp:txXfrm>
    </dsp:sp>
    <dsp:sp modelId="{2FBDC829-24A6-4A8B-9B84-710AD1A4F3EF}">
      <dsp:nvSpPr>
        <dsp:cNvPr id="0" name=""/>
        <dsp:cNvSpPr/>
      </dsp:nvSpPr>
      <dsp:spPr>
        <a:xfrm>
          <a:off x="0" y="1479205"/>
          <a:ext cx="800214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the are the needs and characteristics of the target population?</a:t>
          </a:r>
          <a:endParaRPr lang="en-US" sz="1600" kern="1200" dirty="0"/>
        </a:p>
      </dsp:txBody>
      <dsp:txXfrm>
        <a:off x="18734" y="1497939"/>
        <a:ext cx="7964681" cy="346292"/>
      </dsp:txXfrm>
    </dsp:sp>
    <dsp:sp modelId="{B9916640-2575-4793-8D93-E9921E1395DA}">
      <dsp:nvSpPr>
        <dsp:cNvPr id="0" name=""/>
        <dsp:cNvSpPr/>
      </dsp:nvSpPr>
      <dsp:spPr>
        <a:xfrm>
          <a:off x="0" y="1909045"/>
          <a:ext cx="800214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is the geographic area you intend to serve?</a:t>
          </a:r>
          <a:endParaRPr lang="en-US" sz="1600" kern="1200" dirty="0"/>
        </a:p>
      </dsp:txBody>
      <dsp:txXfrm>
        <a:off x="18734" y="1927779"/>
        <a:ext cx="7964681" cy="346292"/>
      </dsp:txXfrm>
    </dsp:sp>
    <dsp:sp modelId="{7EB58040-8C51-4F54-85D5-E19247D3FC0A}">
      <dsp:nvSpPr>
        <dsp:cNvPr id="0" name=""/>
        <dsp:cNvSpPr/>
      </dsp:nvSpPr>
      <dsp:spPr>
        <a:xfrm>
          <a:off x="0" y="2338885"/>
          <a:ext cx="800214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are the needs and environmental conditions of this geographic area ?</a:t>
          </a:r>
          <a:endParaRPr lang="en-US" sz="1600" kern="1200" dirty="0"/>
        </a:p>
      </dsp:txBody>
      <dsp:txXfrm>
        <a:off x="18734" y="2357619"/>
        <a:ext cx="7964681" cy="346292"/>
      </dsp:txXfrm>
    </dsp:sp>
    <dsp:sp modelId="{EDB9C02C-1DCD-45F7-AA80-83F854CB749A}">
      <dsp:nvSpPr>
        <dsp:cNvPr id="0" name=""/>
        <dsp:cNvSpPr/>
      </dsp:nvSpPr>
      <dsp:spPr>
        <a:xfrm>
          <a:off x="0" y="2768725"/>
          <a:ext cx="800214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services currently exist targeting this population and area?</a:t>
          </a:r>
          <a:endParaRPr lang="en-US" sz="1600" kern="1200" dirty="0"/>
        </a:p>
      </dsp:txBody>
      <dsp:txXfrm>
        <a:off x="18734" y="2787459"/>
        <a:ext cx="7964681" cy="346292"/>
      </dsp:txXfrm>
    </dsp:sp>
    <dsp:sp modelId="{7A11B94F-F6CF-485E-A7EA-A6A7C10B3842}">
      <dsp:nvSpPr>
        <dsp:cNvPr id="0" name=""/>
        <dsp:cNvSpPr/>
      </dsp:nvSpPr>
      <dsp:spPr>
        <a:xfrm>
          <a:off x="0" y="3218956"/>
          <a:ext cx="800214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Are there gaps in services?  Are there barriers to services?</a:t>
          </a:r>
          <a:endParaRPr lang="en-US" sz="1600" kern="1200" dirty="0"/>
        </a:p>
      </dsp:txBody>
      <dsp:txXfrm>
        <a:off x="18734" y="3237690"/>
        <a:ext cx="7964681" cy="346292"/>
      </dsp:txXfrm>
    </dsp:sp>
    <dsp:sp modelId="{6D1F9359-B0A3-4DBE-887A-CB33DE63AEC7}">
      <dsp:nvSpPr>
        <dsp:cNvPr id="0" name=""/>
        <dsp:cNvSpPr/>
      </dsp:nvSpPr>
      <dsp:spPr>
        <a:xfrm>
          <a:off x="0" y="3628405"/>
          <a:ext cx="800214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How do you know this?  What statistics and facts substantiate the need?</a:t>
          </a:r>
          <a:endParaRPr lang="en-US" sz="1600" kern="1200"/>
        </a:p>
      </dsp:txBody>
      <dsp:txXfrm>
        <a:off x="18734" y="3647139"/>
        <a:ext cx="7964681" cy="346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BC319-09A0-4965-9CA3-EAEC6FCBE5B0}">
      <dsp:nvSpPr>
        <dsp:cNvPr id="0" name=""/>
        <dsp:cNvSpPr/>
      </dsp:nvSpPr>
      <dsp:spPr>
        <a:xfrm>
          <a:off x="0" y="0"/>
          <a:ext cx="4533900" cy="453390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E48B7-8441-4AD5-87F4-1E9EC3DE2777}">
      <dsp:nvSpPr>
        <dsp:cNvPr id="0" name=""/>
        <dsp:cNvSpPr/>
      </dsp:nvSpPr>
      <dsp:spPr>
        <a:xfrm>
          <a:off x="2266950" y="0"/>
          <a:ext cx="5734050" cy="453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Provide a one page overview or summary of the project.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266950" y="0"/>
        <a:ext cx="2867025" cy="963453"/>
      </dsp:txXfrm>
    </dsp:sp>
    <dsp:sp modelId="{55584052-B851-495E-850B-2A52A08938F7}">
      <dsp:nvSpPr>
        <dsp:cNvPr id="0" name=""/>
        <dsp:cNvSpPr/>
      </dsp:nvSpPr>
      <dsp:spPr>
        <a:xfrm>
          <a:off x="595074" y="963453"/>
          <a:ext cx="3343751" cy="3343751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-54272"/>
            <a:satOff val="-308"/>
            <a:lumOff val="78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4327D-B14A-4527-B678-D6C85D56059C}">
      <dsp:nvSpPr>
        <dsp:cNvPr id="0" name=""/>
        <dsp:cNvSpPr/>
      </dsp:nvSpPr>
      <dsp:spPr>
        <a:xfrm>
          <a:off x="2266950" y="963453"/>
          <a:ext cx="5734050" cy="3343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54272"/>
              <a:satOff val="-308"/>
              <a:lumOff val="7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1"/>
              </a:solidFill>
            </a:rPr>
            <a:t>*Helpful Tip:  </a:t>
          </a:r>
          <a:r>
            <a:rPr lang="en-US" sz="1400" b="0" kern="1200" dirty="0" smtClean="0">
              <a:solidFill>
                <a:schemeClr val="accent1"/>
              </a:solidFill>
            </a:rPr>
            <a:t>Some chose to write this page after all other application narratives are completed. </a:t>
          </a:r>
          <a:endParaRPr lang="en-US" sz="1400" b="0" kern="1200" dirty="0"/>
        </a:p>
      </dsp:txBody>
      <dsp:txXfrm>
        <a:off x="2266950" y="963453"/>
        <a:ext cx="2867025" cy="963453"/>
      </dsp:txXfrm>
    </dsp:sp>
    <dsp:sp modelId="{0395C090-4917-47A2-985C-A11AC9E044B9}">
      <dsp:nvSpPr>
        <dsp:cNvPr id="0" name=""/>
        <dsp:cNvSpPr/>
      </dsp:nvSpPr>
      <dsp:spPr>
        <a:xfrm>
          <a:off x="1190148" y="1926907"/>
          <a:ext cx="2153602" cy="215360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-108544"/>
            <a:satOff val="-615"/>
            <a:lumOff val="157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3DB2C-0F25-47D4-80E0-8A9951DD0367}">
      <dsp:nvSpPr>
        <dsp:cNvPr id="0" name=""/>
        <dsp:cNvSpPr/>
      </dsp:nvSpPr>
      <dsp:spPr>
        <a:xfrm>
          <a:off x="2266950" y="1926907"/>
          <a:ext cx="5734050" cy="21536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108544"/>
              <a:satOff val="-615"/>
              <a:lumOff val="15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1) Briefly describe the overall solution to the need or issue.  </a:t>
          </a:r>
          <a:endParaRPr lang="en-US" sz="1600" b="0" kern="1200" dirty="0"/>
        </a:p>
      </dsp:txBody>
      <dsp:txXfrm>
        <a:off x="2266950" y="1926907"/>
        <a:ext cx="2867025" cy="963453"/>
      </dsp:txXfrm>
    </dsp:sp>
    <dsp:sp modelId="{61ADE2DA-BA21-40DD-9143-9B5CB3D78A99}">
      <dsp:nvSpPr>
        <dsp:cNvPr id="0" name=""/>
        <dsp:cNvSpPr/>
      </dsp:nvSpPr>
      <dsp:spPr>
        <a:xfrm>
          <a:off x="1785223" y="2890361"/>
          <a:ext cx="963453" cy="96345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-162816"/>
            <a:satOff val="-923"/>
            <a:lumOff val="236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6CD1F-ECB8-4F51-87C4-3B1388572FC2}">
      <dsp:nvSpPr>
        <dsp:cNvPr id="0" name=""/>
        <dsp:cNvSpPr/>
      </dsp:nvSpPr>
      <dsp:spPr>
        <a:xfrm>
          <a:off x="2266950" y="2890361"/>
          <a:ext cx="5734050" cy="963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162816"/>
              <a:satOff val="-923"/>
              <a:lumOff val="23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2) Briefly reiterate the need  or issue the organization has recognized and is prepared to address. </a:t>
          </a:r>
          <a:endParaRPr lang="en-US" sz="1600" b="0" kern="1200" dirty="0">
            <a:solidFill>
              <a:schemeClr val="accent1"/>
            </a:solidFill>
          </a:endParaRPr>
        </a:p>
      </dsp:txBody>
      <dsp:txXfrm>
        <a:off x="2266950" y="2890361"/>
        <a:ext cx="2867025" cy="963453"/>
      </dsp:txXfrm>
    </dsp:sp>
    <dsp:sp modelId="{DD95A13A-DC5E-400E-9124-1E42CFC21221}">
      <dsp:nvSpPr>
        <dsp:cNvPr id="0" name=""/>
        <dsp:cNvSpPr/>
      </dsp:nvSpPr>
      <dsp:spPr>
        <a:xfrm>
          <a:off x="5133975" y="1193131"/>
          <a:ext cx="2867025" cy="243100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285750" lvl="1" indent="-285750" algn="l" defTabSz="2755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200" kern="1200" dirty="0"/>
        </a:p>
      </dsp:txBody>
      <dsp:txXfrm>
        <a:off x="5133975" y="1193131"/>
        <a:ext cx="2867025" cy="2431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61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defTabSz="93187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40" y="1"/>
            <a:ext cx="3038160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187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1"/>
            <a:ext cx="3038161" cy="46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defTabSz="93187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40" y="8831261"/>
            <a:ext cx="3038160" cy="46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1871">
              <a:defRPr sz="1200" smtClean="0"/>
            </a:lvl1pPr>
          </a:lstStyle>
          <a:p>
            <a:pPr>
              <a:defRPr/>
            </a:pPr>
            <a:fld id="{C8D118E8-2BBC-4CD5-B5F5-8ED546FB0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656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457" cy="46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5943" y="0"/>
            <a:ext cx="3004457" cy="46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0563"/>
            <a:ext cx="4705350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449" y="4449996"/>
            <a:ext cx="5161503" cy="41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268"/>
            <a:ext cx="3004457" cy="46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5943" y="8823268"/>
            <a:ext cx="3004457" cy="46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F182EF4-59A8-4099-9176-FECBBC60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42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0E894F-82A8-4090-931F-297A4DE6AABC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646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5D4A58-68CC-41C2-B315-E37AACFDA86B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4196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97BB0-FDB9-4A3A-8967-B4C2838F90A4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1922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132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650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helps you establish credibility</a:t>
            </a:r>
          </a:p>
          <a:p>
            <a:r>
              <a:rPr lang="en-US" dirty="0" smtClean="0"/>
              <a:t>Organization’s purpose</a:t>
            </a:r>
          </a:p>
          <a:p>
            <a:r>
              <a:rPr lang="en-US" dirty="0" smtClean="0"/>
              <a:t>Long range goals</a:t>
            </a:r>
          </a:p>
          <a:p>
            <a:r>
              <a:rPr lang="en-US" dirty="0" smtClean="0"/>
              <a:t>Current programs and activities – discuss current funded VAG projects if any</a:t>
            </a:r>
          </a:p>
          <a:p>
            <a:endParaRPr lang="en-US" dirty="0" smtClean="0"/>
          </a:p>
          <a:p>
            <a:r>
              <a:rPr lang="en-US" dirty="0" smtClean="0"/>
              <a:t>Public</a:t>
            </a:r>
            <a:r>
              <a:rPr lang="en-US" baseline="0" dirty="0" smtClean="0"/>
              <a:t> Agencies must cite statutory authority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199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965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04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520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0586-5815-4860-A0C2-A7D8066367D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74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letters of support</a:t>
            </a:r>
          </a:p>
          <a:p>
            <a:r>
              <a:rPr lang="en-US" dirty="0" smtClean="0"/>
              <a:t>No form letters</a:t>
            </a:r>
          </a:p>
          <a:p>
            <a:r>
              <a:rPr lang="en-US" dirty="0" smtClean="0"/>
              <a:t>Must be specific</a:t>
            </a:r>
            <a:r>
              <a:rPr lang="en-US" baseline="0" dirty="0" smtClean="0"/>
              <a:t> to the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7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2A0393-6668-48CB-95F9-DF1667F8E69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2032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will collect the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666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45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0586-5815-4860-A0C2-A7D8066367D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73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E92E57-739E-4440-ACCB-0D90DE12D152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3168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66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406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440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119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011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73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D9C4DF-2C06-4D8A-85DB-B129F9A76A7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0052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597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725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729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68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6763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9689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541" indent="-28751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063" indent="-230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0088" indent="-230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0114" indent="-230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0139" indent="-230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163" indent="-230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0189" indent="-230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0214" indent="-230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AE2575-C052-48B7-B595-AB9E37D9DF3B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Example:  12</a:t>
            </a:r>
            <a:r>
              <a:rPr lang="en-US" altLang="en-US" baseline="0" dirty="0" smtClean="0"/>
              <a:t> sessions VAG; change over to VCCO client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23047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156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6722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4306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salaried, list annual salary;</a:t>
            </a:r>
            <a:r>
              <a:rPr lang="en-US" baseline="0" dirty="0" smtClean="0"/>
              <a:t> if part-time, list hourly rate.</a:t>
            </a:r>
          </a:p>
          <a:p>
            <a:r>
              <a:rPr lang="en-US" b="1" i="1" dirty="0"/>
              <a:t>Again this is a very important section and make sure it is done properly.	</a:t>
            </a:r>
          </a:p>
          <a:p>
            <a:endParaRPr lang="en-US" b="1" i="1" dirty="0"/>
          </a:p>
          <a:p>
            <a:endParaRPr lang="en-US" dirty="0"/>
          </a:p>
          <a:p>
            <a:r>
              <a:rPr lang="en-US" dirty="0" smtClean="0"/>
              <a:t>.</a:t>
            </a:r>
            <a:r>
              <a:rPr lang="en-US" b="1" i="1" dirty="0"/>
              <a:t>Make sure you list Personnel information under salaries and wages, % of time on the grant project, list annual salary and project total.</a:t>
            </a:r>
          </a:p>
          <a:p>
            <a:endParaRPr lang="en-US" b="1" i="1" dirty="0"/>
          </a:p>
          <a:p>
            <a:r>
              <a:rPr lang="en-US" dirty="0" smtClean="0"/>
              <a:t>.</a:t>
            </a:r>
            <a:r>
              <a:rPr lang="en-US" b="1" i="1" dirty="0"/>
              <a:t>Make sure salary doesn’t exceed % of time on the job.  </a:t>
            </a:r>
          </a:p>
          <a:p>
            <a:endParaRPr lang="en-US" b="1" i="1" dirty="0"/>
          </a:p>
          <a:p>
            <a:r>
              <a:rPr lang="en-US" dirty="0" smtClean="0"/>
              <a:t>.</a:t>
            </a:r>
            <a:r>
              <a:rPr lang="en-US" b="1" i="1" dirty="0"/>
              <a:t>Again please have someone else check the calculations.</a:t>
            </a:r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i="1" u="sng" dirty="0"/>
              <a:t>Example: </a:t>
            </a:r>
            <a:r>
              <a:rPr lang="en-US" b="1" i="1" dirty="0"/>
              <a:t> If an employee makes $100,000 and works 50% on the project, the most the grant can pay for is $50,000. This can be in Salary, in Match or a combination of both, but can’t exceed $50,000 total for this example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i="1" dirty="0"/>
              <a:t>$100,000 multiplied by 50% = $50,000</a:t>
            </a:r>
          </a:p>
          <a:p>
            <a:endParaRPr lang="en-US" b="1" i="1" dirty="0"/>
          </a:p>
          <a:p>
            <a:r>
              <a:rPr lang="en-US" b="1" i="1" dirty="0"/>
              <a:t>	$50,000 divided by $100,000 = 50%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b="1" i="1" u="sng" dirty="0">
                <a:solidFill>
                  <a:srgbClr val="FF0000"/>
                </a:solidFill>
              </a:rPr>
              <a:t>Budget Detail - Fringe(Page 38)</a:t>
            </a:r>
            <a:endParaRPr lang="en-US" b="1" i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 smtClean="0"/>
              <a:t>.</a:t>
            </a:r>
            <a:r>
              <a:rPr lang="en-US" b="1" i="1" dirty="0"/>
              <a:t>Make sure your fringe benefits figure is calculated on the salary grant is paying for and not the total salary of the employee if it is different.</a:t>
            </a:r>
          </a:p>
          <a:p>
            <a:endParaRPr lang="en-US" b="1" i="1" dirty="0"/>
          </a:p>
          <a:p>
            <a:r>
              <a:rPr lang="en-US" dirty="0" smtClean="0"/>
              <a:t>.</a:t>
            </a:r>
            <a:r>
              <a:rPr lang="en-US" b="1" i="1" dirty="0"/>
              <a:t>Make sure you don’t exceed % of time on the grant.</a:t>
            </a:r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i="1" dirty="0"/>
              <a:t>Example: Same example that we used on salaries part. Employee makes $100,000 and is on grant 50% of the time. This gives an amount of $50,000</a:t>
            </a:r>
          </a:p>
          <a:p>
            <a:r>
              <a:rPr lang="en-US" b="1" i="1" dirty="0"/>
              <a:t>and if the fringe rate is 20% the total fringe would be $10,000.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3895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3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1532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9943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2369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9714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2289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8460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5894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64E026-C8D1-41D2-96D9-749C45A8F511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249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DCE4EC-E7FD-4B32-9802-D213254E629A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52469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43A1DC-CF92-4B89-9A98-D05837A67DE7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56167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5575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73B6B7-9829-45DE-8F85-21334C005115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31644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92BC04-B527-4B71-A6BF-5232C20A426A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7658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F19A5B-801D-40E7-A2AE-26E9E987062D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52836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184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5766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6957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126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39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0094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8512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3802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6064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078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9418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1085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8542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9587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2412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45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38335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0126C0-634D-4843-8957-3B1359BF87CC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80541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DD89C2-EE8A-4BA1-948C-7DD39E96565E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746763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8BC5C6-9D35-4945-9740-C3B7E2311413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35737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7AD1CB-1B79-4DC9-9B3F-E1C5BD6C1DA9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4175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82EF4-59A8-4099-9176-FECBBC607FF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898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39" indent="-28820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830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962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094" indent="-2305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021339-ECD6-4FB5-A2F5-E17056AAE534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970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E624E8BD-FE14-4B8D-8279-931CA0F295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27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CB5AA27-73E4-4099-8A84-566F4855A5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856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CB5AA27-73E4-4099-8A84-566F4855A5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98225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CB5AA27-73E4-4099-8A84-566F4855A5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237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CB5AA27-73E4-4099-8A84-566F4855A5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95259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CB5AA27-73E4-4099-8A84-566F4855A5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0313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5AE6E-380F-47DA-8F76-B6A3C15A0D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71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964C7-6169-4DD7-877A-17F8105CA0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52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77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03869F4E-E2D6-4382-B563-32F63A0325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05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20E4156-AA8F-4F9A-9F97-F8653C9DFD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80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5C9E412-201C-4879-A20B-667317EE96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92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9580-FA89-44AD-A797-2664D881B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97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BBAFB-1639-4D47-B342-B47B4E4E9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41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8490C-C510-41FA-B372-E891F88B25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9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3342FD8-91BD-47E1-8A90-CFEECE56CF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40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CB5AA27-73E4-4099-8A84-566F4855A5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39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e.gov/ovw/file/892031/download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16/07/08/2016-16085/victims-of-crime-act-victim-assistance-progra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18" Type="http://schemas.microsoft.com/office/2007/relationships/diagramDrawing" Target="../diagrams/drawing15.xml"/><Relationship Id="rId3" Type="http://schemas.openxmlformats.org/officeDocument/2006/relationships/notesSlide" Target="../notesSlides/notesSlide53.xml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17" Type="http://schemas.openxmlformats.org/officeDocument/2006/relationships/diagramColors" Target="../diagrams/colors15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5.xml"/><Relationship Id="rId20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5" Type="http://schemas.openxmlformats.org/officeDocument/2006/relationships/diagramLayout" Target="../diagrams/layout15.xml"/><Relationship Id="rId10" Type="http://schemas.openxmlformats.org/officeDocument/2006/relationships/diagramLayout" Target="../diagrams/layout14.xml"/><Relationship Id="rId19" Type="http://schemas.openxmlformats.org/officeDocument/2006/relationships/package" Target="../embeddings/Microsoft_Word_Document1.docx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Relationship Id="rId14" Type="http://schemas.openxmlformats.org/officeDocument/2006/relationships/diagramData" Target="../diagrams/data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2.docx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3.docx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4.docx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5.docx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6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7.docx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nj.us/treasury/taxation/rsb100.s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nj.us/treasury/taxation/exemptintro.shtml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jp.gov/ovc/grants/" TargetMode="External"/><Relationship Id="rId5" Type="http://schemas.openxmlformats.org/officeDocument/2006/relationships/hyperlink" Target="https://www.federalregister.gov/documents/2016/07/08/2016-16085/victims-of-crime-act-victim-assistance-program" TargetMode="External"/><Relationship Id="rId4" Type="http://schemas.openxmlformats.org/officeDocument/2006/relationships/hyperlink" Target="https://www.justice.gov/ovw/file/892031/download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vw.org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848600" cy="2819400"/>
          </a:xfr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altLang="en-US" sz="4000" dirty="0" smtClean="0"/>
              <a:t>New Jersey</a:t>
            </a:r>
            <a:br>
              <a:rPr lang="en-US" altLang="en-US" sz="4000" dirty="0" smtClean="0"/>
            </a:br>
            <a:r>
              <a:rPr lang="en-US" altLang="en-US" sz="4000" dirty="0" smtClean="0"/>
              <a:t> </a:t>
            </a:r>
            <a:r>
              <a:rPr lang="en-US" altLang="en-US" sz="4000" b="1" dirty="0" smtClean="0"/>
              <a:t>Victims of Crime Act (VOCA)</a:t>
            </a:r>
            <a:br>
              <a:rPr lang="en-US" altLang="en-US" sz="4000" b="1" dirty="0" smtClean="0"/>
            </a:br>
            <a:r>
              <a:rPr lang="en-US" altLang="en-US" sz="4000" dirty="0" smtClean="0"/>
              <a:t>Grant Program</a:t>
            </a:r>
          </a:p>
        </p:txBody>
      </p:sp>
      <p:sp>
        <p:nvSpPr>
          <p:cNvPr id="5122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507706"/>
            <a:ext cx="584978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635CC3-E838-41AA-BC13-8D539D934CBD}" type="slidenum"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752600" y="3733800"/>
            <a:ext cx="61722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Department of Law and Public Safety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Division of Criminal Justice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State Office of Victim Witness Advocacy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5125" name="Picture 7" descr="colorDCJseal4x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99552"/>
            <a:ext cx="13716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81408"/>
            <a:ext cx="6400800" cy="942592"/>
          </a:xfrm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VOCA Application Process</a:t>
            </a: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" y="762000"/>
            <a:ext cx="584978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7B8DA2-1508-432C-9898-0F8857A76BC9}" type="slidenum"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80499521"/>
              </p:ext>
            </p:extLst>
          </p:nvPr>
        </p:nvGraphicFramePr>
        <p:xfrm>
          <a:off x="1032405" y="1981200"/>
          <a:ext cx="7244291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/>
              <a:t>VOCA Application Categories &amp;            Point Allocations</a:t>
            </a:r>
            <a:endParaRPr lang="en-US" altLang="en-US" dirty="0" smtClean="0"/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16</a:t>
            </a:r>
            <a:endParaRPr lang="en-US" altLang="en-US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69742271"/>
              </p:ext>
            </p:extLst>
          </p:nvPr>
        </p:nvGraphicFramePr>
        <p:xfrm>
          <a:off x="1143000" y="1143000"/>
          <a:ext cx="769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701940"/>
              </p:ext>
            </p:extLst>
          </p:nvPr>
        </p:nvGraphicFramePr>
        <p:xfrm>
          <a:off x="1447800" y="6019800"/>
          <a:ext cx="6858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0418936"/>
              </p:ext>
            </p:extLst>
          </p:nvPr>
        </p:nvGraphicFramePr>
        <p:xfrm>
          <a:off x="2209800" y="2057400"/>
          <a:ext cx="6172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29B98-FCD0-41AA-BB0F-3950D8E7D775}" type="slidenum">
              <a:rPr lang="en-US" altLang="en-US" sz="2000">
                <a:solidFill>
                  <a:schemeClr val="bg1"/>
                </a:solidFill>
              </a:rPr>
              <a:pPr/>
              <a:t>12</a:t>
            </a:fld>
            <a:endParaRPr lang="en-US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0"/>
            <a:ext cx="3922199" cy="74749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What is a Project?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133600"/>
            <a:ext cx="7010400" cy="4343400"/>
          </a:xfr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specific, connected set of </a:t>
            </a:r>
            <a:r>
              <a:rPr lang="en-US" sz="2800" dirty="0" smtClean="0">
                <a:solidFill>
                  <a:schemeClr val="tx1"/>
                </a:solidFill>
              </a:rPr>
              <a:t>activities designed for a specific purpose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W</a:t>
            </a:r>
            <a:r>
              <a:rPr lang="en-US" sz="2800" dirty="0" smtClean="0">
                <a:solidFill>
                  <a:schemeClr val="tx1"/>
                </a:solidFill>
              </a:rPr>
              <a:t>ith </a:t>
            </a:r>
            <a:r>
              <a:rPr lang="en-US" sz="2800" dirty="0">
                <a:solidFill>
                  <a:schemeClr val="tx1"/>
                </a:solidFill>
              </a:rPr>
              <a:t>a beginning and an </a:t>
            </a:r>
            <a:r>
              <a:rPr lang="en-US" sz="2800" dirty="0" smtClean="0">
                <a:solidFill>
                  <a:schemeClr val="tx1"/>
                </a:solidFill>
              </a:rPr>
              <a:t>end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E</a:t>
            </a:r>
            <a:r>
              <a:rPr lang="en-US" sz="2800" dirty="0" smtClean="0">
                <a:solidFill>
                  <a:schemeClr val="tx1"/>
                </a:solidFill>
              </a:rPr>
              <a:t>xplicit </a:t>
            </a:r>
            <a:r>
              <a:rPr lang="en-US" sz="2800" dirty="0">
                <a:solidFill>
                  <a:schemeClr val="tx1"/>
                </a:solidFill>
              </a:rPr>
              <a:t>objectives and a predetermined </a:t>
            </a:r>
            <a:r>
              <a:rPr lang="en-US" sz="2800" dirty="0" smtClean="0">
                <a:solidFill>
                  <a:schemeClr val="tx1"/>
                </a:solidFill>
              </a:rPr>
              <a:t>cost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ligns </a:t>
            </a:r>
            <a:r>
              <a:rPr lang="en-US" sz="2800" dirty="0">
                <a:solidFill>
                  <a:schemeClr val="tx1"/>
                </a:solidFill>
              </a:rPr>
              <a:t>with the </a:t>
            </a:r>
            <a:r>
              <a:rPr lang="en-US" sz="2800" dirty="0" smtClean="0">
                <a:solidFill>
                  <a:schemeClr val="tx1"/>
                </a:solidFill>
              </a:rPr>
              <a:t>agency’s mission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 project is NOT a position:  </a:t>
            </a:r>
          </a:p>
          <a:p>
            <a:pPr marL="457200" lvl="1" indent="0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e.g. “The Bilingual Case Manager Project”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9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1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Agency Background, Mission, Experience, and Capability. </a:t>
            </a: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10 points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762000"/>
            <a:ext cx="584978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CB8C7B-306D-4F60-B048-36EA9BEE9CD4}" type="slidenum">
              <a:rPr lang="en-US" altLang="en-US" sz="2000">
                <a:solidFill>
                  <a:schemeClr val="bg1"/>
                </a:solidFill>
              </a:rPr>
              <a:pPr/>
              <a:t>14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278325"/>
              </p:ext>
            </p:extLst>
          </p:nvPr>
        </p:nvGraphicFramePr>
        <p:xfrm>
          <a:off x="685800" y="1752600"/>
          <a:ext cx="8305799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19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677549" y="147338"/>
            <a:ext cx="6856851" cy="1280890"/>
          </a:xfrm>
        </p:spPr>
        <p:txBody>
          <a:bodyPr>
            <a:normAutofit/>
          </a:bodyPr>
          <a:lstStyle/>
          <a:p>
            <a:r>
              <a:rPr lang="en-US" altLang="en-US" sz="31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Problem Statement/Needs Assessment.</a:t>
            </a: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15 points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576199"/>
              </p:ext>
            </p:extLst>
          </p:nvPr>
        </p:nvGraphicFramePr>
        <p:xfrm>
          <a:off x="617976" y="1981200"/>
          <a:ext cx="8002149" cy="4631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787782"/>
            <a:ext cx="584978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17D0DC-7DF2-48B2-BAFC-0285C5F17626}" type="slidenum">
              <a:rPr lang="en-US" altLang="en-US" sz="2000">
                <a:solidFill>
                  <a:schemeClr val="bg1"/>
                </a:solidFill>
              </a:rPr>
              <a:pPr/>
              <a:t>15</a:t>
            </a:fld>
            <a:endParaRPr lang="en-US" altLang="en-US" sz="2000" dirty="0">
              <a:solidFill>
                <a:schemeClr val="bg1"/>
              </a:solidFill>
            </a:endParaRPr>
          </a:p>
        </p:txBody>
      </p:sp>
      <p:pic>
        <p:nvPicPr>
          <p:cNvPr id="3174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70345"/>
            <a:ext cx="22193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2601" y="228600"/>
            <a:ext cx="6781800" cy="14478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 smtClean="0">
                <a:solidFill>
                  <a:schemeClr val="accent1"/>
                </a:solidFill>
              </a:rPr>
              <a:t>Project Description</a:t>
            </a:r>
            <a:br>
              <a:rPr lang="en-US" altLang="en-US" sz="3100" b="1" dirty="0" smtClean="0">
                <a:solidFill>
                  <a:schemeClr val="accent1"/>
                </a:solidFill>
              </a:rPr>
            </a:br>
            <a:r>
              <a:rPr lang="en-US" altLang="en-US" sz="2200" b="1" dirty="0" smtClean="0">
                <a:solidFill>
                  <a:schemeClr val="tx2"/>
                </a:solidFill>
              </a:rPr>
              <a:t>Goals, Objectives, and Work Plan (Action Strategy)</a:t>
            </a:r>
            <a:r>
              <a:rPr lang="en-US" altLang="en-US" sz="3100" b="1" dirty="0" smtClean="0">
                <a:solidFill>
                  <a:schemeClr val="accent1"/>
                </a:solidFill>
              </a:rPr>
              <a:t/>
            </a:r>
            <a:br>
              <a:rPr lang="en-US" altLang="en-US" sz="3100" b="1" dirty="0" smtClean="0">
                <a:solidFill>
                  <a:schemeClr val="accent1"/>
                </a:solidFill>
              </a:rPr>
            </a:br>
            <a:r>
              <a:rPr lang="en-US" altLang="en-US" sz="1100" b="1" dirty="0" smtClean="0">
                <a:solidFill>
                  <a:schemeClr val="accent1"/>
                </a:solidFill>
              </a:rPr>
              <a:t/>
            </a:r>
            <a:br>
              <a:rPr lang="en-US" altLang="en-US" sz="1100" b="1" dirty="0" smtClean="0">
                <a:solidFill>
                  <a:schemeClr val="accent1"/>
                </a:solidFill>
              </a:rPr>
            </a:br>
            <a:r>
              <a:rPr lang="en-US" altLang="en-US" sz="2000" b="1" dirty="0" smtClean="0"/>
              <a:t>30 points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454449"/>
              </p:ext>
            </p:extLst>
          </p:nvPr>
        </p:nvGraphicFramePr>
        <p:xfrm>
          <a:off x="685800" y="1752600"/>
          <a:ext cx="80010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42824" y="4114800"/>
            <a:ext cx="2443976" cy="1631216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What will take place?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Where will it operate?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How long will it operate?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Who will staff it?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Who will benefit?</a:t>
            </a:r>
          </a:p>
        </p:txBody>
      </p:sp>
    </p:spTree>
    <p:extLst>
      <p:ext uri="{BB962C8B-B14F-4D97-AF65-F5344CB8AC3E}">
        <p14:creationId xmlns:p14="http://schemas.microsoft.com/office/powerpoint/2010/main" val="36740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589199" cy="1066800"/>
          </a:xfrm>
        </p:spPr>
        <p:txBody>
          <a:bodyPr>
            <a:noAutofit/>
          </a:bodyPr>
          <a:lstStyle/>
          <a:p>
            <a:r>
              <a:rPr lang="en-US" altLang="en-US" sz="2800" b="1" u="sng" dirty="0" smtClean="0">
                <a:solidFill>
                  <a:schemeClr val="accent1"/>
                </a:solidFill>
              </a:rPr>
              <a:t>Project Work Plan Form </a:t>
            </a:r>
            <a:r>
              <a:rPr lang="en-US" altLang="en-US" sz="1100" b="1" dirty="0">
                <a:solidFill>
                  <a:schemeClr val="accent1"/>
                </a:solidFill>
              </a:rPr>
              <a:t/>
            </a:r>
            <a:br>
              <a:rPr lang="en-US" altLang="en-US" sz="1100" b="1" dirty="0">
                <a:solidFill>
                  <a:schemeClr val="accent1"/>
                </a:solidFill>
              </a:rPr>
            </a:br>
            <a:r>
              <a:rPr lang="en-US" altLang="en-US" sz="1800" b="1" dirty="0">
                <a:solidFill>
                  <a:schemeClr val="tx2"/>
                </a:solidFill>
              </a:rPr>
              <a:t>Goals, Objectives, and Work Plan (Action Strategy)</a:t>
            </a:r>
            <a:r>
              <a:rPr lang="en-US" altLang="en-US" sz="2000" b="1" dirty="0">
                <a:solidFill>
                  <a:schemeClr val="accent1"/>
                </a:solidFill>
              </a:rPr>
              <a:t/>
            </a:r>
            <a:br>
              <a:rPr lang="en-US" altLang="en-US" sz="2000" b="1" dirty="0">
                <a:solidFill>
                  <a:schemeClr val="accent1"/>
                </a:solidFill>
              </a:rPr>
            </a:br>
            <a:r>
              <a:rPr lang="en-US" altLang="en-US" sz="1800" b="1" dirty="0">
                <a:solidFill>
                  <a:schemeClr val="tx1"/>
                </a:solidFill>
              </a:rPr>
              <a:t>30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pts</a:t>
            </a:r>
            <a:r>
              <a:rPr lang="en-US" altLang="en-US" sz="2000" b="1" dirty="0" smtClean="0">
                <a:solidFill>
                  <a:schemeClr val="tx1"/>
                </a:solidFill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</a:rPr>
            </a:br>
            <a:r>
              <a:rPr lang="en-US" altLang="en-US" sz="1800" b="1" dirty="0">
                <a:solidFill>
                  <a:schemeClr val="tx1"/>
                </a:solidFill>
              </a:rPr>
              <a:t/>
            </a:r>
            <a:br>
              <a:rPr lang="en-US" altLang="en-US" sz="1800" b="1" dirty="0">
                <a:solidFill>
                  <a:schemeClr val="tx1"/>
                </a:solidFill>
              </a:rPr>
            </a:br>
            <a:r>
              <a:rPr lang="en-US" altLang="en-US" sz="1800" dirty="0" smtClean="0">
                <a:solidFill>
                  <a:schemeClr val="tx1"/>
                </a:solidFill>
              </a:rPr>
              <a:t>Please </a:t>
            </a:r>
            <a:r>
              <a:rPr lang="en-US" sz="1800" dirty="0" smtClean="0">
                <a:solidFill>
                  <a:schemeClr val="tx1"/>
                </a:solidFill>
              </a:rPr>
              <a:t>ONLY </a:t>
            </a:r>
            <a:r>
              <a:rPr lang="en-US" sz="1800" dirty="0">
                <a:solidFill>
                  <a:schemeClr val="tx1"/>
                </a:solidFill>
              </a:rPr>
              <a:t>use the </a:t>
            </a:r>
            <a:r>
              <a:rPr lang="en-US" sz="1800" b="1" dirty="0">
                <a:solidFill>
                  <a:schemeClr val="tx1"/>
                </a:solidFill>
              </a:rPr>
              <a:t>PROJECT WORK PLAN FORM </a:t>
            </a:r>
            <a:r>
              <a:rPr lang="en-US" sz="1800" dirty="0" smtClean="0">
                <a:solidFill>
                  <a:schemeClr val="tx1"/>
                </a:solidFill>
              </a:rPr>
              <a:t>below, which is provided </a:t>
            </a:r>
            <a:r>
              <a:rPr lang="en-US" sz="1800" dirty="0">
                <a:solidFill>
                  <a:schemeClr val="tx1"/>
                </a:solidFill>
              </a:rPr>
              <a:t>in the </a:t>
            </a:r>
            <a:r>
              <a:rPr lang="en-US" sz="1800" dirty="0" smtClean="0">
                <a:solidFill>
                  <a:schemeClr val="tx1"/>
                </a:solidFill>
              </a:rPr>
              <a:t>application.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0"/>
            <a:ext cx="7239000" cy="4079478"/>
          </a:xfrm>
        </p:spPr>
      </p:pic>
    </p:spTree>
    <p:extLst>
      <p:ext uri="{BB962C8B-B14F-4D97-AF65-F5344CB8AC3E}">
        <p14:creationId xmlns:p14="http://schemas.microsoft.com/office/powerpoint/2010/main" val="20686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52400"/>
            <a:ext cx="5105400" cy="933510"/>
          </a:xfr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Project Work Plan         </a:t>
            </a:r>
            <a:r>
              <a:rPr lang="en-US" sz="2400" dirty="0" smtClean="0"/>
              <a:t>(Action Strategy)</a:t>
            </a:r>
            <a:endParaRPr lang="en-US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492947"/>
              </p:ext>
            </p:extLst>
          </p:nvPr>
        </p:nvGraphicFramePr>
        <p:xfrm>
          <a:off x="1143000" y="1060967"/>
          <a:ext cx="7772400" cy="558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455"/>
                <a:gridCol w="2209800"/>
                <a:gridCol w="2521945"/>
                <a:gridCol w="1600200"/>
              </a:tblGrid>
              <a:tr h="942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 Start-up and Completion</a:t>
                      </a:r>
                      <a:r>
                        <a:rPr lang="en-US" baseline="0" dirty="0" smtClean="0"/>
                        <a:t> 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 Responsible</a:t>
                      </a:r>
                      <a:endParaRPr lang="en-US" dirty="0"/>
                    </a:p>
                  </a:txBody>
                  <a:tcPr/>
                </a:tc>
              </a:tr>
              <a:tr h="28279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713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Each</a:t>
                      </a:r>
                      <a:r>
                        <a:rPr lang="en-US" sz="1200" baseline="0" dirty="0" smtClean="0"/>
                        <a:t> Objective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List, in</a:t>
                      </a:r>
                      <a:r>
                        <a:rPr lang="en-US" sz="1200" baseline="0" dirty="0" smtClean="0"/>
                        <a:t> order, the activity that will be completed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 achieve each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objective.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Feasible time frame</a:t>
                      </a:r>
                      <a:r>
                        <a:rPr lang="en-US" sz="1200" baseline="0" dirty="0" smtClean="0"/>
                        <a:t> for the completion </a:t>
                      </a:r>
                      <a:r>
                        <a:rPr lang="en-US" sz="1200" dirty="0" smtClean="0"/>
                        <a:t>of each activity.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Staff member responsible for</a:t>
                      </a:r>
                      <a:r>
                        <a:rPr lang="en-US" sz="1200" baseline="0" dirty="0" smtClean="0"/>
                        <a:t> completing each activity. </a:t>
                      </a:r>
                      <a:endParaRPr lang="en-US" sz="12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  <a:tr h="84837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Victims/Clients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will know</a:t>
                      </a:r>
                      <a:r>
                        <a:rPr lang="en-US" sz="1200" b="1" baseline="0" dirty="0" smtClean="0"/>
                        <a:t> how to plan for safety after a Hotline Call.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Develop safety plan with victims.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January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1– </a:t>
                      </a:r>
                      <a:r>
                        <a:rPr lang="en-US" sz="1200" baseline="0" dirty="0" smtClean="0"/>
                        <a:t>December </a:t>
                      </a:r>
                      <a:r>
                        <a:rPr lang="en-US" sz="1200" baseline="0" dirty="0" smtClean="0"/>
                        <a:t>31.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Advocate Jane Doe</a:t>
                      </a:r>
                      <a:endParaRPr lang="en-US" sz="1200" dirty="0"/>
                    </a:p>
                  </a:txBody>
                  <a:tcPr/>
                </a:tc>
              </a:tr>
              <a:tr h="6598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“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Reinforce safety plan through Q and A with victim.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January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1– </a:t>
                      </a:r>
                      <a:r>
                        <a:rPr lang="en-US" sz="1200" baseline="0" dirty="0" smtClean="0"/>
                        <a:t>December </a:t>
                      </a:r>
                      <a:r>
                        <a:rPr lang="en-US" sz="1200" baseline="0" dirty="0" smtClean="0"/>
                        <a:t>31.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Advocate Jane Doe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848370"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Victims/clients will participate fully in the criminal case.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Hire 3 </a:t>
                      </a:r>
                      <a:r>
                        <a:rPr lang="en-US" sz="1200" baseline="0" dirty="0" smtClean="0"/>
                        <a:t>advocates by January </a:t>
                      </a:r>
                      <a:r>
                        <a:rPr lang="en-US" sz="1200" baseline="0" dirty="0" smtClean="0"/>
                        <a:t>31.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January </a:t>
                      </a:r>
                      <a:r>
                        <a:rPr lang="en-US" sz="1200" dirty="0" smtClean="0"/>
                        <a:t>1– </a:t>
                      </a:r>
                      <a:r>
                        <a:rPr lang="en-US" sz="1200" dirty="0" smtClean="0"/>
                        <a:t>January </a:t>
                      </a:r>
                      <a:r>
                        <a:rPr lang="en-US" sz="1200" dirty="0" smtClean="0"/>
                        <a:t>31.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</a:t>
                      </a:r>
                      <a:r>
                        <a:rPr lang="en-US" sz="1200" baseline="0" dirty="0" smtClean="0"/>
                        <a:t> Manager John Doe</a:t>
                      </a:r>
                      <a:endParaRPr lang="en-US" sz="1200" dirty="0"/>
                    </a:p>
                  </a:txBody>
                  <a:tcPr/>
                </a:tc>
              </a:tr>
              <a:tr h="6598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“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Train 3 advocates by </a:t>
                      </a:r>
                      <a:r>
                        <a:rPr lang="en-US" sz="1200" dirty="0" smtClean="0"/>
                        <a:t>February</a:t>
                      </a:r>
                      <a:r>
                        <a:rPr lang="en-US" sz="1200" baseline="0" dirty="0" smtClean="0"/>
                        <a:t>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January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 1 – </a:t>
                      </a:r>
                      <a:r>
                        <a:rPr lang="en-US" sz="1200" baseline="0" dirty="0" smtClean="0"/>
                        <a:t>February </a:t>
                      </a:r>
                      <a:r>
                        <a:rPr lang="en-US" sz="1200" baseline="0" dirty="0" smtClean="0"/>
                        <a:t>15.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Project</a:t>
                      </a:r>
                      <a:r>
                        <a:rPr lang="en-US" sz="1200" baseline="0" dirty="0" smtClean="0"/>
                        <a:t> Manager John Doe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624245"/>
            <a:ext cx="1981200" cy="461665"/>
          </a:xfrm>
          <a:prstGeom prst="rect">
            <a:avLst/>
          </a:prstGeom>
          <a:solidFill>
            <a:srgbClr val="1E4D9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Name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1"/>
            <a:ext cx="693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1945201" y="395511"/>
            <a:ext cx="6589199" cy="1204689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altLang="en-US" sz="2800" b="1" dirty="0" smtClean="0">
                <a:solidFill>
                  <a:schemeClr val="bg1"/>
                </a:solidFill>
              </a:rPr>
              <a:t>Partnership, Collaboration, and Coordination of and Linkages to Services.</a:t>
            </a:r>
            <a:br>
              <a:rPr lang="en-US" altLang="en-US" sz="2800" b="1" dirty="0" smtClean="0">
                <a:solidFill>
                  <a:schemeClr val="bg1"/>
                </a:solidFill>
              </a:rPr>
            </a:br>
            <a:r>
              <a:rPr lang="en-US" altLang="en-US" sz="2800" b="1" dirty="0" smtClean="0">
                <a:solidFill>
                  <a:schemeClr val="tx1"/>
                </a:solidFill>
              </a:rPr>
              <a:t>10 points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184223"/>
              </p:ext>
            </p:extLst>
          </p:nvPr>
        </p:nvGraphicFramePr>
        <p:xfrm>
          <a:off x="1943100" y="2133600"/>
          <a:ext cx="65913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E92697-8978-4AB9-A92E-38B8487B521D}" type="slidenum">
              <a:rPr lang="en-US" altLang="en-US" sz="1800">
                <a:solidFill>
                  <a:schemeClr val="bg1"/>
                </a:solidFill>
              </a:rPr>
              <a:pPr/>
              <a:t>19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808037"/>
            <a:ext cx="584978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F32C73-B15A-477A-9FD6-FA90F2DBA1E2}" type="slidenum"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209800" y="609600"/>
            <a:ext cx="5486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7030A0"/>
                </a:solidFill>
                <a:latin typeface="+mn-lt"/>
              </a:rPr>
              <a:t>Agenda</a:t>
            </a:r>
            <a:endParaRPr lang="en-US" altLang="en-US" sz="2400" dirty="0">
              <a:solidFill>
                <a:srgbClr val="7030A0"/>
              </a:solidFill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7059220"/>
              </p:ext>
            </p:extLst>
          </p:nvPr>
        </p:nvGraphicFramePr>
        <p:xfrm>
          <a:off x="1295400" y="1524000"/>
          <a:ext cx="7239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81000"/>
            <a:ext cx="7315200" cy="838200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Data Collection, Performance Measures, and Evaluation. </a:t>
            </a:r>
            <a:b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10 points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52601" y="1676400"/>
            <a:ext cx="5826250" cy="4648200"/>
            <a:chOff x="2832622" y="1995114"/>
            <a:chExt cx="3786577" cy="4075249"/>
          </a:xfrm>
        </p:grpSpPr>
        <p:sp>
          <p:nvSpPr>
            <p:cNvPr id="11" name="Freeform 10"/>
            <p:cNvSpPr/>
            <p:nvPr/>
          </p:nvSpPr>
          <p:spPr>
            <a:xfrm>
              <a:off x="2832622" y="1995114"/>
              <a:ext cx="1781708" cy="1781708"/>
            </a:xfrm>
            <a:custGeom>
              <a:avLst/>
              <a:gdLst>
                <a:gd name="connsiteX0" fmla="*/ 0 w 1781708"/>
                <a:gd name="connsiteY0" fmla="*/ 1781708 h 1781708"/>
                <a:gd name="connsiteX1" fmla="*/ 1781708 w 1781708"/>
                <a:gd name="connsiteY1" fmla="*/ 0 h 1781708"/>
                <a:gd name="connsiteX2" fmla="*/ 1781708 w 1781708"/>
                <a:gd name="connsiteY2" fmla="*/ 1781708 h 1781708"/>
                <a:gd name="connsiteX3" fmla="*/ 0 w 1781708"/>
                <a:gd name="connsiteY3" fmla="*/ 1781708 h 178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1708" h="1781708">
                  <a:moveTo>
                    <a:pt x="0" y="1781708"/>
                  </a:moveTo>
                  <a:cubicBezTo>
                    <a:pt x="0" y="797698"/>
                    <a:pt x="797698" y="0"/>
                    <a:pt x="1781708" y="0"/>
                  </a:cubicBezTo>
                  <a:lnTo>
                    <a:pt x="1781708" y="1781708"/>
                  </a:lnTo>
                  <a:lnTo>
                    <a:pt x="0" y="1781708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07194" tIns="607194" rIns="85344" bIns="8534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</a:rPr>
                <a:t>How will the agency measure the progress of the project?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20558" y="1995114"/>
              <a:ext cx="1781708" cy="1781708"/>
            </a:xfrm>
            <a:custGeom>
              <a:avLst/>
              <a:gdLst>
                <a:gd name="connsiteX0" fmla="*/ 0 w 1781708"/>
                <a:gd name="connsiteY0" fmla="*/ 1781708 h 1781708"/>
                <a:gd name="connsiteX1" fmla="*/ 1781708 w 1781708"/>
                <a:gd name="connsiteY1" fmla="*/ 0 h 1781708"/>
                <a:gd name="connsiteX2" fmla="*/ 1781708 w 1781708"/>
                <a:gd name="connsiteY2" fmla="*/ 1781708 h 1781708"/>
                <a:gd name="connsiteX3" fmla="*/ 0 w 1781708"/>
                <a:gd name="connsiteY3" fmla="*/ 1781708 h 178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1708" h="1781708">
                  <a:moveTo>
                    <a:pt x="0" y="0"/>
                  </a:moveTo>
                  <a:cubicBezTo>
                    <a:pt x="984010" y="0"/>
                    <a:pt x="1781708" y="797698"/>
                    <a:pt x="1781708" y="1781708"/>
                  </a:cubicBezTo>
                  <a:lnTo>
                    <a:pt x="0" y="17817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5344" tIns="607194" rIns="607194" bIns="8534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How will the agency measure the impact of the project?</a:t>
              </a:r>
              <a:endParaRPr lang="en-US" sz="20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837491" y="4288654"/>
              <a:ext cx="1781708" cy="1781709"/>
            </a:xfrm>
            <a:custGeom>
              <a:avLst/>
              <a:gdLst>
                <a:gd name="connsiteX0" fmla="*/ 0 w 1781708"/>
                <a:gd name="connsiteY0" fmla="*/ 1781708 h 1781708"/>
                <a:gd name="connsiteX1" fmla="*/ 1781708 w 1781708"/>
                <a:gd name="connsiteY1" fmla="*/ 0 h 1781708"/>
                <a:gd name="connsiteX2" fmla="*/ 1781708 w 1781708"/>
                <a:gd name="connsiteY2" fmla="*/ 1781708 h 1781708"/>
                <a:gd name="connsiteX3" fmla="*/ 0 w 1781708"/>
                <a:gd name="connsiteY3" fmla="*/ 1781708 h 178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1708" h="1781708">
                  <a:moveTo>
                    <a:pt x="1781708" y="0"/>
                  </a:moveTo>
                  <a:cubicBezTo>
                    <a:pt x="1781708" y="984010"/>
                    <a:pt x="984010" y="1781708"/>
                    <a:pt x="0" y="1781708"/>
                  </a:cubicBezTo>
                  <a:lnTo>
                    <a:pt x="0" y="0"/>
                  </a:lnTo>
                  <a:lnTo>
                    <a:pt x="1781708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5344" tIns="85344" rIns="607194" bIns="60719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 smtClean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*What data will be used to determine if the objectives were achieved?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32622" y="4287070"/>
              <a:ext cx="1781709" cy="1781709"/>
            </a:xfrm>
            <a:custGeom>
              <a:avLst/>
              <a:gdLst>
                <a:gd name="connsiteX0" fmla="*/ 0 w 1781708"/>
                <a:gd name="connsiteY0" fmla="*/ 1781708 h 1781708"/>
                <a:gd name="connsiteX1" fmla="*/ 1781708 w 1781708"/>
                <a:gd name="connsiteY1" fmla="*/ 0 h 1781708"/>
                <a:gd name="connsiteX2" fmla="*/ 1781708 w 1781708"/>
                <a:gd name="connsiteY2" fmla="*/ 1781708 h 1781708"/>
                <a:gd name="connsiteX3" fmla="*/ 0 w 1781708"/>
                <a:gd name="connsiteY3" fmla="*/ 1781708 h 178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1708" h="1781708">
                  <a:moveTo>
                    <a:pt x="1781708" y="1781708"/>
                  </a:moveTo>
                  <a:cubicBezTo>
                    <a:pt x="797698" y="1781708"/>
                    <a:pt x="0" y="984010"/>
                    <a:pt x="0" y="0"/>
                  </a:cubicBezTo>
                  <a:lnTo>
                    <a:pt x="1781708" y="0"/>
                  </a:lnTo>
                  <a:lnTo>
                    <a:pt x="1781708" y="178170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07194" tIns="85344" rIns="85344" bIns="607195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What feedback will the agency ask for from the victim?</a:t>
              </a:r>
              <a:endParaRPr lang="en-US" sz="2000" kern="1200" dirty="0"/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4340618" y="3668268"/>
              <a:ext cx="615162" cy="534924"/>
            </a:xfrm>
            <a:prstGeom prst="circularArrow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ircular Arrow 15"/>
            <p:cNvSpPr/>
            <p:nvPr/>
          </p:nvSpPr>
          <p:spPr>
            <a:xfrm rot="10800000">
              <a:off x="4340618" y="3874008"/>
              <a:ext cx="615162" cy="534924"/>
            </a:xfrm>
            <a:prstGeom prst="circularArrow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8" name="Rectangle 17"/>
          <p:cNvSpPr/>
          <p:nvPr/>
        </p:nvSpPr>
        <p:spPr>
          <a:xfrm>
            <a:off x="1635251" y="3776822"/>
            <a:ext cx="5943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will you measure success?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5638800"/>
            <a:ext cx="281146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*Provide </a:t>
            </a:r>
            <a:r>
              <a:rPr lang="en-US" sz="1600" dirty="0"/>
              <a:t>samples of evaluation tools and client </a:t>
            </a:r>
            <a:r>
              <a:rPr lang="en-US" sz="1600" dirty="0" smtClean="0"/>
              <a:t>feedback forms and/or evaluation forms</a:t>
            </a:r>
            <a:r>
              <a:rPr lang="en-US" sz="1600" dirty="0"/>
              <a:t>.</a:t>
            </a:r>
            <a:r>
              <a:rPr lang="en-US" sz="16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65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z="2800" b="1" dirty="0" smtClean="0">
                <a:solidFill>
                  <a:schemeClr val="accent1"/>
                </a:solidFill>
              </a:rPr>
              <a:t>Project Management and Staff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b="1" dirty="0" smtClean="0"/>
              <a:t>10 points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44728"/>
              </p:ext>
            </p:extLst>
          </p:nvPr>
        </p:nvGraphicFramePr>
        <p:xfrm>
          <a:off x="914400" y="18288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EE7258-57C6-4045-8354-633AFFF0FFF9}" type="slidenum">
              <a:rPr lang="en-US" altLang="en-US" sz="1800">
                <a:solidFill>
                  <a:schemeClr val="bg1"/>
                </a:solidFill>
              </a:rPr>
              <a:pPr/>
              <a:t>21</a:t>
            </a:fld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914400" y="40386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5848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600200"/>
            <a:ext cx="23336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934200" y="4108249"/>
            <a:ext cx="205740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</a:t>
            </a:r>
            <a:r>
              <a:rPr lang="en-US" sz="1400" dirty="0" smtClean="0"/>
              <a:t>or any staff listed in the budget under federal funding or match.</a:t>
            </a:r>
            <a:endParaRPr lang="en-US" sz="1400" dirty="0"/>
          </a:p>
        </p:txBody>
      </p:sp>
      <p:sp>
        <p:nvSpPr>
          <p:cNvPr id="3" name="Right Arrow 2"/>
          <p:cNvSpPr/>
          <p:nvPr/>
        </p:nvSpPr>
        <p:spPr>
          <a:xfrm>
            <a:off x="6248400" y="4323133"/>
            <a:ext cx="68580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563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Performance Measures</a:t>
            </a:r>
            <a:endParaRPr lang="en-US" sz="31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139238"/>
              </p:ext>
            </p:extLst>
          </p:nvPr>
        </p:nvGraphicFramePr>
        <p:xfrm>
          <a:off x="685800" y="12954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455"/>
                <a:gridCol w="2209800"/>
                <a:gridCol w="2521945"/>
                <a:gridCol w="205740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r>
                        <a:rPr lang="en-US" baseline="0" dirty="0" smtClean="0"/>
                        <a:t> Indicator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100%</a:t>
                      </a:r>
                      <a:r>
                        <a:rPr lang="en-US" sz="1200" baseline="0" dirty="0" smtClean="0"/>
                        <a:t> of Hotline v</a:t>
                      </a:r>
                      <a:r>
                        <a:rPr lang="en-US" sz="1200" dirty="0" smtClean="0"/>
                        <a:t>ictims exiting will know</a:t>
                      </a:r>
                      <a:r>
                        <a:rPr lang="en-US" sz="1200" baseline="0" dirty="0" smtClean="0"/>
                        <a:t> how to plan for safety.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Develop safety plan with victims.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victims</a:t>
                      </a:r>
                      <a:r>
                        <a:rPr lang="en-US" sz="1200" baseline="0" dirty="0" smtClean="0"/>
                        <a:t> served.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Number of victims</a:t>
                      </a:r>
                      <a:r>
                        <a:rPr lang="en-US" sz="1200" baseline="0" dirty="0" smtClean="0"/>
                        <a:t> that created a safety plan.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 of victims</a:t>
                      </a:r>
                      <a:r>
                        <a:rPr lang="en-US" sz="1200" baseline="0" dirty="0" smtClean="0"/>
                        <a:t> that created a safety plan.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Reinforce safety plan through Q and A with victim.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 and A form</a:t>
                      </a:r>
                      <a:r>
                        <a:rPr lang="en-US" sz="1200" baseline="0" dirty="0" smtClean="0"/>
                        <a:t> – some questions of ability to conceptualize and put into place a safety plan.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% of victims  capable of putting plan into action in the future.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Assist victims fully participate in the CJ case.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Hire 3 </a:t>
                      </a:r>
                      <a:r>
                        <a:rPr lang="en-US" sz="1200" baseline="0" dirty="0" smtClean="0"/>
                        <a:t>advocates by January 31.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advocates</a:t>
                      </a:r>
                      <a:r>
                        <a:rPr lang="en-US" sz="1200" baseline="0" dirty="0" smtClean="0"/>
                        <a:t> hired.</a:t>
                      </a:r>
                    </a:p>
                    <a:p>
                      <a:r>
                        <a:rPr lang="en-US" sz="1200" baseline="0" dirty="0" smtClean="0"/>
                        <a:t>Dates hired.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</a:t>
                      </a:r>
                      <a:r>
                        <a:rPr lang="en-US" sz="1200" baseline="0" dirty="0" smtClean="0"/>
                        <a:t> of advocates hired by Jan 31.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Train advocates</a:t>
                      </a:r>
                      <a:r>
                        <a:rPr lang="en-US" sz="1200" baseline="0" dirty="0" smtClean="0"/>
                        <a:t> by Feb 15.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</a:t>
                      </a:r>
                      <a:r>
                        <a:rPr lang="en-US" sz="1200" baseline="0" dirty="0" smtClean="0"/>
                        <a:t> of advocates trained. </a:t>
                      </a:r>
                    </a:p>
                    <a:p>
                      <a:r>
                        <a:rPr lang="en-US" sz="1200" baseline="0" dirty="0" smtClean="0"/>
                        <a:t>Training dates.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advocates trained by Feb</a:t>
                      </a:r>
                      <a:r>
                        <a:rPr lang="en-US" sz="1200" baseline="0" dirty="0" smtClean="0"/>
                        <a:t> 15 .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Assist</a:t>
                      </a:r>
                      <a:r>
                        <a:rPr lang="en-US" sz="1200" baseline="0" dirty="0" smtClean="0"/>
                        <a:t> victims apply for  VCCO benefits.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Assist all qualifying </a:t>
                      </a:r>
                      <a:r>
                        <a:rPr lang="en-US" sz="1200" baseline="0" dirty="0" smtClean="0"/>
                        <a:t>victims with crime compensation filings.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qualifying</a:t>
                      </a:r>
                      <a:r>
                        <a:rPr lang="en-US" sz="1200" baseline="0" dirty="0" smtClean="0"/>
                        <a:t> victims.</a:t>
                      </a:r>
                    </a:p>
                    <a:p>
                      <a:r>
                        <a:rPr lang="en-US" sz="1200" baseline="0" dirty="0" smtClean="0"/>
                        <a:t>Number of victims assisted with cc filings.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 of qualifying</a:t>
                      </a:r>
                      <a:r>
                        <a:rPr lang="en-US" sz="1200" baseline="0" dirty="0" smtClean="0"/>
                        <a:t> victims assisted with cc filings.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Attend court sessions with all qualifying victims.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qualifying victims.</a:t>
                      </a:r>
                    </a:p>
                    <a:p>
                      <a:r>
                        <a:rPr lang="en-US" sz="1200" dirty="0" smtClean="0"/>
                        <a:t>Number</a:t>
                      </a:r>
                      <a:r>
                        <a:rPr lang="en-US" sz="1200" baseline="0" dirty="0" smtClean="0"/>
                        <a:t> of court sessions attended.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 of qualifying victims accompanied to court.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8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6553200" cy="8382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VOCA Application Process</a:t>
            </a: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3AD97-ECDD-4C17-84FD-D29DA048093E}" type="slidenum"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0" y="2330183"/>
            <a:ext cx="3179439" cy="719549"/>
            <a:chOff x="1" y="22080"/>
            <a:chExt cx="7209165" cy="719549"/>
          </a:xfrm>
        </p:grpSpPr>
        <p:sp>
          <p:nvSpPr>
            <p:cNvPr id="6" name="Rounded Rectangle 5"/>
            <p:cNvSpPr/>
            <p:nvPr/>
          </p:nvSpPr>
          <p:spPr>
            <a:xfrm>
              <a:off x="1" y="22080"/>
              <a:ext cx="2950840" cy="7195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5125" y="57205"/>
              <a:ext cx="7174041" cy="64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Part II.</a:t>
              </a:r>
              <a:endParaRPr lang="en-US" sz="3000" kern="1200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899709" y="3200400"/>
            <a:ext cx="6558491" cy="71954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/>
              <a:t>Budget Requirements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90800"/>
            <a:ext cx="6589199" cy="128089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Determining Allowable Costs for the Budget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6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76090"/>
          </a:xfr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bg1"/>
                </a:solidFill>
              </a:rPr>
              <a:t>Allowable Costs </a:t>
            </a:r>
            <a:r>
              <a:rPr lang="en-US" b="1" dirty="0" smtClean="0">
                <a:solidFill>
                  <a:schemeClr val="bg1"/>
                </a:solidFill>
              </a:rPr>
              <a:t>–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GENERAL </a:t>
            </a:r>
            <a:r>
              <a:rPr lang="en-US" b="1" dirty="0">
                <a:solidFill>
                  <a:schemeClr val="bg1"/>
                </a:solidFill>
              </a:rPr>
              <a:t>GUIDANCE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209800"/>
            <a:ext cx="5753785" cy="3962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Costs </a:t>
            </a:r>
            <a:r>
              <a:rPr lang="en-US" sz="4000" dirty="0"/>
              <a:t>must </a:t>
            </a:r>
            <a:r>
              <a:rPr lang="en-US" sz="4000" dirty="0" smtClean="0"/>
              <a:t>be:</a:t>
            </a:r>
          </a:p>
          <a:p>
            <a:pPr lvl="1"/>
            <a:r>
              <a:rPr lang="en-US" sz="3800" b="1" dirty="0" smtClean="0"/>
              <a:t>reasonable</a:t>
            </a:r>
            <a:r>
              <a:rPr lang="en-US" sz="3800" b="1" dirty="0"/>
              <a:t>, </a:t>
            </a:r>
            <a:endParaRPr lang="en-US" sz="3800" b="1" dirty="0" smtClean="0"/>
          </a:p>
          <a:p>
            <a:pPr lvl="1"/>
            <a:r>
              <a:rPr lang="en-US" sz="3800" b="1" dirty="0" smtClean="0"/>
              <a:t>allowable, and</a:t>
            </a:r>
          </a:p>
          <a:p>
            <a:pPr lvl="1"/>
            <a:r>
              <a:rPr lang="en-US" sz="3800" b="1" dirty="0" smtClean="0"/>
              <a:t>necessary </a:t>
            </a:r>
          </a:p>
          <a:p>
            <a:pPr marL="457200" lvl="1" indent="0">
              <a:buNone/>
            </a:pPr>
            <a:r>
              <a:rPr lang="en-US" sz="3800" dirty="0" smtClean="0"/>
              <a:t>for </a:t>
            </a:r>
            <a:r>
              <a:rPr lang="en-US" sz="3800" dirty="0"/>
              <a:t>the project</a:t>
            </a:r>
            <a:r>
              <a:rPr lang="en-US" sz="3800" dirty="0" smtClean="0"/>
              <a:t>.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bg1"/>
                </a:solidFill>
              </a:rPr>
              <a:t>2015 </a:t>
            </a:r>
            <a:r>
              <a:rPr lang="en-US" sz="2800" b="1" dirty="0">
                <a:solidFill>
                  <a:schemeClr val="bg1"/>
                </a:solidFill>
              </a:rPr>
              <a:t>DOJ Grants Financial Guide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886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2015 DOJ Grants Financial Guide replaces the OJP Financial Guide.</a:t>
            </a:r>
          </a:p>
          <a:p>
            <a:r>
              <a:rPr lang="en-US" sz="2800" dirty="0" smtClean="0"/>
              <a:t>Applies to VOCA grants.</a:t>
            </a:r>
          </a:p>
          <a:p>
            <a:r>
              <a:rPr lang="en-US" sz="2800" dirty="0" smtClean="0"/>
              <a:t>Available at:</a:t>
            </a:r>
          </a:p>
          <a:p>
            <a:pPr lvl="1"/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www.justice.gov/ovw/file/892031/download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9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NEW VOCA FINAL RULE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Now effective for ALL VOCA </a:t>
            </a:r>
            <a:r>
              <a:rPr lang="en-US" sz="2400" dirty="0" err="1" smtClean="0"/>
              <a:t>subawards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Expands allowable activities.</a:t>
            </a:r>
          </a:p>
          <a:p>
            <a:r>
              <a:rPr lang="en-US" sz="2400" dirty="0" smtClean="0"/>
              <a:t>Expands allowable costs.</a:t>
            </a:r>
          </a:p>
          <a:p>
            <a:r>
              <a:rPr lang="en-US" sz="2400" dirty="0" smtClean="0"/>
              <a:t>Available at:</a:t>
            </a:r>
            <a:endParaRPr lang="en-US" dirty="0" smtClean="0"/>
          </a:p>
          <a:p>
            <a:pPr lvl="1"/>
            <a:r>
              <a:rPr lang="en-US" sz="2200" dirty="0" smtClean="0">
                <a:hlinkClick r:id="rId3"/>
              </a:rPr>
              <a:t>https</a:t>
            </a:r>
            <a:r>
              <a:rPr lang="en-US" sz="2200" dirty="0">
                <a:hlinkClick r:id="rId3"/>
              </a:rPr>
              <a:t>://</a:t>
            </a:r>
            <a:r>
              <a:rPr lang="en-US" sz="2200" dirty="0" smtClean="0">
                <a:hlinkClick r:id="rId3"/>
              </a:rPr>
              <a:t>www.federalregister.gov/documents/2016/07/08/2016-16085/victims-of-crime-act-victim-assistance-program</a:t>
            </a:r>
            <a:r>
              <a:rPr lang="en-US" sz="22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4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970199" cy="6858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Some Newly Allowable Costs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371600"/>
            <a:ext cx="7391400" cy="5029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Civil Legal Services</a:t>
            </a:r>
          </a:p>
          <a:p>
            <a:pPr lvl="1"/>
            <a:r>
              <a:rPr lang="en-US" sz="2200" dirty="0" smtClean="0"/>
              <a:t>Actions </a:t>
            </a:r>
            <a:r>
              <a:rPr lang="en-US" sz="2200" dirty="0"/>
              <a:t>(other than tort actions) that, in the civil context, are reasonably necessary as a direct result of the </a:t>
            </a:r>
            <a:r>
              <a:rPr lang="en-US" sz="2200" dirty="0" smtClean="0"/>
              <a:t>victimization</a:t>
            </a:r>
          </a:p>
          <a:p>
            <a:r>
              <a:rPr lang="en-US" sz="2400" b="1" dirty="0" smtClean="0"/>
              <a:t>Relocation Assistance </a:t>
            </a:r>
          </a:p>
          <a:p>
            <a:r>
              <a:rPr lang="en-US" sz="2400" b="1" dirty="0" smtClean="0"/>
              <a:t>Transitional Housing </a:t>
            </a:r>
          </a:p>
          <a:p>
            <a:r>
              <a:rPr lang="en-US" sz="2400" b="1" dirty="0" smtClean="0"/>
              <a:t>Victim services </a:t>
            </a:r>
            <a:r>
              <a:rPr lang="en-US" sz="2400" b="1" dirty="0"/>
              <a:t>to incarcerated victims </a:t>
            </a:r>
            <a:r>
              <a:rPr lang="en-US" sz="2200" dirty="0"/>
              <a:t>(</a:t>
            </a:r>
            <a:r>
              <a:rPr lang="en-US" sz="2200" i="1" dirty="0"/>
              <a:t>e.g.,</a:t>
            </a:r>
            <a:r>
              <a:rPr lang="en-US" sz="2200" dirty="0"/>
              <a:t> victims of sexual assault in </a:t>
            </a:r>
            <a:r>
              <a:rPr lang="en-US" sz="2200" dirty="0" smtClean="0"/>
              <a:t>prison)</a:t>
            </a:r>
          </a:p>
          <a:p>
            <a:r>
              <a:rPr lang="en-US" sz="2400" b="1" dirty="0" smtClean="0"/>
              <a:t>Coordination activities</a:t>
            </a:r>
          </a:p>
          <a:p>
            <a:pPr lvl="1"/>
            <a:r>
              <a:rPr lang="en-US" sz="2200" dirty="0" smtClean="0"/>
              <a:t>Leveraging community </a:t>
            </a:r>
            <a:r>
              <a:rPr lang="en-US" sz="2200" dirty="0"/>
              <a:t>resources to provide </a:t>
            </a:r>
            <a:r>
              <a:rPr lang="en-US" sz="2200" dirty="0" smtClean="0"/>
              <a:t>more cost-effective </a:t>
            </a:r>
            <a:r>
              <a:rPr lang="en-US" sz="2200" dirty="0"/>
              <a:t>direct services</a:t>
            </a:r>
            <a:r>
              <a:rPr lang="en-US" sz="2200" dirty="0" smtClean="0"/>
              <a:t>.</a:t>
            </a:r>
          </a:p>
          <a:p>
            <a:r>
              <a:rPr lang="en-US" sz="2400" b="1" dirty="0" smtClean="0"/>
              <a:t>Indirect Costs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9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12849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Other Budget Considerations with respect to Allowable Costs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Nonprofits may use VOCA to increase staff salaries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You may charge Overtime to the Grant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Training for Staff </a:t>
            </a:r>
            <a:r>
              <a:rPr lang="en-US" sz="2400" b="1" dirty="0">
                <a:solidFill>
                  <a:schemeClr val="tx1"/>
                </a:solidFill>
              </a:rPr>
              <a:t>is </a:t>
            </a:r>
            <a:r>
              <a:rPr lang="en-US" sz="2400" b="1" dirty="0" smtClean="0">
                <a:solidFill>
                  <a:schemeClr val="tx1"/>
                </a:solidFill>
              </a:rPr>
              <a:t>ALLOWABLE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(e.g. sending staff to National, Regional or Local Conferences, Trainings, Workshops or hiring a consultant/trainer to hold an educational program at your Agency) 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The costs to develop Training Programs is NOT allowable.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9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8600" y="990600"/>
            <a:ext cx="46482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altLang="en-US" sz="4000" dirty="0" smtClean="0"/>
              <a:t>Funding Source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7010400" cy="3733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VOCA </a:t>
            </a:r>
            <a:r>
              <a:rPr lang="en-US" sz="2400" dirty="0">
                <a:solidFill>
                  <a:schemeClr val="tx1"/>
                </a:solidFill>
              </a:rPr>
              <a:t>Formula Grant Program was created under the 1984 Victims of Crime </a:t>
            </a:r>
            <a:r>
              <a:rPr lang="en-US" sz="2400" dirty="0" smtClean="0">
                <a:solidFill>
                  <a:schemeClr val="tx1"/>
                </a:solidFill>
              </a:rPr>
              <a:t>Act (VOCA).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Crime </a:t>
            </a:r>
            <a:r>
              <a:rPr lang="en-US" sz="2400" dirty="0">
                <a:solidFill>
                  <a:schemeClr val="tx1"/>
                </a:solidFill>
              </a:rPr>
              <a:t>Victims’ Fund </a:t>
            </a:r>
            <a:r>
              <a:rPr lang="en-US" sz="2400" dirty="0" smtClean="0">
                <a:solidFill>
                  <a:schemeClr val="tx1"/>
                </a:solidFill>
              </a:rPr>
              <a:t>is supported by fines levied on </a:t>
            </a:r>
            <a:r>
              <a:rPr lang="en-US" sz="2400" dirty="0">
                <a:solidFill>
                  <a:schemeClr val="tx1"/>
                </a:solidFill>
              </a:rPr>
              <a:t>offenders convicted of federal crimes, not </a:t>
            </a:r>
            <a:r>
              <a:rPr lang="en-US" sz="2400" dirty="0" smtClean="0">
                <a:solidFill>
                  <a:schemeClr val="tx1"/>
                </a:solidFill>
              </a:rPr>
              <a:t>by taxpayers</a:t>
            </a:r>
            <a:r>
              <a:rPr lang="en-US" sz="2400" i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DOJ, Office </a:t>
            </a:r>
            <a:r>
              <a:rPr lang="en-US" altLang="en-US" sz="2400" dirty="0">
                <a:solidFill>
                  <a:schemeClr val="tx1"/>
                </a:solidFill>
              </a:rPr>
              <a:t>for Victims of Crime (OVC</a:t>
            </a:r>
            <a:r>
              <a:rPr lang="en-US" altLang="en-US" sz="2400" dirty="0" smtClean="0">
                <a:solidFill>
                  <a:schemeClr val="tx1"/>
                </a:solidFill>
              </a:rPr>
              <a:t>).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altLang="en-US" sz="2800" dirty="0" smtClean="0">
              <a:solidFill>
                <a:schemeClr val="tx1"/>
              </a:solidFill>
            </a:endParaRPr>
          </a:p>
          <a:p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1000" y="4495800"/>
            <a:ext cx="30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315199" cy="67129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Allowable Direct Services Costs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1054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fontAlgn="base"/>
            <a:endParaRPr lang="en-US" sz="600" b="1" i="1" dirty="0" smtClean="0"/>
          </a:p>
          <a:p>
            <a:pPr fontAlgn="base"/>
            <a:r>
              <a:rPr lang="en-US" sz="2200" b="1" i="1" dirty="0" smtClean="0"/>
              <a:t>Services </a:t>
            </a:r>
            <a:r>
              <a:rPr lang="en-US" sz="2200" b="1" dirty="0" smtClean="0"/>
              <a:t>that </a:t>
            </a:r>
            <a:r>
              <a:rPr lang="en-US" sz="2200" b="1" dirty="0"/>
              <a:t>respond to </a:t>
            </a:r>
            <a:r>
              <a:rPr lang="en-US" sz="2200" b="1" dirty="0" smtClean="0"/>
              <a:t>the immediate </a:t>
            </a:r>
            <a:r>
              <a:rPr lang="en-US" sz="2200" b="1" i="1" dirty="0"/>
              <a:t>emotional, psychological, and physical health and </a:t>
            </a:r>
            <a:r>
              <a:rPr lang="en-US" sz="2200" b="1" i="1" dirty="0" smtClean="0"/>
              <a:t>safety needs of victims, </a:t>
            </a:r>
            <a:r>
              <a:rPr lang="en-US" sz="2200" b="1" dirty="0" smtClean="0"/>
              <a:t>including</a:t>
            </a:r>
            <a:r>
              <a:rPr lang="en-US" sz="2200" b="1" dirty="0"/>
              <a:t>, but not limited to:</a:t>
            </a:r>
          </a:p>
          <a:p>
            <a:pPr lvl="1" fontAlgn="base"/>
            <a:r>
              <a:rPr lang="en-US" sz="2200" dirty="0" smtClean="0"/>
              <a:t>Crisis </a:t>
            </a:r>
            <a:r>
              <a:rPr lang="en-US" sz="2200" dirty="0"/>
              <a:t>intervention </a:t>
            </a:r>
            <a:r>
              <a:rPr lang="en-US" sz="2200" dirty="0" smtClean="0"/>
              <a:t>services</a:t>
            </a:r>
            <a:endParaRPr lang="en-US" sz="2200" dirty="0"/>
          </a:p>
          <a:p>
            <a:pPr lvl="1" fontAlgn="base"/>
            <a:r>
              <a:rPr lang="en-US" sz="2200" dirty="0" smtClean="0"/>
              <a:t>Accompanying </a:t>
            </a:r>
            <a:r>
              <a:rPr lang="en-US" sz="2200" dirty="0"/>
              <a:t>victims to hospitals for medical </a:t>
            </a:r>
            <a:r>
              <a:rPr lang="en-US" sz="2200" dirty="0" smtClean="0"/>
              <a:t>examinations</a:t>
            </a:r>
            <a:endParaRPr lang="en-US" sz="2200" dirty="0"/>
          </a:p>
          <a:p>
            <a:pPr lvl="1" fontAlgn="base"/>
            <a:r>
              <a:rPr lang="en-US" sz="2200" dirty="0" smtClean="0"/>
              <a:t>Hotline counseling</a:t>
            </a:r>
            <a:endParaRPr lang="en-US" sz="2200" dirty="0"/>
          </a:p>
          <a:p>
            <a:pPr lvl="1" fontAlgn="base"/>
            <a:r>
              <a:rPr lang="en-US" sz="2200" dirty="0" smtClean="0"/>
              <a:t>Safety planning</a:t>
            </a:r>
            <a:endParaRPr lang="en-US" sz="2200" dirty="0"/>
          </a:p>
          <a:p>
            <a:pPr lvl="1" fontAlgn="base"/>
            <a:r>
              <a:rPr lang="en-US" sz="2200" dirty="0" smtClean="0"/>
              <a:t>Emergency </a:t>
            </a:r>
            <a:r>
              <a:rPr lang="en-US" sz="2200" dirty="0"/>
              <a:t>food, shelter, clothing, and </a:t>
            </a:r>
            <a:r>
              <a:rPr lang="en-US" sz="2200" dirty="0" smtClean="0"/>
              <a:t>transportation</a:t>
            </a:r>
            <a:endParaRPr lang="en-US" sz="2200" dirty="0"/>
          </a:p>
          <a:p>
            <a:pPr lvl="1" fontAlgn="base"/>
            <a:r>
              <a:rPr lang="en-US" sz="2200" dirty="0" smtClean="0"/>
              <a:t>Short-term </a:t>
            </a:r>
            <a:r>
              <a:rPr lang="en-US" sz="2200" dirty="0"/>
              <a:t>(up to 45 days) in-home care and supervision services for children and adults who remain in their own homes when the offender/caregiver is </a:t>
            </a:r>
            <a:r>
              <a:rPr lang="en-US" sz="2200" dirty="0" smtClean="0"/>
              <a:t>removed</a:t>
            </a:r>
            <a:endParaRPr lang="en-US" sz="2200" dirty="0"/>
          </a:p>
          <a:p>
            <a:pPr lvl="1" fontAlgn="base"/>
            <a:r>
              <a:rPr lang="en-US" sz="2200" dirty="0" smtClean="0"/>
              <a:t>Short-term </a:t>
            </a:r>
            <a:r>
              <a:rPr lang="en-US" sz="2200" dirty="0"/>
              <a:t>(up to 45 days) nursing-home, adult foster care, or group-home placement for adults for whom no other safe, short-term residence is </a:t>
            </a:r>
            <a:r>
              <a:rPr lang="en-US" sz="2200" dirty="0" smtClean="0"/>
              <a:t>available</a:t>
            </a:r>
            <a:endParaRPr lang="en-US" sz="2200" dirty="0"/>
          </a:p>
          <a:p>
            <a:pPr lvl="1" fontAlgn="base"/>
            <a:r>
              <a:rPr lang="en-US" sz="2200" dirty="0" smtClean="0"/>
              <a:t>Window</a:t>
            </a:r>
            <a:r>
              <a:rPr lang="en-US" sz="2200" dirty="0"/>
              <a:t>, door, or lock replacement or repair, and other repairs necessary to ensure a victim's </a:t>
            </a:r>
            <a:r>
              <a:rPr lang="en-US" sz="2200" dirty="0" smtClean="0"/>
              <a:t>safety</a:t>
            </a:r>
            <a:endParaRPr lang="en-US" sz="2200" dirty="0"/>
          </a:p>
          <a:p>
            <a:pPr lvl="1" fontAlgn="base"/>
            <a:r>
              <a:rPr lang="en-US" sz="2200" dirty="0" smtClean="0"/>
              <a:t>Costs </a:t>
            </a:r>
            <a:r>
              <a:rPr lang="en-US" sz="2200" dirty="0"/>
              <a:t>of </a:t>
            </a:r>
            <a:r>
              <a:rPr lang="en-US" sz="2200" dirty="0" smtClean="0"/>
              <a:t>non-prescription </a:t>
            </a:r>
            <a:r>
              <a:rPr lang="en-US" sz="2200" dirty="0"/>
              <a:t>and prescription medicine, prophylactic or other treatment to prevent HIV/AIDS infection or other infectious disease, durable medical equipment (such as wheel-chairs, crutches, hearing aids, eyeglasses), and other healthcare items </a:t>
            </a:r>
            <a:r>
              <a:rPr lang="en-US" sz="2200" dirty="0" smtClean="0"/>
              <a:t>in emergency situations</a:t>
            </a:r>
          </a:p>
          <a:p>
            <a:pPr lvl="1" fontAlgn="base"/>
            <a:r>
              <a:rPr lang="en-US" sz="2200" dirty="0" smtClean="0"/>
              <a:t>Emergency </a:t>
            </a:r>
            <a:r>
              <a:rPr lang="en-US" sz="2200" dirty="0"/>
              <a:t>legal assistance, such as for filing for restraining or protective orders, and obtaining emergency custody orders and visitation </a:t>
            </a:r>
            <a:r>
              <a:rPr lang="en-US" sz="2200" dirty="0" smtClean="0"/>
              <a:t>rights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8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24110"/>
            <a:ext cx="7162799" cy="74749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Allowable Direct Services Costs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52600"/>
            <a:ext cx="6591985" cy="4343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fontAlgn="base"/>
            <a:r>
              <a:rPr lang="en-US" b="1" i="1" dirty="0" smtClean="0"/>
              <a:t>Personal </a:t>
            </a:r>
            <a:r>
              <a:rPr lang="en-US" b="1" i="1" dirty="0"/>
              <a:t>advocacy and emotional support</a:t>
            </a:r>
            <a:r>
              <a:rPr lang="en-US" b="1" dirty="0"/>
              <a:t>—</a:t>
            </a:r>
          </a:p>
          <a:p>
            <a:pPr lvl="1" fontAlgn="base"/>
            <a:r>
              <a:rPr lang="en-US" sz="1800" dirty="0" smtClean="0"/>
              <a:t>Working </a:t>
            </a:r>
            <a:r>
              <a:rPr lang="en-US" sz="1800" dirty="0"/>
              <a:t>with </a:t>
            </a:r>
            <a:r>
              <a:rPr lang="en-US" sz="1800" dirty="0" smtClean="0"/>
              <a:t>victims to </a:t>
            </a:r>
            <a:r>
              <a:rPr lang="en-US" sz="1800" dirty="0"/>
              <a:t>assess the impact of the </a:t>
            </a:r>
            <a:r>
              <a:rPr lang="en-US" sz="1800" dirty="0" smtClean="0"/>
              <a:t>crime</a:t>
            </a:r>
            <a:endParaRPr lang="en-US" sz="1800" dirty="0"/>
          </a:p>
          <a:p>
            <a:pPr lvl="1" fontAlgn="base"/>
            <a:r>
              <a:rPr lang="en-US" sz="1800" dirty="0" smtClean="0"/>
              <a:t>Identification </a:t>
            </a:r>
            <a:r>
              <a:rPr lang="en-US" sz="1800" dirty="0"/>
              <a:t>of </a:t>
            </a:r>
            <a:r>
              <a:rPr lang="en-US" sz="1800" dirty="0" smtClean="0"/>
              <a:t>victims’ needs</a:t>
            </a:r>
          </a:p>
          <a:p>
            <a:pPr lvl="1" fontAlgn="base"/>
            <a:r>
              <a:rPr lang="en-US" sz="1800" dirty="0" smtClean="0"/>
              <a:t>Case management</a:t>
            </a:r>
          </a:p>
          <a:p>
            <a:pPr lvl="1" fontAlgn="base"/>
            <a:r>
              <a:rPr lang="en-US" sz="1800" dirty="0" smtClean="0"/>
              <a:t>Management </a:t>
            </a:r>
            <a:r>
              <a:rPr lang="en-US" sz="1800" dirty="0"/>
              <a:t>of </a:t>
            </a:r>
            <a:r>
              <a:rPr lang="en-US" sz="1800" dirty="0" smtClean="0"/>
              <a:t>practical </a:t>
            </a:r>
            <a:r>
              <a:rPr lang="en-US" sz="1800" dirty="0"/>
              <a:t>problems created by the </a:t>
            </a:r>
            <a:r>
              <a:rPr lang="en-US" sz="1800" dirty="0" smtClean="0"/>
              <a:t>victimization</a:t>
            </a:r>
          </a:p>
          <a:p>
            <a:pPr lvl="1" fontAlgn="base"/>
            <a:r>
              <a:rPr lang="en-US" sz="1800" dirty="0" smtClean="0"/>
              <a:t>Identification </a:t>
            </a:r>
            <a:r>
              <a:rPr lang="en-US" sz="1800" dirty="0"/>
              <a:t>of resources available to the </a:t>
            </a:r>
            <a:r>
              <a:rPr lang="en-US" sz="1800" dirty="0" smtClean="0"/>
              <a:t>victim</a:t>
            </a:r>
          </a:p>
          <a:p>
            <a:pPr lvl="1" fontAlgn="base"/>
            <a:r>
              <a:rPr lang="en-US" sz="1800" dirty="0" smtClean="0"/>
              <a:t>Provision </a:t>
            </a:r>
            <a:r>
              <a:rPr lang="en-US" sz="1800" dirty="0"/>
              <a:t>of information, referrals, advocacy, and follow-up contact for continued services, as </a:t>
            </a:r>
            <a:r>
              <a:rPr lang="en-US" sz="1800" dirty="0" smtClean="0"/>
              <a:t>needed</a:t>
            </a:r>
          </a:p>
          <a:p>
            <a:pPr lvl="1" fontAlgn="base"/>
            <a:r>
              <a:rPr lang="en-US" sz="1800" dirty="0" smtClean="0"/>
              <a:t>Traditional</a:t>
            </a:r>
            <a:r>
              <a:rPr lang="en-US" sz="1800" dirty="0"/>
              <a:t>, cultural, and/or alternative therapy/healing (</a:t>
            </a:r>
            <a:r>
              <a:rPr lang="en-US" sz="1800" i="1" dirty="0"/>
              <a:t>e.g.,</a:t>
            </a:r>
            <a:r>
              <a:rPr lang="en-US" sz="1800" dirty="0"/>
              <a:t> art therapy, yoga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7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934200" cy="7620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Allowable Direct </a:t>
            </a:r>
            <a:r>
              <a:rPr lang="en-US" dirty="0" smtClean="0">
                <a:solidFill>
                  <a:schemeClr val="bg1"/>
                </a:solidFill>
              </a:rPr>
              <a:t>Services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77199" cy="5105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base"/>
            <a:r>
              <a:rPr lang="en-US" b="1" i="1" dirty="0" smtClean="0"/>
              <a:t>Facilitation </a:t>
            </a:r>
            <a:r>
              <a:rPr lang="en-US" b="1" i="1" dirty="0"/>
              <a:t>of participation in criminal justice and other public proceedings arising from the </a:t>
            </a:r>
            <a:r>
              <a:rPr lang="en-US" b="1" i="1" dirty="0" smtClean="0"/>
              <a:t>crime</a:t>
            </a:r>
            <a:r>
              <a:rPr lang="en-US" b="1" dirty="0" smtClean="0"/>
              <a:t>—</a:t>
            </a:r>
          </a:p>
          <a:p>
            <a:pPr lvl="1" fontAlgn="base"/>
            <a:r>
              <a:rPr lang="en-US" dirty="0" smtClean="0"/>
              <a:t>Advocacy </a:t>
            </a:r>
            <a:r>
              <a:rPr lang="en-US" dirty="0"/>
              <a:t>on behalf of a </a:t>
            </a:r>
            <a:r>
              <a:rPr lang="en-US" dirty="0" smtClean="0"/>
              <a:t>victim</a:t>
            </a:r>
          </a:p>
          <a:p>
            <a:pPr lvl="1" fontAlgn="base"/>
            <a:r>
              <a:rPr lang="en-US" dirty="0" smtClean="0"/>
              <a:t>Accompanying </a:t>
            </a:r>
            <a:r>
              <a:rPr lang="en-US" dirty="0"/>
              <a:t>a victim to offices and </a:t>
            </a:r>
            <a:r>
              <a:rPr lang="en-US" dirty="0" smtClean="0"/>
              <a:t>court</a:t>
            </a:r>
          </a:p>
          <a:p>
            <a:pPr lvl="1" fontAlgn="base"/>
            <a:r>
              <a:rPr lang="en-US" dirty="0" smtClean="0"/>
              <a:t>Transportation</a:t>
            </a:r>
            <a:r>
              <a:rPr lang="en-US" dirty="0"/>
              <a:t>, meals, and lodging to allow a victim who is not a witness to participate in a </a:t>
            </a:r>
            <a:r>
              <a:rPr lang="en-US" dirty="0" smtClean="0"/>
              <a:t>proceeding</a:t>
            </a:r>
          </a:p>
          <a:p>
            <a:pPr lvl="1" fontAlgn="base"/>
            <a:r>
              <a:rPr lang="en-US" dirty="0" smtClean="0"/>
              <a:t>Interpreting </a:t>
            </a:r>
            <a:r>
              <a:rPr lang="en-US" dirty="0"/>
              <a:t>for a non-witness victim who is deaf or hard of hearing, or with limited English </a:t>
            </a:r>
            <a:r>
              <a:rPr lang="en-US" dirty="0" smtClean="0"/>
              <a:t>proficiency</a:t>
            </a:r>
            <a:endParaRPr lang="en-US" dirty="0"/>
          </a:p>
          <a:p>
            <a:pPr lvl="1" fontAlgn="base"/>
            <a:r>
              <a:rPr lang="en-US" dirty="0" smtClean="0"/>
              <a:t>Providing </a:t>
            </a:r>
            <a:r>
              <a:rPr lang="en-US" dirty="0"/>
              <a:t>child care and respite care to enable a victim who is a caregiver to attend activities related to the </a:t>
            </a:r>
            <a:r>
              <a:rPr lang="en-US" dirty="0" smtClean="0"/>
              <a:t>proceeding </a:t>
            </a:r>
          </a:p>
          <a:p>
            <a:pPr lvl="1" fontAlgn="base"/>
            <a:r>
              <a:rPr lang="en-US" dirty="0" smtClean="0"/>
              <a:t>Notification </a:t>
            </a:r>
            <a:r>
              <a:rPr lang="en-US" dirty="0"/>
              <a:t>to victims regarding key proceeding dates (</a:t>
            </a:r>
            <a:r>
              <a:rPr lang="en-US" i="1" dirty="0"/>
              <a:t>e.g.,</a:t>
            </a:r>
            <a:r>
              <a:rPr lang="en-US" dirty="0"/>
              <a:t> trial dates, case disposition, incarceration, and parole </a:t>
            </a:r>
            <a:r>
              <a:rPr lang="en-US" dirty="0" smtClean="0"/>
              <a:t>hearings)</a:t>
            </a:r>
          </a:p>
          <a:p>
            <a:pPr lvl="1" fontAlgn="base"/>
            <a:r>
              <a:rPr lang="en-US" dirty="0" smtClean="0"/>
              <a:t>Assistance </a:t>
            </a:r>
            <a:r>
              <a:rPr lang="en-US" dirty="0"/>
              <a:t>with Victim Impact </a:t>
            </a:r>
            <a:r>
              <a:rPr lang="en-US" dirty="0" smtClean="0"/>
              <a:t>Statements</a:t>
            </a:r>
          </a:p>
          <a:p>
            <a:pPr lvl="1" fontAlgn="base"/>
            <a:r>
              <a:rPr lang="en-US" dirty="0" smtClean="0"/>
              <a:t>Assistance </a:t>
            </a:r>
            <a:r>
              <a:rPr lang="en-US" dirty="0"/>
              <a:t>in recovering property that was retained as evidence; </a:t>
            </a:r>
            <a:r>
              <a:rPr lang="en-US" dirty="0" smtClean="0"/>
              <a:t>and</a:t>
            </a:r>
          </a:p>
          <a:p>
            <a:pPr lvl="1" fontAlgn="base"/>
            <a:r>
              <a:rPr lang="en-US" dirty="0" smtClean="0"/>
              <a:t>Assistance </a:t>
            </a:r>
            <a:r>
              <a:rPr lang="en-US" dirty="0"/>
              <a:t>with restitution advocacy on behalf of crime </a:t>
            </a:r>
            <a:r>
              <a:rPr lang="en-US" dirty="0" smtClean="0"/>
              <a:t>victims</a:t>
            </a:r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4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6934200" cy="74749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Allowable Direct </a:t>
            </a:r>
            <a:r>
              <a:rPr lang="en-US" sz="3200" dirty="0" smtClean="0">
                <a:solidFill>
                  <a:schemeClr val="bg1"/>
                </a:solidFill>
              </a:rPr>
              <a:t>Services Costs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1" y="1676400"/>
            <a:ext cx="6858000" cy="4724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fontAlgn="base"/>
            <a:r>
              <a:rPr lang="en-US" sz="2400" b="1" i="1" dirty="0"/>
              <a:t>Legal </a:t>
            </a:r>
            <a:r>
              <a:rPr lang="en-US" sz="2400" b="1" i="1" dirty="0" smtClean="0"/>
              <a:t>assistance</a:t>
            </a:r>
            <a:endParaRPr lang="en-US" sz="2400" b="1" dirty="0" smtClean="0"/>
          </a:p>
          <a:p>
            <a:pPr lvl="1" fontAlgn="base"/>
            <a:r>
              <a:rPr lang="en-US" sz="1800" dirty="0" smtClean="0"/>
              <a:t>Legal services provided </a:t>
            </a:r>
            <a:r>
              <a:rPr lang="en-US" sz="1800" dirty="0"/>
              <a:t>on an emergency </a:t>
            </a:r>
            <a:r>
              <a:rPr lang="en-US" sz="1800" dirty="0" smtClean="0"/>
              <a:t>basis</a:t>
            </a:r>
          </a:p>
          <a:p>
            <a:pPr lvl="1" fontAlgn="base"/>
            <a:r>
              <a:rPr lang="en-US" sz="1800" dirty="0" smtClean="0"/>
              <a:t>Legal services that arise </a:t>
            </a:r>
            <a:r>
              <a:rPr lang="en-US" sz="1800" dirty="0"/>
              <a:t>as a direct result of the </a:t>
            </a:r>
            <a:r>
              <a:rPr lang="en-US" sz="1800" dirty="0" smtClean="0"/>
              <a:t>victimization </a:t>
            </a:r>
            <a:endParaRPr lang="en-US" sz="1800" dirty="0"/>
          </a:p>
          <a:p>
            <a:pPr fontAlgn="base"/>
            <a:r>
              <a:rPr lang="en-US" sz="2400" b="1" i="1" dirty="0" smtClean="0"/>
              <a:t>Forensic </a:t>
            </a:r>
            <a:r>
              <a:rPr lang="en-US" sz="2400" b="1" i="1" dirty="0"/>
              <a:t>medical evidence collection </a:t>
            </a:r>
            <a:r>
              <a:rPr lang="en-US" sz="2400" b="1" i="1" dirty="0" smtClean="0"/>
              <a:t>examinations</a:t>
            </a:r>
            <a:endParaRPr lang="en-US" sz="2400" b="1" dirty="0"/>
          </a:p>
          <a:p>
            <a:pPr fontAlgn="base"/>
            <a:r>
              <a:rPr lang="en-US" sz="2400" b="1" i="1" dirty="0" smtClean="0"/>
              <a:t>Forensic interviews</a:t>
            </a:r>
            <a:endParaRPr lang="en-US" sz="2400" b="1" dirty="0"/>
          </a:p>
          <a:p>
            <a:pPr fontAlgn="base"/>
            <a:r>
              <a:rPr lang="en-US" sz="2400" b="1" i="1" dirty="0" smtClean="0"/>
              <a:t>Transportation</a:t>
            </a:r>
            <a:endParaRPr lang="en-US" sz="2400" b="1" dirty="0"/>
          </a:p>
          <a:p>
            <a:pPr fontAlgn="base"/>
            <a:r>
              <a:rPr lang="en-US" sz="2400" b="1" i="1" dirty="0" smtClean="0"/>
              <a:t>Public </a:t>
            </a:r>
            <a:r>
              <a:rPr lang="en-US" sz="2400" b="1" i="1" dirty="0"/>
              <a:t>awareness</a:t>
            </a:r>
            <a:r>
              <a:rPr lang="en-US" sz="2400" b="1" dirty="0"/>
              <a:t> </a:t>
            </a:r>
          </a:p>
          <a:p>
            <a:pPr fontAlgn="base"/>
            <a:r>
              <a:rPr lang="en-US" sz="2400" b="1" i="1" dirty="0" smtClean="0"/>
              <a:t>Transitional </a:t>
            </a:r>
            <a:r>
              <a:rPr lang="en-US" sz="2400" b="1" i="1" dirty="0"/>
              <a:t>housing</a:t>
            </a:r>
            <a:endParaRPr lang="en-US" sz="2400" b="1" dirty="0"/>
          </a:p>
          <a:p>
            <a:pPr fontAlgn="base"/>
            <a:r>
              <a:rPr lang="en-US" sz="2400" b="1" i="1" dirty="0"/>
              <a:t>Relocation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2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741599" cy="105229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Allowable </a:t>
            </a:r>
            <a:r>
              <a:rPr lang="en-US" dirty="0" smtClean="0">
                <a:solidFill>
                  <a:schemeClr val="bg1"/>
                </a:solidFill>
              </a:rPr>
              <a:t>Costs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i="1" u="sng" dirty="0" smtClean="0">
                <a:solidFill>
                  <a:schemeClr val="bg1"/>
                </a:solidFill>
              </a:rPr>
              <a:t>Supporting</a:t>
            </a:r>
            <a:r>
              <a:rPr lang="en-US" dirty="0" smtClean="0">
                <a:solidFill>
                  <a:schemeClr val="bg1"/>
                </a:solidFill>
              </a:rPr>
              <a:t> Direct Services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981200"/>
            <a:ext cx="6591985" cy="449580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Supporting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activities for which VOCA funds may be used include, but are not limited to, the </a:t>
            </a:r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following:</a:t>
            </a:r>
          </a:p>
          <a:p>
            <a:pPr lvl="1" fontAlgn="base">
              <a:spcBef>
                <a:spcPts val="1200"/>
              </a:spcBef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Coordination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 of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activities</a:t>
            </a:r>
            <a:endParaRPr lang="en-US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fontAlgn="base">
              <a:spcBef>
                <a:spcPts val="1200"/>
              </a:spcBef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Supervision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of direct service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providers</a:t>
            </a:r>
            <a:endParaRPr lang="en-US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fontAlgn="base">
              <a:spcBef>
                <a:spcPts val="1200"/>
              </a:spcBef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Multi-system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, interagency, multi-disciplinary response to crime victim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needs</a:t>
            </a:r>
            <a:endParaRPr lang="en-US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fontAlgn="base">
              <a:spcBef>
                <a:spcPts val="1200"/>
              </a:spcBef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Contracts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for professional services </a:t>
            </a:r>
            <a:endParaRPr lang="en-US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fontAlgn="base">
              <a:spcBef>
                <a:spcPts val="1200"/>
              </a:spcBef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Automated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systems and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technology</a:t>
            </a:r>
            <a:endParaRPr lang="en-US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fontAlgn="base">
              <a:spcBef>
                <a:spcPts val="1200"/>
              </a:spcBef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Volunteer trainings</a:t>
            </a:r>
            <a:endParaRPr lang="en-US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fontAlgn="base">
              <a:spcBef>
                <a:spcPts val="1200"/>
              </a:spcBef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Restorative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justice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9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Allowable </a:t>
            </a:r>
            <a:r>
              <a:rPr lang="en-US" dirty="0" smtClean="0">
                <a:solidFill>
                  <a:schemeClr val="bg1"/>
                </a:solidFill>
              </a:rPr>
              <a:t>Administrative Costs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543799" cy="51054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Personnel Costs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Skills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training for </a:t>
            </a:r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Staff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Training-related Travel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Organizational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Expenses</a:t>
            </a:r>
          </a:p>
          <a:p>
            <a:pPr fontAlgn="base"/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Equipment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Furniture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Operating Costs</a:t>
            </a:r>
          </a:p>
          <a:p>
            <a:pPr lvl="1" fontAlgn="base"/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Supplies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 Equipment use fees; Property insurance; Printing, photocopying, and postage; Courier service; Brochures that describe available services; Books and other victim-related materials; Computer backup files/tapes and storage; Security systems; Design and maintenance of Web sites and social media; and Essential communication services, such as web hosts and mobile device services.</a:t>
            </a:r>
          </a:p>
          <a:p>
            <a:pPr fontAlgn="base"/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VOCA Administrative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ime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Leasing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Purchasing Vehicles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Maintenance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repair, or replacement of essential items</a:t>
            </a:r>
          </a:p>
          <a:p>
            <a:pPr fontAlgn="base"/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Project Evaluation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9422" y="762000"/>
            <a:ext cx="584978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B2CAF2-D137-4DEF-B096-107C1ECD1098}" type="slidenum"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600200" y="425450"/>
            <a:ext cx="7281333" cy="120032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+mn-lt"/>
              </a:rPr>
              <a:t>Counseling Agencies – Funding Information</a:t>
            </a:r>
            <a:endParaRPr lang="en-US" alt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0320" y="2286000"/>
            <a:ext cx="754888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rtl="0"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0" rtl="0"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Agencies providing therapeutic counseling services should coordinate with the </a:t>
            </a:r>
            <a:r>
              <a:rPr lang="en-US" sz="1800" dirty="0" smtClean="0">
                <a:solidFill>
                  <a:schemeClr val="tx1"/>
                </a:solidFill>
              </a:rPr>
              <a:t>Victims</a:t>
            </a:r>
            <a:r>
              <a:rPr lang="en-US" sz="2000" dirty="0" smtClean="0">
                <a:solidFill>
                  <a:schemeClr val="tx1"/>
                </a:solidFill>
              </a:rPr>
              <a:t> of Crime Compensation Office (VCCO) for reimbursement of eligible services.</a:t>
            </a:r>
          </a:p>
          <a:p>
            <a:pPr lvl="0" rtl="0"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lvl="0" rtl="0"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Reasonable to use VAG funds for therapeutic counseling: </a:t>
            </a:r>
            <a:endParaRPr lang="en-US" sz="2000" dirty="0">
              <a:solidFill>
                <a:schemeClr val="tx1"/>
              </a:solidFill>
            </a:endParaRPr>
          </a:p>
          <a:p>
            <a:pPr lvl="1" rtl="0"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victims who are not eligible claimants with the VCCO</a:t>
            </a:r>
            <a:endParaRPr lang="en-US" sz="1800" dirty="0">
              <a:solidFill>
                <a:schemeClr val="tx1"/>
              </a:solidFill>
            </a:endParaRPr>
          </a:p>
          <a:p>
            <a:pPr lvl="1" rtl="0"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victims who need emergent crisis counseling</a:t>
            </a:r>
            <a:endParaRPr lang="en-US" sz="1800" dirty="0">
              <a:solidFill>
                <a:schemeClr val="tx1"/>
              </a:solidFill>
            </a:endParaRPr>
          </a:p>
          <a:p>
            <a:pPr lvl="1" rtl="0"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victims who are underserved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24110"/>
            <a:ext cx="6705600" cy="97609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Expressly Unallowable Costs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i="1" dirty="0" smtClean="0">
                <a:solidFill>
                  <a:schemeClr val="tx1"/>
                </a:solidFill>
              </a:rPr>
              <a:t>Lobbying</a:t>
            </a:r>
            <a:endParaRPr lang="en-US" b="1" dirty="0">
              <a:solidFill>
                <a:schemeClr val="tx1"/>
              </a:solidFill>
            </a:endParaRPr>
          </a:p>
          <a:p>
            <a:pPr fontAlgn="base"/>
            <a:r>
              <a:rPr lang="en-US" b="1" i="1" dirty="0" smtClean="0">
                <a:solidFill>
                  <a:schemeClr val="tx1"/>
                </a:solidFill>
              </a:rPr>
              <a:t>Research </a:t>
            </a:r>
            <a:r>
              <a:rPr lang="en-US" b="1" i="1" dirty="0">
                <a:solidFill>
                  <a:schemeClr val="tx1"/>
                </a:solidFill>
              </a:rPr>
              <a:t>and studies</a:t>
            </a:r>
            <a:endParaRPr lang="en-US" b="1" dirty="0">
              <a:solidFill>
                <a:schemeClr val="tx1"/>
              </a:solidFill>
            </a:endParaRPr>
          </a:p>
          <a:p>
            <a:pPr fontAlgn="base"/>
            <a:r>
              <a:rPr lang="en-US" b="1" i="1" dirty="0" smtClean="0">
                <a:solidFill>
                  <a:schemeClr val="tx1"/>
                </a:solidFill>
              </a:rPr>
              <a:t>Active </a:t>
            </a:r>
            <a:r>
              <a:rPr lang="en-US" b="1" i="1" dirty="0">
                <a:solidFill>
                  <a:schemeClr val="tx1"/>
                </a:solidFill>
              </a:rPr>
              <a:t>investigation and prosecution of criminal activities</a:t>
            </a:r>
            <a:endParaRPr lang="en-US" b="1" dirty="0">
              <a:solidFill>
                <a:schemeClr val="tx1"/>
              </a:solidFill>
            </a:endParaRPr>
          </a:p>
          <a:p>
            <a:pPr fontAlgn="base"/>
            <a:r>
              <a:rPr lang="en-US" b="1" i="1" dirty="0">
                <a:solidFill>
                  <a:schemeClr val="tx1"/>
                </a:solidFill>
              </a:rPr>
              <a:t>Fundraising</a:t>
            </a:r>
            <a:endParaRPr lang="en-US" b="1" dirty="0">
              <a:solidFill>
                <a:schemeClr val="tx1"/>
              </a:solidFill>
            </a:endParaRPr>
          </a:p>
          <a:p>
            <a:pPr fontAlgn="base"/>
            <a:r>
              <a:rPr lang="en-US" b="1" i="1" dirty="0" smtClean="0">
                <a:solidFill>
                  <a:schemeClr val="tx1"/>
                </a:solidFill>
              </a:rPr>
              <a:t>Capital </a:t>
            </a:r>
            <a:r>
              <a:rPr lang="en-US" b="1" i="1" dirty="0">
                <a:solidFill>
                  <a:schemeClr val="tx1"/>
                </a:solidFill>
              </a:rPr>
              <a:t>expenses</a:t>
            </a:r>
            <a:endParaRPr lang="en-US" b="1" dirty="0">
              <a:solidFill>
                <a:schemeClr val="tx1"/>
              </a:solidFill>
            </a:endParaRPr>
          </a:p>
          <a:p>
            <a:pPr fontAlgn="base"/>
            <a:r>
              <a:rPr lang="en-US" b="1" i="1" dirty="0" smtClean="0">
                <a:solidFill>
                  <a:schemeClr val="tx1"/>
                </a:solidFill>
              </a:rPr>
              <a:t>Compensation </a:t>
            </a:r>
            <a:r>
              <a:rPr lang="en-US" b="1" i="1" dirty="0">
                <a:solidFill>
                  <a:schemeClr val="tx1"/>
                </a:solidFill>
              </a:rPr>
              <a:t>for victims of crime</a:t>
            </a:r>
            <a:endParaRPr lang="en-US" b="1" dirty="0">
              <a:solidFill>
                <a:schemeClr val="tx1"/>
              </a:solidFill>
            </a:endParaRPr>
          </a:p>
          <a:p>
            <a:pPr fontAlgn="base"/>
            <a:r>
              <a:rPr lang="en-US" b="1" i="1" dirty="0" smtClean="0">
                <a:solidFill>
                  <a:schemeClr val="tx1"/>
                </a:solidFill>
              </a:rPr>
              <a:t>Medical </a:t>
            </a:r>
            <a:r>
              <a:rPr lang="en-US" b="1" i="1" dirty="0">
                <a:solidFill>
                  <a:schemeClr val="tx1"/>
                </a:solidFill>
              </a:rPr>
              <a:t>care</a:t>
            </a:r>
            <a:endParaRPr lang="en-US" b="1" dirty="0">
              <a:solidFill>
                <a:schemeClr val="tx1"/>
              </a:solidFill>
            </a:endParaRPr>
          </a:p>
          <a:p>
            <a:pPr fontAlgn="base"/>
            <a:r>
              <a:rPr lang="en-US" b="1" i="1" dirty="0">
                <a:solidFill>
                  <a:schemeClr val="tx1"/>
                </a:solidFill>
              </a:rPr>
              <a:t>Salaries and expenses of management</a:t>
            </a:r>
            <a:r>
              <a:rPr lang="en-US" b="1" dirty="0">
                <a:solidFill>
                  <a:schemeClr val="tx1"/>
                </a:solidFill>
              </a:rPr>
              <a:t> (unless they directly work on the project)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3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566502"/>
              </p:ext>
            </p:extLst>
          </p:nvPr>
        </p:nvGraphicFramePr>
        <p:xfrm>
          <a:off x="1295400" y="1752600"/>
          <a:ext cx="7467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6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99890"/>
          </a:xfr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r"/>
            <a:r>
              <a:rPr lang="en-US" sz="2800" dirty="0" smtClean="0"/>
              <a:t>Supplanting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315201" cy="42672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Federal </a:t>
            </a:r>
            <a:r>
              <a:rPr lang="en-US" sz="2200" dirty="0" smtClean="0"/>
              <a:t>funds </a:t>
            </a:r>
            <a:r>
              <a:rPr lang="en-US" sz="2200" dirty="0"/>
              <a:t>cannot be used to supplant state and local funds that would otherwise be available for crime victim services. </a:t>
            </a:r>
            <a:r>
              <a:rPr lang="en-US" sz="2200" dirty="0" smtClean="0"/>
              <a:t>                     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	</a:t>
            </a:r>
            <a:r>
              <a:rPr lang="en-US" sz="2200" dirty="0" smtClean="0"/>
              <a:t>See </a:t>
            </a:r>
            <a:r>
              <a:rPr lang="en-US" sz="2200" dirty="0"/>
              <a:t>Section 1404(a)(2)(c), codified at 42 U.S.C. </a:t>
            </a:r>
            <a:r>
              <a:rPr lang="en-US" sz="2200" dirty="0" smtClean="0"/>
              <a:t>	10603(a</a:t>
            </a:r>
            <a:r>
              <a:rPr lang="en-US" sz="2200" dirty="0"/>
              <a:t>)(2)(C</a:t>
            </a:r>
            <a:r>
              <a:rPr lang="en-US" sz="2200" dirty="0" smtClean="0"/>
              <a:t>).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May only use federal funds to </a:t>
            </a:r>
            <a:r>
              <a:rPr lang="en-US" sz="2200" u="sng" dirty="0" smtClean="0"/>
              <a:t>enhance </a:t>
            </a:r>
            <a:r>
              <a:rPr lang="en-US" sz="2200" u="sng" dirty="0"/>
              <a:t>or expand </a:t>
            </a:r>
            <a:r>
              <a:rPr lang="en-US" sz="2200" u="sng" dirty="0" smtClean="0"/>
              <a:t>services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 smtClean="0"/>
              <a:t>This </a:t>
            </a:r>
            <a:r>
              <a:rPr lang="en-US" sz="2200" b="1" dirty="0"/>
              <a:t>clause applies ONLY to state and local public agencies.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1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Purposes of VOCA Funding: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905000"/>
            <a:ext cx="7162800" cy="4343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Support direct services to crime victims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2000" b="1" dirty="0" smtClean="0"/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respond </a:t>
            </a:r>
            <a:r>
              <a:rPr lang="en-US" altLang="en-US" sz="2400" dirty="0"/>
              <a:t>to the emotional and physical needs of crime victims.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/>
              <a:t>assist primary and secondary victims of crime stabilize their lives after a victimization.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/>
              <a:t>assist victims to understand and participate in the criminal justice </a:t>
            </a:r>
            <a:r>
              <a:rPr lang="en-US" altLang="en-US" sz="2400" dirty="0" smtClean="0"/>
              <a:t>system.</a:t>
            </a:r>
            <a:endParaRPr lang="en-US" altLang="en-US" sz="2400" dirty="0"/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/>
              <a:t>provide victims of crime with a measure of safety and security.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2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8229600" cy="43163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6200"/>
            <a:ext cx="6589199" cy="8236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2800" dirty="0" smtClean="0"/>
              <a:t>Budget Detail - Personnel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209800" y="3429000"/>
            <a:ext cx="0" cy="243585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3242310" y="3200400"/>
            <a:ext cx="22098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217920" y="4250240"/>
            <a:ext cx="0" cy="57829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381000" y="5791200"/>
            <a:ext cx="2743200" cy="830997"/>
          </a:xfrm>
          <a:prstGeom prst="rect">
            <a:avLst/>
          </a:prstGeom>
          <a:solidFill>
            <a:schemeClr val="tx1"/>
          </a:solidFill>
          <a:ln w="2222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List Title and Name of Employee.  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If vacant, list vacant.  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Discuss when position will be filled.  Prorate anticipated salary costs.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3290" y="5791199"/>
            <a:ext cx="2438400" cy="830997"/>
          </a:xfrm>
          <a:prstGeom prst="rect">
            <a:avLst/>
          </a:prstGeom>
          <a:solidFill>
            <a:schemeClr val="bg1"/>
          </a:solidFill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Salaried person’s percentage of time MULTIPLIED by their annual salary = TOTAL GRANT FUNDS</a:t>
            </a:r>
            <a:endParaRPr lang="en-US" sz="12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2890" y="4828532"/>
            <a:ext cx="36576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List annual salary or hourly </a:t>
            </a:r>
            <a:r>
              <a:rPr lang="en-US" sz="1200" dirty="0" smtClean="0"/>
              <a:t>rate (include computation on total # of hours for the grant period)</a:t>
            </a:r>
            <a:endParaRPr lang="en-US" sz="1200" dirty="0"/>
          </a:p>
        </p:txBody>
      </p:sp>
      <p:sp>
        <p:nvSpPr>
          <p:cNvPr id="3" name="Rounded Rectangle 2"/>
          <p:cNvSpPr/>
          <p:nvPr/>
        </p:nvSpPr>
        <p:spPr>
          <a:xfrm>
            <a:off x="6400800" y="5943600"/>
            <a:ext cx="2590800" cy="80313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/>
              <a:t>New Jersey (2016) estimated value </a:t>
            </a:r>
            <a:r>
              <a:rPr lang="en-US" sz="1200" b="1" i="1" dirty="0"/>
              <a:t>of volunteer time is $</a:t>
            </a:r>
            <a:r>
              <a:rPr lang="en-US" sz="1200" b="1" i="1" dirty="0" smtClean="0"/>
              <a:t>27.46 </a:t>
            </a:r>
            <a:r>
              <a:rPr lang="en-US" sz="1200" b="1" i="1" dirty="0"/>
              <a:t>per </a:t>
            </a:r>
            <a:r>
              <a:rPr lang="en-US" sz="1200" b="1" i="1" dirty="0" smtClean="0"/>
              <a:t>hour *</a:t>
            </a:r>
            <a:endParaRPr lang="en-US" sz="1200" dirty="0"/>
          </a:p>
        </p:txBody>
      </p:sp>
      <p:cxnSp>
        <p:nvCxnSpPr>
          <p:cNvPr id="61" name="Straight Arrow Connector 60"/>
          <p:cNvCxnSpPr/>
          <p:nvPr/>
        </p:nvCxnSpPr>
        <p:spPr bwMode="auto">
          <a:xfrm flipV="1">
            <a:off x="5105400" y="4250240"/>
            <a:ext cx="0" cy="57829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>
          <a:xfrm flipH="1">
            <a:off x="3236596" y="3200400"/>
            <a:ext cx="2856" cy="2743200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236595" y="5943600"/>
            <a:ext cx="220980" cy="0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1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8077200" cy="46164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74870" y="6019800"/>
            <a:ext cx="2438400" cy="461665"/>
          </a:xfrm>
          <a:prstGeom prst="rect">
            <a:avLst/>
          </a:prstGeom>
          <a:solidFill>
            <a:srgbClr val="FFFF00"/>
          </a:solidFill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Based off of TOTAL FUNDS amount in A1.</a:t>
            </a:r>
            <a:endParaRPr lang="en-US" sz="1200" b="1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897880" y="2735580"/>
            <a:ext cx="0" cy="2308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>
          <a:xfrm>
            <a:off x="5894070" y="2735580"/>
            <a:ext cx="887730" cy="0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81800" y="2735580"/>
            <a:ext cx="0" cy="3276600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38400" y="76200"/>
            <a:ext cx="6589199" cy="8236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2800" dirty="0" smtClean="0"/>
              <a:t>Personnel – FRINGE BENEFITS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34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998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2800" dirty="0" smtClean="0"/>
              <a:t>Purchase of Services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5029200"/>
            <a:ext cx="2438400" cy="1508105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400" b="1" dirty="0" smtClean="0"/>
          </a:p>
          <a:p>
            <a:pPr algn="ctr"/>
            <a:r>
              <a:rPr lang="en-US" sz="1600" b="1" dirty="0" smtClean="0"/>
              <a:t>***New*** </a:t>
            </a:r>
          </a:p>
          <a:p>
            <a:pPr algn="ctr"/>
            <a:r>
              <a:rPr lang="en-US" sz="1600" b="1" dirty="0" smtClean="0"/>
              <a:t>- Consultant </a:t>
            </a:r>
            <a:r>
              <a:rPr lang="en-US" sz="1600" b="1" dirty="0"/>
              <a:t>Rate:  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$</a:t>
            </a:r>
            <a:r>
              <a:rPr lang="en-US" sz="1600" b="1" dirty="0"/>
              <a:t>81.25 per hour or $650 per 8 hour </a:t>
            </a:r>
            <a:r>
              <a:rPr lang="en-US" sz="1600" b="1" dirty="0" smtClean="0"/>
              <a:t>day</a:t>
            </a:r>
          </a:p>
          <a:p>
            <a:endParaRPr lang="en-US" sz="1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604481" cy="3200400"/>
          </a:xfrm>
        </p:spPr>
      </p:pic>
    </p:spTree>
    <p:extLst>
      <p:ext uri="{BB962C8B-B14F-4D97-AF65-F5344CB8AC3E}">
        <p14:creationId xmlns:p14="http://schemas.microsoft.com/office/powerpoint/2010/main" val="42426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760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2800" dirty="0" smtClean="0"/>
              <a:t>Travel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0200" y="5257800"/>
            <a:ext cx="6172201" cy="1219200"/>
          </a:xfr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Mileage Reimbursement Rate = $.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per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 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rate cannot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charged in excess of the New Jersey State maximum of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Treasury Circular Letter,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Automobile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Mileage Reimbursement Rate, 01‑02‑OMB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752600"/>
            <a:ext cx="8403467" cy="3200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876800" y="2895600"/>
            <a:ext cx="177801" cy="2362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6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8236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2800" dirty="0" smtClean="0"/>
              <a:t>Supplies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9580-FA89-44AD-A797-2664D881B285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3900" y="4648200"/>
            <a:ext cx="8001000" cy="1631216"/>
          </a:xfrm>
          <a:prstGeom prst="rect">
            <a:avLst/>
          </a:prstGeom>
          <a:solidFill>
            <a:srgbClr val="1E4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***</a:t>
            </a:r>
            <a:r>
              <a:rPr lang="en-US" sz="2000" u="sng" dirty="0" smtClean="0"/>
              <a:t>New</a:t>
            </a:r>
            <a:r>
              <a:rPr lang="en-US" sz="2000" dirty="0" smtClean="0"/>
              <a:t>***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Supplies = </a:t>
            </a:r>
            <a:r>
              <a:rPr lang="en-US" sz="2000" b="1" dirty="0" smtClean="0">
                <a:solidFill>
                  <a:srgbClr val="FFFF00"/>
                </a:solidFill>
              </a:rPr>
              <a:t>LESS than $5,000 </a:t>
            </a:r>
            <a:r>
              <a:rPr lang="en-US" sz="2000" dirty="0" smtClean="0"/>
              <a:t>regardless of useful life.</a:t>
            </a:r>
          </a:p>
          <a:p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tangible </a:t>
            </a:r>
            <a:r>
              <a:rPr lang="en-US" sz="2000" dirty="0"/>
              <a:t>personal property other than those described in §200.33 Equipment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839200" cy="289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7474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2800" dirty="0" smtClean="0"/>
              <a:t>Facilities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9580-FA89-44AD-A797-2664D881B285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62977"/>
            <a:ext cx="8686800" cy="246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7474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2800" dirty="0" smtClean="0"/>
              <a:t>Equipment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9580-FA89-44AD-A797-2664D881B285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4910541"/>
            <a:ext cx="8686800" cy="1631216"/>
          </a:xfrm>
          <a:prstGeom prst="rect">
            <a:avLst/>
          </a:prstGeom>
          <a:solidFill>
            <a:srgbClr val="1E4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***</a:t>
            </a:r>
            <a:r>
              <a:rPr lang="en-US" sz="2000" b="1" u="sng" dirty="0" smtClean="0"/>
              <a:t>NEW</a:t>
            </a:r>
            <a:r>
              <a:rPr lang="en-US" sz="2000" b="1" dirty="0" smtClean="0"/>
              <a:t>***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Equipment = each single item totaling </a:t>
            </a:r>
            <a:r>
              <a:rPr lang="en-US" sz="2000" b="1" dirty="0" smtClean="0">
                <a:solidFill>
                  <a:srgbClr val="FFFF00"/>
                </a:solidFill>
              </a:rPr>
              <a:t>OVER </a:t>
            </a:r>
            <a:r>
              <a:rPr lang="en-US" sz="2000" b="1" dirty="0">
                <a:solidFill>
                  <a:srgbClr val="FFFF00"/>
                </a:solidFill>
              </a:rPr>
              <a:t>$</a:t>
            </a:r>
            <a:r>
              <a:rPr lang="en-US" sz="2000" b="1" dirty="0" smtClean="0">
                <a:solidFill>
                  <a:srgbClr val="FFFF00"/>
                </a:solidFill>
              </a:rPr>
              <a:t>5,000</a:t>
            </a:r>
          </a:p>
          <a:p>
            <a:endParaRPr lang="en-US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Tangible </a:t>
            </a:r>
            <a:r>
              <a:rPr lang="en-US" sz="2000" dirty="0"/>
              <a:t>personal property (including information technology systems) having a useful life of more than one </a:t>
            </a:r>
            <a:r>
              <a:rPr lang="en-US" sz="2000" dirty="0" smtClean="0"/>
              <a:t>year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31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0" y="1676400"/>
            <a:ext cx="8619080" cy="37325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572000"/>
            <a:ext cx="4766740" cy="1981200"/>
          </a:xfr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1400" b="1" dirty="0" smtClean="0"/>
              <a:t>Agency must develop fiscal policies for victim aid.</a:t>
            </a:r>
          </a:p>
          <a:p>
            <a:r>
              <a:rPr lang="en-US" sz="1400" b="1" dirty="0" smtClean="0"/>
              <a:t>Fiscal policies must specify:</a:t>
            </a:r>
          </a:p>
          <a:p>
            <a:pPr lvl="1"/>
            <a:r>
              <a:rPr lang="en-US" sz="1400" b="1" dirty="0" smtClean="0"/>
              <a:t>Eligibility</a:t>
            </a:r>
          </a:p>
          <a:p>
            <a:pPr lvl="1"/>
            <a:r>
              <a:rPr lang="en-US" sz="1400" b="1" dirty="0" smtClean="0"/>
              <a:t>Intended use of items</a:t>
            </a:r>
          </a:p>
          <a:p>
            <a:pPr lvl="1"/>
            <a:r>
              <a:rPr lang="en-US" sz="1400" b="1" dirty="0" smtClean="0"/>
              <a:t>Approval process</a:t>
            </a:r>
          </a:p>
          <a:p>
            <a:pPr lvl="1"/>
            <a:r>
              <a:rPr lang="en-US" sz="1400" b="1" dirty="0" smtClean="0"/>
              <a:t>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46399" cy="8236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2800" dirty="0" smtClean="0"/>
              <a:t>Victim Aid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31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8236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2800" dirty="0" smtClean="0"/>
              <a:t>Victim Aid – Gift Cards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9580-FA89-44AD-A797-2664D881B285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1676400"/>
            <a:ext cx="7315200" cy="4801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/>
              <a:t>***NEW***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bg1"/>
                </a:solidFill>
              </a:rPr>
              <a:t>No more than 1 percent of victim aid should be used for Gift Cards during the program's fiscal year.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bg1"/>
                </a:solidFill>
              </a:rPr>
              <a:t>Alcohol and tobacco may NOT be purchased with Gift Cards; </a:t>
            </a:r>
            <a:r>
              <a:rPr lang="en-US" sz="1800" b="1" dirty="0" err="1" smtClean="0">
                <a:solidFill>
                  <a:schemeClr val="bg1"/>
                </a:solidFill>
              </a:rPr>
              <a:t>Subgrantee</a:t>
            </a:r>
            <a:r>
              <a:rPr lang="en-US" sz="1800" b="1" dirty="0" smtClean="0">
                <a:solidFill>
                  <a:schemeClr val="bg1"/>
                </a:solidFill>
              </a:rPr>
              <a:t> must develop procedures to mark the Gift Cards, either with a sticker or a hand-written disclaimer, that states “No alcohol or tobacco may be purchased with this Gift Card.”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bg1"/>
                </a:solidFill>
              </a:rPr>
              <a:t>No Cash Gift Cards, such as Visa Gift Cards, are allowed.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bg1"/>
                </a:solidFill>
              </a:rPr>
              <a:t>Gift cards </a:t>
            </a:r>
            <a:r>
              <a:rPr lang="en-US" sz="1800" b="1" dirty="0">
                <a:solidFill>
                  <a:schemeClr val="bg1"/>
                </a:solidFill>
              </a:rPr>
              <a:t>must be kept in a secure location and access to them </a:t>
            </a:r>
            <a:r>
              <a:rPr lang="en-US" sz="1800" b="1" dirty="0" smtClean="0">
                <a:solidFill>
                  <a:schemeClr val="bg1"/>
                </a:solidFill>
              </a:rPr>
              <a:t>must be restricted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bg1"/>
                </a:solidFill>
              </a:rPr>
              <a:t>A Gift Card distribution log must be maintained.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781800" cy="825883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</a:rPr>
              <a:t>Matching Funds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4000" dirty="0" smtClean="0"/>
          </a:p>
        </p:txBody>
      </p:sp>
      <p:sp>
        <p:nvSpPr>
          <p:cNvPr id="38916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8077200" cy="5410200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A 20% match is required for public &amp; private nonprofit agencies.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Match must come from non-federal sources.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Match can only be used for allowable costs and services under the VOCA Final Rule.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Match is </a:t>
            </a:r>
            <a:r>
              <a:rPr lang="en-US" altLang="en-US" b="1" u="sng" dirty="0" smtClean="0">
                <a:solidFill>
                  <a:schemeClr val="tx1"/>
                </a:solidFill>
              </a:rPr>
              <a:t>not</a:t>
            </a:r>
            <a:r>
              <a:rPr lang="en-US" altLang="en-US" b="1" dirty="0" smtClean="0">
                <a:solidFill>
                  <a:schemeClr val="tx1"/>
                </a:solidFill>
              </a:rPr>
              <a:t> necessary for each line item or budget category. 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Match can be Cash </a:t>
            </a:r>
            <a:r>
              <a:rPr lang="en-US" altLang="en-US" b="1" dirty="0">
                <a:solidFill>
                  <a:schemeClr val="tx1"/>
                </a:solidFill>
              </a:rPr>
              <a:t>or </a:t>
            </a:r>
            <a:r>
              <a:rPr lang="en-US" altLang="en-US" b="1" dirty="0" smtClean="0">
                <a:solidFill>
                  <a:schemeClr val="tx1"/>
                </a:solidFill>
              </a:rPr>
              <a:t>In-Kind.</a:t>
            </a:r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For In-Kind Match: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Explain calculations.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Examples of in-kind match/contributions to the project: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volunteer time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office space/utilities/phone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donations of equipment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office supplies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workshop/classroom materials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services which are necessary to the project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762000"/>
            <a:ext cx="584978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9CA800-4855-4C74-8E2D-74517B3E68A7}" type="slidenum"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010400" cy="6858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altLang="en-US" dirty="0" smtClean="0"/>
              <a:t>Who is Eligible to Apply?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8001000" cy="510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A </a:t>
            </a:r>
            <a:r>
              <a:rPr lang="en-US" sz="2000" b="1" dirty="0" smtClean="0">
                <a:solidFill>
                  <a:schemeClr val="tx1"/>
                </a:solidFill>
              </a:rPr>
              <a:t>crime </a:t>
            </a:r>
            <a:r>
              <a:rPr lang="en-US" sz="2000" b="1" dirty="0">
                <a:solidFill>
                  <a:schemeClr val="tx1"/>
                </a:solidFill>
              </a:rPr>
              <a:t>victim assistance </a:t>
            </a:r>
            <a:r>
              <a:rPr lang="en-US" sz="2000" b="1" dirty="0" smtClean="0">
                <a:solidFill>
                  <a:schemeClr val="tx1"/>
                </a:solidFill>
              </a:rPr>
              <a:t>program that: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>
                <a:solidFill>
                  <a:schemeClr val="tx1"/>
                </a:solidFill>
              </a:rPr>
              <a:t>operated by a public agency or a nonprofit </a:t>
            </a:r>
            <a:r>
              <a:rPr lang="en-US" sz="2000" dirty="0" smtClean="0">
                <a:solidFill>
                  <a:schemeClr val="tx1"/>
                </a:solidFill>
              </a:rPr>
              <a:t>organization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demonstrates</a:t>
            </a:r>
            <a:r>
              <a:rPr lang="en-US" sz="2000" dirty="0">
                <a:solidFill>
                  <a:schemeClr val="tx1"/>
                </a:solidFill>
              </a:rPr>
              <a:t>—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) a record of providing effective services to victims of crime and financial support from sources other than the </a:t>
            </a:r>
            <a:r>
              <a:rPr lang="en-US" sz="1400" dirty="0" smtClean="0">
                <a:solidFill>
                  <a:schemeClr val="tx1"/>
                </a:solidFill>
              </a:rPr>
              <a:t>Crime Victims Fund</a:t>
            </a:r>
            <a:r>
              <a:rPr lang="en-US" sz="1400" dirty="0">
                <a:solidFill>
                  <a:schemeClr val="tx1"/>
                </a:solidFill>
              </a:rPr>
              <a:t>; or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(ii) substantial financial support from sources other than the Fund</a:t>
            </a:r>
            <a:r>
              <a:rPr lang="en-US" sz="1400" dirty="0" smtClean="0">
                <a:solidFill>
                  <a:schemeClr val="tx1"/>
                </a:solidFill>
              </a:rPr>
              <a:t>; *New Programs 25-50% non federal source.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utilizes </a:t>
            </a:r>
            <a:r>
              <a:rPr lang="en-US" sz="2000" dirty="0">
                <a:solidFill>
                  <a:schemeClr val="tx1"/>
                </a:solidFill>
              </a:rPr>
              <a:t>volunteers in providing </a:t>
            </a:r>
            <a:r>
              <a:rPr lang="en-US" sz="2000" dirty="0" smtClean="0">
                <a:solidFill>
                  <a:schemeClr val="tx1"/>
                </a:solidFill>
              </a:rPr>
              <a:t>services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romotes, </a:t>
            </a:r>
            <a:r>
              <a:rPr lang="en-US" sz="2000" dirty="0">
                <a:solidFill>
                  <a:schemeClr val="tx1"/>
                </a:solidFill>
              </a:rPr>
              <a:t>within the community </a:t>
            </a:r>
            <a:r>
              <a:rPr lang="en-US" sz="2000" dirty="0" smtClean="0">
                <a:solidFill>
                  <a:schemeClr val="tx1"/>
                </a:solidFill>
              </a:rPr>
              <a:t>served, </a:t>
            </a:r>
            <a:r>
              <a:rPr lang="en-US" sz="2000" dirty="0">
                <a:solidFill>
                  <a:schemeClr val="tx1"/>
                </a:solidFill>
              </a:rPr>
              <a:t>coordinated public and private efforts to aid crime </a:t>
            </a:r>
            <a:r>
              <a:rPr lang="en-US" sz="2000" dirty="0" smtClean="0">
                <a:solidFill>
                  <a:schemeClr val="tx1"/>
                </a:solidFill>
              </a:rPr>
              <a:t>victims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assists crime </a:t>
            </a:r>
            <a:r>
              <a:rPr lang="en-US" sz="2000" dirty="0">
                <a:solidFill>
                  <a:schemeClr val="tx1"/>
                </a:solidFill>
              </a:rPr>
              <a:t>victim with VCCO </a:t>
            </a:r>
            <a:r>
              <a:rPr lang="en-US" sz="2000" dirty="0" smtClean="0">
                <a:solidFill>
                  <a:schemeClr val="tx1"/>
                </a:solidFill>
              </a:rPr>
              <a:t>applications for compensation benefits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does </a:t>
            </a:r>
            <a:r>
              <a:rPr lang="en-US" sz="2000" dirty="0">
                <a:solidFill>
                  <a:schemeClr val="tx1"/>
                </a:solidFill>
              </a:rPr>
              <a:t>not discriminate against victims because they disagree with the way the State is prosecuting the criminal </a:t>
            </a:r>
            <a:r>
              <a:rPr lang="en-US" sz="2000" dirty="0" smtClean="0">
                <a:solidFill>
                  <a:schemeClr val="tx1"/>
                </a:solidFill>
              </a:rPr>
              <a:t>case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762000"/>
            <a:ext cx="584978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E82CEB-AC83-4675-9151-15C14DA860C6}" type="slidenum"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60386" y="609600"/>
            <a:ext cx="6589200" cy="82369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 smtClean="0">
                <a:solidFill>
                  <a:schemeClr val="bg1"/>
                </a:solidFill>
              </a:rPr>
              <a:t>Formula to Calculate 20% Match</a:t>
            </a:r>
          </a:p>
        </p:txBody>
      </p:sp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8201" y="762000"/>
            <a:ext cx="584978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D3431-4B70-4AA1-8D7F-0D394837C7AA}" type="slidenum"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929422" y="1600200"/>
            <a:ext cx="775737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dirty="0" smtClean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 smtClean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6969" y="2286000"/>
                <a:ext cx="8629286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cap="none" spc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+mn-lt"/>
                  </a:rPr>
                  <a:t>Federal Funds Requested </a:t>
                </a:r>
                <a14:m>
                  <m:oMath xmlns:m="http://schemas.openxmlformats.org/officeDocument/2006/math">
                    <m:r>
                      <a:rPr lang="en-US" sz="2000" b="1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 </m:t>
                    </m:r>
                  </m:oMath>
                </a14:m>
                <a:r>
                  <a:rPr lang="en-US" sz="2000" b="1" cap="none" spc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+mn-lt"/>
                  </a:rPr>
                  <a:t>Federal Percentage = Total Project Cost</a:t>
                </a:r>
                <a:endParaRPr lang="en-US" sz="20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69" y="2286000"/>
                <a:ext cx="8629286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1000" y="2845717"/>
            <a:ext cx="8382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70C0"/>
                </a:solidFill>
                <a:latin typeface="+mj-lt"/>
              </a:rPr>
              <a:t>Total Project Cost x Match Percentage = Required Match Amount</a:t>
            </a:r>
            <a:endParaRPr lang="en-US" sz="2000" b="1" dirty="0">
              <a:ln/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0965" name="Picture 4" descr="calculator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b="3923"/>
          <a:stretch>
            <a:fillRect/>
          </a:stretch>
        </p:blipFill>
        <p:spPr bwMode="auto">
          <a:xfrm>
            <a:off x="6934200" y="3310467"/>
            <a:ext cx="1949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685800" y="3657600"/>
            <a:ext cx="6019800" cy="2168598"/>
          </a:xfrm>
          <a:prstGeom prst="flowChartAlternateProcess">
            <a:avLst/>
          </a:prstGeom>
          <a:solidFill>
            <a:srgbClr val="FF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6300" y="3643722"/>
                <a:ext cx="5829300" cy="198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Example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$300,000 (federal funds requested)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$300,000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altLang="en-US" sz="18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80% 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=  </a:t>
                </a:r>
                <a:r>
                  <a:rPr lang="en-US" altLang="en-US" sz="18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$375,000 (Total project cost)</a:t>
                </a:r>
                <a:endParaRPr lang="en-US" altLang="en-US" sz="18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$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375,000 x 20% = $</a:t>
                </a:r>
                <a:r>
                  <a:rPr lang="en-US" altLang="en-US" sz="18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75,000 (Required Match)</a:t>
                </a:r>
                <a:endParaRPr lang="en-US" altLang="en-US" sz="18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643722"/>
                <a:ext cx="5829300" cy="1985159"/>
              </a:xfrm>
              <a:prstGeom prst="rect">
                <a:avLst/>
              </a:prstGeom>
              <a:blipFill rotWithShape="1">
                <a:blip r:embed="rId5"/>
                <a:stretch>
                  <a:fillRect l="-941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5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8998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2800" b="1" dirty="0" smtClean="0"/>
              <a:t>Indirect Cost Rate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 CFR 200.331, 200.414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9580-FA89-44AD-A797-2664D881B285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807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Subgrantees may claim </a:t>
            </a:r>
            <a:r>
              <a:rPr lang="en-US" sz="2800" b="1" dirty="0">
                <a:latin typeface="Calibri" panose="020F0502020204030204" pitchFamily="34" charset="0"/>
              </a:rPr>
              <a:t>indirect </a:t>
            </a:r>
            <a:r>
              <a:rPr lang="en-US" sz="2800" b="1" dirty="0" smtClean="0">
                <a:latin typeface="Calibri" panose="020F0502020204030204" pitchFamily="34" charset="0"/>
              </a:rPr>
              <a:t>costs. </a:t>
            </a:r>
          </a:p>
          <a:p>
            <a:endParaRPr lang="en-US" sz="2800" b="1" dirty="0" smtClean="0">
              <a:latin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Subgrantees have the following three options:</a:t>
            </a:r>
            <a:endParaRPr lang="en-US" sz="2800" b="1" dirty="0" smtClean="0">
              <a:solidFill>
                <a:schemeClr val="accent1"/>
              </a:solidFill>
              <a:latin typeface="Calibri" panose="020F0502020204030204" pitchFamily="34" charset="0"/>
              <a:sym typeface="Symbol"/>
            </a:endParaRPr>
          </a:p>
          <a:p>
            <a:endParaRPr lang="en-US" sz="2000" dirty="0">
              <a:solidFill>
                <a:schemeClr val="accent1"/>
              </a:solidFill>
              <a:latin typeface="Calibri" panose="020F0502020204030204" pitchFamily="34" charset="0"/>
              <a:sym typeface="Symbol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sym typeface="Symbol"/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sym typeface="Symbol"/>
              </a:rPr>
              <a:t>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Option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#1: </a:t>
            </a:r>
            <a:r>
              <a:rPr lang="en-US" sz="2000" b="1" dirty="0" smtClean="0">
                <a:latin typeface="Calibri" panose="020F0502020204030204" pitchFamily="34" charset="0"/>
              </a:rPr>
              <a:t>Elect </a:t>
            </a:r>
            <a:r>
              <a:rPr lang="en-US" sz="2000" b="1" dirty="0">
                <a:latin typeface="Calibri" panose="020F0502020204030204" pitchFamily="34" charset="0"/>
              </a:rPr>
              <a:t>to use your approved, federally-recognized </a:t>
            </a:r>
            <a:r>
              <a:rPr lang="en-US" sz="2000" b="1" dirty="0" smtClean="0">
                <a:latin typeface="Calibri" panose="020F0502020204030204" pitchFamily="34" charset="0"/>
              </a:rPr>
              <a:t>	</a:t>
            </a:r>
            <a:r>
              <a:rPr lang="en-US" sz="2000" b="1" dirty="0">
                <a:latin typeface="Calibri" panose="020F0502020204030204" pitchFamily="34" charset="0"/>
              </a:rPr>
              <a:t>	 </a:t>
            </a:r>
            <a:r>
              <a:rPr lang="en-US" sz="2000" b="1" dirty="0" smtClean="0">
                <a:latin typeface="Calibri" panose="020F0502020204030204" pitchFamily="34" charset="0"/>
              </a:rPr>
              <a:t>        negotiated </a:t>
            </a:r>
            <a:r>
              <a:rPr lang="en-US" sz="2000" b="1" dirty="0">
                <a:latin typeface="Calibri" panose="020F0502020204030204" pitchFamily="34" charset="0"/>
              </a:rPr>
              <a:t>ICR.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 </a:t>
            </a:r>
          </a:p>
          <a:p>
            <a:r>
              <a:rPr lang="en-US" sz="2000" dirty="0">
                <a:latin typeface="Calibri" panose="020F0502020204030204" pitchFamily="34" charset="0"/>
              </a:rPr>
              <a:t> 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sym typeface="Symbol"/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sym typeface="Symbol"/>
              </a:rPr>
              <a:t>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Option #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2:  </a:t>
            </a:r>
            <a:r>
              <a:rPr lang="en-US" sz="2000" b="1" dirty="0" smtClean="0">
                <a:latin typeface="Calibri" panose="020F0502020204030204" pitchFamily="34" charset="0"/>
              </a:rPr>
              <a:t>Elect </a:t>
            </a:r>
            <a:r>
              <a:rPr lang="en-US" sz="2000" b="1" dirty="0">
                <a:latin typeface="Calibri" panose="020F0502020204030204" pitchFamily="34" charset="0"/>
              </a:rPr>
              <a:t>to accept the 10% de </a:t>
            </a:r>
            <a:r>
              <a:rPr lang="en-US" sz="2000" b="1" dirty="0" smtClean="0">
                <a:latin typeface="Calibri" panose="020F0502020204030204" pitchFamily="34" charset="0"/>
              </a:rPr>
              <a:t>minimis </a:t>
            </a:r>
            <a:r>
              <a:rPr lang="en-US" sz="2000" b="1" dirty="0">
                <a:latin typeface="Calibri" panose="020F0502020204030204" pitchFamily="34" charset="0"/>
              </a:rPr>
              <a:t>ICR, if your </a:t>
            </a:r>
            <a:r>
              <a:rPr lang="en-US" sz="2000" b="1" dirty="0" smtClean="0">
                <a:latin typeface="Calibri" panose="020F0502020204030204" pitchFamily="34" charset="0"/>
              </a:rPr>
              <a:t>		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</a:rPr>
              <a:t>         agency has </a:t>
            </a:r>
            <a:r>
              <a:rPr lang="en-US" sz="2000" b="1" dirty="0">
                <a:latin typeface="Calibri" panose="020F0502020204030204" pitchFamily="34" charset="0"/>
              </a:rPr>
              <a:t>NEVER had an ICR negotiated </a:t>
            </a:r>
            <a:r>
              <a:rPr lang="en-US" sz="2000" b="1" dirty="0" smtClean="0">
                <a:latin typeface="Calibri" panose="020F0502020204030204" pitchFamily="34" charset="0"/>
              </a:rPr>
              <a:t>			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</a:rPr>
              <a:t>         with </a:t>
            </a:r>
            <a:r>
              <a:rPr lang="en-US" sz="2000" b="1" dirty="0">
                <a:latin typeface="Calibri" panose="020F0502020204030204" pitchFamily="34" charset="0"/>
              </a:rPr>
              <a:t>the </a:t>
            </a:r>
            <a:r>
              <a:rPr lang="en-US" sz="2000" b="1" dirty="0" smtClean="0">
                <a:latin typeface="Calibri" panose="020F0502020204030204" pitchFamily="34" charset="0"/>
              </a:rPr>
              <a:t>Federal Government</a:t>
            </a:r>
            <a:r>
              <a:rPr lang="en-US" sz="2000" b="1" dirty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 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sym typeface="Symbol"/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sym typeface="Symbol"/>
              </a:rPr>
              <a:t>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Option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#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3:  </a:t>
            </a:r>
            <a:r>
              <a:rPr lang="en-US" sz="2000" b="1" dirty="0" smtClean="0">
                <a:latin typeface="Calibri" panose="020F0502020204030204" pitchFamily="34" charset="0"/>
              </a:rPr>
              <a:t>Elect </a:t>
            </a:r>
            <a:r>
              <a:rPr lang="en-US" sz="2000" b="1" dirty="0">
                <a:latin typeface="Calibri" panose="020F0502020204030204" pitchFamily="34" charset="0"/>
              </a:rPr>
              <a:t>not to seek indirect costs</a:t>
            </a:r>
            <a:r>
              <a:rPr lang="en-US" sz="2000" b="1" dirty="0" smtClean="0">
                <a:latin typeface="Calibri" panose="020F0502020204030204" pitchFamily="34" charset="0"/>
              </a:rPr>
              <a:t>.</a:t>
            </a:r>
          </a:p>
          <a:p>
            <a:endParaRPr lang="en-US" sz="20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0469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Indirect Costs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Important Points to Remember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343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For Agencies using the De Minimis:</a:t>
            </a:r>
          </a:p>
          <a:p>
            <a:pPr lvl="1"/>
            <a:r>
              <a:rPr lang="en-US" sz="1800" dirty="0" smtClean="0"/>
              <a:t>Costs </a:t>
            </a:r>
            <a:r>
              <a:rPr lang="en-US" sz="1800" dirty="0"/>
              <a:t>must consistently be charged as indirect or </a:t>
            </a:r>
            <a:r>
              <a:rPr lang="en-US" sz="1800" dirty="0" smtClean="0"/>
              <a:t>direct across all programs; </a:t>
            </a:r>
            <a:r>
              <a:rPr lang="en-US" sz="1800" dirty="0"/>
              <a:t>costs may not be double charged or inconsistently charged as both indirect or </a:t>
            </a:r>
            <a:r>
              <a:rPr lang="en-US" sz="1800" dirty="0" smtClean="0"/>
              <a:t>direct</a:t>
            </a:r>
          </a:p>
          <a:p>
            <a:r>
              <a:rPr lang="en-US" sz="2000" dirty="0" smtClean="0"/>
              <a:t>For Agencies with an Indirect Cost Rate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Subgrantee must submit a copy of </a:t>
            </a:r>
            <a:r>
              <a:rPr lang="en-US" sz="1800" dirty="0" smtClean="0"/>
              <a:t>its current </a:t>
            </a:r>
            <a:r>
              <a:rPr lang="en-US" sz="1800" dirty="0"/>
              <a:t>ICR approval letter, </a:t>
            </a:r>
            <a:r>
              <a:rPr lang="en-US" sz="1800" b="1" dirty="0"/>
              <a:t>detailing the rate </a:t>
            </a:r>
            <a:r>
              <a:rPr lang="en-US" sz="1800" dirty="0"/>
              <a:t>agreed upon by your agency and the Federal government and its effective date, with the grant application.  </a:t>
            </a:r>
          </a:p>
          <a:p>
            <a:pPr lvl="0"/>
            <a:r>
              <a:rPr lang="en-US" sz="2000" dirty="0" smtClean="0"/>
              <a:t>For All Agencies </a:t>
            </a:r>
          </a:p>
          <a:p>
            <a:pPr lvl="1"/>
            <a:r>
              <a:rPr lang="en-US" sz="1800" dirty="0" smtClean="0"/>
              <a:t>May elect to use a smaller percentage than either one’s ICR or the de minimis (10%) but, must specify this in the budget narrative.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6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762000"/>
            <a:ext cx="584978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C2F302-750A-4967-B071-C275725B0124}" type="slidenum"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7"/>
          <p:cNvSpPr>
            <a:spLocks noChangeArrowheads="1"/>
          </p:cNvSpPr>
          <p:nvPr/>
        </p:nvSpPr>
        <p:spPr bwMode="auto">
          <a:xfrm>
            <a:off x="1905000" y="1447800"/>
            <a:ext cx="6096000" cy="132343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Application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Documents</a:t>
            </a:r>
            <a:endParaRPr lang="en-US" altLang="en-US" sz="4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228600"/>
            <a:ext cx="4724400" cy="59175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altLang="en-US" sz="2800" dirty="0" smtClean="0"/>
              <a:t>Subrecipient Check List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762000"/>
            <a:ext cx="584978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0D2ED5-0F92-4807-BAD0-967DFB10F06E}" type="slidenum"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670114840"/>
              </p:ext>
            </p:extLst>
          </p:nvPr>
        </p:nvGraphicFramePr>
        <p:xfrm>
          <a:off x="7467600" y="2819400"/>
          <a:ext cx="12954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4212754125"/>
              </p:ext>
            </p:extLst>
          </p:nvPr>
        </p:nvGraphicFramePr>
        <p:xfrm>
          <a:off x="7391400" y="4569767"/>
          <a:ext cx="144780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785187346"/>
              </p:ext>
            </p:extLst>
          </p:nvPr>
        </p:nvGraphicFramePr>
        <p:xfrm>
          <a:off x="7391400" y="5791200"/>
          <a:ext cx="14478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391400" y="1676400"/>
            <a:ext cx="1524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entury Gothic" panose="020B0502020202020204" pitchFamily="34" charset="0"/>
              </a:rPr>
              <a:t>In Handout Folder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53336"/>
              </p:ext>
            </p:extLst>
          </p:nvPr>
        </p:nvGraphicFramePr>
        <p:xfrm>
          <a:off x="1524000" y="990600"/>
          <a:ext cx="5483937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ocument" r:id="rId19" imgW="5935378" imgH="6476419" progId="Word.Document.12">
                  <p:embed/>
                </p:oleObj>
              </mc:Choice>
              <mc:Fallback>
                <p:oleObj name="Document" r:id="rId19" imgW="5935378" imgH="6476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24000" y="990600"/>
                        <a:ext cx="5483937" cy="563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6675120" y="6096000"/>
            <a:ext cx="716280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675120" y="4800600"/>
            <a:ext cx="71628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B7F0F-662B-45C0-8A32-DFB05DBDBE21}" type="slidenum"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752600" y="228600"/>
            <a:ext cx="6400800" cy="609600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Application Overview</a:t>
            </a:r>
            <a:endParaRPr lang="en-US" alt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426549"/>
              </p:ext>
            </p:extLst>
          </p:nvPr>
        </p:nvGraphicFramePr>
        <p:xfrm>
          <a:off x="1447800" y="1143000"/>
          <a:ext cx="7196592" cy="538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Document" r:id="rId4" imgW="6134255" imgH="5386075" progId="Word.Document.12">
                  <p:embed/>
                </p:oleObj>
              </mc:Choice>
              <mc:Fallback>
                <p:oleObj name="Document" r:id="rId4" imgW="6134255" imgH="53860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1143000"/>
                        <a:ext cx="7196592" cy="5386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923757"/>
              </p:ext>
            </p:extLst>
          </p:nvPr>
        </p:nvGraphicFramePr>
        <p:xfrm>
          <a:off x="1524000" y="762000"/>
          <a:ext cx="6096000" cy="594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Document" r:id="rId4" imgW="7050569" imgH="6880787" progId="Word.Document.12">
                  <p:embed/>
                </p:oleObj>
              </mc:Choice>
              <mc:Fallback>
                <p:oleObj name="Document" r:id="rId4" imgW="7050569" imgH="6880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762000"/>
                        <a:ext cx="6096000" cy="59495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019800" cy="53340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Agency Specific Information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39000" y="3581400"/>
            <a:ext cx="1371600" cy="161582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Charity Registration:  </a:t>
            </a:r>
            <a:r>
              <a:rPr lang="en-US" sz="1100" dirty="0">
                <a:solidFill>
                  <a:schemeClr val="bg1"/>
                </a:solidFill>
              </a:rPr>
              <a:t>If you do not have a current registration – request a letter from the Division of Consumer Affairs that states your agency is current.</a:t>
            </a:r>
          </a:p>
        </p:txBody>
      </p:sp>
    </p:spTree>
    <p:extLst>
      <p:ext uri="{BB962C8B-B14F-4D97-AF65-F5344CB8AC3E}">
        <p14:creationId xmlns:p14="http://schemas.microsoft.com/office/powerpoint/2010/main" val="14502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67600" y="1984953"/>
            <a:ext cx="1219200" cy="1143000"/>
          </a:xfrm>
          <a:prstGeom prst="roundRect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589199" cy="609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3200" dirty="0" smtClean="0"/>
              <a:t>Contact Information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467600" y="2094788"/>
            <a:ext cx="12192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Project Specific Contact</a:t>
            </a:r>
            <a:endParaRPr lang="en-US" sz="1800" dirty="0"/>
          </a:p>
        </p:txBody>
      </p:sp>
      <p:sp>
        <p:nvSpPr>
          <p:cNvPr id="13" name="Rounded Rectangle 12"/>
          <p:cNvSpPr/>
          <p:nvPr/>
        </p:nvSpPr>
        <p:spPr>
          <a:xfrm>
            <a:off x="7504814" y="3962400"/>
            <a:ext cx="1486786" cy="1524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Complete </a:t>
            </a:r>
            <a:r>
              <a:rPr lang="en-US" sz="1600" dirty="0">
                <a:solidFill>
                  <a:schemeClr val="bg1"/>
                </a:solidFill>
              </a:rPr>
              <a:t>contact information for each position listed.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635470"/>
              </p:ext>
            </p:extLst>
          </p:nvPr>
        </p:nvGraphicFramePr>
        <p:xfrm>
          <a:off x="554601" y="1219200"/>
          <a:ext cx="689507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Document" r:id="rId4" imgW="7053816" imgH="7113290" progId="Word.Document.12">
                  <p:embed/>
                </p:oleObj>
              </mc:Choice>
              <mc:Fallback>
                <p:oleObj name="Document" r:id="rId4" imgW="7053816" imgH="71132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601" y="1219200"/>
                        <a:ext cx="6895070" cy="548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6784400" y="2203157"/>
            <a:ext cx="668867" cy="3868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66614" y="5002445"/>
            <a:ext cx="838200" cy="1702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589200" cy="74749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dirty="0" smtClean="0"/>
              <a:t>Sources of Funds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9580-FA89-44AD-A797-2664D881B285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477773"/>
              </p:ext>
            </p:extLst>
          </p:nvPr>
        </p:nvGraphicFramePr>
        <p:xfrm>
          <a:off x="1524000" y="1219200"/>
          <a:ext cx="7110412" cy="540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Document" r:id="rId4" imgW="7110815" imgH="5404070" progId="Word.Document.12">
                  <p:embed/>
                </p:oleObj>
              </mc:Choice>
              <mc:Fallback>
                <p:oleObj name="Document" r:id="rId4" imgW="7110815" imgH="54040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1219200"/>
                        <a:ext cx="7110412" cy="5403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2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05229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2800" u="sng" dirty="0" smtClean="0"/>
              <a:t>Funding from DCJ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Include VOCA and VAWA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43222"/>
              </p:ext>
            </p:extLst>
          </p:nvPr>
        </p:nvGraphicFramePr>
        <p:xfrm>
          <a:off x="754647" y="2133600"/>
          <a:ext cx="810836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Document" r:id="rId4" imgW="7110815" imgH="2714812" progId="Word.Document.12">
                  <p:embed/>
                </p:oleObj>
              </mc:Choice>
              <mc:Fallback>
                <p:oleObj name="Document" r:id="rId4" imgW="7110815" imgH="2714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647" y="2133600"/>
                        <a:ext cx="8108365" cy="3095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2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624110"/>
            <a:ext cx="6324599" cy="97609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Examples of Eligible Agencies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0480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Victim </a:t>
            </a:r>
            <a:r>
              <a:rPr lang="en-US" sz="2800" b="1" dirty="0" smtClean="0"/>
              <a:t>services organizations</a:t>
            </a:r>
            <a:endParaRPr lang="en-US" sz="2800" b="1" dirty="0"/>
          </a:p>
          <a:p>
            <a:r>
              <a:rPr lang="en-US" sz="2800" b="1" dirty="0"/>
              <a:t>Criminal justice agencies</a:t>
            </a:r>
          </a:p>
          <a:p>
            <a:r>
              <a:rPr lang="en-US" sz="2800" b="1" dirty="0"/>
              <a:t>Religiously-affiliated organizations</a:t>
            </a:r>
          </a:p>
          <a:p>
            <a:r>
              <a:rPr lang="en-US" sz="2800" b="1" dirty="0"/>
              <a:t>Hospitals and Emergency Medical </a:t>
            </a:r>
            <a:r>
              <a:rPr lang="en-US" sz="2800" b="1" dirty="0" smtClean="0"/>
              <a:t>facilities</a:t>
            </a:r>
          </a:p>
          <a:p>
            <a:pPr lvl="1"/>
            <a:r>
              <a:rPr lang="en-US" sz="2600" dirty="0" smtClean="0"/>
              <a:t>*Please Note:  The above must either be a public agency or a nonprofit organization.</a:t>
            </a:r>
            <a:endParaRPr lang="en-US" sz="26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7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589199" cy="51889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Application Authorization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590800"/>
            <a:ext cx="16002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Authorized Official and Project Director MUST sign.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419990"/>
              </p:ext>
            </p:extLst>
          </p:nvPr>
        </p:nvGraphicFramePr>
        <p:xfrm>
          <a:off x="2514600" y="836378"/>
          <a:ext cx="5410200" cy="579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Document" r:id="rId4" imgW="5956042" imgH="7736656" progId="Word.Document.12">
                  <p:embed/>
                </p:oleObj>
              </mc:Choice>
              <mc:Fallback>
                <p:oleObj name="Document" r:id="rId4" imgW="5956042" imgH="77366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600" y="836378"/>
                        <a:ext cx="5410200" cy="57930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5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14600"/>
            <a:ext cx="6589199" cy="128089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u="sng" dirty="0" smtClean="0">
                <a:solidFill>
                  <a:schemeClr val="bg1"/>
                </a:solidFill>
              </a:rPr>
              <a:t>Major Forms 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7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589199" cy="89989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Accounting </a:t>
            </a:r>
            <a:r>
              <a:rPr lang="en-US" sz="2400" dirty="0">
                <a:solidFill>
                  <a:schemeClr val="bg1"/>
                </a:solidFill>
              </a:rPr>
              <a:t>System and Financial Capability Questionnaire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3" y="1447801"/>
            <a:ext cx="2977588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96208"/>
            <a:ext cx="2789712" cy="3855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80" y="2819400"/>
            <a:ext cx="2813624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677257"/>
            <a:ext cx="5128626" cy="6055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970199" cy="6096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Federal Single Audit Requirements Certification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4778188"/>
            <a:ext cx="1295400" cy="1384995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CFO MUST Sign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51054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9000" y="3352800"/>
            <a:ext cx="1828801" cy="738664"/>
          </a:xfrm>
          <a:prstGeom prst="rect">
            <a:avLst/>
          </a:prstGeom>
          <a:solidFill>
            <a:srgbClr val="FFFF00"/>
          </a:solidFill>
          <a:ln w="254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you print out and return “FAC” proof form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83625" y="3651175"/>
            <a:ext cx="1479174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589199" cy="74749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Proof of </a:t>
            </a:r>
            <a:r>
              <a:rPr lang="en-US" sz="2400" dirty="0" smtClean="0">
                <a:solidFill>
                  <a:schemeClr val="bg1"/>
                </a:solidFill>
              </a:rPr>
              <a:t>Compliance – Federal </a:t>
            </a:r>
            <a:r>
              <a:rPr lang="en-US" sz="2400" dirty="0">
                <a:solidFill>
                  <a:schemeClr val="bg1"/>
                </a:solidFill>
              </a:rPr>
              <a:t>Single Audit Requirements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07197"/>
            <a:ext cx="5843096" cy="57222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2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91199" cy="105229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Certification Re: Lobbying</a:t>
            </a:r>
            <a:r>
              <a:rPr lang="en-US" sz="3200" dirty="0">
                <a:solidFill>
                  <a:schemeClr val="bg1"/>
                </a:solidFill>
              </a:rPr>
              <a:t>, Debarment, Suspension 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796987" cy="36576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6" y="2209799"/>
            <a:ext cx="2788346" cy="3581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33" y="3124200"/>
            <a:ext cx="2727025" cy="345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07" y="1253228"/>
            <a:ext cx="4427394" cy="5506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589199" cy="97609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Department of Law &amp; Public Safety  Debarment and Suspension Certification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2667000"/>
            <a:ext cx="1600199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Must be Signed by Authorized Official or Project Director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2971800"/>
            <a:ext cx="2057400" cy="523220"/>
          </a:xfrm>
          <a:prstGeom prst="rect">
            <a:avLst/>
          </a:prstGeom>
          <a:solidFill>
            <a:srgbClr val="FFFF00"/>
          </a:solidFill>
          <a:ln w="254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you print out and return “SAM” form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22060" y="3200401"/>
            <a:ext cx="3012140" cy="1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81199" y="4648200"/>
            <a:ext cx="1010872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81000"/>
            <a:ext cx="3541199" cy="74749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Common Errors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575198"/>
              </p:ext>
            </p:extLst>
          </p:nvPr>
        </p:nvGraphicFramePr>
        <p:xfrm>
          <a:off x="1447800" y="1447800"/>
          <a:ext cx="72389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4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3769799" cy="67129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Helpful Tips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229599" cy="5410200"/>
          </a:xfrm>
          <a:solidFill>
            <a:srgbClr val="00B0F0">
              <a:alpha val="25000"/>
            </a:srgb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600" dirty="0" smtClean="0"/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DO NOT USE OLD Narratives, Budgets, or Forms from previous grant applications.</a:t>
            </a:r>
          </a:p>
          <a:p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rganize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your application to correspond with the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headers/sections of the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application. </a:t>
            </a: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Go in order of the headers/sections in the application checklist.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This will eliminate reviewers hunting for information such as, “Problem Statement/Needs Assessment.”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Write your project narrative as if your audience knows nothing about your agency, project, or victim services.</a:t>
            </a:r>
          </a:p>
          <a:p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escribe your project in detail and provide justification, statistics and explanations for the statements/assertions you make.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Use the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hecklist provided to make sure ALL documents are completed and submitted with the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1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624110"/>
            <a:ext cx="4038600" cy="5950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HELPFUL TIPS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467599" cy="5029200"/>
          </a:xfrm>
          <a:solidFill>
            <a:srgbClr val="00B0F0">
              <a:alpha val="31000"/>
            </a:srgb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Submit </a:t>
            </a:r>
            <a:r>
              <a:rPr lang="en-US" sz="2800" u="sng" dirty="0" smtClean="0"/>
              <a:t>one (1)</a:t>
            </a:r>
            <a:r>
              <a:rPr lang="en-US" sz="2800" dirty="0" smtClean="0"/>
              <a:t> </a:t>
            </a:r>
            <a:r>
              <a:rPr lang="en-US" sz="2800" dirty="0"/>
              <a:t>original </a:t>
            </a:r>
            <a:r>
              <a:rPr lang="en-US" sz="2800" dirty="0" smtClean="0"/>
              <a:t>application and </a:t>
            </a:r>
            <a:r>
              <a:rPr lang="en-US" sz="2800" u="sng" dirty="0" smtClean="0"/>
              <a:t>three (3)</a:t>
            </a:r>
            <a:r>
              <a:rPr lang="en-US" sz="2800" dirty="0" smtClean="0"/>
              <a:t> copies.</a:t>
            </a:r>
          </a:p>
          <a:p>
            <a:pPr lvl="1"/>
            <a:r>
              <a:rPr lang="en-US" sz="2800" dirty="0" smtClean="0"/>
              <a:t>Make sure the correct amount of copies are submitted.</a:t>
            </a:r>
          </a:p>
          <a:p>
            <a:r>
              <a:rPr lang="en-US" sz="2800" dirty="0" smtClean="0"/>
              <a:t>Do not submit double-sided originals.</a:t>
            </a:r>
          </a:p>
          <a:p>
            <a:r>
              <a:rPr lang="en-US" sz="2800" dirty="0" smtClean="0"/>
              <a:t>Secure the application with butterfly clips.</a:t>
            </a:r>
          </a:p>
          <a:p>
            <a:r>
              <a:rPr lang="en-US" sz="2800" dirty="0" smtClean="0"/>
              <a:t>Do not use  binders, staples or </a:t>
            </a:r>
            <a:r>
              <a:rPr lang="en-US" sz="2800" dirty="0"/>
              <a:t>cover </a:t>
            </a:r>
            <a:r>
              <a:rPr lang="en-US" sz="2800" dirty="0" smtClean="0"/>
              <a:t>pages.</a:t>
            </a:r>
          </a:p>
          <a:p>
            <a:r>
              <a:rPr lang="en-US" sz="2800" dirty="0" smtClean="0"/>
              <a:t>Do not fax or email applications.</a:t>
            </a: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0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562600" cy="74749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Nonprofit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905000"/>
            <a:ext cx="7772399" cy="4006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chemeClr val="accent1"/>
                </a:solidFill>
              </a:rPr>
              <a:t>ONLY</a:t>
            </a:r>
            <a:r>
              <a:rPr lang="en-US" sz="240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Nonprofits and Public Agencies are eligible recipients of VOCA funding.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Therefore, if your organization is </a:t>
            </a:r>
            <a:r>
              <a:rPr lang="en-US" sz="2400" b="1" dirty="0" smtClean="0">
                <a:solidFill>
                  <a:schemeClr val="tx1"/>
                </a:solidFill>
              </a:rPr>
              <a:t>NOT</a:t>
            </a:r>
            <a:r>
              <a:rPr lang="en-US" sz="2400" dirty="0" smtClean="0">
                <a:solidFill>
                  <a:schemeClr val="tx1"/>
                </a:solidFill>
              </a:rPr>
              <a:t> a </a:t>
            </a:r>
            <a:r>
              <a:rPr lang="en-US" sz="2400" dirty="0">
                <a:solidFill>
                  <a:schemeClr val="tx1"/>
                </a:solidFill>
              </a:rPr>
              <a:t>nonprofit organization in New </a:t>
            </a:r>
            <a:r>
              <a:rPr lang="en-US" sz="2400" dirty="0" smtClean="0">
                <a:solidFill>
                  <a:schemeClr val="tx1"/>
                </a:solidFill>
              </a:rPr>
              <a:t>Jersey, then it is currently ineligible to receive VOCA funding.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You may </a:t>
            </a:r>
            <a:r>
              <a:rPr lang="en-US" sz="2400" dirty="0">
                <a:solidFill>
                  <a:schemeClr val="tx1"/>
                </a:solidFill>
              </a:rPr>
              <a:t>learn the required steps in forming a nonprofit in the State </a:t>
            </a:r>
            <a:r>
              <a:rPr lang="en-US" sz="2400" dirty="0" smtClean="0">
                <a:solidFill>
                  <a:schemeClr val="tx1"/>
                </a:solidFill>
              </a:rPr>
              <a:t>by visiting the NJ Department of the Treasury’s website.</a:t>
            </a:r>
          </a:p>
          <a:p>
            <a:pPr lvl="1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www.state.nj.us/treasury/taxation/rsb100.shtml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0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23690"/>
          </a:xfrm>
          <a:solidFill>
            <a:schemeClr val="accent1"/>
          </a:solidFill>
        </p:spPr>
        <p:txBody>
          <a:bodyPr/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HELPFUL LINKS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2133600"/>
            <a:ext cx="7315200" cy="4419600"/>
          </a:xfrm>
          <a:solidFill>
            <a:srgbClr val="FFFFFF"/>
          </a:solidFill>
          <a:ln w="19050">
            <a:solidFill>
              <a:schemeClr val="tx1">
                <a:alpha val="7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smtClean="0"/>
              <a:t>NJ Dept of the Treasury – Nonprofit Organizations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www.state.nj.us/treasury/taxation/exemptintro.shtml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DOJ Grants Financial Guide</a:t>
            </a:r>
          </a:p>
          <a:p>
            <a:pPr marL="742950" lvl="2" indent="-342900"/>
            <a:r>
              <a:rPr lang="en-US" dirty="0">
                <a:hlinkClick r:id="rId4"/>
              </a:rPr>
              <a:t>https://www.justice.gov/ovw/file/892031/download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VOCA Final Rule</a:t>
            </a:r>
          </a:p>
          <a:p>
            <a:pPr lvl="1"/>
            <a:r>
              <a:rPr lang="en-US" dirty="0">
                <a:hlinkClick r:id="rId5"/>
              </a:rPr>
              <a:t>https://www.federalregister.gov/documents/2016/07/08/2016-16085/victims-of-crime-act-victim-assistance-program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Office for Victims of Crime – Grants</a:t>
            </a:r>
          </a:p>
          <a:p>
            <a:pPr lvl="1"/>
            <a:r>
              <a:rPr lang="en-US" dirty="0">
                <a:hlinkClick r:id="rId6"/>
              </a:rPr>
              <a:t>https://ojp.gov/ovc/grants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5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609600"/>
            <a:ext cx="5334000" cy="747490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2800" dirty="0" smtClean="0">
                <a:solidFill>
                  <a:schemeClr val="bg1"/>
                </a:solidFill>
              </a:rPr>
              <a:t>Where do I get application?</a:t>
            </a:r>
          </a:p>
        </p:txBody>
      </p:sp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" y="762000"/>
            <a:ext cx="584978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16E7D5-78D6-4193-BC25-A31BD453F73A}" type="slidenum"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752600" y="2209800"/>
            <a:ext cx="61722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smtClean="0">
                <a:latin typeface="+mn-lt"/>
              </a:rPr>
              <a:t>Applications are available at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smtClean="0">
                <a:latin typeface="+mn-lt"/>
                <a:hlinkClick r:id="rId3"/>
              </a:rPr>
              <a:t>www.njvw.org</a:t>
            </a:r>
            <a:endParaRPr lang="en-US" altLang="en-US" sz="3200" dirty="0" smtClean="0"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511450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www.njvw.org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8612" name="Picture 4" descr="C:\Users\schwedesc\AppData\Local\Microsoft\Windows\Temporary Internet Files\Content.IE5\BOKEJULY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C:\Users\schwedesc\AppData\Local\Microsoft\Windows\Temporary Internet Files\Content.IE5\5ZG2F2FD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357663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C:\Users\schwedesc\AppData\Local\Microsoft\Windows\Temporary Internet Files\Content.IE5\R5DO5C37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C:\Users\schwedesc\AppData\Local\Microsoft\Windows\Temporary Internet Files\Content.IE5\BPK4FZEY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6858000" cy="899890"/>
          </a:xfr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en-US" b="1" u="sng" dirty="0" smtClean="0"/>
              <a:t>Application Deadline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1600200" y="1752600"/>
            <a:ext cx="6858000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i="1" dirty="0" smtClean="0">
                <a:latin typeface="+mn-lt"/>
              </a:rPr>
              <a:t>MUST be Postmarked by:    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+mn-lt"/>
              </a:rPr>
              <a:t>Friday, September 15</a:t>
            </a:r>
            <a:r>
              <a:rPr lang="en-US" altLang="en-US" sz="3600" b="1" i="1" baseline="30000" dirty="0" smtClean="0">
                <a:solidFill>
                  <a:srgbClr val="FF0000"/>
                </a:solidFill>
                <a:latin typeface="+mn-lt"/>
              </a:rPr>
              <a:t>th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+mn-lt"/>
              </a:rPr>
              <a:t>           </a:t>
            </a:r>
            <a:r>
              <a:rPr lang="en-US" altLang="en-US" sz="3600" b="1" i="1" dirty="0" smtClean="0">
                <a:latin typeface="+mn-lt"/>
              </a:rPr>
              <a:t>or Hand-Delivered </a:t>
            </a:r>
            <a:r>
              <a:rPr lang="en-US" altLang="en-US" sz="3600" b="1" i="1" dirty="0">
                <a:latin typeface="+mn-lt"/>
              </a:rPr>
              <a:t>before </a:t>
            </a:r>
            <a:r>
              <a:rPr lang="en-US" altLang="en-US" sz="3600" b="1" i="1" dirty="0" smtClean="0">
                <a:latin typeface="+mn-lt"/>
              </a:rPr>
              <a:t>    4:00 </a:t>
            </a:r>
            <a:r>
              <a:rPr lang="en-US" altLang="en-US" sz="3600" b="1" i="1" dirty="0">
                <a:latin typeface="+mn-lt"/>
              </a:rPr>
              <a:t>pm on September 15</a:t>
            </a:r>
            <a:r>
              <a:rPr lang="en-US" altLang="en-US" sz="3600" b="1" i="1" baseline="30000" dirty="0">
                <a:latin typeface="+mn-lt"/>
              </a:rPr>
              <a:t>th</a:t>
            </a:r>
            <a:r>
              <a:rPr lang="en-US" altLang="en-US" sz="3600" b="1" i="1" dirty="0">
                <a:latin typeface="+mn-lt"/>
              </a:rPr>
              <a:t> </a:t>
            </a:r>
          </a:p>
        </p:txBody>
      </p:sp>
      <p:pic>
        <p:nvPicPr>
          <p:cNvPr id="59425" name="Picture 33" descr="C:\Users\schwedesc\AppData\Local\Microsoft\Windows\Temporary Internet Files\Content.IE5\R5DO5C37\blockpage[2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26" name="Picture 34" descr="C:\Users\schwedesc\AppData\Local\Microsoft\Windows\Temporary Internet Files\Content.IE5\BPK4FZEY\blockpage[2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27" name="Picture 35" descr="C:\Users\schwedesc\AppData\Local\Microsoft\Windows\Temporary Internet Files\Content.IE5\BOKEJULY\blockpage[2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28" name="Picture 36" descr="C:\Users\schwedesc\AppData\Local\Microsoft\Windows\Temporary Internet Files\Content.IE5\5ZG2F2FD\blockpage[2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29" name="Picture 37" descr="C:\Users\schwedesc\AppData\Local\Microsoft\Windows\Temporary Internet Files\Content.IE5\R5DO5C37\blockpage[3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30" name="Picture 38" descr="C:\Users\schwedesc\AppData\Local\Microsoft\Windows\Temporary Internet Files\Content.IE5\BPK4FZEY\blockpage[3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31" name="Picture 39" descr="C:\Users\schwedesc\AppData\Local\Microsoft\Windows\Temporary Internet Files\Content.IE5\BOKEJULY\blockpage[3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32" name="Picture 40" descr="C:\Users\schwedesc\AppData\Local\Microsoft\Windows\Temporary Internet Files\Content.IE5\5ZG2F2FD\blockpage[3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694363" y="4189465"/>
            <a:ext cx="2153092" cy="2431753"/>
            <a:chOff x="3175487" y="4040915"/>
            <a:chExt cx="2153092" cy="2431753"/>
          </a:xfrm>
        </p:grpSpPr>
        <p:pic>
          <p:nvPicPr>
            <p:cNvPr id="10242" name="Picture 2" descr="C:\Users\Websterk\AppData\Local\Microsoft\Windows\Temporary Internet Files\Content.IE5\3YHI2OQX\Blank_Calendar_page_icon.sv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065" y="4040915"/>
              <a:ext cx="2010249" cy="243175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175487" y="4648200"/>
              <a:ext cx="2153092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4000" dirty="0" smtClean="0"/>
            </a:p>
            <a:p>
              <a:pPr algn="ctr"/>
              <a:r>
                <a:rPr lang="en-US" b="1" dirty="0" smtClean="0">
                  <a:solidFill>
                    <a:srgbClr val="1E4D92"/>
                  </a:solidFill>
                  <a:latin typeface="+mn-lt"/>
                  <a:cs typeface="Arial" panose="020B0604020202020204" pitchFamily="34" charset="0"/>
                </a:rPr>
                <a:t>SEPTEMBER</a:t>
              </a:r>
            </a:p>
            <a:p>
              <a:pPr algn="ctr"/>
              <a:r>
                <a:rPr lang="en-US" b="1" dirty="0" smtClean="0">
                  <a:solidFill>
                    <a:srgbClr val="1E4D92"/>
                  </a:solidFill>
                  <a:latin typeface="+mn-lt"/>
                  <a:cs typeface="Arial" panose="020B0604020202020204" pitchFamily="34" charset="0"/>
                </a:rPr>
                <a:t>15th</a:t>
              </a:r>
              <a:endParaRPr lang="en-US" b="1" dirty="0">
                <a:solidFill>
                  <a:srgbClr val="1E4D92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0" y="624110"/>
            <a:ext cx="6589200" cy="8236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en-US" b="1" dirty="0" smtClean="0"/>
              <a:t>Where to send applications:</a:t>
            </a:r>
          </a:p>
        </p:txBody>
      </p:sp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638AE0-DE7B-493C-A400-0779428B36B0}" type="slidenum"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1117600" y="1690083"/>
            <a:ext cx="6400800" cy="439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By Regular Mail: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	NJ Division of Criminal Justice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	State Office of Victim-Witness </a:t>
            </a:r>
            <a:r>
              <a:rPr lang="en-US" altLang="en-US" sz="2400" dirty="0" smtClean="0">
                <a:latin typeface="Calibri" panose="020F0502020204030204" pitchFamily="34" charset="0"/>
              </a:rPr>
              <a:t>Advocacy</a:t>
            </a:r>
            <a:endParaRPr lang="en-US" altLang="en-US" sz="2400" b="1" dirty="0">
              <a:latin typeface="Calibri" panose="020F050202020403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	PO Box </a:t>
            </a:r>
            <a:r>
              <a:rPr lang="en-US" altLang="en-US" sz="2400" dirty="0" smtClean="0">
                <a:latin typeface="Calibri" panose="020F0502020204030204" pitchFamily="34" charset="0"/>
              </a:rPr>
              <a:t>085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	Trenton, N.J.  </a:t>
            </a:r>
            <a:r>
              <a:rPr lang="en-US" altLang="en-US" sz="2400" dirty="0" smtClean="0">
                <a:latin typeface="Calibri" panose="020F0502020204030204" pitchFamily="34" charset="0"/>
              </a:rPr>
              <a:t>08625-0085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By Hand Delivery or Overnight Mail: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	NJ Division of Criminal Justice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	State Office of Victim-Witness </a:t>
            </a:r>
            <a:r>
              <a:rPr lang="en-US" altLang="en-US" sz="2400" dirty="0" smtClean="0">
                <a:latin typeface="Calibri" panose="020F0502020204030204" pitchFamily="34" charset="0"/>
              </a:rPr>
              <a:t>Advocacy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	</a:t>
            </a:r>
            <a:r>
              <a:rPr lang="en-US" altLang="en-US" sz="2400" dirty="0" smtClean="0">
                <a:latin typeface="Calibri" panose="020F0502020204030204" pitchFamily="34" charset="0"/>
              </a:rPr>
              <a:t>5</a:t>
            </a:r>
            <a:r>
              <a:rPr lang="en-US" altLang="en-US" sz="2400" baseline="30000" dirty="0" smtClean="0">
                <a:latin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</a:rPr>
              <a:t> Floor – West Wing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	</a:t>
            </a:r>
            <a:r>
              <a:rPr lang="en-US" altLang="en-US" sz="2400" dirty="0" smtClean="0">
                <a:latin typeface="Calibri" panose="020F0502020204030204" pitchFamily="34" charset="0"/>
              </a:rPr>
              <a:t>25 Market Street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	</a:t>
            </a:r>
            <a:r>
              <a:rPr lang="en-US" altLang="en-US" sz="2400" dirty="0" smtClean="0">
                <a:latin typeface="Calibri" panose="020F0502020204030204" pitchFamily="34" charset="0"/>
              </a:rPr>
              <a:t>Trenton, </a:t>
            </a:r>
            <a:r>
              <a:rPr lang="en-US" altLang="en-US" sz="2400" dirty="0">
                <a:latin typeface="Calibri" panose="020F0502020204030204" pitchFamily="34" charset="0"/>
              </a:rPr>
              <a:t>N.J.  </a:t>
            </a:r>
            <a:r>
              <a:rPr lang="en-US" altLang="en-US" sz="2400" dirty="0" smtClean="0">
                <a:latin typeface="Calibri" panose="020F0502020204030204" pitchFamily="34" charset="0"/>
              </a:rPr>
              <a:t>08625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pic>
        <p:nvPicPr>
          <p:cNvPr id="61445" name="Picture 4" descr="delivery_truck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9200"/>
            <a:ext cx="3225800" cy="145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5" descr="POmail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20574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480650" y="4648200"/>
            <a:ext cx="6477000" cy="1905000"/>
          </a:xfrm>
        </p:spPr>
        <p:txBody>
          <a:bodyPr/>
          <a:lstStyle/>
          <a:p>
            <a:pPr algn="ctr"/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>
                <a:latin typeface="Calibri" panose="020F0502020204030204" pitchFamily="34" charset="0"/>
              </a:rPr>
              <a:t>Good luck with your application!</a:t>
            </a:r>
          </a:p>
        </p:txBody>
      </p:sp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E0F671-3697-4B1E-892B-71AC9B32E726}" type="slidenum"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66294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Calibri" panose="020F0502020204030204" pitchFamily="34" charset="0"/>
              </a:rPr>
              <a:t>Any Questions?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Calibri" panose="020F0502020204030204" pitchFamily="34" charset="0"/>
              </a:rPr>
              <a:t>Now is the time to ask</a:t>
            </a:r>
            <a:r>
              <a:rPr lang="en-US" altLang="en-US" sz="4800" dirty="0" smtClean="0">
                <a:latin typeface="Calibri" panose="020F0502020204030204" pitchFamily="34" charset="0"/>
              </a:rPr>
              <a:t>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pic>
        <p:nvPicPr>
          <p:cNvPr id="15363" name="Picture 3" descr="C:\Users\schwedesc\AppData\Local\Microsoft\Windows\Temporary Internet Files\Content.IE5\BOKEJULY\large-Help-Icon-Question-Mark-0-1527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1970700" cy="19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589199" cy="9906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dirty="0" smtClean="0"/>
              <a:t>Overview of VOCA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No charges for services.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Maintain victim confidentiality.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Serve victims of federal crimes.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Assist victims in filing claims with the Victims of Crime Compensation Office (VCCO).</a:t>
            </a:r>
          </a:p>
          <a:p>
            <a:r>
              <a:rPr lang="en-US" sz="2400" dirty="0">
                <a:solidFill>
                  <a:schemeClr val="tx1"/>
                </a:solidFill>
              </a:rPr>
              <a:t>Use </a:t>
            </a:r>
            <a:r>
              <a:rPr lang="en-US" sz="2400" dirty="0" smtClean="0">
                <a:solidFill>
                  <a:schemeClr val="tx1"/>
                </a:solidFill>
              </a:rPr>
              <a:t>volunteers.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Provide </a:t>
            </a:r>
            <a:r>
              <a:rPr lang="en-US" sz="2400" dirty="0" smtClean="0">
                <a:solidFill>
                  <a:schemeClr val="tx1"/>
                </a:solidFill>
              </a:rPr>
              <a:t>match.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1D7A-8818-4F4B-9B88-40DF9D7EF39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3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47800" y="585787"/>
            <a:ext cx="7086600" cy="866775"/>
          </a:xfrm>
        </p:spPr>
        <p:txBody>
          <a:bodyPr/>
          <a:lstStyle/>
          <a:p>
            <a:pPr algn="r"/>
            <a:r>
              <a:rPr lang="en-US" altLang="en-US" dirty="0" smtClean="0"/>
              <a:t>Funding Information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984242"/>
              </p:ext>
            </p:extLst>
          </p:nvPr>
        </p:nvGraphicFramePr>
        <p:xfrm>
          <a:off x="1219200" y="16764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762000"/>
            <a:ext cx="584978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Garamond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97161E-4B3A-4189-B38F-B453A965757C}" type="slidenum"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5" name="Picture 1028" descr="buncha$bag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29200"/>
            <a:ext cx="2133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6326</TotalTime>
  <Words>3639</Words>
  <Application>Microsoft Office PowerPoint</Application>
  <PresentationFormat>On-screen Show (4:3)</PresentationFormat>
  <Paragraphs>691</Paragraphs>
  <Slides>74</Slides>
  <Notes>73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Wisp</vt:lpstr>
      <vt:lpstr>Document</vt:lpstr>
      <vt:lpstr>New Jersey  Victims of Crime Act (VOCA) Grant Program</vt:lpstr>
      <vt:lpstr>PowerPoint Presentation</vt:lpstr>
      <vt:lpstr>Funding Source</vt:lpstr>
      <vt:lpstr>Purposes of VOCA Funding:</vt:lpstr>
      <vt:lpstr>Who is Eligible to Apply?</vt:lpstr>
      <vt:lpstr>  Examples of Eligible Agencies </vt:lpstr>
      <vt:lpstr>Nonprofit Status</vt:lpstr>
      <vt:lpstr>  Overview of VOCA Requirements</vt:lpstr>
      <vt:lpstr>Funding Information</vt:lpstr>
      <vt:lpstr>VOCA Application Process</vt:lpstr>
      <vt:lpstr>VOCA Application Categories &amp;            Point Allocations</vt:lpstr>
      <vt:lpstr>PowerPoint Presentation</vt:lpstr>
      <vt:lpstr>What is a Project?</vt:lpstr>
      <vt:lpstr>Agency Background, Mission, Experience, and Capability.  10 points</vt:lpstr>
      <vt:lpstr>Problem Statement/Needs Assessment. 15 points</vt:lpstr>
      <vt:lpstr>Project Description Goals, Objectives, and Work Plan (Action Strategy)  30 points</vt:lpstr>
      <vt:lpstr>Project Work Plan Form  Goals, Objectives, and Work Plan (Action Strategy) 30 pts  Please ONLY use the PROJECT WORK PLAN FORM below, which is provided in the application. </vt:lpstr>
      <vt:lpstr>Project Work Plan         (Action Strategy)</vt:lpstr>
      <vt:lpstr>Partnership, Collaboration, and Coordination of and Linkages to Services. 10 points</vt:lpstr>
      <vt:lpstr>Data Collection, Performance Measures, and Evaluation.  10 points</vt:lpstr>
      <vt:lpstr>Project Management and Staff 10 points</vt:lpstr>
      <vt:lpstr>Performance Measures</vt:lpstr>
      <vt:lpstr>VOCA Application Process</vt:lpstr>
      <vt:lpstr>Determining Allowable Costs for the Budget</vt:lpstr>
      <vt:lpstr> Allowable Costs –  GENERAL GUIDANCE </vt:lpstr>
      <vt:lpstr> 2015 DOJ Grants Financial Guide  </vt:lpstr>
      <vt:lpstr>NEW VOCA FINAL RULE</vt:lpstr>
      <vt:lpstr>Some Newly Allowable Costs</vt:lpstr>
      <vt:lpstr>Other Budget Considerations with respect to Allowable Costs</vt:lpstr>
      <vt:lpstr>Allowable Direct Services Costs</vt:lpstr>
      <vt:lpstr>Allowable Direct Services Costs</vt:lpstr>
      <vt:lpstr>Allowable Direct Services Costs</vt:lpstr>
      <vt:lpstr>Allowable Direct Services Costs</vt:lpstr>
      <vt:lpstr>Allowable Costs for Supporting Direct Services </vt:lpstr>
      <vt:lpstr>Allowable Administrative Costs </vt:lpstr>
      <vt:lpstr>PowerPoint Presentation</vt:lpstr>
      <vt:lpstr>   Expressly Unallowable Costs   </vt:lpstr>
      <vt:lpstr>Budget</vt:lpstr>
      <vt:lpstr>Supplanting</vt:lpstr>
      <vt:lpstr>Budget Detail - Personnel</vt:lpstr>
      <vt:lpstr>Personnel – FRINGE BENEFITS</vt:lpstr>
      <vt:lpstr>Purchase of Services</vt:lpstr>
      <vt:lpstr>Travel</vt:lpstr>
      <vt:lpstr>Supplies</vt:lpstr>
      <vt:lpstr>Facilities</vt:lpstr>
      <vt:lpstr>Equipment</vt:lpstr>
      <vt:lpstr>Victim Aid</vt:lpstr>
      <vt:lpstr>Victim Aid – Gift Cards</vt:lpstr>
      <vt:lpstr>Matching Funds </vt:lpstr>
      <vt:lpstr>Formula to Calculate 20% Match</vt:lpstr>
      <vt:lpstr>Indirect Cost Rate 2 CFR 200.331, 200.414</vt:lpstr>
      <vt:lpstr>Indirect Costs   Important Points to Remember </vt:lpstr>
      <vt:lpstr>PowerPoint Presentation</vt:lpstr>
      <vt:lpstr>Subrecipient Check List</vt:lpstr>
      <vt:lpstr>PowerPoint Presentation</vt:lpstr>
      <vt:lpstr>Agency Specific Information </vt:lpstr>
      <vt:lpstr>Contact Information</vt:lpstr>
      <vt:lpstr>Sources of Funds</vt:lpstr>
      <vt:lpstr>Funding from DCJ Include VOCA and VAWA</vt:lpstr>
      <vt:lpstr>Application Authorization </vt:lpstr>
      <vt:lpstr>Major Forms </vt:lpstr>
      <vt:lpstr>Accounting System and Financial Capability Questionnaire </vt:lpstr>
      <vt:lpstr>Federal Single Audit Requirements Certification </vt:lpstr>
      <vt:lpstr>Proof of Compliance – Federal Single Audit Requirements </vt:lpstr>
      <vt:lpstr>Certification Re: Lobbying, Debarment, Suspension …</vt:lpstr>
      <vt:lpstr>Department of Law &amp; Public Safety  Debarment and Suspension Certification </vt:lpstr>
      <vt:lpstr>Common Errors</vt:lpstr>
      <vt:lpstr>Helpful Tips</vt:lpstr>
      <vt:lpstr>HELPFUL TIPS</vt:lpstr>
      <vt:lpstr>HELPFUL LINKS</vt:lpstr>
      <vt:lpstr>Where do I get application?</vt:lpstr>
      <vt:lpstr>Application Deadline</vt:lpstr>
      <vt:lpstr>Where to send applications:</vt:lpstr>
      <vt:lpstr>  Good luck with your application!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DCJ</dc:creator>
  <cp:lastModifiedBy>Kara Webster</cp:lastModifiedBy>
  <cp:revision>322</cp:revision>
  <cp:lastPrinted>2017-06-28T17:21:02Z</cp:lastPrinted>
  <dcterms:created xsi:type="dcterms:W3CDTF">2004-04-05T19:03:09Z</dcterms:created>
  <dcterms:modified xsi:type="dcterms:W3CDTF">2017-06-28T17:25:23Z</dcterms:modified>
</cp:coreProperties>
</file>