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43"/>
  </p:notesMasterIdLst>
  <p:handoutMasterIdLst>
    <p:handoutMasterId r:id="rId44"/>
  </p:handoutMasterIdLst>
  <p:sldIdLst>
    <p:sldId id="266" r:id="rId2"/>
    <p:sldId id="351" r:id="rId3"/>
    <p:sldId id="271" r:id="rId4"/>
    <p:sldId id="334" r:id="rId5"/>
    <p:sldId id="338" r:id="rId6"/>
    <p:sldId id="350" r:id="rId7"/>
    <p:sldId id="272" r:id="rId8"/>
    <p:sldId id="335" r:id="rId9"/>
    <p:sldId id="353" r:id="rId10"/>
    <p:sldId id="284" r:id="rId11"/>
    <p:sldId id="347" r:id="rId12"/>
    <p:sldId id="285" r:id="rId13"/>
    <p:sldId id="349" r:id="rId14"/>
    <p:sldId id="288" r:id="rId15"/>
    <p:sldId id="290" r:id="rId16"/>
    <p:sldId id="292" r:id="rId17"/>
    <p:sldId id="293" r:id="rId18"/>
    <p:sldId id="294" r:id="rId19"/>
    <p:sldId id="328" r:id="rId20"/>
    <p:sldId id="341" r:id="rId21"/>
    <p:sldId id="329" r:id="rId22"/>
    <p:sldId id="330" r:id="rId23"/>
    <p:sldId id="339" r:id="rId24"/>
    <p:sldId id="340" r:id="rId25"/>
    <p:sldId id="354" r:id="rId26"/>
    <p:sldId id="296" r:id="rId27"/>
    <p:sldId id="298" r:id="rId28"/>
    <p:sldId id="299" r:id="rId29"/>
    <p:sldId id="300" r:id="rId30"/>
    <p:sldId id="302" r:id="rId31"/>
    <p:sldId id="304" r:id="rId32"/>
    <p:sldId id="305" r:id="rId33"/>
    <p:sldId id="308" r:id="rId34"/>
    <p:sldId id="309" r:id="rId35"/>
    <p:sldId id="343" r:id="rId36"/>
    <p:sldId id="310" r:id="rId37"/>
    <p:sldId id="281" r:id="rId38"/>
    <p:sldId id="311" r:id="rId39"/>
    <p:sldId id="313" r:id="rId40"/>
    <p:sldId id="270" r:id="rId41"/>
    <p:sldId id="268" r:id="rId42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707" autoAdjust="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50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E19DEC26-FC6D-4997-841C-5D0C0A37A101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A838E133-0D82-47E4-B445-C1F921600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27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69015329-2258-4752-AC75-DCF98A6648BF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03350" y="1160463"/>
            <a:ext cx="4178300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781"/>
            <a:ext cx="5588000" cy="3655457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F8BB6B20-F589-4A5E-A898-2FA7D67D9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7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4F51D-78C1-4677-8E6F-0AFC27A797BD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413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4F51D-78C1-4677-8E6F-0AFC27A797BD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07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FA6CC5-3B32-42D7-9F8B-54EA6F34D93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626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071BA72-41F1-4C66-8869-9C78414C5683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35F82A3-567F-4D58-8F9A-C6C5FF07BD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71BA72-41F1-4C66-8869-9C78414C5683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5F82A3-567F-4D58-8F9A-C6C5FF07BD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71BA72-41F1-4C66-8869-9C78414C5683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5F82A3-567F-4D58-8F9A-C6C5FF07BD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9618A-AD76-4B9B-83C5-57451F7653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059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63E42-06E5-47CB-BC2C-0C98016241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50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71BA72-41F1-4C66-8869-9C78414C5683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5F82A3-567F-4D58-8F9A-C6C5FF07BD9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71BA72-41F1-4C66-8869-9C78414C5683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5F82A3-567F-4D58-8F9A-C6C5FF07BD9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71BA72-41F1-4C66-8869-9C78414C5683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5F82A3-567F-4D58-8F9A-C6C5FF07BD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71BA72-41F1-4C66-8869-9C78414C5683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5F82A3-567F-4D58-8F9A-C6C5FF07BD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71BA72-41F1-4C66-8869-9C78414C5683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5F82A3-567F-4D58-8F9A-C6C5FF07BD9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71BA72-41F1-4C66-8869-9C78414C5683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5F82A3-567F-4D58-8F9A-C6C5FF07BD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0071BA72-41F1-4C66-8869-9C78414C5683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5F82A3-567F-4D58-8F9A-C6C5FF07BD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071BA72-41F1-4C66-8869-9C78414C5683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35F82A3-567F-4D58-8F9A-C6C5FF07BD9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5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071BA72-41F1-4C66-8869-9C78414C5683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635F82A3-567F-4D58-8F9A-C6C5FF07BD9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4850" y="1752601"/>
            <a:ext cx="7772400" cy="1829761"/>
          </a:xfrm>
        </p:spPr>
        <p:txBody>
          <a:bodyPr>
            <a:normAutofit/>
          </a:bodyPr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611606"/>
            <a:ext cx="8534400" cy="1646194"/>
          </a:xfrm>
        </p:spPr>
        <p:txBody>
          <a:bodyPr>
            <a:normAutofit/>
          </a:bodyPr>
          <a:lstStyle/>
          <a:p>
            <a:pPr algn="ctr"/>
            <a:r>
              <a:rPr lang="en-US" sz="1700" b="1" dirty="0" smtClean="0"/>
              <a:t>New Jersey State League of Municipalities Conference</a:t>
            </a:r>
          </a:p>
          <a:p>
            <a:pPr algn="ctr"/>
            <a:r>
              <a:rPr lang="en-US" sz="1700" b="1" dirty="0" smtClean="0"/>
              <a:t>Atlantic City Convention Center</a:t>
            </a:r>
          </a:p>
          <a:p>
            <a:pPr algn="ctr"/>
            <a:r>
              <a:rPr lang="en-US" sz="1700" b="1" i="1" dirty="0" smtClean="0"/>
              <a:t>“On the Road Again”</a:t>
            </a:r>
          </a:p>
          <a:p>
            <a:pPr algn="ctr"/>
            <a:r>
              <a:rPr lang="en-US" sz="1700" b="1" dirty="0" smtClean="0"/>
              <a:t>November 14-16, 2017</a:t>
            </a:r>
            <a:endParaRPr lang="en-US" sz="1700" b="1" dirty="0"/>
          </a:p>
        </p:txBody>
      </p:sp>
      <p:pic>
        <p:nvPicPr>
          <p:cNvPr id="5" name="Picture 6" descr="dot-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81000"/>
            <a:ext cx="990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524000" y="609600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</a:rPr>
              <a:t>New Jersey Department of Transportation</a:t>
            </a:r>
            <a:endParaRPr lang="en-US" sz="2800" b="1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9" name="Content Placeholder 10" descr="local aid heade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8623" y="1788356"/>
            <a:ext cx="6898681" cy="1334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09600" y="5439227"/>
            <a:ext cx="723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Presented By: </a:t>
            </a:r>
          </a:p>
          <a:p>
            <a:r>
              <a:rPr lang="en-US" dirty="0" smtClean="0"/>
              <a:t>The Division  of Local Aid and Economic Development</a:t>
            </a:r>
          </a:p>
          <a:p>
            <a:r>
              <a:rPr lang="en-US" dirty="0" smtClean="0"/>
              <a:t>New Jersey Department of Transportation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70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/>
              <a:t>County Aid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buSzPct val="100000"/>
              <a:buFont typeface="Wingdings" charset="2"/>
              <a:buChar char="§"/>
              <a:defRPr/>
            </a:pPr>
            <a:r>
              <a:rPr lang="en-US" sz="2400" dirty="0" smtClean="0"/>
              <a:t>All counties eligible</a:t>
            </a:r>
          </a:p>
          <a:p>
            <a:pPr eaLnBrk="1" hangingPunct="1">
              <a:buSzPct val="100000"/>
              <a:buFont typeface="Wingdings" charset="2"/>
              <a:buChar char="§"/>
              <a:defRPr/>
            </a:pPr>
            <a:r>
              <a:rPr lang="en-US" sz="2400" dirty="0" smtClean="0"/>
              <a:t>Non–competitive. Counties select projects.</a:t>
            </a:r>
          </a:p>
          <a:p>
            <a:pPr>
              <a:buSzPct val="100000"/>
              <a:buFont typeface="Wingdings" charset="2"/>
              <a:buChar char="§"/>
              <a:defRPr/>
            </a:pPr>
            <a:r>
              <a:rPr lang="en-US" sz="2400" dirty="0" smtClean="0"/>
              <a:t>FY 2017 -$78.75 </a:t>
            </a:r>
            <a:r>
              <a:rPr lang="en-US" sz="2400" dirty="0"/>
              <a:t>M </a:t>
            </a:r>
            <a:r>
              <a:rPr lang="en-US" sz="2400" dirty="0" smtClean="0"/>
              <a:t>TTF</a:t>
            </a:r>
          </a:p>
          <a:p>
            <a:pPr>
              <a:buSzPct val="100000"/>
              <a:buFont typeface="Wingdings" charset="2"/>
              <a:buChar char="§"/>
              <a:defRPr/>
            </a:pPr>
            <a:r>
              <a:rPr lang="en-US" sz="2400" dirty="0" smtClean="0"/>
              <a:t>FY 2018 - $</a:t>
            </a:r>
            <a:r>
              <a:rPr lang="en-US" sz="2400" dirty="0" smtClean="0"/>
              <a:t>161.25 </a:t>
            </a:r>
            <a:r>
              <a:rPr lang="en-US" sz="2400" dirty="0" smtClean="0"/>
              <a:t>M TTF</a:t>
            </a:r>
          </a:p>
          <a:p>
            <a:pPr eaLnBrk="1" hangingPunct="1">
              <a:buSzPct val="100000"/>
              <a:buFont typeface="Wingdings" charset="2"/>
              <a:buChar char="§"/>
              <a:defRPr/>
            </a:pPr>
            <a:r>
              <a:rPr lang="en-US" sz="2400" dirty="0"/>
              <a:t>A</a:t>
            </a:r>
            <a:r>
              <a:rPr lang="en-US" sz="2400" dirty="0" smtClean="0"/>
              <a:t>llocations based on county population and road mileage</a:t>
            </a:r>
          </a:p>
          <a:p>
            <a:pPr eaLnBrk="1" hangingPunct="1">
              <a:buSzPct val="100000"/>
              <a:buFont typeface="Wingdings" charset="2"/>
              <a:buChar char="§"/>
              <a:defRPr/>
            </a:pPr>
            <a:r>
              <a:rPr lang="en-US" sz="2400" dirty="0" smtClean="0"/>
              <a:t>Transportation projects including improvements to county owned roads and bridges</a:t>
            </a:r>
          </a:p>
          <a:p>
            <a:pPr eaLnBrk="1" hangingPunct="1">
              <a:defRPr/>
            </a:pPr>
            <a:endParaRPr lang="en-US" sz="2800" dirty="0" smtClean="0"/>
          </a:p>
          <a:p>
            <a:pPr eaLnBrk="1" hangingPunct="1">
              <a:defRPr/>
            </a:pPr>
            <a:endParaRPr lang="en-US" sz="2800" dirty="0" smtClean="0"/>
          </a:p>
        </p:txBody>
      </p:sp>
      <p:pic>
        <p:nvPicPr>
          <p:cNvPr id="8" name="Picture 12" descr="NJDOT8-25-2008 (10)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420759" y="1143000"/>
            <a:ext cx="3124201" cy="2327842"/>
          </a:xfrm>
          <a:noFill/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0759" y="3765550"/>
            <a:ext cx="3124201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2647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47280"/>
              </p:ext>
            </p:extLst>
          </p:nvPr>
        </p:nvGraphicFramePr>
        <p:xfrm>
          <a:off x="1219200" y="762000"/>
          <a:ext cx="6705600" cy="5562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1120"/>
                <a:gridCol w="1341120"/>
                <a:gridCol w="1341120"/>
                <a:gridCol w="1341120"/>
                <a:gridCol w="1341120"/>
              </a:tblGrid>
              <a:tr h="7061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dbl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2018</a:t>
                      </a:r>
                    </a:p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Supplemental Allocation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Increase</a:t>
                      </a:r>
                    </a:p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20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Atlantic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$3,433,500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$6,540,000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$490,583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$3,597,083</a:t>
                      </a:r>
                    </a:p>
                  </a:txBody>
                  <a:tcPr marL="9525" marR="9525" marT="9525" marB="0" anchor="b"/>
                </a:tc>
              </a:tr>
              <a:tr h="220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Bergen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$6,654,500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$12,675,300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$950,623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$6,971,423</a:t>
                      </a:r>
                    </a:p>
                  </a:txBody>
                  <a:tcPr marL="9525" marR="9525" marT="9525" marB="0" anchor="b"/>
                </a:tc>
              </a:tr>
              <a:tr h="220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Burlington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$4,989,800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$9,504,300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$712,834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$5,227,334</a:t>
                      </a:r>
                    </a:p>
                  </a:txBody>
                  <a:tcPr marL="9525" marR="9525" marT="9525" marB="0" anchor="b"/>
                </a:tc>
              </a:tr>
              <a:tr h="220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Camden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$4,534,000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$8,636,200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$647,751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$4,749,951</a:t>
                      </a:r>
                    </a:p>
                  </a:txBody>
                  <a:tcPr marL="9525" marR="9525" marT="9525" marB="0" anchor="b"/>
                </a:tc>
              </a:tr>
              <a:tr h="220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Cape May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$1,626,400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$3,098,000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$232,360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$1,703,960</a:t>
                      </a:r>
                    </a:p>
                  </a:txBody>
                  <a:tcPr marL="9525" marR="9525" marT="9525" marB="0" anchor="b"/>
                </a:tc>
              </a:tr>
              <a:tr h="220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Cumberland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$3,890,100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$7,409,800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$555,684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$4,075,384</a:t>
                      </a:r>
                    </a:p>
                  </a:txBody>
                  <a:tcPr marL="9525" marR="9525" marT="9525" marB="0" anchor="b"/>
                </a:tc>
              </a:tr>
              <a:tr h="220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Essex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$4,773,000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$9,091,400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$681,872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$5,000,272</a:t>
                      </a:r>
                    </a:p>
                  </a:txBody>
                  <a:tcPr marL="9525" marR="9525" marT="9525" marB="0" anchor="b"/>
                </a:tc>
              </a:tr>
              <a:tr h="220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Gloucester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$3,690,600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$7,029,700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$527,210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$3,866,310</a:t>
                      </a:r>
                    </a:p>
                  </a:txBody>
                  <a:tcPr marL="9525" marR="9525" marT="9525" marB="0" anchor="b"/>
                </a:tc>
              </a:tr>
              <a:tr h="220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Hudson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$3,160,500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$6,020,000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$451,553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$3,311,053</a:t>
                      </a:r>
                    </a:p>
                  </a:txBody>
                  <a:tcPr marL="9525" marR="9525" marT="9525" marB="0" anchor="b"/>
                </a:tc>
              </a:tr>
              <a:tr h="220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Hunterdon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$1,979,000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$3,769,400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$282,741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$2,073,141</a:t>
                      </a:r>
                    </a:p>
                  </a:txBody>
                  <a:tcPr marL="9525" marR="9525" marT="9525" marB="0" anchor="b"/>
                </a:tc>
              </a:tr>
              <a:tr h="220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Mercer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$2,678,200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$5,101,500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$382,551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$2,805,851</a:t>
                      </a:r>
                    </a:p>
                  </a:txBody>
                  <a:tcPr marL="9525" marR="9525" marT="9525" marB="0" anchor="b"/>
                </a:tc>
              </a:tr>
              <a:tr h="220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Middlesex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$5,351,100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$10,192,500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$764,430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$5,605,830</a:t>
                      </a:r>
                    </a:p>
                  </a:txBody>
                  <a:tcPr marL="9525" marR="9525" marT="9525" marB="0" anchor="b"/>
                </a:tc>
              </a:tr>
              <a:tr h="220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Monmouth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$4,956,000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$9,440,100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$708,012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$5,192,112</a:t>
                      </a:r>
                    </a:p>
                  </a:txBody>
                  <a:tcPr marL="9525" marR="9525" marT="9525" marB="0" anchor="b"/>
                </a:tc>
              </a:tr>
              <a:tr h="220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Morris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$3,940,600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$7,505,900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$562,945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$4,128,245</a:t>
                      </a:r>
                    </a:p>
                  </a:txBody>
                  <a:tcPr marL="9525" marR="9525" marT="9525" marB="0" anchor="b"/>
                </a:tc>
              </a:tr>
              <a:tr h="220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Ocean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$6,237,700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$11,881,300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$891,085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$6,534,685</a:t>
                      </a:r>
                    </a:p>
                  </a:txBody>
                  <a:tcPr marL="9525" marR="9525" marT="9525" marB="0" anchor="b"/>
                </a:tc>
              </a:tr>
              <a:tr h="220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Passaic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$3,649,000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$6,950,300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$521,264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$3,822,564</a:t>
                      </a:r>
                    </a:p>
                  </a:txBody>
                  <a:tcPr marL="9525" marR="9525" marT="9525" marB="0" anchor="b"/>
                </a:tc>
              </a:tr>
              <a:tr h="220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Salem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$2,399,200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$4,569,900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$342,738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$2,513,438</a:t>
                      </a:r>
                    </a:p>
                  </a:txBody>
                  <a:tcPr marL="9525" marR="9525" marT="9525" marB="0" anchor="b"/>
                </a:tc>
              </a:tr>
              <a:tr h="220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Somerset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$2,834,900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$5,399,900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$404,942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$2,969,942</a:t>
                      </a:r>
                    </a:p>
                  </a:txBody>
                  <a:tcPr marL="9525" marR="9525" marT="9525" marB="0" anchor="b"/>
                </a:tc>
              </a:tr>
              <a:tr h="220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Sussex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$2,522,900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$4,805,500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$360,431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$2,643,031</a:t>
                      </a:r>
                    </a:p>
                  </a:txBody>
                  <a:tcPr marL="9525" marR="9525" marT="9525" marB="0" anchor="b"/>
                </a:tc>
              </a:tr>
              <a:tr h="220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$3,445,500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$6,562,800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$492,218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$3,609,518</a:t>
                      </a:r>
                    </a:p>
                  </a:txBody>
                  <a:tcPr marL="9525" marR="9525" marT="9525" marB="0" anchor="b"/>
                </a:tc>
              </a:tr>
              <a:tr h="220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Warren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$2,003,500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$3,816,200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$286,174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$2,098,874</a:t>
                      </a:r>
                    </a:p>
                  </a:txBody>
                  <a:tcPr marL="9525" marR="9525" marT="9525" marB="0" anchor="b"/>
                </a:tc>
              </a:tr>
              <a:tr h="220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$78,750,000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$150,000,000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$11,250,000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$82,500,000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71600" y="152400"/>
            <a:ext cx="655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400" u="sng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 2017 &amp; FY 2018 COUNTY AID ALLOCATIONS</a:t>
            </a:r>
            <a:endParaRPr lang="en-US" sz="1400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7119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/>
              <a:t>Municipal Aid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67266" y="1492425"/>
            <a:ext cx="4385733" cy="4530725"/>
          </a:xfrm>
        </p:spPr>
        <p:txBody>
          <a:bodyPr>
            <a:normAutofit/>
          </a:bodyPr>
          <a:lstStyle/>
          <a:p>
            <a:pPr eaLnBrk="1" hangingPunct="1">
              <a:buSzPct val="100000"/>
              <a:buFont typeface="Wingdings" charset="2"/>
              <a:buChar char="§"/>
              <a:defRPr/>
            </a:pPr>
            <a:r>
              <a:rPr lang="en-US" sz="2400" dirty="0" smtClean="0"/>
              <a:t>All municipalities eligible </a:t>
            </a:r>
          </a:p>
          <a:p>
            <a:pPr eaLnBrk="1" hangingPunct="1">
              <a:buSzPct val="100000"/>
              <a:buFont typeface="Wingdings" charset="2"/>
              <a:buChar char="§"/>
              <a:defRPr/>
            </a:pPr>
            <a:r>
              <a:rPr lang="en-US" sz="2400" dirty="0" smtClean="0"/>
              <a:t>Competitive application process</a:t>
            </a:r>
          </a:p>
          <a:p>
            <a:pPr eaLnBrk="1" hangingPunct="1">
              <a:buSzPct val="100000"/>
              <a:buFont typeface="Wingdings" charset="2"/>
              <a:buChar char="§"/>
              <a:defRPr/>
            </a:pPr>
            <a:r>
              <a:rPr lang="en-US" sz="2400" dirty="0" smtClean="0"/>
              <a:t>FY 2017 -$78.75 M TTF</a:t>
            </a:r>
          </a:p>
          <a:p>
            <a:pPr eaLnBrk="1" hangingPunct="1">
              <a:buSzPct val="100000"/>
              <a:buFont typeface="Wingdings" charset="2"/>
              <a:buChar char="§"/>
              <a:defRPr/>
            </a:pPr>
            <a:r>
              <a:rPr lang="en-US" sz="2400" dirty="0" smtClean="0"/>
              <a:t>FY 2018 - $</a:t>
            </a:r>
            <a:r>
              <a:rPr lang="en-US" sz="2400" dirty="0" smtClean="0"/>
              <a:t>150.25 </a:t>
            </a:r>
            <a:r>
              <a:rPr lang="en-US" sz="2400" dirty="0" smtClean="0"/>
              <a:t>M TTF</a:t>
            </a:r>
          </a:p>
          <a:p>
            <a:pPr eaLnBrk="1" hangingPunct="1">
              <a:buSzPct val="100000"/>
              <a:buFont typeface="Wingdings" charset="2"/>
              <a:buChar char="§"/>
              <a:defRPr/>
            </a:pPr>
            <a:r>
              <a:rPr lang="en-US" sz="2400" dirty="0" smtClean="0"/>
              <a:t>Road &amp; bridge preservation, roadway safety, pedestrian safety, bikeways, mobility, and quality of life</a:t>
            </a:r>
          </a:p>
          <a:p>
            <a:pPr eaLnBrk="1" hangingPunct="1">
              <a:defRPr/>
            </a:pPr>
            <a:endParaRPr lang="en-US" sz="2200" dirty="0" smtClean="0"/>
          </a:p>
          <a:p>
            <a:pPr eaLnBrk="1" hangingPunct="1">
              <a:defRPr/>
            </a:pPr>
            <a:endParaRPr lang="en-US" sz="2600" dirty="0" smtClean="0"/>
          </a:p>
          <a:p>
            <a:pPr eaLnBrk="1" hangingPunct="1">
              <a:defRPr/>
            </a:pPr>
            <a:endParaRPr lang="en-US" sz="2800" dirty="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0668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5125" y="3770613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5644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76200"/>
            <a:ext cx="8763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FY 2017 &amp; FY 2018 MUNICIPAL AID PROGRAMS WITH SUPPLEMENTAL ALLOTMENT</a:t>
            </a:r>
            <a:endParaRPr lang="en-US" sz="1400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219200" y="383977"/>
          <a:ext cx="6705600" cy="5562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1120"/>
                <a:gridCol w="1341120"/>
                <a:gridCol w="1341120"/>
                <a:gridCol w="1341120"/>
                <a:gridCol w="1341120"/>
              </a:tblGrid>
              <a:tr h="7061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dbl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sng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</a:t>
                      </a:r>
                      <a:r>
                        <a:rPr lang="en-US" sz="12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 </a:t>
                      </a:r>
                      <a:r>
                        <a:rPr lang="en-US" sz="1200" b="1" i="0" u="sng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en-US" sz="12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sng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2018 </a:t>
                      </a:r>
                      <a:endParaRPr lang="en-US" sz="12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sng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Supplemental Allocation</a:t>
                      </a:r>
                      <a:endParaRPr lang="en-US" sz="12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sng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Increase</a:t>
                      </a:r>
                      <a:endParaRPr lang="en-US" sz="12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20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Atlantic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$2,926,749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$5,555,863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$446,453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$3,075,567</a:t>
                      </a:r>
                    </a:p>
                  </a:txBody>
                  <a:tcPr marL="9525" marR="9525" marT="9525" marB="0" anchor="b"/>
                </a:tc>
              </a:tr>
              <a:tr h="220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Bergen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$6,894,225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$13,087,342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$1,051,661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$7,244,779</a:t>
                      </a:r>
                    </a:p>
                  </a:txBody>
                  <a:tcPr marL="9525" marR="9525" marT="9525" marB="0" anchor="b"/>
                </a:tc>
              </a:tr>
              <a:tr h="220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Burlington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$4,338,616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$8,236,016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$661,823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$4,559,223</a:t>
                      </a:r>
                    </a:p>
                  </a:txBody>
                  <a:tcPr marL="9525" marR="9525" marT="9525" marB="0" anchor="b"/>
                </a:tc>
              </a:tr>
              <a:tr h="220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Camden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$4,134,007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$7,847,606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$630,611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$4,344,210</a:t>
                      </a:r>
                    </a:p>
                  </a:txBody>
                  <a:tcPr marL="9525" marR="9525" marT="9525" marB="0" anchor="b"/>
                </a:tc>
              </a:tr>
              <a:tr h="220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Cape May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$1,346,343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$2,555,769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$205,374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$1,414,801</a:t>
                      </a:r>
                    </a:p>
                  </a:txBody>
                  <a:tcPr marL="9525" marR="9525" marT="9525" marB="0" anchor="b"/>
                </a:tc>
              </a:tr>
              <a:tr h="220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Cumberland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$1,509,044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$2,864,625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$230,193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$1,585,775</a:t>
                      </a:r>
                    </a:p>
                  </a:txBody>
                  <a:tcPr marL="9525" marR="9525" marT="9525" marB="0" anchor="b"/>
                </a:tc>
              </a:tr>
              <a:tr h="220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Essex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$5,060,790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$9,606,923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$771,985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$5,318,118</a:t>
                      </a:r>
                    </a:p>
                  </a:txBody>
                  <a:tcPr marL="9525" marR="9525" marT="9525" marB="0" anchor="b"/>
                </a:tc>
              </a:tr>
              <a:tr h="220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Gloucester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$2,677,146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$5,082,040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$408,378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$2,813,272</a:t>
                      </a:r>
                    </a:p>
                  </a:txBody>
                  <a:tcPr marL="9525" marR="9525" marT="9525" marB="0" anchor="b"/>
                </a:tc>
              </a:tr>
              <a:tr h="220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Hudson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$3,319,687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$6,301,780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$506,393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$3,488,485</a:t>
                      </a:r>
                    </a:p>
                  </a:txBody>
                  <a:tcPr marL="9525" marR="9525" marT="9525" marB="0" anchor="b"/>
                </a:tc>
              </a:tr>
              <a:tr h="220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Hunterdon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$1,916,346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$3,637,809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$292,324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$2,013,787</a:t>
                      </a:r>
                    </a:p>
                  </a:txBody>
                  <a:tcPr marL="9525" marR="9525" marT="9525" marB="0" anchor="b"/>
                </a:tc>
              </a:tr>
              <a:tr h="220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Mercer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$3,084,937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$5,856,151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$470,584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$3,241,798</a:t>
                      </a:r>
                    </a:p>
                  </a:txBody>
                  <a:tcPr marL="9525" marR="9525" marT="9525" marB="0" anchor="b"/>
                </a:tc>
              </a:tr>
              <a:tr h="220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Middlesex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$6,088,485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$11,557,801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$928,752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$6,398,069</a:t>
                      </a:r>
                    </a:p>
                  </a:txBody>
                  <a:tcPr marL="9525" marR="9525" marT="9525" marB="0" anchor="b"/>
                </a:tc>
              </a:tr>
              <a:tr h="220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Monmouth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$6,193,126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$11,756,442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$944,714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$6,508,031</a:t>
                      </a:r>
                    </a:p>
                  </a:txBody>
                  <a:tcPr marL="9525" marR="9525" marT="9525" marB="0" anchor="b"/>
                </a:tc>
              </a:tr>
              <a:tr h="220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Morris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$4,771,907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$9,058,534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$727,918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$5,014,546</a:t>
                      </a:r>
                    </a:p>
                  </a:txBody>
                  <a:tcPr marL="9525" marR="9525" marT="9525" marB="0" anchor="b"/>
                </a:tc>
              </a:tr>
              <a:tr h="220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Ocean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$5,203,854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$9,878,502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$793,808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$5,468,457</a:t>
                      </a:r>
                    </a:p>
                  </a:txBody>
                  <a:tcPr marL="9525" marR="9525" marT="9525" marB="0" anchor="b"/>
                </a:tc>
              </a:tr>
              <a:tr h="220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Passaic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$3,423,708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$6,499,242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$522,260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$3,597,795</a:t>
                      </a:r>
                    </a:p>
                  </a:txBody>
                  <a:tcPr marL="9525" marR="9525" marT="9525" marB="0" anchor="b"/>
                </a:tc>
              </a:tr>
              <a:tr h="220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Salem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$828,632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$1,572,997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$126,402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$870,766</a:t>
                      </a:r>
                    </a:p>
                  </a:txBody>
                  <a:tcPr marL="9525" marR="9525" marT="9525" marB="0" anchor="b"/>
                </a:tc>
              </a:tr>
              <a:tr h="220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Somerset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$3,148,536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$5,976,881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$480,285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$3,308,631</a:t>
                      </a:r>
                    </a:p>
                  </a:txBody>
                  <a:tcPr marL="9525" marR="9525" marT="9525" marB="0" anchor="b"/>
                </a:tc>
              </a:tr>
              <a:tr h="220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Sussex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$1,793,255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$3,404,145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$273,547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$1,884,437</a:t>
                      </a:r>
                    </a:p>
                  </a:txBody>
                  <a:tcPr marL="9525" marR="9525" marT="9525" marB="0" anchor="b"/>
                </a:tc>
              </a:tr>
              <a:tr h="220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$3,740,046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$7,099,749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$570,516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$3,930,218</a:t>
                      </a:r>
                    </a:p>
                  </a:txBody>
                  <a:tcPr marL="9525" marR="9525" marT="9525" marB="0" anchor="b"/>
                </a:tc>
              </a:tr>
              <a:tr h="220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Warren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$1,350,564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$2,563,782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$206,018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$1,419,236</a:t>
                      </a:r>
                    </a:p>
                  </a:txBody>
                  <a:tcPr marL="9525" marR="9525" marT="9525" marB="0" anchor="b"/>
                </a:tc>
              </a:tr>
              <a:tr h="220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73,750,000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140,000,000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$11,250,000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$77,500,000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419600" y="60960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</a:rPr>
              <a:t>URBAN AID ALLOCATION FOR FY </a:t>
            </a:r>
            <a:r>
              <a:rPr lang="en-US" sz="12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2017 </a:t>
            </a: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</a:rPr>
              <a:t>= </a:t>
            </a:r>
            <a:r>
              <a:rPr lang="en-US" sz="12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$5,000,000</a:t>
            </a:r>
          </a:p>
          <a:p>
            <a:r>
              <a:rPr lang="en-US" sz="12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URBAN AID ALLOCATION FOR FY 2018 = $10,000,000</a:t>
            </a:r>
            <a:endParaRPr lang="en-US" sz="12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407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/>
              <a:t>Bikeway Program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SzPct val="100000"/>
              <a:buFont typeface="Wingdings" charset="2"/>
              <a:buChar char="§"/>
              <a:defRPr/>
            </a:pPr>
            <a:r>
              <a:rPr lang="en-US" sz="2400" dirty="0" smtClean="0"/>
              <a:t>Municipalities and counties eligible</a:t>
            </a:r>
          </a:p>
          <a:p>
            <a:pPr eaLnBrk="1" hangingPunct="1">
              <a:lnSpc>
                <a:spcPct val="90000"/>
              </a:lnSpc>
              <a:buSzPct val="100000"/>
              <a:buFont typeface="Wingdings" charset="2"/>
              <a:buChar char="§"/>
              <a:defRPr/>
            </a:pPr>
            <a:r>
              <a:rPr lang="en-US" sz="2400" dirty="0" smtClean="0"/>
              <a:t>Competitive application process</a:t>
            </a:r>
          </a:p>
          <a:p>
            <a:pPr eaLnBrk="1" hangingPunct="1">
              <a:lnSpc>
                <a:spcPct val="90000"/>
              </a:lnSpc>
              <a:buSzPct val="100000"/>
              <a:buFont typeface="Wingdings" charset="2"/>
              <a:buChar char="§"/>
              <a:defRPr/>
            </a:pPr>
            <a:r>
              <a:rPr lang="en-US" sz="2400" dirty="0" smtClean="0"/>
              <a:t>$1M – TTF FY 2017/2018</a:t>
            </a:r>
          </a:p>
          <a:p>
            <a:pPr eaLnBrk="1" hangingPunct="1">
              <a:lnSpc>
                <a:spcPct val="90000"/>
              </a:lnSpc>
              <a:buSzPct val="100000"/>
              <a:buFont typeface="Wingdings" charset="2"/>
              <a:buChar char="§"/>
              <a:defRPr/>
            </a:pPr>
            <a:r>
              <a:rPr lang="en-US" sz="2400" dirty="0" smtClean="0"/>
              <a:t>Promotes bicycling as an alternate mode of transportation</a:t>
            </a:r>
          </a:p>
          <a:p>
            <a:pPr>
              <a:lnSpc>
                <a:spcPct val="90000"/>
              </a:lnSpc>
              <a:buSzPct val="100000"/>
              <a:buFont typeface="Wingdings" charset="2"/>
              <a:buChar char="§"/>
              <a:defRPr/>
            </a:pPr>
            <a:r>
              <a:rPr lang="en-US" sz="2400" dirty="0">
                <a:solidFill>
                  <a:srgbClr val="000000"/>
                </a:solidFill>
                <a:ea typeface="Arial Unicode MS" panose="020B0604020202020204" pitchFamily="34" charset="-128"/>
                <a:cs typeface="Tahoma" panose="020B0604030504040204" pitchFamily="34" charset="0"/>
              </a:rPr>
              <a:t>Primary objective:  1,000 new miles of dedicated bike </a:t>
            </a:r>
            <a:r>
              <a:rPr lang="en-US" sz="2400" dirty="0" smtClean="0">
                <a:solidFill>
                  <a:srgbClr val="000000"/>
                </a:solidFill>
                <a:ea typeface="Arial Unicode MS" panose="020B0604020202020204" pitchFamily="34" charset="-128"/>
                <a:cs typeface="Tahoma" panose="020B0604030504040204" pitchFamily="34" charset="0"/>
              </a:rPr>
              <a:t>paths</a:t>
            </a:r>
            <a:endParaRPr lang="en-US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en-US" sz="2400" dirty="0" smtClean="0"/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5621338" y="3263900"/>
            <a:ext cx="2619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</a:rPr>
              <a:t>Hopewell Township</a:t>
            </a:r>
          </a:p>
        </p:txBody>
      </p:sp>
      <p:pic>
        <p:nvPicPr>
          <p:cNvPr id="7" name="Picture 12" descr="2012oct17bikepath2ac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525" y="876512"/>
            <a:ext cx="3429000" cy="227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omplete Streets phot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925" y="3294078"/>
            <a:ext cx="2362200" cy="31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01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/>
              <a:t>Safe Streets to Transit Program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495800" cy="4530725"/>
          </a:xfrm>
        </p:spPr>
        <p:txBody>
          <a:bodyPr/>
          <a:lstStyle/>
          <a:p>
            <a:pPr eaLnBrk="1" hangingPunct="1">
              <a:buSzPct val="100000"/>
              <a:buFont typeface="Wingdings" charset="2"/>
              <a:buChar char="§"/>
              <a:defRPr/>
            </a:pPr>
            <a:r>
              <a:rPr lang="en-US" sz="2400" dirty="0" smtClean="0"/>
              <a:t>Municipalities and counties eligible</a:t>
            </a:r>
          </a:p>
          <a:p>
            <a:pPr eaLnBrk="1" hangingPunct="1">
              <a:buSzPct val="100000"/>
              <a:buFont typeface="Wingdings" charset="2"/>
              <a:buChar char="§"/>
              <a:defRPr/>
            </a:pPr>
            <a:r>
              <a:rPr lang="en-US" sz="2400" dirty="0" smtClean="0"/>
              <a:t>Competitive application process</a:t>
            </a:r>
          </a:p>
          <a:p>
            <a:pPr eaLnBrk="1" hangingPunct="1">
              <a:buSzPct val="100000"/>
              <a:buFont typeface="Wingdings" charset="2"/>
              <a:buChar char="§"/>
              <a:defRPr/>
            </a:pPr>
            <a:r>
              <a:rPr lang="en-US" sz="2400" dirty="0" smtClean="0"/>
              <a:t>$1 M TTF - FY 2017/2018</a:t>
            </a:r>
          </a:p>
          <a:p>
            <a:pPr eaLnBrk="1" hangingPunct="1">
              <a:buSzPct val="100000"/>
              <a:buFont typeface="Wingdings" charset="2"/>
              <a:buChar char="§"/>
              <a:defRPr/>
            </a:pPr>
            <a:r>
              <a:rPr lang="en-US" sz="2400" dirty="0" smtClean="0"/>
              <a:t>Improves pedestrian access to transit facilities and all modes of public transportation</a:t>
            </a:r>
          </a:p>
          <a:p>
            <a:pPr eaLnBrk="1" hangingPunct="1">
              <a:defRPr/>
            </a:pPr>
            <a:endParaRPr lang="en-US" sz="2400" dirty="0" smtClean="0"/>
          </a:p>
        </p:txBody>
      </p:sp>
      <p:pic>
        <p:nvPicPr>
          <p:cNvPr id="19460" name="Picture 22" descr="trainriverlin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610578" y="1622778"/>
            <a:ext cx="2885722" cy="1903349"/>
          </a:xfr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3730625"/>
            <a:ext cx="32004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7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7813"/>
            <a:ext cx="8763000" cy="11398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 smtClean="0"/>
              <a:t>Transit Village Program </a:t>
            </a:r>
            <a:endParaRPr lang="en-US" sz="4000" dirty="0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66700" y="1901825"/>
            <a:ext cx="65913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7663" indent="-347663">
              <a:spcBef>
                <a:spcPts val="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en-US" sz="2400" dirty="0" smtClean="0">
                <a:latin typeface="+mn-lt"/>
              </a:rPr>
              <a:t>Designated Transit Villages are eligible (32 currently)</a:t>
            </a:r>
          </a:p>
          <a:p>
            <a:pPr marL="347663" indent="-347663">
              <a:spcBef>
                <a:spcPts val="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en-US" sz="2400" dirty="0" smtClean="0">
                <a:latin typeface="+mn-lt"/>
              </a:rPr>
              <a:t>Competitive application process</a:t>
            </a:r>
          </a:p>
          <a:p>
            <a:pPr marL="347663" indent="-347663">
              <a:spcBef>
                <a:spcPts val="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en-US" sz="2400" dirty="0" smtClean="0">
                <a:latin typeface="+mn-lt"/>
              </a:rPr>
              <a:t>$1.0M TTF – FY 2017/2018</a:t>
            </a:r>
            <a:endParaRPr lang="en-US" sz="2400" dirty="0">
              <a:latin typeface="+mn-lt"/>
            </a:endParaRPr>
          </a:p>
          <a:p>
            <a:pPr marL="347663" indent="-347663">
              <a:spcBef>
                <a:spcPts val="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en-US" sz="2400" dirty="0" smtClean="0">
                <a:solidFill>
                  <a:srgbClr val="000000"/>
                </a:solidFill>
                <a:latin typeface="+mn-lt"/>
                <a:ea typeface="Arial Unicode MS" pitchFamily="34" charset="-128"/>
                <a:cs typeface="Tahoma" pitchFamily="34" charset="0"/>
              </a:rPr>
              <a:t>Promotes transit oriented development for municipalities </a:t>
            </a:r>
            <a:r>
              <a:rPr lang="en-US" sz="2400" dirty="0">
                <a:solidFill>
                  <a:srgbClr val="000000"/>
                </a:solidFill>
                <a:latin typeface="+mn-lt"/>
                <a:ea typeface="Arial Unicode MS" pitchFamily="34" charset="-128"/>
                <a:cs typeface="Tahoma" pitchFamily="34" charset="0"/>
              </a:rPr>
              <a:t>that have made a commitment to grow in the area surrounding a transit facility</a:t>
            </a:r>
          </a:p>
          <a:p>
            <a:pPr marL="347663" indent="-347663">
              <a:spcBef>
                <a:spcPct val="50000"/>
              </a:spcBef>
              <a:defRPr/>
            </a:pPr>
            <a:endParaRPr lang="en-US" sz="2400" dirty="0">
              <a:latin typeface="+mn-lt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en-US" sz="2800" dirty="0">
              <a:latin typeface="+mn-lt"/>
            </a:endParaRPr>
          </a:p>
          <a:p>
            <a:pPr marL="347663" indent="-347663">
              <a:spcBef>
                <a:spcPct val="50000"/>
              </a:spcBef>
              <a:defRPr/>
            </a:pPr>
            <a:endParaRPr lang="en-US" sz="2400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Tahoma" pitchFamily="34" charset="0"/>
            </a:endParaRPr>
          </a:p>
        </p:txBody>
      </p:sp>
      <p:pic>
        <p:nvPicPr>
          <p:cNvPr id="9" name="Picture 4" descr="Transit Village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336" y="4361474"/>
            <a:ext cx="2871787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South Orange, Essex County N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230" y="1739256"/>
            <a:ext cx="1730375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994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/>
              <a:t>Local Aid Infrastructure Funds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SzPct val="100000"/>
              <a:buFont typeface="Wingdings" charset="2"/>
              <a:buChar char="§"/>
              <a:defRPr/>
            </a:pPr>
            <a:r>
              <a:rPr lang="en-US" sz="2400" dirty="0" smtClean="0"/>
              <a:t>Municipalities and counties eligible</a:t>
            </a:r>
          </a:p>
          <a:p>
            <a:pPr eaLnBrk="1" hangingPunct="1">
              <a:buSzPct val="100000"/>
              <a:buFont typeface="Wingdings" charset="2"/>
              <a:buChar char="§"/>
              <a:defRPr/>
            </a:pPr>
            <a:r>
              <a:rPr lang="en-US" sz="2400" dirty="0" smtClean="0"/>
              <a:t>Non-competitive, need-based review process</a:t>
            </a:r>
          </a:p>
          <a:p>
            <a:pPr eaLnBrk="1" hangingPunct="1">
              <a:buSzPct val="100000"/>
              <a:buFont typeface="Wingdings" charset="2"/>
              <a:buChar char="§"/>
              <a:defRPr/>
            </a:pPr>
            <a:r>
              <a:rPr lang="en-US" sz="2400" dirty="0" smtClean="0"/>
              <a:t>Applications accepted throughout the year</a:t>
            </a:r>
          </a:p>
          <a:p>
            <a:pPr eaLnBrk="1" hangingPunct="1">
              <a:buSzPct val="100000"/>
              <a:buFont typeface="Wingdings" charset="2"/>
              <a:buChar char="§"/>
              <a:defRPr/>
            </a:pPr>
            <a:r>
              <a:rPr lang="en-US" sz="2400" dirty="0" smtClean="0"/>
              <a:t>$7.5 M – TTF FY 2017/2018 </a:t>
            </a:r>
          </a:p>
          <a:p>
            <a:pPr eaLnBrk="1" hangingPunct="1">
              <a:buSzPct val="100000"/>
              <a:buFont typeface="Wingdings" charset="2"/>
              <a:buChar char="§"/>
              <a:defRPr/>
            </a:pPr>
            <a:r>
              <a:rPr lang="en-US" sz="2400" dirty="0" smtClean="0"/>
              <a:t>Established to address emergent or regional needs </a:t>
            </a:r>
          </a:p>
          <a:p>
            <a:pPr marL="109728" indent="0" eaLnBrk="1" hangingPunct="1">
              <a:buNone/>
              <a:defRPr/>
            </a:pPr>
            <a:endParaRPr lang="en-US" sz="2800" dirty="0" smtClean="0"/>
          </a:p>
        </p:txBody>
      </p:sp>
      <p:pic>
        <p:nvPicPr>
          <p:cNvPr id="21508" name="Picture 7" descr="Mill Brook R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208588" y="1600200"/>
            <a:ext cx="2914650" cy="2185988"/>
          </a:xfrm>
          <a:noFill/>
        </p:spPr>
      </p:pic>
      <p:pic>
        <p:nvPicPr>
          <p:cNvPr id="21509" name="Picture 10" descr="IMG_198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5208588" y="3944938"/>
            <a:ext cx="2914650" cy="2185987"/>
          </a:xfrm>
          <a:noFill/>
        </p:spPr>
      </p:pic>
    </p:spTree>
    <p:extLst>
      <p:ext uri="{BB962C8B-B14F-4D97-AF65-F5344CB8AC3E}">
        <p14:creationId xmlns:p14="http://schemas.microsoft.com/office/powerpoint/2010/main" val="14252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Local Bridges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sz="2200" dirty="0" smtClean="0"/>
              <a:t>Counties eligible</a:t>
            </a:r>
          </a:p>
          <a:p>
            <a:pPr eaLnBrk="1" hangingPunct="1">
              <a:defRPr/>
            </a:pPr>
            <a:r>
              <a:rPr lang="en-US" sz="2200" dirty="0" smtClean="0"/>
              <a:t>$25.0 M TTF - FY 2017</a:t>
            </a:r>
          </a:p>
          <a:p>
            <a:pPr lvl="1">
              <a:defRPr/>
            </a:pPr>
            <a:r>
              <a:rPr lang="en-US" sz="1800" dirty="0" smtClean="0"/>
              <a:t>$1.0M per County for FY 2017</a:t>
            </a:r>
          </a:p>
          <a:p>
            <a:pPr lvl="1">
              <a:defRPr/>
            </a:pPr>
            <a:r>
              <a:rPr lang="en-US" sz="1800" dirty="0" smtClean="0"/>
              <a:t>Remaining $4.0M competitive based on cost benefit assessment</a:t>
            </a:r>
          </a:p>
          <a:p>
            <a:pPr>
              <a:defRPr/>
            </a:pPr>
            <a:r>
              <a:rPr lang="en-US" sz="2200" dirty="0"/>
              <a:t>$</a:t>
            </a:r>
            <a:r>
              <a:rPr lang="en-US" sz="2200" dirty="0" smtClean="0"/>
              <a:t>47.3 </a:t>
            </a:r>
            <a:r>
              <a:rPr lang="en-US" sz="2200" dirty="0"/>
              <a:t>M </a:t>
            </a:r>
            <a:r>
              <a:rPr lang="en-US" sz="2200" dirty="0" smtClean="0"/>
              <a:t>TTF - FY 2018</a:t>
            </a:r>
          </a:p>
          <a:p>
            <a:pPr lvl="1">
              <a:defRPr/>
            </a:pPr>
            <a:r>
              <a:rPr lang="en-US" sz="1800" dirty="0" smtClean="0"/>
              <a:t>$1.0 M per County ($21.0 M)</a:t>
            </a:r>
          </a:p>
          <a:p>
            <a:pPr lvl="1">
              <a:defRPr/>
            </a:pPr>
            <a:r>
              <a:rPr lang="en-US" sz="1800" dirty="0" smtClean="0"/>
              <a:t>50%  Remaining-Percentage of Total Deck Area ($13.15 M)</a:t>
            </a:r>
          </a:p>
          <a:p>
            <a:pPr lvl="1">
              <a:defRPr/>
            </a:pPr>
            <a:r>
              <a:rPr lang="en-US" sz="1800" dirty="0" smtClean="0"/>
              <a:t>50% Remaining-Percentage of Structurally Deficient Deck Area ($13.15M)  </a:t>
            </a:r>
          </a:p>
          <a:p>
            <a:pPr eaLnBrk="1" hangingPunct="1">
              <a:defRPr/>
            </a:pPr>
            <a:r>
              <a:rPr lang="en-US" sz="2200" dirty="0" smtClean="0"/>
              <a:t>Eligibility Criteria: Structurally deficient, functionally obsolete, scour critical, and minor County owned bridges </a:t>
            </a:r>
          </a:p>
        </p:txBody>
      </p:sp>
      <p:pic>
        <p:nvPicPr>
          <p:cNvPr id="23556" name="Picture 9" descr="Bridge T-80, Damaged by acciden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208588" y="1600200"/>
            <a:ext cx="2914650" cy="2185988"/>
          </a:xfrm>
          <a:noFill/>
        </p:spPr>
      </p:pic>
      <p:pic>
        <p:nvPicPr>
          <p:cNvPr id="23557" name="Picture 10" descr="Completed Bridge 5-16-2002, 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5208588" y="3944938"/>
            <a:ext cx="2914650" cy="2185987"/>
          </a:xfrm>
          <a:noFill/>
        </p:spPr>
      </p:pic>
    </p:spTree>
    <p:extLst>
      <p:ext uri="{BB962C8B-B14F-4D97-AF65-F5344CB8AC3E}">
        <p14:creationId xmlns:p14="http://schemas.microsoft.com/office/powerpoint/2010/main" val="177227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Local </a:t>
            </a:r>
            <a:r>
              <a:rPr lang="en-US" sz="4400" dirty="0" smtClean="0"/>
              <a:t>Bridges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Program initiated in 2009</a:t>
            </a:r>
          </a:p>
          <a:p>
            <a:r>
              <a:rPr lang="en-US" dirty="0" smtClean="0"/>
              <a:t>2623 county owned bridges</a:t>
            </a:r>
          </a:p>
          <a:p>
            <a:r>
              <a:rPr lang="en-US" dirty="0" smtClean="0"/>
              <a:t>298 Structurally Deficient (SD) bridges at time of program implementation</a:t>
            </a:r>
          </a:p>
          <a:p>
            <a:r>
              <a:rPr lang="en-US" dirty="0" smtClean="0"/>
              <a:t>158 Structurally Deficient bridges removed from county SD inventory</a:t>
            </a:r>
          </a:p>
          <a:p>
            <a:r>
              <a:rPr lang="en-US" dirty="0" smtClean="0"/>
              <a:t>191bridge projects funded to date</a:t>
            </a:r>
          </a:p>
          <a:p>
            <a:r>
              <a:rPr lang="en-US" dirty="0" smtClean="0"/>
              <a:t>273 SD bridges remained in inventory for FY 2017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91332"/>
            <a:ext cx="3534705" cy="2651029"/>
          </a:xfrm>
        </p:spPr>
      </p:pic>
      <p:sp>
        <p:nvSpPr>
          <p:cNvPr id="7" name="TextBox 6"/>
          <p:cNvSpPr txBox="1"/>
          <p:nvPr/>
        </p:nvSpPr>
        <p:spPr>
          <a:xfrm>
            <a:off x="4724399" y="3201587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Atlantic County</a:t>
            </a:r>
          </a:p>
          <a:p>
            <a:r>
              <a:rPr lang="en-US" sz="1200" dirty="0" smtClean="0">
                <a:solidFill>
                  <a:srgbClr val="FFFF00"/>
                </a:solidFill>
              </a:rPr>
              <a:t>LBFN – </a:t>
            </a:r>
            <a:r>
              <a:rPr lang="en-US" sz="1200" dirty="0" err="1" smtClean="0">
                <a:solidFill>
                  <a:srgbClr val="FFFF00"/>
                </a:solidFill>
              </a:rPr>
              <a:t>Atsion</a:t>
            </a:r>
            <a:r>
              <a:rPr lang="en-US" sz="1200" dirty="0" smtClean="0">
                <a:solidFill>
                  <a:srgbClr val="FFFF00"/>
                </a:solidFill>
              </a:rPr>
              <a:t> Road Bridge</a:t>
            </a:r>
          </a:p>
          <a:p>
            <a:r>
              <a:rPr lang="en-US" sz="1200" dirty="0" smtClean="0">
                <a:solidFill>
                  <a:srgbClr val="FFFF00"/>
                </a:solidFill>
              </a:rPr>
              <a:t>Construction Cost $963,745</a:t>
            </a:r>
            <a:endParaRPr lang="en-US" sz="1200" dirty="0">
              <a:solidFill>
                <a:srgbClr val="FFFF00"/>
              </a:solidFill>
            </a:endParaRPr>
          </a:p>
        </p:txBody>
      </p:sp>
      <p:pic>
        <p:nvPicPr>
          <p:cNvPr id="8" name="Content Placeholder 7" descr="C:\Users\TPTKOSC\Documents\1a PASSIC CO\LBFN\CLINTON RD\Photos\P6160180.JPG"/>
          <p:cNvPicPr>
            <a:picLocks noGrp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4038600"/>
            <a:ext cx="3534705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4800600" y="5667155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Passaic County</a:t>
            </a:r>
          </a:p>
          <a:p>
            <a:r>
              <a:rPr lang="en-US" sz="1200" dirty="0" smtClean="0">
                <a:solidFill>
                  <a:srgbClr val="FFFF00"/>
                </a:solidFill>
              </a:rPr>
              <a:t>LBFN - Clinton Road Bridge</a:t>
            </a:r>
          </a:p>
          <a:p>
            <a:r>
              <a:rPr lang="en-US" sz="1200" dirty="0" smtClean="0">
                <a:solidFill>
                  <a:srgbClr val="FFFF00"/>
                </a:solidFill>
              </a:rPr>
              <a:t>Construction Cost </a:t>
            </a:r>
            <a:r>
              <a:rPr lang="en-US" sz="1200" dirty="0">
                <a:solidFill>
                  <a:srgbClr val="FFFF00"/>
                </a:solidFill>
                <a:ea typeface="Calibri" panose="020F0502020204030204" pitchFamily="34" charset="0"/>
              </a:rPr>
              <a:t>$</a:t>
            </a:r>
            <a:r>
              <a:rPr lang="en-US" sz="1200" dirty="0" smtClean="0">
                <a:solidFill>
                  <a:srgbClr val="FFFF00"/>
                </a:solidFill>
                <a:ea typeface="Calibri" panose="020F0502020204030204" pitchFamily="34" charset="0"/>
              </a:rPr>
              <a:t>924,385</a:t>
            </a:r>
            <a:endParaRPr lang="en-US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236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$3.669 billion total</a:t>
            </a:r>
          </a:p>
          <a:p>
            <a:pPr lvl="1"/>
            <a:r>
              <a:rPr lang="en-US" dirty="0" smtClean="0"/>
              <a:t>$2.302 billion NJDOT</a:t>
            </a:r>
          </a:p>
          <a:p>
            <a:pPr lvl="1"/>
            <a:r>
              <a:rPr lang="en-US" dirty="0" smtClean="0"/>
              <a:t>$1.367 billion NJ Transit</a:t>
            </a:r>
          </a:p>
          <a:p>
            <a:pPr marL="393192" lvl="1" indent="0">
              <a:buNone/>
            </a:pPr>
            <a:endParaRPr lang="en-US" dirty="0" smtClean="0"/>
          </a:p>
          <a:p>
            <a:r>
              <a:rPr lang="en-US" dirty="0" smtClean="0"/>
              <a:t>$701 million NJDOT Local Systems Support: </a:t>
            </a:r>
          </a:p>
          <a:p>
            <a:pPr lvl="1"/>
            <a:r>
              <a:rPr lang="en-US" dirty="0" smtClean="0"/>
              <a:t>Includes $322 million State Aid to counties and municipalities; $47.3 million Local Bridges; $30 million newly created Freight Impact Fund; $30 million Local Aid Infrastructure Fund; Safe Routes to Schools; Local Safety/High Risk Rural Roads; Culvert Inspections …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26975" y="1481138"/>
            <a:ext cx="3481049" cy="452596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Fiscal Year  2018 Capital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636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E:\Doc\files\mis\Events\Presentation County Projects\IMG_003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181" y="1417638"/>
            <a:ext cx="3581399" cy="309594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Local </a:t>
            </a:r>
            <a:r>
              <a:rPr lang="en-US" sz="4000" dirty="0" smtClean="0"/>
              <a:t>Bridges</a:t>
            </a:r>
            <a:endParaRPr lang="en-US" dirty="0"/>
          </a:p>
        </p:txBody>
      </p:sp>
      <p:pic>
        <p:nvPicPr>
          <p:cNvPr id="8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67" y="1417638"/>
            <a:ext cx="3452793" cy="2588388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335574"/>
            <a:ext cx="3352800" cy="2514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90600" y="52578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Sussex County</a:t>
            </a:r>
          </a:p>
          <a:p>
            <a:r>
              <a:rPr lang="en-US" sz="1200" dirty="0" smtClean="0">
                <a:solidFill>
                  <a:srgbClr val="FFFF00"/>
                </a:solidFill>
              </a:rPr>
              <a:t>LBFN – CR 631 over </a:t>
            </a:r>
            <a:r>
              <a:rPr lang="en-US" sz="1200" dirty="0" err="1" smtClean="0">
                <a:solidFill>
                  <a:srgbClr val="FFFF00"/>
                </a:solidFill>
              </a:rPr>
              <a:t>Walkill</a:t>
            </a:r>
            <a:r>
              <a:rPr lang="en-US" sz="1200" dirty="0" smtClean="0">
                <a:solidFill>
                  <a:srgbClr val="FFFF00"/>
                </a:solidFill>
              </a:rPr>
              <a:t> River</a:t>
            </a:r>
          </a:p>
          <a:p>
            <a:r>
              <a:rPr lang="en-US" sz="1200" dirty="0" smtClean="0">
                <a:solidFill>
                  <a:srgbClr val="FFFF00"/>
                </a:solidFill>
              </a:rPr>
              <a:t>Construction Cost - </a:t>
            </a:r>
            <a:r>
              <a:rPr lang="en-US" sz="1200" dirty="0" smtClean="0">
                <a:solidFill>
                  <a:srgbClr val="FFFF00"/>
                </a:solidFill>
                <a:ea typeface="Calibri" panose="020F0502020204030204" pitchFamily="34" charset="0"/>
              </a:rPr>
              <a:t>$654,820</a:t>
            </a:r>
            <a:endParaRPr lang="en-US" sz="1200" dirty="0">
              <a:solidFill>
                <a:srgbClr val="FFFF00"/>
              </a:solidFill>
              <a:ea typeface="Calibri" panose="020F0502020204030204" pitchFamily="34" charset="0"/>
            </a:endParaRPr>
          </a:p>
          <a:p>
            <a:endParaRPr lang="en-US" sz="1200" dirty="0">
              <a:solidFill>
                <a:srgbClr val="FFFF00"/>
              </a:solidFill>
            </a:endParaRPr>
          </a:p>
        </p:txBody>
      </p:sp>
      <p:pic>
        <p:nvPicPr>
          <p:cNvPr id="11" name="Picture 10" descr="IMG_146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997" y="3849939"/>
            <a:ext cx="4671060" cy="281572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3865984" y="5772165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Somerset County</a:t>
            </a:r>
          </a:p>
          <a:p>
            <a:r>
              <a:rPr lang="en-US" sz="1200" dirty="0" smtClean="0">
                <a:solidFill>
                  <a:srgbClr val="FFFF00"/>
                </a:solidFill>
              </a:rPr>
              <a:t>LBFN – River Road Bridge over Tributary to North Branch of Raritan River</a:t>
            </a:r>
          </a:p>
          <a:p>
            <a:r>
              <a:rPr lang="en-US" sz="1200" dirty="0" smtClean="0">
                <a:solidFill>
                  <a:srgbClr val="FFFF00"/>
                </a:solidFill>
              </a:rPr>
              <a:t>Construction Cost - $811,501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60033" y="3124200"/>
            <a:ext cx="3312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Monmouth County</a:t>
            </a:r>
          </a:p>
          <a:p>
            <a:r>
              <a:rPr lang="en-US" sz="1200" dirty="0" smtClean="0">
                <a:solidFill>
                  <a:srgbClr val="FFFF00"/>
                </a:solidFill>
              </a:rPr>
              <a:t>LBFN – Iron Ore Road at North Brook</a:t>
            </a:r>
          </a:p>
          <a:p>
            <a:r>
              <a:rPr lang="en-US" sz="1200" dirty="0" smtClean="0">
                <a:solidFill>
                  <a:srgbClr val="FFFF00"/>
                </a:solidFill>
              </a:rPr>
              <a:t>Construction Cost - $822,319</a:t>
            </a:r>
            <a:endParaRPr lang="en-US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4811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Local Freight Impact Fund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0" y="1600200"/>
            <a:ext cx="4038600" cy="453072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Provides aid to counties and municipalities for transportation projects that address the impacts of freight travel in local communities and on local transportation infrastructure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417638"/>
            <a:ext cx="2715183" cy="471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544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Freight Impact Fund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Competitive application based</a:t>
            </a:r>
          </a:p>
          <a:p>
            <a:r>
              <a:rPr lang="en-US" dirty="0" smtClean="0"/>
              <a:t>FY 2018 - $30.1 M TTF </a:t>
            </a:r>
          </a:p>
          <a:p>
            <a:r>
              <a:rPr lang="en-US" dirty="0" smtClean="0"/>
              <a:t>Eligible Projects</a:t>
            </a:r>
          </a:p>
          <a:p>
            <a:pPr lvl="1"/>
            <a:r>
              <a:rPr lang="en-US" dirty="0" smtClean="0"/>
              <a:t>Under municipal/county jurisdiction</a:t>
            </a:r>
          </a:p>
          <a:p>
            <a:pPr lvl="1"/>
            <a:r>
              <a:rPr lang="en-US" dirty="0" smtClean="0"/>
              <a:t>Provide access to freight corridors, port facilities, warehouse distribution centers, and other freight nodes </a:t>
            </a:r>
          </a:p>
          <a:p>
            <a:pPr lvl="1"/>
            <a:r>
              <a:rPr lang="en-US" dirty="0" smtClean="0"/>
              <a:t>Minimum 5% large truck volumes</a:t>
            </a:r>
          </a:p>
          <a:p>
            <a:pPr lvl="0">
              <a:buClr>
                <a:srgbClr val="2DA2BF"/>
              </a:buClr>
            </a:pPr>
            <a:r>
              <a:rPr lang="en-US" dirty="0">
                <a:solidFill>
                  <a:prstClr val="black"/>
                </a:solidFill>
              </a:rPr>
              <a:t>Project </a:t>
            </a:r>
            <a:r>
              <a:rPr lang="en-US" dirty="0" smtClean="0">
                <a:solidFill>
                  <a:prstClr val="black"/>
                </a:solidFill>
              </a:rPr>
              <a:t>Categories</a:t>
            </a:r>
            <a:endParaRPr lang="en-US" dirty="0" smtClean="0"/>
          </a:p>
          <a:p>
            <a:pPr lvl="1"/>
            <a:r>
              <a:rPr lang="en-US" dirty="0" smtClean="0"/>
              <a:t>Pavement Preservation</a:t>
            </a:r>
          </a:p>
          <a:p>
            <a:pPr lvl="1"/>
            <a:r>
              <a:rPr lang="en-US" dirty="0" smtClean="0"/>
              <a:t>Safety and Mobility</a:t>
            </a:r>
          </a:p>
          <a:p>
            <a:pPr lvl="1"/>
            <a:r>
              <a:rPr lang="en-US" dirty="0" smtClean="0"/>
              <a:t>Bridge Preservation</a:t>
            </a:r>
          </a:p>
          <a:p>
            <a:pPr lvl="1"/>
            <a:r>
              <a:rPr lang="en-US" dirty="0" smtClean="0"/>
              <a:t>New Construction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133" y="1600200"/>
            <a:ext cx="3746733" cy="2189163"/>
          </a:xfrm>
        </p:spPr>
      </p:pic>
      <p:pic>
        <p:nvPicPr>
          <p:cNvPr id="6" name="Content Placeholder 5"/>
          <p:cNvPicPr>
            <a:picLocks noGrp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139" y="3941763"/>
            <a:ext cx="3732722" cy="21891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2306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90600" y="236220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Federal Aid Programs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6593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Safe Routes to School </a:t>
            </a:r>
            <a:r>
              <a:rPr lang="en-US" dirty="0" smtClean="0"/>
              <a:t>- $5.6 </a:t>
            </a:r>
            <a:r>
              <a:rPr lang="en-US" dirty="0"/>
              <a:t>M</a:t>
            </a:r>
          </a:p>
          <a:p>
            <a:r>
              <a:rPr lang="en-US" dirty="0"/>
              <a:t>Transportation Alternatives </a:t>
            </a:r>
            <a:r>
              <a:rPr lang="en-US" dirty="0" smtClean="0"/>
              <a:t>- $13.4 M</a:t>
            </a:r>
            <a:endParaRPr lang="en-US" dirty="0"/>
          </a:p>
          <a:p>
            <a:r>
              <a:rPr lang="en-US" dirty="0"/>
              <a:t>Local Safety High/Risk Rural Roads Program $</a:t>
            </a:r>
            <a:r>
              <a:rPr lang="en-US" dirty="0" smtClean="0"/>
              <a:t>22 </a:t>
            </a:r>
            <a:r>
              <a:rPr lang="en-US" dirty="0"/>
              <a:t>M</a:t>
            </a:r>
          </a:p>
          <a:p>
            <a:r>
              <a:rPr lang="en-US" dirty="0"/>
              <a:t>Local CMAQ Initiative </a:t>
            </a:r>
            <a:r>
              <a:rPr lang="en-US" dirty="0" smtClean="0"/>
              <a:t>$10.5M</a:t>
            </a:r>
            <a:endParaRPr lang="en-US" dirty="0"/>
          </a:p>
          <a:p>
            <a:r>
              <a:rPr lang="en-US" dirty="0" smtClean="0"/>
              <a:t>MPO Local Lead Program </a:t>
            </a:r>
            <a:r>
              <a:rPr lang="en-US" dirty="0"/>
              <a:t>(</a:t>
            </a:r>
            <a:r>
              <a:rPr lang="en-US" dirty="0" smtClean="0"/>
              <a:t>STP/State) $89.9M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FY 2018 Federal Aid Programs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1108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en-US" sz="2800" dirty="0"/>
              <a:t>Federal Funding </a:t>
            </a:r>
            <a:r>
              <a:rPr lang="en-US" sz="2800" dirty="0" smtClean="0"/>
              <a:t>Source-Recent Highway Bills</a:t>
            </a:r>
          </a:p>
          <a:p>
            <a:pPr marL="109728" indent="0">
              <a:buNone/>
            </a:pPr>
            <a:endParaRPr lang="en-US" dirty="0" smtClean="0"/>
          </a:p>
          <a:p>
            <a:r>
              <a:rPr lang="en-US" dirty="0" smtClean="0"/>
              <a:t>2012 Act - MAP 21</a:t>
            </a:r>
          </a:p>
          <a:p>
            <a:pPr marL="109728" indent="0">
              <a:buNone/>
            </a:pPr>
            <a:r>
              <a:rPr lang="en-US" dirty="0" smtClean="0"/>
              <a:t>  Moving Ahead for Progress in the 21</a:t>
            </a:r>
            <a:r>
              <a:rPr lang="en-US" baseline="30000" dirty="0" smtClean="0"/>
              <a:t>st</a:t>
            </a:r>
            <a:r>
              <a:rPr lang="en-US" dirty="0" smtClean="0"/>
              <a:t> Century</a:t>
            </a:r>
          </a:p>
          <a:p>
            <a:pPr marL="109728" indent="0">
              <a:buNone/>
            </a:pPr>
            <a:endParaRPr lang="en-US" dirty="0" smtClean="0"/>
          </a:p>
          <a:p>
            <a:r>
              <a:rPr lang="en-US" dirty="0" smtClean="0"/>
              <a:t>2015 Act – Fast Act</a:t>
            </a:r>
          </a:p>
          <a:p>
            <a:pPr marL="109728" indent="0">
              <a:buNone/>
            </a:pPr>
            <a:r>
              <a:rPr lang="en-US" dirty="0" smtClean="0"/>
              <a:t>   Fixing America’s Surface Transportation Act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Federal Aid Programs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8999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481328"/>
            <a:ext cx="8458200" cy="452596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SzPct val="100000"/>
              <a:buFont typeface="Wingdings" charset="2"/>
              <a:buChar char="§"/>
            </a:pPr>
            <a:r>
              <a:rPr lang="en-US" sz="2300" dirty="0" smtClean="0"/>
              <a:t>Governed by 23 CFR-Title 23- Highways</a:t>
            </a:r>
          </a:p>
          <a:p>
            <a:pPr>
              <a:lnSpc>
                <a:spcPct val="110000"/>
              </a:lnSpc>
              <a:buSzPct val="100000"/>
              <a:buFont typeface="Wingdings" charset="2"/>
              <a:buChar char="§"/>
            </a:pPr>
            <a:r>
              <a:rPr lang="en-US" sz="2300" dirty="0" smtClean="0"/>
              <a:t>Funds provided on a reimbursement basis</a:t>
            </a:r>
          </a:p>
          <a:p>
            <a:pPr>
              <a:lnSpc>
                <a:spcPct val="110000"/>
              </a:lnSpc>
              <a:buSzPct val="100000"/>
              <a:buFont typeface="Wingdings" charset="2"/>
              <a:buChar char="§"/>
            </a:pPr>
            <a:r>
              <a:rPr lang="en-US" sz="2300" dirty="0" smtClean="0"/>
              <a:t>NJDOT </a:t>
            </a:r>
            <a:r>
              <a:rPr lang="en-US" sz="2300" dirty="0"/>
              <a:t>serves as the </a:t>
            </a:r>
            <a:r>
              <a:rPr lang="en-US" sz="2300" dirty="0" smtClean="0"/>
              <a:t>pass-through</a:t>
            </a:r>
          </a:p>
          <a:p>
            <a:pPr>
              <a:lnSpc>
                <a:spcPct val="110000"/>
              </a:lnSpc>
              <a:buSzPct val="100000"/>
              <a:buFont typeface="Wingdings" charset="2"/>
              <a:buChar char="§"/>
            </a:pPr>
            <a:r>
              <a:rPr lang="en-US" sz="2300" dirty="0" smtClean="0"/>
              <a:t>Local Public Agencies (LPAs) are sub-recipients </a:t>
            </a:r>
          </a:p>
          <a:p>
            <a:pPr>
              <a:lnSpc>
                <a:spcPct val="110000"/>
              </a:lnSpc>
              <a:buSzPct val="100000"/>
              <a:buFont typeface="Wingdings" charset="2"/>
              <a:buChar char="§"/>
            </a:pPr>
            <a:r>
              <a:rPr lang="en-US" sz="2300" dirty="0" smtClean="0"/>
              <a:t>NJDOT responsible for ensuring federal compliance</a:t>
            </a:r>
            <a:endParaRPr lang="en-US" sz="2400" dirty="0" smtClean="0"/>
          </a:p>
          <a:p>
            <a:pPr>
              <a:lnSpc>
                <a:spcPct val="110000"/>
              </a:lnSpc>
              <a:buSzPct val="100000"/>
              <a:buFont typeface="Wingdings" charset="2"/>
              <a:buChar char="§"/>
            </a:pPr>
            <a:r>
              <a:rPr lang="en-US" sz="2400" dirty="0" smtClean="0"/>
              <a:t>NJDOT responsible </a:t>
            </a:r>
            <a:r>
              <a:rPr lang="en-US" sz="2400" dirty="0"/>
              <a:t>for ensuring project sponsors have adequate </a:t>
            </a:r>
            <a:r>
              <a:rPr lang="en-US" sz="2400" dirty="0" smtClean="0"/>
              <a:t>resources and internal </a:t>
            </a:r>
            <a:r>
              <a:rPr lang="en-US" sz="2400" dirty="0"/>
              <a:t>controls to manage </a:t>
            </a:r>
            <a:r>
              <a:rPr lang="en-US" sz="2400" dirty="0" smtClean="0"/>
              <a:t>federal-aid projects</a:t>
            </a:r>
            <a:endParaRPr lang="en-US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Federal Requirements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8019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464646"/>
                </a:solidFill>
              </a:rPr>
              <a:t>Transportation Alternatives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5307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000" dirty="0"/>
              <a:t>Eligible recipients </a:t>
            </a:r>
          </a:p>
          <a:p>
            <a:pPr lvl="1">
              <a:defRPr/>
            </a:pPr>
            <a:r>
              <a:rPr lang="en-US" sz="1600" dirty="0"/>
              <a:t>Local governments</a:t>
            </a:r>
          </a:p>
          <a:p>
            <a:pPr lvl="1">
              <a:defRPr/>
            </a:pPr>
            <a:r>
              <a:rPr lang="en-US" sz="1600" dirty="0"/>
              <a:t>Regional transportation authorities</a:t>
            </a:r>
          </a:p>
          <a:p>
            <a:pPr lvl="1">
              <a:defRPr/>
            </a:pPr>
            <a:r>
              <a:rPr lang="en-US" sz="1600" dirty="0"/>
              <a:t>Transit agencies</a:t>
            </a:r>
          </a:p>
          <a:p>
            <a:pPr lvl="1">
              <a:defRPr/>
            </a:pPr>
            <a:r>
              <a:rPr lang="en-US" sz="1600" dirty="0"/>
              <a:t>Natural resource or public land agencies</a:t>
            </a:r>
          </a:p>
          <a:p>
            <a:pPr lvl="1">
              <a:defRPr/>
            </a:pPr>
            <a:r>
              <a:rPr lang="en-US" sz="1600" dirty="0"/>
              <a:t>Tribal governments</a:t>
            </a:r>
          </a:p>
          <a:p>
            <a:pPr lvl="1">
              <a:defRPr/>
            </a:pPr>
            <a:r>
              <a:rPr lang="en-US" sz="1600" dirty="0"/>
              <a:t>Any other local or regional governmental entity with responsibility for oversight of transportation (other than an MPO or State agency</a:t>
            </a:r>
            <a:r>
              <a:rPr lang="en-US" sz="1600" dirty="0" smtClean="0"/>
              <a:t>)</a:t>
            </a:r>
            <a:endParaRPr lang="en-US" sz="1600" dirty="0"/>
          </a:p>
          <a:p>
            <a:pPr lvl="0">
              <a:buClr>
                <a:srgbClr val="2DA2BF"/>
              </a:buClr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Competitive </a:t>
            </a:r>
            <a:r>
              <a:rPr lang="en-US" sz="2000" dirty="0">
                <a:solidFill>
                  <a:prstClr val="black"/>
                </a:solidFill>
              </a:rPr>
              <a:t>application </a:t>
            </a:r>
            <a:r>
              <a:rPr lang="en-US" sz="2000" dirty="0" smtClean="0">
                <a:solidFill>
                  <a:prstClr val="black"/>
                </a:solidFill>
              </a:rPr>
              <a:t>based process</a:t>
            </a:r>
          </a:p>
          <a:p>
            <a:pPr>
              <a:buClr>
                <a:srgbClr val="2DA2BF"/>
              </a:buClr>
              <a:defRPr/>
            </a:pPr>
            <a:r>
              <a:rPr lang="en-US" sz="2000" dirty="0"/>
              <a:t>$</a:t>
            </a:r>
            <a:r>
              <a:rPr lang="en-US" sz="2000" dirty="0" smtClean="0"/>
              <a:t>13.4 M </a:t>
            </a:r>
            <a:r>
              <a:rPr lang="en-US" sz="2000" dirty="0"/>
              <a:t>programmed in FY </a:t>
            </a:r>
            <a:r>
              <a:rPr lang="en-US" sz="2000" dirty="0" smtClean="0"/>
              <a:t>2018</a:t>
            </a:r>
            <a:endParaRPr lang="en-US" sz="2000" dirty="0"/>
          </a:p>
          <a:p>
            <a:pPr lvl="0">
              <a:buClr>
                <a:srgbClr val="2DA2BF"/>
              </a:buClr>
              <a:defRPr/>
            </a:pPr>
            <a:endParaRPr lang="en-US" sz="2000" dirty="0">
              <a:solidFill>
                <a:prstClr val="black"/>
              </a:solidFill>
            </a:endParaRPr>
          </a:p>
          <a:p>
            <a:pPr>
              <a:defRPr/>
            </a:pPr>
            <a:endParaRPr lang="en-US" sz="2000" dirty="0" smtClean="0"/>
          </a:p>
          <a:p>
            <a:endParaRPr lang="en-US" dirty="0"/>
          </a:p>
        </p:txBody>
      </p:sp>
      <p:pic>
        <p:nvPicPr>
          <p:cNvPr id="12" name="Picture 1" descr="C:\Users\Leigh Ann\Desktop\Leigh Ann\My Documents\My Pictures\2013\June\Father's Day\IMG_120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208058" y="1600200"/>
            <a:ext cx="2918884" cy="2189163"/>
          </a:xfrm>
          <a:prstGeom prst="rect">
            <a:avLst/>
          </a:prstGeom>
          <a:noFill/>
        </p:spPr>
      </p:pic>
      <p:pic>
        <p:nvPicPr>
          <p:cNvPr id="13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23653" y="3941763"/>
            <a:ext cx="3287694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985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464646"/>
                </a:solidFill>
              </a:rPr>
              <a:t>Transportation </a:t>
            </a:r>
            <a:r>
              <a:rPr lang="en-US" sz="3200" dirty="0" smtClean="0">
                <a:solidFill>
                  <a:srgbClr val="464646"/>
                </a:solidFill>
              </a:rPr>
              <a:t>Alternatives</a:t>
            </a:r>
            <a:br>
              <a:rPr lang="en-US" sz="3200" dirty="0" smtClean="0">
                <a:solidFill>
                  <a:srgbClr val="464646"/>
                </a:solidFill>
              </a:rPr>
            </a:br>
            <a:r>
              <a:rPr lang="en-US" sz="3200" dirty="0" smtClean="0">
                <a:solidFill>
                  <a:srgbClr val="464646"/>
                </a:solidFill>
              </a:rPr>
              <a:t>Eligible </a:t>
            </a:r>
            <a:r>
              <a:rPr lang="en-US" sz="3200" dirty="0">
                <a:solidFill>
                  <a:srgbClr val="464646"/>
                </a:solidFill>
              </a:rPr>
              <a:t>Categories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92500" lnSpcReduction="10000"/>
          </a:bodyPr>
          <a:lstStyle/>
          <a:p>
            <a:pPr marL="109728" indent="0">
              <a:buNone/>
              <a:defRPr/>
            </a:pPr>
            <a:endParaRPr lang="en-US" sz="2000" dirty="0"/>
          </a:p>
          <a:p>
            <a:pPr>
              <a:defRPr/>
            </a:pPr>
            <a:r>
              <a:rPr lang="en-US" sz="2400" dirty="0"/>
              <a:t>Provision of facilities for bicycles and pedestrians</a:t>
            </a:r>
          </a:p>
          <a:p>
            <a:pPr>
              <a:defRPr/>
            </a:pPr>
            <a:r>
              <a:rPr lang="en-US" sz="2400" dirty="0"/>
              <a:t>Scenic or historic highway programs, including provision of tourist and welcome centers, scenic turnouts, overlooks and viewing areas</a:t>
            </a:r>
          </a:p>
          <a:p>
            <a:pPr>
              <a:defRPr/>
            </a:pPr>
            <a:r>
              <a:rPr lang="en-US" sz="2400" dirty="0"/>
              <a:t>Landscaping and other scenic beautification</a:t>
            </a:r>
          </a:p>
          <a:p>
            <a:pPr>
              <a:defRPr/>
            </a:pPr>
            <a:r>
              <a:rPr lang="en-US" sz="2400" dirty="0"/>
              <a:t>Historic preservation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802" y="1600200"/>
            <a:ext cx="2915396" cy="2189163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10" y="3941763"/>
            <a:ext cx="2920979" cy="218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7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464646"/>
                </a:solidFill>
              </a:rPr>
              <a:t>Transportation </a:t>
            </a:r>
            <a:r>
              <a:rPr lang="en-US" sz="3200" dirty="0" smtClean="0">
                <a:solidFill>
                  <a:srgbClr val="464646"/>
                </a:solidFill>
              </a:rPr>
              <a:t>Alternatives</a:t>
            </a:r>
            <a:br>
              <a:rPr lang="en-US" sz="3200" dirty="0" smtClean="0">
                <a:solidFill>
                  <a:srgbClr val="464646"/>
                </a:solidFill>
              </a:rPr>
            </a:br>
            <a:r>
              <a:rPr lang="en-US" sz="3200" dirty="0" smtClean="0">
                <a:solidFill>
                  <a:srgbClr val="464646"/>
                </a:solidFill>
              </a:rPr>
              <a:t>Eligible </a:t>
            </a:r>
            <a:r>
              <a:rPr lang="en-US" sz="3200" dirty="0">
                <a:solidFill>
                  <a:srgbClr val="464646"/>
                </a:solidFill>
              </a:rPr>
              <a:t>Categories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85000" lnSpcReduction="20000"/>
          </a:bodyPr>
          <a:lstStyle/>
          <a:p>
            <a:pPr marL="109728" indent="0">
              <a:buNone/>
              <a:defRPr/>
            </a:pPr>
            <a:endParaRPr lang="en-US" sz="2000" dirty="0"/>
          </a:p>
          <a:p>
            <a:pPr>
              <a:defRPr/>
            </a:pPr>
            <a:r>
              <a:rPr lang="en-US" sz="2400" dirty="0" smtClean="0"/>
              <a:t>Rehabilitation </a:t>
            </a:r>
            <a:r>
              <a:rPr lang="en-US" sz="2400" dirty="0"/>
              <a:t>of historic transportation buildings, structures, and facilities (including historic railroad facilities and bridges)</a:t>
            </a:r>
          </a:p>
          <a:p>
            <a:pPr>
              <a:defRPr/>
            </a:pPr>
            <a:r>
              <a:rPr lang="en-US" sz="2400" dirty="0"/>
              <a:t>Preservation of abandoned railway corridors (including conversion to pedestrian and bicycle trails)</a:t>
            </a:r>
          </a:p>
          <a:p>
            <a:pPr>
              <a:defRPr/>
            </a:pPr>
            <a:r>
              <a:rPr lang="en-US" sz="2400" dirty="0"/>
              <a:t>Environmental mitigation to address water pollution due to highway runoff or reduce vehicle-caused wildlife mortality while maintaining habitat connectivity</a:t>
            </a:r>
          </a:p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755" y="1600200"/>
            <a:ext cx="2917489" cy="2189163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756" y="3941763"/>
            <a:ext cx="2917487" cy="218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3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1" y="1481328"/>
            <a:ext cx="4114800" cy="4525963"/>
          </a:xfrm>
        </p:spPr>
        <p:txBody>
          <a:bodyPr>
            <a:normAutofit fontScale="85000" lnSpcReduction="20000"/>
          </a:bodyPr>
          <a:lstStyle/>
          <a:p>
            <a:pPr lvl="0">
              <a:buClr>
                <a:srgbClr val="2DA2BF"/>
              </a:buClr>
            </a:pPr>
            <a:r>
              <a:rPr lang="en-US" dirty="0" smtClean="0">
                <a:solidFill>
                  <a:srgbClr val="464646"/>
                </a:solidFill>
              </a:rPr>
              <a:t>October 2016-TTF Reauthorization</a:t>
            </a:r>
          </a:p>
          <a:p>
            <a:pPr lvl="0">
              <a:buClr>
                <a:srgbClr val="2DA2BF"/>
              </a:buClr>
            </a:pPr>
            <a:r>
              <a:rPr lang="en-US" dirty="0" smtClean="0">
                <a:solidFill>
                  <a:srgbClr val="464646"/>
                </a:solidFill>
              </a:rPr>
              <a:t>Increased Aid </a:t>
            </a:r>
            <a:r>
              <a:rPr lang="en-US" dirty="0">
                <a:solidFill>
                  <a:srgbClr val="464646"/>
                </a:solidFill>
              </a:rPr>
              <a:t>to Counties and Municipalities </a:t>
            </a:r>
            <a:endParaRPr lang="en-US" dirty="0" smtClean="0">
              <a:solidFill>
                <a:prstClr val="black"/>
              </a:solidFill>
            </a:endParaRPr>
          </a:p>
          <a:p>
            <a:pPr>
              <a:buClr>
                <a:srgbClr val="2DA2BF"/>
              </a:buClr>
            </a:pPr>
            <a:r>
              <a:rPr lang="en-US" dirty="0" smtClean="0">
                <a:solidFill>
                  <a:prstClr val="black"/>
                </a:solidFill>
              </a:rPr>
              <a:t>$400 million legislated</a:t>
            </a:r>
          </a:p>
          <a:p>
            <a:pPr lvl="1">
              <a:buClr>
                <a:srgbClr val="2DA2BF"/>
              </a:buClr>
            </a:pPr>
            <a:r>
              <a:rPr lang="en-US" sz="1900" dirty="0" smtClean="0">
                <a:solidFill>
                  <a:prstClr val="black"/>
                </a:solidFill>
              </a:rPr>
              <a:t>$210 million increase</a:t>
            </a:r>
          </a:p>
          <a:p>
            <a:pPr lvl="1">
              <a:buClr>
                <a:srgbClr val="2DA2BF"/>
              </a:buClr>
            </a:pPr>
            <a:r>
              <a:rPr lang="en-US" sz="1900" dirty="0" smtClean="0">
                <a:solidFill>
                  <a:prstClr val="black"/>
                </a:solidFill>
              </a:rPr>
              <a:t>Municipal Aid-$150 million (Includes </a:t>
            </a:r>
            <a:r>
              <a:rPr lang="en-US" sz="1900" dirty="0">
                <a:solidFill>
                  <a:prstClr val="black"/>
                </a:solidFill>
              </a:rPr>
              <a:t>$10 million </a:t>
            </a:r>
            <a:r>
              <a:rPr lang="en-US" sz="1900" dirty="0" smtClean="0">
                <a:solidFill>
                  <a:prstClr val="black"/>
                </a:solidFill>
              </a:rPr>
              <a:t>in Urban Aid)</a:t>
            </a:r>
            <a:endParaRPr lang="en-US" sz="1900" dirty="0">
              <a:solidFill>
                <a:prstClr val="black"/>
              </a:solidFill>
            </a:endParaRPr>
          </a:p>
          <a:p>
            <a:pPr lvl="1">
              <a:buClr>
                <a:srgbClr val="2DA2BF"/>
              </a:buClr>
            </a:pPr>
            <a:r>
              <a:rPr lang="en-US" sz="1900" dirty="0">
                <a:solidFill>
                  <a:prstClr val="black"/>
                </a:solidFill>
              </a:rPr>
              <a:t>County </a:t>
            </a:r>
            <a:r>
              <a:rPr lang="en-US" sz="1900" dirty="0" smtClean="0">
                <a:solidFill>
                  <a:prstClr val="black"/>
                </a:solidFill>
              </a:rPr>
              <a:t>Aid-$</a:t>
            </a:r>
            <a:r>
              <a:rPr lang="en-US" sz="1900" dirty="0">
                <a:solidFill>
                  <a:prstClr val="black"/>
                </a:solidFill>
              </a:rPr>
              <a:t>150 million</a:t>
            </a:r>
          </a:p>
          <a:p>
            <a:pPr lvl="1">
              <a:buClr>
                <a:srgbClr val="2DA2BF"/>
              </a:buClr>
            </a:pPr>
            <a:r>
              <a:rPr lang="en-US" sz="1900" dirty="0">
                <a:solidFill>
                  <a:prstClr val="black"/>
                </a:solidFill>
              </a:rPr>
              <a:t>Local </a:t>
            </a:r>
            <a:r>
              <a:rPr lang="en-US" sz="1900" dirty="0" smtClean="0">
                <a:solidFill>
                  <a:prstClr val="black"/>
                </a:solidFill>
              </a:rPr>
              <a:t>Bridge Fund-$</a:t>
            </a:r>
            <a:r>
              <a:rPr lang="en-US" sz="1900" dirty="0">
                <a:solidFill>
                  <a:prstClr val="black"/>
                </a:solidFill>
              </a:rPr>
              <a:t>44 million</a:t>
            </a:r>
          </a:p>
          <a:p>
            <a:pPr lvl="1">
              <a:buClr>
                <a:srgbClr val="2DA2BF"/>
              </a:buClr>
            </a:pPr>
            <a:r>
              <a:rPr lang="en-US" sz="1900" dirty="0" smtClean="0">
                <a:solidFill>
                  <a:prstClr val="black"/>
                </a:solidFill>
              </a:rPr>
              <a:t>Local Aid Infrastructure Fund (LAIF) - $</a:t>
            </a:r>
            <a:r>
              <a:rPr lang="en-US" sz="1900" dirty="0">
                <a:solidFill>
                  <a:prstClr val="black"/>
                </a:solidFill>
              </a:rPr>
              <a:t>7.5 million </a:t>
            </a:r>
            <a:endParaRPr lang="en-US" sz="1900" dirty="0" smtClean="0">
              <a:solidFill>
                <a:prstClr val="black"/>
              </a:solidFill>
            </a:endParaRPr>
          </a:p>
          <a:p>
            <a:pPr lvl="1">
              <a:buClr>
                <a:srgbClr val="2DA2BF"/>
              </a:buClr>
            </a:pPr>
            <a:r>
              <a:rPr lang="en-US" sz="1900" dirty="0" smtClean="0">
                <a:solidFill>
                  <a:prstClr val="black"/>
                </a:solidFill>
              </a:rPr>
              <a:t>Local </a:t>
            </a:r>
            <a:r>
              <a:rPr lang="en-US" sz="1900" dirty="0">
                <a:solidFill>
                  <a:prstClr val="black"/>
                </a:solidFill>
              </a:rPr>
              <a:t>Freight Impact </a:t>
            </a:r>
            <a:r>
              <a:rPr lang="en-US" sz="1900" dirty="0" smtClean="0">
                <a:solidFill>
                  <a:prstClr val="black"/>
                </a:solidFill>
              </a:rPr>
              <a:t>Fund-$28 </a:t>
            </a:r>
            <a:r>
              <a:rPr lang="en-US" sz="1900" dirty="0">
                <a:solidFill>
                  <a:prstClr val="black"/>
                </a:solidFill>
              </a:rPr>
              <a:t>million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Transportation Trust Fund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57821" y="1464222"/>
            <a:ext cx="2234070" cy="41745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2778967"/>
            <a:ext cx="1711711" cy="322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66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>
                <a:solidFill>
                  <a:srgbClr val="464646"/>
                </a:solidFill>
              </a:rPr>
              <a:t>Transportation Alternatives</a:t>
            </a:r>
            <a:br>
              <a:rPr lang="en-US" sz="3600" dirty="0">
                <a:solidFill>
                  <a:srgbClr val="464646"/>
                </a:solidFill>
              </a:rPr>
            </a:br>
            <a:r>
              <a:rPr lang="en-US" sz="3600" dirty="0" smtClean="0">
                <a:solidFill>
                  <a:srgbClr val="464646"/>
                </a:solidFill>
              </a:rPr>
              <a:t>Program Requirements</a:t>
            </a:r>
            <a:r>
              <a:rPr lang="en-US" sz="4400" dirty="0" smtClean="0"/>
              <a:t/>
            </a:r>
            <a:br>
              <a:rPr lang="en-US" sz="4400" dirty="0" smtClean="0"/>
            </a:b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buSzPct val="100000"/>
              <a:buFont typeface="Wingdings" charset="2"/>
              <a:buChar char="§"/>
              <a:defRPr/>
            </a:pPr>
            <a:r>
              <a:rPr lang="en-US" sz="2400" dirty="0"/>
              <a:t>Project is Surface Transportation related</a:t>
            </a:r>
          </a:p>
          <a:p>
            <a:pPr>
              <a:buSzPct val="100000"/>
              <a:buFont typeface="Wingdings" charset="2"/>
              <a:buChar char="§"/>
              <a:defRPr/>
            </a:pPr>
            <a:r>
              <a:rPr lang="en-US" sz="2400" dirty="0"/>
              <a:t>Meets at least one of the eligible categories</a:t>
            </a:r>
          </a:p>
          <a:p>
            <a:pPr>
              <a:buSzPct val="100000"/>
              <a:buFont typeface="Wingdings" charset="2"/>
              <a:buChar char="§"/>
              <a:defRPr/>
            </a:pPr>
            <a:r>
              <a:rPr lang="en-US" sz="2400" dirty="0"/>
              <a:t>Includes Resolutions of Support</a:t>
            </a:r>
          </a:p>
          <a:p>
            <a:pPr>
              <a:buSzPct val="100000"/>
              <a:buFont typeface="Wingdings" charset="2"/>
              <a:buChar char="§"/>
              <a:defRPr/>
            </a:pPr>
            <a:r>
              <a:rPr lang="en-US" sz="2400" dirty="0"/>
              <a:t>Includes local maintenance </a:t>
            </a:r>
            <a:r>
              <a:rPr lang="en-US" sz="2400" dirty="0" smtClean="0"/>
              <a:t>commitments</a:t>
            </a:r>
            <a:endParaRPr lang="en-US" sz="2400" dirty="0"/>
          </a:p>
          <a:p>
            <a:pPr>
              <a:buSzPct val="100000"/>
              <a:buFont typeface="Wingdings" charset="2"/>
              <a:buChar char="§"/>
              <a:defRPr/>
            </a:pPr>
            <a:r>
              <a:rPr lang="en-US" sz="2400" dirty="0" smtClean="0"/>
              <a:t>Requires Local Public Agency Responsible </a:t>
            </a:r>
            <a:r>
              <a:rPr lang="en-US" sz="2400" dirty="0"/>
              <a:t>Charge </a:t>
            </a:r>
          </a:p>
        </p:txBody>
      </p:sp>
      <p:pic>
        <p:nvPicPr>
          <p:cNvPr id="4" name="Picture 14" descr="dot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96000"/>
            <a:ext cx="625106" cy="61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802" y="1600200"/>
            <a:ext cx="2915396" cy="2189163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059" y="3941763"/>
            <a:ext cx="2918882" cy="218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4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Safe Routes to School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2200" dirty="0" smtClean="0"/>
              <a:t>Municipalities, counties &amp;  school districts eligible</a:t>
            </a:r>
          </a:p>
          <a:p>
            <a:pPr eaLnBrk="1" hangingPunct="1">
              <a:defRPr/>
            </a:pPr>
            <a:r>
              <a:rPr lang="en-US" sz="2200" dirty="0" smtClean="0"/>
              <a:t>Competitive application based process</a:t>
            </a:r>
          </a:p>
          <a:p>
            <a:pPr eaLnBrk="1" hangingPunct="1">
              <a:defRPr/>
            </a:pPr>
            <a:r>
              <a:rPr lang="en-US" sz="2200" dirty="0" smtClean="0"/>
              <a:t>Infrastructure projects only. Construction only.</a:t>
            </a:r>
          </a:p>
          <a:p>
            <a:pPr eaLnBrk="1" hangingPunct="1">
              <a:defRPr/>
            </a:pPr>
            <a:r>
              <a:rPr lang="en-US" sz="2200" dirty="0" smtClean="0"/>
              <a:t>$5.6 M programmed in FY 2018</a:t>
            </a:r>
          </a:p>
          <a:p>
            <a:pPr eaLnBrk="1" hangingPunct="1">
              <a:defRPr/>
            </a:pPr>
            <a:r>
              <a:rPr lang="en-US" sz="2200" dirty="0" smtClean="0"/>
              <a:t>Provides funds for projects that encourage and enable children in grades K-8 to walk and bicycle to school   </a:t>
            </a:r>
          </a:p>
        </p:txBody>
      </p:sp>
      <p:pic>
        <p:nvPicPr>
          <p:cNvPr id="28676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5323339" y="1600200"/>
            <a:ext cx="2688321" cy="2189163"/>
          </a:xfrm>
          <a:noFill/>
        </p:spPr>
      </p:pic>
      <p:pic>
        <p:nvPicPr>
          <p:cNvPr id="28677" name="Picture 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7086600" y="3352800"/>
            <a:ext cx="1651000" cy="2189163"/>
          </a:xfrm>
          <a:noFill/>
        </p:spPr>
      </p:pic>
      <p:pic>
        <p:nvPicPr>
          <p:cNvPr id="2867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657600"/>
            <a:ext cx="2847975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832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idx="1"/>
          </p:nvPr>
        </p:nvSpPr>
        <p:spPr>
          <a:xfrm>
            <a:off x="533400" y="1752600"/>
            <a:ext cx="4495800" cy="4525963"/>
          </a:xfrm>
        </p:spPr>
        <p:txBody>
          <a:bodyPr>
            <a:normAutofit/>
          </a:bodyPr>
          <a:lstStyle/>
          <a:p>
            <a:pPr>
              <a:buSzPct val="100000"/>
              <a:buFont typeface="Wingdings" charset="2"/>
              <a:buChar char="§"/>
              <a:defRPr/>
            </a:pPr>
            <a:r>
              <a:rPr lang="en-US" sz="2400" dirty="0" smtClean="0"/>
              <a:t>Within 2 miles of a K-8 school</a:t>
            </a:r>
          </a:p>
          <a:p>
            <a:pPr>
              <a:buSzPct val="100000"/>
              <a:buFont typeface="Wingdings" charset="2"/>
              <a:buChar char="§"/>
              <a:defRPr/>
            </a:pPr>
            <a:r>
              <a:rPr lang="en-US" sz="2400" dirty="0" smtClean="0"/>
              <a:t>Support from school board and municipality</a:t>
            </a:r>
          </a:p>
          <a:p>
            <a:pPr>
              <a:buSzPct val="100000"/>
              <a:buFont typeface="Wingdings" charset="2"/>
              <a:buChar char="§"/>
              <a:defRPr/>
            </a:pPr>
            <a:r>
              <a:rPr lang="en-US" sz="2400" dirty="0" smtClean="0"/>
              <a:t>Potential to improve safety</a:t>
            </a:r>
          </a:p>
          <a:p>
            <a:pPr>
              <a:buSzPct val="100000"/>
              <a:buFont typeface="Wingdings" charset="2"/>
              <a:buChar char="§"/>
              <a:defRPr/>
            </a:pPr>
            <a:r>
              <a:rPr lang="en-US" sz="2400" dirty="0" smtClean="0"/>
              <a:t>Potential to increase students walking or biking to school</a:t>
            </a:r>
          </a:p>
          <a:p>
            <a:pPr marL="109728" indent="0">
              <a:buNone/>
              <a:defRPr/>
            </a:pP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4400" dirty="0" smtClean="0"/>
              <a:t>SRTS Selection Criteria</a:t>
            </a:r>
            <a:br>
              <a:rPr lang="en-US" sz="4400" dirty="0" smtClean="0"/>
            </a:br>
            <a:endParaRPr lang="en-US" sz="4400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799" y="4018822"/>
            <a:ext cx="2773787" cy="2105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226" y="917046"/>
            <a:ext cx="1978116" cy="2637488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2502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/>
              <a:t>Local Lead Program 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fontScale="92500"/>
          </a:bodyPr>
          <a:lstStyle/>
          <a:p>
            <a:pPr eaLnBrk="1" hangingPunct="1">
              <a:buSzPct val="100000"/>
              <a:buFont typeface="Wingdings" charset="2"/>
              <a:buChar char="§"/>
              <a:defRPr/>
            </a:pPr>
            <a:r>
              <a:rPr lang="en-US" sz="2400" dirty="0" smtClean="0"/>
              <a:t>MPO sub-regions eligible. </a:t>
            </a:r>
          </a:p>
          <a:p>
            <a:pPr eaLnBrk="1" hangingPunct="1">
              <a:buSzPct val="100000"/>
              <a:buFont typeface="Wingdings" charset="2"/>
              <a:buChar char="§"/>
              <a:defRPr/>
            </a:pPr>
            <a:r>
              <a:rPr lang="en-US" sz="2400" dirty="0" smtClean="0"/>
              <a:t>MPO project intake </a:t>
            </a:r>
          </a:p>
          <a:p>
            <a:pPr eaLnBrk="1" hangingPunct="1">
              <a:buSzPct val="100000"/>
              <a:buFont typeface="Wingdings" charset="2"/>
              <a:buChar char="§"/>
              <a:defRPr/>
            </a:pPr>
            <a:r>
              <a:rPr lang="en-US" sz="2400" dirty="0" smtClean="0"/>
              <a:t>Federal-aid routes and bridges eligible </a:t>
            </a:r>
          </a:p>
          <a:p>
            <a:pPr eaLnBrk="1" hangingPunct="1">
              <a:buSzPct val="100000"/>
              <a:buFont typeface="Wingdings" charset="2"/>
              <a:buChar char="§"/>
              <a:defRPr/>
            </a:pPr>
            <a:r>
              <a:rPr lang="en-US" sz="2400" dirty="0" smtClean="0"/>
              <a:t>$89.9M Federal/TTF Programmed in FY 18</a:t>
            </a:r>
            <a:endParaRPr lang="en-US" sz="2400" dirty="0" smtClean="0">
              <a:solidFill>
                <a:srgbClr val="FF0000"/>
              </a:solidFill>
            </a:endParaRPr>
          </a:p>
          <a:p>
            <a:pPr eaLnBrk="1" hangingPunct="1">
              <a:buSzPct val="100000"/>
              <a:buFont typeface="Wingdings" charset="2"/>
              <a:buChar char="§"/>
              <a:defRPr/>
            </a:pPr>
            <a:r>
              <a:rPr lang="en-US" sz="2400" dirty="0" smtClean="0"/>
              <a:t>Provides funds to advance projects through  preliminary engineering, final design, right of way, and construction</a:t>
            </a:r>
          </a:p>
        </p:txBody>
      </p:sp>
      <p:pic>
        <p:nvPicPr>
          <p:cNvPr id="6" name="Content Placeholder 6"/>
          <p:cNvPicPr>
            <a:picLocks noGrp="1" noChangeAspect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600" y="3941763"/>
            <a:ext cx="4027800" cy="2189162"/>
          </a:xfrm>
        </p:spPr>
      </p:pic>
      <p:pic>
        <p:nvPicPr>
          <p:cNvPr id="8" name="Content Placeholder 4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773" y="1600200"/>
            <a:ext cx="3995454" cy="2189163"/>
          </a:xfrm>
        </p:spPr>
      </p:pic>
    </p:spTree>
    <p:extLst>
      <p:ext uri="{BB962C8B-B14F-4D97-AF65-F5344CB8AC3E}">
        <p14:creationId xmlns:p14="http://schemas.microsoft.com/office/powerpoint/2010/main" val="128960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>
                <a:solidFill>
                  <a:srgbClr val="464646"/>
                </a:solidFill>
              </a:rPr>
              <a:t>Highway Safety Improvement Program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Includes Local Safety &amp; High Risk Rural Roads Program – LS/HRRR</a:t>
            </a:r>
          </a:p>
          <a:p>
            <a:r>
              <a:rPr lang="en-US" dirty="0" smtClean="0"/>
              <a:t>Goal is to significantly reduce traffic fatalities and serious injuries </a:t>
            </a:r>
          </a:p>
          <a:p>
            <a:r>
              <a:rPr lang="en-US" dirty="0" smtClean="0"/>
              <a:t>Competitive, data driven, selection process administered by MPO’s</a:t>
            </a:r>
          </a:p>
          <a:p>
            <a:r>
              <a:rPr lang="en-US" dirty="0" smtClean="0"/>
              <a:t>Projects must be supported by detailed crash data analysis</a:t>
            </a:r>
          </a:p>
          <a:p>
            <a:r>
              <a:rPr lang="en-US" dirty="0" smtClean="0"/>
              <a:t>Funding for Design, ROW &amp; Construction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723" y="1600200"/>
            <a:ext cx="2919554" cy="2189163"/>
          </a:xfrm>
        </p:spPr>
      </p:pic>
      <p:pic>
        <p:nvPicPr>
          <p:cNvPr id="11" name="Content Placeholder 4"/>
          <p:cNvPicPr>
            <a:picLocks noGrp="1" noChangeAspect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87" y="3941763"/>
            <a:ext cx="3285026" cy="2189162"/>
          </a:xfrm>
        </p:spPr>
      </p:pic>
      <p:sp>
        <p:nvSpPr>
          <p:cNvPr id="4" name="TextBox 3"/>
          <p:cNvSpPr txBox="1"/>
          <p:nvPr/>
        </p:nvSpPr>
        <p:spPr>
          <a:xfrm>
            <a:off x="5024987" y="5484594"/>
            <a:ext cx="3124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FF00"/>
                </a:solidFill>
              </a:rPr>
              <a:t>Burlington County</a:t>
            </a:r>
          </a:p>
          <a:p>
            <a:r>
              <a:rPr lang="en-US" sz="1100" dirty="0" smtClean="0">
                <a:solidFill>
                  <a:srgbClr val="FFFF00"/>
                </a:solidFill>
              </a:rPr>
              <a:t>HSIP – CR 528 &amp; Old York Road</a:t>
            </a:r>
          </a:p>
          <a:p>
            <a:r>
              <a:rPr lang="en-US" sz="1100" dirty="0" smtClean="0">
                <a:solidFill>
                  <a:srgbClr val="FFFF00"/>
                </a:solidFill>
              </a:rPr>
              <a:t>Construction Cost - $2.0 M</a:t>
            </a:r>
            <a:endParaRPr lang="en-US" sz="11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3954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9 Proven Countermeasures</a:t>
            </a:r>
          </a:p>
          <a:p>
            <a:pPr lvl="1"/>
            <a:r>
              <a:rPr lang="en-US" dirty="0" smtClean="0"/>
              <a:t>Roundabouts</a:t>
            </a:r>
          </a:p>
          <a:p>
            <a:pPr lvl="1"/>
            <a:r>
              <a:rPr lang="en-US" dirty="0" smtClean="0"/>
              <a:t>Corridor Access Management</a:t>
            </a:r>
          </a:p>
          <a:p>
            <a:pPr lvl="1"/>
            <a:r>
              <a:rPr lang="en-US" dirty="0" err="1" smtClean="0"/>
              <a:t>Backplates</a:t>
            </a:r>
            <a:r>
              <a:rPr lang="en-US" dirty="0" smtClean="0"/>
              <a:t> with </a:t>
            </a:r>
            <a:r>
              <a:rPr lang="en-US" dirty="0" err="1" smtClean="0"/>
              <a:t>Retroreflective</a:t>
            </a:r>
            <a:r>
              <a:rPr lang="en-US" dirty="0" smtClean="0"/>
              <a:t> Borders</a:t>
            </a:r>
          </a:p>
          <a:p>
            <a:pPr lvl="1"/>
            <a:r>
              <a:rPr lang="en-US" dirty="0" smtClean="0"/>
              <a:t>Longitudinal Rumble Strips and Stripes on 2-Lane Roads</a:t>
            </a:r>
          </a:p>
          <a:p>
            <a:pPr lvl="1"/>
            <a:r>
              <a:rPr lang="en-US" dirty="0" smtClean="0"/>
              <a:t>Enhanced Delineation and Friction for Horizontal Curves</a:t>
            </a:r>
          </a:p>
          <a:p>
            <a:pPr lvl="1"/>
            <a:r>
              <a:rPr lang="en-US" dirty="0" smtClean="0"/>
              <a:t>Safety Edge</a:t>
            </a:r>
          </a:p>
          <a:p>
            <a:pPr lvl="1"/>
            <a:r>
              <a:rPr lang="en-US" dirty="0" smtClean="0"/>
              <a:t>Medians and Pedestrian Crossing Islands in Urban and Suburban Areas</a:t>
            </a:r>
          </a:p>
          <a:p>
            <a:pPr lvl="1"/>
            <a:r>
              <a:rPr lang="en-US" dirty="0" smtClean="0"/>
              <a:t>Pedestrian Hybrid Beacons</a:t>
            </a:r>
          </a:p>
          <a:p>
            <a:pPr lvl="1"/>
            <a:r>
              <a:rPr lang="en-US" dirty="0" smtClean="0"/>
              <a:t>Road Diets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29539" y="1499989"/>
            <a:ext cx="4038600" cy="203545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dirty="0">
                <a:solidFill>
                  <a:srgbClr val="464646"/>
                </a:solidFill>
              </a:rPr>
              <a:t>Highway Safety Improvement Program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29539" y="2976455"/>
            <a:ext cx="3581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FF00"/>
                </a:solidFill>
              </a:rPr>
              <a:t>Somerset County</a:t>
            </a:r>
          </a:p>
          <a:p>
            <a:r>
              <a:rPr lang="en-US" sz="1100" dirty="0" smtClean="0">
                <a:solidFill>
                  <a:srgbClr val="FFFF00"/>
                </a:solidFill>
              </a:rPr>
              <a:t>HSIP – Promenade Boulevard</a:t>
            </a:r>
          </a:p>
          <a:p>
            <a:r>
              <a:rPr lang="en-US" sz="1100" dirty="0" smtClean="0">
                <a:solidFill>
                  <a:srgbClr val="FFFF00"/>
                </a:solidFill>
              </a:rPr>
              <a:t>Construction Cost $804,443</a:t>
            </a:r>
            <a:endParaRPr lang="en-US" sz="11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539" y="3607720"/>
            <a:ext cx="4028905" cy="30216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82139" y="5562600"/>
            <a:ext cx="3581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FF00"/>
                </a:solidFill>
              </a:rPr>
              <a:t>Cumberland County</a:t>
            </a:r>
            <a:endParaRPr lang="en-US" sz="1100" b="1" dirty="0" smtClean="0">
              <a:solidFill>
                <a:srgbClr val="FFFF00"/>
              </a:solidFill>
            </a:endParaRPr>
          </a:p>
          <a:p>
            <a:r>
              <a:rPr lang="en-US" sz="1100" b="1" dirty="0" smtClean="0">
                <a:solidFill>
                  <a:srgbClr val="FFFF00"/>
                </a:solidFill>
              </a:rPr>
              <a:t>HSIP – Centerline Ru</a:t>
            </a:r>
            <a:r>
              <a:rPr lang="en-US" sz="1100" dirty="0" smtClean="0">
                <a:solidFill>
                  <a:srgbClr val="FFFF00"/>
                </a:solidFill>
              </a:rPr>
              <a:t>mble Stripes</a:t>
            </a:r>
          </a:p>
          <a:p>
            <a:r>
              <a:rPr lang="en-US" sz="1100" dirty="0" smtClean="0">
                <a:solidFill>
                  <a:srgbClr val="FFFF00"/>
                </a:solidFill>
              </a:rPr>
              <a:t>Construction Cost $1,556,396</a:t>
            </a:r>
            <a:endParaRPr lang="en-US" sz="11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3310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Emergency Relief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Provides funds in response to natural disasters such as floods, hurricanes and severe storms</a:t>
            </a:r>
          </a:p>
          <a:p>
            <a:r>
              <a:rPr lang="en-US" dirty="0" smtClean="0"/>
              <a:t>Federal-aid highways only</a:t>
            </a:r>
          </a:p>
          <a:p>
            <a:r>
              <a:rPr lang="en-US" dirty="0" smtClean="0"/>
              <a:t>Emergency or temporary repairs &amp; permanent repairs</a:t>
            </a:r>
          </a:p>
          <a:p>
            <a:r>
              <a:rPr lang="en-US" dirty="0" smtClean="0"/>
              <a:t>Permits immediate repairs</a:t>
            </a:r>
          </a:p>
          <a:p>
            <a:r>
              <a:rPr lang="en-US" dirty="0" smtClean="0"/>
              <a:t>Purpose is to restore essential traffic, minimize the extent of damage, or protect remaining facilities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" t="3881" r="2220" b="2076"/>
          <a:stretch/>
        </p:blipFill>
        <p:spPr>
          <a:xfrm>
            <a:off x="5009217" y="1600200"/>
            <a:ext cx="3316566" cy="2189163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628" y="3941763"/>
            <a:ext cx="3283743" cy="2189162"/>
          </a:xfrm>
        </p:spPr>
      </p:pic>
    </p:spTree>
    <p:extLst>
      <p:ext uri="{BB962C8B-B14F-4D97-AF65-F5344CB8AC3E}">
        <p14:creationId xmlns:p14="http://schemas.microsoft.com/office/powerpoint/2010/main" val="23271385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47800" y="259080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Design Assistance Programs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6435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9322" y="1176103"/>
            <a:ext cx="8229600" cy="4525963"/>
          </a:xfrm>
        </p:spPr>
        <p:txBody>
          <a:bodyPr>
            <a:noAutofit/>
          </a:bodyPr>
          <a:lstStyle/>
          <a:p>
            <a:pPr marL="109728" indent="0">
              <a:buNone/>
            </a:pPr>
            <a:endParaRPr lang="en-US" sz="2000" dirty="0"/>
          </a:p>
          <a:p>
            <a:r>
              <a:rPr lang="en-US" sz="2000" b="1" dirty="0" smtClean="0"/>
              <a:t>Program Highlights</a:t>
            </a:r>
          </a:p>
          <a:p>
            <a:pPr lvl="1"/>
            <a:r>
              <a:rPr lang="en-US" sz="1800" dirty="0" smtClean="0"/>
              <a:t>Establishes a pool of design consultants for LPA’s use </a:t>
            </a:r>
          </a:p>
          <a:p>
            <a:pPr lvl="1"/>
            <a:r>
              <a:rPr lang="en-US" sz="1800" dirty="0" smtClean="0"/>
              <a:t>LPA </a:t>
            </a:r>
            <a:r>
              <a:rPr lang="en-US" sz="1800" dirty="0" smtClean="0"/>
              <a:t>selects consultant from pool, develops scope of work, negotiates proposal, and enters </a:t>
            </a:r>
            <a:r>
              <a:rPr lang="en-US" sz="1800" dirty="0"/>
              <a:t>into agreement directly with consultant </a:t>
            </a:r>
          </a:p>
          <a:p>
            <a:pPr lvl="1"/>
            <a:r>
              <a:rPr lang="en-US" sz="1800" dirty="0" smtClean="0"/>
              <a:t>NJDOT provides funds on a reimbursement basis</a:t>
            </a:r>
            <a:endParaRPr lang="en-US" sz="1800" dirty="0"/>
          </a:p>
          <a:p>
            <a:pPr lvl="1">
              <a:buClr>
                <a:srgbClr val="2DA2BF"/>
              </a:buClr>
            </a:pPr>
            <a:r>
              <a:rPr lang="en-US" sz="1800" dirty="0">
                <a:solidFill>
                  <a:prstClr val="black"/>
                </a:solidFill>
              </a:rPr>
              <a:t>Use of pool consultants is not </a:t>
            </a:r>
            <a:r>
              <a:rPr lang="en-US" sz="1800" dirty="0" smtClean="0">
                <a:solidFill>
                  <a:prstClr val="black"/>
                </a:solidFill>
              </a:rPr>
              <a:t>mandatory</a:t>
            </a:r>
            <a:endParaRPr lang="en-US" sz="1800" dirty="0" smtClean="0"/>
          </a:p>
          <a:p>
            <a:pPr lvl="1"/>
            <a:r>
              <a:rPr lang="en-US" sz="1800" dirty="0" smtClean="0"/>
              <a:t>Disciplines limited to Highway and Traffic Engineering</a:t>
            </a:r>
          </a:p>
          <a:p>
            <a:pPr marL="109728" indent="0"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 lvl="1">
              <a:buNone/>
            </a:pPr>
            <a:endParaRPr lang="en-US" sz="2400" dirty="0" smtClean="0"/>
          </a:p>
          <a:p>
            <a:pPr lvl="1">
              <a:buNone/>
            </a:pP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Design Assistance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10400" y="5103162"/>
            <a:ext cx="1895649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 descr="dot-se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5613781"/>
            <a:ext cx="990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686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3600" dirty="0" smtClean="0"/>
              <a:t>Program Benefits</a:t>
            </a:r>
          </a:p>
          <a:p>
            <a:pPr lvl="1"/>
            <a:r>
              <a:rPr lang="en-US" sz="3300" dirty="0" smtClean="0"/>
              <a:t>Simplified procurement process for LPA’s</a:t>
            </a:r>
          </a:p>
          <a:p>
            <a:pPr lvl="1"/>
            <a:r>
              <a:rPr lang="en-US" sz="3300" dirty="0" smtClean="0"/>
              <a:t>Shortened time and reduced costs  </a:t>
            </a:r>
          </a:p>
          <a:p>
            <a:pPr lvl="1"/>
            <a:r>
              <a:rPr lang="en-US" sz="3300" dirty="0" smtClean="0"/>
              <a:t>Improved quality and performance</a:t>
            </a:r>
          </a:p>
          <a:p>
            <a:pPr lvl="1"/>
            <a:r>
              <a:rPr lang="en-US" sz="3300" dirty="0" smtClean="0"/>
              <a:t>Quicker NJDOT review times</a:t>
            </a:r>
          </a:p>
          <a:p>
            <a:pPr lvl="1"/>
            <a:r>
              <a:rPr lang="en-US" sz="3300" dirty="0" smtClean="0"/>
              <a:t>Improved compliance with federal and state procurement requirements</a:t>
            </a:r>
          </a:p>
          <a:p>
            <a:pPr>
              <a:buNone/>
            </a:pPr>
            <a:endParaRPr lang="en-US" sz="4900" dirty="0" smtClean="0"/>
          </a:p>
          <a:p>
            <a:pPr marL="109728" indent="0">
              <a:buNone/>
            </a:pPr>
            <a:endParaRPr lang="en-US" sz="8600" dirty="0" smtClean="0"/>
          </a:p>
          <a:p>
            <a:pPr>
              <a:buNone/>
            </a:pPr>
            <a:endParaRPr lang="en-US" sz="2200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Design Assistance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10400" y="5181600"/>
            <a:ext cx="1895649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 descr="dot-se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5613781"/>
            <a:ext cx="990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696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March 2017 - Supplemental Authorization </a:t>
            </a:r>
          </a:p>
          <a:p>
            <a:r>
              <a:rPr lang="en-US" dirty="0" smtClean="0"/>
              <a:t>$400 million for infrastructure projects</a:t>
            </a:r>
          </a:p>
          <a:p>
            <a:pPr lvl="1"/>
            <a:r>
              <a:rPr lang="en-US" dirty="0" smtClean="0"/>
              <a:t>$260 million for NJDOT projects</a:t>
            </a:r>
          </a:p>
          <a:p>
            <a:pPr lvl="1"/>
            <a:r>
              <a:rPr lang="en-US" dirty="0" smtClean="0"/>
              <a:t>$140 million for NJ Transit</a:t>
            </a:r>
          </a:p>
          <a:p>
            <a:r>
              <a:rPr lang="en-US" dirty="0" smtClean="0"/>
              <a:t>Local Programs - $30 million supplemental to be programmed in years 2018 - 2024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Transportation Trust Fund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05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229600" cy="1143000"/>
          </a:xfrm>
        </p:spPr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1900" dirty="0" smtClean="0">
                <a:solidFill>
                  <a:srgbClr val="002060"/>
                </a:solidFill>
              </a:rPr>
              <a:t/>
            </a:r>
            <a:br>
              <a:rPr lang="en-US" sz="1900" dirty="0" smtClean="0">
                <a:solidFill>
                  <a:srgbClr val="002060"/>
                </a:solidFill>
              </a:rPr>
            </a:b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711101"/>
            <a:ext cx="5181599" cy="60419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" y="219045"/>
            <a:ext cx="822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http</a:t>
            </a: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://www.state.nj.us/transportation/business/localaid/</a:t>
            </a:r>
            <a:endParaRPr lang="en-US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1580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8229600" cy="86836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700" b="1" dirty="0" smtClean="0"/>
              <a:t>New Jersey Department of Transportation</a:t>
            </a:r>
            <a:br>
              <a:rPr lang="en-US" sz="2700" b="1" dirty="0" smtClean="0"/>
            </a:br>
            <a:r>
              <a:rPr lang="en-US" sz="2700" b="1" dirty="0" smtClean="0"/>
              <a:t>Local Aid and Economic Development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052" name="Rectangle 11"/>
          <p:cNvSpPr>
            <a:spLocks noChangeArrowheads="1"/>
          </p:cNvSpPr>
          <p:nvPr/>
        </p:nvSpPr>
        <p:spPr bwMode="auto">
          <a:xfrm>
            <a:off x="6246751" y="3166478"/>
            <a:ext cx="19050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cs typeface="Times New Roman" pitchFamily="18" charset="0"/>
              </a:rPr>
              <a:t>District </a:t>
            </a:r>
            <a:r>
              <a:rPr lang="en-US" sz="1600" b="1" dirty="0" smtClean="0">
                <a:solidFill>
                  <a:prstClr val="black"/>
                </a:solidFill>
                <a:cs typeface="Times New Roman" pitchFamily="18" charset="0"/>
              </a:rPr>
              <a:t>3</a:t>
            </a:r>
            <a:endParaRPr lang="en-US" sz="1600" dirty="0">
              <a:solidFill>
                <a:prstClr val="black"/>
              </a:solidFill>
            </a:endParaRPr>
          </a:p>
          <a:p>
            <a:endParaRPr lang="en-US" sz="1200" b="1" dirty="0" smtClean="0">
              <a:solidFill>
                <a:prstClr val="black"/>
              </a:solidFill>
              <a:cs typeface="Times New Roman" pitchFamily="18" charset="0"/>
            </a:endParaRPr>
          </a:p>
          <a:p>
            <a:r>
              <a:rPr lang="en-US" sz="1200" dirty="0" smtClean="0">
                <a:solidFill>
                  <a:prstClr val="black"/>
                </a:solidFill>
                <a:cs typeface="Times New Roman" pitchFamily="18" charset="0"/>
              </a:rPr>
              <a:t>1035 </a:t>
            </a:r>
            <a:r>
              <a:rPr lang="en-US" sz="1200" dirty="0">
                <a:solidFill>
                  <a:prstClr val="black"/>
                </a:solidFill>
                <a:cs typeface="Times New Roman" pitchFamily="18" charset="0"/>
              </a:rPr>
              <a:t>Parkway Ave</a:t>
            </a:r>
            <a:endParaRPr lang="en-US" sz="1200" dirty="0">
              <a:solidFill>
                <a:prstClr val="black"/>
              </a:solidFill>
            </a:endParaRPr>
          </a:p>
          <a:p>
            <a:r>
              <a:rPr lang="en-US" sz="1200" dirty="0">
                <a:solidFill>
                  <a:prstClr val="black"/>
                </a:solidFill>
                <a:cs typeface="Times New Roman" pitchFamily="18" charset="0"/>
              </a:rPr>
              <a:t>Trenton, NJ 08625</a:t>
            </a:r>
            <a:endParaRPr lang="en-US" sz="1200" dirty="0">
              <a:solidFill>
                <a:prstClr val="black"/>
              </a:solidFill>
            </a:endParaRPr>
          </a:p>
          <a:p>
            <a:r>
              <a:rPr lang="en-US" sz="1200" dirty="0" smtClean="0">
                <a:solidFill>
                  <a:prstClr val="black"/>
                </a:solidFill>
                <a:cs typeface="Times New Roman" pitchFamily="18" charset="0"/>
              </a:rPr>
              <a:t>609.530.5271</a:t>
            </a:r>
            <a:endParaRPr lang="en-US" sz="1200" dirty="0">
              <a:solidFill>
                <a:prstClr val="black"/>
              </a:solidFill>
            </a:endParaRPr>
          </a:p>
          <a:p>
            <a:r>
              <a:rPr lang="en-US" sz="1200" dirty="0">
                <a:solidFill>
                  <a:prstClr val="black"/>
                </a:solidFill>
                <a:cs typeface="Times New Roman" pitchFamily="18" charset="0"/>
              </a:rPr>
              <a:t>FAX: </a:t>
            </a:r>
            <a:r>
              <a:rPr lang="en-US" sz="1200" dirty="0" smtClean="0">
                <a:solidFill>
                  <a:prstClr val="black"/>
                </a:solidFill>
                <a:cs typeface="Times New Roman" pitchFamily="18" charset="0"/>
              </a:rPr>
              <a:t>609.530.8044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053" name="Rectangle 7"/>
          <p:cNvSpPr>
            <a:spLocks noChangeArrowheads="1"/>
          </p:cNvSpPr>
          <p:nvPr/>
        </p:nvSpPr>
        <p:spPr bwMode="auto">
          <a:xfrm>
            <a:off x="5646420" y="1054100"/>
            <a:ext cx="21336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cs typeface="Times New Roman" pitchFamily="18" charset="0"/>
              </a:rPr>
              <a:t>District </a:t>
            </a:r>
            <a:r>
              <a:rPr lang="en-US" sz="1600" b="1" dirty="0" smtClean="0">
                <a:solidFill>
                  <a:prstClr val="black"/>
                </a:solidFill>
                <a:cs typeface="Times New Roman" pitchFamily="18" charset="0"/>
              </a:rPr>
              <a:t>2</a:t>
            </a:r>
            <a:endParaRPr lang="en-US" sz="1600" dirty="0">
              <a:solidFill>
                <a:prstClr val="black"/>
              </a:solidFill>
            </a:endParaRPr>
          </a:p>
          <a:p>
            <a:r>
              <a:rPr lang="en-US" sz="1200" b="1" dirty="0" smtClean="0">
                <a:solidFill>
                  <a:prstClr val="black"/>
                </a:solidFill>
                <a:cs typeface="Times New Roman" pitchFamily="18" charset="0"/>
              </a:rPr>
              <a:t>Richard Loveless </a:t>
            </a:r>
          </a:p>
          <a:p>
            <a:r>
              <a:rPr lang="en-US" sz="1200" b="1" dirty="0" smtClean="0">
                <a:solidFill>
                  <a:prstClr val="black"/>
                </a:solidFill>
                <a:cs typeface="Times New Roman" pitchFamily="18" charset="0"/>
              </a:rPr>
              <a:t>Eileen Schack</a:t>
            </a:r>
          </a:p>
          <a:p>
            <a:endParaRPr lang="en-US" sz="1200" b="1" dirty="0" smtClean="0">
              <a:solidFill>
                <a:prstClr val="black"/>
              </a:solidFill>
              <a:cs typeface="Times New Roman" pitchFamily="18" charset="0"/>
            </a:endParaRPr>
          </a:p>
          <a:p>
            <a:r>
              <a:rPr lang="en-US" sz="1200" dirty="0" smtClean="0">
                <a:solidFill>
                  <a:prstClr val="black"/>
                </a:solidFill>
                <a:cs typeface="Times New Roman" pitchFamily="18" charset="0"/>
              </a:rPr>
              <a:t>153 </a:t>
            </a:r>
            <a:r>
              <a:rPr lang="en-US" sz="1200" dirty="0">
                <a:solidFill>
                  <a:prstClr val="black"/>
                </a:solidFill>
                <a:cs typeface="Times New Roman" pitchFamily="18" charset="0"/>
              </a:rPr>
              <a:t>Halsey Street, 5th Floor</a:t>
            </a:r>
            <a:endParaRPr lang="en-US" sz="1200" dirty="0">
              <a:solidFill>
                <a:prstClr val="black"/>
              </a:solidFill>
            </a:endParaRPr>
          </a:p>
          <a:p>
            <a:r>
              <a:rPr lang="en-US" sz="1200" dirty="0">
                <a:solidFill>
                  <a:prstClr val="black"/>
                </a:solidFill>
                <a:cs typeface="Times New Roman" pitchFamily="18" charset="0"/>
              </a:rPr>
              <a:t>Newark, NJ 07102</a:t>
            </a:r>
            <a:endParaRPr lang="en-US" sz="1200" dirty="0">
              <a:solidFill>
                <a:prstClr val="black"/>
              </a:solidFill>
            </a:endParaRPr>
          </a:p>
          <a:p>
            <a:r>
              <a:rPr lang="en-US" sz="1200" dirty="0">
                <a:solidFill>
                  <a:prstClr val="black"/>
                </a:solidFill>
                <a:cs typeface="Times New Roman" pitchFamily="18" charset="0"/>
              </a:rPr>
              <a:t>973.877.1500</a:t>
            </a:r>
            <a:endParaRPr lang="en-US" sz="1200" dirty="0">
              <a:solidFill>
                <a:prstClr val="black"/>
              </a:solidFill>
            </a:endParaRPr>
          </a:p>
          <a:p>
            <a:r>
              <a:rPr lang="en-US" sz="1200" dirty="0">
                <a:solidFill>
                  <a:prstClr val="black"/>
                </a:solidFill>
                <a:cs typeface="Times New Roman" pitchFamily="18" charset="0"/>
              </a:rPr>
              <a:t>FAX: 973.648-4547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054" name="Rectangle 9"/>
          <p:cNvSpPr>
            <a:spLocks noChangeArrowheads="1"/>
          </p:cNvSpPr>
          <p:nvPr/>
        </p:nvSpPr>
        <p:spPr bwMode="auto">
          <a:xfrm>
            <a:off x="838200" y="1464454"/>
            <a:ext cx="258076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cs typeface="Times New Roman" pitchFamily="18" charset="0"/>
              </a:rPr>
              <a:t>District 1</a:t>
            </a:r>
            <a:endParaRPr lang="en-US" sz="1600" dirty="0">
              <a:solidFill>
                <a:prstClr val="black"/>
              </a:solidFill>
            </a:endParaRPr>
          </a:p>
          <a:p>
            <a:r>
              <a:rPr lang="en-US" sz="1200" b="1" dirty="0" smtClean="0">
                <a:solidFill>
                  <a:prstClr val="black"/>
                </a:solidFill>
                <a:cs typeface="Times New Roman" pitchFamily="18" charset="0"/>
              </a:rPr>
              <a:t>Joseph Birchenough</a:t>
            </a:r>
          </a:p>
          <a:p>
            <a:r>
              <a:rPr lang="en-US" sz="1200" b="1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</a:p>
          <a:p>
            <a:r>
              <a:rPr lang="en-US" sz="1200" dirty="0" smtClean="0">
                <a:solidFill>
                  <a:prstClr val="black"/>
                </a:solidFill>
                <a:cs typeface="Times New Roman" pitchFamily="18" charset="0"/>
              </a:rPr>
              <a:t>Roxbury </a:t>
            </a:r>
            <a:r>
              <a:rPr lang="en-US" sz="1200" dirty="0">
                <a:solidFill>
                  <a:prstClr val="black"/>
                </a:solidFill>
                <a:cs typeface="Times New Roman" pitchFamily="18" charset="0"/>
              </a:rPr>
              <a:t>Corporate Center</a:t>
            </a:r>
            <a:endParaRPr lang="en-US" sz="1200" dirty="0">
              <a:solidFill>
                <a:prstClr val="black"/>
              </a:solidFill>
            </a:endParaRPr>
          </a:p>
          <a:p>
            <a:r>
              <a:rPr lang="en-US" sz="1200" dirty="0">
                <a:solidFill>
                  <a:prstClr val="black"/>
                </a:solidFill>
                <a:cs typeface="Times New Roman" pitchFamily="18" charset="0"/>
              </a:rPr>
              <a:t>200 </a:t>
            </a:r>
            <a:r>
              <a:rPr lang="en-US" sz="1200" dirty="0" err="1">
                <a:solidFill>
                  <a:prstClr val="black"/>
                </a:solidFill>
                <a:cs typeface="Times New Roman" pitchFamily="18" charset="0"/>
              </a:rPr>
              <a:t>Stierli</a:t>
            </a:r>
            <a:r>
              <a:rPr lang="en-US" sz="1200" dirty="0">
                <a:solidFill>
                  <a:prstClr val="black"/>
                </a:solidFill>
                <a:cs typeface="Times New Roman" pitchFamily="18" charset="0"/>
              </a:rPr>
              <a:t> Court</a:t>
            </a:r>
            <a:endParaRPr lang="en-US" sz="1200" dirty="0">
              <a:solidFill>
                <a:prstClr val="black"/>
              </a:solidFill>
            </a:endParaRPr>
          </a:p>
          <a:p>
            <a:r>
              <a:rPr lang="en-US" sz="1200" dirty="0">
                <a:solidFill>
                  <a:prstClr val="black"/>
                </a:solidFill>
                <a:cs typeface="Times New Roman" pitchFamily="18" charset="0"/>
              </a:rPr>
              <a:t>Mount Arlington, NJ 07856</a:t>
            </a:r>
            <a:endParaRPr lang="en-US" sz="1200" dirty="0">
              <a:solidFill>
                <a:prstClr val="black"/>
              </a:solidFill>
            </a:endParaRPr>
          </a:p>
          <a:p>
            <a:r>
              <a:rPr lang="en-US" sz="1200" dirty="0">
                <a:solidFill>
                  <a:prstClr val="black"/>
                </a:solidFill>
                <a:cs typeface="Times New Roman" pitchFamily="18" charset="0"/>
              </a:rPr>
              <a:t>973.601.6700</a:t>
            </a:r>
            <a:endParaRPr lang="en-US" sz="1200" dirty="0">
              <a:solidFill>
                <a:prstClr val="black"/>
              </a:solidFill>
            </a:endParaRPr>
          </a:p>
          <a:p>
            <a:r>
              <a:rPr lang="en-US" sz="1200" dirty="0">
                <a:solidFill>
                  <a:prstClr val="black"/>
                </a:solidFill>
                <a:cs typeface="Times New Roman" pitchFamily="18" charset="0"/>
              </a:rPr>
              <a:t>FAX: 973.601.6709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055" name="Rectangle 13"/>
          <p:cNvSpPr>
            <a:spLocks noChangeArrowheads="1"/>
          </p:cNvSpPr>
          <p:nvPr/>
        </p:nvSpPr>
        <p:spPr bwMode="auto">
          <a:xfrm>
            <a:off x="993618" y="3962400"/>
            <a:ext cx="17526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cs typeface="Times New Roman" pitchFamily="18" charset="0"/>
              </a:rPr>
              <a:t>District 4</a:t>
            </a:r>
            <a:endParaRPr lang="en-US" sz="1600" dirty="0">
              <a:solidFill>
                <a:prstClr val="black"/>
              </a:solidFill>
            </a:endParaRPr>
          </a:p>
          <a:p>
            <a:r>
              <a:rPr lang="en-US" sz="1200" b="1" dirty="0" smtClean="0">
                <a:solidFill>
                  <a:prstClr val="black"/>
                </a:solidFill>
                <a:cs typeface="Times New Roman" pitchFamily="18" charset="0"/>
              </a:rPr>
              <a:t>Salim Mikhael</a:t>
            </a:r>
          </a:p>
          <a:p>
            <a:endParaRPr lang="en-US" sz="1200" b="1" dirty="0" smtClean="0">
              <a:solidFill>
                <a:prstClr val="black"/>
              </a:solidFill>
              <a:cs typeface="Times New Roman" pitchFamily="18" charset="0"/>
            </a:endParaRPr>
          </a:p>
          <a:p>
            <a:r>
              <a:rPr lang="en-US" sz="1200" dirty="0" smtClean="0">
                <a:solidFill>
                  <a:prstClr val="black"/>
                </a:solidFill>
                <a:cs typeface="Times New Roman" pitchFamily="18" charset="0"/>
              </a:rPr>
              <a:t>1 </a:t>
            </a:r>
            <a:r>
              <a:rPr lang="en-US" sz="1200" dirty="0">
                <a:solidFill>
                  <a:prstClr val="black"/>
                </a:solidFill>
                <a:cs typeface="Times New Roman" pitchFamily="18" charset="0"/>
              </a:rPr>
              <a:t>Executive Campus</a:t>
            </a:r>
            <a:endParaRPr lang="en-US" sz="1200" dirty="0">
              <a:solidFill>
                <a:prstClr val="black"/>
              </a:solidFill>
            </a:endParaRPr>
          </a:p>
          <a:p>
            <a:r>
              <a:rPr lang="en-US" sz="1200" dirty="0">
                <a:solidFill>
                  <a:prstClr val="black"/>
                </a:solidFill>
                <a:cs typeface="Times New Roman" pitchFamily="18" charset="0"/>
              </a:rPr>
              <a:t>Route 70 West</a:t>
            </a:r>
            <a:endParaRPr lang="en-US" sz="1200" dirty="0">
              <a:solidFill>
                <a:prstClr val="black"/>
              </a:solidFill>
            </a:endParaRPr>
          </a:p>
          <a:p>
            <a:r>
              <a:rPr lang="en-US" sz="1200" dirty="0">
                <a:solidFill>
                  <a:prstClr val="black"/>
                </a:solidFill>
                <a:cs typeface="Times New Roman" pitchFamily="18" charset="0"/>
              </a:rPr>
              <a:t>Cherry Hill, NJ 08002</a:t>
            </a:r>
            <a:endParaRPr lang="en-US" sz="1200" dirty="0">
              <a:solidFill>
                <a:prstClr val="black"/>
              </a:solidFill>
            </a:endParaRPr>
          </a:p>
          <a:p>
            <a:r>
              <a:rPr lang="en-US" sz="1200" dirty="0">
                <a:solidFill>
                  <a:prstClr val="black"/>
                </a:solidFill>
                <a:cs typeface="Times New Roman" pitchFamily="18" charset="0"/>
              </a:rPr>
              <a:t>856.486.6618</a:t>
            </a:r>
            <a:endParaRPr lang="en-US" sz="1200" dirty="0">
              <a:solidFill>
                <a:prstClr val="black"/>
              </a:solidFill>
            </a:endParaRPr>
          </a:p>
          <a:p>
            <a:r>
              <a:rPr lang="en-US" sz="1200" dirty="0">
                <a:solidFill>
                  <a:prstClr val="black"/>
                </a:solidFill>
                <a:cs typeface="Times New Roman" pitchFamily="18" charset="0"/>
              </a:rPr>
              <a:t>FAX: 856.486.6771</a:t>
            </a:r>
            <a:endParaRPr lang="en-US" sz="1200" dirty="0">
              <a:solidFill>
                <a:prstClr val="black"/>
              </a:solidFill>
              <a:latin typeface="Franklin Gothic Book" pitchFamily="34" charset="0"/>
            </a:endParaRPr>
          </a:p>
        </p:txBody>
      </p:sp>
      <p:pic>
        <p:nvPicPr>
          <p:cNvPr id="2056" name="Picture 8" descr="Local Aid District Map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61331" y="766762"/>
            <a:ext cx="4706938" cy="609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15"/>
          <p:cNvGraphicFramePr>
            <a:graphicFrameLocks noChangeAspect="1"/>
          </p:cNvGraphicFramePr>
          <p:nvPr/>
        </p:nvGraphicFramePr>
        <p:xfrm>
          <a:off x="7848600" y="457200"/>
          <a:ext cx="6858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" name="Visio" r:id="rId5" imgW="2467489" imgH="2401723" progId="">
                  <p:embed/>
                </p:oleObj>
              </mc:Choice>
              <mc:Fallback>
                <p:oleObj name="Visio" r:id="rId5" imgW="2467489" imgH="240172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457200"/>
                        <a:ext cx="685800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5439569" y="5257800"/>
            <a:ext cx="20574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  <a:cs typeface="Times New Roman" pitchFamily="18" charset="0"/>
              </a:rPr>
              <a:t>Main Office</a:t>
            </a:r>
            <a:endParaRPr lang="en-US" sz="1600" dirty="0">
              <a:solidFill>
                <a:prstClr val="black"/>
              </a:solidFill>
            </a:endParaRPr>
          </a:p>
          <a:p>
            <a:endParaRPr lang="en-US" sz="1200" b="1" dirty="0">
              <a:solidFill>
                <a:prstClr val="black"/>
              </a:solidFill>
              <a:cs typeface="Times New Roman" pitchFamily="18" charset="0"/>
            </a:endParaRPr>
          </a:p>
          <a:p>
            <a:r>
              <a:rPr lang="en-US" sz="1200" dirty="0" smtClean="0">
                <a:solidFill>
                  <a:prstClr val="black"/>
                </a:solidFill>
                <a:cs typeface="Times New Roman" pitchFamily="18" charset="0"/>
              </a:rPr>
              <a:t>1035 Parkway Avenue</a:t>
            </a:r>
          </a:p>
          <a:p>
            <a:r>
              <a:rPr lang="en-US" sz="1200" dirty="0" smtClean="0">
                <a:solidFill>
                  <a:prstClr val="black"/>
                </a:solidFill>
                <a:cs typeface="Times New Roman" pitchFamily="18" charset="0"/>
              </a:rPr>
              <a:t>Trenton, NJ 08625-06000</a:t>
            </a:r>
          </a:p>
          <a:p>
            <a:r>
              <a:rPr lang="en-US" sz="1200" dirty="0" smtClean="0">
                <a:solidFill>
                  <a:prstClr val="black"/>
                </a:solidFill>
                <a:cs typeface="Times New Roman" pitchFamily="18" charset="0"/>
              </a:rPr>
              <a:t>609.530.3640</a:t>
            </a:r>
            <a:endParaRPr lang="en-US" sz="1200" dirty="0">
              <a:solidFill>
                <a:prstClr val="black"/>
              </a:solidFill>
            </a:endParaRPr>
          </a:p>
          <a:p>
            <a:r>
              <a:rPr lang="en-US" sz="1200" dirty="0">
                <a:solidFill>
                  <a:prstClr val="black"/>
                </a:solidFill>
                <a:cs typeface="Times New Roman" pitchFamily="18" charset="0"/>
              </a:rPr>
              <a:t>FAX: </a:t>
            </a:r>
            <a:r>
              <a:rPr lang="en-US" sz="1200" dirty="0" smtClean="0">
                <a:solidFill>
                  <a:prstClr val="black"/>
                </a:solidFill>
                <a:cs typeface="Times New Roman" pitchFamily="18" charset="0"/>
              </a:rPr>
              <a:t>609.530.8044</a:t>
            </a:r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4718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977167"/>
              </p:ext>
            </p:extLst>
          </p:nvPr>
        </p:nvGraphicFramePr>
        <p:xfrm>
          <a:off x="762000" y="990600"/>
          <a:ext cx="6705600" cy="43769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1676400"/>
                <a:gridCol w="1676400"/>
                <a:gridCol w="1676400"/>
              </a:tblGrid>
              <a:tr h="389027">
                <a:tc>
                  <a:txBody>
                    <a:bodyPr/>
                    <a:lstStyle/>
                    <a:p>
                      <a:pPr algn="ctr"/>
                      <a:r>
                        <a:rPr lang="en-US" sz="1000" u="sng" dirty="0" smtClean="0">
                          <a:effectLst/>
                        </a:rPr>
                        <a:t>Program</a:t>
                      </a:r>
                      <a:endParaRPr lang="en-US" sz="1000" u="sng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u="sng" dirty="0" smtClean="0"/>
                        <a:t>FY 2017 Funding Levels</a:t>
                      </a:r>
                      <a:endParaRPr lang="en-US" sz="10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sng" dirty="0" smtClean="0"/>
                        <a:t>FY 2018 Funding Levels</a:t>
                      </a:r>
                    </a:p>
                    <a:p>
                      <a:pPr algn="ctr"/>
                      <a:endParaRPr lang="en-US" sz="100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sng" dirty="0" smtClean="0"/>
                        <a:t>Supplemental</a:t>
                      </a:r>
                      <a:r>
                        <a:rPr lang="en-US" sz="1000" b="1" u="sng" baseline="0" dirty="0" smtClean="0"/>
                        <a:t> Allocation</a:t>
                      </a:r>
                      <a:endParaRPr lang="en-US" sz="1000" b="1" u="sng" dirty="0" smtClean="0"/>
                    </a:p>
                    <a:p>
                      <a:pPr algn="ctr"/>
                      <a:endParaRPr lang="en-US" sz="1000" u="sng" dirty="0"/>
                    </a:p>
                  </a:txBody>
                  <a:tcPr/>
                </a:tc>
              </a:tr>
              <a:tr h="364090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bg1"/>
                          </a:solidFill>
                          <a:effectLst/>
                        </a:rPr>
                        <a:t>Municipal Aid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$73.75 Million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$140.00 Million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$11,250,000</a:t>
                      </a:r>
                      <a:endParaRPr lang="en-US" sz="900" dirty="0"/>
                    </a:p>
                  </a:txBody>
                  <a:tcPr/>
                </a:tc>
              </a:tr>
              <a:tr h="364090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bg1"/>
                          </a:solidFill>
                          <a:effectLst/>
                        </a:rPr>
                        <a:t>County Aid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$78.75</a:t>
                      </a:r>
                      <a:r>
                        <a:rPr lang="en-US" sz="900" baseline="0" dirty="0" smtClean="0"/>
                        <a:t> Million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$150.00</a:t>
                      </a:r>
                      <a:r>
                        <a:rPr lang="en-US" sz="900" baseline="0" dirty="0" smtClean="0"/>
                        <a:t> Million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$11,250,000</a:t>
                      </a:r>
                      <a:endParaRPr lang="en-US" sz="900" dirty="0"/>
                    </a:p>
                  </a:txBody>
                  <a:tcPr/>
                </a:tc>
              </a:tr>
              <a:tr h="364090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bg1"/>
                          </a:solidFill>
                          <a:effectLst/>
                        </a:rPr>
                        <a:t>Transit Village 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$1.0</a:t>
                      </a:r>
                      <a:r>
                        <a:rPr lang="en-US" sz="900" baseline="0" dirty="0" smtClean="0"/>
                        <a:t> Million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$1.0</a:t>
                      </a:r>
                      <a:r>
                        <a:rPr lang="en-US" sz="900" baseline="0" dirty="0" smtClean="0"/>
                        <a:t> Million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-</a:t>
                      </a:r>
                      <a:endParaRPr lang="en-US" sz="900" dirty="0"/>
                    </a:p>
                  </a:txBody>
                  <a:tcPr/>
                </a:tc>
              </a:tr>
              <a:tr h="364090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bg1"/>
                          </a:solidFill>
                          <a:effectLst/>
                        </a:rPr>
                        <a:t>Safe Streets to transit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$1.0</a:t>
                      </a:r>
                      <a:r>
                        <a:rPr lang="en-US" sz="900" baseline="0" dirty="0" smtClean="0"/>
                        <a:t> Million</a:t>
                      </a:r>
                      <a:endParaRPr lang="en-US" sz="900" dirty="0" smtClean="0"/>
                    </a:p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$1.0</a:t>
                      </a:r>
                      <a:r>
                        <a:rPr lang="en-US" sz="900" baseline="0" dirty="0" smtClean="0"/>
                        <a:t> Million</a:t>
                      </a:r>
                      <a:endParaRPr lang="en-US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-</a:t>
                      </a:r>
                    </a:p>
                  </a:txBody>
                  <a:tcPr/>
                </a:tc>
              </a:tr>
              <a:tr h="364090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bg1"/>
                          </a:solidFill>
                          <a:effectLst/>
                        </a:rPr>
                        <a:t>Bikeway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$1.0</a:t>
                      </a:r>
                      <a:r>
                        <a:rPr lang="en-US" sz="900" baseline="0" dirty="0" smtClean="0"/>
                        <a:t> Million</a:t>
                      </a:r>
                      <a:endParaRPr lang="en-US" sz="900" dirty="0" smtClean="0"/>
                    </a:p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$1.0</a:t>
                      </a:r>
                      <a:r>
                        <a:rPr lang="en-US" sz="900" baseline="0" dirty="0" smtClean="0"/>
                        <a:t> Million</a:t>
                      </a:r>
                      <a:endParaRPr lang="en-US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-</a:t>
                      </a:r>
                    </a:p>
                  </a:txBody>
                  <a:tcPr/>
                </a:tc>
              </a:tr>
              <a:tr h="359102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bg1"/>
                          </a:solidFill>
                          <a:effectLst/>
                        </a:rPr>
                        <a:t>Local Bridges </a:t>
                      </a:r>
                      <a:r>
                        <a:rPr lang="en-US" sz="900" baseline="0" dirty="0" smtClean="0">
                          <a:solidFill>
                            <a:schemeClr val="bg1"/>
                          </a:solidFill>
                          <a:effectLst/>
                        </a:rPr>
                        <a:t>Future Needs(LBFN)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$25</a:t>
                      </a:r>
                      <a:r>
                        <a:rPr lang="en-US" sz="900" baseline="0" dirty="0" smtClean="0"/>
                        <a:t> Million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$44</a:t>
                      </a:r>
                      <a:r>
                        <a:rPr lang="en-US" sz="900" baseline="0" dirty="0" smtClean="0"/>
                        <a:t> Million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$3,300,000</a:t>
                      </a:r>
                      <a:endParaRPr lang="en-US" sz="900" dirty="0"/>
                    </a:p>
                  </a:txBody>
                  <a:tcPr/>
                </a:tc>
              </a:tr>
              <a:tr h="493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bg1"/>
                          </a:solidFill>
                          <a:effectLst/>
                        </a:rPr>
                        <a:t>Local Aid Infrastructure</a:t>
                      </a:r>
                      <a:r>
                        <a:rPr lang="en-US" sz="900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900" dirty="0" smtClean="0">
                          <a:solidFill>
                            <a:schemeClr val="bg1"/>
                          </a:solidFill>
                          <a:effectLst/>
                        </a:rPr>
                        <a:t>Fund</a:t>
                      </a:r>
                      <a:r>
                        <a:rPr lang="en-US" sz="900" baseline="0" dirty="0" smtClean="0">
                          <a:solidFill>
                            <a:schemeClr val="bg1"/>
                          </a:solidFill>
                          <a:effectLst/>
                        </a:rPr>
                        <a:t>(LAIF)</a:t>
                      </a:r>
                      <a:endParaRPr lang="en-US" sz="90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endParaRPr lang="en-US" sz="9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$7.5 Million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$7.5 Million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$562,500</a:t>
                      </a:r>
                      <a:endParaRPr lang="en-US" sz="900" dirty="0"/>
                    </a:p>
                  </a:txBody>
                  <a:tcPr/>
                </a:tc>
              </a:tr>
              <a:tr h="389027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</a:rPr>
                        <a:t>Local Freight Impact Fund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u="none" dirty="0" smtClean="0">
                          <a:effectLst/>
                        </a:rPr>
                        <a:t>$0.0</a:t>
                      </a:r>
                      <a:r>
                        <a:rPr lang="en-US" sz="900" u="none" baseline="0" dirty="0" smtClean="0">
                          <a:effectLst/>
                        </a:rPr>
                        <a:t> Million</a:t>
                      </a:r>
                      <a:endParaRPr lang="en-US" sz="900" u="none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u="none" dirty="0" smtClean="0">
                          <a:effectLst/>
                        </a:rPr>
                        <a:t>$28.0</a:t>
                      </a:r>
                      <a:r>
                        <a:rPr lang="en-US" sz="900" u="none" baseline="0" dirty="0" smtClean="0">
                          <a:effectLst/>
                        </a:rPr>
                        <a:t> Million</a:t>
                      </a:r>
                      <a:endParaRPr lang="en-US" sz="900" u="none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u="none" dirty="0" smtClean="0">
                          <a:effectLst/>
                        </a:rPr>
                        <a:t>$2,100,000</a:t>
                      </a:r>
                      <a:endParaRPr lang="en-US" sz="900" u="none" dirty="0">
                        <a:effectLst/>
                      </a:endParaRPr>
                    </a:p>
                  </a:txBody>
                  <a:tcPr/>
                </a:tc>
              </a:tr>
              <a:tr h="36409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</a:rPr>
                        <a:t>Urban Aid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$5.0 Million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$10.0 Million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-</a:t>
                      </a:r>
                      <a:endParaRPr lang="en-US" sz="900" dirty="0"/>
                    </a:p>
                  </a:txBody>
                  <a:tcPr/>
                </a:tc>
              </a:tr>
              <a:tr h="527943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762000" y="381000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 2017 &amp;  FY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 STATE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AID PROGRAMS</a:t>
            </a:r>
          </a:p>
        </p:txBody>
      </p:sp>
    </p:spTree>
    <p:extLst>
      <p:ext uri="{BB962C8B-B14F-4D97-AF65-F5344CB8AC3E}">
        <p14:creationId xmlns:p14="http://schemas.microsoft.com/office/powerpoint/2010/main" val="344242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r>
              <a:rPr lang="en-US" sz="2000" u="sng" dirty="0" smtClean="0"/>
              <a:t>State Funded Programs</a:t>
            </a:r>
          </a:p>
          <a:p>
            <a:r>
              <a:rPr lang="en-US" sz="2000" dirty="0" smtClean="0"/>
              <a:t>Municipal Aid</a:t>
            </a:r>
          </a:p>
          <a:p>
            <a:r>
              <a:rPr lang="en-US" sz="2000" dirty="0" smtClean="0"/>
              <a:t>County Aid</a:t>
            </a:r>
          </a:p>
          <a:p>
            <a:r>
              <a:rPr lang="en-US" sz="2000" dirty="0" smtClean="0"/>
              <a:t>Local Bridges</a:t>
            </a:r>
          </a:p>
          <a:p>
            <a:r>
              <a:rPr lang="en-US" sz="2000" dirty="0" smtClean="0"/>
              <a:t>Freight Impact Fund</a:t>
            </a:r>
          </a:p>
          <a:p>
            <a:r>
              <a:rPr lang="en-US" sz="2000" dirty="0" smtClean="0"/>
              <a:t>Safe Streets to Transit</a:t>
            </a:r>
          </a:p>
          <a:p>
            <a:r>
              <a:rPr lang="en-US" sz="2000" dirty="0" smtClean="0"/>
              <a:t>Transit Village</a:t>
            </a:r>
          </a:p>
          <a:p>
            <a:r>
              <a:rPr lang="en-US" sz="2000" dirty="0" smtClean="0"/>
              <a:t>Bikeways</a:t>
            </a:r>
          </a:p>
          <a:p>
            <a:r>
              <a:rPr lang="en-US" sz="2000" dirty="0" smtClean="0"/>
              <a:t>Local Aid Infrastructure Fund</a:t>
            </a:r>
          </a:p>
          <a:p>
            <a:r>
              <a:rPr lang="en-US" sz="2000" dirty="0" smtClean="0"/>
              <a:t>Safe Corridors Highway Safety Fund*</a:t>
            </a:r>
            <a:endParaRPr lang="en-US" sz="200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r>
              <a:rPr lang="en-US" sz="2000" u="sng" dirty="0" smtClean="0"/>
              <a:t>Federal Funded Programs</a:t>
            </a:r>
          </a:p>
          <a:p>
            <a:r>
              <a:rPr lang="en-US" sz="2000" dirty="0" smtClean="0"/>
              <a:t>Local Lead</a:t>
            </a:r>
          </a:p>
          <a:p>
            <a:r>
              <a:rPr lang="en-US" sz="2000" dirty="0" smtClean="0"/>
              <a:t>Transportation Alternatives</a:t>
            </a:r>
          </a:p>
          <a:p>
            <a:r>
              <a:rPr lang="en-US" sz="2000" dirty="0" smtClean="0"/>
              <a:t>Safe Routes to Schools</a:t>
            </a:r>
          </a:p>
          <a:p>
            <a:r>
              <a:rPr lang="en-US" sz="2000" dirty="0" smtClean="0"/>
              <a:t>Highway Safety Improvement Program</a:t>
            </a:r>
          </a:p>
          <a:p>
            <a:r>
              <a:rPr lang="en-US" sz="2000" dirty="0" smtClean="0"/>
              <a:t>Emergency Relief</a:t>
            </a:r>
          </a:p>
          <a:p>
            <a:r>
              <a:rPr lang="en-US" sz="2000" dirty="0" smtClean="0"/>
              <a:t>High Priority Projects</a:t>
            </a:r>
            <a:endParaRPr lang="en-US" sz="20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NJDOT Local Aid Programs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61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dirty="0" smtClean="0"/>
              <a:t>FY 2018 Municipal </a:t>
            </a:r>
            <a:r>
              <a:rPr lang="en-US" dirty="0"/>
              <a:t>Aid</a:t>
            </a:r>
          </a:p>
          <a:p>
            <a:pPr lvl="1"/>
            <a:r>
              <a:rPr lang="en-US" dirty="0" smtClean="0"/>
              <a:t>Request for applications– July 24, 2017</a:t>
            </a:r>
          </a:p>
          <a:p>
            <a:pPr lvl="1"/>
            <a:r>
              <a:rPr lang="en-US" dirty="0" smtClean="0"/>
              <a:t>Application deadline-October 6, 2017 </a:t>
            </a:r>
          </a:p>
          <a:p>
            <a:r>
              <a:rPr lang="en-US" dirty="0" smtClean="0"/>
              <a:t>FY 2018 Bikeway, Transit Village, &amp; Safe Streets to Transit </a:t>
            </a:r>
          </a:p>
          <a:p>
            <a:pPr lvl="1"/>
            <a:r>
              <a:rPr lang="en-US" dirty="0" smtClean="0"/>
              <a:t>Request for applications– </a:t>
            </a:r>
            <a:r>
              <a:rPr lang="en-US" dirty="0"/>
              <a:t>July 24, 2017</a:t>
            </a:r>
          </a:p>
          <a:p>
            <a:pPr lvl="1"/>
            <a:r>
              <a:rPr lang="en-US" dirty="0"/>
              <a:t>Application deadline-October 6, 2017 </a:t>
            </a:r>
          </a:p>
          <a:p>
            <a:r>
              <a:rPr lang="en-US" dirty="0" smtClean="0"/>
              <a:t>FY 2018 Local </a:t>
            </a:r>
            <a:r>
              <a:rPr lang="en-US" dirty="0"/>
              <a:t>Bridge</a:t>
            </a:r>
          </a:p>
          <a:p>
            <a:pPr lvl="1"/>
            <a:r>
              <a:rPr lang="en-US" dirty="0" smtClean="0"/>
              <a:t>Request for applications – October 30, 2017</a:t>
            </a:r>
          </a:p>
          <a:p>
            <a:pPr lvl="1"/>
            <a:r>
              <a:rPr lang="en-US" dirty="0" smtClean="0"/>
              <a:t>Application deadline – December 29, 2017</a:t>
            </a:r>
            <a:endParaRPr lang="en-US" dirty="0" smtClean="0"/>
          </a:p>
          <a:p>
            <a:r>
              <a:rPr lang="en-US" dirty="0" smtClean="0"/>
              <a:t>FY 2018 Freight Impact Fund</a:t>
            </a:r>
          </a:p>
          <a:p>
            <a:pPr lvl="1"/>
            <a:r>
              <a:rPr lang="en-US" dirty="0" smtClean="0"/>
              <a:t>Request </a:t>
            </a:r>
            <a:r>
              <a:rPr lang="en-US" dirty="0" smtClean="0"/>
              <a:t>for applications – September 26, 2017</a:t>
            </a:r>
          </a:p>
          <a:p>
            <a:pPr lvl="1"/>
            <a:r>
              <a:rPr lang="en-US" dirty="0" smtClean="0"/>
              <a:t>Application deadline – December 19, 2017</a:t>
            </a:r>
          </a:p>
          <a:p>
            <a:pPr lvl="0">
              <a:buClr>
                <a:srgbClr val="2DA2BF"/>
              </a:buClr>
            </a:pPr>
            <a:r>
              <a:rPr lang="en-US" sz="2700" dirty="0">
                <a:solidFill>
                  <a:prstClr val="black"/>
                </a:solidFill>
              </a:rPr>
              <a:t>FY 2018 County Aid </a:t>
            </a:r>
            <a:r>
              <a:rPr lang="en-US" sz="2700" dirty="0" smtClean="0">
                <a:solidFill>
                  <a:prstClr val="black"/>
                </a:solidFill>
              </a:rPr>
              <a:t>Program</a:t>
            </a:r>
          </a:p>
          <a:p>
            <a:pPr lvl="1">
              <a:buClr>
                <a:srgbClr val="2DA2BF"/>
              </a:buClr>
            </a:pPr>
            <a:r>
              <a:rPr lang="en-US" sz="2300" dirty="0" smtClean="0">
                <a:solidFill>
                  <a:prstClr val="black"/>
                </a:solidFill>
              </a:rPr>
              <a:t>Request for applications – July 28, 2017</a:t>
            </a:r>
            <a:endParaRPr lang="en-US" sz="2300" dirty="0">
              <a:solidFill>
                <a:prstClr val="black"/>
              </a:solidFill>
            </a:endParaRPr>
          </a:p>
          <a:p>
            <a:pPr lvl="1">
              <a:buClr>
                <a:srgbClr val="2DA2BF"/>
              </a:buClr>
            </a:pPr>
            <a:r>
              <a:rPr lang="en-US" dirty="0">
                <a:solidFill>
                  <a:prstClr val="black"/>
                </a:solidFill>
              </a:rPr>
              <a:t>Application </a:t>
            </a:r>
            <a:r>
              <a:rPr lang="en-US" dirty="0" smtClean="0">
                <a:solidFill>
                  <a:prstClr val="black"/>
                </a:solidFill>
              </a:rPr>
              <a:t>deadline-February 1, 2018</a:t>
            </a:r>
            <a:endParaRPr lang="en-US" dirty="0" smtClean="0"/>
          </a:p>
          <a:p>
            <a:r>
              <a:rPr lang="en-US" dirty="0" smtClean="0"/>
              <a:t>FY 2018 Highway Safety Program</a:t>
            </a:r>
          </a:p>
          <a:p>
            <a:pPr lvl="1"/>
            <a:r>
              <a:rPr lang="en-US" dirty="0" smtClean="0"/>
              <a:t>Anticipated Program Announcement – </a:t>
            </a:r>
            <a:r>
              <a:rPr lang="en-US" dirty="0" smtClean="0"/>
              <a:t>November 2017</a:t>
            </a:r>
            <a:endParaRPr lang="en-US" dirty="0" smtClean="0"/>
          </a:p>
          <a:p>
            <a:pPr lvl="0">
              <a:buClr>
                <a:srgbClr val="2DA2BF"/>
              </a:buClr>
            </a:pPr>
            <a:r>
              <a:rPr lang="en-US" dirty="0"/>
              <a:t>Safe Routes to School</a:t>
            </a:r>
          </a:p>
          <a:p>
            <a:pPr lvl="1">
              <a:buClr>
                <a:srgbClr val="2DA2BF"/>
              </a:buClr>
            </a:pPr>
            <a:r>
              <a:rPr lang="en-US" dirty="0"/>
              <a:t>TBD</a:t>
            </a:r>
          </a:p>
          <a:p>
            <a:pPr lvl="0">
              <a:buClr>
                <a:srgbClr val="2DA2BF"/>
              </a:buClr>
            </a:pPr>
            <a:r>
              <a:rPr lang="en-US" dirty="0"/>
              <a:t>Transportation Alternatives</a:t>
            </a:r>
          </a:p>
          <a:p>
            <a:pPr lvl="1">
              <a:buClr>
                <a:srgbClr val="2DA2BF"/>
              </a:buClr>
            </a:pPr>
            <a:r>
              <a:rPr lang="en-US" dirty="0"/>
              <a:t>TBD</a:t>
            </a:r>
          </a:p>
          <a:p>
            <a:pPr lvl="0">
              <a:buClr>
                <a:srgbClr val="2DA2BF"/>
              </a:buClr>
            </a:pPr>
            <a:r>
              <a:rPr lang="en-US" sz="2700" dirty="0" smtClean="0">
                <a:solidFill>
                  <a:prstClr val="black"/>
                </a:solidFill>
              </a:rPr>
              <a:t>Regional TAP Program </a:t>
            </a:r>
            <a:endParaRPr lang="en-US" sz="2700" dirty="0">
              <a:solidFill>
                <a:prstClr val="black"/>
              </a:solidFill>
            </a:endParaRPr>
          </a:p>
          <a:p>
            <a:pPr lvl="1">
              <a:buClr>
                <a:srgbClr val="2DA2BF"/>
              </a:buClr>
            </a:pPr>
            <a:r>
              <a:rPr lang="en-US" dirty="0" smtClean="0">
                <a:solidFill>
                  <a:prstClr val="black"/>
                </a:solidFill>
              </a:rPr>
              <a:t>Application Deadline-August 22, 2017</a:t>
            </a:r>
          </a:p>
          <a:p>
            <a:pPr lvl="1">
              <a:buClr>
                <a:srgbClr val="2DA2BF"/>
              </a:buClr>
            </a:pPr>
            <a:r>
              <a:rPr lang="en-US" dirty="0" smtClean="0">
                <a:solidFill>
                  <a:prstClr val="black"/>
                </a:solidFill>
              </a:rPr>
              <a:t>Anticipated Grant Announcements–December 2017</a:t>
            </a:r>
            <a:endParaRPr lang="en-US" dirty="0">
              <a:solidFill>
                <a:prstClr val="black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393192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Aid Program Schedules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482" y="1399264"/>
            <a:ext cx="2906684" cy="1936565"/>
          </a:xfrm>
          <a:prstGeom prst="rect">
            <a:avLst/>
          </a:prstGeom>
        </p:spPr>
      </p:pic>
      <p:pic>
        <p:nvPicPr>
          <p:cNvPr id="6" name="Content Placeholder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9683" y="1862542"/>
            <a:ext cx="1830790" cy="2439362"/>
          </a:xfrm>
          <a:prstGeom prst="rect">
            <a:avLst/>
          </a:prstGeom>
        </p:spPr>
      </p:pic>
      <p:pic>
        <p:nvPicPr>
          <p:cNvPr id="7" name="Picture 9" descr="Bridge T-80, Damaged by accide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76281" y="3030864"/>
            <a:ext cx="2191057" cy="1643293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04692" y="4189075"/>
            <a:ext cx="2214289" cy="1660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692" y="3204363"/>
            <a:ext cx="1524000" cy="1241029"/>
          </a:xfrm>
          <a:prstGeom prst="rect">
            <a:avLst/>
          </a:prstGeom>
          <a:noFill/>
        </p:spPr>
      </p:pic>
      <p:pic>
        <p:nvPicPr>
          <p:cNvPr id="10" name="Content Placeholder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128" y="4509885"/>
            <a:ext cx="2205310" cy="165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0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9800" y="21336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State Aid Programs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368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000" dirty="0" smtClean="0"/>
              <a:t>Funded by the Transportation Trust Fund </a:t>
            </a:r>
          </a:p>
          <a:p>
            <a:pPr>
              <a:defRPr/>
            </a:pPr>
            <a:r>
              <a:rPr lang="en-US" sz="2000" dirty="0" smtClean="0"/>
              <a:t>Governed by Municipal Aid and County Aid regulations; N.J.A.C. 16:20A &amp; 16:20B</a:t>
            </a:r>
          </a:p>
          <a:p>
            <a:pPr>
              <a:defRPr/>
            </a:pPr>
            <a:r>
              <a:rPr lang="en-US" sz="2000" dirty="0" smtClean="0"/>
              <a:t>Municipal Aid</a:t>
            </a:r>
          </a:p>
          <a:p>
            <a:pPr lvl="1">
              <a:defRPr/>
            </a:pPr>
            <a:r>
              <a:rPr lang="en-US" sz="1600" dirty="0" smtClean="0"/>
              <a:t>Projects must be awarded to construction within 24 months of grant notification  </a:t>
            </a:r>
          </a:p>
          <a:p>
            <a:pPr lvl="1">
              <a:defRPr/>
            </a:pPr>
            <a:r>
              <a:rPr lang="en-US" sz="1600" dirty="0" smtClean="0"/>
              <a:t>75% of award/grant amount available at time of construction award </a:t>
            </a:r>
          </a:p>
          <a:p>
            <a:pPr lvl="1">
              <a:defRPr/>
            </a:pPr>
            <a:r>
              <a:rPr lang="en-US" sz="1600" dirty="0" smtClean="0"/>
              <a:t>25% at construction completion and final acceptance</a:t>
            </a:r>
          </a:p>
          <a:p>
            <a:pPr>
              <a:defRPr/>
            </a:pPr>
            <a:r>
              <a:rPr lang="en-US" sz="2000" dirty="0" smtClean="0"/>
              <a:t>County Aid</a:t>
            </a:r>
          </a:p>
          <a:p>
            <a:pPr lvl="1">
              <a:defRPr/>
            </a:pPr>
            <a:r>
              <a:rPr lang="en-US" sz="1600" dirty="0"/>
              <a:t>Projects must be awarded to construction within </a:t>
            </a:r>
            <a:r>
              <a:rPr lang="en-US" sz="1600" dirty="0" smtClean="0"/>
              <a:t>36 months </a:t>
            </a:r>
            <a:r>
              <a:rPr lang="en-US" sz="1600" dirty="0"/>
              <a:t>of grant notification  </a:t>
            </a:r>
            <a:endParaRPr lang="en-US" sz="1600" dirty="0" smtClean="0"/>
          </a:p>
          <a:p>
            <a:pPr lvl="1">
              <a:defRPr/>
            </a:pPr>
            <a:r>
              <a:rPr lang="en-US" sz="1600" dirty="0" smtClean="0"/>
              <a:t>100% available at time of construction award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 smtClean="0"/>
              <a:t>State Aid Programs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8435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3254</TotalTime>
  <Words>2337</Words>
  <Application>Microsoft Office PowerPoint</Application>
  <PresentationFormat>On-screen Show (4:3)</PresentationFormat>
  <Paragraphs>621</Paragraphs>
  <Slides>41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Arial Unicode MS</vt:lpstr>
      <vt:lpstr>Calibri</vt:lpstr>
      <vt:lpstr>Franklin Gothic Book</vt:lpstr>
      <vt:lpstr>Lucida Sans Unicode</vt:lpstr>
      <vt:lpstr>Tahoma</vt:lpstr>
      <vt:lpstr>Times New Roman</vt:lpstr>
      <vt:lpstr>Verdana</vt:lpstr>
      <vt:lpstr>Wingdings</vt:lpstr>
      <vt:lpstr>Wingdings 2</vt:lpstr>
      <vt:lpstr>Wingdings 3</vt:lpstr>
      <vt:lpstr>Concourse</vt:lpstr>
      <vt:lpstr>Visio</vt:lpstr>
      <vt:lpstr> </vt:lpstr>
      <vt:lpstr>Fiscal Year  2018 Capital Program</vt:lpstr>
      <vt:lpstr>Transportation Trust Fund</vt:lpstr>
      <vt:lpstr>Transportation Trust Fund</vt:lpstr>
      <vt:lpstr>PowerPoint Presentation</vt:lpstr>
      <vt:lpstr>NJDOT Local Aid Programs</vt:lpstr>
      <vt:lpstr>Local Aid Program Schedules </vt:lpstr>
      <vt:lpstr>PowerPoint Presentation</vt:lpstr>
      <vt:lpstr>State Aid Programs</vt:lpstr>
      <vt:lpstr>County Aid</vt:lpstr>
      <vt:lpstr>PowerPoint Presentation</vt:lpstr>
      <vt:lpstr>Municipal Aid</vt:lpstr>
      <vt:lpstr>PowerPoint Presentation</vt:lpstr>
      <vt:lpstr>Bikeway Program</vt:lpstr>
      <vt:lpstr>Safe Streets to Transit Program</vt:lpstr>
      <vt:lpstr>Transit Village Program </vt:lpstr>
      <vt:lpstr>Local Aid Infrastructure Funds</vt:lpstr>
      <vt:lpstr>Local Bridges</vt:lpstr>
      <vt:lpstr>Local Bridges</vt:lpstr>
      <vt:lpstr>Local Bridges</vt:lpstr>
      <vt:lpstr>Local Freight Impact Fund</vt:lpstr>
      <vt:lpstr>Local Freight Impact Fund</vt:lpstr>
      <vt:lpstr>PowerPoint Presentation</vt:lpstr>
      <vt:lpstr>FY 2018 Federal Aid Programs</vt:lpstr>
      <vt:lpstr>Federal Aid Programs</vt:lpstr>
      <vt:lpstr>Federal Requirements </vt:lpstr>
      <vt:lpstr>Transportation Alternatives</vt:lpstr>
      <vt:lpstr>Transportation Alternatives Eligible Categories</vt:lpstr>
      <vt:lpstr>Transportation Alternatives Eligible Categories</vt:lpstr>
      <vt:lpstr> Transportation Alternatives Program Requirements </vt:lpstr>
      <vt:lpstr>Safe Routes to School</vt:lpstr>
      <vt:lpstr> SRTS Selection Criteria </vt:lpstr>
      <vt:lpstr>Local Lead Program </vt:lpstr>
      <vt:lpstr>Highway Safety Improvement Program</vt:lpstr>
      <vt:lpstr>Highway Safety Improvement Program</vt:lpstr>
      <vt:lpstr>Emergency Relief</vt:lpstr>
      <vt:lpstr>PowerPoint Presentation</vt:lpstr>
      <vt:lpstr>Design Assistance</vt:lpstr>
      <vt:lpstr>Design Assistance</vt:lpstr>
      <vt:lpstr> </vt:lpstr>
      <vt:lpstr>New Jersey Department of Transportation Local Aid and Economic Development 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Russo</dc:creator>
  <cp:lastModifiedBy>Russo, Michael</cp:lastModifiedBy>
  <cp:revision>144</cp:revision>
  <cp:lastPrinted>2017-09-14T14:39:03Z</cp:lastPrinted>
  <dcterms:created xsi:type="dcterms:W3CDTF">2017-02-06T03:36:47Z</dcterms:created>
  <dcterms:modified xsi:type="dcterms:W3CDTF">2017-11-14T20:20:59Z</dcterms:modified>
</cp:coreProperties>
</file>