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5"/>
  </p:sldMasterIdLst>
  <p:notesMasterIdLst>
    <p:notesMasterId r:id="rId23"/>
  </p:notesMasterIdLst>
  <p:handoutMasterIdLst>
    <p:handoutMasterId r:id="rId24"/>
  </p:handoutMasterIdLst>
  <p:sldIdLst>
    <p:sldId id="519" r:id="rId6"/>
    <p:sldId id="598" r:id="rId7"/>
    <p:sldId id="590" r:id="rId8"/>
    <p:sldId id="531" r:id="rId9"/>
    <p:sldId id="593" r:id="rId10"/>
    <p:sldId id="599" r:id="rId11"/>
    <p:sldId id="601" r:id="rId12"/>
    <p:sldId id="600" r:id="rId13"/>
    <p:sldId id="533" r:id="rId14"/>
    <p:sldId id="534" r:id="rId15"/>
    <p:sldId id="535" r:id="rId16"/>
    <p:sldId id="604" r:id="rId17"/>
    <p:sldId id="602" r:id="rId18"/>
    <p:sldId id="605" r:id="rId19"/>
    <p:sldId id="603" r:id="rId20"/>
    <p:sldId id="595" r:id="rId21"/>
    <p:sldId id="596" r:id="rId22"/>
  </p:sldIdLst>
  <p:sldSz cx="9144000" cy="6858000" type="screen4x3"/>
  <p:notesSz cx="6985000" cy="9283700"/>
  <p:embeddedFontLst>
    <p:embeddedFont>
      <p:font typeface="Georgia" panose="02040502050405020303" pitchFamily="18" charset="0"/>
      <p:regular r:id="rId25"/>
      <p:bold r:id="rId26"/>
      <p:italic r:id="rId27"/>
      <p:boldItalic r:id="rId28"/>
    </p:embeddedFont>
    <p:embeddedFont>
      <p:font typeface="Verdana" panose="020B0604030504040204" pitchFamily="34" charset="0"/>
      <p:regular r:id="rId29"/>
      <p:bold r:id="rId30"/>
      <p:italic r:id="rId31"/>
      <p:boldItalic r:id="rId32"/>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1">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4C97"/>
    <a:srgbClr val="FFCD00"/>
    <a:srgbClr val="008000"/>
    <a:srgbClr val="DA291C"/>
    <a:srgbClr val="0033CC"/>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724" autoAdjust="0"/>
    <p:restoredTop sz="80892" autoAdjust="0"/>
  </p:normalViewPr>
  <p:slideViewPr>
    <p:cSldViewPr snapToGrid="0">
      <p:cViewPr varScale="1">
        <p:scale>
          <a:sx n="85" d="100"/>
          <a:sy n="85" d="100"/>
        </p:scale>
        <p:origin x="1242" y="102"/>
      </p:cViewPr>
      <p:guideLst>
        <p:guide orient="horz" pos="2160"/>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3270" y="90"/>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openxmlformats.org/officeDocument/2006/relationships/font" Target="fonts/font8.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25885" cy="464503"/>
          </a:xfrm>
          <a:prstGeom prst="rect">
            <a:avLst/>
          </a:prstGeom>
          <a:noFill/>
          <a:ln w="9525">
            <a:noFill/>
            <a:miter lim="800000"/>
            <a:headEnd/>
            <a:tailEnd/>
          </a:ln>
          <a:effectLst/>
        </p:spPr>
        <p:txBody>
          <a:bodyPr vert="horz" wrap="square" lIns="90027" tIns="45014" rIns="90027" bIns="45014" numCol="1" anchor="t" anchorCtr="0" compatLnSpc="1">
            <a:prstTxWarp prst="textNoShape">
              <a:avLst/>
            </a:prstTxWarp>
          </a:bodyPr>
          <a:lstStyle>
            <a:lvl1pPr defTabSz="901120">
              <a:defRPr sz="1200"/>
            </a:lvl1pPr>
          </a:lstStyle>
          <a:p>
            <a:pPr>
              <a:defRPr/>
            </a:pPr>
            <a:r>
              <a:rPr lang="en-US"/>
              <a:t>2018 State &amp; National FFA Update</a:t>
            </a:r>
          </a:p>
        </p:txBody>
      </p:sp>
      <p:sp>
        <p:nvSpPr>
          <p:cNvPr id="97283" name="Rectangle 3"/>
          <p:cNvSpPr>
            <a:spLocks noGrp="1" noChangeArrowheads="1"/>
          </p:cNvSpPr>
          <p:nvPr>
            <p:ph type="dt" sz="quarter" idx="1"/>
          </p:nvPr>
        </p:nvSpPr>
        <p:spPr bwMode="auto">
          <a:xfrm>
            <a:off x="3957534" y="0"/>
            <a:ext cx="3025885" cy="464503"/>
          </a:xfrm>
          <a:prstGeom prst="rect">
            <a:avLst/>
          </a:prstGeom>
          <a:noFill/>
          <a:ln w="9525">
            <a:noFill/>
            <a:miter lim="800000"/>
            <a:headEnd/>
            <a:tailEnd/>
          </a:ln>
          <a:effectLst/>
        </p:spPr>
        <p:txBody>
          <a:bodyPr vert="horz" wrap="square" lIns="90027" tIns="45014" rIns="90027" bIns="45014" numCol="1" anchor="t" anchorCtr="0" compatLnSpc="1">
            <a:prstTxWarp prst="textNoShape">
              <a:avLst/>
            </a:prstTxWarp>
          </a:bodyPr>
          <a:lstStyle>
            <a:lvl1pPr algn="r" defTabSz="901120">
              <a:defRPr sz="1200"/>
            </a:lvl1pPr>
          </a:lstStyle>
          <a:p>
            <a:pPr>
              <a:defRPr/>
            </a:pPr>
            <a:endParaRPr lang="en-US"/>
          </a:p>
        </p:txBody>
      </p:sp>
      <p:sp>
        <p:nvSpPr>
          <p:cNvPr id="97284" name="Rectangle 4"/>
          <p:cNvSpPr>
            <a:spLocks noGrp="1" noChangeArrowheads="1"/>
          </p:cNvSpPr>
          <p:nvPr>
            <p:ph type="ftr" sz="quarter" idx="2"/>
          </p:nvPr>
        </p:nvSpPr>
        <p:spPr bwMode="auto">
          <a:xfrm>
            <a:off x="0" y="8817612"/>
            <a:ext cx="3025885" cy="464503"/>
          </a:xfrm>
          <a:prstGeom prst="rect">
            <a:avLst/>
          </a:prstGeom>
          <a:noFill/>
          <a:ln w="9525">
            <a:noFill/>
            <a:miter lim="800000"/>
            <a:headEnd/>
            <a:tailEnd/>
          </a:ln>
          <a:effectLst/>
        </p:spPr>
        <p:txBody>
          <a:bodyPr vert="horz" wrap="square" lIns="90027" tIns="45014" rIns="90027" bIns="45014" numCol="1" anchor="b" anchorCtr="0" compatLnSpc="1">
            <a:prstTxWarp prst="textNoShape">
              <a:avLst/>
            </a:prstTxWarp>
          </a:bodyPr>
          <a:lstStyle>
            <a:lvl1pPr defTabSz="901120">
              <a:defRPr sz="1200"/>
            </a:lvl1pPr>
          </a:lstStyle>
          <a:p>
            <a:pPr>
              <a:defRPr/>
            </a:pPr>
            <a:r>
              <a:rPr lang="en-US"/>
              <a:t>9/28/18</a:t>
            </a:r>
          </a:p>
        </p:txBody>
      </p:sp>
      <p:sp>
        <p:nvSpPr>
          <p:cNvPr id="97285" name="Rectangle 5"/>
          <p:cNvSpPr>
            <a:spLocks noGrp="1" noChangeArrowheads="1"/>
          </p:cNvSpPr>
          <p:nvPr>
            <p:ph type="sldNum" sz="quarter" idx="3"/>
          </p:nvPr>
        </p:nvSpPr>
        <p:spPr bwMode="auto">
          <a:xfrm>
            <a:off x="3957534" y="8817612"/>
            <a:ext cx="3025885" cy="464503"/>
          </a:xfrm>
          <a:prstGeom prst="rect">
            <a:avLst/>
          </a:prstGeom>
          <a:noFill/>
          <a:ln w="9525">
            <a:noFill/>
            <a:miter lim="800000"/>
            <a:headEnd/>
            <a:tailEnd/>
          </a:ln>
          <a:effectLst/>
        </p:spPr>
        <p:txBody>
          <a:bodyPr vert="horz" wrap="square" lIns="90027" tIns="45014" rIns="90027" bIns="45014" numCol="1" anchor="b" anchorCtr="0" compatLnSpc="1">
            <a:prstTxWarp prst="textNoShape">
              <a:avLst/>
            </a:prstTxWarp>
          </a:bodyPr>
          <a:lstStyle>
            <a:lvl1pPr algn="r" defTabSz="901120">
              <a:defRPr sz="1200"/>
            </a:lvl1pPr>
          </a:lstStyle>
          <a:p>
            <a:pPr>
              <a:defRPr/>
            </a:pPr>
            <a:fld id="{F7033FF2-3712-47A6-AA88-4D27662C0815}" type="slidenum">
              <a:rPr lang="en-US"/>
              <a:pPr>
                <a:defRPr/>
              </a:pPr>
              <a:t>‹#›</a:t>
            </a:fld>
            <a:endParaRPr lang="en-US"/>
          </a:p>
        </p:txBody>
      </p:sp>
    </p:spTree>
    <p:extLst>
      <p:ext uri="{BB962C8B-B14F-4D97-AF65-F5344CB8AC3E}">
        <p14:creationId xmlns:p14="http://schemas.microsoft.com/office/powerpoint/2010/main" val="382587640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25885" cy="464503"/>
          </a:xfrm>
          <a:prstGeom prst="rect">
            <a:avLst/>
          </a:prstGeom>
          <a:noFill/>
          <a:ln w="9525">
            <a:noFill/>
            <a:miter lim="800000"/>
            <a:headEnd/>
            <a:tailEnd/>
          </a:ln>
          <a:effectLst/>
        </p:spPr>
        <p:txBody>
          <a:bodyPr vert="horz" wrap="square" lIns="92593" tIns="46297" rIns="92593" bIns="46297" numCol="1" anchor="t" anchorCtr="0" compatLnSpc="1">
            <a:prstTxWarp prst="textNoShape">
              <a:avLst/>
            </a:prstTxWarp>
          </a:bodyPr>
          <a:lstStyle>
            <a:lvl1pPr defTabSz="924875">
              <a:defRPr sz="1200"/>
            </a:lvl1pPr>
          </a:lstStyle>
          <a:p>
            <a:pPr>
              <a:defRPr/>
            </a:pPr>
            <a:r>
              <a:rPr lang="en-US"/>
              <a:t>2018 State &amp; National FFA Update</a:t>
            </a:r>
          </a:p>
        </p:txBody>
      </p:sp>
      <p:sp>
        <p:nvSpPr>
          <p:cNvPr id="36867" name="Rectangle 3"/>
          <p:cNvSpPr>
            <a:spLocks noGrp="1" noChangeArrowheads="1"/>
          </p:cNvSpPr>
          <p:nvPr>
            <p:ph type="dt" idx="1"/>
          </p:nvPr>
        </p:nvSpPr>
        <p:spPr bwMode="auto">
          <a:xfrm>
            <a:off x="3957534" y="0"/>
            <a:ext cx="3025885" cy="464503"/>
          </a:xfrm>
          <a:prstGeom prst="rect">
            <a:avLst/>
          </a:prstGeom>
          <a:noFill/>
          <a:ln w="9525">
            <a:noFill/>
            <a:miter lim="800000"/>
            <a:headEnd/>
            <a:tailEnd/>
          </a:ln>
          <a:effectLst/>
        </p:spPr>
        <p:txBody>
          <a:bodyPr vert="horz" wrap="square" lIns="92593" tIns="46297" rIns="92593" bIns="46297" numCol="1" anchor="t" anchorCtr="0" compatLnSpc="1">
            <a:prstTxWarp prst="textNoShape">
              <a:avLst/>
            </a:prstTxWarp>
          </a:bodyPr>
          <a:lstStyle>
            <a:lvl1pPr algn="r" defTabSz="924875">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71575" y="695325"/>
            <a:ext cx="4641850" cy="3481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5"/>
          <p:cNvSpPr>
            <a:spLocks noGrp="1" noChangeArrowheads="1"/>
          </p:cNvSpPr>
          <p:nvPr>
            <p:ph type="body" sz="quarter" idx="3"/>
          </p:nvPr>
        </p:nvSpPr>
        <p:spPr bwMode="auto">
          <a:xfrm>
            <a:off x="699133" y="4408807"/>
            <a:ext cx="5586735" cy="4178933"/>
          </a:xfrm>
          <a:prstGeom prst="rect">
            <a:avLst/>
          </a:prstGeom>
          <a:noFill/>
          <a:ln w="9525">
            <a:noFill/>
            <a:miter lim="800000"/>
            <a:headEnd/>
            <a:tailEnd/>
          </a:ln>
          <a:effectLst/>
        </p:spPr>
        <p:txBody>
          <a:bodyPr vert="horz" wrap="square" lIns="92593" tIns="46297" rIns="92593" bIns="462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17612"/>
            <a:ext cx="3025885" cy="464503"/>
          </a:xfrm>
          <a:prstGeom prst="rect">
            <a:avLst/>
          </a:prstGeom>
          <a:noFill/>
          <a:ln w="9525">
            <a:noFill/>
            <a:miter lim="800000"/>
            <a:headEnd/>
            <a:tailEnd/>
          </a:ln>
          <a:effectLst/>
        </p:spPr>
        <p:txBody>
          <a:bodyPr vert="horz" wrap="square" lIns="92593" tIns="46297" rIns="92593" bIns="46297" numCol="1" anchor="b" anchorCtr="0" compatLnSpc="1">
            <a:prstTxWarp prst="textNoShape">
              <a:avLst/>
            </a:prstTxWarp>
          </a:bodyPr>
          <a:lstStyle>
            <a:lvl1pPr defTabSz="924875">
              <a:defRPr sz="1200"/>
            </a:lvl1pPr>
          </a:lstStyle>
          <a:p>
            <a:pPr>
              <a:defRPr/>
            </a:pPr>
            <a:r>
              <a:rPr lang="en-US"/>
              <a:t>9/28/18</a:t>
            </a:r>
          </a:p>
        </p:txBody>
      </p:sp>
      <p:sp>
        <p:nvSpPr>
          <p:cNvPr id="36871" name="Rectangle 7"/>
          <p:cNvSpPr>
            <a:spLocks noGrp="1" noChangeArrowheads="1"/>
          </p:cNvSpPr>
          <p:nvPr>
            <p:ph type="sldNum" sz="quarter" idx="5"/>
          </p:nvPr>
        </p:nvSpPr>
        <p:spPr bwMode="auto">
          <a:xfrm>
            <a:off x="3957534" y="8817612"/>
            <a:ext cx="3025885" cy="464503"/>
          </a:xfrm>
          <a:prstGeom prst="rect">
            <a:avLst/>
          </a:prstGeom>
          <a:noFill/>
          <a:ln w="9525">
            <a:noFill/>
            <a:miter lim="800000"/>
            <a:headEnd/>
            <a:tailEnd/>
          </a:ln>
          <a:effectLst/>
        </p:spPr>
        <p:txBody>
          <a:bodyPr vert="horz" wrap="square" lIns="92593" tIns="46297" rIns="92593" bIns="46297" numCol="1" anchor="b" anchorCtr="0" compatLnSpc="1">
            <a:prstTxWarp prst="textNoShape">
              <a:avLst/>
            </a:prstTxWarp>
          </a:bodyPr>
          <a:lstStyle>
            <a:lvl1pPr algn="r" defTabSz="924875">
              <a:defRPr sz="1200"/>
            </a:lvl1pPr>
          </a:lstStyle>
          <a:p>
            <a:pPr>
              <a:defRPr/>
            </a:pPr>
            <a:fld id="{361FA796-A954-4F53-A900-6146FF470795}" type="slidenum">
              <a:rPr lang="en-US"/>
              <a:pPr>
                <a:defRPr/>
              </a:pPr>
              <a:t>‹#›</a:t>
            </a:fld>
            <a:endParaRPr lang="en-US"/>
          </a:p>
        </p:txBody>
      </p:sp>
    </p:spTree>
    <p:extLst>
      <p:ext uri="{BB962C8B-B14F-4D97-AF65-F5344CB8AC3E}">
        <p14:creationId xmlns:p14="http://schemas.microsoft.com/office/powerpoint/2010/main" val="610263979"/>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dirty="0"/>
              <a:t>2018 State &amp; National FFA Update</a:t>
            </a:r>
          </a:p>
        </p:txBody>
      </p:sp>
      <p:sp>
        <p:nvSpPr>
          <p:cNvPr id="5" name="Footer Placeholder 4"/>
          <p:cNvSpPr>
            <a:spLocks noGrp="1"/>
          </p:cNvSpPr>
          <p:nvPr>
            <p:ph type="ftr" sz="quarter" idx="4"/>
          </p:nvPr>
        </p:nvSpPr>
        <p:spPr/>
        <p:txBody>
          <a:bodyPr/>
          <a:lstStyle/>
          <a:p>
            <a:pPr>
              <a:defRPr/>
            </a:pPr>
            <a:r>
              <a:rPr lang="en-US" dirty="0"/>
              <a:t>9/28/18</a:t>
            </a:r>
          </a:p>
        </p:txBody>
      </p:sp>
      <p:sp>
        <p:nvSpPr>
          <p:cNvPr id="6" name="Slide Number Placeholder 5"/>
          <p:cNvSpPr>
            <a:spLocks noGrp="1"/>
          </p:cNvSpPr>
          <p:nvPr>
            <p:ph type="sldNum" sz="quarter" idx="5"/>
          </p:nvPr>
        </p:nvSpPr>
        <p:spPr/>
        <p:txBody>
          <a:bodyPr/>
          <a:lstStyle/>
          <a:p>
            <a:pPr>
              <a:defRPr/>
            </a:pPr>
            <a:fld id="{361FA796-A954-4F53-A900-6146FF470795}" type="slidenum">
              <a:rPr lang="en-US" smtClean="0"/>
              <a:pPr>
                <a:defRPr/>
              </a:pPr>
              <a:t>1</a:t>
            </a:fld>
            <a:endParaRPr lang="en-US" dirty="0"/>
          </a:p>
        </p:txBody>
      </p:sp>
    </p:spTree>
    <p:extLst>
      <p:ext uri="{BB962C8B-B14F-4D97-AF65-F5344CB8AC3E}">
        <p14:creationId xmlns:p14="http://schemas.microsoft.com/office/powerpoint/2010/main" val="1094615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want to </a:t>
            </a:r>
            <a:r>
              <a:rPr lang="en-US"/>
              <a:t>take the </a:t>
            </a:r>
            <a:r>
              <a:rPr lang="en-US" dirty="0"/>
              <a:t>chance to remind you about the access that your students have to Ag Explorer. As the new SAE For All framework roles out, this resource may provide an easy way to incorporate some of the SAE aspects into your classroom lessons.</a:t>
            </a:r>
          </a:p>
        </p:txBody>
      </p:sp>
      <p:sp>
        <p:nvSpPr>
          <p:cNvPr id="4" name="Header Placeholder 3"/>
          <p:cNvSpPr>
            <a:spLocks noGrp="1"/>
          </p:cNvSpPr>
          <p:nvPr>
            <p:ph type="hdr" sz="quarter"/>
          </p:nvPr>
        </p:nvSpPr>
        <p:spPr/>
        <p:txBody>
          <a:bodyPr/>
          <a:lstStyle/>
          <a:p>
            <a:pPr>
              <a:defRPr/>
            </a:pPr>
            <a:r>
              <a:rPr lang="en-US"/>
              <a:t>2018 State &amp; National FFA Update</a:t>
            </a:r>
          </a:p>
        </p:txBody>
      </p:sp>
      <p:sp>
        <p:nvSpPr>
          <p:cNvPr id="5" name="Footer Placeholder 4"/>
          <p:cNvSpPr>
            <a:spLocks noGrp="1"/>
          </p:cNvSpPr>
          <p:nvPr>
            <p:ph type="ftr" sz="quarter" idx="4"/>
          </p:nvPr>
        </p:nvSpPr>
        <p:spPr/>
        <p:txBody>
          <a:bodyPr/>
          <a:lstStyle/>
          <a:p>
            <a:pPr>
              <a:defRPr/>
            </a:pPr>
            <a:r>
              <a:rPr lang="en-US"/>
              <a:t>9/28/18</a:t>
            </a:r>
          </a:p>
        </p:txBody>
      </p:sp>
      <p:sp>
        <p:nvSpPr>
          <p:cNvPr id="6" name="Slide Number Placeholder 5"/>
          <p:cNvSpPr>
            <a:spLocks noGrp="1"/>
          </p:cNvSpPr>
          <p:nvPr>
            <p:ph type="sldNum" sz="quarter" idx="5"/>
          </p:nvPr>
        </p:nvSpPr>
        <p:spPr/>
        <p:txBody>
          <a:bodyPr/>
          <a:lstStyle/>
          <a:p>
            <a:pPr>
              <a:defRPr/>
            </a:pPr>
            <a:fld id="{361FA796-A954-4F53-A900-6146FF470795}" type="slidenum">
              <a:rPr lang="en-US" smtClean="0"/>
              <a:pPr>
                <a:defRPr/>
              </a:pPr>
              <a:t>10</a:t>
            </a:fld>
            <a:endParaRPr lang="en-US"/>
          </a:p>
        </p:txBody>
      </p:sp>
    </p:spTree>
    <p:extLst>
      <p:ext uri="{BB962C8B-B14F-4D97-AF65-F5344CB8AC3E}">
        <p14:creationId xmlns:p14="http://schemas.microsoft.com/office/powerpoint/2010/main" val="2984324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be sure that you and your affiliates are utilizing the correct emblems and branding for National FFA. National FFA has been stressing the importance of utilizing the correct FFA emblem and it is important that we follow through. Our emblem is very recognizable and it is important that we all utilize the same one to show consistency and unity. </a:t>
            </a:r>
          </a:p>
          <a:p>
            <a:endParaRPr lang="en-US" dirty="0"/>
          </a:p>
          <a:p>
            <a:r>
              <a:rPr lang="en-US" dirty="0"/>
              <a:t>While I will show you where to find the correct emblem to utilize as a chapter, I also wanted to show you why simply googling the emblem may not be the best option. When I googled FFA emblem 31 examples of the FFA emblem popped up at the top. Of those emblems, there are (click 17 times) 17 emblems that are in previous formats. One of the emblems (click) is not in alignment with the trademark for the FFA emblem. And one (click) has the wrong color saturations leading to a washed out emblem.</a:t>
            </a:r>
          </a:p>
        </p:txBody>
      </p:sp>
      <p:sp>
        <p:nvSpPr>
          <p:cNvPr id="4" name="Header Placeholder 3"/>
          <p:cNvSpPr>
            <a:spLocks noGrp="1"/>
          </p:cNvSpPr>
          <p:nvPr>
            <p:ph type="hdr" sz="quarter"/>
          </p:nvPr>
        </p:nvSpPr>
        <p:spPr/>
        <p:txBody>
          <a:bodyPr/>
          <a:lstStyle/>
          <a:p>
            <a:pPr>
              <a:defRPr/>
            </a:pPr>
            <a:r>
              <a:rPr lang="en-US"/>
              <a:t>2018 State &amp; National FFA Update</a:t>
            </a:r>
          </a:p>
        </p:txBody>
      </p:sp>
      <p:sp>
        <p:nvSpPr>
          <p:cNvPr id="5" name="Footer Placeholder 4"/>
          <p:cNvSpPr>
            <a:spLocks noGrp="1"/>
          </p:cNvSpPr>
          <p:nvPr>
            <p:ph type="ftr" sz="quarter" idx="4"/>
          </p:nvPr>
        </p:nvSpPr>
        <p:spPr/>
        <p:txBody>
          <a:bodyPr/>
          <a:lstStyle/>
          <a:p>
            <a:pPr>
              <a:defRPr/>
            </a:pPr>
            <a:r>
              <a:rPr lang="en-US"/>
              <a:t>9/28/18</a:t>
            </a:r>
          </a:p>
        </p:txBody>
      </p:sp>
      <p:sp>
        <p:nvSpPr>
          <p:cNvPr id="6" name="Slide Number Placeholder 5"/>
          <p:cNvSpPr>
            <a:spLocks noGrp="1"/>
          </p:cNvSpPr>
          <p:nvPr>
            <p:ph type="sldNum" sz="quarter" idx="5"/>
          </p:nvPr>
        </p:nvSpPr>
        <p:spPr/>
        <p:txBody>
          <a:bodyPr/>
          <a:lstStyle/>
          <a:p>
            <a:pPr>
              <a:defRPr/>
            </a:pPr>
            <a:fld id="{361FA796-A954-4F53-A900-6146FF470795}" type="slidenum">
              <a:rPr lang="en-US" smtClean="0"/>
              <a:pPr>
                <a:defRPr/>
              </a:pPr>
              <a:t>12</a:t>
            </a:fld>
            <a:endParaRPr lang="en-US"/>
          </a:p>
        </p:txBody>
      </p:sp>
    </p:spTree>
    <p:extLst>
      <p:ext uri="{BB962C8B-B14F-4D97-AF65-F5344CB8AC3E}">
        <p14:creationId xmlns:p14="http://schemas.microsoft.com/office/powerpoint/2010/main" val="2445967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FFA recently posted an article that covers some of the biggest misuses of the brand and created a couple of graphics to go along. On the top you will see the mention of utilizing the current emblem vs the old emblem.</a:t>
            </a:r>
          </a:p>
          <a:p>
            <a:endParaRPr lang="en-US" dirty="0"/>
          </a:p>
          <a:p>
            <a:r>
              <a:rPr lang="en-US" dirty="0"/>
              <a:t>The second image references the idea that the FFA emblem should always stand on its own and should never be split</a:t>
            </a:r>
            <a:r>
              <a:rPr lang="en-US"/>
              <a:t>, silhouetted, </a:t>
            </a:r>
            <a:r>
              <a:rPr lang="en-US" dirty="0"/>
              <a:t>covered </a:t>
            </a:r>
            <a:r>
              <a:rPr lang="en-US"/>
              <a:t>or clipped.</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Please be sure that you and your affiliates are utilizing the correct emblems and branding for National FFA.  When you are having apparel or giveaways made, please be sure to provide the company with an up to date emblem.</a:t>
            </a:r>
          </a:p>
          <a:p>
            <a:endParaRPr lang="en-US" dirty="0"/>
          </a:p>
        </p:txBody>
      </p:sp>
      <p:sp>
        <p:nvSpPr>
          <p:cNvPr id="4" name="Header Placeholder 3"/>
          <p:cNvSpPr>
            <a:spLocks noGrp="1"/>
          </p:cNvSpPr>
          <p:nvPr>
            <p:ph type="hdr" sz="quarter"/>
          </p:nvPr>
        </p:nvSpPr>
        <p:spPr/>
        <p:txBody>
          <a:bodyPr/>
          <a:lstStyle/>
          <a:p>
            <a:pPr>
              <a:defRPr/>
            </a:pPr>
            <a:r>
              <a:rPr lang="en-US"/>
              <a:t>2018 State &amp; National FFA Update</a:t>
            </a:r>
          </a:p>
        </p:txBody>
      </p:sp>
      <p:sp>
        <p:nvSpPr>
          <p:cNvPr id="5" name="Footer Placeholder 4"/>
          <p:cNvSpPr>
            <a:spLocks noGrp="1"/>
          </p:cNvSpPr>
          <p:nvPr>
            <p:ph type="ftr" sz="quarter" idx="4"/>
          </p:nvPr>
        </p:nvSpPr>
        <p:spPr/>
        <p:txBody>
          <a:bodyPr/>
          <a:lstStyle/>
          <a:p>
            <a:pPr>
              <a:defRPr/>
            </a:pPr>
            <a:r>
              <a:rPr lang="en-US"/>
              <a:t>9/28/18</a:t>
            </a:r>
          </a:p>
        </p:txBody>
      </p:sp>
      <p:sp>
        <p:nvSpPr>
          <p:cNvPr id="6" name="Slide Number Placeholder 5"/>
          <p:cNvSpPr>
            <a:spLocks noGrp="1"/>
          </p:cNvSpPr>
          <p:nvPr>
            <p:ph type="sldNum" sz="quarter" idx="5"/>
          </p:nvPr>
        </p:nvSpPr>
        <p:spPr/>
        <p:txBody>
          <a:bodyPr/>
          <a:lstStyle/>
          <a:p>
            <a:pPr>
              <a:defRPr/>
            </a:pPr>
            <a:fld id="{361FA796-A954-4F53-A900-6146FF470795}" type="slidenum">
              <a:rPr lang="en-US" smtClean="0"/>
              <a:pPr>
                <a:defRPr/>
              </a:pPr>
              <a:t>13</a:t>
            </a:fld>
            <a:endParaRPr lang="en-US"/>
          </a:p>
        </p:txBody>
      </p:sp>
    </p:spTree>
    <p:extLst>
      <p:ext uri="{BB962C8B-B14F-4D97-AF65-F5344CB8AC3E}">
        <p14:creationId xmlns:p14="http://schemas.microsoft.com/office/powerpoint/2010/main" val="440066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FFA goes further in depth on their website and provides up to date downloads of the emblem. The Our Emblem link takes you to a basic breakdown of the National FFA’s brand policy including when and where to utilize the three or one color emblems, the brand colors including the hex code for National Blue and Corn Gold, and the font that National FFA utilizes throughout their publications. </a:t>
            </a:r>
          </a:p>
          <a:p>
            <a:endParaRPr lang="en-US" dirty="0"/>
          </a:p>
          <a:p>
            <a:r>
              <a:rPr lang="en-US" dirty="0"/>
              <a:t>The Downloads link offers even more guidance on how to utilize the National FFA Brand.</a:t>
            </a:r>
          </a:p>
        </p:txBody>
      </p:sp>
      <p:sp>
        <p:nvSpPr>
          <p:cNvPr id="4" name="Header Placeholder 3"/>
          <p:cNvSpPr>
            <a:spLocks noGrp="1"/>
          </p:cNvSpPr>
          <p:nvPr>
            <p:ph type="hdr" sz="quarter"/>
          </p:nvPr>
        </p:nvSpPr>
        <p:spPr/>
        <p:txBody>
          <a:bodyPr/>
          <a:lstStyle/>
          <a:p>
            <a:pPr>
              <a:defRPr/>
            </a:pPr>
            <a:r>
              <a:rPr lang="en-US"/>
              <a:t>2018 State &amp; National FFA Update</a:t>
            </a:r>
          </a:p>
        </p:txBody>
      </p:sp>
      <p:sp>
        <p:nvSpPr>
          <p:cNvPr id="5" name="Footer Placeholder 4"/>
          <p:cNvSpPr>
            <a:spLocks noGrp="1"/>
          </p:cNvSpPr>
          <p:nvPr>
            <p:ph type="ftr" sz="quarter" idx="4"/>
          </p:nvPr>
        </p:nvSpPr>
        <p:spPr/>
        <p:txBody>
          <a:bodyPr/>
          <a:lstStyle/>
          <a:p>
            <a:pPr>
              <a:defRPr/>
            </a:pPr>
            <a:r>
              <a:rPr lang="en-US"/>
              <a:t>9/28/18</a:t>
            </a:r>
          </a:p>
        </p:txBody>
      </p:sp>
      <p:sp>
        <p:nvSpPr>
          <p:cNvPr id="6" name="Slide Number Placeholder 5"/>
          <p:cNvSpPr>
            <a:spLocks noGrp="1"/>
          </p:cNvSpPr>
          <p:nvPr>
            <p:ph type="sldNum" sz="quarter" idx="5"/>
          </p:nvPr>
        </p:nvSpPr>
        <p:spPr/>
        <p:txBody>
          <a:bodyPr/>
          <a:lstStyle/>
          <a:p>
            <a:pPr>
              <a:defRPr/>
            </a:pPr>
            <a:fld id="{361FA796-A954-4F53-A900-6146FF470795}" type="slidenum">
              <a:rPr lang="en-US" smtClean="0"/>
              <a:pPr>
                <a:defRPr/>
              </a:pPr>
              <a:t>14</a:t>
            </a:fld>
            <a:endParaRPr lang="en-US"/>
          </a:p>
        </p:txBody>
      </p:sp>
    </p:spTree>
    <p:extLst>
      <p:ext uri="{BB962C8B-B14F-4D97-AF65-F5344CB8AC3E}">
        <p14:creationId xmlns:p14="http://schemas.microsoft.com/office/powerpoint/2010/main" val="3798527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downloads tab, there are a few places that can be very helpful that I find myself referencing frequently. </a:t>
            </a:r>
          </a:p>
          <a:p>
            <a:endParaRPr lang="en-US" dirty="0"/>
          </a:p>
          <a:p>
            <a:r>
              <a:rPr lang="en-US" dirty="0"/>
              <a:t>In the style guide you will find the full breakdown of National FFA’s branding including proper logos, a further breakdown of the colors and typography, use of emblem crops, letterhead, business cards, and social media aspects.</a:t>
            </a:r>
          </a:p>
          <a:p>
            <a:endParaRPr lang="en-US" dirty="0"/>
          </a:p>
          <a:p>
            <a:r>
              <a:rPr lang="en-US" dirty="0"/>
              <a:t>The instructions link provides an explanation of the different formats that the emblem has been provided in and which to utilize depending on what you are working on. </a:t>
            </a:r>
          </a:p>
          <a:p>
            <a:endParaRPr lang="en-US" dirty="0"/>
          </a:p>
          <a:p>
            <a:r>
              <a:rPr lang="en-US" dirty="0"/>
              <a:t>In templates you can download letterhead and </a:t>
            </a:r>
            <a:r>
              <a:rPr lang="en-US" dirty="0" err="1"/>
              <a:t>powerpoint</a:t>
            </a:r>
            <a:r>
              <a:rPr lang="en-US" dirty="0"/>
              <a:t> templates.</a:t>
            </a:r>
          </a:p>
          <a:p>
            <a:endParaRPr lang="en-US" dirty="0"/>
          </a:p>
          <a:p>
            <a:r>
              <a:rPr lang="en-US" dirty="0"/>
              <a:t>Finally, in FFA emblem you will have the ability to download the emblem in formats such as .jpg, .</a:t>
            </a:r>
            <a:r>
              <a:rPr lang="en-US" dirty="0" err="1"/>
              <a:t>png</a:t>
            </a:r>
            <a:r>
              <a:rPr lang="en-US" dirty="0"/>
              <a:t>, .pdf, and .ai. With each format you will also find the tri-color emblem, and single color emblems in black, yellow and blue. </a:t>
            </a:r>
          </a:p>
        </p:txBody>
      </p:sp>
      <p:sp>
        <p:nvSpPr>
          <p:cNvPr id="4" name="Header Placeholder 3"/>
          <p:cNvSpPr>
            <a:spLocks noGrp="1"/>
          </p:cNvSpPr>
          <p:nvPr>
            <p:ph type="hdr" sz="quarter"/>
          </p:nvPr>
        </p:nvSpPr>
        <p:spPr/>
        <p:txBody>
          <a:bodyPr/>
          <a:lstStyle/>
          <a:p>
            <a:pPr>
              <a:defRPr/>
            </a:pPr>
            <a:r>
              <a:rPr lang="en-US"/>
              <a:t>2018 State &amp; National FFA Update</a:t>
            </a:r>
          </a:p>
        </p:txBody>
      </p:sp>
      <p:sp>
        <p:nvSpPr>
          <p:cNvPr id="5" name="Footer Placeholder 4"/>
          <p:cNvSpPr>
            <a:spLocks noGrp="1"/>
          </p:cNvSpPr>
          <p:nvPr>
            <p:ph type="ftr" sz="quarter" idx="4"/>
          </p:nvPr>
        </p:nvSpPr>
        <p:spPr/>
        <p:txBody>
          <a:bodyPr/>
          <a:lstStyle/>
          <a:p>
            <a:pPr>
              <a:defRPr/>
            </a:pPr>
            <a:r>
              <a:rPr lang="en-US"/>
              <a:t>9/28/18</a:t>
            </a:r>
          </a:p>
        </p:txBody>
      </p:sp>
      <p:sp>
        <p:nvSpPr>
          <p:cNvPr id="6" name="Slide Number Placeholder 5"/>
          <p:cNvSpPr>
            <a:spLocks noGrp="1"/>
          </p:cNvSpPr>
          <p:nvPr>
            <p:ph type="sldNum" sz="quarter" idx="5"/>
          </p:nvPr>
        </p:nvSpPr>
        <p:spPr/>
        <p:txBody>
          <a:bodyPr/>
          <a:lstStyle/>
          <a:p>
            <a:pPr>
              <a:defRPr/>
            </a:pPr>
            <a:fld id="{361FA796-A954-4F53-A900-6146FF470795}" type="slidenum">
              <a:rPr lang="en-US" smtClean="0"/>
              <a:pPr>
                <a:defRPr/>
              </a:pPr>
              <a:t>15</a:t>
            </a:fld>
            <a:endParaRPr lang="en-US"/>
          </a:p>
        </p:txBody>
      </p:sp>
    </p:spTree>
    <p:extLst>
      <p:ext uri="{BB962C8B-B14F-4D97-AF65-F5344CB8AC3E}">
        <p14:creationId xmlns:p14="http://schemas.microsoft.com/office/powerpoint/2010/main" val="3890832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reminder of where to find information on our website. On the Ag Education Bulletin Board you will find all the up to date announcements about events coming up. In the State Activity Guide you can find a listing of documents and links that all pertain to our state POA.</a:t>
            </a:r>
          </a:p>
        </p:txBody>
      </p:sp>
      <p:sp>
        <p:nvSpPr>
          <p:cNvPr id="4" name="Header Placeholder 3"/>
          <p:cNvSpPr>
            <a:spLocks noGrp="1"/>
          </p:cNvSpPr>
          <p:nvPr>
            <p:ph type="hdr" sz="quarter"/>
          </p:nvPr>
        </p:nvSpPr>
        <p:spPr/>
        <p:txBody>
          <a:bodyPr/>
          <a:lstStyle/>
          <a:p>
            <a:pPr>
              <a:defRPr/>
            </a:pPr>
            <a:r>
              <a:rPr lang="en-US"/>
              <a:t>2018 State &amp; National FFA Update</a:t>
            </a:r>
          </a:p>
        </p:txBody>
      </p:sp>
      <p:sp>
        <p:nvSpPr>
          <p:cNvPr id="5" name="Footer Placeholder 4"/>
          <p:cNvSpPr>
            <a:spLocks noGrp="1"/>
          </p:cNvSpPr>
          <p:nvPr>
            <p:ph type="ftr" sz="quarter" idx="4"/>
          </p:nvPr>
        </p:nvSpPr>
        <p:spPr/>
        <p:txBody>
          <a:bodyPr/>
          <a:lstStyle/>
          <a:p>
            <a:pPr>
              <a:defRPr/>
            </a:pPr>
            <a:r>
              <a:rPr lang="en-US"/>
              <a:t>9/28/18</a:t>
            </a:r>
          </a:p>
        </p:txBody>
      </p:sp>
      <p:sp>
        <p:nvSpPr>
          <p:cNvPr id="6" name="Slide Number Placeholder 5"/>
          <p:cNvSpPr>
            <a:spLocks noGrp="1"/>
          </p:cNvSpPr>
          <p:nvPr>
            <p:ph type="sldNum" sz="quarter" idx="5"/>
          </p:nvPr>
        </p:nvSpPr>
        <p:spPr/>
        <p:txBody>
          <a:bodyPr/>
          <a:lstStyle/>
          <a:p>
            <a:pPr>
              <a:defRPr/>
            </a:pPr>
            <a:fld id="{361FA796-A954-4F53-A900-6146FF470795}" type="slidenum">
              <a:rPr lang="en-US" smtClean="0"/>
              <a:pPr>
                <a:defRPr/>
              </a:pPr>
              <a:t>16</a:t>
            </a:fld>
            <a:endParaRPr lang="en-US"/>
          </a:p>
        </p:txBody>
      </p:sp>
    </p:spTree>
    <p:extLst>
      <p:ext uri="{BB962C8B-B14F-4D97-AF65-F5344CB8AC3E}">
        <p14:creationId xmlns:p14="http://schemas.microsoft.com/office/powerpoint/2010/main" val="867144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dashboard offers a collection of all materials that you may need. From the dashboard you can manage your personal profile, the chapter’s profile and the roster. It is important that you review your profile and the chapter profile in order to ensure that all information is accurate. This is where we compile the Ag Ed Directory from. </a:t>
            </a:r>
          </a:p>
          <a:p>
            <a:endParaRPr lang="en-US" dirty="0"/>
          </a:p>
          <a:p>
            <a:r>
              <a:rPr lang="en-US" dirty="0"/>
              <a:t>The roster system is the same. </a:t>
            </a:r>
          </a:p>
          <a:p>
            <a:endParaRPr lang="en-US" dirty="0"/>
          </a:p>
          <a:p>
            <a:r>
              <a:rPr lang="en-US" dirty="0"/>
              <a:t>Be sure to take advantage of the various educator resources that National FFA has available. They have a wide array of lesson plans that are ready to be incorporated into your classroom, activities such as bell ringers and guides, and resources to help assist in the management of your program. All materials with National FFA on SAE have been updated to the new SAE For All framework. </a:t>
            </a:r>
          </a:p>
          <a:p>
            <a:endParaRPr lang="en-US" dirty="0"/>
          </a:p>
          <a:p>
            <a:r>
              <a:rPr lang="en-US" dirty="0"/>
              <a:t>The application center remains the same on AET</a:t>
            </a:r>
          </a:p>
          <a:p>
            <a:endParaRPr lang="en-US" dirty="0"/>
          </a:p>
          <a:p>
            <a:r>
              <a:rPr lang="en-US" dirty="0"/>
              <a:t>The instructor toolbox is a compilation of links that you may need to utilize through the year.</a:t>
            </a:r>
          </a:p>
        </p:txBody>
      </p:sp>
      <p:sp>
        <p:nvSpPr>
          <p:cNvPr id="4" name="Header Placeholder 3"/>
          <p:cNvSpPr>
            <a:spLocks noGrp="1"/>
          </p:cNvSpPr>
          <p:nvPr>
            <p:ph type="hdr" sz="quarter"/>
          </p:nvPr>
        </p:nvSpPr>
        <p:spPr/>
        <p:txBody>
          <a:bodyPr/>
          <a:lstStyle/>
          <a:p>
            <a:pPr>
              <a:defRPr/>
            </a:pPr>
            <a:r>
              <a:rPr lang="en-US"/>
              <a:t>2018 State &amp; National FFA Update</a:t>
            </a:r>
          </a:p>
        </p:txBody>
      </p:sp>
      <p:sp>
        <p:nvSpPr>
          <p:cNvPr id="5" name="Footer Placeholder 4"/>
          <p:cNvSpPr>
            <a:spLocks noGrp="1"/>
          </p:cNvSpPr>
          <p:nvPr>
            <p:ph type="ftr" sz="quarter" idx="4"/>
          </p:nvPr>
        </p:nvSpPr>
        <p:spPr/>
        <p:txBody>
          <a:bodyPr/>
          <a:lstStyle/>
          <a:p>
            <a:pPr>
              <a:defRPr/>
            </a:pPr>
            <a:r>
              <a:rPr lang="en-US"/>
              <a:t>9/28/18</a:t>
            </a:r>
          </a:p>
        </p:txBody>
      </p:sp>
      <p:sp>
        <p:nvSpPr>
          <p:cNvPr id="6" name="Slide Number Placeholder 5"/>
          <p:cNvSpPr>
            <a:spLocks noGrp="1"/>
          </p:cNvSpPr>
          <p:nvPr>
            <p:ph type="sldNum" sz="quarter" idx="5"/>
          </p:nvPr>
        </p:nvSpPr>
        <p:spPr/>
        <p:txBody>
          <a:bodyPr/>
          <a:lstStyle/>
          <a:p>
            <a:pPr>
              <a:defRPr/>
            </a:pPr>
            <a:fld id="{361FA796-A954-4F53-A900-6146FF470795}" type="slidenum">
              <a:rPr lang="en-US" smtClean="0"/>
              <a:pPr>
                <a:defRPr/>
              </a:pPr>
              <a:t>2</a:t>
            </a:fld>
            <a:endParaRPr lang="en-US"/>
          </a:p>
        </p:txBody>
      </p:sp>
    </p:spTree>
    <p:extLst>
      <p:ext uri="{BB962C8B-B14F-4D97-AF65-F5344CB8AC3E}">
        <p14:creationId xmlns:p14="http://schemas.microsoft.com/office/powerpoint/2010/main" val="2213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roster system is the same, National FFA has created a new help center at help.ffa.org that can provide guidance as you complete your roster by November 1 in order to maintain your FFA Charter.</a:t>
            </a:r>
          </a:p>
          <a:p>
            <a:endParaRPr lang="en-US" dirty="0"/>
          </a:p>
          <a:p>
            <a:r>
              <a:rPr lang="en-US" dirty="0"/>
              <a:t>The ffa.org help tab can help you with any troubles you or your students may have when logging in.</a:t>
            </a:r>
          </a:p>
          <a:p>
            <a:endParaRPr lang="en-US" dirty="0"/>
          </a:p>
          <a:p>
            <a:r>
              <a:rPr lang="en-US" dirty="0"/>
              <a:t>Within the roster help center, there are eight different paths that National FFA has created that will walk you through the steps. </a:t>
            </a:r>
          </a:p>
        </p:txBody>
      </p:sp>
      <p:sp>
        <p:nvSpPr>
          <p:cNvPr id="4" name="Header Placeholder 3"/>
          <p:cNvSpPr>
            <a:spLocks noGrp="1"/>
          </p:cNvSpPr>
          <p:nvPr>
            <p:ph type="hdr" sz="quarter"/>
          </p:nvPr>
        </p:nvSpPr>
        <p:spPr/>
        <p:txBody>
          <a:bodyPr/>
          <a:lstStyle/>
          <a:p>
            <a:pPr>
              <a:defRPr/>
            </a:pPr>
            <a:r>
              <a:rPr lang="en-US"/>
              <a:t>2018 State &amp; National FFA Update</a:t>
            </a:r>
          </a:p>
        </p:txBody>
      </p:sp>
      <p:sp>
        <p:nvSpPr>
          <p:cNvPr id="5" name="Footer Placeholder 4"/>
          <p:cNvSpPr>
            <a:spLocks noGrp="1"/>
          </p:cNvSpPr>
          <p:nvPr>
            <p:ph type="ftr" sz="quarter" idx="4"/>
          </p:nvPr>
        </p:nvSpPr>
        <p:spPr/>
        <p:txBody>
          <a:bodyPr/>
          <a:lstStyle/>
          <a:p>
            <a:pPr>
              <a:defRPr/>
            </a:pPr>
            <a:r>
              <a:rPr lang="en-US"/>
              <a:t>9/28/18</a:t>
            </a:r>
          </a:p>
        </p:txBody>
      </p:sp>
      <p:sp>
        <p:nvSpPr>
          <p:cNvPr id="6" name="Slide Number Placeholder 5"/>
          <p:cNvSpPr>
            <a:spLocks noGrp="1"/>
          </p:cNvSpPr>
          <p:nvPr>
            <p:ph type="sldNum" sz="quarter" idx="5"/>
          </p:nvPr>
        </p:nvSpPr>
        <p:spPr/>
        <p:txBody>
          <a:bodyPr/>
          <a:lstStyle/>
          <a:p>
            <a:pPr>
              <a:defRPr/>
            </a:pPr>
            <a:fld id="{361FA796-A954-4F53-A900-6146FF470795}" type="slidenum">
              <a:rPr lang="en-US" smtClean="0"/>
              <a:pPr>
                <a:defRPr/>
              </a:pPr>
              <a:t>3</a:t>
            </a:fld>
            <a:endParaRPr lang="en-US"/>
          </a:p>
        </p:txBody>
      </p:sp>
    </p:spTree>
    <p:extLst>
      <p:ext uri="{BB962C8B-B14F-4D97-AF65-F5344CB8AC3E}">
        <p14:creationId xmlns:p14="http://schemas.microsoft.com/office/powerpoint/2010/main" val="4062725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requirement of maintaining your FFA charter is of course the submission of your POA by December 1. Just like last year, all POAs must be developed in AET. A strong POA is the basis of quality superior and national chapter applications.</a:t>
            </a:r>
          </a:p>
          <a:p>
            <a:endParaRPr lang="en-US" dirty="0"/>
          </a:p>
          <a:p>
            <a:r>
              <a:rPr lang="en-US" dirty="0"/>
              <a:t>Schools attending LEAD with COLT participants must bring a laptop with internet capabilities to provide students the opportunity to work on the POA. Please have all students logged into AET prior to arrival at LEAD in order to ensure that there is enough time for them to work on the POA itself. Teachers are welcome to work along side their students during the 10:15 session on Saturday.</a:t>
            </a:r>
          </a:p>
        </p:txBody>
      </p:sp>
      <p:sp>
        <p:nvSpPr>
          <p:cNvPr id="4" name="Header Placeholder 3"/>
          <p:cNvSpPr>
            <a:spLocks noGrp="1"/>
          </p:cNvSpPr>
          <p:nvPr>
            <p:ph type="hdr" sz="quarter"/>
          </p:nvPr>
        </p:nvSpPr>
        <p:spPr/>
        <p:txBody>
          <a:bodyPr/>
          <a:lstStyle/>
          <a:p>
            <a:pPr>
              <a:defRPr/>
            </a:pPr>
            <a:r>
              <a:rPr lang="en-US"/>
              <a:t>2018 State &amp; National FFA Update</a:t>
            </a:r>
          </a:p>
        </p:txBody>
      </p:sp>
      <p:sp>
        <p:nvSpPr>
          <p:cNvPr id="5" name="Footer Placeholder 4"/>
          <p:cNvSpPr>
            <a:spLocks noGrp="1"/>
          </p:cNvSpPr>
          <p:nvPr>
            <p:ph type="ftr" sz="quarter" idx="4"/>
          </p:nvPr>
        </p:nvSpPr>
        <p:spPr/>
        <p:txBody>
          <a:bodyPr/>
          <a:lstStyle/>
          <a:p>
            <a:pPr>
              <a:defRPr/>
            </a:pPr>
            <a:r>
              <a:rPr lang="en-US"/>
              <a:t>9/28/18</a:t>
            </a:r>
          </a:p>
        </p:txBody>
      </p:sp>
      <p:sp>
        <p:nvSpPr>
          <p:cNvPr id="6" name="Slide Number Placeholder 5"/>
          <p:cNvSpPr>
            <a:spLocks noGrp="1"/>
          </p:cNvSpPr>
          <p:nvPr>
            <p:ph type="sldNum" sz="quarter" idx="5"/>
          </p:nvPr>
        </p:nvSpPr>
        <p:spPr/>
        <p:txBody>
          <a:bodyPr/>
          <a:lstStyle/>
          <a:p>
            <a:pPr>
              <a:defRPr/>
            </a:pPr>
            <a:fld id="{361FA796-A954-4F53-A900-6146FF470795}" type="slidenum">
              <a:rPr lang="en-US" smtClean="0"/>
              <a:pPr>
                <a:defRPr/>
              </a:pPr>
              <a:t>4</a:t>
            </a:fld>
            <a:endParaRPr lang="en-US"/>
          </a:p>
        </p:txBody>
      </p:sp>
    </p:spTree>
    <p:extLst>
      <p:ext uri="{BB962C8B-B14F-4D97-AF65-F5344CB8AC3E}">
        <p14:creationId xmlns:p14="http://schemas.microsoft.com/office/powerpoint/2010/main" val="2861875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keep the chapter charter requirements in your calendar so that you are not missing them.</a:t>
            </a:r>
          </a:p>
        </p:txBody>
      </p:sp>
      <p:sp>
        <p:nvSpPr>
          <p:cNvPr id="4" name="Header Placeholder 3"/>
          <p:cNvSpPr>
            <a:spLocks noGrp="1"/>
          </p:cNvSpPr>
          <p:nvPr>
            <p:ph type="hdr" sz="quarter"/>
          </p:nvPr>
        </p:nvSpPr>
        <p:spPr/>
        <p:txBody>
          <a:bodyPr/>
          <a:lstStyle/>
          <a:p>
            <a:pPr>
              <a:defRPr/>
            </a:pPr>
            <a:r>
              <a:rPr lang="en-US"/>
              <a:t>2018 State &amp; National FFA Update</a:t>
            </a:r>
          </a:p>
        </p:txBody>
      </p:sp>
      <p:sp>
        <p:nvSpPr>
          <p:cNvPr id="5" name="Footer Placeholder 4"/>
          <p:cNvSpPr>
            <a:spLocks noGrp="1"/>
          </p:cNvSpPr>
          <p:nvPr>
            <p:ph type="ftr" sz="quarter" idx="4"/>
          </p:nvPr>
        </p:nvSpPr>
        <p:spPr/>
        <p:txBody>
          <a:bodyPr/>
          <a:lstStyle/>
          <a:p>
            <a:pPr>
              <a:defRPr/>
            </a:pPr>
            <a:r>
              <a:rPr lang="en-US"/>
              <a:t>9/28/18</a:t>
            </a:r>
          </a:p>
        </p:txBody>
      </p:sp>
      <p:sp>
        <p:nvSpPr>
          <p:cNvPr id="6" name="Slide Number Placeholder 5"/>
          <p:cNvSpPr>
            <a:spLocks noGrp="1"/>
          </p:cNvSpPr>
          <p:nvPr>
            <p:ph type="sldNum" sz="quarter" idx="5"/>
          </p:nvPr>
        </p:nvSpPr>
        <p:spPr/>
        <p:txBody>
          <a:bodyPr/>
          <a:lstStyle/>
          <a:p>
            <a:pPr>
              <a:defRPr/>
            </a:pPr>
            <a:fld id="{361FA796-A954-4F53-A900-6146FF470795}" type="slidenum">
              <a:rPr lang="en-US" smtClean="0"/>
              <a:pPr>
                <a:defRPr/>
              </a:pPr>
              <a:t>5</a:t>
            </a:fld>
            <a:endParaRPr lang="en-US"/>
          </a:p>
        </p:txBody>
      </p:sp>
    </p:spTree>
    <p:extLst>
      <p:ext uri="{BB962C8B-B14F-4D97-AF65-F5344CB8AC3E}">
        <p14:creationId xmlns:p14="http://schemas.microsoft.com/office/powerpoint/2010/main" val="3040287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continue to utilize </a:t>
            </a:r>
            <a:r>
              <a:rPr lang="en-US" dirty="0" err="1"/>
              <a:t>jotform</a:t>
            </a:r>
            <a:r>
              <a:rPr lang="en-US" dirty="0"/>
              <a:t> in the office as the only way to submit participant lists. Over the summer, Jeremy Posluszny revamped some of our old applications and created new ones to be used this year. Instead of having individual cover pages for each application, there is one cover page where you select which application is being completed. Once you submit the cover page, you will then be provided with a link that takes you to the application.</a:t>
            </a:r>
          </a:p>
        </p:txBody>
      </p:sp>
      <p:sp>
        <p:nvSpPr>
          <p:cNvPr id="4" name="Header Placeholder 3"/>
          <p:cNvSpPr>
            <a:spLocks noGrp="1"/>
          </p:cNvSpPr>
          <p:nvPr>
            <p:ph type="hdr" sz="quarter"/>
          </p:nvPr>
        </p:nvSpPr>
        <p:spPr/>
        <p:txBody>
          <a:bodyPr/>
          <a:lstStyle/>
          <a:p>
            <a:pPr>
              <a:defRPr/>
            </a:pPr>
            <a:r>
              <a:rPr lang="en-US"/>
              <a:t>2018 State &amp; National FFA Update</a:t>
            </a:r>
          </a:p>
        </p:txBody>
      </p:sp>
      <p:sp>
        <p:nvSpPr>
          <p:cNvPr id="5" name="Footer Placeholder 4"/>
          <p:cNvSpPr>
            <a:spLocks noGrp="1"/>
          </p:cNvSpPr>
          <p:nvPr>
            <p:ph type="ftr" sz="quarter" idx="4"/>
          </p:nvPr>
        </p:nvSpPr>
        <p:spPr/>
        <p:txBody>
          <a:bodyPr/>
          <a:lstStyle/>
          <a:p>
            <a:pPr>
              <a:defRPr/>
            </a:pPr>
            <a:r>
              <a:rPr lang="en-US"/>
              <a:t>9/28/18</a:t>
            </a:r>
          </a:p>
        </p:txBody>
      </p:sp>
      <p:sp>
        <p:nvSpPr>
          <p:cNvPr id="6" name="Slide Number Placeholder 5"/>
          <p:cNvSpPr>
            <a:spLocks noGrp="1"/>
          </p:cNvSpPr>
          <p:nvPr>
            <p:ph type="sldNum" sz="quarter" idx="5"/>
          </p:nvPr>
        </p:nvSpPr>
        <p:spPr/>
        <p:txBody>
          <a:bodyPr/>
          <a:lstStyle/>
          <a:p>
            <a:pPr>
              <a:defRPr/>
            </a:pPr>
            <a:fld id="{361FA796-A954-4F53-A900-6146FF470795}" type="slidenum">
              <a:rPr lang="en-US" smtClean="0"/>
              <a:pPr>
                <a:defRPr/>
              </a:pPr>
              <a:t>6</a:t>
            </a:fld>
            <a:endParaRPr lang="en-US"/>
          </a:p>
        </p:txBody>
      </p:sp>
    </p:spTree>
    <p:extLst>
      <p:ext uri="{BB962C8B-B14F-4D97-AF65-F5344CB8AC3E}">
        <p14:creationId xmlns:p14="http://schemas.microsoft.com/office/powerpoint/2010/main" val="353852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new applications do contain a save and edit later feature. When utilizing this feature, be sure to fill out all of the required items on the page you are currently on in order for it to be saved. </a:t>
            </a:r>
          </a:p>
          <a:p>
            <a:endParaRPr lang="en-US" dirty="0"/>
          </a:p>
          <a:p>
            <a:r>
              <a:rPr lang="en-US" dirty="0"/>
              <a:t>With the use of this new form, we will also be changing the due date of the Agricultural Awareness application to April 1. Chapters who are interested in competing will need to complete the application by that date and will no longer be required to bring the material to state convention.</a:t>
            </a:r>
          </a:p>
          <a:p>
            <a:endParaRPr lang="en-US" dirty="0"/>
          </a:p>
          <a:p>
            <a:r>
              <a:rPr lang="en-US" dirty="0"/>
              <a:t>Keep an eye out for these applications and references to the Cover Page and Form Selector in announcements. </a:t>
            </a:r>
          </a:p>
          <a:p>
            <a:endParaRPr lang="en-US" dirty="0"/>
          </a:p>
          <a:p>
            <a:r>
              <a:rPr lang="en-US" dirty="0"/>
              <a:t>I am in the process of saving our </a:t>
            </a:r>
            <a:r>
              <a:rPr lang="en-US" dirty="0" err="1"/>
              <a:t>JotForms</a:t>
            </a:r>
            <a:r>
              <a:rPr lang="en-US" dirty="0"/>
              <a:t> into PDF versions. These PDFs will be uploaded to the State Activity Guide to be used as a reference. NO PAPER COPIES OF THE APPLICATIONS WILL BE ACCEPTED. THEY MUST BE SUBMITTED THROUGH JOTFORM. These PDFs will be on the website as a guide for what information you may need prior to completing the application.</a:t>
            </a:r>
          </a:p>
        </p:txBody>
      </p:sp>
      <p:sp>
        <p:nvSpPr>
          <p:cNvPr id="4" name="Header Placeholder 3"/>
          <p:cNvSpPr>
            <a:spLocks noGrp="1"/>
          </p:cNvSpPr>
          <p:nvPr>
            <p:ph type="hdr" sz="quarter"/>
          </p:nvPr>
        </p:nvSpPr>
        <p:spPr/>
        <p:txBody>
          <a:bodyPr/>
          <a:lstStyle/>
          <a:p>
            <a:pPr>
              <a:defRPr/>
            </a:pPr>
            <a:r>
              <a:rPr lang="en-US"/>
              <a:t>2018 State &amp; National FFA Update</a:t>
            </a:r>
          </a:p>
        </p:txBody>
      </p:sp>
      <p:sp>
        <p:nvSpPr>
          <p:cNvPr id="5" name="Footer Placeholder 4"/>
          <p:cNvSpPr>
            <a:spLocks noGrp="1"/>
          </p:cNvSpPr>
          <p:nvPr>
            <p:ph type="ftr" sz="quarter" idx="4"/>
          </p:nvPr>
        </p:nvSpPr>
        <p:spPr/>
        <p:txBody>
          <a:bodyPr/>
          <a:lstStyle/>
          <a:p>
            <a:pPr>
              <a:defRPr/>
            </a:pPr>
            <a:r>
              <a:rPr lang="en-US"/>
              <a:t>9/28/18</a:t>
            </a:r>
          </a:p>
        </p:txBody>
      </p:sp>
      <p:sp>
        <p:nvSpPr>
          <p:cNvPr id="6" name="Slide Number Placeholder 5"/>
          <p:cNvSpPr>
            <a:spLocks noGrp="1"/>
          </p:cNvSpPr>
          <p:nvPr>
            <p:ph type="sldNum" sz="quarter" idx="5"/>
          </p:nvPr>
        </p:nvSpPr>
        <p:spPr/>
        <p:txBody>
          <a:bodyPr/>
          <a:lstStyle/>
          <a:p>
            <a:pPr>
              <a:defRPr/>
            </a:pPr>
            <a:fld id="{361FA796-A954-4F53-A900-6146FF470795}" type="slidenum">
              <a:rPr lang="en-US" smtClean="0"/>
              <a:pPr>
                <a:defRPr/>
              </a:pPr>
              <a:t>7</a:t>
            </a:fld>
            <a:endParaRPr lang="en-US"/>
          </a:p>
        </p:txBody>
      </p:sp>
    </p:spTree>
    <p:extLst>
      <p:ext uri="{BB962C8B-B14F-4D97-AF65-F5344CB8AC3E}">
        <p14:creationId xmlns:p14="http://schemas.microsoft.com/office/powerpoint/2010/main" val="251226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received an update this summer of a few changes that are upcoming for future competitions. As of a change a couple years ago, 7</a:t>
            </a:r>
            <a:r>
              <a:rPr lang="en-US" baseline="30000" dirty="0"/>
              <a:t>th</a:t>
            </a:r>
            <a:r>
              <a:rPr lang="en-US" dirty="0"/>
              <a:t> and 8</a:t>
            </a:r>
            <a:r>
              <a:rPr lang="en-US" baseline="30000" dirty="0"/>
              <a:t>th</a:t>
            </a:r>
            <a:r>
              <a:rPr lang="en-US" dirty="0"/>
              <a:t> graders are allowed to compete on the national level in all CDEs and LDEs. The only LDEs with age restrictions continue to be Creed Speaking and Conduct of Chapters.</a:t>
            </a:r>
          </a:p>
          <a:p>
            <a:endParaRPr lang="en-US" dirty="0"/>
          </a:p>
          <a:p>
            <a:r>
              <a:rPr lang="en-US" dirty="0"/>
              <a:t>Meat Eval will require 4 team members beginning at our Winter CDEs this year.</a:t>
            </a:r>
          </a:p>
          <a:p>
            <a:endParaRPr lang="en-US" dirty="0"/>
          </a:p>
          <a:p>
            <a:r>
              <a:rPr lang="en-US" dirty="0"/>
              <a:t>National FFA is no longer offering the Free Chapter Medal Program.</a:t>
            </a:r>
          </a:p>
          <a:p>
            <a:endParaRPr lang="en-US" dirty="0"/>
          </a:p>
          <a:p>
            <a:r>
              <a:rPr lang="en-US" dirty="0"/>
              <a:t>National FFA has also decided to realign a few of the proficiency areas. The Home and/or Community Development Area has been updated to the Service-Learning Area. You will no longer see a Food Science and Technology Area but it will instead be incorporated into other areas. Grain Production will now combine the entrepreneurship and the placement areas.</a:t>
            </a:r>
          </a:p>
          <a:p>
            <a:endParaRPr lang="en-US" dirty="0"/>
          </a:p>
          <a:p>
            <a:r>
              <a:rPr lang="en-US" dirty="0"/>
              <a:t>Keep an eye out for updated applications going live as there were some tweaks made to the current forms.</a:t>
            </a:r>
          </a:p>
        </p:txBody>
      </p:sp>
      <p:sp>
        <p:nvSpPr>
          <p:cNvPr id="4" name="Header Placeholder 3"/>
          <p:cNvSpPr>
            <a:spLocks noGrp="1"/>
          </p:cNvSpPr>
          <p:nvPr>
            <p:ph type="hdr" sz="quarter"/>
          </p:nvPr>
        </p:nvSpPr>
        <p:spPr/>
        <p:txBody>
          <a:bodyPr/>
          <a:lstStyle/>
          <a:p>
            <a:pPr>
              <a:defRPr/>
            </a:pPr>
            <a:r>
              <a:rPr lang="en-US"/>
              <a:t>2018 State &amp; National FFA Update</a:t>
            </a:r>
          </a:p>
        </p:txBody>
      </p:sp>
      <p:sp>
        <p:nvSpPr>
          <p:cNvPr id="5" name="Footer Placeholder 4"/>
          <p:cNvSpPr>
            <a:spLocks noGrp="1"/>
          </p:cNvSpPr>
          <p:nvPr>
            <p:ph type="ftr" sz="quarter" idx="4"/>
          </p:nvPr>
        </p:nvSpPr>
        <p:spPr/>
        <p:txBody>
          <a:bodyPr/>
          <a:lstStyle/>
          <a:p>
            <a:pPr>
              <a:defRPr/>
            </a:pPr>
            <a:r>
              <a:rPr lang="en-US"/>
              <a:t>9/28/18</a:t>
            </a:r>
          </a:p>
        </p:txBody>
      </p:sp>
      <p:sp>
        <p:nvSpPr>
          <p:cNvPr id="6" name="Slide Number Placeholder 5"/>
          <p:cNvSpPr>
            <a:spLocks noGrp="1"/>
          </p:cNvSpPr>
          <p:nvPr>
            <p:ph type="sldNum" sz="quarter" idx="5"/>
          </p:nvPr>
        </p:nvSpPr>
        <p:spPr/>
        <p:txBody>
          <a:bodyPr/>
          <a:lstStyle/>
          <a:p>
            <a:pPr>
              <a:defRPr/>
            </a:pPr>
            <a:fld id="{361FA796-A954-4F53-A900-6146FF470795}" type="slidenum">
              <a:rPr lang="en-US" smtClean="0"/>
              <a:pPr>
                <a:defRPr/>
              </a:pPr>
              <a:t>8</a:t>
            </a:fld>
            <a:endParaRPr lang="en-US"/>
          </a:p>
        </p:txBody>
      </p:sp>
    </p:spTree>
    <p:extLst>
      <p:ext uri="{BB962C8B-B14F-4D97-AF65-F5344CB8AC3E}">
        <p14:creationId xmlns:p14="http://schemas.microsoft.com/office/powerpoint/2010/main" val="4062203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SAE For All has been slowly unveiling over the past couple of years. This year, we sent seven state representatives to be trained in the new SAE For All framework. You will have opportunities throughout the year to learn more about the new framework from Brian and Amanda Hayes, Dale Cruzan, and Deanna Miller. Keep an eye on for emails regarding these opportunities. </a:t>
            </a:r>
          </a:p>
          <a:p>
            <a:endParaRPr lang="en-US" dirty="0"/>
          </a:p>
          <a:p>
            <a:r>
              <a:rPr lang="en-US" dirty="0"/>
              <a:t>Later today you will have the opportunity to hear from Brian and Amanda on the first portion of the new framework. At registration you received a compilation of all of the teacher SAE For All manuals. All teacher and student manuals can be accessed digitally through The Council’s website.</a:t>
            </a:r>
          </a:p>
        </p:txBody>
      </p:sp>
      <p:sp>
        <p:nvSpPr>
          <p:cNvPr id="4" name="Header Placeholder 3"/>
          <p:cNvSpPr>
            <a:spLocks noGrp="1"/>
          </p:cNvSpPr>
          <p:nvPr>
            <p:ph type="hdr" sz="quarter"/>
          </p:nvPr>
        </p:nvSpPr>
        <p:spPr/>
        <p:txBody>
          <a:bodyPr/>
          <a:lstStyle/>
          <a:p>
            <a:pPr>
              <a:defRPr/>
            </a:pPr>
            <a:r>
              <a:rPr lang="en-US"/>
              <a:t>2018 State &amp; National FFA Update</a:t>
            </a:r>
          </a:p>
        </p:txBody>
      </p:sp>
      <p:sp>
        <p:nvSpPr>
          <p:cNvPr id="5" name="Footer Placeholder 4"/>
          <p:cNvSpPr>
            <a:spLocks noGrp="1"/>
          </p:cNvSpPr>
          <p:nvPr>
            <p:ph type="ftr" sz="quarter" idx="4"/>
          </p:nvPr>
        </p:nvSpPr>
        <p:spPr/>
        <p:txBody>
          <a:bodyPr/>
          <a:lstStyle/>
          <a:p>
            <a:pPr>
              <a:defRPr/>
            </a:pPr>
            <a:r>
              <a:rPr lang="en-US"/>
              <a:t>9/28/18</a:t>
            </a:r>
          </a:p>
        </p:txBody>
      </p:sp>
      <p:sp>
        <p:nvSpPr>
          <p:cNvPr id="6" name="Slide Number Placeholder 5"/>
          <p:cNvSpPr>
            <a:spLocks noGrp="1"/>
          </p:cNvSpPr>
          <p:nvPr>
            <p:ph type="sldNum" sz="quarter" idx="5"/>
          </p:nvPr>
        </p:nvSpPr>
        <p:spPr/>
        <p:txBody>
          <a:bodyPr/>
          <a:lstStyle/>
          <a:p>
            <a:pPr>
              <a:defRPr/>
            </a:pPr>
            <a:fld id="{361FA796-A954-4F53-A900-6146FF470795}" type="slidenum">
              <a:rPr lang="en-US" smtClean="0"/>
              <a:pPr>
                <a:defRPr/>
              </a:pPr>
              <a:t>9</a:t>
            </a:fld>
            <a:endParaRPr lang="en-US"/>
          </a:p>
        </p:txBody>
      </p:sp>
    </p:spTree>
    <p:extLst>
      <p:ext uri="{BB962C8B-B14F-4D97-AF65-F5344CB8AC3E}">
        <p14:creationId xmlns:p14="http://schemas.microsoft.com/office/powerpoint/2010/main" val="546809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14049"/>
            <a:ext cx="7772400" cy="861131"/>
          </a:xfrm>
          <a:prstGeom prst="rect">
            <a:avLst/>
          </a:prstGeom>
        </p:spPr>
        <p:txBody>
          <a:bodyPr/>
          <a:lstStyle>
            <a:lvl1pPr>
              <a:defRPr sz="4000" b="1" i="0">
                <a:solidFill>
                  <a:srgbClr val="004C97"/>
                </a:solidFill>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1371600" y="2907827"/>
            <a:ext cx="6400800" cy="610543"/>
          </a:xfrm>
          <a:prstGeom prst="rect">
            <a:avLst/>
          </a:prstGeom>
        </p:spPr>
        <p:txBody>
          <a:bodyPr/>
          <a:lstStyle>
            <a:lvl1pPr marL="0" indent="0" algn="ctr">
              <a:buNone/>
              <a:defRPr sz="2800" b="0" i="0" baseline="0">
                <a:solidFill>
                  <a:srgbClr val="DA291C"/>
                </a:solidFill>
                <a:latin typeface="Verdana"/>
                <a:cs typeface="Verdana"/>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7" name="Rectangle 4"/>
          <p:cNvSpPr>
            <a:spLocks noGrp="1" noChangeArrowheads="1"/>
          </p:cNvSpPr>
          <p:nvPr>
            <p:ph type="dt" sz="half" idx="10"/>
          </p:nvPr>
        </p:nvSpPr>
        <p:spPr>
          <a:xfrm>
            <a:off x="457200" y="6426734"/>
            <a:ext cx="2133600" cy="357814"/>
          </a:xfrm>
          <a:prstGeom prst="rect">
            <a:avLst/>
          </a:prstGeom>
          <a:ln/>
        </p:spPr>
        <p:txBody>
          <a:bodyPr/>
          <a:lstStyle>
            <a:lvl1pPr>
              <a:defRPr sz="1200">
                <a:solidFill>
                  <a:srgbClr val="000000"/>
                </a:solidFill>
              </a:defRPr>
            </a:lvl1pPr>
          </a:lstStyle>
          <a:p>
            <a:pPr>
              <a:defRPr/>
            </a:pPr>
            <a:endParaRPr lang="en-US" dirty="0"/>
          </a:p>
        </p:txBody>
      </p:sp>
      <p:sp>
        <p:nvSpPr>
          <p:cNvPr id="8" name="Rectangle 5"/>
          <p:cNvSpPr>
            <a:spLocks noGrp="1" noChangeArrowheads="1"/>
          </p:cNvSpPr>
          <p:nvPr>
            <p:ph type="ftr" sz="quarter" idx="11"/>
          </p:nvPr>
        </p:nvSpPr>
        <p:spPr>
          <a:xfrm>
            <a:off x="3124200" y="6426734"/>
            <a:ext cx="2895600" cy="357814"/>
          </a:xfrm>
          <a:prstGeom prst="rect">
            <a:avLst/>
          </a:prstGeom>
          <a:ln/>
        </p:spPr>
        <p:txBody>
          <a:bodyPr/>
          <a:lstStyle>
            <a:lvl1pPr>
              <a:defRPr sz="1200">
                <a:solidFill>
                  <a:srgbClr val="000000"/>
                </a:solidFill>
              </a:defRPr>
            </a:lvl1pPr>
          </a:lstStyle>
          <a:p>
            <a:pPr>
              <a:defRPr/>
            </a:pPr>
            <a:endParaRPr lang="en-US" dirty="0"/>
          </a:p>
        </p:txBody>
      </p:sp>
      <p:sp>
        <p:nvSpPr>
          <p:cNvPr id="9" name="Rectangle 6"/>
          <p:cNvSpPr>
            <a:spLocks noGrp="1" noChangeArrowheads="1"/>
          </p:cNvSpPr>
          <p:nvPr>
            <p:ph type="sldNum" sz="quarter" idx="12"/>
          </p:nvPr>
        </p:nvSpPr>
        <p:spPr>
          <a:xfrm>
            <a:off x="6553200" y="6427658"/>
            <a:ext cx="2133600" cy="393595"/>
          </a:xfrm>
          <a:prstGeom prst="rect">
            <a:avLst/>
          </a:prstGeom>
          <a:ln/>
        </p:spPr>
        <p:txBody>
          <a:bodyPr/>
          <a:lstStyle>
            <a:lvl1pPr>
              <a:defRPr sz="1200">
                <a:solidFill>
                  <a:srgbClr val="000000"/>
                </a:solidFill>
              </a:defRPr>
            </a:lvl1pPr>
          </a:lstStyle>
          <a:p>
            <a:pPr>
              <a:defRPr/>
            </a:pPr>
            <a:fld id="{E1F1A03D-4192-4551-88CA-CA38EA037E5D}" type="slidenum">
              <a:rPr lang="en-US" smtClean="0"/>
              <a:pPr>
                <a:defRPr/>
              </a:pPr>
              <a:t>‹#›</a:t>
            </a:fld>
            <a:endParaRPr lang="en-US" dirty="0"/>
          </a:p>
        </p:txBody>
      </p:sp>
      <p:sp>
        <p:nvSpPr>
          <p:cNvPr id="11" name="Content Placeholder 2"/>
          <p:cNvSpPr>
            <a:spLocks noGrp="1"/>
          </p:cNvSpPr>
          <p:nvPr>
            <p:ph idx="13" hasCustomPrompt="1"/>
          </p:nvPr>
        </p:nvSpPr>
        <p:spPr>
          <a:xfrm>
            <a:off x="457200" y="3753556"/>
            <a:ext cx="8229600" cy="2372607"/>
          </a:xfrm>
          <a:prstGeom prst="rect">
            <a:avLst/>
          </a:prstGeom>
        </p:spPr>
        <p:txBody>
          <a:bodyPr/>
          <a:lstStyle>
            <a:lvl1pPr marL="0" indent="0">
              <a:buNone/>
              <a:defRPr sz="2000" b="0" i="0" baseline="0">
                <a:solidFill>
                  <a:srgbClr val="000000"/>
                </a:solidFill>
                <a:latin typeface="Verdana"/>
                <a:cs typeface="Verdana"/>
              </a:defRPr>
            </a:lvl1pPr>
            <a:lvl2pPr>
              <a:defRPr b="0" i="0">
                <a:solidFill>
                  <a:srgbClr val="000000"/>
                </a:solidFill>
                <a:latin typeface="Verdana"/>
                <a:cs typeface="Verdana"/>
              </a:defRPr>
            </a:lvl2pPr>
            <a:lvl3pPr>
              <a:defRPr b="0" i="0">
                <a:solidFill>
                  <a:srgbClr val="000000"/>
                </a:solidFill>
                <a:latin typeface="Verdana"/>
                <a:cs typeface="Verdana"/>
              </a:defRPr>
            </a:lvl3pPr>
            <a:lvl4pPr>
              <a:defRPr b="0" i="0">
                <a:solidFill>
                  <a:srgbClr val="000000"/>
                </a:solidFill>
                <a:latin typeface="Verdana"/>
                <a:cs typeface="Verdana"/>
              </a:defRPr>
            </a:lvl4pPr>
            <a:lvl5pPr>
              <a:defRPr b="0" i="0">
                <a:solidFill>
                  <a:srgbClr val="000000"/>
                </a:solidFill>
                <a:latin typeface="Verdana"/>
                <a:cs typeface="Verdana"/>
              </a:defRPr>
            </a:lvl5pPr>
          </a:lstStyle>
          <a:p>
            <a:pPr lvl="0"/>
            <a:r>
              <a:rPr lang="en-US" dirty="0"/>
              <a:t>Copy text goes here.</a:t>
            </a:r>
          </a:p>
        </p:txBody>
      </p:sp>
      <p:pic>
        <p:nvPicPr>
          <p:cNvPr id="12" name="Picture 11" descr="NationalFFA_Emblem_R_3C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658" y="-107925"/>
            <a:ext cx="1523127" cy="1829481"/>
          </a:xfrm>
          <a:prstGeom prst="rect">
            <a:avLst/>
          </a:prstGeom>
        </p:spPr>
      </p:pic>
    </p:spTree>
    <p:extLst>
      <p:ext uri="{BB962C8B-B14F-4D97-AF65-F5344CB8AC3E}">
        <p14:creationId xmlns:p14="http://schemas.microsoft.com/office/powerpoint/2010/main" val="360794263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607164"/>
            <a:ext cx="7467600" cy="944628"/>
          </a:xfrm>
          <a:prstGeom prst="rect">
            <a:avLst/>
          </a:prstGeom>
        </p:spPr>
        <p:txBody>
          <a:bodyPr/>
          <a:lstStyle>
            <a:lvl1pPr>
              <a:defRPr sz="3600" b="1" i="0">
                <a:solidFill>
                  <a:srgbClr val="004C97"/>
                </a:solidFill>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457200" y="2032000"/>
            <a:ext cx="8229600" cy="4094163"/>
          </a:xfrm>
          <a:prstGeom prst="rect">
            <a:avLst/>
          </a:prstGeom>
        </p:spPr>
        <p:txBody>
          <a:bodyPr/>
          <a:lstStyle>
            <a:lvl1pPr>
              <a:defRPr b="0" i="0">
                <a:solidFill>
                  <a:srgbClr val="000000"/>
                </a:solidFill>
                <a:latin typeface="Verdana"/>
                <a:cs typeface="Verdana"/>
              </a:defRPr>
            </a:lvl1pPr>
            <a:lvl2pPr>
              <a:defRPr b="0" i="0">
                <a:solidFill>
                  <a:srgbClr val="000000"/>
                </a:solidFill>
                <a:latin typeface="Verdana"/>
                <a:cs typeface="Verdana"/>
              </a:defRPr>
            </a:lvl2pPr>
            <a:lvl3pPr>
              <a:defRPr b="0" i="0">
                <a:solidFill>
                  <a:srgbClr val="000000"/>
                </a:solidFill>
                <a:latin typeface="Verdana"/>
                <a:cs typeface="Verdana"/>
              </a:defRPr>
            </a:lvl3pPr>
            <a:lvl4pPr>
              <a:defRPr b="0" i="0">
                <a:solidFill>
                  <a:srgbClr val="000000"/>
                </a:solidFill>
                <a:latin typeface="Verdana"/>
                <a:cs typeface="Verdana"/>
              </a:defRPr>
            </a:lvl4pPr>
            <a:lvl5pPr>
              <a:defRPr b="0" i="0">
                <a:solidFill>
                  <a:srgbClr val="000000"/>
                </a:solidFill>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457200" y="6426734"/>
            <a:ext cx="2133600" cy="357814"/>
          </a:xfrm>
          <a:prstGeom prst="rect">
            <a:avLst/>
          </a:prstGeom>
          <a:ln/>
        </p:spPr>
        <p:txBody>
          <a:bodyPr/>
          <a:lstStyle>
            <a:lvl1pPr>
              <a:defRPr sz="1200">
                <a:solidFill>
                  <a:srgbClr val="000000"/>
                </a:solidFill>
              </a:defRPr>
            </a:lvl1pPr>
          </a:lstStyle>
          <a:p>
            <a:pPr>
              <a:defRPr/>
            </a:pPr>
            <a:endParaRPr lang="en-US" dirty="0"/>
          </a:p>
        </p:txBody>
      </p:sp>
      <p:sp>
        <p:nvSpPr>
          <p:cNvPr id="8" name="Rectangle 5"/>
          <p:cNvSpPr>
            <a:spLocks noGrp="1" noChangeArrowheads="1"/>
          </p:cNvSpPr>
          <p:nvPr>
            <p:ph type="ftr" sz="quarter" idx="11"/>
          </p:nvPr>
        </p:nvSpPr>
        <p:spPr>
          <a:xfrm>
            <a:off x="3124200" y="6426734"/>
            <a:ext cx="2895600" cy="357814"/>
          </a:xfrm>
          <a:prstGeom prst="rect">
            <a:avLst/>
          </a:prstGeom>
          <a:ln/>
        </p:spPr>
        <p:txBody>
          <a:bodyPr/>
          <a:lstStyle>
            <a:lvl1pPr>
              <a:defRPr sz="1200">
                <a:solidFill>
                  <a:srgbClr val="000000"/>
                </a:solidFill>
              </a:defRPr>
            </a:lvl1pPr>
          </a:lstStyle>
          <a:p>
            <a:pPr>
              <a:defRPr/>
            </a:pPr>
            <a:endParaRPr lang="en-US" dirty="0"/>
          </a:p>
        </p:txBody>
      </p:sp>
      <p:sp>
        <p:nvSpPr>
          <p:cNvPr id="9" name="Rectangle 6"/>
          <p:cNvSpPr>
            <a:spLocks noGrp="1" noChangeArrowheads="1"/>
          </p:cNvSpPr>
          <p:nvPr>
            <p:ph type="sldNum" sz="quarter" idx="12"/>
          </p:nvPr>
        </p:nvSpPr>
        <p:spPr>
          <a:xfrm>
            <a:off x="6553200" y="6427658"/>
            <a:ext cx="2133600" cy="393595"/>
          </a:xfrm>
          <a:prstGeom prst="rect">
            <a:avLst/>
          </a:prstGeom>
          <a:ln/>
        </p:spPr>
        <p:txBody>
          <a:bodyPr/>
          <a:lstStyle>
            <a:lvl1pPr>
              <a:defRPr sz="1200">
                <a:solidFill>
                  <a:srgbClr val="000000"/>
                </a:solidFill>
              </a:defRPr>
            </a:lvl1pPr>
          </a:lstStyle>
          <a:p>
            <a:pPr>
              <a:defRPr/>
            </a:pPr>
            <a:fld id="{E1F1A03D-4192-4551-88CA-CA38EA037E5D}" type="slidenum">
              <a:rPr lang="en-US" smtClean="0"/>
              <a:pPr>
                <a:defRPr/>
              </a:pPr>
              <a:t>‹#›</a:t>
            </a:fld>
            <a:endParaRPr lang="en-US" dirty="0"/>
          </a:p>
        </p:txBody>
      </p:sp>
      <p:pic>
        <p:nvPicPr>
          <p:cNvPr id="11" name="Picture 10" descr="NationalFFA_Emblem_R_3C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658" y="-107925"/>
            <a:ext cx="1523127" cy="1829481"/>
          </a:xfrm>
          <a:prstGeom prst="rect">
            <a:avLst/>
          </a:prstGeom>
        </p:spPr>
      </p:pic>
    </p:spTree>
    <p:extLst>
      <p:ext uri="{BB962C8B-B14F-4D97-AF65-F5344CB8AC3E}">
        <p14:creationId xmlns:p14="http://schemas.microsoft.com/office/powerpoint/2010/main" val="67255596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13185"/>
            <a:ext cx="4038600" cy="4112978"/>
          </a:xfrm>
          <a:prstGeom prst="rect">
            <a:avLst/>
          </a:prstGeom>
        </p:spPr>
        <p:txBody>
          <a:bodyPr/>
          <a:lstStyle>
            <a:lvl1pPr>
              <a:defRPr sz="2800" b="0" i="0">
                <a:solidFill>
                  <a:srgbClr val="000000"/>
                </a:solidFill>
                <a:latin typeface="Verdana"/>
                <a:cs typeface="Verdana"/>
              </a:defRPr>
            </a:lvl1pPr>
            <a:lvl2pPr>
              <a:defRPr sz="2400" b="0" i="0">
                <a:solidFill>
                  <a:srgbClr val="000000"/>
                </a:solidFill>
                <a:latin typeface="Verdana"/>
                <a:cs typeface="Verdana"/>
              </a:defRPr>
            </a:lvl2pPr>
            <a:lvl3pPr>
              <a:defRPr sz="2000" b="0" i="0">
                <a:solidFill>
                  <a:srgbClr val="000000"/>
                </a:solidFill>
                <a:latin typeface="Verdana"/>
                <a:cs typeface="Verdana"/>
              </a:defRPr>
            </a:lvl3pPr>
            <a:lvl4pPr>
              <a:defRPr sz="1800" b="0" i="0">
                <a:solidFill>
                  <a:srgbClr val="000000"/>
                </a:solidFill>
                <a:latin typeface="Verdana"/>
                <a:cs typeface="Verdana"/>
              </a:defRPr>
            </a:lvl4pPr>
            <a:lvl5pPr>
              <a:defRPr sz="1800" b="0" i="0">
                <a:solidFill>
                  <a:srgbClr val="000000"/>
                </a:solidFill>
                <a:latin typeface="Verdana"/>
                <a:cs typeface="Verdan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03778"/>
            <a:ext cx="4038600" cy="4122385"/>
          </a:xfrm>
          <a:prstGeom prst="rect">
            <a:avLst/>
          </a:prstGeom>
        </p:spPr>
        <p:txBody>
          <a:bodyPr/>
          <a:lstStyle>
            <a:lvl1pPr>
              <a:defRPr sz="2800" b="0" i="0">
                <a:solidFill>
                  <a:srgbClr val="000000"/>
                </a:solidFill>
                <a:latin typeface="Verdana"/>
                <a:cs typeface="Verdana"/>
              </a:defRPr>
            </a:lvl1pPr>
            <a:lvl2pPr>
              <a:defRPr sz="2400" b="0" i="0">
                <a:solidFill>
                  <a:srgbClr val="000000"/>
                </a:solidFill>
                <a:latin typeface="Verdana"/>
                <a:cs typeface="Verdana"/>
              </a:defRPr>
            </a:lvl2pPr>
            <a:lvl3pPr>
              <a:defRPr sz="2000" b="0" i="0">
                <a:solidFill>
                  <a:srgbClr val="000000"/>
                </a:solidFill>
                <a:latin typeface="Verdana"/>
                <a:cs typeface="Verdana"/>
              </a:defRPr>
            </a:lvl3pPr>
            <a:lvl4pPr>
              <a:defRPr sz="1800" b="0" i="0">
                <a:solidFill>
                  <a:srgbClr val="000000"/>
                </a:solidFill>
                <a:latin typeface="Verdana"/>
                <a:cs typeface="Verdana"/>
              </a:defRPr>
            </a:lvl4pPr>
            <a:lvl5pPr>
              <a:defRPr sz="1800" b="0" i="0">
                <a:solidFill>
                  <a:srgbClr val="000000"/>
                </a:solidFill>
                <a:latin typeface="Verdana"/>
                <a:cs typeface="Verdan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Grp="1" noChangeArrowheads="1"/>
          </p:cNvSpPr>
          <p:nvPr>
            <p:ph type="dt" sz="half" idx="10"/>
          </p:nvPr>
        </p:nvSpPr>
        <p:spPr>
          <a:xfrm>
            <a:off x="457200" y="6426734"/>
            <a:ext cx="2133600" cy="357814"/>
          </a:xfrm>
          <a:prstGeom prst="rect">
            <a:avLst/>
          </a:prstGeom>
          <a:ln/>
        </p:spPr>
        <p:txBody>
          <a:bodyPr/>
          <a:lstStyle>
            <a:lvl1pPr>
              <a:defRPr sz="1200">
                <a:solidFill>
                  <a:srgbClr val="000000"/>
                </a:solidFill>
              </a:defRPr>
            </a:lvl1pPr>
          </a:lstStyle>
          <a:p>
            <a:pPr>
              <a:defRPr/>
            </a:pPr>
            <a:endParaRPr lang="en-US" dirty="0"/>
          </a:p>
        </p:txBody>
      </p:sp>
      <p:sp>
        <p:nvSpPr>
          <p:cNvPr id="9" name="Rectangle 5"/>
          <p:cNvSpPr>
            <a:spLocks noGrp="1" noChangeArrowheads="1"/>
          </p:cNvSpPr>
          <p:nvPr>
            <p:ph type="ftr" sz="quarter" idx="11"/>
          </p:nvPr>
        </p:nvSpPr>
        <p:spPr>
          <a:xfrm>
            <a:off x="3124200" y="6426734"/>
            <a:ext cx="2895600" cy="357814"/>
          </a:xfrm>
          <a:prstGeom prst="rect">
            <a:avLst/>
          </a:prstGeom>
          <a:ln/>
        </p:spPr>
        <p:txBody>
          <a:bodyPr/>
          <a:lstStyle>
            <a:lvl1pPr>
              <a:defRPr sz="1200">
                <a:solidFill>
                  <a:srgbClr val="000000"/>
                </a:solidFill>
              </a:defRPr>
            </a:lvl1pPr>
          </a:lstStyle>
          <a:p>
            <a:pPr>
              <a:defRPr/>
            </a:pPr>
            <a:endParaRPr lang="en-US" dirty="0"/>
          </a:p>
        </p:txBody>
      </p:sp>
      <p:sp>
        <p:nvSpPr>
          <p:cNvPr id="10" name="Rectangle 6"/>
          <p:cNvSpPr>
            <a:spLocks noGrp="1" noChangeArrowheads="1"/>
          </p:cNvSpPr>
          <p:nvPr>
            <p:ph type="sldNum" sz="quarter" idx="12"/>
          </p:nvPr>
        </p:nvSpPr>
        <p:spPr>
          <a:xfrm>
            <a:off x="6553200" y="6427658"/>
            <a:ext cx="2133600" cy="393595"/>
          </a:xfrm>
          <a:prstGeom prst="rect">
            <a:avLst/>
          </a:prstGeom>
          <a:ln/>
        </p:spPr>
        <p:txBody>
          <a:bodyPr/>
          <a:lstStyle>
            <a:lvl1pPr>
              <a:defRPr sz="1200">
                <a:solidFill>
                  <a:srgbClr val="000000"/>
                </a:solidFill>
              </a:defRPr>
            </a:lvl1pPr>
          </a:lstStyle>
          <a:p>
            <a:pPr>
              <a:defRPr/>
            </a:pPr>
            <a:fld id="{E1F1A03D-4192-4551-88CA-CA38EA037E5D}" type="slidenum">
              <a:rPr lang="en-US" smtClean="0"/>
              <a:pPr>
                <a:defRPr/>
              </a:pPr>
              <a:t>‹#›</a:t>
            </a:fld>
            <a:endParaRPr lang="en-US" dirty="0"/>
          </a:p>
        </p:txBody>
      </p:sp>
      <p:sp>
        <p:nvSpPr>
          <p:cNvPr id="11" name="Title 1"/>
          <p:cNvSpPr>
            <a:spLocks noGrp="1"/>
          </p:cNvSpPr>
          <p:nvPr>
            <p:ph type="title"/>
          </p:nvPr>
        </p:nvSpPr>
        <p:spPr>
          <a:xfrm>
            <a:off x="1676400" y="607164"/>
            <a:ext cx="7467600" cy="944628"/>
          </a:xfrm>
          <a:prstGeom prst="rect">
            <a:avLst/>
          </a:prstGeom>
        </p:spPr>
        <p:txBody>
          <a:bodyPr/>
          <a:lstStyle>
            <a:lvl1pPr>
              <a:defRPr sz="3600" b="1" i="0">
                <a:solidFill>
                  <a:srgbClr val="004C97"/>
                </a:solidFill>
                <a:latin typeface="Georgia"/>
                <a:cs typeface="Georgia"/>
              </a:defRPr>
            </a:lvl1pPr>
          </a:lstStyle>
          <a:p>
            <a:r>
              <a:rPr lang="en-US" dirty="0"/>
              <a:t>Click to edit Master title style</a:t>
            </a:r>
          </a:p>
        </p:txBody>
      </p:sp>
      <p:pic>
        <p:nvPicPr>
          <p:cNvPr id="13" name="Picture 12" descr="NationalFFA_Emblem_R_3C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658" y="-107925"/>
            <a:ext cx="1523127" cy="1829481"/>
          </a:xfrm>
          <a:prstGeom prst="rect">
            <a:avLst/>
          </a:prstGeom>
        </p:spPr>
      </p:pic>
    </p:spTree>
    <p:extLst>
      <p:ext uri="{BB962C8B-B14F-4D97-AF65-F5344CB8AC3E}">
        <p14:creationId xmlns:p14="http://schemas.microsoft.com/office/powerpoint/2010/main" val="341657074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42067"/>
            <a:ext cx="4040188" cy="639762"/>
          </a:xfrm>
          <a:prstGeom prst="rect">
            <a:avLst/>
          </a:prstGeom>
        </p:spPr>
        <p:txBody>
          <a:bodyPr anchor="b"/>
          <a:lstStyle>
            <a:lvl1pPr marL="0" indent="0" algn="ctr">
              <a:buNone/>
              <a:defRPr sz="1800" b="0" i="0">
                <a:solidFill>
                  <a:srgbClr val="DA291C"/>
                </a:solidFill>
                <a:latin typeface="Verdana"/>
                <a:cs typeface="Verdan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577629"/>
            <a:ext cx="4040188" cy="3548533"/>
          </a:xfrm>
          <a:prstGeom prst="rect">
            <a:avLst/>
          </a:prstGeom>
        </p:spPr>
        <p:txBody>
          <a:bodyPr/>
          <a:lstStyle>
            <a:lvl1pPr>
              <a:defRPr sz="2400" b="0" i="0">
                <a:solidFill>
                  <a:srgbClr val="000000"/>
                </a:solidFill>
                <a:latin typeface="Verdana"/>
                <a:cs typeface="Verdana"/>
              </a:defRPr>
            </a:lvl1pPr>
            <a:lvl2pPr>
              <a:defRPr sz="2000" b="0" i="0">
                <a:solidFill>
                  <a:srgbClr val="000000"/>
                </a:solidFill>
                <a:latin typeface="Verdana"/>
                <a:cs typeface="Verdana"/>
              </a:defRPr>
            </a:lvl2pPr>
            <a:lvl3pPr>
              <a:defRPr sz="1800" b="0" i="0">
                <a:solidFill>
                  <a:srgbClr val="000000"/>
                </a:solidFill>
                <a:latin typeface="Verdana"/>
                <a:cs typeface="Verdana"/>
              </a:defRPr>
            </a:lvl3pPr>
            <a:lvl4pPr>
              <a:defRPr sz="1600" b="0" i="0">
                <a:solidFill>
                  <a:srgbClr val="000000"/>
                </a:solidFill>
                <a:latin typeface="Verdana"/>
                <a:cs typeface="Verdana"/>
              </a:defRPr>
            </a:lvl4pPr>
            <a:lvl5pPr>
              <a:defRPr sz="1600" b="0" i="0">
                <a:solidFill>
                  <a:srgbClr val="000000"/>
                </a:solidFill>
                <a:latin typeface="Verdana"/>
                <a:cs typeface="Verdan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742067"/>
            <a:ext cx="4041775" cy="639762"/>
          </a:xfrm>
          <a:prstGeom prst="rect">
            <a:avLst/>
          </a:prstGeom>
        </p:spPr>
        <p:txBody>
          <a:bodyPr anchor="b"/>
          <a:lstStyle>
            <a:lvl1pPr marL="0" indent="0" algn="ctr">
              <a:buNone/>
              <a:defRPr sz="1800" b="0" i="0">
                <a:solidFill>
                  <a:srgbClr val="DA291C"/>
                </a:solidFill>
                <a:latin typeface="Verdana"/>
                <a:cs typeface="Verdan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577629"/>
            <a:ext cx="4041775" cy="3548533"/>
          </a:xfrm>
          <a:prstGeom prst="rect">
            <a:avLst/>
          </a:prstGeom>
        </p:spPr>
        <p:txBody>
          <a:bodyPr/>
          <a:lstStyle>
            <a:lvl1pPr>
              <a:defRPr sz="2400" b="0" i="0">
                <a:solidFill>
                  <a:srgbClr val="000000"/>
                </a:solidFill>
                <a:latin typeface="Verdana"/>
                <a:cs typeface="Verdana"/>
              </a:defRPr>
            </a:lvl1pPr>
            <a:lvl2pPr>
              <a:defRPr sz="2000" b="0" i="0">
                <a:solidFill>
                  <a:srgbClr val="000000"/>
                </a:solidFill>
                <a:latin typeface="Verdana"/>
                <a:cs typeface="Verdana"/>
              </a:defRPr>
            </a:lvl2pPr>
            <a:lvl3pPr>
              <a:defRPr sz="1800" b="0" i="0">
                <a:solidFill>
                  <a:srgbClr val="000000"/>
                </a:solidFill>
                <a:latin typeface="Verdana"/>
                <a:cs typeface="Verdana"/>
              </a:defRPr>
            </a:lvl3pPr>
            <a:lvl4pPr>
              <a:defRPr sz="1600" b="0" i="0">
                <a:solidFill>
                  <a:srgbClr val="000000"/>
                </a:solidFill>
                <a:latin typeface="Verdana"/>
                <a:cs typeface="Verdana"/>
              </a:defRPr>
            </a:lvl4pPr>
            <a:lvl5pPr>
              <a:defRPr sz="1600" b="0" i="0">
                <a:solidFill>
                  <a:srgbClr val="000000"/>
                </a:solidFill>
                <a:latin typeface="Verdana"/>
                <a:cs typeface="Verdan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4"/>
          <p:cNvSpPr>
            <a:spLocks noGrp="1" noChangeArrowheads="1"/>
          </p:cNvSpPr>
          <p:nvPr>
            <p:ph type="dt" sz="half" idx="10"/>
          </p:nvPr>
        </p:nvSpPr>
        <p:spPr>
          <a:xfrm>
            <a:off x="457200" y="6426734"/>
            <a:ext cx="2133600" cy="357814"/>
          </a:xfrm>
          <a:prstGeom prst="rect">
            <a:avLst/>
          </a:prstGeom>
          <a:ln/>
        </p:spPr>
        <p:txBody>
          <a:bodyPr/>
          <a:lstStyle>
            <a:lvl1pPr>
              <a:defRPr sz="1200">
                <a:solidFill>
                  <a:srgbClr val="000000"/>
                </a:solidFill>
              </a:defRPr>
            </a:lvl1pPr>
          </a:lstStyle>
          <a:p>
            <a:pPr>
              <a:defRPr/>
            </a:pPr>
            <a:endParaRPr lang="en-US" dirty="0"/>
          </a:p>
        </p:txBody>
      </p:sp>
      <p:sp>
        <p:nvSpPr>
          <p:cNvPr id="11" name="Rectangle 5"/>
          <p:cNvSpPr>
            <a:spLocks noGrp="1" noChangeArrowheads="1"/>
          </p:cNvSpPr>
          <p:nvPr>
            <p:ph type="ftr" sz="quarter" idx="11"/>
          </p:nvPr>
        </p:nvSpPr>
        <p:spPr>
          <a:xfrm>
            <a:off x="3124200" y="6426734"/>
            <a:ext cx="2895600" cy="357814"/>
          </a:xfrm>
          <a:prstGeom prst="rect">
            <a:avLst/>
          </a:prstGeom>
          <a:ln/>
        </p:spPr>
        <p:txBody>
          <a:bodyPr/>
          <a:lstStyle>
            <a:lvl1pPr>
              <a:defRPr sz="1200">
                <a:solidFill>
                  <a:srgbClr val="000000"/>
                </a:solidFill>
              </a:defRPr>
            </a:lvl1pPr>
          </a:lstStyle>
          <a:p>
            <a:pPr>
              <a:defRPr/>
            </a:pPr>
            <a:endParaRPr lang="en-US" dirty="0"/>
          </a:p>
        </p:txBody>
      </p:sp>
      <p:sp>
        <p:nvSpPr>
          <p:cNvPr id="12" name="Rectangle 6"/>
          <p:cNvSpPr>
            <a:spLocks noGrp="1" noChangeArrowheads="1"/>
          </p:cNvSpPr>
          <p:nvPr>
            <p:ph type="sldNum" sz="quarter" idx="12"/>
          </p:nvPr>
        </p:nvSpPr>
        <p:spPr>
          <a:xfrm>
            <a:off x="6553200" y="6427658"/>
            <a:ext cx="2133600" cy="393595"/>
          </a:xfrm>
          <a:prstGeom prst="rect">
            <a:avLst/>
          </a:prstGeom>
          <a:ln/>
        </p:spPr>
        <p:txBody>
          <a:bodyPr/>
          <a:lstStyle>
            <a:lvl1pPr>
              <a:defRPr sz="1200">
                <a:solidFill>
                  <a:srgbClr val="000000"/>
                </a:solidFill>
              </a:defRPr>
            </a:lvl1pPr>
          </a:lstStyle>
          <a:p>
            <a:pPr>
              <a:defRPr/>
            </a:pPr>
            <a:fld id="{E1F1A03D-4192-4551-88CA-CA38EA037E5D}" type="slidenum">
              <a:rPr lang="en-US" smtClean="0"/>
              <a:pPr>
                <a:defRPr/>
              </a:pPr>
              <a:t>‹#›</a:t>
            </a:fld>
            <a:endParaRPr lang="en-US" dirty="0"/>
          </a:p>
        </p:txBody>
      </p:sp>
      <p:sp>
        <p:nvSpPr>
          <p:cNvPr id="13" name="Title 1"/>
          <p:cNvSpPr>
            <a:spLocks noGrp="1"/>
          </p:cNvSpPr>
          <p:nvPr>
            <p:ph type="title"/>
          </p:nvPr>
        </p:nvSpPr>
        <p:spPr>
          <a:xfrm>
            <a:off x="1676400" y="607164"/>
            <a:ext cx="7467600" cy="944628"/>
          </a:xfrm>
          <a:prstGeom prst="rect">
            <a:avLst/>
          </a:prstGeom>
        </p:spPr>
        <p:txBody>
          <a:bodyPr/>
          <a:lstStyle>
            <a:lvl1pPr>
              <a:defRPr sz="3600" b="1" i="0">
                <a:solidFill>
                  <a:srgbClr val="004C97"/>
                </a:solidFill>
                <a:latin typeface="Georgia"/>
                <a:cs typeface="Georgia"/>
              </a:defRPr>
            </a:lvl1pPr>
          </a:lstStyle>
          <a:p>
            <a:r>
              <a:rPr lang="en-US" dirty="0"/>
              <a:t>Click to edit Master title style</a:t>
            </a:r>
          </a:p>
        </p:txBody>
      </p:sp>
      <p:pic>
        <p:nvPicPr>
          <p:cNvPr id="15" name="Picture 14" descr="NationalFFA_Emblem_R_3C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658" y="-107925"/>
            <a:ext cx="1523127" cy="1829481"/>
          </a:xfrm>
          <a:prstGeom prst="rect">
            <a:avLst/>
          </a:prstGeom>
        </p:spPr>
      </p:pic>
    </p:spTree>
    <p:extLst>
      <p:ext uri="{BB962C8B-B14F-4D97-AF65-F5344CB8AC3E}">
        <p14:creationId xmlns:p14="http://schemas.microsoft.com/office/powerpoint/2010/main" val="89183585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4"/>
          <p:cNvSpPr>
            <a:spLocks noGrp="1" noChangeArrowheads="1"/>
          </p:cNvSpPr>
          <p:nvPr>
            <p:ph type="dt" sz="half" idx="10"/>
          </p:nvPr>
        </p:nvSpPr>
        <p:spPr>
          <a:xfrm>
            <a:off x="457200" y="6426734"/>
            <a:ext cx="2133600" cy="357814"/>
          </a:xfrm>
          <a:prstGeom prst="rect">
            <a:avLst/>
          </a:prstGeom>
          <a:ln/>
        </p:spPr>
        <p:txBody>
          <a:bodyPr/>
          <a:lstStyle>
            <a:lvl1pPr>
              <a:defRPr sz="1200">
                <a:solidFill>
                  <a:srgbClr val="000000"/>
                </a:solidFill>
              </a:defRPr>
            </a:lvl1pPr>
          </a:lstStyle>
          <a:p>
            <a:pPr>
              <a:defRPr/>
            </a:pPr>
            <a:endParaRPr lang="en-US" dirty="0"/>
          </a:p>
        </p:txBody>
      </p:sp>
      <p:sp>
        <p:nvSpPr>
          <p:cNvPr id="7" name="Rectangle 5"/>
          <p:cNvSpPr>
            <a:spLocks noGrp="1" noChangeArrowheads="1"/>
          </p:cNvSpPr>
          <p:nvPr>
            <p:ph type="ftr" sz="quarter" idx="11"/>
          </p:nvPr>
        </p:nvSpPr>
        <p:spPr>
          <a:xfrm>
            <a:off x="3124200" y="6426734"/>
            <a:ext cx="2895600" cy="357814"/>
          </a:xfrm>
          <a:prstGeom prst="rect">
            <a:avLst/>
          </a:prstGeom>
          <a:ln/>
        </p:spPr>
        <p:txBody>
          <a:bodyPr/>
          <a:lstStyle>
            <a:lvl1pPr>
              <a:defRPr sz="1200">
                <a:solidFill>
                  <a:srgbClr val="000000"/>
                </a:solidFill>
              </a:defRPr>
            </a:lvl1pPr>
          </a:lstStyle>
          <a:p>
            <a:pPr>
              <a:defRPr/>
            </a:pPr>
            <a:endParaRPr lang="en-US" dirty="0"/>
          </a:p>
        </p:txBody>
      </p:sp>
      <p:sp>
        <p:nvSpPr>
          <p:cNvPr id="8" name="Rectangle 6"/>
          <p:cNvSpPr>
            <a:spLocks noGrp="1" noChangeArrowheads="1"/>
          </p:cNvSpPr>
          <p:nvPr>
            <p:ph type="sldNum" sz="quarter" idx="12"/>
          </p:nvPr>
        </p:nvSpPr>
        <p:spPr>
          <a:xfrm>
            <a:off x="6553200" y="6427658"/>
            <a:ext cx="2133600" cy="393595"/>
          </a:xfrm>
          <a:prstGeom prst="rect">
            <a:avLst/>
          </a:prstGeom>
          <a:ln/>
        </p:spPr>
        <p:txBody>
          <a:bodyPr/>
          <a:lstStyle>
            <a:lvl1pPr>
              <a:defRPr sz="1200">
                <a:solidFill>
                  <a:srgbClr val="000000"/>
                </a:solidFill>
              </a:defRPr>
            </a:lvl1pPr>
          </a:lstStyle>
          <a:p>
            <a:pPr>
              <a:defRPr/>
            </a:pPr>
            <a:fld id="{E1F1A03D-4192-4551-88CA-CA38EA037E5D}" type="slidenum">
              <a:rPr lang="en-US" smtClean="0"/>
              <a:pPr>
                <a:defRPr/>
              </a:pPr>
              <a:t>‹#›</a:t>
            </a:fld>
            <a:endParaRPr lang="en-US" dirty="0"/>
          </a:p>
        </p:txBody>
      </p:sp>
      <p:sp>
        <p:nvSpPr>
          <p:cNvPr id="9" name="Title 1"/>
          <p:cNvSpPr>
            <a:spLocks noGrp="1"/>
          </p:cNvSpPr>
          <p:nvPr>
            <p:ph type="title"/>
          </p:nvPr>
        </p:nvSpPr>
        <p:spPr>
          <a:xfrm>
            <a:off x="1676400" y="607164"/>
            <a:ext cx="7467600" cy="944628"/>
          </a:xfrm>
          <a:prstGeom prst="rect">
            <a:avLst/>
          </a:prstGeom>
        </p:spPr>
        <p:txBody>
          <a:bodyPr/>
          <a:lstStyle>
            <a:lvl1pPr>
              <a:defRPr sz="3600" b="1" i="0">
                <a:solidFill>
                  <a:srgbClr val="004C97"/>
                </a:solidFill>
                <a:latin typeface="Georgia"/>
                <a:cs typeface="Georgia"/>
              </a:defRPr>
            </a:lvl1pPr>
          </a:lstStyle>
          <a:p>
            <a:r>
              <a:rPr lang="en-US" dirty="0"/>
              <a:t>Click to edit Master title style</a:t>
            </a:r>
          </a:p>
        </p:txBody>
      </p:sp>
      <p:pic>
        <p:nvPicPr>
          <p:cNvPr id="11" name="Picture 10" descr="NationalFFA_Emblem_R_3C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658" y="-107925"/>
            <a:ext cx="1523127" cy="1829481"/>
          </a:xfrm>
          <a:prstGeom prst="rect">
            <a:avLst/>
          </a:prstGeom>
        </p:spPr>
      </p:pic>
    </p:spTree>
    <p:extLst>
      <p:ext uri="{BB962C8B-B14F-4D97-AF65-F5344CB8AC3E}">
        <p14:creationId xmlns:p14="http://schemas.microsoft.com/office/powerpoint/2010/main" val="175761580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noChangeArrowheads="1"/>
          </p:cNvSpPr>
          <p:nvPr>
            <p:ph type="dt" sz="half" idx="10"/>
          </p:nvPr>
        </p:nvSpPr>
        <p:spPr>
          <a:xfrm>
            <a:off x="457200" y="6426734"/>
            <a:ext cx="2133600" cy="357814"/>
          </a:xfrm>
          <a:prstGeom prst="rect">
            <a:avLst/>
          </a:prstGeom>
          <a:ln/>
        </p:spPr>
        <p:txBody>
          <a:bodyPr/>
          <a:lstStyle>
            <a:lvl1pPr>
              <a:defRPr sz="1200">
                <a:solidFill>
                  <a:srgbClr val="000000"/>
                </a:solidFill>
              </a:defRPr>
            </a:lvl1pPr>
          </a:lstStyle>
          <a:p>
            <a:pPr>
              <a:defRPr/>
            </a:pPr>
            <a:endParaRPr lang="en-US" dirty="0"/>
          </a:p>
        </p:txBody>
      </p:sp>
      <p:sp>
        <p:nvSpPr>
          <p:cNvPr id="6" name="Footer Placeholder 5"/>
          <p:cNvSpPr>
            <a:spLocks noGrp="1" noChangeArrowheads="1"/>
          </p:cNvSpPr>
          <p:nvPr>
            <p:ph type="ftr" sz="quarter" idx="11"/>
          </p:nvPr>
        </p:nvSpPr>
        <p:spPr>
          <a:xfrm>
            <a:off x="3124200" y="6426734"/>
            <a:ext cx="2895600" cy="357814"/>
          </a:xfrm>
          <a:prstGeom prst="rect">
            <a:avLst/>
          </a:prstGeom>
          <a:ln/>
        </p:spPr>
        <p:txBody>
          <a:bodyPr/>
          <a:lstStyle>
            <a:lvl1pPr>
              <a:defRPr sz="1200">
                <a:solidFill>
                  <a:srgbClr val="000000"/>
                </a:solidFill>
              </a:defRPr>
            </a:lvl1pPr>
          </a:lstStyle>
          <a:p>
            <a:pPr>
              <a:defRPr/>
            </a:pPr>
            <a:endParaRPr lang="en-US" dirty="0"/>
          </a:p>
        </p:txBody>
      </p:sp>
      <p:sp>
        <p:nvSpPr>
          <p:cNvPr id="7" name="Slide Number Placeholder 6"/>
          <p:cNvSpPr>
            <a:spLocks noGrp="1" noChangeArrowheads="1"/>
          </p:cNvSpPr>
          <p:nvPr>
            <p:ph type="sldNum" sz="quarter" idx="12"/>
          </p:nvPr>
        </p:nvSpPr>
        <p:spPr>
          <a:xfrm>
            <a:off x="6553200" y="6427658"/>
            <a:ext cx="2133600" cy="393595"/>
          </a:xfrm>
          <a:prstGeom prst="rect">
            <a:avLst/>
          </a:prstGeom>
          <a:ln/>
        </p:spPr>
        <p:txBody>
          <a:bodyPr/>
          <a:lstStyle>
            <a:lvl1pPr>
              <a:defRPr sz="1200">
                <a:solidFill>
                  <a:srgbClr val="000000"/>
                </a:solidFill>
              </a:defRPr>
            </a:lvl1pPr>
          </a:lstStyle>
          <a:p>
            <a:pPr>
              <a:defRPr/>
            </a:pPr>
            <a:fld id="{E1F1A03D-4192-4551-88CA-CA38EA037E5D}" type="slidenum">
              <a:rPr lang="en-US" smtClean="0"/>
              <a:pPr>
                <a:defRPr/>
              </a:pPr>
              <a:t>‹#›</a:t>
            </a:fld>
            <a:endParaRPr lang="en-US" dirty="0"/>
          </a:p>
        </p:txBody>
      </p:sp>
    </p:spTree>
    <p:extLst>
      <p:ext uri="{BB962C8B-B14F-4D97-AF65-F5344CB8AC3E}">
        <p14:creationId xmlns:p14="http://schemas.microsoft.com/office/powerpoint/2010/main" val="7336404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83926"/>
            <a:ext cx="3008313" cy="644877"/>
          </a:xfrm>
          <a:prstGeom prst="rect">
            <a:avLst/>
          </a:prstGeom>
        </p:spPr>
        <p:txBody>
          <a:bodyPr anchor="b"/>
          <a:lstStyle>
            <a:lvl1pPr algn="l">
              <a:defRPr sz="2000" b="1" i="0">
                <a:solidFill>
                  <a:srgbClr val="004C97"/>
                </a:solidFill>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3575050" y="790222"/>
            <a:ext cx="5111750" cy="5335941"/>
          </a:xfrm>
          <a:prstGeom prst="rect">
            <a:avLst/>
          </a:prstGeom>
        </p:spPr>
        <p:txBody>
          <a:bodyPr/>
          <a:lstStyle>
            <a:lvl1pPr>
              <a:defRPr sz="3200" b="0" i="0">
                <a:solidFill>
                  <a:srgbClr val="000000"/>
                </a:solidFill>
                <a:latin typeface="Verdana"/>
                <a:cs typeface="Verdana"/>
              </a:defRPr>
            </a:lvl1pPr>
            <a:lvl2pPr>
              <a:defRPr sz="2800" b="0" i="0">
                <a:solidFill>
                  <a:srgbClr val="000000"/>
                </a:solidFill>
                <a:latin typeface="Verdana"/>
                <a:cs typeface="Verdana"/>
              </a:defRPr>
            </a:lvl2pPr>
            <a:lvl3pPr>
              <a:defRPr sz="2400" b="0" i="0">
                <a:solidFill>
                  <a:srgbClr val="000000"/>
                </a:solidFill>
                <a:latin typeface="Verdana"/>
                <a:cs typeface="Verdana"/>
              </a:defRPr>
            </a:lvl3pPr>
            <a:lvl4pPr>
              <a:defRPr sz="2000" b="0" i="0">
                <a:solidFill>
                  <a:srgbClr val="000000"/>
                </a:solidFill>
                <a:latin typeface="Verdana"/>
                <a:cs typeface="Verdana"/>
              </a:defRPr>
            </a:lvl4pPr>
            <a:lvl5pPr>
              <a:defRPr sz="2000" b="0" i="0">
                <a:solidFill>
                  <a:srgbClr val="000000"/>
                </a:solidFill>
                <a:latin typeface="Verdana"/>
                <a:cs typeface="Verdan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587037"/>
            <a:ext cx="3008313" cy="3539126"/>
          </a:xfrm>
          <a:prstGeom prst="rect">
            <a:avLst/>
          </a:prstGeom>
        </p:spPr>
        <p:txBody>
          <a:bodyPr/>
          <a:lstStyle>
            <a:lvl1pPr marL="0" indent="0">
              <a:buNone/>
              <a:defRPr sz="1400" b="0" i="0">
                <a:solidFill>
                  <a:srgbClr val="000000"/>
                </a:solidFill>
                <a:latin typeface="Verdana"/>
                <a:cs typeface="Verdan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Rectangle 4"/>
          <p:cNvSpPr>
            <a:spLocks noGrp="1" noChangeArrowheads="1"/>
          </p:cNvSpPr>
          <p:nvPr>
            <p:ph type="dt" sz="half" idx="10"/>
          </p:nvPr>
        </p:nvSpPr>
        <p:spPr>
          <a:xfrm>
            <a:off x="457200" y="6426734"/>
            <a:ext cx="2133600" cy="357814"/>
          </a:xfrm>
          <a:prstGeom prst="rect">
            <a:avLst/>
          </a:prstGeom>
          <a:ln/>
        </p:spPr>
        <p:txBody>
          <a:bodyPr/>
          <a:lstStyle>
            <a:lvl1pPr>
              <a:defRPr sz="1200">
                <a:solidFill>
                  <a:srgbClr val="000000"/>
                </a:solidFill>
              </a:defRPr>
            </a:lvl1pPr>
          </a:lstStyle>
          <a:p>
            <a:pPr>
              <a:defRPr/>
            </a:pPr>
            <a:endParaRPr lang="en-US" dirty="0"/>
          </a:p>
        </p:txBody>
      </p:sp>
      <p:sp>
        <p:nvSpPr>
          <p:cNvPr id="9" name="Rectangle 5"/>
          <p:cNvSpPr>
            <a:spLocks noGrp="1" noChangeArrowheads="1"/>
          </p:cNvSpPr>
          <p:nvPr>
            <p:ph type="ftr" sz="quarter" idx="11"/>
          </p:nvPr>
        </p:nvSpPr>
        <p:spPr>
          <a:xfrm>
            <a:off x="3124200" y="6426734"/>
            <a:ext cx="2895600" cy="357814"/>
          </a:xfrm>
          <a:prstGeom prst="rect">
            <a:avLst/>
          </a:prstGeom>
          <a:ln/>
        </p:spPr>
        <p:txBody>
          <a:bodyPr/>
          <a:lstStyle>
            <a:lvl1pPr>
              <a:defRPr sz="1200">
                <a:solidFill>
                  <a:srgbClr val="000000"/>
                </a:solidFill>
              </a:defRPr>
            </a:lvl1pPr>
          </a:lstStyle>
          <a:p>
            <a:pPr>
              <a:defRPr/>
            </a:pPr>
            <a:endParaRPr lang="en-US" dirty="0"/>
          </a:p>
        </p:txBody>
      </p:sp>
      <p:sp>
        <p:nvSpPr>
          <p:cNvPr id="10" name="Rectangle 6"/>
          <p:cNvSpPr>
            <a:spLocks noGrp="1" noChangeArrowheads="1"/>
          </p:cNvSpPr>
          <p:nvPr>
            <p:ph type="sldNum" sz="quarter" idx="12"/>
          </p:nvPr>
        </p:nvSpPr>
        <p:spPr>
          <a:xfrm>
            <a:off x="6553200" y="6427658"/>
            <a:ext cx="2133600" cy="393595"/>
          </a:xfrm>
          <a:prstGeom prst="rect">
            <a:avLst/>
          </a:prstGeom>
          <a:ln/>
        </p:spPr>
        <p:txBody>
          <a:bodyPr/>
          <a:lstStyle>
            <a:lvl1pPr>
              <a:defRPr sz="1200">
                <a:solidFill>
                  <a:srgbClr val="000000"/>
                </a:solidFill>
              </a:defRPr>
            </a:lvl1pPr>
          </a:lstStyle>
          <a:p>
            <a:pPr>
              <a:defRPr/>
            </a:pPr>
            <a:fld id="{E1F1A03D-4192-4551-88CA-CA38EA037E5D}" type="slidenum">
              <a:rPr lang="en-US" smtClean="0"/>
              <a:pPr>
                <a:defRPr/>
              </a:pPr>
              <a:t>‹#›</a:t>
            </a:fld>
            <a:endParaRPr lang="en-US" dirty="0"/>
          </a:p>
        </p:txBody>
      </p:sp>
      <p:pic>
        <p:nvPicPr>
          <p:cNvPr id="12" name="Picture 11" descr="NationalFFA_Emblem_R_3C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658" y="-107925"/>
            <a:ext cx="1523127" cy="1829481"/>
          </a:xfrm>
          <a:prstGeom prst="rect">
            <a:avLst/>
          </a:prstGeom>
        </p:spPr>
      </p:pic>
    </p:spTree>
    <p:extLst>
      <p:ext uri="{BB962C8B-B14F-4D97-AF65-F5344CB8AC3E}">
        <p14:creationId xmlns:p14="http://schemas.microsoft.com/office/powerpoint/2010/main" val="273557413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35410"/>
            <a:ext cx="5486400" cy="437857"/>
          </a:xfrm>
          <a:prstGeom prst="rect">
            <a:avLst/>
          </a:prstGeom>
        </p:spPr>
        <p:txBody>
          <a:bodyPr anchor="b"/>
          <a:lstStyle>
            <a:lvl1pPr algn="ctr">
              <a:defRPr sz="2000" b="0" i="0">
                <a:solidFill>
                  <a:srgbClr val="DA291C"/>
                </a:solidFill>
                <a:latin typeface="Verdana"/>
                <a:cs typeface="Verdana"/>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0" i="0">
                <a:solidFill>
                  <a:srgbClr val="000000"/>
                </a:solidFill>
                <a:latin typeface="Verdana"/>
                <a:cs typeface="Verdan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Rectangle 4"/>
          <p:cNvSpPr>
            <a:spLocks noGrp="1" noChangeArrowheads="1"/>
          </p:cNvSpPr>
          <p:nvPr>
            <p:ph type="dt" sz="half" idx="10"/>
          </p:nvPr>
        </p:nvSpPr>
        <p:spPr>
          <a:xfrm>
            <a:off x="457200" y="6426734"/>
            <a:ext cx="2133600" cy="357814"/>
          </a:xfrm>
          <a:prstGeom prst="rect">
            <a:avLst/>
          </a:prstGeom>
          <a:ln/>
        </p:spPr>
        <p:txBody>
          <a:bodyPr/>
          <a:lstStyle>
            <a:lvl1pPr>
              <a:defRPr sz="1200">
                <a:solidFill>
                  <a:srgbClr val="000000"/>
                </a:solidFill>
              </a:defRPr>
            </a:lvl1pPr>
          </a:lstStyle>
          <a:p>
            <a:pPr>
              <a:defRPr/>
            </a:pPr>
            <a:endParaRPr lang="en-US" dirty="0"/>
          </a:p>
        </p:txBody>
      </p:sp>
      <p:sp>
        <p:nvSpPr>
          <p:cNvPr id="9" name="Rectangle 5"/>
          <p:cNvSpPr>
            <a:spLocks noGrp="1" noChangeArrowheads="1"/>
          </p:cNvSpPr>
          <p:nvPr>
            <p:ph type="ftr" sz="quarter" idx="11"/>
          </p:nvPr>
        </p:nvSpPr>
        <p:spPr>
          <a:xfrm>
            <a:off x="3124200" y="6426734"/>
            <a:ext cx="2895600" cy="357814"/>
          </a:xfrm>
          <a:prstGeom prst="rect">
            <a:avLst/>
          </a:prstGeom>
          <a:ln/>
        </p:spPr>
        <p:txBody>
          <a:bodyPr/>
          <a:lstStyle>
            <a:lvl1pPr>
              <a:defRPr sz="1200">
                <a:solidFill>
                  <a:srgbClr val="000000"/>
                </a:solidFill>
              </a:defRPr>
            </a:lvl1pPr>
          </a:lstStyle>
          <a:p>
            <a:pPr>
              <a:defRPr/>
            </a:pPr>
            <a:endParaRPr lang="en-US" dirty="0"/>
          </a:p>
        </p:txBody>
      </p:sp>
      <p:sp>
        <p:nvSpPr>
          <p:cNvPr id="10" name="Rectangle 6"/>
          <p:cNvSpPr>
            <a:spLocks noGrp="1" noChangeArrowheads="1"/>
          </p:cNvSpPr>
          <p:nvPr>
            <p:ph type="sldNum" sz="quarter" idx="12"/>
          </p:nvPr>
        </p:nvSpPr>
        <p:spPr>
          <a:xfrm>
            <a:off x="6553200" y="6427658"/>
            <a:ext cx="2133600" cy="393595"/>
          </a:xfrm>
          <a:prstGeom prst="rect">
            <a:avLst/>
          </a:prstGeom>
          <a:ln/>
        </p:spPr>
        <p:txBody>
          <a:bodyPr/>
          <a:lstStyle>
            <a:lvl1pPr>
              <a:defRPr sz="1200">
                <a:solidFill>
                  <a:srgbClr val="000000"/>
                </a:solidFill>
              </a:defRPr>
            </a:lvl1pPr>
          </a:lstStyle>
          <a:p>
            <a:pPr>
              <a:defRPr/>
            </a:pPr>
            <a:fld id="{E1F1A03D-4192-4551-88CA-CA38EA037E5D}" type="slidenum">
              <a:rPr lang="en-US" smtClean="0"/>
              <a:pPr>
                <a:defRPr/>
              </a:pPr>
              <a:t>‹#›</a:t>
            </a:fld>
            <a:endParaRPr lang="en-US" dirty="0"/>
          </a:p>
        </p:txBody>
      </p:sp>
      <p:pic>
        <p:nvPicPr>
          <p:cNvPr id="11" name="Picture 10" descr="NationalFFA_Emblem_R_3C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658" y="-107925"/>
            <a:ext cx="1523127" cy="1829481"/>
          </a:xfrm>
          <a:prstGeom prst="rect">
            <a:avLst/>
          </a:prstGeom>
        </p:spPr>
      </p:pic>
    </p:spTree>
    <p:extLst>
      <p:ext uri="{BB962C8B-B14F-4D97-AF65-F5344CB8AC3E}">
        <p14:creationId xmlns:p14="http://schemas.microsoft.com/office/powerpoint/2010/main" val="4970125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092" y="6583540"/>
            <a:ext cx="9149773" cy="274460"/>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0033CC"/>
              </a:solidFill>
            </a:endParaRPr>
          </a:p>
        </p:txBody>
      </p:sp>
      <p:sp>
        <p:nvSpPr>
          <p:cNvPr id="8" name="Rectangle 7"/>
          <p:cNvSpPr/>
          <p:nvPr userDrawn="1"/>
        </p:nvSpPr>
        <p:spPr>
          <a:xfrm>
            <a:off x="0" y="6346749"/>
            <a:ext cx="9150866" cy="248227"/>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0"/>
            <a:ext cx="9150865" cy="460296"/>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004C97"/>
              </a:solidFill>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68" r:id="rId4"/>
    <p:sldLayoutId id="2147483669" r:id="rId5"/>
    <p:sldLayoutId id="2147483670" r:id="rId6"/>
    <p:sldLayoutId id="2147483671" r:id="rId7"/>
    <p:sldLayoutId id="2147483672" r:id="rId8"/>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www.ffa.org/agyouth" TargetMode="External"/><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mailto:ag.ed.registration@ag.nj.gov" TargetMode="External"/><Relationship Id="rId4" Type="http://schemas.openxmlformats.org/officeDocument/2006/relationships/hyperlink" Target="http://www.theaet.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hyperlink" Target="https://www.jotform.com/NJFFA/cover-pag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jotform.com/NJFFA/cover-pag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a:latin typeface="Georgia" panose="02040502050405020303" pitchFamily="18" charset="0"/>
              </a:rPr>
              <a:t>What’s New?</a:t>
            </a:r>
          </a:p>
        </p:txBody>
      </p:sp>
      <p:sp>
        <p:nvSpPr>
          <p:cNvPr id="3" name="Subtitle 2"/>
          <p:cNvSpPr>
            <a:spLocks noGrp="1"/>
          </p:cNvSpPr>
          <p:nvPr>
            <p:ph type="subTitle" idx="1"/>
          </p:nvPr>
        </p:nvSpPr>
        <p:spPr>
          <a:xfrm>
            <a:off x="1242647" y="2814041"/>
            <a:ext cx="6779846" cy="610543"/>
          </a:xfrm>
        </p:spPr>
        <p:txBody>
          <a:bodyPr/>
          <a:lstStyle/>
          <a:p>
            <a:r>
              <a:rPr lang="en-US" b="1" dirty="0">
                <a:latin typeface="Verdana" panose="020B0604030504040204" pitchFamily="34" charset="0"/>
                <a:ea typeface="Verdana" panose="020B0604030504040204" pitchFamily="34" charset="0"/>
              </a:rPr>
              <a:t>State and National FFA Updates</a:t>
            </a:r>
          </a:p>
        </p:txBody>
      </p:sp>
      <p:sp>
        <p:nvSpPr>
          <p:cNvPr id="4" name="Content Placeholder 3"/>
          <p:cNvSpPr>
            <a:spLocks noGrp="1"/>
          </p:cNvSpPr>
          <p:nvPr>
            <p:ph idx="13"/>
          </p:nvPr>
        </p:nvSpPr>
        <p:spPr>
          <a:xfrm>
            <a:off x="298939" y="3827353"/>
            <a:ext cx="8667261" cy="2372607"/>
          </a:xfrm>
        </p:spPr>
        <p:txBody>
          <a:bodyPr/>
          <a:lstStyle/>
          <a:p>
            <a:pPr algn="r"/>
            <a:r>
              <a:rPr lang="en-US" dirty="0">
                <a:latin typeface="Verdana" panose="020B0604030504040204" pitchFamily="34" charset="0"/>
                <a:ea typeface="Verdana" panose="020B0604030504040204" pitchFamily="34" charset="0"/>
              </a:rPr>
              <a:t>Kristianne M. Dowd</a:t>
            </a:r>
          </a:p>
          <a:p>
            <a:pPr algn="r"/>
            <a:r>
              <a:rPr lang="en-US" dirty="0">
                <a:latin typeface="Verdana" panose="020B0604030504040204" pitchFamily="34" charset="0"/>
                <a:ea typeface="Verdana" panose="020B0604030504040204" pitchFamily="34" charset="0"/>
              </a:rPr>
              <a:t>State FFA Specialist</a:t>
            </a:r>
          </a:p>
          <a:p>
            <a:pPr algn="r"/>
            <a:endParaRPr lang="en-US" dirty="0">
              <a:latin typeface="Verdana" panose="020B0604030504040204" pitchFamily="34" charset="0"/>
              <a:ea typeface="Verdana" panose="020B0604030504040204" pitchFamily="34" charset="0"/>
            </a:endParaRPr>
          </a:p>
          <a:p>
            <a:pPr algn="r"/>
            <a:r>
              <a:rPr lang="en-US" b="1" dirty="0">
                <a:latin typeface="Verdana" panose="020B0604030504040204" pitchFamily="34" charset="0"/>
                <a:ea typeface="Verdana" panose="020B0604030504040204" pitchFamily="34" charset="0"/>
              </a:rPr>
              <a:t>Fall Food, Agriculture &amp; Natural Resources Education</a:t>
            </a:r>
          </a:p>
          <a:p>
            <a:pPr algn="r"/>
            <a:r>
              <a:rPr lang="en-US" b="1" dirty="0">
                <a:latin typeface="Verdana" panose="020B0604030504040204" pitchFamily="34" charset="0"/>
                <a:ea typeface="Verdana" panose="020B0604030504040204" pitchFamily="34" charset="0"/>
              </a:rPr>
              <a:t>Professional Development Conference</a:t>
            </a:r>
          </a:p>
          <a:p>
            <a:pPr algn="r"/>
            <a:r>
              <a:rPr lang="en-US" b="1" dirty="0">
                <a:latin typeface="Verdana" panose="020B0604030504040204" pitchFamily="34" charset="0"/>
                <a:ea typeface="Verdana" panose="020B0604030504040204" pitchFamily="34" charset="0"/>
              </a:rPr>
              <a:t>September 27, 2019</a:t>
            </a:r>
          </a:p>
          <a:p>
            <a:endParaRPr lang="en-US" dirty="0">
              <a:latin typeface="Verdana" panose="020B0604030504040204" pitchFamily="34" charset="0"/>
              <a:ea typeface="Verdana" panose="020B0604030504040204" pitchFamily="34" charset="0"/>
            </a:endParaRPr>
          </a:p>
        </p:txBody>
      </p:sp>
      <p:sp>
        <p:nvSpPr>
          <p:cNvPr id="5" name="TextBox 4"/>
          <p:cNvSpPr txBox="1"/>
          <p:nvPr/>
        </p:nvSpPr>
        <p:spPr>
          <a:xfrm>
            <a:off x="4923770" y="6602730"/>
            <a:ext cx="3986550" cy="246221"/>
          </a:xfrm>
          <a:prstGeom prst="rect">
            <a:avLst/>
          </a:prstGeom>
          <a:noFill/>
        </p:spPr>
        <p:txBody>
          <a:bodyPr wrap="square" rtlCol="0">
            <a:spAutoFit/>
          </a:bodyPr>
          <a:lstStyle/>
          <a:p>
            <a:pPr algn="r"/>
            <a:r>
              <a:rPr lang="en-US" sz="1000" i="1" dirty="0">
                <a:solidFill>
                  <a:schemeClr val="bg1"/>
                </a:solidFill>
                <a:latin typeface="Verdana"/>
                <a:cs typeface="Verdana"/>
              </a:rPr>
              <a:t>Footer</a:t>
            </a:r>
            <a:r>
              <a:rPr lang="en-US" sz="1000" i="1" baseline="0" dirty="0">
                <a:solidFill>
                  <a:schemeClr val="bg1"/>
                </a:solidFill>
                <a:latin typeface="Verdana"/>
                <a:cs typeface="Verdana"/>
              </a:rPr>
              <a:t> description area.</a:t>
            </a:r>
            <a:endParaRPr lang="en-US" sz="1000" i="1" dirty="0">
              <a:solidFill>
                <a:schemeClr val="bg1"/>
              </a:solidFill>
              <a:latin typeface="Verdana"/>
              <a:cs typeface="Verdana"/>
            </a:endParaRPr>
          </a:p>
        </p:txBody>
      </p:sp>
    </p:spTree>
    <p:extLst>
      <p:ext uri="{BB962C8B-B14F-4D97-AF65-F5344CB8AC3E}">
        <p14:creationId xmlns:p14="http://schemas.microsoft.com/office/powerpoint/2010/main" val="14026955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50865" cy="460296"/>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4C97"/>
              </a:solidFill>
            </a:endParaRPr>
          </a:p>
        </p:txBody>
      </p:sp>
      <p:sp>
        <p:nvSpPr>
          <p:cNvPr id="3" name="TextBox 2"/>
          <p:cNvSpPr txBox="1"/>
          <p:nvPr/>
        </p:nvSpPr>
        <p:spPr>
          <a:xfrm>
            <a:off x="2067197" y="493593"/>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cxnSp>
        <p:nvCxnSpPr>
          <p:cNvPr id="5" name="Straight Connector 4"/>
          <p:cNvCxnSpPr/>
          <p:nvPr/>
        </p:nvCxnSpPr>
        <p:spPr>
          <a:xfrm>
            <a:off x="2165581" y="1195341"/>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2079371" y="1226945"/>
            <a:ext cx="6207610" cy="400110"/>
          </a:xfrm>
          <a:prstGeom prst="rect">
            <a:avLst/>
          </a:prstGeom>
          <a:noFill/>
        </p:spPr>
        <p:txBody>
          <a:bodyPr wrap="square" rtlCol="0">
            <a:spAutoFit/>
          </a:bodyPr>
          <a:lstStyle/>
          <a:p>
            <a:r>
              <a:rPr lang="en-US" sz="2000" b="1" dirty="0">
                <a:solidFill>
                  <a:srgbClr val="DA291C"/>
                </a:solidFill>
                <a:latin typeface="Verdana"/>
                <a:cs typeface="Verdana"/>
              </a:rPr>
              <a:t>FFA.org Educational Resources</a:t>
            </a:r>
          </a:p>
        </p:txBody>
      </p:sp>
      <p:sp>
        <p:nvSpPr>
          <p:cNvPr id="10" name="Rectangle 9"/>
          <p:cNvSpPr/>
          <p:nvPr/>
        </p:nvSpPr>
        <p:spPr>
          <a:xfrm>
            <a:off x="1092" y="6688390"/>
            <a:ext cx="9149773" cy="175383"/>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33CC"/>
              </a:solidFill>
            </a:endParaRPr>
          </a:p>
        </p:txBody>
      </p:sp>
      <p:sp>
        <p:nvSpPr>
          <p:cNvPr id="9" name="Rectangle 8"/>
          <p:cNvSpPr/>
          <p:nvPr/>
        </p:nvSpPr>
        <p:spPr>
          <a:xfrm>
            <a:off x="0" y="6451599"/>
            <a:ext cx="9150866" cy="248227"/>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NationalFFA_Emblem_R_3C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pic>
        <p:nvPicPr>
          <p:cNvPr id="3078" name="Picture 6" descr="https://screenshots.firefoxusercontent.com/images/4e2878f3-d746-41c2-be41-b4dd811b037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4811" y="1819996"/>
            <a:ext cx="2974377" cy="281732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278676" y="4948209"/>
            <a:ext cx="2586646" cy="923330"/>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Ag Explorer</a:t>
            </a:r>
          </a:p>
          <a:p>
            <a:pPr marL="457200" indent="-168275">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Career Finder</a:t>
            </a:r>
          </a:p>
          <a:p>
            <a:pPr marL="457200" indent="-168275">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Virtual Field Trip</a:t>
            </a:r>
          </a:p>
        </p:txBody>
      </p:sp>
    </p:spTree>
    <p:extLst>
      <p:ext uri="{BB962C8B-B14F-4D97-AF65-F5344CB8AC3E}">
        <p14:creationId xmlns:p14="http://schemas.microsoft.com/office/powerpoint/2010/main" val="302118152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21771"/>
            <a:ext cx="9150865" cy="460296"/>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4C97"/>
              </a:solidFill>
            </a:endParaRPr>
          </a:p>
        </p:txBody>
      </p:sp>
      <p:sp>
        <p:nvSpPr>
          <p:cNvPr id="3" name="TextBox 2"/>
          <p:cNvSpPr txBox="1"/>
          <p:nvPr/>
        </p:nvSpPr>
        <p:spPr>
          <a:xfrm>
            <a:off x="2067197" y="493593"/>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cxnSp>
        <p:nvCxnSpPr>
          <p:cNvPr id="5" name="Straight Connector 4"/>
          <p:cNvCxnSpPr/>
          <p:nvPr/>
        </p:nvCxnSpPr>
        <p:spPr>
          <a:xfrm>
            <a:off x="2165581" y="1195341"/>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2079371" y="1226945"/>
            <a:ext cx="5529743" cy="400110"/>
          </a:xfrm>
          <a:prstGeom prst="rect">
            <a:avLst/>
          </a:prstGeom>
          <a:noFill/>
        </p:spPr>
        <p:txBody>
          <a:bodyPr wrap="square" rtlCol="0">
            <a:spAutoFit/>
          </a:bodyPr>
          <a:lstStyle/>
          <a:p>
            <a:r>
              <a:rPr lang="en-US" sz="2000" b="1" dirty="0">
                <a:solidFill>
                  <a:srgbClr val="DA291C"/>
                </a:solidFill>
                <a:latin typeface="Verdana"/>
                <a:cs typeface="Verdana"/>
              </a:rPr>
              <a:t>FFA.org Educational Resources</a:t>
            </a:r>
          </a:p>
        </p:txBody>
      </p:sp>
      <p:sp>
        <p:nvSpPr>
          <p:cNvPr id="10" name="Rectangle 9"/>
          <p:cNvSpPr/>
          <p:nvPr/>
        </p:nvSpPr>
        <p:spPr>
          <a:xfrm>
            <a:off x="1092" y="6688390"/>
            <a:ext cx="9149773" cy="175383"/>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33CC"/>
              </a:solidFill>
            </a:endParaRPr>
          </a:p>
        </p:txBody>
      </p:sp>
      <p:sp>
        <p:nvSpPr>
          <p:cNvPr id="9" name="Rectangle 8"/>
          <p:cNvSpPr/>
          <p:nvPr/>
        </p:nvSpPr>
        <p:spPr>
          <a:xfrm>
            <a:off x="0" y="6451599"/>
            <a:ext cx="9150866" cy="248227"/>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NationalFFA_Emblem_R_3C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sp>
        <p:nvSpPr>
          <p:cNvPr id="13" name="TextBox 12">
            <a:extLst>
              <a:ext uri="{FF2B5EF4-FFF2-40B4-BE49-F238E27FC236}">
                <a16:creationId xmlns:a16="http://schemas.microsoft.com/office/drawing/2014/main" id="{E6F91DF2-27C8-47C0-92C9-5547125706DB}"/>
              </a:ext>
            </a:extLst>
          </p:cNvPr>
          <p:cNvSpPr txBox="1"/>
          <p:nvPr/>
        </p:nvSpPr>
        <p:spPr>
          <a:xfrm>
            <a:off x="414243" y="2138386"/>
            <a:ext cx="5133117" cy="2554545"/>
          </a:xfrm>
          <a:prstGeom prst="rect">
            <a:avLst/>
          </a:prstGeom>
          <a:noFill/>
        </p:spPr>
        <p:txBody>
          <a:bodyPr wrap="square" rtlCol="0">
            <a:spAutoFit/>
          </a:bodyPr>
          <a:lstStyle/>
          <a:p>
            <a:pPr marL="285750" indent="-285750">
              <a:buFont typeface="Arial" panose="020B0604020202020204" pitchFamily="34" charset="0"/>
              <a:buChar char="•"/>
            </a:pPr>
            <a:endParaRPr lang="en-US" sz="2000" dirty="0">
              <a:solidFill>
                <a:srgbClr val="000000"/>
              </a:solidFill>
              <a:latin typeface="Verdana"/>
              <a:cs typeface="Verdana"/>
              <a:hlinkClick r:id="rId3"/>
            </a:endParaRPr>
          </a:p>
          <a:p>
            <a:pPr marL="285750" indent="-285750">
              <a:buFont typeface="Arial" panose="020B0604020202020204" pitchFamily="34" charset="0"/>
              <a:buChar char="•"/>
            </a:pPr>
            <a:r>
              <a:rPr lang="en-US" sz="2000" dirty="0">
                <a:solidFill>
                  <a:srgbClr val="000000"/>
                </a:solidFill>
                <a:latin typeface="Verdana"/>
                <a:cs typeface="Verdana"/>
              </a:rPr>
              <a:t>Agricultural Literacy and Advocacy</a:t>
            </a:r>
          </a:p>
          <a:p>
            <a:pPr marL="285750" indent="-285750">
              <a:buFont typeface="Arial" panose="020B0604020202020204" pitchFamily="34" charset="0"/>
              <a:buChar char="•"/>
            </a:pPr>
            <a:r>
              <a:rPr lang="en-US" sz="2000" dirty="0">
                <a:solidFill>
                  <a:srgbClr val="000000"/>
                </a:solidFill>
                <a:latin typeface="Verdana"/>
                <a:cs typeface="Verdana"/>
                <a:hlinkClick r:id="rId3"/>
              </a:rPr>
              <a:t>https://www.ffa.org/ag-literacy-and-advocacy/</a:t>
            </a:r>
          </a:p>
          <a:p>
            <a:pPr marL="742950" lvl="1" indent="-285750">
              <a:buFont typeface="Arial" panose="020B0604020202020204" pitchFamily="34" charset="0"/>
              <a:buChar char="•"/>
            </a:pPr>
            <a:r>
              <a:rPr lang="en-US" sz="2000" dirty="0">
                <a:solidFill>
                  <a:srgbClr val="000000"/>
                </a:solidFill>
                <a:latin typeface="Verdana"/>
                <a:cs typeface="Verdana"/>
              </a:rPr>
              <a:t>Hot Ag Topics</a:t>
            </a:r>
          </a:p>
          <a:p>
            <a:pPr marL="742950" lvl="1" indent="-285750">
              <a:buFont typeface="Arial" panose="020B0604020202020204" pitchFamily="34" charset="0"/>
              <a:buChar char="•"/>
            </a:pPr>
            <a:r>
              <a:rPr lang="en-US" sz="2000" dirty="0">
                <a:solidFill>
                  <a:srgbClr val="000000"/>
                </a:solidFill>
                <a:latin typeface="Verdana"/>
                <a:cs typeface="Verdana"/>
              </a:rPr>
              <a:t>#</a:t>
            </a:r>
            <a:r>
              <a:rPr lang="en-US" sz="2000" dirty="0" err="1">
                <a:solidFill>
                  <a:srgbClr val="000000"/>
                </a:solidFill>
                <a:latin typeface="Verdana"/>
                <a:cs typeface="Verdana"/>
              </a:rPr>
              <a:t>SpeakAg</a:t>
            </a:r>
            <a:r>
              <a:rPr lang="en-US" sz="2000" dirty="0">
                <a:solidFill>
                  <a:srgbClr val="000000"/>
                </a:solidFill>
                <a:latin typeface="Verdana"/>
                <a:cs typeface="Verdana"/>
              </a:rPr>
              <a:t> Dialogues</a:t>
            </a:r>
          </a:p>
          <a:p>
            <a:pPr marL="742950" lvl="1" indent="-285750">
              <a:buFont typeface="Arial" panose="020B0604020202020204" pitchFamily="34" charset="0"/>
              <a:buChar char="•"/>
            </a:pPr>
            <a:r>
              <a:rPr lang="en-US" sz="2000" dirty="0">
                <a:solidFill>
                  <a:srgbClr val="000000"/>
                </a:solidFill>
                <a:latin typeface="Verdana"/>
                <a:cs typeface="Verdana"/>
              </a:rPr>
              <a:t>Habitudes</a:t>
            </a:r>
          </a:p>
          <a:p>
            <a:pPr marL="742950" lvl="1" indent="-285750">
              <a:buFont typeface="Arial" panose="020B0604020202020204" pitchFamily="34" charset="0"/>
              <a:buChar char="•"/>
            </a:pPr>
            <a:r>
              <a:rPr lang="en-US" sz="2000" dirty="0">
                <a:solidFill>
                  <a:srgbClr val="000000"/>
                </a:solidFill>
                <a:latin typeface="Verdana"/>
                <a:cs typeface="Verdana"/>
              </a:rPr>
              <a:t>Ag Youth Roadmap</a:t>
            </a:r>
          </a:p>
        </p:txBody>
      </p:sp>
      <p:pic>
        <p:nvPicPr>
          <p:cNvPr id="14" name="Picture 13">
            <a:extLst>
              <a:ext uri="{FF2B5EF4-FFF2-40B4-BE49-F238E27FC236}">
                <a16:creationId xmlns:a16="http://schemas.microsoft.com/office/drawing/2014/main" id="{386B3F0C-15F2-4D02-877A-CD02C79AECD1}"/>
              </a:ext>
            </a:extLst>
          </p:cNvPr>
          <p:cNvPicPr>
            <a:picLocks noChangeAspect="1"/>
          </p:cNvPicPr>
          <p:nvPr/>
        </p:nvPicPr>
        <p:blipFill>
          <a:blip r:embed="rId4"/>
          <a:stretch>
            <a:fillRect/>
          </a:stretch>
        </p:blipFill>
        <p:spPr>
          <a:xfrm>
            <a:off x="6236632" y="1881481"/>
            <a:ext cx="2431349" cy="4313213"/>
          </a:xfrm>
          <a:prstGeom prst="rect">
            <a:avLst/>
          </a:prstGeom>
        </p:spPr>
      </p:pic>
    </p:spTree>
    <p:extLst>
      <p:ext uri="{BB962C8B-B14F-4D97-AF65-F5344CB8AC3E}">
        <p14:creationId xmlns:p14="http://schemas.microsoft.com/office/powerpoint/2010/main" val="11541385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onalFFA_Emblem_R_3C_RGB.png">
            <a:extLst>
              <a:ext uri="{FF2B5EF4-FFF2-40B4-BE49-F238E27FC236}">
                <a16:creationId xmlns:a16="http://schemas.microsoft.com/office/drawing/2014/main" id="{927D9BA4-74DE-42B4-B2D3-FAB0A02EDC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sp>
        <p:nvSpPr>
          <p:cNvPr id="3" name="TextBox 2">
            <a:extLst>
              <a:ext uri="{FF2B5EF4-FFF2-40B4-BE49-F238E27FC236}">
                <a16:creationId xmlns:a16="http://schemas.microsoft.com/office/drawing/2014/main" id="{A95144DF-C2D2-40DA-81D4-C96948F619A5}"/>
              </a:ext>
            </a:extLst>
          </p:cNvPr>
          <p:cNvSpPr txBox="1"/>
          <p:nvPr/>
        </p:nvSpPr>
        <p:spPr>
          <a:xfrm>
            <a:off x="2067197" y="493593"/>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sp>
        <p:nvSpPr>
          <p:cNvPr id="4" name="TextBox 3">
            <a:extLst>
              <a:ext uri="{FF2B5EF4-FFF2-40B4-BE49-F238E27FC236}">
                <a16:creationId xmlns:a16="http://schemas.microsoft.com/office/drawing/2014/main" id="{FF3F5F70-F367-4A5E-B1E3-F9C2E45914C5}"/>
              </a:ext>
            </a:extLst>
          </p:cNvPr>
          <p:cNvSpPr txBox="1"/>
          <p:nvPr/>
        </p:nvSpPr>
        <p:spPr>
          <a:xfrm>
            <a:off x="2079371" y="1226945"/>
            <a:ext cx="6207610" cy="400110"/>
          </a:xfrm>
          <a:prstGeom prst="rect">
            <a:avLst/>
          </a:prstGeom>
          <a:noFill/>
        </p:spPr>
        <p:txBody>
          <a:bodyPr wrap="square" rtlCol="0">
            <a:spAutoFit/>
          </a:bodyPr>
          <a:lstStyle/>
          <a:p>
            <a:r>
              <a:rPr lang="en-US" sz="2000" b="1" dirty="0">
                <a:solidFill>
                  <a:srgbClr val="DA291C"/>
                </a:solidFill>
                <a:latin typeface="Verdana"/>
                <a:cs typeface="Verdana"/>
              </a:rPr>
              <a:t>FFA Branding</a:t>
            </a:r>
          </a:p>
        </p:txBody>
      </p:sp>
      <p:cxnSp>
        <p:nvCxnSpPr>
          <p:cNvPr id="5" name="Straight Connector 4">
            <a:extLst>
              <a:ext uri="{FF2B5EF4-FFF2-40B4-BE49-F238E27FC236}">
                <a16:creationId xmlns:a16="http://schemas.microsoft.com/office/drawing/2014/main" id="{E8F86AA5-B90A-434B-A430-23B1989391D8}"/>
              </a:ext>
            </a:extLst>
          </p:cNvPr>
          <p:cNvCxnSpPr/>
          <p:nvPr/>
        </p:nvCxnSpPr>
        <p:spPr>
          <a:xfrm>
            <a:off x="2165581" y="1195341"/>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A3B5F219-1BC1-43C1-B946-8F1C7A6876A9}"/>
              </a:ext>
            </a:extLst>
          </p:cNvPr>
          <p:cNvPicPr>
            <a:picLocks noChangeAspect="1"/>
          </p:cNvPicPr>
          <p:nvPr/>
        </p:nvPicPr>
        <p:blipFill rotWithShape="1">
          <a:blip r:embed="rId4"/>
          <a:srcRect l="31828" t="8498" r="36730" b="21075"/>
          <a:stretch/>
        </p:blipFill>
        <p:spPr>
          <a:xfrm>
            <a:off x="580" y="1892931"/>
            <a:ext cx="9143420" cy="4965069"/>
          </a:xfrm>
          <a:prstGeom prst="rect">
            <a:avLst/>
          </a:prstGeom>
        </p:spPr>
      </p:pic>
      <p:sp>
        <p:nvSpPr>
          <p:cNvPr id="10" name="Rectangle 9">
            <a:extLst>
              <a:ext uri="{FF2B5EF4-FFF2-40B4-BE49-F238E27FC236}">
                <a16:creationId xmlns:a16="http://schemas.microsoft.com/office/drawing/2014/main" id="{74BC5721-7D47-472A-ADED-2253F5DDF6AF}"/>
              </a:ext>
            </a:extLst>
          </p:cNvPr>
          <p:cNvSpPr/>
          <p:nvPr/>
        </p:nvSpPr>
        <p:spPr>
          <a:xfrm>
            <a:off x="2216499" y="1881482"/>
            <a:ext cx="843454" cy="1208354"/>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02CE47-4101-4CFE-824D-F6F982E46D14}"/>
              </a:ext>
            </a:extLst>
          </p:cNvPr>
          <p:cNvSpPr/>
          <p:nvPr/>
        </p:nvSpPr>
        <p:spPr>
          <a:xfrm>
            <a:off x="4225365" y="1892931"/>
            <a:ext cx="954823" cy="1208354"/>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DF0743-B7BC-4FFC-8696-FAA1898227F6}"/>
              </a:ext>
            </a:extLst>
          </p:cNvPr>
          <p:cNvSpPr/>
          <p:nvPr/>
        </p:nvSpPr>
        <p:spPr>
          <a:xfrm>
            <a:off x="7550499" y="1948349"/>
            <a:ext cx="1533736" cy="1097518"/>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C3FDA17-0E5F-4407-B5DD-DEC0E4EA78E4}"/>
              </a:ext>
            </a:extLst>
          </p:cNvPr>
          <p:cNvSpPr/>
          <p:nvPr/>
        </p:nvSpPr>
        <p:spPr>
          <a:xfrm>
            <a:off x="938306" y="3143623"/>
            <a:ext cx="770966" cy="1166015"/>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D568F1-6715-4601-B53C-5BE9AEEB7FF2}"/>
              </a:ext>
            </a:extLst>
          </p:cNvPr>
          <p:cNvSpPr/>
          <p:nvPr/>
        </p:nvSpPr>
        <p:spPr>
          <a:xfrm>
            <a:off x="1769035" y="3143623"/>
            <a:ext cx="932329" cy="1208354"/>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D1998D-8CCC-4F29-B68D-3AA0C335B83F}"/>
              </a:ext>
            </a:extLst>
          </p:cNvPr>
          <p:cNvSpPr/>
          <p:nvPr/>
        </p:nvSpPr>
        <p:spPr>
          <a:xfrm>
            <a:off x="3728546" y="3101284"/>
            <a:ext cx="843454" cy="1208354"/>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F355467-8458-4E73-ACFA-FEB23CF8C352}"/>
              </a:ext>
            </a:extLst>
          </p:cNvPr>
          <p:cNvSpPr/>
          <p:nvPr/>
        </p:nvSpPr>
        <p:spPr>
          <a:xfrm>
            <a:off x="6113874" y="3138503"/>
            <a:ext cx="843454" cy="1208354"/>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806A76-4452-4F16-B93D-D8AA763B70E2}"/>
              </a:ext>
            </a:extLst>
          </p:cNvPr>
          <p:cNvSpPr/>
          <p:nvPr/>
        </p:nvSpPr>
        <p:spPr>
          <a:xfrm>
            <a:off x="7015996" y="3138503"/>
            <a:ext cx="918916" cy="1208354"/>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4FF68C-331A-48B3-908E-85004F0F7996}"/>
              </a:ext>
            </a:extLst>
          </p:cNvPr>
          <p:cNvSpPr/>
          <p:nvPr/>
        </p:nvSpPr>
        <p:spPr>
          <a:xfrm>
            <a:off x="7167856" y="4422237"/>
            <a:ext cx="804370" cy="1097518"/>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D175CF0-8F17-49E4-9452-4B3216032EEA}"/>
              </a:ext>
            </a:extLst>
          </p:cNvPr>
          <p:cNvSpPr/>
          <p:nvPr/>
        </p:nvSpPr>
        <p:spPr>
          <a:xfrm>
            <a:off x="6280180" y="4422237"/>
            <a:ext cx="804370" cy="1097518"/>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99CEBF6-CD28-49AF-A83A-45AF582B2611}"/>
              </a:ext>
            </a:extLst>
          </p:cNvPr>
          <p:cNvSpPr/>
          <p:nvPr/>
        </p:nvSpPr>
        <p:spPr>
          <a:xfrm>
            <a:off x="4506996" y="4541663"/>
            <a:ext cx="1689878" cy="931319"/>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A088D47-EE1F-4CBD-A2DE-DF71B27913B0}"/>
              </a:ext>
            </a:extLst>
          </p:cNvPr>
          <p:cNvSpPr/>
          <p:nvPr/>
        </p:nvSpPr>
        <p:spPr>
          <a:xfrm>
            <a:off x="8286981" y="5560072"/>
            <a:ext cx="804370" cy="1167080"/>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A998FA3-3694-47A0-A4E7-4013A4D77B34}"/>
              </a:ext>
            </a:extLst>
          </p:cNvPr>
          <p:cNvSpPr/>
          <p:nvPr/>
        </p:nvSpPr>
        <p:spPr>
          <a:xfrm>
            <a:off x="4547565" y="5559480"/>
            <a:ext cx="1146850" cy="1097518"/>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7B0CD57-1073-4AB5-859A-18CE59189B98}"/>
              </a:ext>
            </a:extLst>
          </p:cNvPr>
          <p:cNvSpPr/>
          <p:nvPr/>
        </p:nvSpPr>
        <p:spPr>
          <a:xfrm>
            <a:off x="71999" y="4375465"/>
            <a:ext cx="903072" cy="1166015"/>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C9CBCF-F532-4F71-8393-4DC9AEAE6427}"/>
              </a:ext>
            </a:extLst>
          </p:cNvPr>
          <p:cNvSpPr/>
          <p:nvPr/>
        </p:nvSpPr>
        <p:spPr>
          <a:xfrm>
            <a:off x="52649" y="5559480"/>
            <a:ext cx="903072" cy="1166015"/>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E874BF8-0ABF-45EC-A4BE-773A58B931AE}"/>
              </a:ext>
            </a:extLst>
          </p:cNvPr>
          <p:cNvSpPr/>
          <p:nvPr/>
        </p:nvSpPr>
        <p:spPr>
          <a:xfrm>
            <a:off x="1007790" y="5559479"/>
            <a:ext cx="903072" cy="1166015"/>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99E2375-1A24-4AEF-98B7-8C4B22D71430}"/>
              </a:ext>
            </a:extLst>
          </p:cNvPr>
          <p:cNvSpPr/>
          <p:nvPr/>
        </p:nvSpPr>
        <p:spPr>
          <a:xfrm>
            <a:off x="3140888" y="5517991"/>
            <a:ext cx="1354028" cy="1166015"/>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6BB07C4-9538-419F-84C6-748C01B3AA1A}"/>
              </a:ext>
            </a:extLst>
          </p:cNvPr>
          <p:cNvSpPr/>
          <p:nvPr/>
        </p:nvSpPr>
        <p:spPr>
          <a:xfrm>
            <a:off x="7993579" y="3138503"/>
            <a:ext cx="1097771" cy="1208354"/>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A3041B9-B2F8-4AFF-B397-B71E8378119C}"/>
              </a:ext>
            </a:extLst>
          </p:cNvPr>
          <p:cNvSpPr/>
          <p:nvPr/>
        </p:nvSpPr>
        <p:spPr>
          <a:xfrm>
            <a:off x="71998" y="3122453"/>
            <a:ext cx="813657" cy="1166015"/>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814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onalFFA_Emblem_R_3C_RGB.png">
            <a:extLst>
              <a:ext uri="{FF2B5EF4-FFF2-40B4-BE49-F238E27FC236}">
                <a16:creationId xmlns:a16="http://schemas.microsoft.com/office/drawing/2014/main" id="{927D9BA4-74DE-42B4-B2D3-FAB0A02EDC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sp>
        <p:nvSpPr>
          <p:cNvPr id="4" name="TextBox 3">
            <a:extLst>
              <a:ext uri="{FF2B5EF4-FFF2-40B4-BE49-F238E27FC236}">
                <a16:creationId xmlns:a16="http://schemas.microsoft.com/office/drawing/2014/main" id="{FF3F5F70-F367-4A5E-B1E3-F9C2E45914C5}"/>
              </a:ext>
            </a:extLst>
          </p:cNvPr>
          <p:cNvSpPr txBox="1"/>
          <p:nvPr/>
        </p:nvSpPr>
        <p:spPr>
          <a:xfrm>
            <a:off x="2079371" y="1226945"/>
            <a:ext cx="6207610" cy="461665"/>
          </a:xfrm>
          <a:prstGeom prst="rect">
            <a:avLst/>
          </a:prstGeom>
          <a:noFill/>
        </p:spPr>
        <p:txBody>
          <a:bodyPr wrap="square" rtlCol="0">
            <a:spAutoFit/>
          </a:bodyPr>
          <a:lstStyle/>
          <a:p>
            <a:r>
              <a:rPr lang="en-US" sz="2400" b="1" dirty="0">
                <a:solidFill>
                  <a:srgbClr val="DA291C"/>
                </a:solidFill>
                <a:latin typeface="Verdana" panose="020B0604030504040204" pitchFamily="34" charset="0"/>
                <a:ea typeface="Verdana" panose="020B0604030504040204" pitchFamily="34" charset="0"/>
                <a:cs typeface="Verdana"/>
              </a:rPr>
              <a:t>FFA Branding</a:t>
            </a:r>
          </a:p>
        </p:txBody>
      </p:sp>
      <p:cxnSp>
        <p:nvCxnSpPr>
          <p:cNvPr id="5" name="Straight Connector 4">
            <a:extLst>
              <a:ext uri="{FF2B5EF4-FFF2-40B4-BE49-F238E27FC236}">
                <a16:creationId xmlns:a16="http://schemas.microsoft.com/office/drawing/2014/main" id="{E8F86AA5-B90A-434B-A430-23B1989391D8}"/>
              </a:ext>
            </a:extLst>
          </p:cNvPr>
          <p:cNvCxnSpPr/>
          <p:nvPr/>
        </p:nvCxnSpPr>
        <p:spPr>
          <a:xfrm>
            <a:off x="2165581" y="1195341"/>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B929C3A4-CB0B-42B8-8B8B-2FAB17382E2D}"/>
              </a:ext>
            </a:extLst>
          </p:cNvPr>
          <p:cNvSpPr txBox="1"/>
          <p:nvPr/>
        </p:nvSpPr>
        <p:spPr>
          <a:xfrm>
            <a:off x="2067197" y="493593"/>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pic>
        <p:nvPicPr>
          <p:cNvPr id="3" name="Picture 2" descr="https://www.ffa.org/wp-content/uploads/2019/05/ffa_emblem_guide_1.jpg">
            <a:extLst>
              <a:ext uri="{FF2B5EF4-FFF2-40B4-BE49-F238E27FC236}">
                <a16:creationId xmlns:a16="http://schemas.microsoft.com/office/drawing/2014/main" id="{DEA9AA19-834D-4621-BEB9-EA2A37A6F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67412"/>
            <a:ext cx="4600208" cy="1869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ffa.org/wp-content/uploads/2019/05/ffa_emblem_guide_2.jpg">
            <a:extLst>
              <a:ext uri="{FF2B5EF4-FFF2-40B4-BE49-F238E27FC236}">
                <a16:creationId xmlns:a16="http://schemas.microsoft.com/office/drawing/2014/main" id="{3B99313F-ACE0-4619-9DBC-E6C3FD571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2212" y="4115847"/>
            <a:ext cx="5341788" cy="21710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5F95002-3830-4F8C-BCC8-C2D3CB76E57C}"/>
              </a:ext>
            </a:extLst>
          </p:cNvPr>
          <p:cNvSpPr/>
          <p:nvPr/>
        </p:nvSpPr>
        <p:spPr>
          <a:xfrm>
            <a:off x="92069" y="4462330"/>
            <a:ext cx="3589867" cy="1200329"/>
          </a:xfrm>
          <a:prstGeom prst="rect">
            <a:avLst/>
          </a:prstGeom>
        </p:spPr>
        <p:txBody>
          <a:bodyPr wrap="square">
            <a:spAutoFit/>
          </a:bodyPr>
          <a:lstStyle/>
          <a:p>
            <a:r>
              <a:rPr lang="en-US" dirty="0">
                <a:solidFill>
                  <a:srgbClr val="111111"/>
                </a:solidFill>
                <a:latin typeface="Raleway"/>
              </a:rPr>
              <a:t>The FFA emblem stands on its own.</a:t>
            </a:r>
          </a:p>
          <a:p>
            <a:r>
              <a:rPr lang="en-US" dirty="0">
                <a:solidFill>
                  <a:srgbClr val="111111"/>
                </a:solidFill>
                <a:latin typeface="Raleway"/>
              </a:rPr>
              <a:t>Never separate, silhouette, cover or clip the emblem.</a:t>
            </a:r>
            <a:endParaRPr lang="en-US" b="0" i="0" dirty="0">
              <a:solidFill>
                <a:srgbClr val="111111"/>
              </a:solidFill>
              <a:effectLst/>
              <a:latin typeface="Raleway"/>
            </a:endParaRPr>
          </a:p>
        </p:txBody>
      </p:sp>
      <p:sp>
        <p:nvSpPr>
          <p:cNvPr id="7" name="Rectangle 6">
            <a:extLst>
              <a:ext uri="{FF2B5EF4-FFF2-40B4-BE49-F238E27FC236}">
                <a16:creationId xmlns:a16="http://schemas.microsoft.com/office/drawing/2014/main" id="{F86ABB46-FA2A-4B8A-BE07-B38E8B8A946E}"/>
              </a:ext>
            </a:extLst>
          </p:cNvPr>
          <p:cNvSpPr/>
          <p:nvPr/>
        </p:nvSpPr>
        <p:spPr>
          <a:xfrm>
            <a:off x="4758252" y="2101616"/>
            <a:ext cx="4543792" cy="1815882"/>
          </a:xfrm>
          <a:prstGeom prst="rect">
            <a:avLst/>
          </a:prstGeom>
        </p:spPr>
        <p:txBody>
          <a:bodyPr wrap="square">
            <a:spAutoFit/>
          </a:bodyPr>
          <a:lstStyle/>
          <a:p>
            <a:r>
              <a:rPr lang="en-US" sz="1400" b="1" dirty="0">
                <a:solidFill>
                  <a:srgbClr val="707070"/>
                </a:solidFill>
                <a:latin typeface="Raleway"/>
              </a:rPr>
              <a:t>Do’s</a:t>
            </a:r>
          </a:p>
          <a:p>
            <a:pPr>
              <a:buFont typeface="Arial" panose="020B0604020202020204" pitchFamily="34" charset="0"/>
              <a:buChar char="•"/>
            </a:pPr>
            <a:r>
              <a:rPr lang="en-US" sz="1400" dirty="0">
                <a:solidFill>
                  <a:srgbClr val="111111"/>
                </a:solidFill>
                <a:latin typeface="Raleway"/>
              </a:rPr>
              <a:t>Do use the current emblem</a:t>
            </a:r>
          </a:p>
          <a:p>
            <a:pPr>
              <a:buFont typeface="Arial" panose="020B0604020202020204" pitchFamily="34" charset="0"/>
              <a:buChar char="•"/>
            </a:pPr>
            <a:r>
              <a:rPr lang="en-US" sz="1400" dirty="0">
                <a:solidFill>
                  <a:srgbClr val="111111"/>
                </a:solidFill>
                <a:latin typeface="Raleway"/>
              </a:rPr>
              <a:t>Do give the emblem prominence</a:t>
            </a:r>
          </a:p>
          <a:p>
            <a:r>
              <a:rPr lang="en-US" sz="1400" b="1" dirty="0">
                <a:solidFill>
                  <a:srgbClr val="707070"/>
                </a:solidFill>
                <a:latin typeface="Raleway"/>
              </a:rPr>
              <a:t>Don’ts</a:t>
            </a:r>
          </a:p>
          <a:p>
            <a:pPr>
              <a:buFont typeface="Arial" panose="020B0604020202020204" pitchFamily="34" charset="0"/>
              <a:buChar char="•"/>
            </a:pPr>
            <a:r>
              <a:rPr lang="en-US" sz="1400" dirty="0">
                <a:solidFill>
                  <a:srgbClr val="111111"/>
                </a:solidFill>
                <a:latin typeface="Raleway"/>
              </a:rPr>
              <a:t>Don’t use the former design</a:t>
            </a:r>
          </a:p>
          <a:p>
            <a:pPr>
              <a:buFont typeface="Arial" panose="020B0604020202020204" pitchFamily="34" charset="0"/>
              <a:buChar char="•"/>
            </a:pPr>
            <a:r>
              <a:rPr lang="en-US" sz="1400" dirty="0">
                <a:solidFill>
                  <a:srgbClr val="111111"/>
                </a:solidFill>
                <a:latin typeface="Raleway"/>
              </a:rPr>
              <a:t>Don’t print the emblem smaller than 0.75″</a:t>
            </a:r>
          </a:p>
          <a:p>
            <a:pPr>
              <a:buFont typeface="Arial" panose="020B0604020202020204" pitchFamily="34" charset="0"/>
              <a:buChar char="•"/>
            </a:pPr>
            <a:r>
              <a:rPr lang="en-US" sz="1400" dirty="0">
                <a:solidFill>
                  <a:srgbClr val="111111"/>
                </a:solidFill>
                <a:latin typeface="Raleway"/>
              </a:rPr>
              <a:t>Don’t digitally display the emblem smaller than 40 pixels</a:t>
            </a:r>
            <a:endParaRPr lang="en-US" sz="1400" b="0" i="0" dirty="0">
              <a:solidFill>
                <a:srgbClr val="111111"/>
              </a:solidFill>
              <a:effectLst/>
              <a:latin typeface="Raleway"/>
            </a:endParaRPr>
          </a:p>
        </p:txBody>
      </p:sp>
    </p:spTree>
    <p:extLst>
      <p:ext uri="{BB962C8B-B14F-4D97-AF65-F5344CB8AC3E}">
        <p14:creationId xmlns:p14="http://schemas.microsoft.com/office/powerpoint/2010/main" val="422237846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onalFFA_Emblem_R_3C_RGB.png">
            <a:extLst>
              <a:ext uri="{FF2B5EF4-FFF2-40B4-BE49-F238E27FC236}">
                <a16:creationId xmlns:a16="http://schemas.microsoft.com/office/drawing/2014/main" id="{927D9BA4-74DE-42B4-B2D3-FAB0A02EDC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sp>
        <p:nvSpPr>
          <p:cNvPr id="3" name="TextBox 2">
            <a:extLst>
              <a:ext uri="{FF2B5EF4-FFF2-40B4-BE49-F238E27FC236}">
                <a16:creationId xmlns:a16="http://schemas.microsoft.com/office/drawing/2014/main" id="{A95144DF-C2D2-40DA-81D4-C96948F619A5}"/>
              </a:ext>
            </a:extLst>
          </p:cNvPr>
          <p:cNvSpPr txBox="1"/>
          <p:nvPr/>
        </p:nvSpPr>
        <p:spPr>
          <a:xfrm>
            <a:off x="2067197" y="493593"/>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sp>
        <p:nvSpPr>
          <p:cNvPr id="4" name="TextBox 3">
            <a:extLst>
              <a:ext uri="{FF2B5EF4-FFF2-40B4-BE49-F238E27FC236}">
                <a16:creationId xmlns:a16="http://schemas.microsoft.com/office/drawing/2014/main" id="{FF3F5F70-F367-4A5E-B1E3-F9C2E45914C5}"/>
              </a:ext>
            </a:extLst>
          </p:cNvPr>
          <p:cNvSpPr txBox="1"/>
          <p:nvPr/>
        </p:nvSpPr>
        <p:spPr>
          <a:xfrm>
            <a:off x="2079371" y="1226945"/>
            <a:ext cx="6207610" cy="400110"/>
          </a:xfrm>
          <a:prstGeom prst="rect">
            <a:avLst/>
          </a:prstGeom>
          <a:noFill/>
        </p:spPr>
        <p:txBody>
          <a:bodyPr wrap="square" rtlCol="0">
            <a:spAutoFit/>
          </a:bodyPr>
          <a:lstStyle/>
          <a:p>
            <a:r>
              <a:rPr lang="en-US" sz="2000" b="1" dirty="0">
                <a:solidFill>
                  <a:srgbClr val="DA291C"/>
                </a:solidFill>
                <a:latin typeface="Verdana"/>
                <a:cs typeface="Verdana"/>
              </a:rPr>
              <a:t>FFA Branding</a:t>
            </a:r>
          </a:p>
        </p:txBody>
      </p:sp>
      <p:cxnSp>
        <p:nvCxnSpPr>
          <p:cNvPr id="5" name="Straight Connector 4">
            <a:extLst>
              <a:ext uri="{FF2B5EF4-FFF2-40B4-BE49-F238E27FC236}">
                <a16:creationId xmlns:a16="http://schemas.microsoft.com/office/drawing/2014/main" id="{E8F86AA5-B90A-434B-A430-23B1989391D8}"/>
              </a:ext>
            </a:extLst>
          </p:cNvPr>
          <p:cNvCxnSpPr/>
          <p:nvPr/>
        </p:nvCxnSpPr>
        <p:spPr>
          <a:xfrm>
            <a:off x="2165581" y="1195341"/>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pic>
        <p:nvPicPr>
          <p:cNvPr id="6" name="Picture 5">
            <a:extLst>
              <a:ext uri="{FF2B5EF4-FFF2-40B4-BE49-F238E27FC236}">
                <a16:creationId xmlns:a16="http://schemas.microsoft.com/office/drawing/2014/main" id="{CB212660-6EF2-46D2-A3AE-92F86510744E}"/>
              </a:ext>
            </a:extLst>
          </p:cNvPr>
          <p:cNvPicPr>
            <a:picLocks noChangeAspect="1"/>
          </p:cNvPicPr>
          <p:nvPr/>
        </p:nvPicPr>
        <p:blipFill rotWithShape="1">
          <a:blip r:embed="rId4"/>
          <a:srcRect l="38679" t="14579" r="44324" b="34108"/>
          <a:stretch/>
        </p:blipFill>
        <p:spPr>
          <a:xfrm>
            <a:off x="1719943" y="1710675"/>
            <a:ext cx="6567038" cy="4806086"/>
          </a:xfrm>
          <a:prstGeom prst="rect">
            <a:avLst/>
          </a:prstGeom>
        </p:spPr>
      </p:pic>
      <p:sp>
        <p:nvSpPr>
          <p:cNvPr id="7" name="Rectangle 6">
            <a:extLst>
              <a:ext uri="{FF2B5EF4-FFF2-40B4-BE49-F238E27FC236}">
                <a16:creationId xmlns:a16="http://schemas.microsoft.com/office/drawing/2014/main" id="{3F970883-D517-44B9-9088-C6C36838BC51}"/>
              </a:ext>
            </a:extLst>
          </p:cNvPr>
          <p:cNvSpPr/>
          <p:nvPr/>
        </p:nvSpPr>
        <p:spPr>
          <a:xfrm>
            <a:off x="4383076" y="4738977"/>
            <a:ext cx="1540646" cy="1281675"/>
          </a:xfrm>
          <a:prstGeom prst="rect">
            <a:avLst/>
          </a:prstGeom>
          <a:no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F9C115F-2C25-4605-BFB8-8672E805B15D}"/>
              </a:ext>
            </a:extLst>
          </p:cNvPr>
          <p:cNvSpPr/>
          <p:nvPr/>
        </p:nvSpPr>
        <p:spPr>
          <a:xfrm>
            <a:off x="6133688" y="4740302"/>
            <a:ext cx="1540646" cy="1281675"/>
          </a:xfrm>
          <a:prstGeom prst="rect">
            <a:avLst/>
          </a:prstGeom>
          <a:no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740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onalFFA_Emblem_R_3C_RGB.png">
            <a:extLst>
              <a:ext uri="{FF2B5EF4-FFF2-40B4-BE49-F238E27FC236}">
                <a16:creationId xmlns:a16="http://schemas.microsoft.com/office/drawing/2014/main" id="{927D9BA4-74DE-42B4-B2D3-FAB0A02EDC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sp>
        <p:nvSpPr>
          <p:cNvPr id="3" name="TextBox 2">
            <a:extLst>
              <a:ext uri="{FF2B5EF4-FFF2-40B4-BE49-F238E27FC236}">
                <a16:creationId xmlns:a16="http://schemas.microsoft.com/office/drawing/2014/main" id="{A95144DF-C2D2-40DA-81D4-C96948F619A5}"/>
              </a:ext>
            </a:extLst>
          </p:cNvPr>
          <p:cNvSpPr txBox="1"/>
          <p:nvPr/>
        </p:nvSpPr>
        <p:spPr>
          <a:xfrm>
            <a:off x="2067197" y="493593"/>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sp>
        <p:nvSpPr>
          <p:cNvPr id="4" name="TextBox 3">
            <a:extLst>
              <a:ext uri="{FF2B5EF4-FFF2-40B4-BE49-F238E27FC236}">
                <a16:creationId xmlns:a16="http://schemas.microsoft.com/office/drawing/2014/main" id="{FF3F5F70-F367-4A5E-B1E3-F9C2E45914C5}"/>
              </a:ext>
            </a:extLst>
          </p:cNvPr>
          <p:cNvSpPr txBox="1"/>
          <p:nvPr/>
        </p:nvSpPr>
        <p:spPr>
          <a:xfrm>
            <a:off x="2079371" y="1226945"/>
            <a:ext cx="6207610" cy="400110"/>
          </a:xfrm>
          <a:prstGeom prst="rect">
            <a:avLst/>
          </a:prstGeom>
          <a:noFill/>
        </p:spPr>
        <p:txBody>
          <a:bodyPr wrap="square" rtlCol="0">
            <a:spAutoFit/>
          </a:bodyPr>
          <a:lstStyle/>
          <a:p>
            <a:r>
              <a:rPr lang="en-US" sz="2000" b="1" dirty="0">
                <a:solidFill>
                  <a:srgbClr val="DA291C"/>
                </a:solidFill>
                <a:latin typeface="Verdana"/>
                <a:cs typeface="Verdana"/>
              </a:rPr>
              <a:t>FFA Branding</a:t>
            </a:r>
          </a:p>
        </p:txBody>
      </p:sp>
      <p:cxnSp>
        <p:nvCxnSpPr>
          <p:cNvPr id="5" name="Straight Connector 4">
            <a:extLst>
              <a:ext uri="{FF2B5EF4-FFF2-40B4-BE49-F238E27FC236}">
                <a16:creationId xmlns:a16="http://schemas.microsoft.com/office/drawing/2014/main" id="{E8F86AA5-B90A-434B-A430-23B1989391D8}"/>
              </a:ext>
            </a:extLst>
          </p:cNvPr>
          <p:cNvCxnSpPr/>
          <p:nvPr/>
        </p:nvCxnSpPr>
        <p:spPr>
          <a:xfrm>
            <a:off x="2165581" y="1195341"/>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076064B6-5E15-49FB-8582-DC5798933B08}"/>
              </a:ext>
            </a:extLst>
          </p:cNvPr>
          <p:cNvPicPr>
            <a:picLocks noChangeAspect="1"/>
          </p:cNvPicPr>
          <p:nvPr/>
        </p:nvPicPr>
        <p:blipFill rotWithShape="1">
          <a:blip r:embed="rId4"/>
          <a:srcRect l="1130" t="21449" r="68436" b="21753"/>
          <a:stretch/>
        </p:blipFill>
        <p:spPr>
          <a:xfrm>
            <a:off x="0" y="1931926"/>
            <a:ext cx="9144000" cy="4136870"/>
          </a:xfrm>
          <a:prstGeom prst="rect">
            <a:avLst/>
          </a:prstGeom>
        </p:spPr>
      </p:pic>
      <p:sp>
        <p:nvSpPr>
          <p:cNvPr id="10" name="Rectangle 9">
            <a:extLst>
              <a:ext uri="{FF2B5EF4-FFF2-40B4-BE49-F238E27FC236}">
                <a16:creationId xmlns:a16="http://schemas.microsoft.com/office/drawing/2014/main" id="{E8A09E10-BE53-4E89-A705-1D5281795525}"/>
              </a:ext>
            </a:extLst>
          </p:cNvPr>
          <p:cNvSpPr/>
          <p:nvPr/>
        </p:nvSpPr>
        <p:spPr>
          <a:xfrm>
            <a:off x="5788549" y="3120228"/>
            <a:ext cx="2498431" cy="222637"/>
          </a:xfrm>
          <a:prstGeom prst="rect">
            <a:avLst/>
          </a:pr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B0C848-B66A-4EA0-B14C-0968E34BB214}"/>
              </a:ext>
            </a:extLst>
          </p:cNvPr>
          <p:cNvSpPr/>
          <p:nvPr/>
        </p:nvSpPr>
        <p:spPr>
          <a:xfrm>
            <a:off x="5788550" y="4153789"/>
            <a:ext cx="2498431" cy="222637"/>
          </a:xfrm>
          <a:prstGeom prst="rect">
            <a:avLst/>
          </a:pr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73EE30-7078-496D-A89B-E188B06C1847}"/>
              </a:ext>
            </a:extLst>
          </p:cNvPr>
          <p:cNvSpPr/>
          <p:nvPr/>
        </p:nvSpPr>
        <p:spPr>
          <a:xfrm>
            <a:off x="5788549" y="4507198"/>
            <a:ext cx="2498431" cy="222637"/>
          </a:xfrm>
          <a:prstGeom prst="rect">
            <a:avLst/>
          </a:pr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1BBD5E1-D9FC-4610-B640-27DF9BCC7B44}"/>
              </a:ext>
            </a:extLst>
          </p:cNvPr>
          <p:cNvSpPr/>
          <p:nvPr/>
        </p:nvSpPr>
        <p:spPr>
          <a:xfrm>
            <a:off x="5788548" y="4823269"/>
            <a:ext cx="2498431" cy="222637"/>
          </a:xfrm>
          <a:prstGeom prst="rect">
            <a:avLst/>
          </a:pr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672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2C137B-3322-47FA-9F84-1F6AD34882C2}"/>
              </a:ext>
            </a:extLst>
          </p:cNvPr>
          <p:cNvPicPr>
            <a:picLocks noChangeAspect="1"/>
          </p:cNvPicPr>
          <p:nvPr/>
        </p:nvPicPr>
        <p:blipFill rotWithShape="1">
          <a:blip r:embed="rId3">
            <a:extLst>
              <a:ext uri="{28A0092B-C50C-407E-A947-70E740481C1C}">
                <a14:useLocalDpi xmlns:a14="http://schemas.microsoft.com/office/drawing/2010/main" val="0"/>
              </a:ext>
            </a:extLst>
          </a:blip>
          <a:srcRect l="21629" t="9946" r="21629" b="21676"/>
          <a:stretch/>
        </p:blipFill>
        <p:spPr>
          <a:xfrm>
            <a:off x="2216499" y="2035305"/>
            <a:ext cx="5188483" cy="3907809"/>
          </a:xfrm>
          <a:prstGeom prst="rect">
            <a:avLst/>
          </a:prstGeom>
        </p:spPr>
      </p:pic>
      <p:sp>
        <p:nvSpPr>
          <p:cNvPr id="2" name="Rectangle 1"/>
          <p:cNvSpPr/>
          <p:nvPr/>
        </p:nvSpPr>
        <p:spPr>
          <a:xfrm>
            <a:off x="0" y="0"/>
            <a:ext cx="9150865" cy="460296"/>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004C97"/>
              </a:solidFill>
            </a:endParaRPr>
          </a:p>
        </p:txBody>
      </p:sp>
      <p:sp>
        <p:nvSpPr>
          <p:cNvPr id="3" name="TextBox 2"/>
          <p:cNvSpPr txBox="1"/>
          <p:nvPr/>
        </p:nvSpPr>
        <p:spPr>
          <a:xfrm>
            <a:off x="2067197" y="493593"/>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cxnSp>
        <p:nvCxnSpPr>
          <p:cNvPr id="5" name="Straight Connector 4"/>
          <p:cNvCxnSpPr/>
          <p:nvPr/>
        </p:nvCxnSpPr>
        <p:spPr>
          <a:xfrm>
            <a:off x="2165581" y="1195341"/>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2079371" y="1226945"/>
            <a:ext cx="6207610" cy="400110"/>
          </a:xfrm>
          <a:prstGeom prst="rect">
            <a:avLst/>
          </a:prstGeom>
          <a:noFill/>
        </p:spPr>
        <p:txBody>
          <a:bodyPr wrap="square" rtlCol="0">
            <a:spAutoFit/>
          </a:bodyPr>
          <a:lstStyle/>
          <a:p>
            <a:r>
              <a:rPr lang="en-US" sz="2000" b="1" dirty="0">
                <a:solidFill>
                  <a:srgbClr val="DA291C"/>
                </a:solidFill>
                <a:latin typeface="Verdana"/>
                <a:cs typeface="Verdana"/>
              </a:rPr>
              <a:t>State Website</a:t>
            </a:r>
          </a:p>
        </p:txBody>
      </p:sp>
      <p:sp>
        <p:nvSpPr>
          <p:cNvPr id="10" name="Rectangle 9"/>
          <p:cNvSpPr/>
          <p:nvPr/>
        </p:nvSpPr>
        <p:spPr>
          <a:xfrm>
            <a:off x="1092" y="6688390"/>
            <a:ext cx="9149773" cy="175383"/>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0033CC"/>
              </a:solidFill>
            </a:endParaRPr>
          </a:p>
        </p:txBody>
      </p:sp>
      <p:sp>
        <p:nvSpPr>
          <p:cNvPr id="9" name="Rectangle 8"/>
          <p:cNvSpPr/>
          <p:nvPr/>
        </p:nvSpPr>
        <p:spPr>
          <a:xfrm>
            <a:off x="0" y="6451599"/>
            <a:ext cx="9150866" cy="248227"/>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NationalFFA_Emblem_R_3C_RG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sp>
        <p:nvSpPr>
          <p:cNvPr id="13" name="Oval 12">
            <a:extLst>
              <a:ext uri="{FF2B5EF4-FFF2-40B4-BE49-F238E27FC236}">
                <a16:creationId xmlns:a16="http://schemas.microsoft.com/office/drawing/2014/main" id="{63DE39BE-7095-4AE3-B809-C56C032CA840}"/>
              </a:ext>
            </a:extLst>
          </p:cNvPr>
          <p:cNvSpPr/>
          <p:nvPr/>
        </p:nvSpPr>
        <p:spPr>
          <a:xfrm>
            <a:off x="2987954" y="2810072"/>
            <a:ext cx="809897" cy="1480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FCFE276-B2FB-4762-84C3-48B5AFA25595}"/>
              </a:ext>
            </a:extLst>
          </p:cNvPr>
          <p:cNvSpPr/>
          <p:nvPr/>
        </p:nvSpPr>
        <p:spPr>
          <a:xfrm>
            <a:off x="5778137" y="2844995"/>
            <a:ext cx="809897" cy="1480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E87F5A3B-8DE4-4446-8199-1186789708BD}"/>
              </a:ext>
            </a:extLst>
          </p:cNvPr>
          <p:cNvCxnSpPr>
            <a:cxnSpLocks/>
          </p:cNvCxnSpPr>
          <p:nvPr/>
        </p:nvCxnSpPr>
        <p:spPr>
          <a:xfrm flipV="1">
            <a:off x="6557617" y="2007307"/>
            <a:ext cx="1837508" cy="91171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A5ED3F9-186A-4D70-9B5D-E6DE36DB111D}"/>
              </a:ext>
            </a:extLst>
          </p:cNvPr>
          <p:cNvCxnSpPr>
            <a:cxnSpLocks/>
          </p:cNvCxnSpPr>
          <p:nvPr/>
        </p:nvCxnSpPr>
        <p:spPr>
          <a:xfrm flipH="1" flipV="1">
            <a:off x="1237041" y="2489389"/>
            <a:ext cx="1750423" cy="37969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0619494-269A-4D97-B247-43C6668142E9}"/>
              </a:ext>
            </a:extLst>
          </p:cNvPr>
          <p:cNvSpPr txBox="1"/>
          <p:nvPr/>
        </p:nvSpPr>
        <p:spPr>
          <a:xfrm>
            <a:off x="6818447" y="1679180"/>
            <a:ext cx="2356158" cy="369332"/>
          </a:xfrm>
          <a:prstGeom prst="rect">
            <a:avLst/>
          </a:prstGeom>
          <a:noFill/>
        </p:spPr>
        <p:txBody>
          <a:bodyPr wrap="none" rtlCol="0">
            <a:spAutoFit/>
          </a:bodyPr>
          <a:lstStyle/>
          <a:p>
            <a:r>
              <a:rPr lang="en-US" b="1" dirty="0"/>
              <a:t>State Activity Guide</a:t>
            </a:r>
          </a:p>
        </p:txBody>
      </p:sp>
      <p:sp>
        <p:nvSpPr>
          <p:cNvPr id="22" name="TextBox 21">
            <a:extLst>
              <a:ext uri="{FF2B5EF4-FFF2-40B4-BE49-F238E27FC236}">
                <a16:creationId xmlns:a16="http://schemas.microsoft.com/office/drawing/2014/main" id="{BE8D6247-6711-4E5E-93C1-63117E506667}"/>
              </a:ext>
            </a:extLst>
          </p:cNvPr>
          <p:cNvSpPr txBox="1"/>
          <p:nvPr/>
        </p:nvSpPr>
        <p:spPr>
          <a:xfrm>
            <a:off x="242395" y="1881481"/>
            <a:ext cx="1762021" cy="646331"/>
          </a:xfrm>
          <a:prstGeom prst="rect">
            <a:avLst/>
          </a:prstGeom>
          <a:noFill/>
        </p:spPr>
        <p:txBody>
          <a:bodyPr wrap="none" rtlCol="0">
            <a:spAutoFit/>
          </a:bodyPr>
          <a:lstStyle/>
          <a:p>
            <a:pPr algn="ctr"/>
            <a:r>
              <a:rPr lang="en-US" b="1" dirty="0"/>
              <a:t>Ag Education </a:t>
            </a:r>
          </a:p>
          <a:p>
            <a:pPr algn="ctr"/>
            <a:r>
              <a:rPr lang="en-US" b="1" dirty="0"/>
              <a:t>Bulletin Board</a:t>
            </a:r>
          </a:p>
        </p:txBody>
      </p:sp>
    </p:spTree>
    <p:extLst>
      <p:ext uri="{BB962C8B-B14F-4D97-AF65-F5344CB8AC3E}">
        <p14:creationId xmlns:p14="http://schemas.microsoft.com/office/powerpoint/2010/main" val="7969954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50865" cy="460296"/>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004C97"/>
              </a:solidFill>
            </a:endParaRPr>
          </a:p>
        </p:txBody>
      </p:sp>
      <p:sp>
        <p:nvSpPr>
          <p:cNvPr id="3" name="TextBox 2"/>
          <p:cNvSpPr txBox="1"/>
          <p:nvPr/>
        </p:nvSpPr>
        <p:spPr>
          <a:xfrm>
            <a:off x="2067197" y="493593"/>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cxnSp>
        <p:nvCxnSpPr>
          <p:cNvPr id="5" name="Straight Connector 4"/>
          <p:cNvCxnSpPr/>
          <p:nvPr/>
        </p:nvCxnSpPr>
        <p:spPr>
          <a:xfrm>
            <a:off x="2165581" y="1195341"/>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2079371" y="1226945"/>
            <a:ext cx="6207610" cy="400110"/>
          </a:xfrm>
          <a:prstGeom prst="rect">
            <a:avLst/>
          </a:prstGeom>
          <a:noFill/>
        </p:spPr>
        <p:txBody>
          <a:bodyPr wrap="square" rtlCol="0">
            <a:spAutoFit/>
          </a:bodyPr>
          <a:lstStyle/>
          <a:p>
            <a:r>
              <a:rPr lang="en-US" sz="2000" b="1" dirty="0">
                <a:solidFill>
                  <a:srgbClr val="DA291C"/>
                </a:solidFill>
                <a:latin typeface="Verdana"/>
                <a:cs typeface="Verdana"/>
              </a:rPr>
              <a:t>2019-2020 State FFA Officer Team</a:t>
            </a:r>
          </a:p>
        </p:txBody>
      </p:sp>
      <p:sp>
        <p:nvSpPr>
          <p:cNvPr id="10" name="Rectangle 9"/>
          <p:cNvSpPr/>
          <p:nvPr/>
        </p:nvSpPr>
        <p:spPr>
          <a:xfrm>
            <a:off x="1092" y="6688390"/>
            <a:ext cx="9149773" cy="175383"/>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0033CC"/>
              </a:solidFill>
            </a:endParaRPr>
          </a:p>
        </p:txBody>
      </p:sp>
      <p:sp>
        <p:nvSpPr>
          <p:cNvPr id="9" name="Rectangle 8"/>
          <p:cNvSpPr/>
          <p:nvPr/>
        </p:nvSpPr>
        <p:spPr>
          <a:xfrm>
            <a:off x="0" y="6451599"/>
            <a:ext cx="9150866" cy="248227"/>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NationalFFA_Emblem_R_3C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sp>
        <p:nvSpPr>
          <p:cNvPr id="8" name="TextBox 7"/>
          <p:cNvSpPr txBox="1"/>
          <p:nvPr/>
        </p:nvSpPr>
        <p:spPr>
          <a:xfrm>
            <a:off x="229845" y="1709542"/>
            <a:ext cx="3126154" cy="4431983"/>
          </a:xfrm>
          <a:prstGeom prst="rect">
            <a:avLst/>
          </a:prstGeom>
          <a:noFill/>
        </p:spPr>
        <p:txBody>
          <a:bodyPr wrap="square" rtlCol="0">
            <a:spAutoFit/>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Left to Right, Front to Back:</a:t>
            </a:r>
          </a:p>
          <a:p>
            <a:pPr algn="ctr"/>
            <a:r>
              <a:rPr lang="en-US" b="1" dirty="0">
                <a:latin typeface="Verdana" panose="020B0604030504040204" pitchFamily="34" charset="0"/>
                <a:ea typeface="Verdana" panose="020B0604030504040204" pitchFamily="34" charset="0"/>
                <a:cs typeface="Verdana" panose="020B0604030504040204" pitchFamily="34" charset="0"/>
              </a:rPr>
              <a:t>Talia Priore</a:t>
            </a:r>
          </a:p>
          <a:p>
            <a:pPr algn="ctr"/>
            <a:r>
              <a:rPr lang="en-US" sz="1600" i="1" dirty="0">
                <a:latin typeface="Verdana" panose="020B0604030504040204" pitchFamily="34" charset="0"/>
                <a:ea typeface="Verdana" panose="020B0604030504040204" pitchFamily="34" charset="0"/>
                <a:cs typeface="Verdana" panose="020B0604030504040204" pitchFamily="34" charset="0"/>
              </a:rPr>
              <a:t>State Treasurer</a:t>
            </a:r>
          </a:p>
          <a:p>
            <a:pPr algn="ctr"/>
            <a:endParaRPr lang="en-US" sz="500" i="1" dirty="0">
              <a:latin typeface="Verdana" panose="020B0604030504040204" pitchFamily="34" charset="0"/>
              <a:ea typeface="Verdana" panose="020B0604030504040204" pitchFamily="34" charset="0"/>
              <a:cs typeface="Verdana" panose="020B0604030504040204" pitchFamily="34" charset="0"/>
            </a:endParaRPr>
          </a:p>
          <a:p>
            <a:pPr algn="ctr"/>
            <a:r>
              <a:rPr lang="en-US" b="1" dirty="0">
                <a:latin typeface="Verdana" panose="020B0604030504040204" pitchFamily="34" charset="0"/>
                <a:ea typeface="Verdana" panose="020B0604030504040204" pitchFamily="34" charset="0"/>
                <a:cs typeface="Verdana" panose="020B0604030504040204" pitchFamily="34" charset="0"/>
              </a:rPr>
              <a:t>Jamie Specca</a:t>
            </a:r>
          </a:p>
          <a:p>
            <a:pPr algn="ctr"/>
            <a:r>
              <a:rPr lang="en-US" sz="1600" i="1" dirty="0">
                <a:latin typeface="Verdana" panose="020B0604030504040204" pitchFamily="34" charset="0"/>
                <a:ea typeface="Verdana" panose="020B0604030504040204" pitchFamily="34" charset="0"/>
                <a:cs typeface="Verdana" panose="020B0604030504040204" pitchFamily="34" charset="0"/>
              </a:rPr>
              <a:t>State President</a:t>
            </a:r>
          </a:p>
          <a:p>
            <a:pPr algn="ctr"/>
            <a:endParaRPr lang="en-US" sz="500" i="1" dirty="0">
              <a:latin typeface="Verdana" panose="020B0604030504040204" pitchFamily="34" charset="0"/>
              <a:ea typeface="Verdana" panose="020B0604030504040204" pitchFamily="34" charset="0"/>
              <a:cs typeface="Verdana" panose="020B0604030504040204" pitchFamily="34" charset="0"/>
            </a:endParaRPr>
          </a:p>
          <a:p>
            <a:pPr algn="ctr"/>
            <a:r>
              <a:rPr lang="en-US" b="1" dirty="0">
                <a:latin typeface="Verdana" panose="020B0604030504040204" pitchFamily="34" charset="0"/>
                <a:ea typeface="Verdana" panose="020B0604030504040204" pitchFamily="34" charset="0"/>
                <a:cs typeface="Verdana" panose="020B0604030504040204" pitchFamily="34" charset="0"/>
              </a:rPr>
              <a:t>Karleen Wilford</a:t>
            </a:r>
          </a:p>
          <a:p>
            <a:pPr algn="ctr"/>
            <a:r>
              <a:rPr lang="en-US" sz="1600" i="1" dirty="0">
                <a:latin typeface="Verdana" panose="020B0604030504040204" pitchFamily="34" charset="0"/>
                <a:ea typeface="Verdana" panose="020B0604030504040204" pitchFamily="34" charset="0"/>
                <a:cs typeface="Verdana" panose="020B0604030504040204" pitchFamily="34" charset="0"/>
              </a:rPr>
              <a:t>State Reporter</a:t>
            </a:r>
          </a:p>
          <a:p>
            <a:pPr algn="ctr"/>
            <a:endParaRPr lang="en-US" sz="500" i="1" dirty="0">
              <a:latin typeface="Verdana" panose="020B0604030504040204" pitchFamily="34" charset="0"/>
              <a:ea typeface="Verdana" panose="020B0604030504040204" pitchFamily="34" charset="0"/>
              <a:cs typeface="Verdana" panose="020B0604030504040204" pitchFamily="34" charset="0"/>
            </a:endParaRPr>
          </a:p>
          <a:p>
            <a:pPr algn="ctr"/>
            <a:r>
              <a:rPr lang="en-US" b="1" dirty="0">
                <a:latin typeface="Verdana" panose="020B0604030504040204" pitchFamily="34" charset="0"/>
                <a:ea typeface="Verdana" panose="020B0604030504040204" pitchFamily="34" charset="0"/>
                <a:cs typeface="Verdana" panose="020B0604030504040204" pitchFamily="34" charset="0"/>
              </a:rPr>
              <a:t>Ryan Jordan</a:t>
            </a:r>
          </a:p>
          <a:p>
            <a:pPr algn="ctr"/>
            <a:r>
              <a:rPr lang="en-US" sz="1600" i="1" dirty="0">
                <a:latin typeface="Verdana" panose="020B0604030504040204" pitchFamily="34" charset="0"/>
                <a:ea typeface="Verdana" panose="020B0604030504040204" pitchFamily="34" charset="0"/>
                <a:cs typeface="Verdana" panose="020B0604030504040204" pitchFamily="34" charset="0"/>
              </a:rPr>
              <a:t>State Parliamentarian </a:t>
            </a:r>
          </a:p>
          <a:p>
            <a:pPr algn="ctr"/>
            <a:endParaRPr lang="en-US" sz="500" i="1" dirty="0">
              <a:latin typeface="Verdana" panose="020B0604030504040204" pitchFamily="34" charset="0"/>
              <a:ea typeface="Verdana" panose="020B0604030504040204" pitchFamily="34" charset="0"/>
              <a:cs typeface="Verdana" panose="020B0604030504040204" pitchFamily="34" charset="0"/>
            </a:endParaRPr>
          </a:p>
          <a:p>
            <a:pPr algn="ctr"/>
            <a:r>
              <a:rPr lang="en-US" b="1" dirty="0">
                <a:latin typeface="Verdana" panose="020B0604030504040204" pitchFamily="34" charset="0"/>
                <a:ea typeface="Verdana" panose="020B0604030504040204" pitchFamily="34" charset="0"/>
                <a:cs typeface="Verdana" panose="020B0604030504040204" pitchFamily="34" charset="0"/>
              </a:rPr>
              <a:t>Kailyn Emmett</a:t>
            </a:r>
          </a:p>
          <a:p>
            <a:pPr algn="ctr"/>
            <a:r>
              <a:rPr lang="en-US" sz="1600" i="1" dirty="0">
                <a:latin typeface="Verdana" panose="020B0604030504040204" pitchFamily="34" charset="0"/>
                <a:ea typeface="Verdana" panose="020B0604030504040204" pitchFamily="34" charset="0"/>
                <a:cs typeface="Verdana" panose="020B0604030504040204" pitchFamily="34" charset="0"/>
              </a:rPr>
              <a:t>State Secretary</a:t>
            </a:r>
          </a:p>
          <a:p>
            <a:pPr algn="ctr"/>
            <a:endParaRPr lang="en-US" sz="500" i="1" dirty="0">
              <a:latin typeface="Verdana" panose="020B0604030504040204" pitchFamily="34" charset="0"/>
              <a:ea typeface="Verdana" panose="020B0604030504040204" pitchFamily="34" charset="0"/>
              <a:cs typeface="Verdana" panose="020B0604030504040204" pitchFamily="34" charset="0"/>
            </a:endParaRPr>
          </a:p>
          <a:p>
            <a:pPr algn="ctr"/>
            <a:r>
              <a:rPr lang="en-US" b="1" dirty="0">
                <a:latin typeface="Verdana" panose="020B0604030504040204" pitchFamily="34" charset="0"/>
                <a:ea typeface="Verdana" panose="020B0604030504040204" pitchFamily="34" charset="0"/>
                <a:cs typeface="Verdana" panose="020B0604030504040204" pitchFamily="34" charset="0"/>
              </a:rPr>
              <a:t>Nicole Sickler</a:t>
            </a:r>
          </a:p>
          <a:p>
            <a:pPr algn="ctr"/>
            <a:r>
              <a:rPr lang="en-US" sz="1600" i="1" dirty="0">
                <a:latin typeface="Verdana" panose="020B0604030504040204" pitchFamily="34" charset="0"/>
                <a:ea typeface="Verdana" panose="020B0604030504040204" pitchFamily="34" charset="0"/>
                <a:cs typeface="Verdana" panose="020B0604030504040204" pitchFamily="34" charset="0"/>
              </a:rPr>
              <a:t>State Sentinel</a:t>
            </a:r>
          </a:p>
          <a:p>
            <a:pPr algn="ctr"/>
            <a:endParaRPr lang="en-US" sz="500" i="1" dirty="0">
              <a:latin typeface="Verdana" panose="020B0604030504040204" pitchFamily="34" charset="0"/>
              <a:ea typeface="Verdana" panose="020B0604030504040204" pitchFamily="34" charset="0"/>
              <a:cs typeface="Verdana" panose="020B0604030504040204" pitchFamily="34" charset="0"/>
            </a:endParaRPr>
          </a:p>
          <a:p>
            <a:pPr algn="ctr"/>
            <a:r>
              <a:rPr lang="en-US" b="1" dirty="0">
                <a:latin typeface="Verdana" panose="020B0604030504040204" pitchFamily="34" charset="0"/>
                <a:ea typeface="Verdana" panose="020B0604030504040204" pitchFamily="34" charset="0"/>
                <a:cs typeface="Verdana" panose="020B0604030504040204" pitchFamily="34" charset="0"/>
              </a:rPr>
              <a:t>Owen Donnelly</a:t>
            </a:r>
          </a:p>
          <a:p>
            <a:pPr algn="ctr"/>
            <a:r>
              <a:rPr lang="en-US" sz="1600" i="1" dirty="0">
                <a:latin typeface="Verdana" panose="020B0604030504040204" pitchFamily="34" charset="0"/>
                <a:ea typeface="Verdana" panose="020B0604030504040204" pitchFamily="34" charset="0"/>
                <a:cs typeface="Verdana" panose="020B0604030504040204" pitchFamily="34" charset="0"/>
              </a:rPr>
              <a:t>State Vice President</a:t>
            </a:r>
          </a:p>
        </p:txBody>
      </p:sp>
      <p:pic>
        <p:nvPicPr>
          <p:cNvPr id="13" name="Picture 12">
            <a:extLst>
              <a:ext uri="{FF2B5EF4-FFF2-40B4-BE49-F238E27FC236}">
                <a16:creationId xmlns:a16="http://schemas.microsoft.com/office/drawing/2014/main" id="{6AD07A1C-1DDD-4D31-8E6C-D09847D97E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19" t="12244" r="6035"/>
          <a:stretch/>
        </p:blipFill>
        <p:spPr>
          <a:xfrm>
            <a:off x="4401177" y="1802663"/>
            <a:ext cx="3885804" cy="2975723"/>
          </a:xfrm>
          <a:prstGeom prst="rect">
            <a:avLst/>
          </a:prstGeom>
          <a:ln w="92075" cmpd="thinThick">
            <a:solidFill>
              <a:srgbClr val="004C97"/>
            </a:solidFill>
          </a:ln>
        </p:spPr>
      </p:pic>
      <p:pic>
        <p:nvPicPr>
          <p:cNvPr id="15" name="Picture 14">
            <a:extLst>
              <a:ext uri="{FF2B5EF4-FFF2-40B4-BE49-F238E27FC236}">
                <a16:creationId xmlns:a16="http://schemas.microsoft.com/office/drawing/2014/main" id="{C7C0521D-7134-431A-B830-CB0702E43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328" y="4777496"/>
            <a:ext cx="4486653" cy="1707117"/>
          </a:xfrm>
          <a:prstGeom prst="rect">
            <a:avLst/>
          </a:prstGeom>
        </p:spPr>
      </p:pic>
    </p:spTree>
    <p:extLst>
      <p:ext uri="{BB962C8B-B14F-4D97-AF65-F5344CB8AC3E}">
        <p14:creationId xmlns:p14="http://schemas.microsoft.com/office/powerpoint/2010/main" val="30120584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0865" cy="460296"/>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4C97"/>
              </a:solidFill>
            </a:endParaRPr>
          </a:p>
        </p:txBody>
      </p:sp>
      <p:cxnSp>
        <p:nvCxnSpPr>
          <p:cNvPr id="5" name="Straight Connector 4"/>
          <p:cNvCxnSpPr/>
          <p:nvPr/>
        </p:nvCxnSpPr>
        <p:spPr>
          <a:xfrm>
            <a:off x="2165581" y="1078368"/>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2079371" y="1138994"/>
            <a:ext cx="6207610" cy="400110"/>
          </a:xfrm>
          <a:prstGeom prst="rect">
            <a:avLst/>
          </a:prstGeom>
          <a:noFill/>
        </p:spPr>
        <p:txBody>
          <a:bodyPr wrap="square" rtlCol="0">
            <a:spAutoFit/>
          </a:bodyPr>
          <a:lstStyle/>
          <a:p>
            <a:r>
              <a:rPr lang="en-US" sz="2000" b="1" dirty="0">
                <a:solidFill>
                  <a:srgbClr val="DA291C"/>
                </a:solidFill>
                <a:latin typeface="Verdana" panose="020B0604030504040204" pitchFamily="34" charset="0"/>
                <a:ea typeface="Verdana" panose="020B0604030504040204" pitchFamily="34" charset="0"/>
                <a:cs typeface="Verdana"/>
              </a:rPr>
              <a:t>FFA.org Teacher &amp; Advisor Dashboard</a:t>
            </a:r>
          </a:p>
        </p:txBody>
      </p:sp>
      <p:sp>
        <p:nvSpPr>
          <p:cNvPr id="10" name="Rectangle 9"/>
          <p:cNvSpPr/>
          <p:nvPr/>
        </p:nvSpPr>
        <p:spPr>
          <a:xfrm>
            <a:off x="1092" y="6688390"/>
            <a:ext cx="9149773" cy="175383"/>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33CC"/>
              </a:solidFill>
            </a:endParaRPr>
          </a:p>
        </p:txBody>
      </p:sp>
      <p:sp>
        <p:nvSpPr>
          <p:cNvPr id="9" name="Rectangle 8"/>
          <p:cNvSpPr/>
          <p:nvPr/>
        </p:nvSpPr>
        <p:spPr>
          <a:xfrm>
            <a:off x="0" y="6451599"/>
            <a:ext cx="9150866" cy="248227"/>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NationalFFA_Emblem_R_3C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pic>
        <p:nvPicPr>
          <p:cNvPr id="6" name="Picture 5">
            <a:extLst>
              <a:ext uri="{FF2B5EF4-FFF2-40B4-BE49-F238E27FC236}">
                <a16:creationId xmlns:a16="http://schemas.microsoft.com/office/drawing/2014/main" id="{D73CE2C9-ED56-4790-91AE-F9C596652BF5}"/>
              </a:ext>
            </a:extLst>
          </p:cNvPr>
          <p:cNvPicPr>
            <a:picLocks noChangeAspect="1"/>
          </p:cNvPicPr>
          <p:nvPr/>
        </p:nvPicPr>
        <p:blipFill rotWithShape="1">
          <a:blip r:embed="rId4">
            <a:extLst>
              <a:ext uri="{28A0092B-C50C-407E-A947-70E740481C1C}">
                <a14:useLocalDpi xmlns:a14="http://schemas.microsoft.com/office/drawing/2010/main" val="0"/>
              </a:ext>
            </a:extLst>
          </a:blip>
          <a:srcRect l="3100" t="9945" r="900" b="3760"/>
          <a:stretch/>
        </p:blipFill>
        <p:spPr>
          <a:xfrm>
            <a:off x="182880" y="1756698"/>
            <a:ext cx="8778240" cy="4931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F5F8F033-D211-4948-BF7C-6F3B9A9512FB}"/>
              </a:ext>
            </a:extLst>
          </p:cNvPr>
          <p:cNvSpPr/>
          <p:nvPr/>
        </p:nvSpPr>
        <p:spPr>
          <a:xfrm>
            <a:off x="804672" y="3813048"/>
            <a:ext cx="2176272" cy="248227"/>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6BC8A18-CAC3-4C95-9CBE-A274C154F32C}"/>
              </a:ext>
            </a:extLst>
          </p:cNvPr>
          <p:cNvSpPr/>
          <p:nvPr/>
        </p:nvSpPr>
        <p:spPr>
          <a:xfrm>
            <a:off x="804672" y="4098430"/>
            <a:ext cx="2176272" cy="248227"/>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360A537-5C79-4F6D-B868-4BBE5D764277}"/>
              </a:ext>
            </a:extLst>
          </p:cNvPr>
          <p:cNvSpPr/>
          <p:nvPr/>
        </p:nvSpPr>
        <p:spPr>
          <a:xfrm>
            <a:off x="804672" y="4383812"/>
            <a:ext cx="2176272" cy="248227"/>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E810748-13A1-41BC-B480-B14135B1CFEC}"/>
              </a:ext>
            </a:extLst>
          </p:cNvPr>
          <p:cNvSpPr/>
          <p:nvPr/>
        </p:nvSpPr>
        <p:spPr>
          <a:xfrm>
            <a:off x="804672" y="4967165"/>
            <a:ext cx="2176272" cy="248227"/>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00ACBA26-20B3-4006-B6BF-3D8A66EEAC0C}"/>
              </a:ext>
            </a:extLst>
          </p:cNvPr>
          <p:cNvPicPr>
            <a:picLocks noChangeAspect="1"/>
          </p:cNvPicPr>
          <p:nvPr/>
        </p:nvPicPr>
        <p:blipFill rotWithShape="1">
          <a:blip r:embed="rId5">
            <a:extLst>
              <a:ext uri="{28A0092B-C50C-407E-A947-70E740481C1C}">
                <a14:useLocalDpi xmlns:a14="http://schemas.microsoft.com/office/drawing/2010/main" val="0"/>
              </a:ext>
            </a:extLst>
          </a:blip>
          <a:srcRect l="5206" t="45606" r="8800" b="11469"/>
          <a:stretch/>
        </p:blipFill>
        <p:spPr>
          <a:xfrm>
            <a:off x="700333" y="2802580"/>
            <a:ext cx="7863310" cy="2453173"/>
          </a:xfrm>
          <a:prstGeom prst="rect">
            <a:avLst/>
          </a:prstGeom>
        </p:spPr>
      </p:pic>
      <p:pic>
        <p:nvPicPr>
          <p:cNvPr id="25" name="Picture 24">
            <a:extLst>
              <a:ext uri="{FF2B5EF4-FFF2-40B4-BE49-F238E27FC236}">
                <a16:creationId xmlns:a16="http://schemas.microsoft.com/office/drawing/2014/main" id="{ABD0A562-37A5-441A-89A8-251DB3634D16}"/>
              </a:ext>
            </a:extLst>
          </p:cNvPr>
          <p:cNvPicPr>
            <a:picLocks noChangeAspect="1"/>
          </p:cNvPicPr>
          <p:nvPr/>
        </p:nvPicPr>
        <p:blipFill rotWithShape="1">
          <a:blip r:embed="rId6">
            <a:extLst>
              <a:ext uri="{28A0092B-C50C-407E-A947-70E740481C1C}">
                <a14:useLocalDpi xmlns:a14="http://schemas.microsoft.com/office/drawing/2010/main" val="0"/>
              </a:ext>
            </a:extLst>
          </a:blip>
          <a:srcRect l="6407" t="28293" r="7599" b="19795"/>
          <a:stretch/>
        </p:blipFill>
        <p:spPr>
          <a:xfrm>
            <a:off x="673116" y="2801413"/>
            <a:ext cx="7863310" cy="2966787"/>
          </a:xfrm>
          <a:prstGeom prst="rect">
            <a:avLst/>
          </a:prstGeom>
        </p:spPr>
      </p:pic>
      <p:pic>
        <p:nvPicPr>
          <p:cNvPr id="27" name="Picture 26">
            <a:extLst>
              <a:ext uri="{FF2B5EF4-FFF2-40B4-BE49-F238E27FC236}">
                <a16:creationId xmlns:a16="http://schemas.microsoft.com/office/drawing/2014/main" id="{40BF1DA7-515E-4DF3-B65F-01C6AEF10279}"/>
              </a:ext>
            </a:extLst>
          </p:cNvPr>
          <p:cNvPicPr>
            <a:picLocks noChangeAspect="1"/>
          </p:cNvPicPr>
          <p:nvPr/>
        </p:nvPicPr>
        <p:blipFill rotWithShape="1">
          <a:blip r:embed="rId7">
            <a:extLst>
              <a:ext uri="{28A0092B-C50C-407E-A947-70E740481C1C}">
                <a14:useLocalDpi xmlns:a14="http://schemas.microsoft.com/office/drawing/2010/main" val="0"/>
              </a:ext>
            </a:extLst>
          </a:blip>
          <a:srcRect l="7628" t="28293" r="6377" b="28782"/>
          <a:stretch/>
        </p:blipFill>
        <p:spPr>
          <a:xfrm>
            <a:off x="370848" y="2862408"/>
            <a:ext cx="8644705" cy="2746189"/>
          </a:xfrm>
          <a:prstGeom prst="rect">
            <a:avLst/>
          </a:prstGeom>
        </p:spPr>
      </p:pic>
      <p:pic>
        <p:nvPicPr>
          <p:cNvPr id="29" name="Picture 28">
            <a:extLst>
              <a:ext uri="{FF2B5EF4-FFF2-40B4-BE49-F238E27FC236}">
                <a16:creationId xmlns:a16="http://schemas.microsoft.com/office/drawing/2014/main" id="{CD5795DE-70E8-427D-A120-E1552955AACB}"/>
              </a:ext>
            </a:extLst>
          </p:cNvPr>
          <p:cNvPicPr>
            <a:picLocks noChangeAspect="1"/>
          </p:cNvPicPr>
          <p:nvPr/>
        </p:nvPicPr>
        <p:blipFill rotWithShape="1">
          <a:blip r:embed="rId8">
            <a:extLst>
              <a:ext uri="{28A0092B-C50C-407E-A947-70E740481C1C}">
                <a14:useLocalDpi xmlns:a14="http://schemas.microsoft.com/office/drawing/2010/main" val="0"/>
              </a:ext>
            </a:extLst>
          </a:blip>
          <a:srcRect l="2000" t="25190" r="2000" b="30635"/>
          <a:stretch/>
        </p:blipFill>
        <p:spPr>
          <a:xfrm>
            <a:off x="182880" y="2788633"/>
            <a:ext cx="8778240" cy="2524614"/>
          </a:xfrm>
          <a:prstGeom prst="rect">
            <a:avLst/>
          </a:prstGeom>
        </p:spPr>
      </p:pic>
      <p:pic>
        <p:nvPicPr>
          <p:cNvPr id="30" name="Picture 29">
            <a:extLst>
              <a:ext uri="{FF2B5EF4-FFF2-40B4-BE49-F238E27FC236}">
                <a16:creationId xmlns:a16="http://schemas.microsoft.com/office/drawing/2014/main" id="{C9AED9D2-4BDA-45C5-BFEB-DC43C8469062}"/>
              </a:ext>
            </a:extLst>
          </p:cNvPr>
          <p:cNvPicPr>
            <a:picLocks noChangeAspect="1"/>
          </p:cNvPicPr>
          <p:nvPr/>
        </p:nvPicPr>
        <p:blipFill rotWithShape="1">
          <a:blip r:embed="rId4">
            <a:extLst>
              <a:ext uri="{28A0092B-C50C-407E-A947-70E740481C1C}">
                <a14:useLocalDpi xmlns:a14="http://schemas.microsoft.com/office/drawing/2010/main" val="0"/>
              </a:ext>
            </a:extLst>
          </a:blip>
          <a:srcRect l="3100" t="9945" r="900" b="3760"/>
          <a:stretch/>
        </p:blipFill>
        <p:spPr>
          <a:xfrm>
            <a:off x="182880" y="1769656"/>
            <a:ext cx="8778240" cy="4931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Rectangle 20">
            <a:extLst>
              <a:ext uri="{FF2B5EF4-FFF2-40B4-BE49-F238E27FC236}">
                <a16:creationId xmlns:a16="http://schemas.microsoft.com/office/drawing/2014/main" id="{C4EB38E1-87B7-4A01-8275-4C2A0CCF76C3}"/>
              </a:ext>
            </a:extLst>
          </p:cNvPr>
          <p:cNvSpPr/>
          <p:nvPr/>
        </p:nvSpPr>
        <p:spPr>
          <a:xfrm>
            <a:off x="804672" y="5275015"/>
            <a:ext cx="2176272" cy="248227"/>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6B2CDCD-7A77-4C27-9723-491B85D755B7}"/>
              </a:ext>
            </a:extLst>
          </p:cNvPr>
          <p:cNvSpPr/>
          <p:nvPr/>
        </p:nvSpPr>
        <p:spPr>
          <a:xfrm>
            <a:off x="804672" y="5555171"/>
            <a:ext cx="2176272" cy="248227"/>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F92D54B-C8BA-4A2E-8952-E5665EB99629}"/>
              </a:ext>
            </a:extLst>
          </p:cNvPr>
          <p:cNvSpPr txBox="1"/>
          <p:nvPr/>
        </p:nvSpPr>
        <p:spPr>
          <a:xfrm>
            <a:off x="2079371" y="460734"/>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spTree>
    <p:extLst>
      <p:ext uri="{BB962C8B-B14F-4D97-AF65-F5344CB8AC3E}">
        <p14:creationId xmlns:p14="http://schemas.microsoft.com/office/powerpoint/2010/main" val="3420991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9"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0865" cy="460296"/>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4C97"/>
              </a:solidFill>
            </a:endParaRPr>
          </a:p>
        </p:txBody>
      </p:sp>
      <p:cxnSp>
        <p:nvCxnSpPr>
          <p:cNvPr id="5" name="Straight Connector 4"/>
          <p:cNvCxnSpPr/>
          <p:nvPr/>
        </p:nvCxnSpPr>
        <p:spPr>
          <a:xfrm>
            <a:off x="2165581" y="1078368"/>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2067197" y="1134365"/>
            <a:ext cx="6207610" cy="400110"/>
          </a:xfrm>
          <a:prstGeom prst="rect">
            <a:avLst/>
          </a:prstGeom>
          <a:noFill/>
        </p:spPr>
        <p:txBody>
          <a:bodyPr wrap="square" rtlCol="0">
            <a:spAutoFit/>
          </a:bodyPr>
          <a:lstStyle/>
          <a:p>
            <a:r>
              <a:rPr lang="en-US" sz="2000" b="1" dirty="0">
                <a:solidFill>
                  <a:srgbClr val="DA291C"/>
                </a:solidFill>
                <a:latin typeface="Verdana" panose="020B0604030504040204" pitchFamily="34" charset="0"/>
                <a:ea typeface="Verdana" panose="020B0604030504040204" pitchFamily="34" charset="0"/>
                <a:cs typeface="Verdana"/>
              </a:rPr>
              <a:t>Help.FFA.org</a:t>
            </a:r>
          </a:p>
        </p:txBody>
      </p:sp>
      <p:sp>
        <p:nvSpPr>
          <p:cNvPr id="10" name="Rectangle 9"/>
          <p:cNvSpPr/>
          <p:nvPr/>
        </p:nvSpPr>
        <p:spPr>
          <a:xfrm>
            <a:off x="1092" y="6688390"/>
            <a:ext cx="9149773" cy="175383"/>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33CC"/>
              </a:solidFill>
            </a:endParaRPr>
          </a:p>
        </p:txBody>
      </p:sp>
      <p:sp>
        <p:nvSpPr>
          <p:cNvPr id="9" name="Rectangle 8"/>
          <p:cNvSpPr/>
          <p:nvPr/>
        </p:nvSpPr>
        <p:spPr>
          <a:xfrm>
            <a:off x="0" y="6451599"/>
            <a:ext cx="9150866" cy="248227"/>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NationalFFA_Emblem_R_3C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pic>
        <p:nvPicPr>
          <p:cNvPr id="8" name="Picture 7">
            <a:extLst>
              <a:ext uri="{FF2B5EF4-FFF2-40B4-BE49-F238E27FC236}">
                <a16:creationId xmlns:a16="http://schemas.microsoft.com/office/drawing/2014/main" id="{C6A76889-E82D-404C-B983-83D1CDF1D9C9}"/>
              </a:ext>
            </a:extLst>
          </p:cNvPr>
          <p:cNvPicPr>
            <a:picLocks noChangeAspect="1"/>
          </p:cNvPicPr>
          <p:nvPr/>
        </p:nvPicPr>
        <p:blipFill rotWithShape="1">
          <a:blip r:embed="rId4">
            <a:extLst>
              <a:ext uri="{28A0092B-C50C-407E-A947-70E740481C1C}">
                <a14:useLocalDpi xmlns:a14="http://schemas.microsoft.com/office/drawing/2010/main" val="0"/>
              </a:ext>
            </a:extLst>
          </a:blip>
          <a:srcRect l="13201" t="9946" r="9373" b="4560"/>
          <a:stretch/>
        </p:blipFill>
        <p:spPr>
          <a:xfrm>
            <a:off x="1663555" y="1850290"/>
            <a:ext cx="5816889" cy="40143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Rectangle 20">
            <a:extLst>
              <a:ext uri="{FF2B5EF4-FFF2-40B4-BE49-F238E27FC236}">
                <a16:creationId xmlns:a16="http://schemas.microsoft.com/office/drawing/2014/main" id="{686A66CC-47E8-4E94-A5C7-52B8E21CCBE7}"/>
              </a:ext>
            </a:extLst>
          </p:cNvPr>
          <p:cNvSpPr/>
          <p:nvPr/>
        </p:nvSpPr>
        <p:spPr>
          <a:xfrm>
            <a:off x="3761295" y="4072379"/>
            <a:ext cx="1366886" cy="4147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11DCEA7-37EA-4962-9027-98137CC3D8DF}"/>
              </a:ext>
            </a:extLst>
          </p:cNvPr>
          <p:cNvSpPr/>
          <p:nvPr/>
        </p:nvSpPr>
        <p:spPr>
          <a:xfrm>
            <a:off x="2298834" y="4085783"/>
            <a:ext cx="1366886" cy="4147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DBF3E19F-9CF7-4E37-B556-B0644B18E1EC}"/>
              </a:ext>
            </a:extLst>
          </p:cNvPr>
          <p:cNvSpPr txBox="1"/>
          <p:nvPr/>
        </p:nvSpPr>
        <p:spPr>
          <a:xfrm>
            <a:off x="3978111" y="4529544"/>
            <a:ext cx="933254" cy="646331"/>
          </a:xfrm>
          <a:prstGeom prst="rect">
            <a:avLst/>
          </a:prstGeom>
          <a:noFill/>
        </p:spPr>
        <p:txBody>
          <a:bodyPr wrap="square" rtlCol="0">
            <a:spAutoFit/>
          </a:bodyPr>
          <a:lstStyle/>
          <a:p>
            <a:pPr algn="ctr"/>
            <a:r>
              <a:rPr lang="en-US" dirty="0"/>
              <a:t>Log In Help</a:t>
            </a:r>
          </a:p>
        </p:txBody>
      </p:sp>
      <p:pic>
        <p:nvPicPr>
          <p:cNvPr id="20" name="Picture 19">
            <a:extLst>
              <a:ext uri="{FF2B5EF4-FFF2-40B4-BE49-F238E27FC236}">
                <a16:creationId xmlns:a16="http://schemas.microsoft.com/office/drawing/2014/main" id="{89F14F99-F9D6-4C1B-9527-FD8E6398F967}"/>
              </a:ext>
            </a:extLst>
          </p:cNvPr>
          <p:cNvPicPr>
            <a:picLocks noChangeAspect="1"/>
          </p:cNvPicPr>
          <p:nvPr/>
        </p:nvPicPr>
        <p:blipFill rotWithShape="1">
          <a:blip r:embed="rId5">
            <a:extLst>
              <a:ext uri="{28A0092B-C50C-407E-A947-70E740481C1C}">
                <a14:useLocalDpi xmlns:a14="http://schemas.microsoft.com/office/drawing/2010/main" val="0"/>
              </a:ext>
            </a:extLst>
          </a:blip>
          <a:srcRect l="13938" t="9926" r="13875" b="12900"/>
          <a:stretch/>
        </p:blipFill>
        <p:spPr>
          <a:xfrm>
            <a:off x="1271607" y="1813993"/>
            <a:ext cx="6600784" cy="4410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6D13F829-854F-4A4C-806B-5D590138581F}"/>
              </a:ext>
            </a:extLst>
          </p:cNvPr>
          <p:cNvSpPr txBox="1"/>
          <p:nvPr/>
        </p:nvSpPr>
        <p:spPr>
          <a:xfrm>
            <a:off x="2067197" y="460036"/>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spTree>
    <p:extLst>
      <p:ext uri="{BB962C8B-B14F-4D97-AF65-F5344CB8AC3E}">
        <p14:creationId xmlns:p14="http://schemas.microsoft.com/office/powerpoint/2010/main" val="2619245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50865" cy="460296"/>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4C97"/>
              </a:solidFill>
            </a:endParaRPr>
          </a:p>
        </p:txBody>
      </p:sp>
      <p:cxnSp>
        <p:nvCxnSpPr>
          <p:cNvPr id="5" name="Straight Connector 4"/>
          <p:cNvCxnSpPr/>
          <p:nvPr/>
        </p:nvCxnSpPr>
        <p:spPr>
          <a:xfrm>
            <a:off x="2153407" y="1078368"/>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2067197" y="1044329"/>
            <a:ext cx="6207610" cy="400110"/>
          </a:xfrm>
          <a:prstGeom prst="rect">
            <a:avLst/>
          </a:prstGeom>
          <a:noFill/>
        </p:spPr>
        <p:txBody>
          <a:bodyPr wrap="square" rtlCol="0">
            <a:spAutoFit/>
          </a:bodyPr>
          <a:lstStyle/>
          <a:p>
            <a:r>
              <a:rPr lang="en-US" sz="2000" b="1" dirty="0">
                <a:solidFill>
                  <a:srgbClr val="DA291C"/>
                </a:solidFill>
                <a:latin typeface="Verdana" panose="020B0604030504040204" pitchFamily="34" charset="0"/>
                <a:ea typeface="Verdana" panose="020B0604030504040204" pitchFamily="34" charset="0"/>
                <a:cs typeface="Verdana"/>
              </a:rPr>
              <a:t>Chapter Charter Requirements: POA</a:t>
            </a:r>
          </a:p>
        </p:txBody>
      </p:sp>
      <p:sp>
        <p:nvSpPr>
          <p:cNvPr id="10" name="Rectangle 9"/>
          <p:cNvSpPr/>
          <p:nvPr/>
        </p:nvSpPr>
        <p:spPr>
          <a:xfrm>
            <a:off x="1092" y="6688390"/>
            <a:ext cx="9149773" cy="175383"/>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33CC"/>
              </a:solidFill>
            </a:endParaRPr>
          </a:p>
        </p:txBody>
      </p:sp>
      <p:sp>
        <p:nvSpPr>
          <p:cNvPr id="9" name="Rectangle 8"/>
          <p:cNvSpPr/>
          <p:nvPr/>
        </p:nvSpPr>
        <p:spPr>
          <a:xfrm>
            <a:off x="0" y="6451599"/>
            <a:ext cx="9150866" cy="248227"/>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NationalFFA_Emblem_R_3C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sp>
        <p:nvSpPr>
          <p:cNvPr id="4" name="TextBox 3"/>
          <p:cNvSpPr txBox="1"/>
          <p:nvPr/>
        </p:nvSpPr>
        <p:spPr>
          <a:xfrm>
            <a:off x="432213" y="1716639"/>
            <a:ext cx="8082139" cy="4524315"/>
          </a:xfrm>
          <a:prstGeom prst="rect">
            <a:avLst/>
          </a:prstGeom>
          <a:noFill/>
        </p:spPr>
        <p:txBody>
          <a:bodyPr wrap="square" rtlCol="0">
            <a:spAutoFit/>
          </a:bodyPr>
          <a:lstStyle/>
          <a:p>
            <a:pPr marL="285750" indent="-285750">
              <a:buFont typeface="Arial" panose="020B0604020202020204" pitchFamily="34" charset="0"/>
              <a:buChar char="•"/>
            </a:pPr>
            <a:r>
              <a:rPr lang="en-US" b="1" dirty="0"/>
              <a:t>Due December 1</a:t>
            </a:r>
          </a:p>
          <a:p>
            <a:pPr marL="285750" indent="-285750">
              <a:buFont typeface="Arial" panose="020B0604020202020204" pitchFamily="34" charset="0"/>
              <a:buChar char="•"/>
            </a:pPr>
            <a:r>
              <a:rPr lang="en-US" b="1" dirty="0"/>
              <a:t>AET (mandatory in 2018-2019) – </a:t>
            </a:r>
            <a:r>
              <a:rPr lang="en-US" b="1" dirty="0">
                <a:hlinkClick r:id="rId4"/>
              </a:rPr>
              <a:t>www.theaet.com</a:t>
            </a:r>
            <a:r>
              <a:rPr lang="en-US" b="1" dirty="0"/>
              <a:t> </a:t>
            </a:r>
          </a:p>
          <a:p>
            <a:pPr marL="742950" lvl="1" indent="-285750">
              <a:buFont typeface="Arial" panose="020B0604020202020204" pitchFamily="34" charset="0"/>
              <a:buChar char="•"/>
            </a:pPr>
            <a:r>
              <a:rPr lang="en-US" dirty="0"/>
              <a:t>Online resources</a:t>
            </a:r>
          </a:p>
          <a:p>
            <a:pPr marL="742950" lvl="1" indent="-285750">
              <a:buFont typeface="Arial" panose="020B0604020202020204" pitchFamily="34" charset="0"/>
              <a:buChar char="•"/>
            </a:pPr>
            <a:r>
              <a:rPr lang="en-US" dirty="0"/>
              <a:t>Online portal that teacher and select students can access</a:t>
            </a:r>
          </a:p>
          <a:p>
            <a:pPr marL="742950" lvl="1" indent="-285750">
              <a:buFont typeface="Arial" panose="020B0604020202020204" pitchFamily="34" charset="0"/>
              <a:buChar char="•"/>
            </a:pPr>
            <a:r>
              <a:rPr lang="en-US" dirty="0"/>
              <a:t>LEAD participants will be provided hands-on instruction for entering the POA into AET</a:t>
            </a:r>
          </a:p>
          <a:p>
            <a:pPr marL="1200150" lvl="2" indent="-285750">
              <a:buFont typeface="Arial" panose="020B0604020202020204" pitchFamily="34" charset="0"/>
              <a:buChar char="•"/>
            </a:pPr>
            <a:r>
              <a:rPr lang="en-US" dirty="0"/>
              <a:t>Bring a lap top</a:t>
            </a:r>
          </a:p>
          <a:p>
            <a:pPr marL="1200150" lvl="2" indent="-285750">
              <a:buFont typeface="Arial" panose="020B0604020202020204" pitchFamily="34" charset="0"/>
              <a:buChar char="•"/>
            </a:pPr>
            <a:r>
              <a:rPr lang="en-US" dirty="0"/>
              <a:t>Assign at least one student in attendance to have access</a:t>
            </a:r>
          </a:p>
          <a:p>
            <a:pPr marL="1200150" lvl="2" indent="-285750">
              <a:buFont typeface="Arial" panose="020B0604020202020204" pitchFamily="34" charset="0"/>
              <a:buChar char="•"/>
            </a:pPr>
            <a:r>
              <a:rPr lang="en-US" dirty="0"/>
              <a:t>Attend the 10:15 am session on Saturday to work along side your students</a:t>
            </a:r>
          </a:p>
          <a:p>
            <a:pPr marL="285750" indent="-285750">
              <a:buFont typeface="Arial" panose="020B0604020202020204" pitchFamily="34" charset="0"/>
              <a:buChar char="•"/>
            </a:pPr>
            <a:r>
              <a:rPr lang="en-US" b="1" dirty="0"/>
              <a:t>Must include goals and action plan</a:t>
            </a:r>
          </a:p>
          <a:p>
            <a:pPr marL="285750" indent="-285750">
              <a:buFont typeface="Arial" panose="020B0604020202020204" pitchFamily="34" charset="0"/>
              <a:buChar char="•"/>
            </a:pPr>
            <a:r>
              <a:rPr lang="en-US" b="1" dirty="0"/>
              <a:t>Should include the 5 activities you plan to participate in above the chapter level</a:t>
            </a:r>
          </a:p>
          <a:p>
            <a:pPr marL="285750" indent="-285750">
              <a:buFont typeface="Arial" panose="020B0604020202020204" pitchFamily="34" charset="0"/>
              <a:buChar char="•"/>
            </a:pPr>
            <a:r>
              <a:rPr lang="en-US" b="1" dirty="0"/>
              <a:t>To submit, generate a PDF and email it to </a:t>
            </a:r>
            <a:r>
              <a:rPr lang="en-US" b="1" dirty="0">
                <a:hlinkClick r:id="rId5"/>
              </a:rPr>
              <a:t>ag.ed.registration@ag.nj.gov</a:t>
            </a:r>
            <a:r>
              <a:rPr lang="en-US" b="1" dirty="0"/>
              <a:t>. </a:t>
            </a:r>
          </a:p>
          <a:p>
            <a:pPr marL="285750" indent="-285750">
              <a:buFont typeface="Arial" panose="020B0604020202020204" pitchFamily="34" charset="0"/>
              <a:buChar char="•"/>
            </a:pPr>
            <a:r>
              <a:rPr lang="en-US" b="1" dirty="0"/>
              <a:t>Superior Chapter &amp; National Chapter Applications</a:t>
            </a:r>
          </a:p>
        </p:txBody>
      </p:sp>
      <p:sp>
        <p:nvSpPr>
          <p:cNvPr id="13" name="TextBox 12">
            <a:extLst>
              <a:ext uri="{FF2B5EF4-FFF2-40B4-BE49-F238E27FC236}">
                <a16:creationId xmlns:a16="http://schemas.microsoft.com/office/drawing/2014/main" id="{4E4AC5B7-9864-4E6E-9668-C80CCCBA80F2}"/>
              </a:ext>
            </a:extLst>
          </p:cNvPr>
          <p:cNvSpPr txBox="1"/>
          <p:nvPr/>
        </p:nvSpPr>
        <p:spPr>
          <a:xfrm>
            <a:off x="2065034" y="428008"/>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spTree>
    <p:extLst>
      <p:ext uri="{BB962C8B-B14F-4D97-AF65-F5344CB8AC3E}">
        <p14:creationId xmlns:p14="http://schemas.microsoft.com/office/powerpoint/2010/main" val="321163156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50865" cy="460296"/>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4C97"/>
              </a:solidFill>
            </a:endParaRPr>
          </a:p>
        </p:txBody>
      </p:sp>
      <p:cxnSp>
        <p:nvCxnSpPr>
          <p:cNvPr id="5" name="Straight Connector 4"/>
          <p:cNvCxnSpPr/>
          <p:nvPr/>
        </p:nvCxnSpPr>
        <p:spPr>
          <a:xfrm>
            <a:off x="2165581" y="1078368"/>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2122476" y="1115104"/>
            <a:ext cx="6207610" cy="400110"/>
          </a:xfrm>
          <a:prstGeom prst="rect">
            <a:avLst/>
          </a:prstGeom>
          <a:noFill/>
        </p:spPr>
        <p:txBody>
          <a:bodyPr wrap="square" rtlCol="0">
            <a:spAutoFit/>
          </a:bodyPr>
          <a:lstStyle/>
          <a:p>
            <a:r>
              <a:rPr lang="en-US" sz="2000" b="1" dirty="0">
                <a:solidFill>
                  <a:srgbClr val="DA291C"/>
                </a:solidFill>
                <a:latin typeface="Verdana" panose="020B0604030504040204" pitchFamily="34" charset="0"/>
                <a:ea typeface="Verdana" panose="020B0604030504040204" pitchFamily="34" charset="0"/>
                <a:cs typeface="Verdana"/>
              </a:rPr>
              <a:t>Other Chapter Charter Requirements</a:t>
            </a:r>
          </a:p>
        </p:txBody>
      </p:sp>
      <p:sp>
        <p:nvSpPr>
          <p:cNvPr id="10" name="Rectangle 9"/>
          <p:cNvSpPr/>
          <p:nvPr/>
        </p:nvSpPr>
        <p:spPr>
          <a:xfrm>
            <a:off x="1092" y="6688390"/>
            <a:ext cx="9149773" cy="175383"/>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33CC"/>
              </a:solidFill>
            </a:endParaRPr>
          </a:p>
        </p:txBody>
      </p:sp>
      <p:sp>
        <p:nvSpPr>
          <p:cNvPr id="9" name="Rectangle 8"/>
          <p:cNvSpPr/>
          <p:nvPr/>
        </p:nvSpPr>
        <p:spPr>
          <a:xfrm>
            <a:off x="0" y="6451599"/>
            <a:ext cx="9150866" cy="248227"/>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NationalFFA_Emblem_R_3C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sp>
        <p:nvSpPr>
          <p:cNvPr id="4" name="TextBox 3"/>
          <p:cNvSpPr txBox="1"/>
          <p:nvPr/>
        </p:nvSpPr>
        <p:spPr>
          <a:xfrm>
            <a:off x="333740" y="1991707"/>
            <a:ext cx="8082139" cy="2862322"/>
          </a:xfrm>
          <a:prstGeom prst="rect">
            <a:avLst/>
          </a:prstGeom>
          <a:noFill/>
        </p:spPr>
        <p:txBody>
          <a:bodyPr wrap="square" rtlCol="0">
            <a:spAutoFit/>
          </a:bodyPr>
          <a:lstStyle/>
          <a:p>
            <a:pPr marL="285750" indent="-285750">
              <a:buFont typeface="Arial" panose="020B0604020202020204" pitchFamily="34" charset="0"/>
              <a:buChar char="•"/>
            </a:pPr>
            <a:r>
              <a:rPr lang="en-US" b="1" dirty="0"/>
              <a:t>Program Affiliation Contract (due September 30)</a:t>
            </a:r>
          </a:p>
          <a:p>
            <a:pPr marL="285750" indent="-285750">
              <a:buFont typeface="Arial" panose="020B0604020202020204" pitchFamily="34" charset="0"/>
              <a:buChar char="•"/>
            </a:pPr>
            <a:r>
              <a:rPr lang="en-US" b="1" dirty="0"/>
              <a:t>Chapter Officer List (due October 1)- </a:t>
            </a:r>
            <a:r>
              <a:rPr lang="en-US" i="1" dirty="0"/>
              <a:t>Must be submitted via JotForm</a:t>
            </a:r>
          </a:p>
          <a:p>
            <a:pPr marL="285750" indent="-285750">
              <a:buFont typeface="Arial" panose="020B0604020202020204" pitchFamily="34" charset="0"/>
              <a:buChar char="•"/>
            </a:pPr>
            <a:r>
              <a:rPr lang="en-US" b="1" dirty="0"/>
              <a:t>Chapter Roster (November 1)- </a:t>
            </a:r>
            <a:r>
              <a:rPr lang="en-US" dirty="0"/>
              <a:t>submitted through FFA.org </a:t>
            </a:r>
          </a:p>
          <a:p>
            <a:pPr marL="285750" indent="-285750">
              <a:buFont typeface="Arial" panose="020B0604020202020204" pitchFamily="34" charset="0"/>
              <a:buChar char="•"/>
            </a:pPr>
            <a:r>
              <a:rPr lang="en-US" b="1" dirty="0"/>
              <a:t>Chapter Constitution (due December 1)</a:t>
            </a:r>
          </a:p>
          <a:p>
            <a:pPr marL="285750" indent="-285750">
              <a:buFont typeface="Arial" panose="020B0604020202020204" pitchFamily="34" charset="0"/>
              <a:buChar char="•"/>
            </a:pPr>
            <a:r>
              <a:rPr lang="en-US" b="1" dirty="0"/>
              <a:t>Participate in at least five State/National FFA events</a:t>
            </a:r>
          </a:p>
          <a:p>
            <a:pPr marL="742950" lvl="1" indent="-285750">
              <a:buFont typeface="Arial" panose="020B0604020202020204" pitchFamily="34" charset="0"/>
              <a:buChar char="•"/>
            </a:pPr>
            <a:r>
              <a:rPr lang="en-US" dirty="0"/>
              <a:t>Career/Leadership Development Events</a:t>
            </a:r>
          </a:p>
          <a:p>
            <a:pPr marL="742950" lvl="1" indent="-285750">
              <a:buFont typeface="Arial" panose="020B0604020202020204" pitchFamily="34" charset="0"/>
              <a:buChar char="•"/>
            </a:pPr>
            <a:r>
              <a:rPr lang="en-US" dirty="0"/>
              <a:t>Leadership Conferences</a:t>
            </a:r>
          </a:p>
          <a:p>
            <a:pPr marL="742950" lvl="1" indent="-285750">
              <a:buFont typeface="Arial" panose="020B0604020202020204" pitchFamily="34" charset="0"/>
              <a:buChar char="•"/>
            </a:pPr>
            <a:r>
              <a:rPr lang="en-US" dirty="0"/>
              <a:t>State &amp; National awards</a:t>
            </a:r>
          </a:p>
          <a:p>
            <a:pPr marL="285750" indent="-285750">
              <a:buFont typeface="Arial" panose="020B0604020202020204" pitchFamily="34" charset="0"/>
              <a:buChar char="•"/>
            </a:pPr>
            <a:r>
              <a:rPr lang="en-US" b="1" dirty="0"/>
              <a:t>2 Delegates to the State FFA Convention in May</a:t>
            </a:r>
            <a:endParaRPr lang="en-US" dirty="0"/>
          </a:p>
          <a:p>
            <a:pPr marL="742950" lvl="1" indent="-285750">
              <a:buFont typeface="Arial" panose="020B0604020202020204" pitchFamily="34" charset="0"/>
              <a:buChar char="•"/>
            </a:pPr>
            <a:endParaRPr lang="en-US" b="1" dirty="0"/>
          </a:p>
        </p:txBody>
      </p:sp>
      <p:sp>
        <p:nvSpPr>
          <p:cNvPr id="13" name="TextBox 12">
            <a:extLst>
              <a:ext uri="{FF2B5EF4-FFF2-40B4-BE49-F238E27FC236}">
                <a16:creationId xmlns:a16="http://schemas.microsoft.com/office/drawing/2014/main" id="{EA044859-BDD6-463F-AE0F-08B4A57EFB37}"/>
              </a:ext>
            </a:extLst>
          </p:cNvPr>
          <p:cNvSpPr txBox="1"/>
          <p:nvPr/>
        </p:nvSpPr>
        <p:spPr>
          <a:xfrm>
            <a:off x="2122476" y="438038"/>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spTree>
    <p:extLst>
      <p:ext uri="{BB962C8B-B14F-4D97-AF65-F5344CB8AC3E}">
        <p14:creationId xmlns:p14="http://schemas.microsoft.com/office/powerpoint/2010/main" val="286141368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83F3DCD-1026-4451-A46C-34554958EC54}"/>
              </a:ext>
            </a:extLst>
          </p:cNvPr>
          <p:cNvSpPr txBox="1"/>
          <p:nvPr/>
        </p:nvSpPr>
        <p:spPr>
          <a:xfrm>
            <a:off x="2059815" y="426647"/>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sp>
        <p:nvSpPr>
          <p:cNvPr id="2" name="Rectangle 1"/>
          <p:cNvSpPr/>
          <p:nvPr/>
        </p:nvSpPr>
        <p:spPr>
          <a:xfrm>
            <a:off x="0" y="0"/>
            <a:ext cx="9150865" cy="460296"/>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4C97"/>
              </a:solidFill>
            </a:endParaRPr>
          </a:p>
        </p:txBody>
      </p:sp>
      <p:cxnSp>
        <p:nvCxnSpPr>
          <p:cNvPr id="5" name="Straight Connector 4"/>
          <p:cNvCxnSpPr/>
          <p:nvPr/>
        </p:nvCxnSpPr>
        <p:spPr>
          <a:xfrm>
            <a:off x="2165581" y="1078368"/>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2079371" y="1101810"/>
            <a:ext cx="6207610" cy="400110"/>
          </a:xfrm>
          <a:prstGeom prst="rect">
            <a:avLst/>
          </a:prstGeom>
          <a:noFill/>
        </p:spPr>
        <p:txBody>
          <a:bodyPr wrap="square" rtlCol="0">
            <a:spAutoFit/>
          </a:bodyPr>
          <a:lstStyle/>
          <a:p>
            <a:r>
              <a:rPr lang="en-US" sz="2000" b="1" dirty="0">
                <a:solidFill>
                  <a:srgbClr val="DA291C"/>
                </a:solidFill>
                <a:latin typeface="Verdana" panose="020B0604030504040204" pitchFamily="34" charset="0"/>
                <a:ea typeface="Verdana" panose="020B0604030504040204" pitchFamily="34" charset="0"/>
                <a:cs typeface="Verdana"/>
              </a:rPr>
              <a:t>JotForm: Participant Lists &amp; Applications</a:t>
            </a:r>
          </a:p>
        </p:txBody>
      </p:sp>
      <p:sp>
        <p:nvSpPr>
          <p:cNvPr id="10" name="Rectangle 9"/>
          <p:cNvSpPr/>
          <p:nvPr/>
        </p:nvSpPr>
        <p:spPr>
          <a:xfrm>
            <a:off x="1092" y="6688390"/>
            <a:ext cx="9149773" cy="175383"/>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33CC"/>
              </a:solidFill>
            </a:endParaRPr>
          </a:p>
        </p:txBody>
      </p:sp>
      <p:sp>
        <p:nvSpPr>
          <p:cNvPr id="9" name="Rectangle 8"/>
          <p:cNvSpPr/>
          <p:nvPr/>
        </p:nvSpPr>
        <p:spPr>
          <a:xfrm>
            <a:off x="0" y="6451599"/>
            <a:ext cx="9150866" cy="248227"/>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NationalFFA_Emblem_R_3C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sp>
        <p:nvSpPr>
          <p:cNvPr id="4" name="TextBox 3"/>
          <p:cNvSpPr txBox="1"/>
          <p:nvPr/>
        </p:nvSpPr>
        <p:spPr>
          <a:xfrm>
            <a:off x="333740" y="1991707"/>
            <a:ext cx="8082139" cy="4278094"/>
          </a:xfrm>
          <a:prstGeom prst="rect">
            <a:avLst/>
          </a:prstGeom>
          <a:noFill/>
        </p:spPr>
        <p:txBody>
          <a:bodyPr wrap="square" rtlCol="0">
            <a:spAutoFit/>
          </a:bodyPr>
          <a:lstStyle/>
          <a:p>
            <a:pPr marL="285750" indent="-285750">
              <a:buFont typeface="Arial" panose="020B0604020202020204" pitchFamily="34" charset="0"/>
              <a:buChar char="•"/>
            </a:pPr>
            <a:r>
              <a:rPr lang="en-US" b="1" dirty="0"/>
              <a:t>Continue to submit your participant lists through JotForm</a:t>
            </a:r>
          </a:p>
          <a:p>
            <a:pPr marL="285750" indent="-285750">
              <a:buFont typeface="Arial" panose="020B0604020202020204" pitchFamily="34" charset="0"/>
              <a:buChar char="•"/>
            </a:pPr>
            <a:r>
              <a:rPr lang="en-US" b="1" dirty="0"/>
              <a:t>New applications will be going live on JotForm throughout the year </a:t>
            </a:r>
            <a:r>
              <a:rPr lang="en-US" b="1" dirty="0">
                <a:hlinkClick r:id="rId4"/>
              </a:rPr>
              <a:t>https://www.jotform.com/NJFFA/cover-page</a:t>
            </a:r>
            <a:endParaRPr lang="en-US" b="1" dirty="0"/>
          </a:p>
          <a:p>
            <a:pPr marL="742950" lvl="1" indent="-285750">
              <a:buFont typeface="Arial" panose="020B0604020202020204" pitchFamily="34" charset="0"/>
              <a:buChar char="•"/>
            </a:pPr>
            <a:r>
              <a:rPr lang="en-US" sz="1400" dirty="0"/>
              <a:t>Member of the Month/Year</a:t>
            </a:r>
          </a:p>
          <a:p>
            <a:pPr marL="742950" lvl="1" indent="-285750">
              <a:buFont typeface="Arial" panose="020B0604020202020204" pitchFamily="34" charset="0"/>
              <a:buChar char="•"/>
            </a:pPr>
            <a:r>
              <a:rPr lang="en-US" sz="1400" dirty="0"/>
              <a:t>Nominating Committee Member</a:t>
            </a:r>
          </a:p>
          <a:p>
            <a:pPr marL="742950" lvl="1" indent="-285750">
              <a:buFont typeface="Arial" panose="020B0604020202020204" pitchFamily="34" charset="0"/>
              <a:buChar char="•"/>
            </a:pPr>
            <a:r>
              <a:rPr lang="en-US" sz="1400" dirty="0"/>
              <a:t>State Officer Candidate</a:t>
            </a:r>
          </a:p>
          <a:p>
            <a:pPr marL="742950" lvl="1" indent="-285750">
              <a:buFont typeface="Arial" panose="020B0604020202020204" pitchFamily="34" charset="0"/>
              <a:buChar char="•"/>
            </a:pPr>
            <a:r>
              <a:rPr lang="en-US" sz="1400" dirty="0"/>
              <a:t>State Convention Talent</a:t>
            </a:r>
          </a:p>
          <a:p>
            <a:pPr marL="742950" lvl="1" indent="-285750">
              <a:buFont typeface="Arial" panose="020B0604020202020204" pitchFamily="34" charset="0"/>
              <a:buChar char="•"/>
            </a:pPr>
            <a:r>
              <a:rPr lang="en-US" sz="1400" dirty="0"/>
              <a:t>Scholarships</a:t>
            </a:r>
          </a:p>
          <a:p>
            <a:pPr marL="742950" lvl="1" indent="-285750">
              <a:buFont typeface="Arial" panose="020B0604020202020204" pitchFamily="34" charset="0"/>
              <a:buChar char="•"/>
            </a:pPr>
            <a:r>
              <a:rPr lang="en-US" sz="1400" dirty="0"/>
              <a:t>Blue Jackets. Bright Futures.</a:t>
            </a:r>
          </a:p>
          <a:p>
            <a:pPr marL="742950" lvl="1" indent="-285750">
              <a:buFont typeface="Arial" panose="020B0604020202020204" pitchFamily="34" charset="0"/>
              <a:buChar char="•"/>
            </a:pPr>
            <a:r>
              <a:rPr lang="en-US" sz="1400" dirty="0"/>
              <a:t>Essay Event</a:t>
            </a:r>
          </a:p>
          <a:p>
            <a:pPr marL="742950" lvl="1" indent="-285750">
              <a:buFont typeface="Arial" panose="020B0604020202020204" pitchFamily="34" charset="0"/>
              <a:buChar char="•"/>
            </a:pPr>
            <a:r>
              <a:rPr lang="en-US" sz="1400" dirty="0"/>
              <a:t>Advisor of the Year</a:t>
            </a:r>
          </a:p>
          <a:p>
            <a:pPr marL="742950" lvl="1" indent="-285750">
              <a:buFont typeface="Arial" panose="020B0604020202020204" pitchFamily="34" charset="0"/>
              <a:buChar char="•"/>
            </a:pPr>
            <a:r>
              <a:rPr lang="en-US" sz="1400" dirty="0"/>
              <a:t>Most Improved FFA Chapter</a:t>
            </a:r>
          </a:p>
          <a:p>
            <a:pPr marL="742950" lvl="1" indent="-285750">
              <a:buFont typeface="Arial" panose="020B0604020202020204" pitchFamily="34" charset="0"/>
              <a:buChar char="•"/>
            </a:pPr>
            <a:r>
              <a:rPr lang="en-US" sz="1400" dirty="0"/>
              <a:t>FFA Week Event</a:t>
            </a:r>
          </a:p>
          <a:p>
            <a:pPr marL="742950" lvl="1" indent="-285750">
              <a:buFont typeface="Arial" panose="020B0604020202020204" pitchFamily="34" charset="0"/>
              <a:buChar char="•"/>
            </a:pPr>
            <a:r>
              <a:rPr lang="en-US" sz="1400" dirty="0"/>
              <a:t>Agricultural Awareness – </a:t>
            </a:r>
            <a:r>
              <a:rPr lang="en-US" sz="1400" b="1" dirty="0">
                <a:solidFill>
                  <a:srgbClr val="FF0000"/>
                </a:solidFill>
              </a:rPr>
              <a:t>NEW DUE DATE APRIL 1</a:t>
            </a:r>
          </a:p>
          <a:p>
            <a:pPr marL="742950" lvl="1" indent="-285750">
              <a:buFont typeface="Arial" panose="020B0604020202020204" pitchFamily="34" charset="0"/>
              <a:buChar char="•"/>
            </a:pPr>
            <a:r>
              <a:rPr lang="en-US" sz="1400" dirty="0"/>
              <a:t>8000 Hour Challenge</a:t>
            </a:r>
          </a:p>
          <a:p>
            <a:pPr marL="742950" lvl="1"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b="1" dirty="0"/>
              <a:t>All new applications will have the Save and Edit Later Feature</a:t>
            </a:r>
          </a:p>
          <a:p>
            <a:pPr marL="742950" lvl="1" indent="-285750">
              <a:buFont typeface="Arial" panose="020B0604020202020204" pitchFamily="34" charset="0"/>
              <a:buChar char="•"/>
            </a:pPr>
            <a:endParaRPr lang="en-US" b="1" dirty="0"/>
          </a:p>
        </p:txBody>
      </p:sp>
      <p:sp>
        <p:nvSpPr>
          <p:cNvPr id="8" name="Rectangle 7">
            <a:extLst>
              <a:ext uri="{FF2B5EF4-FFF2-40B4-BE49-F238E27FC236}">
                <a16:creationId xmlns:a16="http://schemas.microsoft.com/office/drawing/2014/main" id="{59C50B3C-24B8-49CD-AD3F-1DBE155C868B}"/>
              </a:ext>
            </a:extLst>
          </p:cNvPr>
          <p:cNvSpPr/>
          <p:nvPr/>
        </p:nvSpPr>
        <p:spPr>
          <a:xfrm>
            <a:off x="-1" y="0"/>
            <a:ext cx="9142908" cy="686822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34C65DC-FA52-43C2-9CD6-EF5B9949CE04}"/>
              </a:ext>
            </a:extLst>
          </p:cNvPr>
          <p:cNvPicPr>
            <a:picLocks noChangeAspect="1"/>
          </p:cNvPicPr>
          <p:nvPr/>
        </p:nvPicPr>
        <p:blipFill rotWithShape="1">
          <a:blip r:embed="rId5"/>
          <a:srcRect l="40953" t="10716" r="45595" b="22007"/>
          <a:stretch/>
        </p:blipFill>
        <p:spPr>
          <a:xfrm>
            <a:off x="1756951" y="-10225"/>
            <a:ext cx="5629004" cy="6868225"/>
          </a:xfrm>
          <a:prstGeom prst="rect">
            <a:avLst/>
          </a:prstGeom>
        </p:spPr>
      </p:pic>
      <p:sp>
        <p:nvSpPr>
          <p:cNvPr id="12" name="Rectangle 11">
            <a:extLst>
              <a:ext uri="{FF2B5EF4-FFF2-40B4-BE49-F238E27FC236}">
                <a16:creationId xmlns:a16="http://schemas.microsoft.com/office/drawing/2014/main" id="{EF8394D6-E5F1-422C-8F98-A056A63EB93B}"/>
              </a:ext>
            </a:extLst>
          </p:cNvPr>
          <p:cNvSpPr/>
          <p:nvPr/>
        </p:nvSpPr>
        <p:spPr>
          <a:xfrm>
            <a:off x="2067197" y="5170714"/>
            <a:ext cx="1318260" cy="718457"/>
          </a:xfrm>
          <a:prstGeom prst="rect">
            <a:avLst/>
          </a:prstGeom>
          <a:noFill/>
          <a:ln w="3492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936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0865" cy="460296"/>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4C97"/>
              </a:solidFill>
            </a:endParaRPr>
          </a:p>
        </p:txBody>
      </p:sp>
      <p:sp>
        <p:nvSpPr>
          <p:cNvPr id="3" name="TextBox 2"/>
          <p:cNvSpPr txBox="1"/>
          <p:nvPr/>
        </p:nvSpPr>
        <p:spPr>
          <a:xfrm>
            <a:off x="2067197" y="493593"/>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cxnSp>
        <p:nvCxnSpPr>
          <p:cNvPr id="5" name="Straight Connector 4"/>
          <p:cNvCxnSpPr/>
          <p:nvPr/>
        </p:nvCxnSpPr>
        <p:spPr>
          <a:xfrm>
            <a:off x="2165581" y="1195341"/>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2079371" y="1226945"/>
            <a:ext cx="6207610" cy="400110"/>
          </a:xfrm>
          <a:prstGeom prst="rect">
            <a:avLst/>
          </a:prstGeom>
          <a:noFill/>
        </p:spPr>
        <p:txBody>
          <a:bodyPr wrap="square" rtlCol="0">
            <a:spAutoFit/>
          </a:bodyPr>
          <a:lstStyle/>
          <a:p>
            <a:r>
              <a:rPr lang="en-US" sz="2000" b="1" dirty="0">
                <a:solidFill>
                  <a:srgbClr val="DA291C"/>
                </a:solidFill>
                <a:latin typeface="Verdana"/>
                <a:cs typeface="Verdana"/>
              </a:rPr>
              <a:t>JotForm: Participant Lists &amp; Applications</a:t>
            </a:r>
          </a:p>
        </p:txBody>
      </p:sp>
      <p:sp>
        <p:nvSpPr>
          <p:cNvPr id="10" name="Rectangle 9"/>
          <p:cNvSpPr/>
          <p:nvPr/>
        </p:nvSpPr>
        <p:spPr>
          <a:xfrm>
            <a:off x="1092" y="6688390"/>
            <a:ext cx="9149773" cy="175383"/>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33CC"/>
              </a:solidFill>
            </a:endParaRPr>
          </a:p>
        </p:txBody>
      </p:sp>
      <p:sp>
        <p:nvSpPr>
          <p:cNvPr id="9" name="Rectangle 8"/>
          <p:cNvSpPr/>
          <p:nvPr/>
        </p:nvSpPr>
        <p:spPr>
          <a:xfrm>
            <a:off x="0" y="6451599"/>
            <a:ext cx="9150866" cy="248227"/>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NationalFFA_Emblem_R_3C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sp>
        <p:nvSpPr>
          <p:cNvPr id="4" name="TextBox 3"/>
          <p:cNvSpPr txBox="1"/>
          <p:nvPr/>
        </p:nvSpPr>
        <p:spPr>
          <a:xfrm>
            <a:off x="333740" y="1991707"/>
            <a:ext cx="8082139" cy="4278094"/>
          </a:xfrm>
          <a:prstGeom prst="rect">
            <a:avLst/>
          </a:prstGeom>
          <a:noFill/>
        </p:spPr>
        <p:txBody>
          <a:bodyPr wrap="square" rtlCol="0">
            <a:spAutoFit/>
          </a:bodyPr>
          <a:lstStyle/>
          <a:p>
            <a:pPr marL="285750" indent="-285750">
              <a:buFont typeface="Arial" panose="020B0604020202020204" pitchFamily="34" charset="0"/>
              <a:buChar char="•"/>
            </a:pPr>
            <a:r>
              <a:rPr lang="en-US" b="1" dirty="0"/>
              <a:t>Continue to submit your participant lists through JotForm</a:t>
            </a:r>
          </a:p>
          <a:p>
            <a:pPr marL="285750" indent="-285750">
              <a:buFont typeface="Arial" panose="020B0604020202020204" pitchFamily="34" charset="0"/>
              <a:buChar char="•"/>
            </a:pPr>
            <a:r>
              <a:rPr lang="en-US" b="1" dirty="0"/>
              <a:t>New applications will be going live on JotForm throughout the year </a:t>
            </a:r>
            <a:r>
              <a:rPr lang="en-US" b="1" dirty="0">
                <a:hlinkClick r:id="rId4"/>
              </a:rPr>
              <a:t>https://www.jotform.com/NJFFA/cover-page</a:t>
            </a:r>
            <a:endParaRPr lang="en-US" b="1" dirty="0"/>
          </a:p>
          <a:p>
            <a:pPr marL="742950" lvl="1" indent="-285750">
              <a:buFont typeface="Arial" panose="020B0604020202020204" pitchFamily="34" charset="0"/>
              <a:buChar char="•"/>
            </a:pPr>
            <a:r>
              <a:rPr lang="en-US" sz="1400" dirty="0"/>
              <a:t>Member of the Month/Year</a:t>
            </a:r>
          </a:p>
          <a:p>
            <a:pPr marL="742950" lvl="1" indent="-285750">
              <a:buFont typeface="Arial" panose="020B0604020202020204" pitchFamily="34" charset="0"/>
              <a:buChar char="•"/>
            </a:pPr>
            <a:r>
              <a:rPr lang="en-US" sz="1400" dirty="0"/>
              <a:t>Nominating Committee Member</a:t>
            </a:r>
          </a:p>
          <a:p>
            <a:pPr marL="742950" lvl="1" indent="-285750">
              <a:buFont typeface="Arial" panose="020B0604020202020204" pitchFamily="34" charset="0"/>
              <a:buChar char="•"/>
            </a:pPr>
            <a:r>
              <a:rPr lang="en-US" sz="1400" dirty="0"/>
              <a:t>State Officer Candidate</a:t>
            </a:r>
          </a:p>
          <a:p>
            <a:pPr marL="742950" lvl="1" indent="-285750">
              <a:buFont typeface="Arial" panose="020B0604020202020204" pitchFamily="34" charset="0"/>
              <a:buChar char="•"/>
            </a:pPr>
            <a:r>
              <a:rPr lang="en-US" sz="1400" dirty="0"/>
              <a:t>State Convention Talent</a:t>
            </a:r>
          </a:p>
          <a:p>
            <a:pPr marL="742950" lvl="1" indent="-285750">
              <a:buFont typeface="Arial" panose="020B0604020202020204" pitchFamily="34" charset="0"/>
              <a:buChar char="•"/>
            </a:pPr>
            <a:r>
              <a:rPr lang="en-US" sz="1400" dirty="0"/>
              <a:t>Scholarships</a:t>
            </a:r>
          </a:p>
          <a:p>
            <a:pPr marL="742950" lvl="1" indent="-285750">
              <a:buFont typeface="Arial" panose="020B0604020202020204" pitchFamily="34" charset="0"/>
              <a:buChar char="•"/>
            </a:pPr>
            <a:r>
              <a:rPr lang="en-US" sz="1400" dirty="0"/>
              <a:t>Blue Jackets. Bright Futures.</a:t>
            </a:r>
          </a:p>
          <a:p>
            <a:pPr marL="742950" lvl="1" indent="-285750">
              <a:buFont typeface="Arial" panose="020B0604020202020204" pitchFamily="34" charset="0"/>
              <a:buChar char="•"/>
            </a:pPr>
            <a:r>
              <a:rPr lang="en-US" sz="1400" dirty="0"/>
              <a:t>Essay Event</a:t>
            </a:r>
          </a:p>
          <a:p>
            <a:pPr marL="742950" lvl="1" indent="-285750">
              <a:buFont typeface="Arial" panose="020B0604020202020204" pitchFamily="34" charset="0"/>
              <a:buChar char="•"/>
            </a:pPr>
            <a:r>
              <a:rPr lang="en-US" sz="1400" dirty="0"/>
              <a:t>Advisor of the Year</a:t>
            </a:r>
          </a:p>
          <a:p>
            <a:pPr marL="742950" lvl="1" indent="-285750">
              <a:buFont typeface="Arial" panose="020B0604020202020204" pitchFamily="34" charset="0"/>
              <a:buChar char="•"/>
            </a:pPr>
            <a:r>
              <a:rPr lang="en-US" sz="1400" dirty="0"/>
              <a:t>Most Improved FFA Chapter</a:t>
            </a:r>
          </a:p>
          <a:p>
            <a:pPr marL="742950" lvl="1" indent="-285750">
              <a:buFont typeface="Arial" panose="020B0604020202020204" pitchFamily="34" charset="0"/>
              <a:buChar char="•"/>
            </a:pPr>
            <a:r>
              <a:rPr lang="en-US" sz="1400" dirty="0"/>
              <a:t>FFA Week Event</a:t>
            </a:r>
          </a:p>
          <a:p>
            <a:pPr marL="742950" lvl="1" indent="-285750">
              <a:buFont typeface="Arial" panose="020B0604020202020204" pitchFamily="34" charset="0"/>
              <a:buChar char="•"/>
            </a:pPr>
            <a:r>
              <a:rPr lang="en-US" sz="1400" dirty="0"/>
              <a:t>Agricultural Awareness – </a:t>
            </a:r>
            <a:r>
              <a:rPr lang="en-US" sz="1400" b="1" dirty="0">
                <a:solidFill>
                  <a:srgbClr val="FF0000"/>
                </a:solidFill>
              </a:rPr>
              <a:t>NEW DUE DATE APRIL 1</a:t>
            </a:r>
          </a:p>
          <a:p>
            <a:pPr marL="742950" lvl="1" indent="-285750">
              <a:buFont typeface="Arial" panose="020B0604020202020204" pitchFamily="34" charset="0"/>
              <a:buChar char="•"/>
            </a:pPr>
            <a:r>
              <a:rPr lang="en-US" sz="1400" dirty="0"/>
              <a:t>8000 Hour Challenge</a:t>
            </a:r>
          </a:p>
          <a:p>
            <a:pPr marL="742950" lvl="1"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b="1" dirty="0"/>
              <a:t>All new applications will have the Save and Edit Later Feature</a:t>
            </a:r>
          </a:p>
          <a:p>
            <a:pPr marL="742950" lvl="1"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65958755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50865" cy="460296"/>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4C97"/>
              </a:solidFill>
            </a:endParaRPr>
          </a:p>
        </p:txBody>
      </p:sp>
      <p:sp>
        <p:nvSpPr>
          <p:cNvPr id="3" name="TextBox 2"/>
          <p:cNvSpPr txBox="1"/>
          <p:nvPr/>
        </p:nvSpPr>
        <p:spPr>
          <a:xfrm>
            <a:off x="2067197" y="493593"/>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cxnSp>
        <p:nvCxnSpPr>
          <p:cNvPr id="5" name="Straight Connector 4"/>
          <p:cNvCxnSpPr/>
          <p:nvPr/>
        </p:nvCxnSpPr>
        <p:spPr>
          <a:xfrm>
            <a:off x="2165581" y="1195341"/>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2079371" y="1226945"/>
            <a:ext cx="6207610" cy="707886"/>
          </a:xfrm>
          <a:prstGeom prst="rect">
            <a:avLst/>
          </a:prstGeom>
          <a:noFill/>
        </p:spPr>
        <p:txBody>
          <a:bodyPr wrap="square" rtlCol="0">
            <a:spAutoFit/>
          </a:bodyPr>
          <a:lstStyle/>
          <a:p>
            <a:r>
              <a:rPr lang="en-US" sz="2000" b="1" dirty="0">
                <a:solidFill>
                  <a:srgbClr val="DA291C"/>
                </a:solidFill>
                <a:latin typeface="Verdana"/>
                <a:cs typeface="Verdana"/>
              </a:rPr>
              <a:t>National Awards &amp; Recognition Program Updates</a:t>
            </a:r>
          </a:p>
        </p:txBody>
      </p:sp>
      <p:sp>
        <p:nvSpPr>
          <p:cNvPr id="10" name="Rectangle 9"/>
          <p:cNvSpPr/>
          <p:nvPr/>
        </p:nvSpPr>
        <p:spPr>
          <a:xfrm>
            <a:off x="1092" y="6688390"/>
            <a:ext cx="9149773" cy="175383"/>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33CC"/>
              </a:solidFill>
            </a:endParaRPr>
          </a:p>
        </p:txBody>
      </p:sp>
      <p:sp>
        <p:nvSpPr>
          <p:cNvPr id="9" name="Rectangle 8"/>
          <p:cNvSpPr/>
          <p:nvPr/>
        </p:nvSpPr>
        <p:spPr>
          <a:xfrm>
            <a:off x="0" y="6451599"/>
            <a:ext cx="9150866" cy="248227"/>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NationalFFA_Emblem_R_3C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sp>
        <p:nvSpPr>
          <p:cNvPr id="4" name="TextBox 3"/>
          <p:cNvSpPr txBox="1"/>
          <p:nvPr/>
        </p:nvSpPr>
        <p:spPr>
          <a:xfrm>
            <a:off x="333740" y="1991707"/>
            <a:ext cx="8082139" cy="4278094"/>
          </a:xfrm>
          <a:prstGeom prst="rect">
            <a:avLst/>
          </a:prstGeom>
          <a:noFill/>
        </p:spPr>
        <p:txBody>
          <a:bodyPr wrap="square" rtlCol="0">
            <a:spAutoFit/>
          </a:bodyPr>
          <a:lstStyle/>
          <a:p>
            <a:pPr marL="285750" indent="-285750">
              <a:buFont typeface="Arial" panose="020B0604020202020204" pitchFamily="34" charset="0"/>
              <a:buChar char="•"/>
            </a:pPr>
            <a:r>
              <a:rPr lang="en-US" b="1" dirty="0"/>
              <a:t>CDEs and LDEs are open  to all grade levels of active membership (grades 7-12 at the time of qualifying) except for Conduct of Chapter Meetings and Creed Speaking LDEs</a:t>
            </a:r>
          </a:p>
          <a:p>
            <a:pPr marL="285750" indent="-285750">
              <a:buFont typeface="Arial" panose="020B0604020202020204" pitchFamily="34" charset="0"/>
              <a:buChar char="•"/>
            </a:pPr>
            <a:r>
              <a:rPr lang="en-US" b="1" dirty="0"/>
              <a:t>Meat Eval and Tech will now require four member teams in 2020</a:t>
            </a:r>
          </a:p>
          <a:p>
            <a:pPr marL="285750" indent="-285750">
              <a:buFont typeface="Arial" panose="020B0604020202020204" pitchFamily="34" charset="0"/>
              <a:buChar char="•"/>
            </a:pPr>
            <a:r>
              <a:rPr lang="en-US" b="1" dirty="0"/>
              <a:t>The Free Chapter Medal Program has been discontinued</a:t>
            </a:r>
          </a:p>
          <a:p>
            <a:pPr marL="285750" indent="-285750">
              <a:buFont typeface="Arial" panose="020B0604020202020204" pitchFamily="34" charset="0"/>
              <a:buChar char="•"/>
            </a:pPr>
            <a:r>
              <a:rPr lang="en-US" b="1" dirty="0"/>
              <a:t>National Agriscience Fair will only have 10 finalists per category division</a:t>
            </a:r>
          </a:p>
          <a:p>
            <a:pPr marL="285750" indent="-285750">
              <a:buFont typeface="Arial" panose="020B0604020202020204" pitchFamily="34" charset="0"/>
              <a:buChar char="•"/>
            </a:pPr>
            <a:r>
              <a:rPr lang="en-US" b="1" dirty="0"/>
              <a:t>There have been slight changes to a few Proficiency Areas for 2020</a:t>
            </a:r>
          </a:p>
          <a:p>
            <a:pPr marL="742950" lvl="1" indent="-285750">
              <a:buFont typeface="Arial" panose="020B0604020202020204" pitchFamily="34" charset="0"/>
              <a:buChar char="•"/>
            </a:pPr>
            <a:r>
              <a:rPr lang="en-US" sz="1400" dirty="0"/>
              <a:t>The Home and/or Community Development Proficiency Area is being updated to the Service-Learning Area</a:t>
            </a:r>
          </a:p>
          <a:p>
            <a:pPr marL="742950" lvl="1" indent="-285750">
              <a:buFont typeface="Arial" panose="020B0604020202020204" pitchFamily="34" charset="0"/>
              <a:buChar char="•"/>
            </a:pPr>
            <a:r>
              <a:rPr lang="en-US" sz="1400" dirty="0"/>
              <a:t>The Food Science and Technology Area has merged with other areas</a:t>
            </a:r>
          </a:p>
          <a:p>
            <a:pPr marL="742950" lvl="1" indent="-285750">
              <a:buFont typeface="Arial" panose="020B0604020202020204" pitchFamily="34" charset="0"/>
              <a:buChar char="•"/>
            </a:pPr>
            <a:r>
              <a:rPr lang="en-US" sz="1400" dirty="0"/>
              <a:t>The Grain Production Entrepreneurship and Placement Areas have been combined</a:t>
            </a:r>
          </a:p>
          <a:p>
            <a:pPr marL="285750" indent="-285750">
              <a:buFont typeface="Arial" panose="020B0604020202020204" pitchFamily="34" charset="0"/>
              <a:buChar char="•"/>
            </a:pPr>
            <a:r>
              <a:rPr lang="en-US" b="1" dirty="0"/>
              <a:t>Minor application updates will take place to accommodate electronic/online submission of Proficiency Awards, Agriscience Fair, National Chapter, and American Star</a:t>
            </a:r>
          </a:p>
          <a:p>
            <a:pPr marL="742950" lvl="1"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360048503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50865" cy="460296"/>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004C97"/>
              </a:solidFill>
            </a:endParaRPr>
          </a:p>
        </p:txBody>
      </p:sp>
      <p:sp>
        <p:nvSpPr>
          <p:cNvPr id="3" name="TextBox 2"/>
          <p:cNvSpPr txBox="1"/>
          <p:nvPr/>
        </p:nvSpPr>
        <p:spPr>
          <a:xfrm>
            <a:off x="2067197" y="493593"/>
            <a:ext cx="6600784" cy="646331"/>
          </a:xfrm>
          <a:prstGeom prst="rect">
            <a:avLst/>
          </a:prstGeom>
          <a:noFill/>
        </p:spPr>
        <p:txBody>
          <a:bodyPr wrap="square" rtlCol="0">
            <a:spAutoFit/>
          </a:bodyPr>
          <a:lstStyle/>
          <a:p>
            <a:r>
              <a:rPr lang="en-US" sz="3600" b="1" spc="-70" dirty="0">
                <a:solidFill>
                  <a:srgbClr val="004C97"/>
                </a:solidFill>
                <a:latin typeface="Georgia"/>
                <a:cs typeface="Georgia"/>
              </a:rPr>
              <a:t>New Jersey FFA Association</a:t>
            </a:r>
          </a:p>
        </p:txBody>
      </p:sp>
      <p:cxnSp>
        <p:nvCxnSpPr>
          <p:cNvPr id="5" name="Straight Connector 4"/>
          <p:cNvCxnSpPr/>
          <p:nvPr/>
        </p:nvCxnSpPr>
        <p:spPr>
          <a:xfrm>
            <a:off x="2165581" y="1195341"/>
            <a:ext cx="6121400" cy="0"/>
          </a:xfrm>
          <a:prstGeom prst="line">
            <a:avLst/>
          </a:prstGeom>
          <a:ln w="12700" cmpd="sng">
            <a:solidFill>
              <a:srgbClr val="DA291C"/>
            </a:solidFill>
          </a:ln>
          <a:effec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2079371" y="1250759"/>
            <a:ext cx="6207610" cy="400110"/>
          </a:xfrm>
          <a:prstGeom prst="rect">
            <a:avLst/>
          </a:prstGeom>
          <a:noFill/>
        </p:spPr>
        <p:txBody>
          <a:bodyPr wrap="square" rtlCol="0">
            <a:spAutoFit/>
          </a:bodyPr>
          <a:lstStyle/>
          <a:p>
            <a:r>
              <a:rPr lang="en-US" sz="2000" b="1" dirty="0">
                <a:solidFill>
                  <a:srgbClr val="DA291C"/>
                </a:solidFill>
                <a:latin typeface="Verdana"/>
                <a:cs typeface="Verdana"/>
              </a:rPr>
              <a:t>SAE FOR ALL</a:t>
            </a:r>
          </a:p>
        </p:txBody>
      </p:sp>
      <p:sp>
        <p:nvSpPr>
          <p:cNvPr id="10" name="Rectangle 9"/>
          <p:cNvSpPr/>
          <p:nvPr/>
        </p:nvSpPr>
        <p:spPr>
          <a:xfrm>
            <a:off x="1092" y="6688390"/>
            <a:ext cx="9149773" cy="175383"/>
          </a:xfrm>
          <a:prstGeom prst="rect">
            <a:avLst/>
          </a:prstGeom>
          <a:solidFill>
            <a:srgbClr val="004C97"/>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0033CC"/>
              </a:solidFill>
            </a:endParaRPr>
          </a:p>
        </p:txBody>
      </p:sp>
      <p:sp>
        <p:nvSpPr>
          <p:cNvPr id="9" name="Rectangle 8"/>
          <p:cNvSpPr/>
          <p:nvPr/>
        </p:nvSpPr>
        <p:spPr>
          <a:xfrm>
            <a:off x="0" y="6451599"/>
            <a:ext cx="9150866" cy="248227"/>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NationalFFA_Emblem_R_3C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842" y="-77158"/>
            <a:ext cx="1630657" cy="1958639"/>
          </a:xfrm>
          <a:prstGeom prst="rect">
            <a:avLst/>
          </a:prstGeom>
        </p:spPr>
      </p:pic>
      <p:pic>
        <p:nvPicPr>
          <p:cNvPr id="15" name="Picture 14">
            <a:extLst>
              <a:ext uri="{FF2B5EF4-FFF2-40B4-BE49-F238E27FC236}">
                <a16:creationId xmlns:a16="http://schemas.microsoft.com/office/drawing/2014/main" id="{02793357-FA79-4E48-B9BB-ACB7D0C862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8324"/>
          <a:stretch/>
        </p:blipFill>
        <p:spPr>
          <a:xfrm>
            <a:off x="610120" y="1826693"/>
            <a:ext cx="1606379" cy="1282730"/>
          </a:xfrm>
          <a:prstGeom prst="rect">
            <a:avLst/>
          </a:prstGeom>
          <a:ln>
            <a:solidFill>
              <a:schemeClr val="tx1">
                <a:lumMod val="75000"/>
                <a:lumOff val="25000"/>
              </a:schemeClr>
            </a:solidFill>
          </a:ln>
        </p:spPr>
      </p:pic>
      <p:pic>
        <p:nvPicPr>
          <p:cNvPr id="16" name="Picture 15">
            <a:extLst>
              <a:ext uri="{FF2B5EF4-FFF2-40B4-BE49-F238E27FC236}">
                <a16:creationId xmlns:a16="http://schemas.microsoft.com/office/drawing/2014/main" id="{50EB0BAC-CE30-44FD-925B-279D66EC92CA}"/>
              </a:ext>
            </a:extLst>
          </p:cNvPr>
          <p:cNvPicPr>
            <a:picLocks noChangeAspect="1"/>
          </p:cNvPicPr>
          <p:nvPr/>
        </p:nvPicPr>
        <p:blipFill rotWithShape="1">
          <a:blip r:embed="rId5"/>
          <a:srcRect b="35851"/>
          <a:stretch/>
        </p:blipFill>
        <p:spPr>
          <a:xfrm>
            <a:off x="2788494" y="1829263"/>
            <a:ext cx="1551744" cy="1280160"/>
          </a:xfrm>
          <a:prstGeom prst="rect">
            <a:avLst/>
          </a:prstGeom>
          <a:ln w="3175">
            <a:solidFill>
              <a:schemeClr val="tx1"/>
            </a:solidFill>
          </a:ln>
        </p:spPr>
      </p:pic>
      <p:sp>
        <p:nvSpPr>
          <p:cNvPr id="17" name="Content Placeholder 4">
            <a:extLst>
              <a:ext uri="{FF2B5EF4-FFF2-40B4-BE49-F238E27FC236}">
                <a16:creationId xmlns:a16="http://schemas.microsoft.com/office/drawing/2014/main" id="{0D18CDD6-FAE8-46E5-A679-B25C0AF28A7A}"/>
              </a:ext>
            </a:extLst>
          </p:cNvPr>
          <p:cNvSpPr txBox="1">
            <a:spLocks/>
          </p:cNvSpPr>
          <p:nvPr/>
        </p:nvSpPr>
        <p:spPr>
          <a:xfrm>
            <a:off x="268122" y="2899771"/>
            <a:ext cx="8882743" cy="3387881"/>
          </a:xfrm>
          <a:prstGeom prst="rect">
            <a:avLst/>
          </a:prstGeom>
        </p:spPr>
        <p:txBody>
          <a:bodyPr numCol="2"/>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Font typeface="Arial" panose="020B0604020202020204" pitchFamily="34" charset="0"/>
              <a:buChar char="•"/>
            </a:pPr>
            <a:endPar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r>
              <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rPr>
              <a:t>Establishing minimum guidelines for SAE nationally</a:t>
            </a:r>
          </a:p>
          <a:p>
            <a:pPr>
              <a:buFont typeface="Arial" panose="020B0604020202020204" pitchFamily="34" charset="0"/>
              <a:buChar char="•"/>
            </a:pPr>
            <a:r>
              <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rPr>
              <a:t>Standardizing SAE language and terminology</a:t>
            </a:r>
          </a:p>
          <a:p>
            <a:pPr>
              <a:buFont typeface="Arial" panose="020B0604020202020204" pitchFamily="34" charset="0"/>
              <a:buChar char="•"/>
            </a:pPr>
            <a:r>
              <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rPr>
              <a:t>Focusing SAE on careers</a:t>
            </a:r>
          </a:p>
          <a:p>
            <a:pPr>
              <a:buFont typeface="Arial" panose="020B0604020202020204" pitchFamily="34" charset="0"/>
              <a:buChar char="•"/>
            </a:pPr>
            <a:r>
              <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rPr>
              <a:t>Setting a foundation for SAE before launching a SAE</a:t>
            </a:r>
          </a:p>
          <a:p>
            <a:pPr>
              <a:buFont typeface="Arial" panose="020B0604020202020204" pitchFamily="34" charset="0"/>
              <a:buChar char="•"/>
            </a:pPr>
            <a:endPar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endPar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endPar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endPar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endPar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endPar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r>
              <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rPr>
              <a:t>Attention to ag and workplace safety</a:t>
            </a:r>
          </a:p>
          <a:p>
            <a:pPr>
              <a:buFont typeface="Arial" panose="020B0604020202020204" pitchFamily="34" charset="0"/>
              <a:buChar char="•"/>
            </a:pPr>
            <a:r>
              <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rPr>
              <a:t>Eliminating barriers to SAE</a:t>
            </a:r>
          </a:p>
          <a:p>
            <a:pPr marL="516636" lvl="1" indent="-342900">
              <a:buFont typeface="Arial" panose="020B0604020202020204" pitchFamily="34" charset="0"/>
              <a:buChar char="•"/>
            </a:pPr>
            <a:r>
              <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rPr>
              <a:t>An SAE is not a direct connection to a FFA proficiency award</a:t>
            </a:r>
          </a:p>
          <a:p>
            <a:pPr marL="516636" lvl="1" indent="-342900">
              <a:buFont typeface="Arial" panose="020B0604020202020204" pitchFamily="34" charset="0"/>
              <a:buChar char="•"/>
            </a:pPr>
            <a:r>
              <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rPr>
              <a:t>Not every SAE is degree worthy</a:t>
            </a:r>
          </a:p>
          <a:p>
            <a:pPr marL="516636" lvl="1" indent="-342900">
              <a:buFont typeface="Arial" panose="020B0604020202020204" pitchFamily="34" charset="0"/>
              <a:buChar char="•"/>
            </a:pPr>
            <a:r>
              <a:rPr lang="en-US" sz="1800" kern="0" dirty="0">
                <a:solidFill>
                  <a:schemeClr val="tx1"/>
                </a:solidFill>
                <a:latin typeface="Verdana" panose="020B0604030504040204" pitchFamily="34" charset="0"/>
                <a:ea typeface="Verdana" panose="020B0604030504040204" pitchFamily="34" charset="0"/>
                <a:cs typeface="Verdana" panose="020B0604030504040204" pitchFamily="34" charset="0"/>
              </a:rPr>
              <a:t>Develop a student’s SAE based on their interests; not the resources they have at home</a:t>
            </a:r>
          </a:p>
          <a:p>
            <a:pPr marL="516636" lvl="1" indent="-342900">
              <a:buFont typeface="Arial" panose="020B0604020202020204" pitchFamily="34" charset="0"/>
              <a:buChar char="•"/>
            </a:pPr>
            <a:endParaRPr lang="en-US" kern="0" dirty="0"/>
          </a:p>
        </p:txBody>
      </p:sp>
      <p:pic>
        <p:nvPicPr>
          <p:cNvPr id="18" name="Picture 17">
            <a:extLst>
              <a:ext uri="{FF2B5EF4-FFF2-40B4-BE49-F238E27FC236}">
                <a16:creationId xmlns:a16="http://schemas.microsoft.com/office/drawing/2014/main" id="{F87E7763-E23A-4086-B7A7-44E15CF667B9}"/>
              </a:ext>
            </a:extLst>
          </p:cNvPr>
          <p:cNvPicPr>
            <a:picLocks noChangeAspect="1"/>
          </p:cNvPicPr>
          <p:nvPr/>
        </p:nvPicPr>
        <p:blipFill rotWithShape="1">
          <a:blip r:embed="rId6"/>
          <a:srcRect r="66263"/>
          <a:stretch/>
        </p:blipFill>
        <p:spPr>
          <a:xfrm>
            <a:off x="6697348" y="1502988"/>
            <a:ext cx="2235813" cy="1278387"/>
          </a:xfrm>
          <a:prstGeom prst="rect">
            <a:avLst/>
          </a:prstGeom>
        </p:spPr>
      </p:pic>
      <p:sp>
        <p:nvSpPr>
          <p:cNvPr id="4" name="TextBox 3">
            <a:extLst>
              <a:ext uri="{FF2B5EF4-FFF2-40B4-BE49-F238E27FC236}">
                <a16:creationId xmlns:a16="http://schemas.microsoft.com/office/drawing/2014/main" id="{B55B177B-E590-4890-A6CE-7B7702E4FBC1}"/>
              </a:ext>
            </a:extLst>
          </p:cNvPr>
          <p:cNvSpPr txBox="1"/>
          <p:nvPr/>
        </p:nvSpPr>
        <p:spPr>
          <a:xfrm>
            <a:off x="6160859" y="1380087"/>
            <a:ext cx="2507122" cy="261610"/>
          </a:xfrm>
          <a:prstGeom prst="rect">
            <a:avLst/>
          </a:prstGeom>
          <a:noFill/>
        </p:spPr>
        <p:txBody>
          <a:bodyPr wrap="square" rtlCol="0">
            <a:spAutoFit/>
          </a:bodyPr>
          <a:lstStyle/>
          <a:p>
            <a:r>
              <a:rPr lang="en-US" sz="1100" dirty="0"/>
              <a:t>Special Project of</a:t>
            </a:r>
          </a:p>
        </p:txBody>
      </p:sp>
      <p:sp>
        <p:nvSpPr>
          <p:cNvPr id="8" name="TextBox 7">
            <a:extLst>
              <a:ext uri="{FF2B5EF4-FFF2-40B4-BE49-F238E27FC236}">
                <a16:creationId xmlns:a16="http://schemas.microsoft.com/office/drawing/2014/main" id="{2EC8A5F4-1EF0-4D7C-B66E-7B5121F90D9E}"/>
              </a:ext>
            </a:extLst>
          </p:cNvPr>
          <p:cNvSpPr txBox="1"/>
          <p:nvPr/>
        </p:nvSpPr>
        <p:spPr>
          <a:xfrm>
            <a:off x="414984" y="5764432"/>
            <a:ext cx="4294509" cy="523220"/>
          </a:xfrm>
          <a:prstGeom prst="rect">
            <a:avLst/>
          </a:prstGeom>
          <a:noFill/>
        </p:spPr>
        <p:txBody>
          <a:bodyPr wrap="none" rtlCol="0">
            <a:spAutoFit/>
          </a:bodyPr>
          <a:lstStyle/>
          <a:p>
            <a:r>
              <a:rPr lang="en-US" sz="1400" b="1" dirty="0"/>
              <a:t>*Getting closer to requiring an </a:t>
            </a:r>
            <a:r>
              <a:rPr lang="en-US" sz="1400" b="1" dirty="0" err="1"/>
              <a:t>AET</a:t>
            </a:r>
            <a:r>
              <a:rPr lang="en-US" sz="1400" b="1" dirty="0"/>
              <a:t> record book </a:t>
            </a:r>
          </a:p>
          <a:p>
            <a:r>
              <a:rPr lang="en-US" sz="1400" b="1" dirty="0"/>
              <a:t>with all Degree applications</a:t>
            </a:r>
          </a:p>
        </p:txBody>
      </p:sp>
    </p:spTree>
    <p:extLst>
      <p:ext uri="{BB962C8B-B14F-4D97-AF65-F5344CB8AC3E}">
        <p14:creationId xmlns:p14="http://schemas.microsoft.com/office/powerpoint/2010/main" val="3064342989"/>
      </p:ext>
    </p:extLst>
  </p:cSld>
  <p:clrMapOvr>
    <a:masterClrMapping/>
  </p:clrMapOvr>
  <p:transition/>
</p:sld>
</file>

<file path=ppt/theme/theme1.xml><?xml version="1.0" encoding="utf-8"?>
<a:theme xmlns:a="http://schemas.openxmlformats.org/drawingml/2006/main" name="ffapp">
  <a:themeElements>
    <a:clrScheme name="ffap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fap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fap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fap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fap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fap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fap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fap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fap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fap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fap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fap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fap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fap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Basic Excel Workbook" ma:contentTypeID="0x010100E0F45C0E3884B14D86F69C16F715BA100034B665055D71C84EB19B23098300E880" ma:contentTypeVersion="6" ma:contentTypeDescription="Blank Excel template for document library content type" ma:contentTypeScope="" ma:versionID="e485e9f50a58ea9bfb81841392e00f43">
  <xsd:schema xmlns:xsd="http://www.w3.org/2001/XMLSchema" xmlns:xs="http://www.w3.org/2001/XMLSchema" xmlns:p="http://schemas.microsoft.com/office/2006/metadata/properties" targetNamespace="http://schemas.microsoft.com/office/2006/metadata/properties" ma:root="true" ma:fieldsID="0ecc3287acba05003821241183c7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271D1E-6D96-4BA4-86F3-355FAEAD7C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4C674B6-D552-4B5A-A71B-A21B6E1CBA71}">
  <ds:schemaRefs>
    <ds:schemaRef ds:uri="http://schemas.microsoft.com/office/2006/metadata/longProperties"/>
  </ds:schemaRefs>
</ds:datastoreItem>
</file>

<file path=customXml/itemProps3.xml><?xml version="1.0" encoding="utf-8"?>
<ds:datastoreItem xmlns:ds="http://schemas.openxmlformats.org/officeDocument/2006/customXml" ds:itemID="{D077A53E-A8F8-4613-A362-6AAE3EF4D9B9}">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3F710EAF-F4C6-4A46-A6B8-F7C11BBEF0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ffapp</Template>
  <TotalTime>13059</TotalTime>
  <Words>2580</Words>
  <Application>Microsoft Office PowerPoint</Application>
  <PresentationFormat>On-screen Show (4:3)</PresentationFormat>
  <Paragraphs>271</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Verdana</vt:lpstr>
      <vt:lpstr>Georgia</vt:lpstr>
      <vt:lpstr>Raleway</vt:lpstr>
      <vt:lpstr>Arial</vt:lpstr>
      <vt:lpstr>ffapp</vt:lpstr>
      <vt:lpstr>What’s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FFA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Information Technology</dc:creator>
  <cp:lastModifiedBy>Dowd, Kristianne</cp:lastModifiedBy>
  <cp:revision>457</cp:revision>
  <cp:lastPrinted>2018-09-27T20:31:31Z</cp:lastPrinted>
  <dcterms:created xsi:type="dcterms:W3CDTF">2007-01-30T15:01:20Z</dcterms:created>
  <dcterms:modified xsi:type="dcterms:W3CDTF">2019-09-23T17:55:23Z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Basic Excel Workbook</vt:lpwstr>
  </property>
  <property fmtid="{D5CDD505-2E9C-101B-9397-08002B2CF9AE}" pid="3" name="ContentTypeId">
    <vt:lpwstr>0x010100E0F45C0E3884B14D86F69C16F715BA100034B665055D71C84EB19B23098300E880</vt:lpwstr>
  </property>
</Properties>
</file>