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5"/>
  </p:sldMasterIdLst>
  <p:notesMasterIdLst>
    <p:notesMasterId r:id="rId65"/>
  </p:notesMasterIdLst>
  <p:handoutMasterIdLst>
    <p:handoutMasterId r:id="rId66"/>
  </p:handoutMasterIdLst>
  <p:sldIdLst>
    <p:sldId id="257" r:id="rId6"/>
    <p:sldId id="322" r:id="rId7"/>
    <p:sldId id="326" r:id="rId8"/>
    <p:sldId id="345" r:id="rId9"/>
    <p:sldId id="331" r:id="rId10"/>
    <p:sldId id="357" r:id="rId11"/>
    <p:sldId id="358" r:id="rId12"/>
    <p:sldId id="369" r:id="rId13"/>
    <p:sldId id="291" r:id="rId14"/>
    <p:sldId id="335" r:id="rId15"/>
    <p:sldId id="324" r:id="rId16"/>
    <p:sldId id="325" r:id="rId17"/>
    <p:sldId id="346" r:id="rId18"/>
    <p:sldId id="302" r:id="rId19"/>
    <p:sldId id="353" r:id="rId20"/>
    <p:sldId id="355" r:id="rId21"/>
    <p:sldId id="370" r:id="rId22"/>
    <p:sldId id="290" r:id="rId23"/>
    <p:sldId id="332" r:id="rId24"/>
    <p:sldId id="333" r:id="rId25"/>
    <p:sldId id="289" r:id="rId26"/>
    <p:sldId id="334" r:id="rId27"/>
    <p:sldId id="294" r:id="rId28"/>
    <p:sldId id="340" r:id="rId29"/>
    <p:sldId id="366" r:id="rId30"/>
    <p:sldId id="295" r:id="rId31"/>
    <p:sldId id="342" r:id="rId32"/>
    <p:sldId id="303" r:id="rId33"/>
    <p:sldId id="359" r:id="rId34"/>
    <p:sldId id="360" r:id="rId35"/>
    <p:sldId id="371" r:id="rId36"/>
    <p:sldId id="292" r:id="rId37"/>
    <p:sldId id="336" r:id="rId38"/>
    <p:sldId id="337" r:id="rId39"/>
    <p:sldId id="338" r:id="rId40"/>
    <p:sldId id="365" r:id="rId41"/>
    <p:sldId id="300" r:id="rId42"/>
    <p:sldId id="351" r:id="rId43"/>
    <p:sldId id="368" r:id="rId44"/>
    <p:sldId id="373" r:id="rId45"/>
    <p:sldId id="323" r:id="rId46"/>
    <p:sldId id="330" r:id="rId47"/>
    <p:sldId id="307" r:id="rId48"/>
    <p:sldId id="341" r:id="rId49"/>
    <p:sldId id="299" r:id="rId50"/>
    <p:sldId id="349" r:id="rId51"/>
    <p:sldId id="350" r:id="rId52"/>
    <p:sldId id="304" r:id="rId53"/>
    <p:sldId id="361" r:id="rId54"/>
    <p:sldId id="362" r:id="rId55"/>
    <p:sldId id="364" r:id="rId56"/>
    <p:sldId id="374" r:id="rId57"/>
    <p:sldId id="306" r:id="rId58"/>
    <p:sldId id="363" r:id="rId59"/>
    <p:sldId id="339" r:id="rId60"/>
    <p:sldId id="298" r:id="rId61"/>
    <p:sldId id="347" r:id="rId62"/>
    <p:sldId id="367" r:id="rId63"/>
    <p:sldId id="278" r:id="rId6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363" autoAdjust="0"/>
  </p:normalViewPr>
  <p:slideViewPr>
    <p:cSldViewPr>
      <p:cViewPr>
        <p:scale>
          <a:sx n="70" d="100"/>
          <a:sy n="70" d="100"/>
        </p:scale>
        <p:origin x="-1158" y="-774"/>
      </p:cViewPr>
      <p:guideLst>
        <p:guide orient="horz" pos="2160"/>
        <p:guide pos="2880"/>
      </p:guideLst>
    </p:cSldViewPr>
  </p:slideViewPr>
  <p:outlineViewPr>
    <p:cViewPr>
      <p:scale>
        <a:sx n="33" d="100"/>
        <a:sy n="33" d="100"/>
      </p:scale>
      <p:origin x="108"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34D2790-E783-4F2E-A321-7BA22C7873C8}" type="datetimeFigureOut">
              <a:rPr lang="en-US" smtClean="0"/>
              <a:t>9/29/2011</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B91CBA8-8D90-4076-ABF4-3FC59C4BFDCD}" type="slidenum">
              <a:rPr lang="en-US" smtClean="0"/>
              <a:t>‹#›</a:t>
            </a:fld>
            <a:endParaRPr lang="en-US"/>
          </a:p>
        </p:txBody>
      </p:sp>
    </p:spTree>
    <p:extLst>
      <p:ext uri="{BB962C8B-B14F-4D97-AF65-F5344CB8AC3E}">
        <p14:creationId xmlns:p14="http://schemas.microsoft.com/office/powerpoint/2010/main" val="568608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37840" cy="464820"/>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36867" name="Rectangle 3"/>
          <p:cNvSpPr>
            <a:spLocks noGrp="1" noChangeArrowheads="1"/>
          </p:cNvSpPr>
          <p:nvPr>
            <p:ph type="dt" idx="1"/>
          </p:nvPr>
        </p:nvSpPr>
        <p:spPr bwMode="auto">
          <a:xfrm>
            <a:off x="3970938" y="0"/>
            <a:ext cx="3037840" cy="464820"/>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01040" y="4415790"/>
            <a:ext cx="5608320" cy="4183380"/>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829967"/>
            <a:ext cx="3037840" cy="464820"/>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36871" name="Rectangle 7"/>
          <p:cNvSpPr>
            <a:spLocks noGrp="1" noChangeArrowheads="1"/>
          </p:cNvSpPr>
          <p:nvPr>
            <p:ph type="sldNum" sz="quarter" idx="5"/>
          </p:nvPr>
        </p:nvSpPr>
        <p:spPr bwMode="auto">
          <a:xfrm>
            <a:off x="3970938" y="8829967"/>
            <a:ext cx="3037840" cy="464820"/>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a:lvl1pPr>
          </a:lstStyle>
          <a:p>
            <a:pPr>
              <a:defRPr/>
            </a:pPr>
            <a:fld id="{5EAEF58C-D5EE-4FC6-90E2-3F60DAD921B6}" type="slidenum">
              <a:rPr lang="en-US"/>
              <a:pPr>
                <a:defRPr/>
              </a:pPr>
              <a:t>‹#›</a:t>
            </a:fld>
            <a:endParaRPr lang="en-US"/>
          </a:p>
        </p:txBody>
      </p:sp>
    </p:spTree>
    <p:extLst>
      <p:ext uri="{BB962C8B-B14F-4D97-AF65-F5344CB8AC3E}">
        <p14:creationId xmlns:p14="http://schemas.microsoft.com/office/powerpoint/2010/main" val="1596858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C0994AB-519A-449D-A0C9-9FCB0F34CD48}" type="slidenum">
              <a:rPr lang="en-US" smtClean="0"/>
              <a:pPr eaLnBrk="1" hangingPunct="1"/>
              <a:t>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3A1EC13-7A8C-450C-816E-66ED6757F00A}" type="slidenum">
              <a:rPr lang="en-US" smtClean="0"/>
              <a:pPr eaLnBrk="1" hangingPunct="1"/>
              <a:t>24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3A1EC13-7A8C-450C-816E-66ED6757F00A}" type="slidenum">
              <a:rPr lang="en-US" smtClean="0"/>
              <a:pPr eaLnBrk="1" hangingPunct="1"/>
              <a:t>25</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endParaRPr lang="en-US" dirty="0"/>
          </a:p>
        </p:txBody>
      </p:sp>
      <p:sp>
        <p:nvSpPr>
          <p:cNvPr id="614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2DDAC975-1A3E-4F50-B992-6E4F5804A9A7}" type="slidenum">
              <a:rPr lang="en-US" smtClean="0"/>
              <a:pPr eaLnBrk="1" hangingPunct="1"/>
              <a:t>26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endParaRPr lang="en-US" dirty="0"/>
          </a:p>
        </p:txBody>
      </p:sp>
      <p:sp>
        <p:nvSpPr>
          <p:cNvPr id="614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2DDAC975-1A3E-4F50-B992-6E4F5804A9A7}" type="slidenum">
              <a:rPr lang="en-US" smtClean="0"/>
              <a:pPr eaLnBrk="1" hangingPunct="1"/>
              <a:t>27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686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B94776C9-3AA6-497D-AD02-58C63582A6CB}" type="slidenum">
              <a:rPr lang="en-US" smtClean="0"/>
              <a:pPr eaLnBrk="1" hangingPunct="1"/>
              <a:t>28</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686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B94776C9-3AA6-497D-AD02-58C63582A6CB}" type="slidenum">
              <a:rPr lang="en-US" smtClean="0"/>
              <a:pPr eaLnBrk="1" hangingPunct="1"/>
              <a:t>29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686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B94776C9-3AA6-497D-AD02-58C63582A6CB}" type="slidenum">
              <a:rPr lang="en-US" smtClean="0"/>
              <a:pPr eaLnBrk="1" hangingPunct="1"/>
              <a:t>30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583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DC19859-1ED0-4232-B475-140E66EE501B}" type="slidenum">
              <a:rPr lang="en-US" smtClean="0"/>
              <a:pPr eaLnBrk="1" hangingPunct="1"/>
              <a:t>32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583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DC19859-1ED0-4232-B475-140E66EE501B}" type="slidenum">
              <a:rPr lang="en-US" smtClean="0"/>
              <a:pPr eaLnBrk="1" hangingPunct="1"/>
              <a:t>36</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eaLnBrk="1" hangingPunct="1">
              <a:defRPr/>
            </a:pPr>
            <a:endParaRPr lang="en-US" dirty="0"/>
          </a:p>
        </p:txBody>
      </p:sp>
      <p:sp>
        <p:nvSpPr>
          <p:cNvPr id="655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1383747-ED77-4B32-B907-0D90C6772D05}" type="slidenum">
              <a:rPr lang="en-US" smtClean="0"/>
              <a:pPr eaLnBrk="1" hangingPunct="1"/>
              <a:t>37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eaLnBrk="1" hangingPunct="1">
              <a:spcBef>
                <a:spcPct val="0"/>
              </a:spcBef>
              <a:defRPr/>
            </a:pPr>
            <a:endParaRPr lang="en-US" dirty="0"/>
          </a:p>
        </p:txBody>
      </p:sp>
      <p:sp>
        <p:nvSpPr>
          <p:cNvPr id="593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B6F1C9C-EA3F-4A7C-BA6A-90DD656CFF97}" type="slidenum">
              <a:rPr lang="en-US" smtClean="0"/>
              <a:pPr eaLnBrk="1" hangingPunct="1"/>
              <a:t>5</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eaLnBrk="1" hangingPunct="1">
              <a:defRPr/>
            </a:pPr>
            <a:endParaRPr lang="en-US" dirty="0"/>
          </a:p>
        </p:txBody>
      </p:sp>
      <p:sp>
        <p:nvSpPr>
          <p:cNvPr id="655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1383747-ED77-4B32-B907-0D90C6772D05}" type="slidenum">
              <a:rPr lang="en-US" smtClean="0"/>
              <a:pPr eaLnBrk="1" hangingPunct="1"/>
              <a:t>38</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583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DC19859-1ED0-4232-B475-140E66EE501B}" type="slidenum">
              <a:rPr lang="en-US" smtClean="0"/>
              <a:pPr eaLnBrk="1" hangingPunct="1"/>
              <a:t>39</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645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B357A6DF-CE83-43EE-91D0-99182A8749E4}" type="slidenum">
              <a:rPr lang="en-US" smtClean="0"/>
              <a:pPr eaLnBrk="1" hangingPunct="1"/>
              <a:t>45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endParaRPr lang="en-US" dirty="0"/>
          </a:p>
        </p:txBody>
      </p:sp>
      <p:sp>
        <p:nvSpPr>
          <p:cNvPr id="696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8BAB86C-C2C2-4ACB-8FDD-19105D3213A3}" type="slidenum">
              <a:rPr lang="en-US" smtClean="0"/>
              <a:pPr eaLnBrk="1" hangingPunct="1"/>
              <a:t>48</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endParaRPr lang="en-US" dirty="0"/>
          </a:p>
        </p:txBody>
      </p:sp>
      <p:sp>
        <p:nvSpPr>
          <p:cNvPr id="696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8BAB86C-C2C2-4ACB-8FDD-19105D3213A3}" type="slidenum">
              <a:rPr lang="en-US" smtClean="0"/>
              <a:pPr eaLnBrk="1" hangingPunct="1"/>
              <a:t>49</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EAEF58C-D5EE-4FC6-90E2-3F60DAD921B6}" type="slidenum">
              <a:rPr lang="en-US" smtClean="0"/>
              <a:pPr>
                <a:defRPr/>
              </a:pPr>
              <a:t>51</a:t>
            </a:fld>
            <a:endParaRPr lang="en-US"/>
          </a:p>
        </p:txBody>
      </p:sp>
    </p:spTree>
    <p:extLst>
      <p:ext uri="{BB962C8B-B14F-4D97-AF65-F5344CB8AC3E}">
        <p14:creationId xmlns:p14="http://schemas.microsoft.com/office/powerpoint/2010/main" val="2419922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EAEF58C-D5EE-4FC6-90E2-3F60DAD921B6}" type="slidenum">
              <a:rPr lang="en-US" smtClean="0"/>
              <a:pPr>
                <a:defRPr/>
              </a:pPr>
              <a:t>53</a:t>
            </a:fld>
            <a:endParaRPr lang="en-US"/>
          </a:p>
        </p:txBody>
      </p:sp>
    </p:spTree>
    <p:extLst>
      <p:ext uri="{BB962C8B-B14F-4D97-AF65-F5344CB8AC3E}">
        <p14:creationId xmlns:p14="http://schemas.microsoft.com/office/powerpoint/2010/main" val="24199223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EAEF58C-D5EE-4FC6-90E2-3F60DAD921B6}" type="slidenum">
              <a:rPr lang="en-US" smtClean="0"/>
              <a:pPr>
                <a:defRPr/>
              </a:pPr>
              <a:t>54</a:t>
            </a:fld>
            <a:endParaRPr lang="en-US"/>
          </a:p>
        </p:txBody>
      </p:sp>
    </p:spTree>
    <p:extLst>
      <p:ext uri="{BB962C8B-B14F-4D97-AF65-F5344CB8AC3E}">
        <p14:creationId xmlns:p14="http://schemas.microsoft.com/office/powerpoint/2010/main" val="2419922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634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3A15D68-60E5-404B-8B41-62424AB3B61E}" type="slidenum">
              <a:rPr lang="en-US" smtClean="0"/>
              <a:pPr eaLnBrk="1" hangingPunct="1"/>
              <a:t>56</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634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3A15D68-60E5-404B-8B41-62424AB3B61E}" type="slidenum">
              <a:rPr lang="en-US" smtClean="0"/>
              <a:pPr eaLnBrk="1" hangingPunct="1"/>
              <a:t>57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eaLnBrk="1" hangingPunct="1">
              <a:spcBef>
                <a:spcPct val="0"/>
              </a:spcBef>
              <a:defRPr/>
            </a:pPr>
            <a:endParaRPr lang="en-US" dirty="0"/>
          </a:p>
        </p:txBody>
      </p:sp>
      <p:sp>
        <p:nvSpPr>
          <p:cNvPr id="593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B6F1C9C-EA3F-4A7C-BA6A-90DD656CFF97}" type="slidenum">
              <a:rPr lang="en-US" smtClean="0"/>
              <a:pPr eaLnBrk="1" hangingPunct="1"/>
              <a:t>6</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634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3A15D68-60E5-404B-8B41-62424AB3B61E}" type="slidenum">
              <a:rPr lang="en-US" smtClean="0"/>
              <a:pPr eaLnBrk="1" hangingPunct="1"/>
              <a:t>58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eaLnBrk="1" hangingPunct="1">
              <a:spcBef>
                <a:spcPct val="0"/>
              </a:spcBef>
              <a:defRPr/>
            </a:pPr>
            <a:endParaRPr lang="en-US" dirty="0"/>
          </a:p>
        </p:txBody>
      </p:sp>
      <p:sp>
        <p:nvSpPr>
          <p:cNvPr id="593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B6F1C9C-EA3F-4A7C-BA6A-90DD656CFF97}" type="slidenum">
              <a:rPr lang="en-US" smtClean="0"/>
              <a:pPr eaLnBrk="1" hangingPunct="1"/>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573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88A5E63-5D7F-4231-A59E-49E9C502FDB1}" type="slidenum">
              <a:rPr lang="en-US" smtClean="0"/>
              <a:pPr eaLnBrk="1" hangingPunct="1"/>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675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E6C33C5-952B-4ECB-88D7-AB591EF81B4D}" type="slidenum">
              <a:rPr lang="en-US" smtClean="0"/>
              <a:pPr eaLnBrk="1" hangingPunct="1"/>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endParaRPr lang="en-US" dirty="0"/>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0ED9C4C-DCE1-4042-8A6A-FF2903939D2B}" type="slidenum">
              <a:rPr lang="en-US" smtClean="0"/>
              <a:pPr eaLnBrk="1" hangingPunct="1"/>
              <a:t>18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53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CD296B8-07FE-4ED7-A87B-EE86F9B6C012}" type="slidenum">
              <a:rPr lang="en-US" smtClean="0"/>
              <a:pPr eaLnBrk="1" hangingPunct="1"/>
              <a:t>21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3A1EC13-7A8C-450C-816E-66ED6757F00A}" type="slidenum">
              <a:rPr lang="en-US" smtClean="0"/>
              <a:pPr eaLnBrk="1" hangingPunct="1"/>
              <a:t>23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60ED7B-5C01-45F8-AE71-54555DA24C65}" type="slidenum">
              <a:rPr lang="en-US"/>
              <a:pPr>
                <a:defRPr/>
              </a:pPr>
              <a:t>‹#›</a:t>
            </a:fld>
            <a:endParaRPr lang="en-US"/>
          </a:p>
        </p:txBody>
      </p:sp>
    </p:spTree>
    <p:extLst>
      <p:ext uri="{BB962C8B-B14F-4D97-AF65-F5344CB8AC3E}">
        <p14:creationId xmlns:p14="http://schemas.microsoft.com/office/powerpoint/2010/main" val="362499654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C0EA45-C7CC-4ABA-B686-C682B7D8B1B3}" type="slidenum">
              <a:rPr lang="en-US"/>
              <a:pPr>
                <a:defRPr/>
              </a:pPr>
              <a:t>‹#›</a:t>
            </a:fld>
            <a:endParaRPr lang="en-US"/>
          </a:p>
        </p:txBody>
      </p:sp>
    </p:spTree>
    <p:extLst>
      <p:ext uri="{BB962C8B-B14F-4D97-AF65-F5344CB8AC3E}">
        <p14:creationId xmlns:p14="http://schemas.microsoft.com/office/powerpoint/2010/main" val="10124840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0"/>
            <a:ext cx="21717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3627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16ED60-1CA5-454D-865B-D1B5A48E386E}" type="slidenum">
              <a:rPr lang="en-US"/>
              <a:pPr>
                <a:defRPr/>
              </a:pPr>
              <a:t>‹#›</a:t>
            </a:fld>
            <a:endParaRPr lang="en-US"/>
          </a:p>
        </p:txBody>
      </p:sp>
    </p:spTree>
    <p:extLst>
      <p:ext uri="{BB962C8B-B14F-4D97-AF65-F5344CB8AC3E}">
        <p14:creationId xmlns:p14="http://schemas.microsoft.com/office/powerpoint/2010/main" val="10102515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7467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C2C6B3-5D52-4B75-AE15-25BD6920E848}" type="slidenum">
              <a:rPr lang="en-US"/>
              <a:pPr>
                <a:defRPr/>
              </a:pPr>
              <a:t>‹#›</a:t>
            </a:fld>
            <a:endParaRPr lang="en-US"/>
          </a:p>
        </p:txBody>
      </p:sp>
    </p:spTree>
    <p:extLst>
      <p:ext uri="{BB962C8B-B14F-4D97-AF65-F5344CB8AC3E}">
        <p14:creationId xmlns:p14="http://schemas.microsoft.com/office/powerpoint/2010/main" val="280871232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5B47CE-C389-4AEE-B65D-2CBC17F09007}" type="slidenum">
              <a:rPr lang="en-US"/>
              <a:pPr>
                <a:defRPr/>
              </a:pPr>
              <a:t>‹#›</a:t>
            </a:fld>
            <a:endParaRPr lang="en-US"/>
          </a:p>
        </p:txBody>
      </p:sp>
    </p:spTree>
    <p:extLst>
      <p:ext uri="{BB962C8B-B14F-4D97-AF65-F5344CB8AC3E}">
        <p14:creationId xmlns:p14="http://schemas.microsoft.com/office/powerpoint/2010/main" val="5583829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3C79F4-1DB2-4CDC-88C6-E870A3C7D352}" type="slidenum">
              <a:rPr lang="en-US"/>
              <a:pPr>
                <a:defRPr/>
              </a:pPr>
              <a:t>‹#›</a:t>
            </a:fld>
            <a:endParaRPr lang="en-US"/>
          </a:p>
        </p:txBody>
      </p:sp>
    </p:spTree>
    <p:extLst>
      <p:ext uri="{BB962C8B-B14F-4D97-AF65-F5344CB8AC3E}">
        <p14:creationId xmlns:p14="http://schemas.microsoft.com/office/powerpoint/2010/main" val="219681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A5AFFF-F800-4732-9A5E-AE6E9065435F}" type="slidenum">
              <a:rPr lang="en-US"/>
              <a:pPr>
                <a:defRPr/>
              </a:pPr>
              <a:t>‹#›</a:t>
            </a:fld>
            <a:endParaRPr lang="en-US"/>
          </a:p>
        </p:txBody>
      </p:sp>
    </p:spTree>
    <p:extLst>
      <p:ext uri="{BB962C8B-B14F-4D97-AF65-F5344CB8AC3E}">
        <p14:creationId xmlns:p14="http://schemas.microsoft.com/office/powerpoint/2010/main" val="89245311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C1D498-DFE8-4501-BB62-A1A68A9AB55D}" type="slidenum">
              <a:rPr lang="en-US"/>
              <a:pPr>
                <a:defRPr/>
              </a:pPr>
              <a:t>‹#›</a:t>
            </a:fld>
            <a:endParaRPr lang="en-US"/>
          </a:p>
        </p:txBody>
      </p:sp>
    </p:spTree>
    <p:extLst>
      <p:ext uri="{BB962C8B-B14F-4D97-AF65-F5344CB8AC3E}">
        <p14:creationId xmlns:p14="http://schemas.microsoft.com/office/powerpoint/2010/main" val="161154991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3B3C641-9022-43C5-9DCE-F4B0F2C29501}" type="slidenum">
              <a:rPr lang="en-US"/>
              <a:pPr>
                <a:defRPr/>
              </a:pPr>
              <a:t>‹#›</a:t>
            </a:fld>
            <a:endParaRPr lang="en-US"/>
          </a:p>
        </p:txBody>
      </p:sp>
    </p:spTree>
    <p:extLst>
      <p:ext uri="{BB962C8B-B14F-4D97-AF65-F5344CB8AC3E}">
        <p14:creationId xmlns:p14="http://schemas.microsoft.com/office/powerpoint/2010/main" val="351771909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BA9FF0-966D-457D-9CEE-F85AD2F4F1DD}" type="slidenum">
              <a:rPr lang="en-US"/>
              <a:pPr>
                <a:defRPr/>
              </a:pPr>
              <a:t>‹#›</a:t>
            </a:fld>
            <a:endParaRPr lang="en-US"/>
          </a:p>
        </p:txBody>
      </p:sp>
    </p:spTree>
    <p:extLst>
      <p:ext uri="{BB962C8B-B14F-4D97-AF65-F5344CB8AC3E}">
        <p14:creationId xmlns:p14="http://schemas.microsoft.com/office/powerpoint/2010/main" val="3969852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4A6EF4-4155-45E0-8A46-54AF4A7B64F8}" type="slidenum">
              <a:rPr lang="en-US"/>
              <a:pPr>
                <a:defRPr/>
              </a:pPr>
              <a:t>‹#›</a:t>
            </a:fld>
            <a:endParaRPr lang="en-US"/>
          </a:p>
        </p:txBody>
      </p:sp>
    </p:spTree>
    <p:extLst>
      <p:ext uri="{BB962C8B-B14F-4D97-AF65-F5344CB8AC3E}">
        <p14:creationId xmlns:p14="http://schemas.microsoft.com/office/powerpoint/2010/main" val="381813395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11ACDF-118B-4AB9-BE38-1E7DE3BE9384}" type="slidenum">
              <a:rPr lang="en-US"/>
              <a:pPr>
                <a:defRPr/>
              </a:pPr>
              <a:t>‹#›</a:t>
            </a:fld>
            <a:endParaRPr lang="en-US"/>
          </a:p>
        </p:txBody>
      </p:sp>
    </p:spTree>
    <p:extLst>
      <p:ext uri="{BB962C8B-B14F-4D97-AF65-F5344CB8AC3E}">
        <p14:creationId xmlns:p14="http://schemas.microsoft.com/office/powerpoint/2010/main" val="263714074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pPr>
              <a:defRPr/>
            </a:pPr>
            <a:endParaRPr lang="en-US"/>
          </a:p>
        </p:txBody>
      </p:sp>
      <p:sp>
        <p:nvSpPr>
          <p:cNvPr id="2048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pPr>
              <a:defRPr/>
            </a:pPr>
            <a:endParaRPr lang="en-US"/>
          </a:p>
        </p:txBody>
      </p:sp>
      <p:sp>
        <p:nvSpPr>
          <p:cNvPr id="2048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9F704786-2455-44B3-A287-643246BED3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itle 1"/>
          <p:cNvSpPr txBox="1">
            <a:spLocks/>
          </p:cNvSpPr>
          <p:nvPr/>
        </p:nvSpPr>
        <p:spPr>
          <a:xfrm>
            <a:off x="0" y="2187574"/>
            <a:ext cx="9130352" cy="1927226"/>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sz="4800" b="1" dirty="0" smtClean="0">
                <a:solidFill>
                  <a:srgbClr val="FFC000"/>
                </a:solidFill>
                <a:effectLst>
                  <a:outerShdw blurRad="38100" dist="38100" dir="2700000" algn="tl">
                    <a:srgbClr val="000000">
                      <a:alpha val="43137"/>
                    </a:srgbClr>
                  </a:outerShdw>
                </a:effectLst>
              </a:rPr>
              <a:t>Career Development Events </a:t>
            </a:r>
            <a:r>
              <a:rPr lang="en-US" sz="4000" b="1" dirty="0" smtClean="0">
                <a:solidFill>
                  <a:srgbClr val="FFC000"/>
                </a:solidFill>
                <a:effectLst>
                  <a:outerShdw blurRad="38100" dist="38100" dir="2700000" algn="tl">
                    <a:srgbClr val="000000">
                      <a:alpha val="43137"/>
                    </a:srgbClr>
                  </a:outerShdw>
                </a:effectLst>
              </a:rPr>
              <a:t>Revision Highlights </a:t>
            </a:r>
            <a:endParaRPr lang="en-US" sz="4000" b="1" dirty="0" smtClean="0">
              <a:solidFill>
                <a:srgbClr val="FFC000"/>
              </a:solidFill>
              <a:effectLst>
                <a:outerShdw blurRad="38100" dist="38100" dir="2700000" algn="tl">
                  <a:srgbClr val="000000">
                    <a:alpha val="43137"/>
                  </a:srgbClr>
                </a:outerShdw>
              </a:effectLst>
            </a:endParaRPr>
          </a:p>
          <a:p>
            <a:pPr>
              <a:defRPr/>
            </a:pPr>
            <a:r>
              <a:rPr lang="en-US" sz="4000" b="1" dirty="0" smtClean="0">
                <a:solidFill>
                  <a:srgbClr val="FFC000"/>
                </a:solidFill>
                <a:effectLst>
                  <a:outerShdw blurRad="38100" dist="38100" dir="2700000" algn="tl">
                    <a:srgbClr val="000000">
                      <a:alpha val="43137"/>
                    </a:srgbClr>
                  </a:outerShdw>
                </a:effectLst>
              </a:rPr>
              <a:t>2012-2016</a:t>
            </a:r>
            <a:endParaRPr lang="en-US" sz="4000" b="1" dirty="0">
              <a:solidFill>
                <a:srgbClr val="FFC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smtClean="0">
                <a:solidFill>
                  <a:schemeClr val="accent6"/>
                </a:solidFill>
              </a:rPr>
              <a:t>Agronomy (cont.)</a:t>
            </a:r>
            <a:endParaRPr lang="en-US" sz="4000" dirty="0"/>
          </a:p>
        </p:txBody>
      </p:sp>
      <p:sp>
        <p:nvSpPr>
          <p:cNvPr id="3" name="Content Placeholder 2"/>
          <p:cNvSpPr>
            <a:spLocks noGrp="1"/>
          </p:cNvSpPr>
          <p:nvPr>
            <p:ph idx="1"/>
          </p:nvPr>
        </p:nvSpPr>
        <p:spPr>
          <a:xfrm>
            <a:off x="0" y="1600200"/>
            <a:ext cx="9144000" cy="4525963"/>
          </a:xfrm>
        </p:spPr>
        <p:txBody>
          <a:bodyPr/>
          <a:lstStyle/>
          <a:p>
            <a:endParaRPr lang="en-US" dirty="0" smtClean="0"/>
          </a:p>
          <a:p>
            <a:pPr lvl="0"/>
            <a:r>
              <a:rPr lang="en-US" sz="2000" b="1" dirty="0" smtClean="0"/>
              <a:t>Total </a:t>
            </a:r>
            <a:r>
              <a:rPr lang="en-US" sz="2000" b="1" dirty="0"/>
              <a:t>possible event points – 5,000 points </a:t>
            </a:r>
            <a:endParaRPr lang="en-US" sz="2000" dirty="0"/>
          </a:p>
          <a:p>
            <a:pPr lvl="1"/>
            <a:r>
              <a:rPr lang="en-US" sz="1800" dirty="0" smtClean="0"/>
              <a:t>*Examination </a:t>
            </a:r>
            <a:r>
              <a:rPr lang="en-US" sz="1800" dirty="0"/>
              <a:t>(100 points x 4 members) – 400 points (same as 2006-11) </a:t>
            </a:r>
          </a:p>
          <a:p>
            <a:pPr lvl="1"/>
            <a:r>
              <a:rPr lang="en-US" sz="1800" dirty="0" smtClean="0"/>
              <a:t>*Identification </a:t>
            </a:r>
            <a:r>
              <a:rPr lang="en-US" sz="1800" dirty="0"/>
              <a:t>(150 points x 4 members) – 600 points (same as 2006-11)</a:t>
            </a:r>
          </a:p>
          <a:p>
            <a:pPr lvl="1"/>
            <a:r>
              <a:rPr lang="en-US" sz="1800" dirty="0"/>
              <a:t>Soils (100 points x 4 members) – 400 points (same as 2006-11)</a:t>
            </a:r>
          </a:p>
          <a:p>
            <a:pPr lvl="1"/>
            <a:r>
              <a:rPr lang="en-US" sz="1800" dirty="0"/>
              <a:t>Commodity (250 points x 4 members) – 1,000 points (same as 2006-11)</a:t>
            </a:r>
          </a:p>
          <a:p>
            <a:pPr lvl="1"/>
            <a:r>
              <a:rPr lang="en-US" sz="1800" dirty="0"/>
              <a:t>Diagnostic (100 points x 4 members) – 400 points (same as 2006-11)</a:t>
            </a:r>
          </a:p>
          <a:p>
            <a:pPr lvl="1"/>
            <a:r>
              <a:rPr lang="en-US" sz="1800" dirty="0" smtClean="0"/>
              <a:t>*Pest </a:t>
            </a:r>
            <a:r>
              <a:rPr lang="en-US" sz="1800" dirty="0"/>
              <a:t>Management (100 points x 4 members) – 400 points (same as 2006-11)</a:t>
            </a:r>
          </a:p>
          <a:p>
            <a:pPr lvl="1"/>
            <a:r>
              <a:rPr lang="en-US" sz="1800" dirty="0" smtClean="0"/>
              <a:t>*Insect </a:t>
            </a:r>
            <a:r>
              <a:rPr lang="en-US" sz="1800" dirty="0"/>
              <a:t>Identification (100 points x 4 members) – 400 points (same as 2006-11)</a:t>
            </a:r>
          </a:p>
          <a:p>
            <a:pPr lvl="1"/>
            <a:r>
              <a:rPr lang="en-US" sz="1800" dirty="0" smtClean="0"/>
              <a:t>*Equipment </a:t>
            </a:r>
            <a:r>
              <a:rPr lang="en-US" sz="1800" dirty="0"/>
              <a:t>&amp; Machinery Identification (100 points x 4 members) – 400 points (same as 2006-11)  </a:t>
            </a:r>
          </a:p>
          <a:p>
            <a:pPr lvl="1"/>
            <a:r>
              <a:rPr lang="en-US" sz="1800" dirty="0"/>
              <a:t>Team activity – 1,000 points (same as 2006-11)</a:t>
            </a:r>
          </a:p>
          <a:p>
            <a:endParaRPr lang="en-US" dirty="0"/>
          </a:p>
        </p:txBody>
      </p:sp>
    </p:spTree>
    <p:extLst>
      <p:ext uri="{BB962C8B-B14F-4D97-AF65-F5344CB8AC3E}">
        <p14:creationId xmlns:p14="http://schemas.microsoft.com/office/powerpoint/2010/main" val="4897592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r">
              <a:defRPr/>
            </a:pPr>
            <a:r>
              <a:rPr lang="en-US" sz="4000" b="1" dirty="0" smtClean="0">
                <a:solidFill>
                  <a:schemeClr val="accent6"/>
                </a:solidFill>
              </a:rPr>
              <a:t>Farm Business Management</a:t>
            </a:r>
          </a:p>
        </p:txBody>
      </p:sp>
      <p:sp>
        <p:nvSpPr>
          <p:cNvPr id="2" name="Content Placeholder 1"/>
          <p:cNvSpPr>
            <a:spLocks noGrp="1"/>
          </p:cNvSpPr>
          <p:nvPr>
            <p:ph idx="1"/>
          </p:nvPr>
        </p:nvSpPr>
        <p:spPr>
          <a:xfrm>
            <a:off x="457200" y="1600200"/>
            <a:ext cx="8686800" cy="4525963"/>
          </a:xfrm>
        </p:spPr>
        <p:txBody>
          <a:bodyPr/>
          <a:lstStyle/>
          <a:p>
            <a:pPr lvl="0"/>
            <a:endParaRPr lang="en-US" sz="2400" dirty="0" smtClean="0"/>
          </a:p>
          <a:p>
            <a:pPr lvl="0"/>
            <a:endParaRPr lang="en-US" sz="800" dirty="0"/>
          </a:p>
          <a:p>
            <a:pPr lvl="0"/>
            <a:r>
              <a:rPr lang="en-US" sz="2400" dirty="0" smtClean="0"/>
              <a:t>Incorporate </a:t>
            </a:r>
            <a:r>
              <a:rPr lang="en-US" sz="2400" dirty="0"/>
              <a:t>more diverse farms (i.e. orchards, vineyards) in the event problem</a:t>
            </a:r>
          </a:p>
          <a:p>
            <a:pPr lvl="0"/>
            <a:r>
              <a:rPr lang="en-US" sz="2400" dirty="0" smtClean="0"/>
              <a:t>Included </a:t>
            </a:r>
            <a:r>
              <a:rPr lang="en-US" sz="2400" dirty="0"/>
              <a:t>team activity observers’ scoresheet to handbook.</a:t>
            </a:r>
          </a:p>
          <a:p>
            <a:pPr lvl="0"/>
            <a:r>
              <a:rPr lang="en-US" sz="2400" dirty="0" smtClean="0"/>
              <a:t>No </a:t>
            </a:r>
            <a:r>
              <a:rPr lang="en-US" sz="2400" dirty="0"/>
              <a:t>major event changes.</a:t>
            </a:r>
          </a:p>
          <a:p>
            <a:pPr lvl="0"/>
            <a:r>
              <a:rPr lang="en-US" sz="2400" b="1" dirty="0"/>
              <a:t>Total possible event points – 1,200 points </a:t>
            </a:r>
            <a:endParaRPr lang="en-US" sz="2400" dirty="0"/>
          </a:p>
          <a:p>
            <a:pPr lvl="1"/>
            <a:r>
              <a:rPr lang="en-US" sz="2000" dirty="0"/>
              <a:t>Written exam (300 points x 3 members) – 900 points (same as 2006-11)</a:t>
            </a:r>
          </a:p>
          <a:p>
            <a:pPr lvl="1"/>
            <a:r>
              <a:rPr lang="en-US" sz="2000" dirty="0"/>
              <a:t>Team activity – 300 points (same as 2006-11</a:t>
            </a:r>
            <a:r>
              <a:rPr lang="en-US" sz="2000" dirty="0" smtClean="0"/>
              <a:t>)</a:t>
            </a:r>
          </a:p>
          <a:p>
            <a:r>
              <a:rPr lang="en-US" sz="2400" dirty="0" smtClean="0"/>
              <a:t>State event will remain the same.</a:t>
            </a:r>
            <a:endParaRPr lang="en-US" sz="2400" dirty="0"/>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Forestry</a:t>
            </a:r>
          </a:p>
        </p:txBody>
      </p:sp>
      <p:sp>
        <p:nvSpPr>
          <p:cNvPr id="2" name="Content Placeholder 1"/>
          <p:cNvSpPr>
            <a:spLocks noGrp="1"/>
          </p:cNvSpPr>
          <p:nvPr>
            <p:ph idx="1"/>
          </p:nvPr>
        </p:nvSpPr>
        <p:spPr/>
        <p:txBody>
          <a:bodyPr/>
          <a:lstStyle/>
          <a:p>
            <a:pPr lvl="0"/>
            <a:endParaRPr lang="en-US" sz="2000" dirty="0" smtClean="0"/>
          </a:p>
          <a:p>
            <a:pPr lvl="0"/>
            <a:endParaRPr lang="en-US" sz="2000" dirty="0"/>
          </a:p>
          <a:p>
            <a:pPr lvl="0"/>
            <a:r>
              <a:rPr lang="en-US" sz="2000" dirty="0" smtClean="0"/>
              <a:t>All </a:t>
            </a:r>
            <a:r>
              <a:rPr lang="en-US" sz="2000" dirty="0"/>
              <a:t>four scores will count for total team score. </a:t>
            </a:r>
          </a:p>
          <a:p>
            <a:pPr lvl="0"/>
            <a:r>
              <a:rPr lang="en-US" sz="2000" dirty="0" smtClean="0"/>
              <a:t>Timber </a:t>
            </a:r>
            <a:r>
              <a:rPr lang="en-US" sz="2000" dirty="0"/>
              <a:t>cruising changed from a rotational individual practicum to an annual individual activity</a:t>
            </a:r>
          </a:p>
          <a:p>
            <a:pPr lvl="0"/>
            <a:r>
              <a:rPr lang="en-US" sz="2000" dirty="0" smtClean="0"/>
              <a:t>Equipment </a:t>
            </a:r>
            <a:r>
              <a:rPr lang="en-US" sz="2000" dirty="0"/>
              <a:t>identification changed from an annual individual activity to a rotational individual practicum</a:t>
            </a:r>
            <a:r>
              <a:rPr lang="en-US" sz="2000" dirty="0" smtClean="0"/>
              <a:t>.</a:t>
            </a:r>
          </a:p>
          <a:p>
            <a:pPr lvl="0"/>
            <a:r>
              <a:rPr lang="en-US" sz="2000" dirty="0"/>
              <a:t>Updated tree identification specimen list (added 14 specimens to list). </a:t>
            </a:r>
          </a:p>
          <a:p>
            <a:pPr lvl="0"/>
            <a:r>
              <a:rPr lang="en-US" sz="2000" dirty="0"/>
              <a:t>Updated equipment identification list (added 4 items to list).</a:t>
            </a:r>
          </a:p>
          <a:p>
            <a:pPr lvl="0"/>
            <a:r>
              <a:rPr lang="en-US" sz="2000" dirty="0"/>
              <a:t>Updated tree disorders identification list (added 2 items and deleted 4 items on list).</a:t>
            </a:r>
          </a:p>
          <a:p>
            <a:pPr lvl="0"/>
            <a:endParaRPr lang="en-US" sz="20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Forestry (cont.)</a:t>
            </a:r>
          </a:p>
        </p:txBody>
      </p:sp>
      <p:sp>
        <p:nvSpPr>
          <p:cNvPr id="2" name="Content Placeholder 1"/>
          <p:cNvSpPr>
            <a:spLocks noGrp="1"/>
          </p:cNvSpPr>
          <p:nvPr>
            <p:ph idx="1"/>
          </p:nvPr>
        </p:nvSpPr>
        <p:spPr>
          <a:xfrm>
            <a:off x="457200" y="1600200"/>
            <a:ext cx="8458200" cy="4525963"/>
          </a:xfrm>
        </p:spPr>
        <p:txBody>
          <a:bodyPr/>
          <a:lstStyle/>
          <a:p>
            <a:pPr lvl="0"/>
            <a:endParaRPr lang="en-US" sz="2000" dirty="0" smtClean="0"/>
          </a:p>
          <a:p>
            <a:pPr lvl="0"/>
            <a:endParaRPr lang="en-US" sz="2000" dirty="0"/>
          </a:p>
          <a:p>
            <a:pPr lvl="0"/>
            <a:r>
              <a:rPr lang="en-US" sz="2000" b="1" dirty="0"/>
              <a:t>Total possible event points – 3,050 points</a:t>
            </a:r>
            <a:endParaRPr lang="en-US" sz="2000" dirty="0"/>
          </a:p>
          <a:p>
            <a:pPr lvl="1"/>
            <a:r>
              <a:rPr lang="en-US" sz="1800" dirty="0"/>
              <a:t>General knowledge exam (100 points x 4 members) – 400 points (+100 points from 2006-11)</a:t>
            </a:r>
          </a:p>
          <a:p>
            <a:pPr lvl="1"/>
            <a:r>
              <a:rPr lang="en-US" sz="1800" dirty="0"/>
              <a:t>Tree Identification (100 points x 4 members) – 400 points (+130 points from 2006-11)</a:t>
            </a:r>
          </a:p>
          <a:p>
            <a:pPr lvl="1"/>
            <a:r>
              <a:rPr lang="en-US" sz="1800" dirty="0"/>
              <a:t>Issues interview (100 points x 4 members) – 400 points (+100 points from 2006-11)</a:t>
            </a:r>
          </a:p>
          <a:p>
            <a:pPr lvl="1"/>
            <a:r>
              <a:rPr lang="en-US" sz="1800" dirty="0"/>
              <a:t>Timber cruising (100 points x 4 members) – 400 points (+100 points from 2006-11)</a:t>
            </a:r>
          </a:p>
          <a:p>
            <a:pPr lvl="1"/>
            <a:r>
              <a:rPr lang="en-US" sz="1800" dirty="0"/>
              <a:t>Two forestry practicums (200 points x 4 members) – 800 points (+200 points from 2006-11)</a:t>
            </a:r>
          </a:p>
          <a:p>
            <a:pPr lvl="1"/>
            <a:r>
              <a:rPr lang="en-US" sz="1800" dirty="0"/>
              <a:t>Team activity – 450 points (+200 point from 2006-11)</a:t>
            </a:r>
          </a:p>
        </p:txBody>
      </p:sp>
    </p:spTree>
    <p:extLst>
      <p:ext uri="{BB962C8B-B14F-4D97-AF65-F5344CB8AC3E}">
        <p14:creationId xmlns:p14="http://schemas.microsoft.com/office/powerpoint/2010/main" val="277441208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Autofit/>
          </a:bodyPr>
          <a:lstStyle/>
          <a:p>
            <a:pPr algn="r" eaLnBrk="1" hangingPunct="1">
              <a:defRPr/>
            </a:pPr>
            <a:r>
              <a:rPr lang="en-US" sz="4000" b="1" dirty="0" smtClean="0">
                <a:solidFill>
                  <a:schemeClr val="accent6"/>
                </a:solidFill>
              </a:rPr>
              <a:t>Meats Evaluation and Technology </a:t>
            </a:r>
            <a:endParaRPr lang="en-US" sz="4000" b="1" dirty="0">
              <a:solidFill>
                <a:schemeClr val="accent6"/>
              </a:solidFill>
            </a:endParaRPr>
          </a:p>
        </p:txBody>
      </p:sp>
      <p:sp>
        <p:nvSpPr>
          <p:cNvPr id="3" name="Content Placeholder 2"/>
          <p:cNvSpPr>
            <a:spLocks noGrp="1"/>
          </p:cNvSpPr>
          <p:nvPr>
            <p:ph idx="1"/>
          </p:nvPr>
        </p:nvSpPr>
        <p:spPr>
          <a:xfrm>
            <a:off x="457200" y="1600200"/>
            <a:ext cx="8686800" cy="4525963"/>
          </a:xfrm>
        </p:spPr>
        <p:txBody>
          <a:bodyPr/>
          <a:lstStyle/>
          <a:p>
            <a:pPr lvl="0"/>
            <a:endParaRPr lang="en-US" sz="2200" dirty="0" smtClean="0"/>
          </a:p>
          <a:p>
            <a:pPr lvl="0"/>
            <a:endParaRPr lang="en-US" sz="800" dirty="0"/>
          </a:p>
          <a:p>
            <a:pPr lvl="0"/>
            <a:r>
              <a:rPr lang="en-US" sz="2200" dirty="0" smtClean="0"/>
              <a:t>Individual </a:t>
            </a:r>
            <a:r>
              <a:rPr lang="en-US" sz="2200" dirty="0"/>
              <a:t>activities:</a:t>
            </a:r>
          </a:p>
          <a:p>
            <a:pPr lvl="1"/>
            <a:r>
              <a:rPr lang="en-US" sz="2000" dirty="0"/>
              <a:t>Beef quality and yield grading</a:t>
            </a:r>
          </a:p>
          <a:p>
            <a:pPr lvl="2"/>
            <a:r>
              <a:rPr lang="en-US" sz="1800" dirty="0"/>
              <a:t>Change from 6 carcasses to 3-5 carcasses</a:t>
            </a:r>
          </a:p>
          <a:p>
            <a:pPr lvl="2"/>
            <a:r>
              <a:rPr lang="en-US" sz="1800" dirty="0"/>
              <a:t>Answer to nearest 0.1 of the yield grade instead of answering to the nearest one-third of a grade. Scoring will be pro-rated closely to the old system.</a:t>
            </a:r>
          </a:p>
          <a:p>
            <a:pPr lvl="1"/>
            <a:r>
              <a:rPr lang="en-US" sz="2000" dirty="0"/>
              <a:t>Four to six placing classes instead of six standard placing classes</a:t>
            </a:r>
          </a:p>
          <a:p>
            <a:pPr lvl="2"/>
            <a:r>
              <a:rPr lang="en-US" sz="1800" dirty="0"/>
              <a:t>Eliminated lamb carcasses as a placing class.</a:t>
            </a:r>
          </a:p>
          <a:p>
            <a:pPr lvl="2"/>
            <a:r>
              <a:rPr lang="en-US" sz="1800" dirty="0"/>
              <a:t>Possible new classes (within the 4-6 placing classes):</a:t>
            </a:r>
          </a:p>
          <a:p>
            <a:pPr lvl="3"/>
            <a:r>
              <a:rPr lang="en-US" sz="1600" dirty="0"/>
              <a:t>Processed/cured ham or loin retail cut class</a:t>
            </a:r>
          </a:p>
          <a:p>
            <a:pPr lvl="3"/>
            <a:r>
              <a:rPr lang="en-US" sz="1600" dirty="0"/>
              <a:t>Keep/cull class (new in </a:t>
            </a:r>
            <a:r>
              <a:rPr lang="en-US" sz="1600" dirty="0" smtClean="0"/>
              <a:t>2012) – Example </a:t>
            </a:r>
            <a:r>
              <a:rPr lang="en-US" sz="1600" dirty="0"/>
              <a:t>– page 3</a:t>
            </a:r>
          </a:p>
          <a:p>
            <a:pPr lvl="3"/>
            <a:r>
              <a:rPr lang="en-US" sz="1600" dirty="0"/>
              <a:t>Value-based pricing beef placing class (new in </a:t>
            </a:r>
            <a:r>
              <a:rPr lang="en-US" sz="1600" dirty="0" smtClean="0"/>
              <a:t>2012) – Example–pages </a:t>
            </a:r>
            <a:r>
              <a:rPr lang="en-US" sz="1600" dirty="0"/>
              <a:t>3-5  </a:t>
            </a:r>
          </a:p>
          <a:p>
            <a:pPr lvl="1"/>
            <a:r>
              <a:rPr lang="en-US" sz="2000" dirty="0"/>
              <a:t>Question classes (same as 2006-11)</a:t>
            </a:r>
          </a:p>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Meats Evaluation and </a:t>
            </a:r>
            <a:r>
              <a:rPr lang="en-US" sz="4000" b="1" dirty="0" smtClean="0">
                <a:solidFill>
                  <a:schemeClr val="accent6"/>
                </a:solidFill>
              </a:rPr>
              <a:t>Technology (cont.) </a:t>
            </a:r>
            <a:endParaRPr lang="en-US" sz="4000" dirty="0"/>
          </a:p>
        </p:txBody>
      </p:sp>
      <p:sp>
        <p:nvSpPr>
          <p:cNvPr id="3" name="Content Placeholder 2"/>
          <p:cNvSpPr>
            <a:spLocks noGrp="1"/>
          </p:cNvSpPr>
          <p:nvPr>
            <p:ph idx="1"/>
          </p:nvPr>
        </p:nvSpPr>
        <p:spPr/>
        <p:txBody>
          <a:bodyPr/>
          <a:lstStyle/>
          <a:p>
            <a:pPr lvl="1"/>
            <a:endParaRPr lang="en-US" sz="2000" dirty="0" smtClean="0"/>
          </a:p>
          <a:p>
            <a:pPr lvl="1"/>
            <a:endParaRPr lang="en-US" sz="1000" dirty="0"/>
          </a:p>
          <a:p>
            <a:r>
              <a:rPr lang="en-US" sz="2200" dirty="0" smtClean="0"/>
              <a:t>Individual activities (cont.)</a:t>
            </a:r>
          </a:p>
          <a:p>
            <a:pPr lvl="1"/>
            <a:r>
              <a:rPr lang="en-US" sz="2000" dirty="0" smtClean="0"/>
              <a:t>Retail </a:t>
            </a:r>
            <a:r>
              <a:rPr lang="en-US" sz="2000" dirty="0"/>
              <a:t>meat cuts identification (change from 40 to 30 cuts; add cookery method; cuts list updated to reflect the current industry)</a:t>
            </a:r>
          </a:p>
          <a:p>
            <a:pPr lvl="1"/>
            <a:r>
              <a:rPr lang="en-US" sz="2000" dirty="0" smtClean="0"/>
              <a:t>Meat </a:t>
            </a:r>
            <a:r>
              <a:rPr lang="en-US" sz="2000" dirty="0"/>
              <a:t>formulation problem solving</a:t>
            </a:r>
          </a:p>
          <a:p>
            <a:pPr lvl="1"/>
            <a:r>
              <a:rPr lang="en-US" sz="2000" dirty="0" smtClean="0"/>
              <a:t>Written </a:t>
            </a:r>
            <a:r>
              <a:rPr lang="en-US" sz="2000" dirty="0"/>
              <a:t>exam</a:t>
            </a:r>
          </a:p>
          <a:p>
            <a:pPr lvl="0"/>
            <a:r>
              <a:rPr lang="en-US" sz="2200" dirty="0"/>
              <a:t>Team activity – NEW </a:t>
            </a:r>
          </a:p>
          <a:p>
            <a:pPr lvl="1"/>
            <a:r>
              <a:rPr lang="en-US" sz="1800" dirty="0"/>
              <a:t>Includes four scenario-based team practicums chosen from handbook examples each year. </a:t>
            </a:r>
          </a:p>
          <a:p>
            <a:pPr lvl="1"/>
            <a:r>
              <a:rPr lang="en-US" sz="1800" dirty="0"/>
              <a:t>Not every example will be used each year; an example could be used multiple times in one year.</a:t>
            </a:r>
          </a:p>
          <a:p>
            <a:pPr lvl="0"/>
            <a:r>
              <a:rPr lang="en-US" sz="2200" dirty="0"/>
              <a:t>Updated event-specific scan form to align with revisions.</a:t>
            </a:r>
          </a:p>
          <a:p>
            <a:endParaRPr lang="en-US" dirty="0"/>
          </a:p>
        </p:txBody>
      </p:sp>
    </p:spTree>
    <p:extLst>
      <p:ext uri="{BB962C8B-B14F-4D97-AF65-F5344CB8AC3E}">
        <p14:creationId xmlns:p14="http://schemas.microsoft.com/office/powerpoint/2010/main" val="402846356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Meats Evaluation and Technology (cont.) </a:t>
            </a:r>
            <a:endParaRPr lang="en-US" sz="4000" dirty="0"/>
          </a:p>
        </p:txBody>
      </p:sp>
      <p:sp>
        <p:nvSpPr>
          <p:cNvPr id="3" name="Content Placeholder 2"/>
          <p:cNvSpPr>
            <a:spLocks noGrp="1"/>
          </p:cNvSpPr>
          <p:nvPr>
            <p:ph idx="1"/>
          </p:nvPr>
        </p:nvSpPr>
        <p:spPr>
          <a:xfrm>
            <a:off x="457200" y="1600200"/>
            <a:ext cx="8686800" cy="4525963"/>
          </a:xfrm>
        </p:spPr>
        <p:txBody>
          <a:bodyPr/>
          <a:lstStyle/>
          <a:p>
            <a:pPr lvl="0"/>
            <a:endParaRPr lang="en-US" sz="2200" dirty="0" smtClean="0"/>
          </a:p>
          <a:p>
            <a:pPr lvl="0"/>
            <a:endParaRPr lang="en-US" sz="1000" b="1" dirty="0" smtClean="0"/>
          </a:p>
          <a:p>
            <a:pPr lvl="0"/>
            <a:r>
              <a:rPr lang="en-US" sz="2400" b="1" dirty="0" smtClean="0"/>
              <a:t>Total </a:t>
            </a:r>
            <a:r>
              <a:rPr lang="en-US" sz="2400" b="1" dirty="0"/>
              <a:t>possible (maximum) event points – 2,420 points</a:t>
            </a:r>
            <a:endParaRPr lang="en-US" sz="2400" dirty="0"/>
          </a:p>
          <a:p>
            <a:pPr lvl="1"/>
            <a:r>
              <a:rPr lang="en-US" sz="1800" dirty="0"/>
              <a:t>Written exam (80 points x 3 members)– 240 points (+5 points from 2006-11)</a:t>
            </a:r>
          </a:p>
          <a:p>
            <a:pPr lvl="1"/>
            <a:r>
              <a:rPr lang="en-US" sz="1800" dirty="0"/>
              <a:t>Meat formulation problem (50 points x 3 members) – 150 points (same as 2006-11)</a:t>
            </a:r>
          </a:p>
          <a:p>
            <a:pPr lvl="1"/>
            <a:r>
              <a:rPr lang="en-US" sz="1800" dirty="0"/>
              <a:t>Retail meat cut identification (180 points x 3 members) – 540 points (-180 points from 2006-11)</a:t>
            </a:r>
          </a:p>
          <a:p>
            <a:pPr lvl="1"/>
            <a:r>
              <a:rPr lang="en-US" sz="1800" dirty="0"/>
              <a:t>Beef quality and yield grading – 144-240 points </a:t>
            </a:r>
          </a:p>
          <a:p>
            <a:pPr lvl="1"/>
            <a:r>
              <a:rPr lang="en-US" sz="1800" dirty="0"/>
              <a:t>Placing classes – 600-900 points </a:t>
            </a:r>
          </a:p>
          <a:p>
            <a:pPr lvl="1"/>
            <a:r>
              <a:rPr lang="en-US" sz="1800" dirty="0"/>
              <a:t>Ten questions (50 points x 3 members members) – 150 points (same as 2006-11)</a:t>
            </a:r>
          </a:p>
          <a:p>
            <a:pPr lvl="1"/>
            <a:r>
              <a:rPr lang="en-US" sz="1800" dirty="0"/>
              <a:t>Team activity – 200 points (+160 points from 2006-11)</a:t>
            </a:r>
          </a:p>
          <a:p>
            <a:pPr lvl="0"/>
            <a:r>
              <a:rPr lang="en-US" sz="2200" dirty="0" smtClean="0"/>
              <a:t>NJ event will remain the same</a:t>
            </a:r>
            <a:endParaRPr lang="en-US" sz="2200" dirty="0"/>
          </a:p>
        </p:txBody>
      </p:sp>
    </p:spTree>
    <p:extLst>
      <p:ext uri="{BB962C8B-B14F-4D97-AF65-F5344CB8AC3E}">
        <p14:creationId xmlns:p14="http://schemas.microsoft.com/office/powerpoint/2010/main" val="421283731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Spring </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 April 19, 2012</a:t>
            </a:r>
          </a:p>
          <a:p>
            <a:pPr marL="0" lvl="0" indent="0" algn="ctr">
              <a:buNone/>
            </a:pPr>
            <a:endParaRPr lang="en-US" sz="4400" dirty="0" smtClean="0"/>
          </a:p>
          <a:p>
            <a:pPr algn="ctr"/>
            <a:r>
              <a:rPr lang="en-US" sz="2400" i="1" dirty="0" smtClean="0"/>
              <a:t>Agricultural Sales</a:t>
            </a:r>
          </a:p>
          <a:p>
            <a:pPr algn="ctr"/>
            <a:r>
              <a:rPr lang="en-US" sz="2400" i="1" dirty="0" smtClean="0"/>
              <a:t>Agricultural Technology and Mechanical Systems (Formerly Agricultural Mechanics)</a:t>
            </a:r>
          </a:p>
          <a:p>
            <a:pPr algn="ctr"/>
            <a:r>
              <a:rPr lang="en-US" sz="2400" i="1" dirty="0" smtClean="0"/>
              <a:t>Environmental Natural Resources</a:t>
            </a:r>
          </a:p>
          <a:p>
            <a:pPr algn="ctr"/>
            <a:r>
              <a:rPr lang="en-US" sz="2400" i="1" dirty="0" smtClean="0"/>
              <a:t>Floriculture</a:t>
            </a:r>
          </a:p>
          <a:p>
            <a:pPr algn="ctr"/>
            <a:r>
              <a:rPr lang="en-US" sz="2400" i="1" dirty="0" smtClean="0"/>
              <a:t>Nursery/Landscape</a:t>
            </a:r>
          </a:p>
        </p:txBody>
      </p:sp>
    </p:spTree>
    <p:extLst>
      <p:ext uri="{BB962C8B-B14F-4D97-AF65-F5344CB8AC3E}">
        <p14:creationId xmlns:p14="http://schemas.microsoft.com/office/powerpoint/2010/main" val="164070501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lstStyle/>
          <a:p>
            <a:pPr algn="r" eaLnBrk="1" hangingPunct="1">
              <a:defRPr/>
            </a:pPr>
            <a:r>
              <a:rPr lang="en-US" sz="4000" b="1" dirty="0" smtClean="0">
                <a:solidFill>
                  <a:schemeClr val="accent6"/>
                </a:solidFill>
              </a:rPr>
              <a:t>Agricultural Sales</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000" dirty="0" smtClean="0"/>
          </a:p>
          <a:p>
            <a:pPr lvl="0"/>
            <a:endParaRPr lang="en-US" sz="2000" dirty="0"/>
          </a:p>
          <a:p>
            <a:pPr lvl="0"/>
            <a:r>
              <a:rPr lang="en-US" sz="2000" dirty="0" smtClean="0"/>
              <a:t>Big Changes both state and national</a:t>
            </a:r>
          </a:p>
          <a:p>
            <a:pPr lvl="0"/>
            <a:r>
              <a:rPr lang="en-US" sz="2000" dirty="0" smtClean="0"/>
              <a:t>New </a:t>
            </a:r>
            <a:r>
              <a:rPr lang="en-US" sz="2000" dirty="0"/>
              <a:t>event will be composed of three parts (Event format – page 1):</a:t>
            </a:r>
          </a:p>
          <a:p>
            <a:pPr lvl="1"/>
            <a:r>
              <a:rPr lang="en-US" sz="1800" dirty="0"/>
              <a:t>Team </a:t>
            </a:r>
            <a:r>
              <a:rPr lang="en-US" sz="1800" dirty="0" smtClean="0"/>
              <a:t>Activity</a:t>
            </a:r>
            <a:endParaRPr lang="en-US" sz="1800" dirty="0"/>
          </a:p>
          <a:p>
            <a:pPr lvl="1"/>
            <a:r>
              <a:rPr lang="en-US" sz="1800" dirty="0"/>
              <a:t>Individual Sales </a:t>
            </a:r>
            <a:r>
              <a:rPr lang="en-US" sz="1800" dirty="0" smtClean="0"/>
              <a:t>Activity</a:t>
            </a:r>
            <a:endParaRPr lang="en-US" sz="1800" dirty="0"/>
          </a:p>
          <a:p>
            <a:pPr lvl="1"/>
            <a:r>
              <a:rPr lang="en-US" sz="1800" dirty="0"/>
              <a:t>Individual Written </a:t>
            </a:r>
            <a:r>
              <a:rPr lang="en-US" sz="1800" dirty="0" smtClean="0"/>
              <a:t>Exam</a:t>
            </a:r>
            <a:endParaRPr lang="en-US" sz="1800" dirty="0"/>
          </a:p>
          <a:p>
            <a:pPr lvl="0"/>
            <a:r>
              <a:rPr lang="en-US" sz="2000" dirty="0"/>
              <a:t>Product(s) used in team activity and individual sales activity will be chosen by committee and released before convention in the team orientation packet and FFA website. Participants will not be selecting their own product for the individual sales call activity.</a:t>
            </a:r>
          </a:p>
          <a:p>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Agricultural </a:t>
            </a:r>
            <a:r>
              <a:rPr lang="en-US" sz="4000" b="1" dirty="0" smtClean="0">
                <a:solidFill>
                  <a:schemeClr val="accent6"/>
                </a:solidFill>
              </a:rPr>
              <a:t>Sales (cont.)</a:t>
            </a:r>
            <a:endParaRPr lang="en-US" sz="4000" dirty="0"/>
          </a:p>
        </p:txBody>
      </p:sp>
      <p:sp>
        <p:nvSpPr>
          <p:cNvPr id="3" name="Content Placeholder 2"/>
          <p:cNvSpPr>
            <a:spLocks noGrp="1"/>
          </p:cNvSpPr>
          <p:nvPr>
            <p:ph idx="1"/>
          </p:nvPr>
        </p:nvSpPr>
        <p:spPr/>
        <p:txBody>
          <a:bodyPr/>
          <a:lstStyle/>
          <a:p>
            <a:pPr lvl="0"/>
            <a:endParaRPr lang="en-US" sz="1800" dirty="0" smtClean="0"/>
          </a:p>
          <a:p>
            <a:pPr lvl="0"/>
            <a:endParaRPr lang="en-US" sz="1800" dirty="0"/>
          </a:p>
          <a:p>
            <a:pPr lvl="0"/>
            <a:r>
              <a:rPr lang="en-US" sz="2000" dirty="0" smtClean="0"/>
              <a:t>Team </a:t>
            </a:r>
            <a:r>
              <a:rPr lang="en-US" sz="2000" dirty="0"/>
              <a:t>activity consists of composing a pre-call plan for a variety of customer types and present findings to judges.</a:t>
            </a:r>
          </a:p>
          <a:p>
            <a:pPr lvl="1"/>
            <a:r>
              <a:rPr lang="en-US" sz="1600" dirty="0" smtClean="0"/>
              <a:t>Each </a:t>
            </a:r>
            <a:r>
              <a:rPr lang="en-US" sz="1600" dirty="0"/>
              <a:t>participant is allowed to bring a one-inch binder containing product information to team activity.</a:t>
            </a:r>
          </a:p>
          <a:p>
            <a:pPr lvl="1"/>
            <a:r>
              <a:rPr lang="en-US" sz="1600" dirty="0"/>
              <a:t>No laptops, flip charts, dry erase boards or other presentation equipment will be used.</a:t>
            </a:r>
          </a:p>
          <a:p>
            <a:pPr lvl="0"/>
            <a:r>
              <a:rPr lang="en-US" sz="2000" dirty="0"/>
              <a:t>Information and product(s) from the team activity will be used in the individual sales activity. </a:t>
            </a:r>
          </a:p>
          <a:p>
            <a:pPr lvl="1"/>
            <a:r>
              <a:rPr lang="en-US" sz="1600" dirty="0" smtClean="0"/>
              <a:t>Participants </a:t>
            </a:r>
            <a:r>
              <a:rPr lang="en-US" sz="1600" dirty="0"/>
              <a:t>will directly sell to the product(s) to the judge(s) who will fit one of the customer profiles identified in the team activity. </a:t>
            </a:r>
          </a:p>
          <a:p>
            <a:pPr lvl="1"/>
            <a:r>
              <a:rPr lang="en-US" sz="1600" dirty="0"/>
              <a:t>Not all individual sales calls will result in a closed sale</a:t>
            </a:r>
            <a:r>
              <a:rPr lang="en-US" sz="1600" dirty="0" smtClean="0"/>
              <a:t>.</a:t>
            </a:r>
          </a:p>
          <a:p>
            <a:pPr lvl="1"/>
            <a:r>
              <a:rPr lang="en-US" sz="1600" dirty="0"/>
              <a:t>Emphasis on rapport building and probing questions in individual sales activity.</a:t>
            </a:r>
          </a:p>
          <a:p>
            <a:pPr lvl="1"/>
            <a:endParaRPr lang="en-US" sz="1600" dirty="0"/>
          </a:p>
          <a:p>
            <a:endParaRPr lang="en-US" dirty="0"/>
          </a:p>
        </p:txBody>
      </p:sp>
    </p:spTree>
    <p:extLst>
      <p:ext uri="{BB962C8B-B14F-4D97-AF65-F5344CB8AC3E}">
        <p14:creationId xmlns:p14="http://schemas.microsoft.com/office/powerpoint/2010/main" val="163923154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r"/>
            <a:r>
              <a:rPr lang="en-US" sz="4000" b="1" dirty="0" smtClean="0">
                <a:solidFill>
                  <a:schemeClr val="accent2"/>
                </a:solidFill>
              </a:rPr>
              <a:t>General CDE Revisions</a:t>
            </a:r>
          </a:p>
        </p:txBody>
      </p:sp>
      <p:sp>
        <p:nvSpPr>
          <p:cNvPr id="18435" name="Content Placeholder 2"/>
          <p:cNvSpPr>
            <a:spLocks noGrp="1"/>
          </p:cNvSpPr>
          <p:nvPr>
            <p:ph idx="1"/>
          </p:nvPr>
        </p:nvSpPr>
        <p:spPr>
          <a:xfrm>
            <a:off x="457200" y="1600200"/>
            <a:ext cx="8229600" cy="5029200"/>
          </a:xfrm>
        </p:spPr>
        <p:txBody>
          <a:bodyPr/>
          <a:lstStyle/>
          <a:p>
            <a:endParaRPr lang="en-US" dirty="0" smtClean="0"/>
          </a:p>
          <a:p>
            <a:pPr lvl="0"/>
            <a:r>
              <a:rPr lang="en-US" sz="2400" dirty="0" smtClean="0"/>
              <a:t>CDE </a:t>
            </a:r>
            <a:r>
              <a:rPr lang="en-US" sz="2400" dirty="0"/>
              <a:t>handbook introduction chapter:</a:t>
            </a:r>
          </a:p>
          <a:p>
            <a:pPr lvl="1"/>
            <a:r>
              <a:rPr lang="en-US" sz="1800" dirty="0" smtClean="0"/>
              <a:t>Online </a:t>
            </a:r>
            <a:r>
              <a:rPr lang="en-US" sz="1800" dirty="0"/>
              <a:t>declaration deadline on June 1 – page v</a:t>
            </a:r>
          </a:p>
          <a:p>
            <a:pPr lvl="1"/>
            <a:r>
              <a:rPr lang="en-US" sz="1800" dirty="0"/>
              <a:t>Online certification deadline on September 15 – page v</a:t>
            </a:r>
          </a:p>
          <a:p>
            <a:pPr lvl="1"/>
            <a:r>
              <a:rPr lang="en-US" sz="1800" dirty="0"/>
              <a:t>Online add/delete deadline on the Tuesday before convention at noon (Eastern) – page v</a:t>
            </a:r>
          </a:p>
          <a:p>
            <a:pPr lvl="0"/>
            <a:r>
              <a:rPr lang="en-US" sz="2400" dirty="0" smtClean="0"/>
              <a:t>Agriculture</a:t>
            </a:r>
            <a:r>
              <a:rPr lang="en-US" sz="2400" dirty="0"/>
              <a:t>, Food and Natural Resources (AFNR) Career Cluster Content Standards – all CDEs aligned with standards (see chart at the end of each handbook chapter)</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Agricultural Sales (cont.)</a:t>
            </a:r>
            <a:endParaRPr lang="en-US" sz="4000" dirty="0"/>
          </a:p>
        </p:txBody>
      </p:sp>
      <p:sp>
        <p:nvSpPr>
          <p:cNvPr id="3" name="Content Placeholder 2"/>
          <p:cNvSpPr>
            <a:spLocks noGrp="1"/>
          </p:cNvSpPr>
          <p:nvPr>
            <p:ph idx="1"/>
          </p:nvPr>
        </p:nvSpPr>
        <p:spPr/>
        <p:txBody>
          <a:bodyPr/>
          <a:lstStyle/>
          <a:p>
            <a:pPr lvl="0"/>
            <a:endParaRPr lang="en-US" sz="1800" dirty="0" smtClean="0"/>
          </a:p>
          <a:p>
            <a:pPr lvl="0"/>
            <a:endParaRPr lang="en-US" sz="1800" dirty="0"/>
          </a:p>
          <a:p>
            <a:pPr lvl="0"/>
            <a:r>
              <a:rPr lang="en-US" sz="2000" b="1" dirty="0" smtClean="0"/>
              <a:t>Total </a:t>
            </a:r>
            <a:r>
              <a:rPr lang="en-US" sz="2000" b="1" dirty="0"/>
              <a:t>possible event points – 1,150 points</a:t>
            </a:r>
            <a:endParaRPr lang="en-US" sz="2000" dirty="0"/>
          </a:p>
          <a:p>
            <a:pPr lvl="1"/>
            <a:r>
              <a:rPr lang="en-US" sz="1800" dirty="0" smtClean="0"/>
              <a:t>*Individual </a:t>
            </a:r>
            <a:r>
              <a:rPr lang="en-US" sz="1800" dirty="0"/>
              <a:t>written exam (100 points x 4 members) – 400 points (same as 2006-11)</a:t>
            </a:r>
          </a:p>
          <a:p>
            <a:pPr lvl="1"/>
            <a:r>
              <a:rPr lang="en-US" sz="1800" dirty="0" smtClean="0"/>
              <a:t>*Team </a:t>
            </a:r>
            <a:r>
              <a:rPr lang="en-US" sz="1800" dirty="0"/>
              <a:t>activity – 150 points (new in 2012)</a:t>
            </a:r>
          </a:p>
          <a:p>
            <a:pPr lvl="1"/>
            <a:r>
              <a:rPr lang="en-US" sz="1800" dirty="0" smtClean="0"/>
              <a:t>*Individual </a:t>
            </a:r>
            <a:r>
              <a:rPr lang="en-US" sz="1800" dirty="0"/>
              <a:t>sales call (150 points x 4 members) – 600 points (new in 2012)    </a:t>
            </a:r>
          </a:p>
          <a:p>
            <a:pPr lvl="1"/>
            <a:endParaRPr lang="en-US" sz="1800" dirty="0"/>
          </a:p>
          <a:p>
            <a:endParaRPr lang="en-US" dirty="0"/>
          </a:p>
        </p:txBody>
      </p:sp>
    </p:spTree>
    <p:extLst>
      <p:ext uri="{BB962C8B-B14F-4D97-AF65-F5344CB8AC3E}">
        <p14:creationId xmlns:p14="http://schemas.microsoft.com/office/powerpoint/2010/main" val="375309419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lstStyle/>
          <a:p>
            <a:pPr algn="r" eaLnBrk="1" hangingPunct="1">
              <a:defRPr/>
            </a:pPr>
            <a:r>
              <a:rPr lang="en-US" sz="4000" b="1" dirty="0" smtClean="0">
                <a:solidFill>
                  <a:schemeClr val="accent6"/>
                </a:solidFill>
              </a:rPr>
              <a:t>Agricultural Technology and Mechanical Systems</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400" dirty="0" smtClean="0"/>
          </a:p>
          <a:p>
            <a:pPr lvl="0"/>
            <a:endParaRPr lang="en-US" sz="2400" dirty="0"/>
          </a:p>
          <a:p>
            <a:pPr lvl="0"/>
            <a:r>
              <a:rPr lang="en-US" sz="2400" dirty="0" smtClean="0"/>
              <a:t>Changed </a:t>
            </a:r>
            <a:r>
              <a:rPr lang="en-US" sz="2400" dirty="0"/>
              <a:t>name from Agricultural Mechanics to Agricultural Technology and Mechanical Systems</a:t>
            </a:r>
          </a:p>
          <a:p>
            <a:pPr lvl="0"/>
            <a:r>
              <a:rPr lang="en-US" sz="2400" dirty="0" smtClean="0"/>
              <a:t>Omitted </a:t>
            </a:r>
            <a:r>
              <a:rPr lang="en-US" sz="2400" dirty="0"/>
              <a:t>industry/marketing system practicum and added electrical systems </a:t>
            </a:r>
            <a:r>
              <a:rPr lang="en-US" sz="2400" dirty="0" smtClean="0"/>
              <a:t>practicum</a:t>
            </a:r>
          </a:p>
          <a:p>
            <a:r>
              <a:rPr lang="en-US" sz="2400" dirty="0"/>
              <a:t>Revised team activity rubric to include teamwork/process scores</a:t>
            </a:r>
          </a:p>
          <a:p>
            <a:pPr lvl="0"/>
            <a:r>
              <a:rPr lang="en-US" sz="2400" dirty="0" smtClean="0"/>
              <a:t>*State Event will undergo changes following the National FFA Convention.  Event will still have written exam and individual activities, both hands on and problem solving.</a:t>
            </a:r>
            <a:endParaRPr lang="en-US" sz="2400" dirty="0"/>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Agricultural Technology and Mechanical </a:t>
            </a:r>
            <a:r>
              <a:rPr lang="en-US" sz="4000" b="1" dirty="0" smtClean="0">
                <a:solidFill>
                  <a:schemeClr val="accent6"/>
                </a:solidFill>
              </a:rPr>
              <a:t>Systems (cont.)</a:t>
            </a:r>
            <a:endParaRPr lang="en-US" sz="4000" dirty="0"/>
          </a:p>
        </p:txBody>
      </p:sp>
      <p:sp>
        <p:nvSpPr>
          <p:cNvPr id="3" name="Content Placeholder 2"/>
          <p:cNvSpPr>
            <a:spLocks noGrp="1"/>
          </p:cNvSpPr>
          <p:nvPr>
            <p:ph idx="1"/>
          </p:nvPr>
        </p:nvSpPr>
        <p:spPr/>
        <p:txBody>
          <a:bodyPr/>
          <a:lstStyle/>
          <a:p>
            <a:endParaRPr lang="en-US" dirty="0" smtClean="0"/>
          </a:p>
          <a:p>
            <a:pPr lvl="0"/>
            <a:r>
              <a:rPr lang="en-US" sz="2400" b="1" dirty="0" smtClean="0"/>
              <a:t>Total </a:t>
            </a:r>
            <a:r>
              <a:rPr lang="en-US" sz="2400" b="1" dirty="0"/>
              <a:t>possible event points – 1,000 points</a:t>
            </a:r>
            <a:r>
              <a:rPr lang="en-US" sz="2400" dirty="0"/>
              <a:t> </a:t>
            </a:r>
          </a:p>
          <a:p>
            <a:pPr lvl="1"/>
            <a:r>
              <a:rPr lang="en-US" sz="2000" dirty="0" smtClean="0"/>
              <a:t>*Written </a:t>
            </a:r>
            <a:r>
              <a:rPr lang="en-US" sz="2000" dirty="0"/>
              <a:t>examination (50 points x 3 members) – 150 points (-150 points from 2006-11)	      </a:t>
            </a:r>
            <a:endParaRPr lang="en-US" sz="2000" b="1" dirty="0"/>
          </a:p>
          <a:p>
            <a:pPr lvl="1"/>
            <a:r>
              <a:rPr lang="en-US" sz="2000" dirty="0" smtClean="0"/>
              <a:t>*Individual </a:t>
            </a:r>
            <a:r>
              <a:rPr lang="en-US" sz="2000" dirty="0"/>
              <a:t>activities (5 @ 30 points x 3 members) – 450 points (same as 2006-11)</a:t>
            </a:r>
          </a:p>
          <a:p>
            <a:pPr lvl="1"/>
            <a:r>
              <a:rPr lang="en-US" sz="2000" dirty="0"/>
              <a:t>Team activity – 400 points (+150 points from 2006-11)         </a:t>
            </a:r>
          </a:p>
          <a:p>
            <a:r>
              <a:rPr lang="en-US" sz="2400" dirty="0"/>
              <a:t>*</a:t>
            </a:r>
            <a:r>
              <a:rPr lang="en-US" sz="2400" dirty="0" smtClean="0"/>
              <a:t>State Event will have different points structure</a:t>
            </a:r>
            <a:endParaRPr lang="en-US" sz="2400" dirty="0"/>
          </a:p>
        </p:txBody>
      </p:sp>
    </p:spTree>
    <p:extLst>
      <p:ext uri="{BB962C8B-B14F-4D97-AF65-F5344CB8AC3E}">
        <p14:creationId xmlns:p14="http://schemas.microsoft.com/office/powerpoint/2010/main" val="209492535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Autofit/>
          </a:bodyPr>
          <a:lstStyle/>
          <a:p>
            <a:pPr algn="r" eaLnBrk="1" hangingPunct="1">
              <a:defRPr/>
            </a:pPr>
            <a:r>
              <a:rPr lang="en-US" sz="4000" b="1" dirty="0" smtClean="0">
                <a:solidFill>
                  <a:schemeClr val="accent6"/>
                </a:solidFill>
              </a:rPr>
              <a:t>Environmental Natural Resources </a:t>
            </a:r>
            <a:endParaRPr lang="en-US" sz="4000" b="1" dirty="0">
              <a:solidFill>
                <a:schemeClr val="accent6"/>
              </a:solidFill>
            </a:endParaRPr>
          </a:p>
        </p:txBody>
      </p:sp>
      <p:sp>
        <p:nvSpPr>
          <p:cNvPr id="3" name="Content Placeholder 2"/>
          <p:cNvSpPr>
            <a:spLocks noGrp="1"/>
          </p:cNvSpPr>
          <p:nvPr>
            <p:ph idx="1"/>
          </p:nvPr>
        </p:nvSpPr>
        <p:spPr>
          <a:xfrm>
            <a:off x="457200" y="1600200"/>
            <a:ext cx="8686800" cy="4525963"/>
          </a:xfrm>
        </p:spPr>
        <p:txBody>
          <a:bodyPr/>
          <a:lstStyle/>
          <a:p>
            <a:pPr lvl="0"/>
            <a:endParaRPr lang="en-US" sz="2000" dirty="0" smtClean="0"/>
          </a:p>
          <a:p>
            <a:pPr lvl="0"/>
            <a:endParaRPr lang="en-US" sz="2000" dirty="0"/>
          </a:p>
          <a:p>
            <a:pPr lvl="0"/>
            <a:r>
              <a:rPr lang="en-US" sz="2200" dirty="0" smtClean="0"/>
              <a:t>Teams </a:t>
            </a:r>
            <a:r>
              <a:rPr lang="en-US" sz="2200" dirty="0"/>
              <a:t>will be evaluated on their ability to work together in team activity. </a:t>
            </a:r>
          </a:p>
          <a:p>
            <a:pPr lvl="0"/>
            <a:r>
              <a:rPr lang="en-US" sz="2200" dirty="0" smtClean="0"/>
              <a:t>Changed </a:t>
            </a:r>
            <a:r>
              <a:rPr lang="en-US" sz="2200" dirty="0"/>
              <a:t>annual practicums to consist of a writing exercise and identification (omitted global issues interview).</a:t>
            </a:r>
          </a:p>
          <a:p>
            <a:pPr lvl="0"/>
            <a:r>
              <a:rPr lang="en-US" sz="2200" dirty="0" smtClean="0"/>
              <a:t>Increased </a:t>
            </a:r>
            <a:r>
              <a:rPr lang="en-US" sz="2200" dirty="0"/>
              <a:t>emphasis on writing exercise in the team activity as well as individual practicums</a:t>
            </a:r>
            <a:r>
              <a:rPr lang="en-US" sz="2200" dirty="0" smtClean="0"/>
              <a:t>.</a:t>
            </a:r>
          </a:p>
          <a:p>
            <a:pPr lvl="0"/>
            <a:r>
              <a:rPr lang="en-US" sz="2200" dirty="0"/>
              <a:t>Soil analysis (replaced soil nutrient test) and soil profile practicums revised to include analysis of lab results and interpretation guides.</a:t>
            </a:r>
          </a:p>
          <a:p>
            <a:pPr lvl="0"/>
            <a:r>
              <a:rPr lang="en-US" sz="2200" dirty="0"/>
              <a:t>Revised all scorecards to include more description and detailed rubrics. </a:t>
            </a:r>
          </a:p>
          <a:p>
            <a:pPr lvl="0"/>
            <a:endParaRPr lang="en-US" sz="2200" dirty="0"/>
          </a:p>
          <a:p>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Autofit/>
          </a:bodyPr>
          <a:lstStyle/>
          <a:p>
            <a:pPr algn="r" eaLnBrk="1" hangingPunct="1">
              <a:defRPr/>
            </a:pPr>
            <a:r>
              <a:rPr lang="en-US" sz="4000" b="1" dirty="0" smtClean="0">
                <a:solidFill>
                  <a:schemeClr val="accent6"/>
                </a:solidFill>
              </a:rPr>
              <a:t>Environmental Natural Resources (cont.) </a:t>
            </a:r>
            <a:endParaRPr lang="en-US" sz="4000" b="1" dirty="0">
              <a:solidFill>
                <a:schemeClr val="accent6"/>
              </a:solidFill>
            </a:endParaRPr>
          </a:p>
        </p:txBody>
      </p:sp>
      <p:sp>
        <p:nvSpPr>
          <p:cNvPr id="4" name="Content Placeholder 3"/>
          <p:cNvSpPr>
            <a:spLocks noGrp="1"/>
          </p:cNvSpPr>
          <p:nvPr>
            <p:ph idx="1"/>
          </p:nvPr>
        </p:nvSpPr>
        <p:spPr>
          <a:xfrm>
            <a:off x="457200" y="1600200"/>
            <a:ext cx="8686800" cy="4525963"/>
          </a:xfrm>
        </p:spPr>
        <p:txBody>
          <a:bodyPr/>
          <a:lstStyle/>
          <a:p>
            <a:pPr lvl="0"/>
            <a:endParaRPr lang="en-US" sz="2000" dirty="0" smtClean="0"/>
          </a:p>
          <a:p>
            <a:pPr lvl="0"/>
            <a:endParaRPr lang="en-US" sz="800" dirty="0"/>
          </a:p>
          <a:p>
            <a:pPr lvl="0"/>
            <a:r>
              <a:rPr lang="en-US" sz="2000" b="1" dirty="0" smtClean="0"/>
              <a:t>Total </a:t>
            </a:r>
            <a:r>
              <a:rPr lang="en-US" sz="2000" b="1" dirty="0"/>
              <a:t>possible event points – 3,800 points</a:t>
            </a:r>
            <a:endParaRPr lang="en-US" sz="2000" dirty="0"/>
          </a:p>
          <a:p>
            <a:pPr lvl="1"/>
            <a:r>
              <a:rPr lang="en-US" sz="1800" dirty="0" smtClean="0"/>
              <a:t>*Written </a:t>
            </a:r>
            <a:r>
              <a:rPr lang="en-US" sz="1800" dirty="0"/>
              <a:t>exam (100 points x 4 members) – 400 points (same as 2006-11)</a:t>
            </a:r>
          </a:p>
          <a:p>
            <a:pPr lvl="1"/>
            <a:r>
              <a:rPr lang="en-US" sz="1800" dirty="0" smtClean="0"/>
              <a:t>*Writing </a:t>
            </a:r>
            <a:r>
              <a:rPr lang="en-US" sz="1800" dirty="0"/>
              <a:t>exercise (100 points x 4 members) – 400 points (new in 2012)</a:t>
            </a:r>
          </a:p>
          <a:p>
            <a:pPr lvl="1"/>
            <a:r>
              <a:rPr lang="en-US" sz="1800" dirty="0" smtClean="0"/>
              <a:t>*Identification </a:t>
            </a:r>
            <a:r>
              <a:rPr lang="en-US" sz="1800" dirty="0"/>
              <a:t>(400 points x 4 members) – 400 points (new in 2012)</a:t>
            </a:r>
          </a:p>
          <a:p>
            <a:pPr lvl="1"/>
            <a:r>
              <a:rPr lang="en-US" sz="1800" dirty="0" smtClean="0"/>
              <a:t>*Rotational </a:t>
            </a:r>
            <a:r>
              <a:rPr lang="en-US" sz="1800" dirty="0"/>
              <a:t>practicums (4 @ 100 points x 4 members) – 1,600 points (same as 2006-11)</a:t>
            </a:r>
          </a:p>
          <a:p>
            <a:pPr lvl="1"/>
            <a:r>
              <a:rPr lang="en-US" sz="1800" dirty="0"/>
              <a:t>Team activity – 1,000 points (same as 2006-11)</a:t>
            </a:r>
          </a:p>
          <a:p>
            <a:endParaRPr lang="en-US" dirty="0"/>
          </a:p>
        </p:txBody>
      </p:sp>
    </p:spTree>
    <p:extLst>
      <p:ext uri="{BB962C8B-B14F-4D97-AF65-F5344CB8AC3E}">
        <p14:creationId xmlns:p14="http://schemas.microsoft.com/office/powerpoint/2010/main" val="238843411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Autofit/>
          </a:bodyPr>
          <a:lstStyle/>
          <a:p>
            <a:pPr algn="r" eaLnBrk="1" hangingPunct="1">
              <a:defRPr/>
            </a:pPr>
            <a:r>
              <a:rPr lang="en-US" sz="4000" b="1" dirty="0" smtClean="0">
                <a:solidFill>
                  <a:schemeClr val="accent6"/>
                </a:solidFill>
              </a:rPr>
              <a:t>Environmental Natural Resources (cont.) </a:t>
            </a:r>
            <a:endParaRPr lang="en-US" sz="4000" b="1" dirty="0">
              <a:solidFill>
                <a:schemeClr val="accent6"/>
              </a:solidFill>
            </a:endParaRPr>
          </a:p>
        </p:txBody>
      </p:sp>
      <p:sp>
        <p:nvSpPr>
          <p:cNvPr id="4" name="Content Placeholder 3"/>
          <p:cNvSpPr>
            <a:spLocks noGrp="1"/>
          </p:cNvSpPr>
          <p:nvPr>
            <p:ph idx="1"/>
          </p:nvPr>
        </p:nvSpPr>
        <p:spPr>
          <a:xfrm>
            <a:off x="457200" y="1600200"/>
            <a:ext cx="8686800" cy="4525963"/>
          </a:xfrm>
        </p:spPr>
        <p:txBody>
          <a:bodyPr/>
          <a:lstStyle/>
          <a:p>
            <a:pPr lvl="0"/>
            <a:endParaRPr lang="en-US" sz="2000" dirty="0" smtClean="0"/>
          </a:p>
          <a:p>
            <a:pPr lvl="0"/>
            <a:endParaRPr lang="en-US" sz="800" dirty="0"/>
          </a:p>
          <a:p>
            <a:pPr lvl="0"/>
            <a:r>
              <a:rPr lang="en-US" sz="2000" dirty="0" smtClean="0"/>
              <a:t>NJ Specific:</a:t>
            </a:r>
          </a:p>
          <a:p>
            <a:pPr lvl="1"/>
            <a:r>
              <a:rPr lang="en-US" sz="2000" dirty="0" smtClean="0"/>
              <a:t>Written Exam</a:t>
            </a:r>
          </a:p>
          <a:p>
            <a:pPr lvl="1"/>
            <a:r>
              <a:rPr lang="en-US" sz="2000" dirty="0" smtClean="0"/>
              <a:t>Writing Exercise – Create a written document of 250 words or less.  (Press release, letter to the editor, etc.)</a:t>
            </a:r>
          </a:p>
          <a:p>
            <a:pPr lvl="1"/>
            <a:r>
              <a:rPr lang="en-US" sz="2000" dirty="0" smtClean="0"/>
              <a:t>Identification – ID Fifty Items – New List</a:t>
            </a:r>
          </a:p>
          <a:p>
            <a:pPr lvl="1"/>
            <a:r>
              <a:rPr lang="en-US" sz="2000" dirty="0" smtClean="0"/>
              <a:t>Practicum Rounds – Two per year</a:t>
            </a:r>
          </a:p>
          <a:p>
            <a:pPr lvl="2"/>
            <a:r>
              <a:rPr lang="en-US" sz="2000" dirty="0" smtClean="0"/>
              <a:t>Water Analysis</a:t>
            </a:r>
          </a:p>
          <a:p>
            <a:pPr lvl="2"/>
            <a:r>
              <a:rPr lang="en-US" sz="2000" dirty="0" smtClean="0"/>
              <a:t>Soil Analysis (lab analysis)</a:t>
            </a:r>
          </a:p>
          <a:p>
            <a:pPr lvl="2"/>
            <a:r>
              <a:rPr lang="en-US" sz="2000" dirty="0" smtClean="0"/>
              <a:t>Soil Profile</a:t>
            </a:r>
          </a:p>
          <a:p>
            <a:pPr lvl="2"/>
            <a:r>
              <a:rPr lang="en-US" sz="2000" dirty="0" smtClean="0"/>
              <a:t>GPS Locations</a:t>
            </a:r>
          </a:p>
          <a:p>
            <a:pPr lvl="2"/>
            <a:r>
              <a:rPr lang="en-US" sz="2000" dirty="0" smtClean="0"/>
              <a:t>Environmental Analysis</a:t>
            </a:r>
          </a:p>
          <a:p>
            <a:pPr lvl="2"/>
            <a:r>
              <a:rPr lang="en-US" sz="2000" dirty="0" smtClean="0"/>
              <a:t>Waste Management</a:t>
            </a:r>
            <a:endParaRPr lang="en-US" sz="2000" dirty="0"/>
          </a:p>
          <a:p>
            <a:endParaRPr lang="en-US" dirty="0"/>
          </a:p>
        </p:txBody>
      </p:sp>
    </p:spTree>
    <p:extLst>
      <p:ext uri="{BB962C8B-B14F-4D97-AF65-F5344CB8AC3E}">
        <p14:creationId xmlns:p14="http://schemas.microsoft.com/office/powerpoint/2010/main" val="221198220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lstStyle/>
          <a:p>
            <a:pPr algn="r" eaLnBrk="1" hangingPunct="1">
              <a:defRPr/>
            </a:pPr>
            <a:r>
              <a:rPr lang="en-US" sz="4000" b="1" dirty="0" smtClean="0">
                <a:solidFill>
                  <a:schemeClr val="accent6"/>
                </a:solidFill>
              </a:rPr>
              <a:t>Floriculture</a:t>
            </a:r>
            <a:endParaRPr lang="en-US" sz="4000" b="1" dirty="0">
              <a:solidFill>
                <a:schemeClr val="accent6"/>
              </a:solidFill>
            </a:endParaRPr>
          </a:p>
        </p:txBody>
      </p:sp>
      <p:sp>
        <p:nvSpPr>
          <p:cNvPr id="4" name="Content Placeholder 3"/>
          <p:cNvSpPr>
            <a:spLocks noGrp="1"/>
          </p:cNvSpPr>
          <p:nvPr>
            <p:ph idx="1"/>
          </p:nvPr>
        </p:nvSpPr>
        <p:spPr>
          <a:xfrm>
            <a:off x="457200" y="1600200"/>
            <a:ext cx="8686800" cy="4525963"/>
          </a:xfrm>
        </p:spPr>
        <p:txBody>
          <a:bodyPr/>
          <a:lstStyle/>
          <a:p>
            <a:pPr lvl="0"/>
            <a:endParaRPr lang="en-US" sz="2000" dirty="0" smtClean="0"/>
          </a:p>
          <a:p>
            <a:pPr lvl="0"/>
            <a:endParaRPr lang="en-US" sz="800" dirty="0"/>
          </a:p>
          <a:p>
            <a:pPr lvl="0"/>
            <a:r>
              <a:rPr lang="en-US" sz="2000" dirty="0" smtClean="0"/>
              <a:t>Added </a:t>
            </a:r>
            <a:r>
              <a:rPr lang="en-US" sz="2000" dirty="0"/>
              <a:t>equipment identification list.</a:t>
            </a:r>
          </a:p>
          <a:p>
            <a:pPr lvl="0"/>
            <a:r>
              <a:rPr lang="en-US" sz="2000" dirty="0" smtClean="0"/>
              <a:t>Incorporating </a:t>
            </a:r>
            <a:r>
              <a:rPr lang="en-US" sz="2000" dirty="0"/>
              <a:t>computers into event as a whole instead of having just one specific “computer skills” practicum as a rotating option.</a:t>
            </a:r>
          </a:p>
          <a:p>
            <a:pPr lvl="0"/>
            <a:r>
              <a:rPr lang="en-US" sz="2000" dirty="0" smtClean="0"/>
              <a:t>Incorporated </a:t>
            </a:r>
            <a:r>
              <a:rPr lang="en-US" sz="2000" dirty="0"/>
              <a:t>“Potting of Plant Cuttings,” “Asexual Propagation of Plants” and “Pinching Plants” from individual practicums to the “Growing Procedures” rotational practicum. </a:t>
            </a:r>
          </a:p>
          <a:p>
            <a:r>
              <a:rPr lang="en-US" sz="2000" dirty="0" smtClean="0"/>
              <a:t>NJ specific:</a:t>
            </a:r>
          </a:p>
          <a:p>
            <a:pPr lvl="1"/>
            <a:r>
              <a:rPr lang="en-US" sz="1600" dirty="0" smtClean="0"/>
              <a:t>Written Exam</a:t>
            </a:r>
          </a:p>
          <a:p>
            <a:pPr lvl="1"/>
            <a:r>
              <a:rPr lang="en-US" sz="1600" dirty="0" smtClean="0"/>
              <a:t>Identification</a:t>
            </a:r>
          </a:p>
          <a:p>
            <a:pPr lvl="1"/>
            <a:r>
              <a:rPr lang="en-US" sz="1600" dirty="0" smtClean="0"/>
              <a:t>Problem Solving</a:t>
            </a:r>
          </a:p>
          <a:p>
            <a:pPr lvl="1"/>
            <a:r>
              <a:rPr lang="en-US" sz="1600" dirty="0" smtClean="0"/>
              <a:t>1 Annual Practicum</a:t>
            </a:r>
          </a:p>
          <a:p>
            <a:pPr lvl="1"/>
            <a:r>
              <a:rPr lang="en-US" sz="1600" dirty="0" smtClean="0"/>
              <a:t>2 Rotational Practicums</a:t>
            </a:r>
            <a:endParaRPr lang="en-US" sz="1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lstStyle/>
          <a:p>
            <a:pPr algn="r" eaLnBrk="1" hangingPunct="1">
              <a:defRPr/>
            </a:pPr>
            <a:r>
              <a:rPr lang="en-US" sz="4000" b="1" dirty="0" smtClean="0">
                <a:solidFill>
                  <a:schemeClr val="accent6"/>
                </a:solidFill>
              </a:rPr>
              <a:t>Floriculture (cont.)</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400" b="1" dirty="0" smtClean="0"/>
          </a:p>
          <a:p>
            <a:pPr lvl="0"/>
            <a:endParaRPr lang="en-US" sz="2400" b="1" dirty="0"/>
          </a:p>
          <a:p>
            <a:pPr lvl="0"/>
            <a:r>
              <a:rPr lang="en-US" sz="2400" b="1" dirty="0" smtClean="0"/>
              <a:t>Total </a:t>
            </a:r>
            <a:r>
              <a:rPr lang="en-US" sz="2400" b="1" dirty="0"/>
              <a:t>possible event points – 5,700 points </a:t>
            </a:r>
            <a:endParaRPr lang="en-US" sz="2400" dirty="0"/>
          </a:p>
          <a:p>
            <a:pPr lvl="1"/>
            <a:r>
              <a:rPr lang="en-US" sz="2000" dirty="0" smtClean="0"/>
              <a:t>*Identification </a:t>
            </a:r>
            <a:r>
              <a:rPr lang="en-US" sz="2000" dirty="0"/>
              <a:t>of plant material (200 points x 4 members) – 800 points (same as 2006-11)</a:t>
            </a:r>
          </a:p>
          <a:p>
            <a:pPr lvl="1"/>
            <a:r>
              <a:rPr lang="en-US" sz="2000" dirty="0" smtClean="0"/>
              <a:t>*General </a:t>
            </a:r>
            <a:r>
              <a:rPr lang="en-US" sz="2000" dirty="0"/>
              <a:t>knowledge exam (250 points x 4 members) – 1,000 points (same as 2006-11)</a:t>
            </a:r>
          </a:p>
          <a:p>
            <a:pPr lvl="1"/>
            <a:r>
              <a:rPr lang="en-US" sz="2000" dirty="0" smtClean="0"/>
              <a:t>*Problem </a:t>
            </a:r>
            <a:r>
              <a:rPr lang="en-US" sz="2000" dirty="0"/>
              <a:t>solving (200 points x 4 members) – 800 points (same as 2006-11)</a:t>
            </a:r>
          </a:p>
          <a:p>
            <a:pPr lvl="1"/>
            <a:r>
              <a:rPr lang="en-US" sz="2000" dirty="0" smtClean="0"/>
              <a:t>*Practicums </a:t>
            </a:r>
            <a:r>
              <a:rPr lang="en-US" sz="2000" dirty="0"/>
              <a:t>(525 points x 4 members) – 2,100 points (same as 2006-11)</a:t>
            </a:r>
          </a:p>
          <a:p>
            <a:pPr lvl="1"/>
            <a:r>
              <a:rPr lang="en-US" sz="2000" dirty="0"/>
              <a:t>Team activity – 1,000 points (+800 points from 2006-11)</a:t>
            </a:r>
          </a:p>
          <a:p>
            <a:endParaRPr lang="en-US" dirty="0"/>
          </a:p>
        </p:txBody>
      </p:sp>
    </p:spTree>
    <p:extLst>
      <p:ext uri="{BB962C8B-B14F-4D97-AF65-F5344CB8AC3E}">
        <p14:creationId xmlns:p14="http://schemas.microsoft.com/office/powerpoint/2010/main" val="287460322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05000" y="0"/>
            <a:ext cx="7239000" cy="1143000"/>
          </a:xfrm>
        </p:spPr>
        <p:txBody>
          <a:bodyPr/>
          <a:lstStyle/>
          <a:p>
            <a:pPr algn="r" eaLnBrk="1" hangingPunct="1">
              <a:defRPr/>
            </a:pPr>
            <a:r>
              <a:rPr lang="en-US" sz="4000" b="1" dirty="0" smtClean="0">
                <a:solidFill>
                  <a:schemeClr val="accent6"/>
                </a:solidFill>
              </a:rPr>
              <a:t>Nursery/Landscape</a:t>
            </a:r>
            <a:r>
              <a:rPr lang="en-US" sz="3600" b="1" dirty="0" smtClean="0">
                <a:solidFill>
                  <a:schemeClr val="accent6"/>
                </a:solidFill>
              </a:rPr>
              <a:t> </a:t>
            </a:r>
          </a:p>
        </p:txBody>
      </p:sp>
      <p:sp>
        <p:nvSpPr>
          <p:cNvPr id="2" name="Content Placeholder 1"/>
          <p:cNvSpPr>
            <a:spLocks noGrp="1"/>
          </p:cNvSpPr>
          <p:nvPr>
            <p:ph idx="1"/>
          </p:nvPr>
        </p:nvSpPr>
        <p:spPr/>
        <p:txBody>
          <a:bodyPr/>
          <a:lstStyle/>
          <a:p>
            <a:pPr lvl="0"/>
            <a:endParaRPr lang="en-US" sz="2000" dirty="0" smtClean="0"/>
          </a:p>
          <a:p>
            <a:pPr lvl="0"/>
            <a:endParaRPr lang="en-US" sz="2000" dirty="0"/>
          </a:p>
          <a:p>
            <a:pPr lvl="0"/>
            <a:r>
              <a:rPr lang="en-US" sz="2000" dirty="0" smtClean="0"/>
              <a:t>Phase </a:t>
            </a:r>
            <a:r>
              <a:rPr lang="en-US" sz="2000" dirty="0"/>
              <a:t>1 – Team activity is the same (scenario and presentation), but has different general themes:</a:t>
            </a:r>
          </a:p>
          <a:p>
            <a:pPr lvl="1"/>
            <a:r>
              <a:rPr lang="en-US" sz="1800" dirty="0"/>
              <a:t>Promotions, start up business plan, consulting, customer service, service-learning or community involvement</a:t>
            </a:r>
          </a:p>
          <a:p>
            <a:pPr lvl="0"/>
            <a:r>
              <a:rPr lang="en-US" sz="2000" dirty="0" smtClean="0"/>
              <a:t>Phase </a:t>
            </a:r>
            <a:r>
              <a:rPr lang="en-US" sz="2000" dirty="0"/>
              <a:t>2 – Team Skills Challenge – NEW</a:t>
            </a:r>
          </a:p>
          <a:p>
            <a:pPr lvl="1"/>
            <a:r>
              <a:rPr lang="en-US" sz="1800" dirty="0"/>
              <a:t>Includes more application/hands-on activities (Examples – page 3)</a:t>
            </a:r>
          </a:p>
          <a:p>
            <a:pPr lvl="1"/>
            <a:r>
              <a:rPr lang="en-US" sz="1800" dirty="0"/>
              <a:t>Teams will accomplish Challenge tasks individually, in pairs or more, as determined by team members according to skills, experience and preference </a:t>
            </a:r>
          </a:p>
          <a:p>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05000" y="0"/>
            <a:ext cx="7239000" cy="1143000"/>
          </a:xfrm>
        </p:spPr>
        <p:txBody>
          <a:bodyPr/>
          <a:lstStyle/>
          <a:p>
            <a:pPr algn="r" eaLnBrk="1" hangingPunct="1">
              <a:defRPr/>
            </a:pPr>
            <a:r>
              <a:rPr lang="en-US" sz="4000" b="1" dirty="0" smtClean="0">
                <a:solidFill>
                  <a:schemeClr val="accent6"/>
                </a:solidFill>
              </a:rPr>
              <a:t>Nursery/Landscape (cont.)</a:t>
            </a:r>
            <a:r>
              <a:rPr lang="en-US" sz="3600" b="1" dirty="0" smtClean="0">
                <a:solidFill>
                  <a:schemeClr val="accent6"/>
                </a:solidFill>
              </a:rPr>
              <a:t> </a:t>
            </a:r>
          </a:p>
        </p:txBody>
      </p:sp>
      <p:sp>
        <p:nvSpPr>
          <p:cNvPr id="2" name="Content Placeholder 1"/>
          <p:cNvSpPr>
            <a:spLocks noGrp="1"/>
          </p:cNvSpPr>
          <p:nvPr>
            <p:ph idx="1"/>
          </p:nvPr>
        </p:nvSpPr>
        <p:spPr/>
        <p:txBody>
          <a:bodyPr/>
          <a:lstStyle/>
          <a:p>
            <a:pPr lvl="0"/>
            <a:endParaRPr lang="en-US" sz="2000" dirty="0" smtClean="0"/>
          </a:p>
          <a:p>
            <a:pPr lvl="0"/>
            <a:endParaRPr lang="en-US" sz="1000" dirty="0"/>
          </a:p>
          <a:p>
            <a:pPr lvl="0"/>
            <a:r>
              <a:rPr lang="en-US" sz="2200" dirty="0"/>
              <a:t>Eliminated landscape drawing activity and assessment/solution activity.</a:t>
            </a:r>
          </a:p>
          <a:p>
            <a:pPr lvl="0"/>
            <a:r>
              <a:rPr lang="en-US" sz="2200" dirty="0" smtClean="0"/>
              <a:t>Increased </a:t>
            </a:r>
            <a:r>
              <a:rPr lang="en-US" sz="2200" dirty="0"/>
              <a:t>overall event activity focus on commercial, residential, public and recreational use of nursery and landscape principles (including interiorscapes and turf grass)</a:t>
            </a:r>
          </a:p>
          <a:p>
            <a:r>
              <a:rPr lang="en-US" sz="2200" dirty="0" smtClean="0"/>
              <a:t>NJ’s event:</a:t>
            </a:r>
          </a:p>
          <a:p>
            <a:pPr lvl="1"/>
            <a:r>
              <a:rPr lang="en-US" sz="1800" dirty="0" smtClean="0"/>
              <a:t>Written Exam</a:t>
            </a:r>
          </a:p>
          <a:p>
            <a:pPr lvl="1"/>
            <a:r>
              <a:rPr lang="en-US" sz="1800" dirty="0" smtClean="0"/>
              <a:t>Identification</a:t>
            </a:r>
          </a:p>
          <a:p>
            <a:pPr lvl="1"/>
            <a:r>
              <a:rPr lang="en-US" sz="1800" dirty="0" smtClean="0"/>
              <a:t>Verbal or Written customer assistance</a:t>
            </a:r>
          </a:p>
          <a:p>
            <a:pPr lvl="1"/>
            <a:r>
              <a:rPr lang="en-US" sz="1800" dirty="0" smtClean="0"/>
              <a:t>Landscape Estimate</a:t>
            </a:r>
          </a:p>
          <a:p>
            <a:pPr lvl="1"/>
            <a:r>
              <a:rPr lang="en-US" sz="1800" dirty="0" smtClean="0"/>
              <a:t>1 Nursery Propagating/Potting activity</a:t>
            </a:r>
          </a:p>
          <a:p>
            <a:pPr lvl="1"/>
            <a:endParaRPr lang="en-US" sz="1800" dirty="0" smtClean="0"/>
          </a:p>
          <a:p>
            <a:endParaRPr lang="en-US" sz="2200" dirty="0"/>
          </a:p>
        </p:txBody>
      </p:sp>
    </p:spTree>
    <p:extLst>
      <p:ext uri="{BB962C8B-B14F-4D97-AF65-F5344CB8AC3E}">
        <p14:creationId xmlns:p14="http://schemas.microsoft.com/office/powerpoint/2010/main" val="411576704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2"/>
                </a:solidFill>
              </a:rPr>
              <a:t>General CDE </a:t>
            </a:r>
            <a:r>
              <a:rPr lang="en-US" sz="4000" b="1" dirty="0" smtClean="0">
                <a:solidFill>
                  <a:schemeClr val="accent2"/>
                </a:solidFill>
              </a:rPr>
              <a:t>Revisions (cont.)</a:t>
            </a:r>
            <a:endParaRPr lang="en-US" sz="4000" dirty="0"/>
          </a:p>
        </p:txBody>
      </p:sp>
      <p:sp>
        <p:nvSpPr>
          <p:cNvPr id="3" name="Content Placeholder 2"/>
          <p:cNvSpPr>
            <a:spLocks noGrp="1"/>
          </p:cNvSpPr>
          <p:nvPr>
            <p:ph idx="1"/>
          </p:nvPr>
        </p:nvSpPr>
        <p:spPr>
          <a:xfrm>
            <a:off x="457200" y="1600200"/>
            <a:ext cx="8229600" cy="5257800"/>
          </a:xfrm>
        </p:spPr>
        <p:txBody>
          <a:bodyPr/>
          <a:lstStyle/>
          <a:p>
            <a:pPr lvl="0"/>
            <a:endParaRPr lang="en-US" sz="2000" dirty="0" smtClean="0"/>
          </a:p>
          <a:p>
            <a:pPr lvl="0"/>
            <a:endParaRPr lang="en-US" sz="2000" dirty="0"/>
          </a:p>
          <a:p>
            <a:pPr lvl="0"/>
            <a:r>
              <a:rPr lang="en-US" sz="2000" dirty="0" smtClean="0"/>
              <a:t>Team </a:t>
            </a:r>
            <a:r>
              <a:rPr lang="en-US" sz="2000" dirty="0"/>
              <a:t>activity – evaluated all event team activities; increased overall impact on total score and added process/teamwork score, where appropriate</a:t>
            </a:r>
          </a:p>
          <a:p>
            <a:pPr lvl="0"/>
            <a:r>
              <a:rPr lang="en-US" sz="2000" dirty="0" smtClean="0"/>
              <a:t>Four </a:t>
            </a:r>
            <a:r>
              <a:rPr lang="en-US" sz="2000" dirty="0"/>
              <a:t>new events to use all four scores for total team </a:t>
            </a:r>
            <a:r>
              <a:rPr lang="en-US" sz="2000" dirty="0" smtClean="0"/>
              <a:t>score</a:t>
            </a:r>
          </a:p>
          <a:p>
            <a:pPr lvl="3"/>
            <a:r>
              <a:rPr lang="en-US" dirty="0" smtClean="0"/>
              <a:t>dairy cattle</a:t>
            </a:r>
          </a:p>
          <a:p>
            <a:pPr lvl="3"/>
            <a:r>
              <a:rPr lang="en-US" dirty="0" smtClean="0"/>
              <a:t>milk </a:t>
            </a:r>
            <a:r>
              <a:rPr lang="en-US" dirty="0"/>
              <a:t>quality and products (formerly dairy foods</a:t>
            </a:r>
            <a:r>
              <a:rPr lang="en-US" dirty="0" smtClean="0"/>
              <a:t>)</a:t>
            </a:r>
          </a:p>
          <a:p>
            <a:pPr lvl="3"/>
            <a:r>
              <a:rPr lang="en-US" dirty="0" smtClean="0"/>
              <a:t>forestry </a:t>
            </a:r>
          </a:p>
          <a:p>
            <a:pPr lvl="3"/>
            <a:r>
              <a:rPr lang="en-US" dirty="0" smtClean="0"/>
              <a:t>livestock</a:t>
            </a:r>
            <a:endParaRPr lang="en-US" dirty="0"/>
          </a:p>
          <a:p>
            <a:pPr lvl="0"/>
            <a:r>
              <a:rPr lang="en-US" sz="2000" dirty="0" smtClean="0"/>
              <a:t>Most </a:t>
            </a:r>
            <a:r>
              <a:rPr lang="en-US" sz="2000" dirty="0"/>
              <a:t>resource lists were edited to include more recent publications, websites, etc. </a:t>
            </a:r>
          </a:p>
          <a:p>
            <a:endParaRPr lang="en-US" dirty="0"/>
          </a:p>
        </p:txBody>
      </p:sp>
    </p:spTree>
    <p:extLst>
      <p:ext uri="{BB962C8B-B14F-4D97-AF65-F5344CB8AC3E}">
        <p14:creationId xmlns:p14="http://schemas.microsoft.com/office/powerpoint/2010/main" val="96418285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05000" y="0"/>
            <a:ext cx="7239000" cy="1143000"/>
          </a:xfrm>
        </p:spPr>
        <p:txBody>
          <a:bodyPr/>
          <a:lstStyle/>
          <a:p>
            <a:pPr algn="r" eaLnBrk="1" hangingPunct="1">
              <a:defRPr/>
            </a:pPr>
            <a:r>
              <a:rPr lang="en-US" sz="4000" b="1" dirty="0" smtClean="0">
                <a:solidFill>
                  <a:schemeClr val="accent6"/>
                </a:solidFill>
              </a:rPr>
              <a:t>Nursery/Landscape (cont.)</a:t>
            </a:r>
            <a:r>
              <a:rPr lang="en-US" sz="3600" b="1" dirty="0" smtClean="0">
                <a:solidFill>
                  <a:schemeClr val="accent6"/>
                </a:solidFill>
              </a:rPr>
              <a:t> </a:t>
            </a:r>
          </a:p>
        </p:txBody>
      </p:sp>
      <p:sp>
        <p:nvSpPr>
          <p:cNvPr id="3" name="Content Placeholder 2"/>
          <p:cNvSpPr>
            <a:spLocks noGrp="1"/>
          </p:cNvSpPr>
          <p:nvPr>
            <p:ph idx="1"/>
          </p:nvPr>
        </p:nvSpPr>
        <p:spPr>
          <a:xfrm>
            <a:off x="457200" y="1600200"/>
            <a:ext cx="8686800" cy="4525963"/>
          </a:xfrm>
        </p:spPr>
        <p:txBody>
          <a:bodyPr/>
          <a:lstStyle/>
          <a:p>
            <a:pPr lvl="0"/>
            <a:endParaRPr lang="en-US" b="1" dirty="0" smtClean="0"/>
          </a:p>
          <a:p>
            <a:pPr lvl="0"/>
            <a:r>
              <a:rPr lang="en-US" sz="2000" b="1" dirty="0" smtClean="0"/>
              <a:t>Total </a:t>
            </a:r>
            <a:r>
              <a:rPr lang="en-US" sz="2000" b="1" dirty="0"/>
              <a:t>possible event points – 2,000 points</a:t>
            </a:r>
            <a:endParaRPr lang="en-US" sz="2000" dirty="0"/>
          </a:p>
          <a:p>
            <a:pPr lvl="1"/>
            <a:r>
              <a:rPr lang="en-US" sz="1800" dirty="0" smtClean="0"/>
              <a:t>*Written </a:t>
            </a:r>
            <a:r>
              <a:rPr lang="en-US" sz="1800" dirty="0"/>
              <a:t>exam (150 points x 3 members) – 450 points (same as 2006-11)</a:t>
            </a:r>
          </a:p>
          <a:p>
            <a:pPr lvl="1"/>
            <a:r>
              <a:rPr lang="en-US" sz="1800" dirty="0" smtClean="0"/>
              <a:t>*Identification </a:t>
            </a:r>
            <a:r>
              <a:rPr lang="en-US" sz="1800" dirty="0"/>
              <a:t>(150 points x 3 members) – 450 points (same as 2006-11)</a:t>
            </a:r>
          </a:p>
          <a:p>
            <a:pPr lvl="1"/>
            <a:r>
              <a:rPr lang="en-US" sz="1800" dirty="0" smtClean="0"/>
              <a:t>*Landscape </a:t>
            </a:r>
            <a:r>
              <a:rPr lang="en-US" sz="1800" dirty="0"/>
              <a:t>estimating (100 points x 3 members) – 300 points (same as 2006-11) </a:t>
            </a:r>
          </a:p>
          <a:p>
            <a:pPr lvl="1"/>
            <a:r>
              <a:rPr lang="en-US" sz="1800" dirty="0" smtClean="0"/>
              <a:t>**Verbal </a:t>
            </a:r>
            <a:r>
              <a:rPr lang="en-US" sz="1800" dirty="0"/>
              <a:t>customer assistance (50 points x 3 members) –150 points (same as 2006-11)</a:t>
            </a:r>
          </a:p>
          <a:p>
            <a:pPr lvl="1"/>
            <a:r>
              <a:rPr lang="en-US" sz="1800" dirty="0" smtClean="0"/>
              <a:t>**Written </a:t>
            </a:r>
            <a:r>
              <a:rPr lang="en-US" sz="1800" dirty="0"/>
              <a:t>customer assistance (50 points x 3 members) – 150 points (same as 2006-11) </a:t>
            </a:r>
          </a:p>
          <a:p>
            <a:pPr lvl="1"/>
            <a:r>
              <a:rPr lang="en-US" sz="1800" dirty="0" smtClean="0"/>
              <a:t>*Nursery </a:t>
            </a:r>
            <a:r>
              <a:rPr lang="en-US" sz="1800" dirty="0"/>
              <a:t>Propagation/Potting (50 points x 3 members) – 150 points (same as 2006-11)</a:t>
            </a:r>
          </a:p>
          <a:p>
            <a:pPr lvl="1"/>
            <a:r>
              <a:rPr lang="en-US" sz="1800" dirty="0"/>
              <a:t>Team Activity (50 points x 3 members + 100 points) – 250 points (same as 2006-11)</a:t>
            </a:r>
          </a:p>
          <a:p>
            <a:pPr lvl="1"/>
            <a:r>
              <a:rPr lang="en-US" sz="1800" dirty="0"/>
              <a:t>Team Skills Challenge – 100 points (new in 2012)</a:t>
            </a:r>
          </a:p>
          <a:p>
            <a:endParaRPr lang="en-US" dirty="0"/>
          </a:p>
        </p:txBody>
      </p:sp>
    </p:spTree>
    <p:extLst>
      <p:ext uri="{BB962C8B-B14F-4D97-AF65-F5344CB8AC3E}">
        <p14:creationId xmlns:p14="http://schemas.microsoft.com/office/powerpoint/2010/main" val="14163128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Dairy and Livestock </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 April 2012</a:t>
            </a:r>
          </a:p>
          <a:p>
            <a:pPr marL="0" lvl="0" indent="0" algn="ctr">
              <a:buNone/>
            </a:pPr>
            <a:endParaRPr lang="en-US" sz="4400" dirty="0" smtClean="0"/>
          </a:p>
          <a:p>
            <a:pPr algn="ctr"/>
            <a:r>
              <a:rPr lang="en-US" sz="2400" i="1" dirty="0" smtClean="0"/>
              <a:t>Dairy Cattle Management and Evaluation (Formerly Dairy Cattle Evaluation)</a:t>
            </a:r>
          </a:p>
          <a:p>
            <a:pPr algn="ctr"/>
            <a:r>
              <a:rPr lang="en-US" sz="2400" i="1" dirty="0" smtClean="0"/>
              <a:t>Livestock Evaluation</a:t>
            </a:r>
            <a:endParaRPr lang="en-US" sz="2400" i="1" dirty="0" smtClean="0"/>
          </a:p>
        </p:txBody>
      </p:sp>
    </p:spTree>
    <p:extLst>
      <p:ext uri="{BB962C8B-B14F-4D97-AF65-F5344CB8AC3E}">
        <p14:creationId xmlns:p14="http://schemas.microsoft.com/office/powerpoint/2010/main" val="103251276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hangingPunct="1">
              <a:defRPr/>
            </a:pPr>
            <a:r>
              <a:rPr lang="en-US" sz="4000" b="1" dirty="0" smtClean="0">
                <a:solidFill>
                  <a:schemeClr val="accent6"/>
                </a:solidFill>
              </a:rPr>
              <a:t>Dairy Cattle Management and Evaluation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800" dirty="0" smtClean="0"/>
          </a:p>
          <a:p>
            <a:pPr lvl="0"/>
            <a:r>
              <a:rPr lang="en-US" sz="2800" dirty="0" smtClean="0"/>
              <a:t>Changed </a:t>
            </a:r>
            <a:r>
              <a:rPr lang="en-US" sz="2800" dirty="0"/>
              <a:t>name from Dairy Cattle Evaluation to Dairy Cattle Management and Evaluation</a:t>
            </a:r>
          </a:p>
          <a:p>
            <a:pPr lvl="1"/>
            <a:r>
              <a:rPr lang="en-US" sz="2400" i="1" dirty="0"/>
              <a:t>Rationale for change: new name integrates dairy management team activity and application skills related to career opportunities in the management of dairy operations.  </a:t>
            </a:r>
            <a:endParaRPr lang="en-US" sz="2400" dirty="0"/>
          </a:p>
          <a:p>
            <a:pPr lvl="0"/>
            <a:r>
              <a:rPr lang="en-US" sz="2800" dirty="0"/>
              <a:t>All four scores will count for total team score.</a:t>
            </a:r>
          </a:p>
          <a:p>
            <a:pPr lvl="1"/>
            <a:r>
              <a:rPr lang="en-US" sz="2400" dirty="0"/>
              <a:t>Event rules – page 1</a:t>
            </a:r>
          </a:p>
          <a:p>
            <a:pPr lvl="1"/>
            <a:r>
              <a:rPr lang="en-US" sz="2400" i="1" dirty="0"/>
              <a:t>Previously in this event, teams were allowed to bring 3 or 4 participants and only the top three scores counted toward the final team score. </a:t>
            </a:r>
            <a:endParaRPr lang="en-US" sz="2400" dirty="0"/>
          </a:p>
          <a:p>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Dairy Cattle Management and Evaluation </a:t>
            </a:r>
            <a:r>
              <a:rPr lang="en-US" sz="4000" b="1" dirty="0" smtClean="0">
                <a:solidFill>
                  <a:schemeClr val="accent6"/>
                </a:solidFill>
              </a:rPr>
              <a:t>(cont.)</a:t>
            </a:r>
            <a:endParaRPr lang="en-US" sz="4000" dirty="0"/>
          </a:p>
        </p:txBody>
      </p:sp>
      <p:sp>
        <p:nvSpPr>
          <p:cNvPr id="3" name="Content Placeholder 2"/>
          <p:cNvSpPr>
            <a:spLocks noGrp="1"/>
          </p:cNvSpPr>
          <p:nvPr>
            <p:ph idx="1"/>
          </p:nvPr>
        </p:nvSpPr>
        <p:spPr>
          <a:xfrm>
            <a:off x="457200" y="1600200"/>
            <a:ext cx="8686800" cy="5257800"/>
          </a:xfrm>
        </p:spPr>
        <p:txBody>
          <a:bodyPr/>
          <a:lstStyle/>
          <a:p>
            <a:pPr lvl="0"/>
            <a:endParaRPr lang="en-US" sz="2400" dirty="0" smtClean="0"/>
          </a:p>
          <a:p>
            <a:pPr lvl="0"/>
            <a:r>
              <a:rPr lang="en-US" sz="2400" dirty="0" smtClean="0"/>
              <a:t>Team </a:t>
            </a:r>
            <a:r>
              <a:rPr lang="en-US" sz="2400" dirty="0"/>
              <a:t>activity – NEW	</a:t>
            </a:r>
          </a:p>
          <a:p>
            <a:pPr lvl="1"/>
            <a:r>
              <a:rPr lang="en-US" sz="2000" dirty="0" smtClean="0"/>
              <a:t>Dairy </a:t>
            </a:r>
            <a:r>
              <a:rPr lang="en-US" sz="2000" dirty="0"/>
              <a:t>farm management scenario with problem identification and solution recommendations given by participants in a presentation to judges.</a:t>
            </a:r>
          </a:p>
          <a:p>
            <a:pPr lvl="1"/>
            <a:r>
              <a:rPr lang="en-US" sz="2000" dirty="0" smtClean="0"/>
              <a:t>Presentation </a:t>
            </a:r>
            <a:r>
              <a:rPr lang="en-US" sz="2000" dirty="0"/>
              <a:t>content and communication are evaluated</a:t>
            </a:r>
          </a:p>
          <a:p>
            <a:pPr lvl="1"/>
            <a:r>
              <a:rPr lang="en-US" sz="2000" dirty="0" smtClean="0"/>
              <a:t>Team </a:t>
            </a:r>
            <a:r>
              <a:rPr lang="en-US" sz="2000" dirty="0"/>
              <a:t>activity topic rotation (Event format – page 2)</a:t>
            </a:r>
          </a:p>
          <a:p>
            <a:pPr lvl="2"/>
            <a:r>
              <a:rPr lang="en-US" sz="1800" dirty="0"/>
              <a:t>2012 &amp; 2016: Genetics/Reproduction</a:t>
            </a:r>
          </a:p>
          <a:p>
            <a:pPr lvl="2"/>
            <a:r>
              <a:rPr lang="en-US" sz="1800" dirty="0"/>
              <a:t>2013: Feeds/Nutrition</a:t>
            </a:r>
          </a:p>
          <a:p>
            <a:pPr lvl="2"/>
            <a:r>
              <a:rPr lang="en-US" sz="1800" dirty="0"/>
              <a:t>2014: Housing/Facilities</a:t>
            </a:r>
          </a:p>
          <a:p>
            <a:pPr lvl="2"/>
            <a:r>
              <a:rPr lang="en-US" sz="1800" dirty="0"/>
              <a:t>2015: Health/Diseases</a:t>
            </a:r>
          </a:p>
          <a:p>
            <a:endParaRPr lang="en-US" dirty="0"/>
          </a:p>
        </p:txBody>
      </p:sp>
    </p:spTree>
    <p:extLst>
      <p:ext uri="{BB962C8B-B14F-4D97-AF65-F5344CB8AC3E}">
        <p14:creationId xmlns:p14="http://schemas.microsoft.com/office/powerpoint/2010/main" val="275673690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Dairy Cattle Management and Evaluation </a:t>
            </a:r>
            <a:r>
              <a:rPr lang="en-US" sz="4000" b="1" dirty="0" smtClean="0">
                <a:solidFill>
                  <a:schemeClr val="accent6"/>
                </a:solidFill>
              </a:rPr>
              <a:t>(cont.)</a:t>
            </a:r>
            <a:endParaRPr lang="en-US" sz="4000" dirty="0"/>
          </a:p>
        </p:txBody>
      </p:sp>
      <p:sp>
        <p:nvSpPr>
          <p:cNvPr id="4" name="Content Placeholder 3"/>
          <p:cNvSpPr>
            <a:spLocks noGrp="1"/>
          </p:cNvSpPr>
          <p:nvPr>
            <p:ph idx="1"/>
          </p:nvPr>
        </p:nvSpPr>
        <p:spPr/>
        <p:txBody>
          <a:bodyPr/>
          <a:lstStyle/>
          <a:p>
            <a:pPr lvl="0"/>
            <a:endParaRPr lang="en-US" sz="2400" dirty="0" smtClean="0"/>
          </a:p>
          <a:p>
            <a:pPr lvl="0"/>
            <a:endParaRPr lang="en-US" sz="800" dirty="0"/>
          </a:p>
          <a:p>
            <a:pPr lvl="0"/>
            <a:r>
              <a:rPr lang="en-US" sz="2400" dirty="0" smtClean="0"/>
              <a:t>Incorporated </a:t>
            </a:r>
            <a:r>
              <a:rPr lang="en-US" sz="2400" dirty="0"/>
              <a:t>linear evaluation, pedigree and sire selection practicums into team activity.</a:t>
            </a:r>
          </a:p>
          <a:p>
            <a:pPr lvl="0"/>
            <a:r>
              <a:rPr lang="en-US" sz="2400" dirty="0" smtClean="0"/>
              <a:t>Written </a:t>
            </a:r>
            <a:r>
              <a:rPr lang="en-US" sz="2400" dirty="0"/>
              <a:t>test will have 50 questions: forty questions about dairy management and industry and ten questions utilize dairy herd record evaluation (Sample record evaluation sheet – page 7)</a:t>
            </a:r>
          </a:p>
          <a:p>
            <a:pPr lvl="0"/>
            <a:r>
              <a:rPr lang="en-US" sz="2400" dirty="0" smtClean="0"/>
              <a:t>Updated </a:t>
            </a:r>
            <a:r>
              <a:rPr lang="en-US" sz="2400" dirty="0"/>
              <a:t>event-specific scan form to align with revisions.</a:t>
            </a:r>
          </a:p>
          <a:p>
            <a:endParaRPr lang="en-US" sz="2400" dirty="0"/>
          </a:p>
          <a:p>
            <a:endParaRPr lang="en-US" dirty="0"/>
          </a:p>
        </p:txBody>
      </p:sp>
    </p:spTree>
    <p:extLst>
      <p:ext uri="{BB962C8B-B14F-4D97-AF65-F5344CB8AC3E}">
        <p14:creationId xmlns:p14="http://schemas.microsoft.com/office/powerpoint/2010/main" val="16272460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Dairy Cattle Management and Evaluation </a:t>
            </a:r>
            <a:r>
              <a:rPr lang="en-US" sz="4000" b="1" dirty="0" smtClean="0">
                <a:solidFill>
                  <a:schemeClr val="accent6"/>
                </a:solidFill>
              </a:rPr>
              <a:t>(cont.)</a:t>
            </a:r>
            <a:endParaRPr lang="en-US" sz="4000" dirty="0"/>
          </a:p>
        </p:txBody>
      </p:sp>
      <p:sp>
        <p:nvSpPr>
          <p:cNvPr id="3" name="Content Placeholder 2"/>
          <p:cNvSpPr>
            <a:spLocks noGrp="1"/>
          </p:cNvSpPr>
          <p:nvPr>
            <p:ph idx="1"/>
          </p:nvPr>
        </p:nvSpPr>
        <p:spPr/>
        <p:txBody>
          <a:bodyPr/>
          <a:lstStyle/>
          <a:p>
            <a:pPr lvl="0"/>
            <a:endParaRPr lang="en-US" b="1" dirty="0" smtClean="0"/>
          </a:p>
          <a:p>
            <a:pPr lvl="0"/>
            <a:r>
              <a:rPr lang="en-US" sz="2400" b="1" dirty="0" smtClean="0"/>
              <a:t>Total </a:t>
            </a:r>
            <a:r>
              <a:rPr lang="en-US" sz="2400" b="1" dirty="0"/>
              <a:t>possible event points – 3,000 points</a:t>
            </a:r>
            <a:endParaRPr lang="en-US" sz="2400" dirty="0"/>
          </a:p>
          <a:p>
            <a:pPr lvl="1"/>
            <a:r>
              <a:rPr lang="en-US" sz="2000" dirty="0"/>
              <a:t>General Knowledge Exam (150 points x 4 members) – 600 points (same as 2006-11)</a:t>
            </a:r>
          </a:p>
          <a:p>
            <a:pPr lvl="1"/>
            <a:r>
              <a:rPr lang="en-US" sz="2000" dirty="0"/>
              <a:t>Evaluation (300 points x 4 members) – 1,200 points (same as 2006-11)</a:t>
            </a:r>
          </a:p>
          <a:p>
            <a:pPr lvl="1"/>
            <a:r>
              <a:rPr lang="en-US" sz="2000" dirty="0"/>
              <a:t>Oral Reasons (150 points x 4 members) – 600 points (same as 2006-11)</a:t>
            </a:r>
          </a:p>
          <a:p>
            <a:pPr lvl="1"/>
            <a:r>
              <a:rPr lang="en-US" sz="2000" dirty="0"/>
              <a:t>Dairy Management Team Activity – 600 points (+450 from 2006-11) </a:t>
            </a:r>
          </a:p>
          <a:p>
            <a:endParaRPr lang="en-US" dirty="0"/>
          </a:p>
        </p:txBody>
      </p:sp>
    </p:spTree>
    <p:extLst>
      <p:ext uri="{BB962C8B-B14F-4D97-AF65-F5344CB8AC3E}">
        <p14:creationId xmlns:p14="http://schemas.microsoft.com/office/powerpoint/2010/main" val="313451048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hangingPunct="1">
              <a:defRPr/>
            </a:pPr>
            <a:r>
              <a:rPr lang="en-US" sz="4000" b="1" dirty="0" smtClean="0">
                <a:solidFill>
                  <a:schemeClr val="accent6"/>
                </a:solidFill>
              </a:rPr>
              <a:t>Dairy Cattle Management and Evaluation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800" dirty="0" smtClean="0"/>
          </a:p>
          <a:p>
            <a:pPr lvl="0"/>
            <a:r>
              <a:rPr lang="en-US" sz="2800" dirty="0" smtClean="0"/>
              <a:t>Only change on the state level – 4 participants are mandatory. </a:t>
            </a:r>
          </a:p>
          <a:p>
            <a:pPr lvl="0"/>
            <a:r>
              <a:rPr lang="en-US" sz="2800" dirty="0" smtClean="0"/>
              <a:t>We will continue to adhere to the rules set forth by Delaware Valley College</a:t>
            </a:r>
          </a:p>
          <a:p>
            <a:pPr lvl="0"/>
            <a:r>
              <a:rPr lang="en-US" sz="2800" dirty="0" smtClean="0"/>
              <a:t>Del Val will use the top three participants from each team to make-up the team score.  Still eligible for awards.</a:t>
            </a:r>
          </a:p>
          <a:p>
            <a:pPr lvl="0"/>
            <a:r>
              <a:rPr lang="en-US" sz="2800" dirty="0" smtClean="0"/>
              <a:t>NJ FFA will re-rank based on teams of 4 and provide official team rankings.</a:t>
            </a:r>
            <a:endParaRPr lang="en-US" sz="2400" dirty="0"/>
          </a:p>
          <a:p>
            <a:endParaRPr lang="en-US" dirty="0"/>
          </a:p>
        </p:txBody>
      </p:sp>
    </p:spTree>
    <p:extLst>
      <p:ext uri="{BB962C8B-B14F-4D97-AF65-F5344CB8AC3E}">
        <p14:creationId xmlns:p14="http://schemas.microsoft.com/office/powerpoint/2010/main" val="291095250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rmAutofit/>
          </a:bodyPr>
          <a:lstStyle/>
          <a:p>
            <a:pPr algn="r" eaLnBrk="1" hangingPunct="1">
              <a:defRPr/>
            </a:pPr>
            <a:r>
              <a:rPr lang="en-US" sz="4000" b="1" dirty="0" smtClean="0">
                <a:solidFill>
                  <a:schemeClr val="accent6"/>
                </a:solidFill>
              </a:rPr>
              <a:t>Livestock Evaluation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000" dirty="0" smtClean="0"/>
          </a:p>
          <a:p>
            <a:pPr lvl="0"/>
            <a:endParaRPr lang="en-US" sz="2000" dirty="0"/>
          </a:p>
          <a:p>
            <a:pPr lvl="0"/>
            <a:r>
              <a:rPr lang="en-US" sz="2000" dirty="0" smtClean="0"/>
              <a:t>All </a:t>
            </a:r>
            <a:r>
              <a:rPr lang="en-US" sz="2000" dirty="0"/>
              <a:t>four scores will count for total team score.</a:t>
            </a:r>
          </a:p>
          <a:p>
            <a:pPr lvl="0"/>
            <a:r>
              <a:rPr lang="en-US" sz="2000" dirty="0" smtClean="0"/>
              <a:t>Team </a:t>
            </a:r>
            <a:r>
              <a:rPr lang="en-US" sz="2000" dirty="0"/>
              <a:t>activity – NEW </a:t>
            </a:r>
          </a:p>
          <a:p>
            <a:pPr lvl="0"/>
            <a:r>
              <a:rPr lang="en-US" sz="2000" dirty="0" smtClean="0"/>
              <a:t>Updated </a:t>
            </a:r>
            <a:r>
              <a:rPr lang="en-US" sz="2000" dirty="0"/>
              <a:t>event-specific scan form to align with revisions.</a:t>
            </a:r>
          </a:p>
          <a:p>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rmAutofit/>
          </a:bodyPr>
          <a:lstStyle/>
          <a:p>
            <a:pPr algn="r" eaLnBrk="1" hangingPunct="1">
              <a:defRPr/>
            </a:pPr>
            <a:r>
              <a:rPr lang="en-US" sz="4000" b="1" dirty="0" smtClean="0">
                <a:solidFill>
                  <a:schemeClr val="accent6"/>
                </a:solidFill>
              </a:rPr>
              <a:t>Livestock Evaluation (cont.) </a:t>
            </a:r>
            <a:endParaRPr lang="en-US" sz="4000" b="1" dirty="0">
              <a:solidFill>
                <a:schemeClr val="accent6"/>
              </a:solidFill>
            </a:endParaRPr>
          </a:p>
        </p:txBody>
      </p:sp>
      <p:sp>
        <p:nvSpPr>
          <p:cNvPr id="4" name="Content Placeholder 3"/>
          <p:cNvSpPr>
            <a:spLocks noGrp="1"/>
          </p:cNvSpPr>
          <p:nvPr>
            <p:ph idx="1"/>
          </p:nvPr>
        </p:nvSpPr>
        <p:spPr/>
        <p:txBody>
          <a:bodyPr/>
          <a:lstStyle/>
          <a:p>
            <a:pPr lvl="0"/>
            <a:endParaRPr lang="en-US" sz="2000" b="1" dirty="0" smtClean="0"/>
          </a:p>
          <a:p>
            <a:pPr lvl="0"/>
            <a:endParaRPr lang="en-US" sz="2000" b="1" dirty="0"/>
          </a:p>
          <a:p>
            <a:pPr lvl="0"/>
            <a:r>
              <a:rPr lang="en-US" sz="2000" b="1" dirty="0" smtClean="0"/>
              <a:t>Total </a:t>
            </a:r>
            <a:r>
              <a:rPr lang="en-US" sz="2000" b="1" dirty="0"/>
              <a:t>possible event points – 3,500 points</a:t>
            </a:r>
            <a:endParaRPr lang="en-US" sz="2000" dirty="0"/>
          </a:p>
          <a:p>
            <a:pPr lvl="1"/>
            <a:r>
              <a:rPr lang="en-US" sz="1800" dirty="0"/>
              <a:t>Eight evaluation classes (400 points x 4 members) – 1,600 points (+400 points from 2006-11)</a:t>
            </a:r>
          </a:p>
          <a:p>
            <a:pPr lvl="1"/>
            <a:r>
              <a:rPr lang="en-US" sz="1800" dirty="0"/>
              <a:t>Four reasons classes (200 points x 4 members)– 800 points (+200 points from 2006-11) </a:t>
            </a:r>
          </a:p>
          <a:p>
            <a:pPr lvl="1"/>
            <a:r>
              <a:rPr lang="en-US" sz="1800" dirty="0"/>
              <a:t>Three individual keep/cull classes (150 points x 4 members) – 600 points (new in 2012)</a:t>
            </a:r>
          </a:p>
          <a:p>
            <a:pPr lvl="1"/>
            <a:r>
              <a:rPr lang="en-US" sz="1800" dirty="0"/>
              <a:t>Written test (50 points x 4 members) – 200 points (-100 points from 2006-11) </a:t>
            </a:r>
          </a:p>
          <a:p>
            <a:pPr lvl="1"/>
            <a:r>
              <a:rPr lang="en-US" sz="1800" dirty="0"/>
              <a:t>Team activity – 300 points (+150 points from 2006-11)</a:t>
            </a:r>
          </a:p>
          <a:p>
            <a:endParaRPr lang="en-US" dirty="0"/>
          </a:p>
        </p:txBody>
      </p:sp>
    </p:spTree>
    <p:extLst>
      <p:ext uri="{BB962C8B-B14F-4D97-AF65-F5344CB8AC3E}">
        <p14:creationId xmlns:p14="http://schemas.microsoft.com/office/powerpoint/2010/main" val="2666822507"/>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hangingPunct="1">
              <a:defRPr/>
            </a:pPr>
            <a:r>
              <a:rPr lang="en-US" sz="4000" b="1" dirty="0" smtClean="0">
                <a:solidFill>
                  <a:schemeClr val="accent6"/>
                </a:solidFill>
              </a:rPr>
              <a:t>Livestock Evaluation (cont.)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800" dirty="0" smtClean="0"/>
          </a:p>
          <a:p>
            <a:pPr lvl="0"/>
            <a:r>
              <a:rPr lang="en-US" sz="2800" dirty="0" smtClean="0"/>
              <a:t>Only change on the state level – 4 participants are mandatory. </a:t>
            </a:r>
          </a:p>
          <a:p>
            <a:pPr lvl="0"/>
            <a:r>
              <a:rPr lang="en-US" sz="2800" dirty="0" smtClean="0"/>
              <a:t>We will continue to adhere to the rules set forth by Delaware Valley College</a:t>
            </a:r>
          </a:p>
          <a:p>
            <a:pPr lvl="0"/>
            <a:r>
              <a:rPr lang="en-US" sz="2800" dirty="0" smtClean="0"/>
              <a:t>Del Val will use the top three participants from each team to make-up the team score.  Still eligible for awards.</a:t>
            </a:r>
          </a:p>
          <a:p>
            <a:pPr lvl="0"/>
            <a:r>
              <a:rPr lang="en-US" sz="2800" dirty="0" smtClean="0"/>
              <a:t>NJ FFA will re-rank based on teams of 4 and provide official team rankings.</a:t>
            </a:r>
            <a:endParaRPr lang="en-US" sz="2400" dirty="0"/>
          </a:p>
          <a:p>
            <a:endParaRPr lang="en-US" dirty="0"/>
          </a:p>
        </p:txBody>
      </p:sp>
    </p:spTree>
    <p:extLst>
      <p:ext uri="{BB962C8B-B14F-4D97-AF65-F5344CB8AC3E}">
        <p14:creationId xmlns:p14="http://schemas.microsoft.com/office/powerpoint/2010/main" val="275000260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Fall </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November 17, 2011</a:t>
            </a:r>
          </a:p>
          <a:p>
            <a:pPr marL="0" lvl="0" indent="0" algn="ctr">
              <a:buNone/>
            </a:pPr>
            <a:endParaRPr lang="en-US" sz="4400" dirty="0" smtClean="0"/>
          </a:p>
          <a:p>
            <a:pPr algn="ctr"/>
            <a:r>
              <a:rPr lang="en-US" sz="2400" i="1" dirty="0" smtClean="0"/>
              <a:t>Milk Quality and Products (Formerly Dairy Foods)</a:t>
            </a:r>
          </a:p>
          <a:p>
            <a:pPr algn="ctr"/>
            <a:r>
              <a:rPr lang="en-US" sz="2400" i="1" dirty="0" smtClean="0"/>
              <a:t>Turf Management</a:t>
            </a:r>
          </a:p>
          <a:p>
            <a:pPr algn="ctr"/>
            <a:r>
              <a:rPr lang="en-US" sz="2400" i="1" dirty="0" smtClean="0"/>
              <a:t>Fruits &amp; Vegetables</a:t>
            </a:r>
          </a:p>
          <a:p>
            <a:pPr algn="ctr"/>
            <a:r>
              <a:rPr lang="en-US" sz="2400" i="1" dirty="0" smtClean="0"/>
              <a:t>Land Judging</a:t>
            </a:r>
            <a:endParaRPr lang="en-US" sz="2400" i="1" dirty="0" smtClean="0"/>
          </a:p>
        </p:txBody>
      </p:sp>
    </p:spTree>
    <p:extLst>
      <p:ext uri="{BB962C8B-B14F-4D97-AF65-F5344CB8AC3E}">
        <p14:creationId xmlns:p14="http://schemas.microsoft.com/office/powerpoint/2010/main" val="335230261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State Convention </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 May 22 &amp; May 23, 2012</a:t>
            </a:r>
          </a:p>
          <a:p>
            <a:pPr marL="0" lvl="0" indent="0" algn="ctr">
              <a:buNone/>
            </a:pPr>
            <a:endParaRPr lang="en-US" sz="4400" dirty="0" smtClean="0"/>
          </a:p>
          <a:p>
            <a:pPr algn="ctr"/>
            <a:r>
              <a:rPr lang="en-US" sz="2400" i="1" dirty="0" smtClean="0"/>
              <a:t>Agricultural Issues</a:t>
            </a:r>
          </a:p>
          <a:p>
            <a:pPr algn="ctr"/>
            <a:r>
              <a:rPr lang="en-US" sz="2400" i="1" dirty="0" smtClean="0"/>
              <a:t>Creed Speaking</a:t>
            </a:r>
          </a:p>
          <a:p>
            <a:pPr algn="ctr"/>
            <a:r>
              <a:rPr lang="en-US" sz="2400" i="1" dirty="0" smtClean="0"/>
              <a:t>Extemporaneous Speaking</a:t>
            </a:r>
          </a:p>
          <a:p>
            <a:pPr algn="ctr"/>
            <a:r>
              <a:rPr lang="en-US" sz="2400" i="1" dirty="0" smtClean="0"/>
              <a:t>Job Interview</a:t>
            </a:r>
          </a:p>
          <a:p>
            <a:pPr algn="ctr"/>
            <a:r>
              <a:rPr lang="en-US" sz="2400" i="1" dirty="0" smtClean="0"/>
              <a:t>Parliamentary Procedure</a:t>
            </a:r>
          </a:p>
          <a:p>
            <a:pPr algn="ctr"/>
            <a:r>
              <a:rPr lang="en-US" sz="2400" i="1" dirty="0" smtClean="0"/>
              <a:t>Prepared Public Speaking</a:t>
            </a:r>
          </a:p>
          <a:p>
            <a:pPr algn="ctr"/>
            <a:endParaRPr lang="en-US" sz="2400" i="1" dirty="0" smtClean="0"/>
          </a:p>
        </p:txBody>
      </p:sp>
    </p:spTree>
    <p:extLst>
      <p:ext uri="{BB962C8B-B14F-4D97-AF65-F5344CB8AC3E}">
        <p14:creationId xmlns:p14="http://schemas.microsoft.com/office/powerpoint/2010/main" val="1032512764"/>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r">
              <a:defRPr/>
            </a:pPr>
            <a:r>
              <a:rPr lang="en-US" sz="4000" b="1" dirty="0" smtClean="0">
                <a:solidFill>
                  <a:schemeClr val="accent6"/>
                </a:solidFill>
              </a:rPr>
              <a:t>Agricultural Issues Forum</a:t>
            </a:r>
          </a:p>
        </p:txBody>
      </p:sp>
      <p:sp>
        <p:nvSpPr>
          <p:cNvPr id="21507" name="Content Placeholder 2"/>
          <p:cNvSpPr>
            <a:spLocks noGrp="1"/>
          </p:cNvSpPr>
          <p:nvPr>
            <p:ph idx="1"/>
          </p:nvPr>
        </p:nvSpPr>
        <p:spPr>
          <a:xfrm>
            <a:off x="457200" y="2667000"/>
            <a:ext cx="8229600" cy="3763963"/>
          </a:xfrm>
        </p:spPr>
        <p:txBody>
          <a:bodyPr/>
          <a:lstStyle/>
          <a:p>
            <a:pPr>
              <a:spcBef>
                <a:spcPts val="1200"/>
              </a:spcBef>
            </a:pPr>
            <a:r>
              <a:rPr lang="en-US" sz="2600" dirty="0" smtClean="0"/>
              <a:t>Portfolio deadline moved from September 15 to August 15 </a:t>
            </a:r>
          </a:p>
          <a:p>
            <a:pPr>
              <a:spcBef>
                <a:spcPts val="1200"/>
              </a:spcBef>
            </a:pPr>
            <a:r>
              <a:rPr lang="en-US" sz="2600" dirty="0" smtClean="0"/>
              <a:t>State title of portfolio in the form of a question </a:t>
            </a:r>
            <a:br>
              <a:rPr lang="en-US" sz="2600" dirty="0" smtClean="0"/>
            </a:br>
            <a:r>
              <a:rPr lang="en-US" sz="2600" dirty="0" smtClean="0"/>
              <a:t>(not doing so results in loss of points)</a:t>
            </a:r>
          </a:p>
          <a:p>
            <a:pPr>
              <a:spcBef>
                <a:spcPts val="1200"/>
              </a:spcBef>
            </a:pPr>
            <a:r>
              <a:rPr lang="en-US" sz="2600" dirty="0" smtClean="0"/>
              <a:t>Portfolios will only be accepted with one staple or spiral binding (no binders, folders, sheet protectors, etc.)</a:t>
            </a:r>
          </a:p>
          <a:p>
            <a:endParaRPr lang="en-US" dirty="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Agricultural Issues </a:t>
            </a:r>
            <a:r>
              <a:rPr lang="en-US" sz="4000" b="1" dirty="0" smtClean="0">
                <a:solidFill>
                  <a:schemeClr val="accent6"/>
                </a:solidFill>
              </a:rPr>
              <a:t>Forum (cont.)</a:t>
            </a:r>
            <a:endParaRPr lang="en-US" sz="4000" dirty="0"/>
          </a:p>
        </p:txBody>
      </p:sp>
      <p:sp>
        <p:nvSpPr>
          <p:cNvPr id="3" name="Content Placeholder 2"/>
          <p:cNvSpPr>
            <a:spLocks noGrp="1"/>
          </p:cNvSpPr>
          <p:nvPr>
            <p:ph idx="1"/>
          </p:nvPr>
        </p:nvSpPr>
        <p:spPr/>
        <p:txBody>
          <a:bodyPr/>
          <a:lstStyle/>
          <a:p>
            <a:pPr lvl="0"/>
            <a:endParaRPr lang="en-US" sz="2800" dirty="0" smtClean="0"/>
          </a:p>
          <a:p>
            <a:pPr lvl="0"/>
            <a:r>
              <a:rPr lang="en-US" sz="2800" dirty="0" smtClean="0"/>
              <a:t>Presentation </a:t>
            </a:r>
            <a:r>
              <a:rPr lang="en-US" sz="2800" dirty="0"/>
              <a:t>scorecard – same point allocation, added descriptors</a:t>
            </a:r>
          </a:p>
          <a:p>
            <a:pPr lvl="1"/>
            <a:r>
              <a:rPr lang="en-US" sz="2400" dirty="0"/>
              <a:t>Scorecard – page 7</a:t>
            </a:r>
          </a:p>
          <a:p>
            <a:pPr lvl="1"/>
            <a:r>
              <a:rPr lang="en-US" sz="2400" i="1" dirty="0"/>
              <a:t>Rationale for change: better training tool for local/state level; less subjectivity in judging</a:t>
            </a:r>
            <a:endParaRPr lang="en-US" sz="2400" dirty="0"/>
          </a:p>
          <a:p>
            <a:pPr lvl="0"/>
            <a:r>
              <a:rPr lang="en-US" sz="2800" b="1" dirty="0"/>
              <a:t>Total possible event points – 150 points/round</a:t>
            </a:r>
            <a:endParaRPr lang="en-US" sz="2800" dirty="0"/>
          </a:p>
          <a:p>
            <a:pPr lvl="1"/>
            <a:r>
              <a:rPr lang="en-US" sz="2400" dirty="0"/>
              <a:t>Portfolio – 25 points (same as 2006-11)</a:t>
            </a:r>
          </a:p>
          <a:p>
            <a:pPr lvl="1"/>
            <a:r>
              <a:rPr lang="en-US" sz="2400" dirty="0"/>
              <a:t>Presentation – 125 points (same as 2006-11)</a:t>
            </a:r>
          </a:p>
          <a:p>
            <a:endParaRPr lang="en-US" dirty="0"/>
          </a:p>
        </p:txBody>
      </p:sp>
    </p:spTree>
    <p:extLst>
      <p:ext uri="{BB962C8B-B14F-4D97-AF65-F5344CB8AC3E}">
        <p14:creationId xmlns:p14="http://schemas.microsoft.com/office/powerpoint/2010/main" val="2380455517"/>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hangingPunct="1">
              <a:defRPr/>
            </a:pPr>
            <a:r>
              <a:rPr lang="en-US" sz="4000" b="1" dirty="0" smtClean="0">
                <a:solidFill>
                  <a:schemeClr val="accent2">
                    <a:lumMod val="75000"/>
                  </a:schemeClr>
                </a:solidFill>
              </a:rPr>
              <a:t>Creed Speaking</a:t>
            </a:r>
            <a:endParaRPr lang="en-US" sz="4000" b="1" dirty="0">
              <a:solidFill>
                <a:schemeClr val="accent2">
                  <a:lumMod val="75000"/>
                </a:schemeClr>
              </a:solidFill>
            </a:endParaRPr>
          </a:p>
        </p:txBody>
      </p:sp>
      <p:sp>
        <p:nvSpPr>
          <p:cNvPr id="3" name="Content Placeholder 2"/>
          <p:cNvSpPr>
            <a:spLocks noGrp="1"/>
          </p:cNvSpPr>
          <p:nvPr>
            <p:ph idx="1"/>
          </p:nvPr>
        </p:nvSpPr>
        <p:spPr/>
        <p:txBody>
          <a:bodyPr/>
          <a:lstStyle/>
          <a:p>
            <a:endParaRPr lang="en-US" dirty="0" smtClean="0"/>
          </a:p>
          <a:p>
            <a:pPr lvl="0"/>
            <a:r>
              <a:rPr lang="en-US" sz="2400" dirty="0" smtClean="0"/>
              <a:t>New Scorecard</a:t>
            </a:r>
            <a:endParaRPr lang="en-US" sz="2400" dirty="0"/>
          </a:p>
          <a:p>
            <a:pPr lvl="0"/>
            <a:r>
              <a:rPr lang="en-US" sz="2400" dirty="0" smtClean="0"/>
              <a:t>No </a:t>
            </a:r>
            <a:r>
              <a:rPr lang="en-US" sz="2400" dirty="0"/>
              <a:t>major event </a:t>
            </a:r>
            <a:r>
              <a:rPr lang="en-US" sz="2400" dirty="0" smtClean="0"/>
              <a:t>changes</a:t>
            </a:r>
          </a:p>
          <a:p>
            <a:pPr lvl="0"/>
            <a:r>
              <a:rPr lang="en-US" sz="2400" b="1" dirty="0"/>
              <a:t>Total possible event points – 1,000 points (same as 2006-11)</a:t>
            </a:r>
            <a:endParaRPr lang="en-US" sz="2400" dirty="0"/>
          </a:p>
          <a:p>
            <a:pPr lvl="1"/>
            <a:r>
              <a:rPr lang="en-US" sz="2000" dirty="0"/>
              <a:t>Oral communication – 200 points</a:t>
            </a:r>
          </a:p>
          <a:p>
            <a:pPr lvl="1"/>
            <a:r>
              <a:rPr lang="en-US" sz="2000" dirty="0"/>
              <a:t>Non-verbal communication – 400 points</a:t>
            </a:r>
          </a:p>
          <a:p>
            <a:pPr lvl="1"/>
            <a:r>
              <a:rPr lang="en-US" sz="2000" dirty="0"/>
              <a:t>Question/Answer – 400 points</a:t>
            </a:r>
          </a:p>
          <a:p>
            <a:pPr lvl="0"/>
            <a:endParaRPr lang="en-US" sz="4000" dirty="0"/>
          </a:p>
          <a:p>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smtClean="0">
                <a:solidFill>
                  <a:schemeClr val="accent6"/>
                </a:solidFill>
              </a:rPr>
              <a:t>Extemporaneous Public Speaking</a:t>
            </a:r>
            <a:endParaRPr lang="en-US" sz="4000" dirty="0"/>
          </a:p>
        </p:txBody>
      </p:sp>
      <p:sp>
        <p:nvSpPr>
          <p:cNvPr id="3" name="Content Placeholder 2"/>
          <p:cNvSpPr>
            <a:spLocks noGrp="1"/>
          </p:cNvSpPr>
          <p:nvPr>
            <p:ph idx="1"/>
          </p:nvPr>
        </p:nvSpPr>
        <p:spPr/>
        <p:txBody>
          <a:bodyPr/>
          <a:lstStyle/>
          <a:p>
            <a:pPr lvl="0"/>
            <a:endParaRPr lang="en-US" sz="2800" dirty="0" smtClean="0"/>
          </a:p>
          <a:p>
            <a:pPr lvl="0"/>
            <a:r>
              <a:rPr lang="en-US" sz="2800" dirty="0" smtClean="0"/>
              <a:t>New Scorecard</a:t>
            </a:r>
            <a:endParaRPr lang="en-US" sz="2800" dirty="0"/>
          </a:p>
          <a:p>
            <a:pPr lvl="0"/>
            <a:r>
              <a:rPr lang="en-US" sz="2800" dirty="0" smtClean="0"/>
              <a:t>No </a:t>
            </a:r>
            <a:r>
              <a:rPr lang="en-US" sz="2800" dirty="0"/>
              <a:t>major event changes</a:t>
            </a:r>
          </a:p>
          <a:p>
            <a:pPr lvl="0"/>
            <a:r>
              <a:rPr lang="en-US" sz="2800" b="1" dirty="0"/>
              <a:t>Total possible event points – 1,000 points (same as 2006-11)</a:t>
            </a:r>
            <a:endParaRPr lang="en-US" sz="2800" dirty="0"/>
          </a:p>
          <a:p>
            <a:pPr lvl="1"/>
            <a:r>
              <a:rPr lang="en-US" sz="2400" dirty="0" smtClean="0"/>
              <a:t>*Oral </a:t>
            </a:r>
            <a:r>
              <a:rPr lang="en-US" sz="2400" dirty="0"/>
              <a:t>communication – 600 points</a:t>
            </a:r>
          </a:p>
          <a:p>
            <a:pPr lvl="1"/>
            <a:r>
              <a:rPr lang="en-US" sz="2400" dirty="0" smtClean="0"/>
              <a:t>*Non-verbal </a:t>
            </a:r>
            <a:r>
              <a:rPr lang="en-US" sz="2400" dirty="0"/>
              <a:t>communication – 400 points</a:t>
            </a:r>
          </a:p>
          <a:p>
            <a:endParaRPr lang="en-US" dirty="0"/>
          </a:p>
        </p:txBody>
      </p:sp>
    </p:spTree>
    <p:extLst>
      <p:ext uri="{BB962C8B-B14F-4D97-AF65-F5344CB8AC3E}">
        <p14:creationId xmlns:p14="http://schemas.microsoft.com/office/powerpoint/2010/main" val="4203936622"/>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7315200" cy="1143000"/>
          </a:xfrm>
        </p:spPr>
        <p:txBody>
          <a:bodyPr>
            <a:normAutofit fontScale="90000"/>
          </a:bodyPr>
          <a:lstStyle/>
          <a:p>
            <a:pPr algn="r" eaLnBrk="1" hangingPunct="1">
              <a:defRPr/>
            </a:pPr>
            <a:r>
              <a:rPr lang="en-US" b="1" dirty="0" smtClean="0">
                <a:solidFill>
                  <a:schemeClr val="accent6"/>
                </a:solidFill>
              </a:rPr>
              <a:t/>
            </a:r>
            <a:br>
              <a:rPr lang="en-US" b="1" dirty="0" smtClean="0">
                <a:solidFill>
                  <a:schemeClr val="accent6"/>
                </a:solidFill>
              </a:rPr>
            </a:br>
            <a:r>
              <a:rPr lang="en-US" b="1" dirty="0" smtClean="0">
                <a:solidFill>
                  <a:schemeClr val="accent6"/>
                </a:solidFill>
              </a:rPr>
              <a:t>Job Interview </a:t>
            </a:r>
            <a:r>
              <a:rPr lang="en-US" b="1" i="1" dirty="0" smtClean="0">
                <a:solidFill>
                  <a:schemeClr val="accent6"/>
                </a:solidFill>
              </a:rPr>
              <a:t/>
            </a:r>
            <a:br>
              <a:rPr lang="en-US" b="1" i="1" dirty="0" smtClean="0">
                <a:solidFill>
                  <a:schemeClr val="accent6"/>
                </a:solidFill>
              </a:rPr>
            </a:br>
            <a:endParaRPr lang="en-US" b="1" dirty="0">
              <a:solidFill>
                <a:schemeClr val="accent6"/>
              </a:solidFill>
            </a:endParaRPr>
          </a:p>
        </p:txBody>
      </p:sp>
      <p:sp>
        <p:nvSpPr>
          <p:cNvPr id="3" name="Content Placeholder 2"/>
          <p:cNvSpPr>
            <a:spLocks noGrp="1"/>
          </p:cNvSpPr>
          <p:nvPr>
            <p:ph idx="1"/>
          </p:nvPr>
        </p:nvSpPr>
        <p:spPr>
          <a:xfrm>
            <a:off x="457200" y="1600200"/>
            <a:ext cx="8686800" cy="4525963"/>
          </a:xfrm>
        </p:spPr>
        <p:txBody>
          <a:bodyPr/>
          <a:lstStyle/>
          <a:p>
            <a:pPr lvl="0"/>
            <a:endParaRPr lang="en-US" sz="2000" dirty="0" smtClean="0"/>
          </a:p>
          <a:p>
            <a:pPr lvl="0"/>
            <a:endParaRPr lang="en-US" sz="1000" dirty="0"/>
          </a:p>
          <a:p>
            <a:pPr lvl="0"/>
            <a:r>
              <a:rPr lang="en-US" sz="2300" dirty="0" smtClean="0"/>
              <a:t>Utilize </a:t>
            </a:r>
            <a:r>
              <a:rPr lang="en-US" sz="2300" dirty="0"/>
              <a:t>electronic/online job application instead of paper forms.</a:t>
            </a:r>
          </a:p>
          <a:p>
            <a:pPr lvl="0"/>
            <a:r>
              <a:rPr lang="en-US" sz="2300" dirty="0" smtClean="0"/>
              <a:t>The </a:t>
            </a:r>
            <a:r>
              <a:rPr lang="en-US" sz="2300" dirty="0"/>
              <a:t>telephone interview has been changed to an “initial telephone contact” where the participant will be contacted by the company’s human resources department to set up interview time, ask clarifying questions, etc</a:t>
            </a:r>
            <a:r>
              <a:rPr lang="en-US" sz="2300" dirty="0" smtClean="0"/>
              <a:t>.</a:t>
            </a:r>
          </a:p>
          <a:p>
            <a:pPr lvl="0"/>
            <a:r>
              <a:rPr lang="en-US" sz="2300" dirty="0"/>
              <a:t>All scores from preliminary round will be carried over for participants advancing to the final round.</a:t>
            </a:r>
          </a:p>
          <a:p>
            <a:pPr lvl="0"/>
            <a:r>
              <a:rPr lang="en-US" sz="2300" dirty="0"/>
              <a:t>Incorporated  a scenario-based, impromptu networking activity (i.e. career fair, mixer) for top eight participants in final round</a:t>
            </a:r>
          </a:p>
          <a:p>
            <a:pPr lvl="0"/>
            <a:r>
              <a:rPr lang="en-US" sz="2300" dirty="0"/>
              <a:t>Included more detailed descriptors in all event scorecards </a:t>
            </a:r>
          </a:p>
          <a:p>
            <a:pPr lvl="0"/>
            <a:endParaRPr lang="en-US" sz="2400" dirty="0"/>
          </a:p>
          <a:p>
            <a:endParaRPr 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Job Interview </a:t>
            </a:r>
            <a:r>
              <a:rPr lang="en-US" sz="4000" b="1" dirty="0" smtClean="0">
                <a:solidFill>
                  <a:schemeClr val="accent6"/>
                </a:solidFill>
              </a:rPr>
              <a:t>(cont.)</a:t>
            </a:r>
            <a:endParaRPr lang="en-US" sz="4000" dirty="0"/>
          </a:p>
        </p:txBody>
      </p:sp>
      <p:sp>
        <p:nvSpPr>
          <p:cNvPr id="3" name="Content Placeholder 2"/>
          <p:cNvSpPr>
            <a:spLocks noGrp="1"/>
          </p:cNvSpPr>
          <p:nvPr>
            <p:ph idx="1"/>
          </p:nvPr>
        </p:nvSpPr>
        <p:spPr>
          <a:xfrm>
            <a:off x="228600" y="1600200"/>
            <a:ext cx="8915400" cy="4525963"/>
          </a:xfrm>
        </p:spPr>
        <p:txBody>
          <a:bodyPr/>
          <a:lstStyle/>
          <a:p>
            <a:pPr lvl="0"/>
            <a:endParaRPr lang="en-US" sz="2000" dirty="0" smtClean="0"/>
          </a:p>
          <a:p>
            <a:pPr lvl="0"/>
            <a:endParaRPr lang="en-US" sz="1000" dirty="0"/>
          </a:p>
          <a:p>
            <a:pPr lvl="0"/>
            <a:r>
              <a:rPr lang="en-US" sz="2000" dirty="0" smtClean="0"/>
              <a:t>All </a:t>
            </a:r>
            <a:r>
              <a:rPr lang="en-US" sz="2000" dirty="0"/>
              <a:t>scores from preliminary round will be carried over for participants advancing to the final round.</a:t>
            </a:r>
          </a:p>
          <a:p>
            <a:pPr lvl="0"/>
            <a:r>
              <a:rPr lang="en-US" sz="2000" dirty="0" smtClean="0"/>
              <a:t>Incorporated  </a:t>
            </a:r>
            <a:r>
              <a:rPr lang="en-US" sz="2000" dirty="0"/>
              <a:t>a scenario-based, impromptu networking activity (i.e. career fair, mixer) for top eight participants in final round</a:t>
            </a:r>
          </a:p>
          <a:p>
            <a:pPr lvl="0"/>
            <a:r>
              <a:rPr lang="en-US" sz="2000" dirty="0" smtClean="0"/>
              <a:t>Included </a:t>
            </a:r>
            <a:r>
              <a:rPr lang="en-US" sz="2000" dirty="0"/>
              <a:t>more detailed descriptors in all event scorecards </a:t>
            </a:r>
          </a:p>
          <a:p>
            <a:r>
              <a:rPr lang="en-US" sz="2000" dirty="0" smtClean="0"/>
              <a:t>NJ event:</a:t>
            </a:r>
          </a:p>
          <a:p>
            <a:pPr lvl="1"/>
            <a:r>
              <a:rPr lang="en-US" sz="1600" dirty="0" smtClean="0"/>
              <a:t>Cover letter</a:t>
            </a:r>
          </a:p>
          <a:p>
            <a:pPr lvl="1"/>
            <a:r>
              <a:rPr lang="en-US" sz="1600" dirty="0" smtClean="0"/>
              <a:t>Resume</a:t>
            </a:r>
          </a:p>
          <a:p>
            <a:pPr lvl="1"/>
            <a:r>
              <a:rPr lang="en-US" sz="1600" dirty="0" smtClean="0"/>
              <a:t>Application (paper-based)</a:t>
            </a:r>
          </a:p>
          <a:p>
            <a:pPr lvl="1"/>
            <a:r>
              <a:rPr lang="en-US" sz="1600" dirty="0" smtClean="0"/>
              <a:t>Personal Interview</a:t>
            </a:r>
          </a:p>
          <a:p>
            <a:pPr lvl="1"/>
            <a:r>
              <a:rPr lang="en-US" sz="1600" dirty="0" smtClean="0"/>
              <a:t>Preliminary follow-up letter</a:t>
            </a:r>
          </a:p>
          <a:p>
            <a:pPr lvl="1"/>
            <a:r>
              <a:rPr lang="en-US" sz="1600" dirty="0" smtClean="0"/>
              <a:t>No finals round</a:t>
            </a:r>
            <a:endParaRPr lang="en-US" sz="1600" dirty="0"/>
          </a:p>
        </p:txBody>
      </p:sp>
    </p:spTree>
    <p:extLst>
      <p:ext uri="{BB962C8B-B14F-4D97-AF65-F5344CB8AC3E}">
        <p14:creationId xmlns:p14="http://schemas.microsoft.com/office/powerpoint/2010/main" val="4203680735"/>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Job Interview </a:t>
            </a:r>
            <a:r>
              <a:rPr lang="en-US" sz="4000" b="1" dirty="0" smtClean="0">
                <a:solidFill>
                  <a:schemeClr val="accent6"/>
                </a:solidFill>
              </a:rPr>
              <a:t>(cont.)</a:t>
            </a:r>
            <a:endParaRPr lang="en-US" sz="4000" dirty="0"/>
          </a:p>
        </p:txBody>
      </p:sp>
      <p:sp>
        <p:nvSpPr>
          <p:cNvPr id="4" name="Content Placeholder 3"/>
          <p:cNvSpPr>
            <a:spLocks noGrp="1"/>
          </p:cNvSpPr>
          <p:nvPr>
            <p:ph idx="1"/>
          </p:nvPr>
        </p:nvSpPr>
        <p:spPr/>
        <p:txBody>
          <a:bodyPr/>
          <a:lstStyle/>
          <a:p>
            <a:pPr lvl="0"/>
            <a:endParaRPr lang="en-US" sz="2000" b="1" dirty="0" smtClean="0"/>
          </a:p>
          <a:p>
            <a:pPr lvl="0"/>
            <a:endParaRPr lang="en-US" sz="2000" b="1" dirty="0"/>
          </a:p>
          <a:p>
            <a:pPr lvl="0"/>
            <a:r>
              <a:rPr lang="en-US" sz="2000" b="1" dirty="0" smtClean="0"/>
              <a:t>Total </a:t>
            </a:r>
            <a:r>
              <a:rPr lang="en-US" sz="2000" b="1" dirty="0"/>
              <a:t>possible preliminary round points – 1,000 points</a:t>
            </a:r>
            <a:endParaRPr lang="en-US" sz="2000" dirty="0"/>
          </a:p>
          <a:p>
            <a:pPr lvl="1"/>
            <a:r>
              <a:rPr lang="en-US" sz="1800" dirty="0" smtClean="0"/>
              <a:t>*Cover </a:t>
            </a:r>
            <a:r>
              <a:rPr lang="en-US" sz="1800" dirty="0"/>
              <a:t>letter – 100 points (same as 2006-11)</a:t>
            </a:r>
          </a:p>
          <a:p>
            <a:pPr lvl="1"/>
            <a:r>
              <a:rPr lang="en-US" sz="1800" dirty="0" smtClean="0"/>
              <a:t>*Resume </a:t>
            </a:r>
            <a:r>
              <a:rPr lang="en-US" sz="1800" dirty="0"/>
              <a:t>– 200 points (+50 points from 2006-11)</a:t>
            </a:r>
          </a:p>
          <a:p>
            <a:pPr lvl="1"/>
            <a:r>
              <a:rPr lang="en-US" sz="1800" dirty="0" smtClean="0"/>
              <a:t>*Application </a:t>
            </a:r>
            <a:r>
              <a:rPr lang="en-US" sz="1800" dirty="0"/>
              <a:t>– 100 points (+50 points from 2006-11)</a:t>
            </a:r>
          </a:p>
          <a:p>
            <a:pPr lvl="1"/>
            <a:r>
              <a:rPr lang="en-US" sz="1800" dirty="0"/>
              <a:t>Initial telephone contact – 50 points (new for 2012)</a:t>
            </a:r>
          </a:p>
          <a:p>
            <a:pPr lvl="1"/>
            <a:r>
              <a:rPr lang="en-US" sz="1800" dirty="0" smtClean="0"/>
              <a:t>*Personal </a:t>
            </a:r>
            <a:r>
              <a:rPr lang="en-US" sz="1800" dirty="0"/>
              <a:t>interview – 500 points (+50 points from 2006-11)</a:t>
            </a:r>
          </a:p>
          <a:p>
            <a:pPr lvl="1"/>
            <a:r>
              <a:rPr lang="en-US" sz="1800" dirty="0" smtClean="0"/>
              <a:t>*Preliminary </a:t>
            </a:r>
            <a:r>
              <a:rPr lang="en-US" sz="1800" dirty="0"/>
              <a:t>follow up letter – 50 points (-50 points from 2006-11)</a:t>
            </a:r>
          </a:p>
          <a:p>
            <a:pPr lvl="0"/>
            <a:r>
              <a:rPr lang="en-US" sz="2000" b="1" dirty="0"/>
              <a:t>Total possible final round points – 1,600 points</a:t>
            </a:r>
            <a:endParaRPr lang="en-US" sz="2000" dirty="0"/>
          </a:p>
          <a:p>
            <a:pPr lvl="1"/>
            <a:r>
              <a:rPr lang="en-US" sz="1800" dirty="0"/>
              <a:t>Preliminary round points – 1,000 points (same as 2006-11)</a:t>
            </a:r>
          </a:p>
          <a:p>
            <a:pPr lvl="1"/>
            <a:r>
              <a:rPr lang="en-US" sz="1800" dirty="0"/>
              <a:t>Networking activity – 100 points (new in 2012)</a:t>
            </a:r>
          </a:p>
          <a:p>
            <a:pPr lvl="1"/>
            <a:r>
              <a:rPr lang="en-US" sz="1800" dirty="0"/>
              <a:t>Final round personal interview – 500 points (+50 points from 2006-11)</a:t>
            </a:r>
          </a:p>
          <a:p>
            <a:endParaRPr lang="en-US" dirty="0"/>
          </a:p>
        </p:txBody>
      </p:sp>
    </p:spTree>
    <p:extLst>
      <p:ext uri="{BB962C8B-B14F-4D97-AF65-F5344CB8AC3E}">
        <p14:creationId xmlns:p14="http://schemas.microsoft.com/office/powerpoint/2010/main" val="4203680735"/>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rmAutofit/>
          </a:bodyPr>
          <a:lstStyle/>
          <a:p>
            <a:pPr algn="r" eaLnBrk="1" hangingPunct="1">
              <a:defRPr/>
            </a:pPr>
            <a:r>
              <a:rPr lang="en-US" sz="4000" b="1" dirty="0" smtClean="0">
                <a:solidFill>
                  <a:schemeClr val="accent6"/>
                </a:solidFill>
              </a:rPr>
              <a:t>Parliamentary Procedure </a:t>
            </a:r>
            <a:endParaRPr lang="en-US" sz="4000" b="1" dirty="0">
              <a:solidFill>
                <a:schemeClr val="accent6"/>
              </a:solidFill>
            </a:endParaRPr>
          </a:p>
        </p:txBody>
      </p:sp>
      <p:sp>
        <p:nvSpPr>
          <p:cNvPr id="3" name="Content Placeholder 2"/>
          <p:cNvSpPr>
            <a:spLocks noGrp="1"/>
          </p:cNvSpPr>
          <p:nvPr>
            <p:ph idx="1"/>
          </p:nvPr>
        </p:nvSpPr>
        <p:spPr>
          <a:xfrm>
            <a:off x="457200" y="1600200"/>
            <a:ext cx="8534400" cy="4525963"/>
          </a:xfrm>
        </p:spPr>
        <p:txBody>
          <a:bodyPr/>
          <a:lstStyle/>
          <a:p>
            <a:pPr lvl="0"/>
            <a:endParaRPr lang="en-US" sz="2000" dirty="0" smtClean="0"/>
          </a:p>
          <a:p>
            <a:pPr lvl="0"/>
            <a:endParaRPr lang="en-US" sz="1000" dirty="0"/>
          </a:p>
          <a:p>
            <a:pPr lvl="0"/>
            <a:r>
              <a:rPr lang="en-US" sz="2000" dirty="0" smtClean="0"/>
              <a:t>Written </a:t>
            </a:r>
            <a:r>
              <a:rPr lang="en-US" sz="2000" dirty="0"/>
              <a:t>exam will be changed to the Society of Agricultural Education Parliamentarians (SAEP) accreditation exam</a:t>
            </a:r>
          </a:p>
          <a:p>
            <a:pPr lvl="1"/>
            <a:r>
              <a:rPr lang="en-US" sz="1800" dirty="0" smtClean="0"/>
              <a:t>Part </a:t>
            </a:r>
            <a:r>
              <a:rPr lang="en-US" sz="1800" dirty="0"/>
              <a:t>1 of the exam will be five open book parliamentary procedure research questions using the current edition of </a:t>
            </a:r>
            <a:r>
              <a:rPr lang="en-US" sz="1800" i="1" dirty="0"/>
              <a:t>Robert’s Rules of Order Newly Revised</a:t>
            </a:r>
            <a:r>
              <a:rPr lang="en-US" sz="1800" dirty="0"/>
              <a:t>.  </a:t>
            </a:r>
          </a:p>
          <a:p>
            <a:pPr lvl="1"/>
            <a:r>
              <a:rPr lang="en-US" sz="1800" dirty="0"/>
              <a:t>Part 2 of the exam will be forty-five (45) multiple-choice questions taken from </a:t>
            </a:r>
            <a:r>
              <a:rPr lang="en-US" sz="1800" i="1" dirty="0"/>
              <a:t>Dunbar’s Manual of Parliamentary Procedure Test Questions </a:t>
            </a:r>
            <a:r>
              <a:rPr lang="en-US" sz="1800" dirty="0"/>
              <a:t>and</a:t>
            </a:r>
            <a:r>
              <a:rPr lang="en-US" sz="1800" i="1" dirty="0"/>
              <a:t> Robert’s Rules of Order Newly Revised.</a:t>
            </a:r>
            <a:endParaRPr lang="en-US" sz="1800" dirty="0"/>
          </a:p>
          <a:p>
            <a:pPr lvl="1"/>
            <a:r>
              <a:rPr lang="en-US" sz="1800" dirty="0"/>
              <a:t>All participants scoring a total exam score of at least 80% will be recognized as Accredited Parliamentarians by SAEP and receive a certificate at the award banquet. </a:t>
            </a:r>
          </a:p>
          <a:p>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noAutofit/>
          </a:bodyPr>
          <a:lstStyle/>
          <a:p>
            <a:pPr algn="r" eaLnBrk="1" hangingPunct="1">
              <a:defRPr/>
            </a:pPr>
            <a:r>
              <a:rPr lang="en-US" sz="4000" b="1" dirty="0" smtClean="0">
                <a:solidFill>
                  <a:schemeClr val="accent6"/>
                </a:solidFill>
              </a:rPr>
              <a:t>Parliamentary Procedure (cont.) </a:t>
            </a:r>
            <a:endParaRPr lang="en-US" sz="4000" b="1" dirty="0">
              <a:solidFill>
                <a:schemeClr val="accent6"/>
              </a:solidFill>
            </a:endParaRPr>
          </a:p>
        </p:txBody>
      </p:sp>
      <p:sp>
        <p:nvSpPr>
          <p:cNvPr id="4" name="Content Placeholder 3"/>
          <p:cNvSpPr>
            <a:spLocks noGrp="1"/>
          </p:cNvSpPr>
          <p:nvPr>
            <p:ph idx="1"/>
          </p:nvPr>
        </p:nvSpPr>
        <p:spPr>
          <a:xfrm>
            <a:off x="457200" y="1600200"/>
            <a:ext cx="8686800" cy="4525963"/>
          </a:xfrm>
        </p:spPr>
        <p:txBody>
          <a:bodyPr/>
          <a:lstStyle/>
          <a:p>
            <a:pPr lvl="0"/>
            <a:endParaRPr lang="en-US" sz="1000" dirty="0" smtClean="0"/>
          </a:p>
          <a:p>
            <a:pPr lvl="0"/>
            <a:endParaRPr lang="en-US" sz="2000" dirty="0" smtClean="0"/>
          </a:p>
          <a:p>
            <a:pPr lvl="0"/>
            <a:r>
              <a:rPr lang="en-US" sz="2000" dirty="0" smtClean="0"/>
              <a:t>Teams </a:t>
            </a:r>
            <a:r>
              <a:rPr lang="en-US" sz="2000" dirty="0"/>
              <a:t>advancing to the semifinal and final rounds will complete a short parliamentary procedure scenario outlining a practical problem instead of the secretary’s minutes. Minutes will still be presented in the preliminary round.</a:t>
            </a:r>
          </a:p>
          <a:p>
            <a:pPr lvl="0"/>
            <a:r>
              <a:rPr lang="en-US" sz="2000" dirty="0" smtClean="0"/>
              <a:t>Updated </a:t>
            </a:r>
            <a:r>
              <a:rPr lang="en-US" sz="2000" dirty="0"/>
              <a:t>“Form 2 – Team Score Sheet</a:t>
            </a:r>
            <a:r>
              <a:rPr lang="en-US" sz="2000" dirty="0" smtClean="0"/>
              <a:t>”</a:t>
            </a:r>
          </a:p>
          <a:p>
            <a:pPr lvl="0"/>
            <a:r>
              <a:rPr lang="en-US" sz="2000" dirty="0" smtClean="0"/>
              <a:t>NJ’s event will remain the same while utilizing new scorecards.</a:t>
            </a:r>
            <a:endParaRPr lang="en-US" sz="2000" dirty="0"/>
          </a:p>
          <a:p>
            <a:endParaRPr lang="en-US" dirty="0"/>
          </a:p>
        </p:txBody>
      </p:sp>
    </p:spTree>
    <p:extLst>
      <p:ext uri="{BB962C8B-B14F-4D97-AF65-F5344CB8AC3E}">
        <p14:creationId xmlns:p14="http://schemas.microsoft.com/office/powerpoint/2010/main" val="12788001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Milk Quality and Products</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000" dirty="0" smtClean="0"/>
          </a:p>
          <a:p>
            <a:pPr lvl="0"/>
            <a:endParaRPr lang="en-US" sz="2000" dirty="0"/>
          </a:p>
          <a:p>
            <a:pPr lvl="0"/>
            <a:r>
              <a:rPr lang="en-US" sz="2000" dirty="0" smtClean="0"/>
              <a:t>Name </a:t>
            </a:r>
            <a:r>
              <a:rPr lang="en-US" sz="2000" dirty="0"/>
              <a:t>changed from Dairy Foods to Milk Quality and Products </a:t>
            </a:r>
          </a:p>
          <a:p>
            <a:pPr lvl="0"/>
            <a:r>
              <a:rPr lang="en-US" sz="2000" dirty="0" smtClean="0"/>
              <a:t>All </a:t>
            </a:r>
            <a:r>
              <a:rPr lang="en-US" sz="2000" dirty="0"/>
              <a:t>four scores will count for total team score.</a:t>
            </a:r>
          </a:p>
          <a:p>
            <a:pPr lvl="0"/>
            <a:r>
              <a:rPr lang="en-US" sz="2000" dirty="0" smtClean="0"/>
              <a:t>Changed </a:t>
            </a:r>
            <a:r>
              <a:rPr lang="en-US" sz="2000" dirty="0"/>
              <a:t>to positive scoring</a:t>
            </a:r>
          </a:p>
          <a:p>
            <a:pPr lvl="0"/>
            <a:r>
              <a:rPr lang="en-US" sz="2000" dirty="0" smtClean="0"/>
              <a:t>Event </a:t>
            </a:r>
            <a:r>
              <a:rPr lang="en-US" sz="2000" dirty="0"/>
              <a:t>flow/timing changed to incorporate all revised and remaining activities</a:t>
            </a:r>
            <a:r>
              <a:rPr lang="en-US" sz="2000" dirty="0" smtClean="0"/>
              <a:t>.</a:t>
            </a:r>
          </a:p>
          <a:p>
            <a:pPr lvl="0"/>
            <a:r>
              <a:rPr lang="en-US" sz="2000" dirty="0"/>
              <a:t>Team activity – NEW </a:t>
            </a:r>
          </a:p>
          <a:p>
            <a:pPr lvl="1"/>
            <a:r>
              <a:rPr lang="en-US" sz="1800" dirty="0"/>
              <a:t>Includes performance and/or analysis of acceptability tests on raw milk</a:t>
            </a:r>
          </a:p>
          <a:p>
            <a:pPr lvl="1"/>
            <a:r>
              <a:rPr lang="en-US" sz="1800" dirty="0"/>
              <a:t>Teams will also conduct a verbal presentation reporting their results, impacts and improvement methods.</a:t>
            </a:r>
          </a:p>
          <a:p>
            <a:pPr lvl="1"/>
            <a:r>
              <a:rPr lang="en-US" sz="1800" dirty="0"/>
              <a:t>Scoring includes accuracy of report, content of comments, presentation (written/oral) and teamwork </a:t>
            </a:r>
          </a:p>
          <a:p>
            <a:pPr lvl="0"/>
            <a:r>
              <a:rPr lang="en-US" sz="2000" dirty="0"/>
              <a:t>Removed real vs. non-real activity and added fat content identification activity</a:t>
            </a:r>
          </a:p>
          <a:p>
            <a:pPr lvl="0"/>
            <a:endParaRPr lang="en-US" sz="2000" dirty="0"/>
          </a:p>
          <a:p>
            <a:endParaRPr lang="en-US" dirty="0"/>
          </a:p>
        </p:txBody>
      </p:sp>
    </p:spTree>
    <p:extLst>
      <p:ext uri="{BB962C8B-B14F-4D97-AF65-F5344CB8AC3E}">
        <p14:creationId xmlns:p14="http://schemas.microsoft.com/office/powerpoint/2010/main" val="1422485677"/>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Parliamentary Procedure </a:t>
            </a:r>
            <a:r>
              <a:rPr lang="en-US" sz="4000" b="1" dirty="0" smtClean="0">
                <a:solidFill>
                  <a:schemeClr val="accent6"/>
                </a:solidFill>
              </a:rPr>
              <a:t>(cont.)</a:t>
            </a:r>
            <a:endParaRPr lang="en-US" sz="4000" dirty="0"/>
          </a:p>
        </p:txBody>
      </p:sp>
      <p:sp>
        <p:nvSpPr>
          <p:cNvPr id="3" name="Content Placeholder 2"/>
          <p:cNvSpPr>
            <a:spLocks noGrp="1"/>
          </p:cNvSpPr>
          <p:nvPr>
            <p:ph idx="1"/>
          </p:nvPr>
        </p:nvSpPr>
        <p:spPr/>
        <p:txBody>
          <a:bodyPr/>
          <a:lstStyle/>
          <a:p>
            <a:pPr lvl="0"/>
            <a:endParaRPr lang="en-US" sz="2000" dirty="0" smtClean="0"/>
          </a:p>
          <a:p>
            <a:pPr lvl="0"/>
            <a:endParaRPr lang="en-US" sz="2000" dirty="0"/>
          </a:p>
          <a:p>
            <a:pPr lvl="0"/>
            <a:r>
              <a:rPr lang="en-US" sz="2000" dirty="0" smtClean="0"/>
              <a:t>Included </a:t>
            </a:r>
            <a:r>
              <a:rPr lang="en-US" sz="2000" dirty="0"/>
              <a:t>more detailed descriptors in the minutes scorecard </a:t>
            </a:r>
          </a:p>
          <a:p>
            <a:pPr lvl="1"/>
            <a:r>
              <a:rPr lang="en-US" sz="1800" dirty="0"/>
              <a:t>Scorecard – page 12</a:t>
            </a:r>
          </a:p>
          <a:p>
            <a:pPr lvl="1"/>
            <a:r>
              <a:rPr lang="en-US" sz="1800" i="1" dirty="0"/>
              <a:t>Rationale for change: better training tool for local/state level; less subjectivity in judging</a:t>
            </a:r>
            <a:endParaRPr lang="en-US" sz="1800" dirty="0"/>
          </a:p>
          <a:p>
            <a:pPr lvl="0"/>
            <a:r>
              <a:rPr lang="en-US" sz="2000" b="1" dirty="0"/>
              <a:t>Total possible event points – 1,000 points</a:t>
            </a:r>
            <a:endParaRPr lang="en-US" sz="2000" dirty="0"/>
          </a:p>
          <a:p>
            <a:pPr lvl="1"/>
            <a:r>
              <a:rPr lang="en-US" sz="1800" dirty="0" smtClean="0"/>
              <a:t>*Written </a:t>
            </a:r>
            <a:r>
              <a:rPr lang="en-US" sz="1800" dirty="0"/>
              <a:t>exam – 150 points (+50 from 2006-11)</a:t>
            </a:r>
          </a:p>
          <a:p>
            <a:pPr lvl="1"/>
            <a:r>
              <a:rPr lang="en-US" sz="1800" dirty="0" smtClean="0"/>
              <a:t>*Presentation </a:t>
            </a:r>
            <a:r>
              <a:rPr lang="en-US" sz="1800" dirty="0"/>
              <a:t>– 670 points (-80 points from 2006-11)</a:t>
            </a:r>
          </a:p>
          <a:p>
            <a:pPr lvl="1"/>
            <a:r>
              <a:rPr lang="en-US" sz="1800" dirty="0" smtClean="0"/>
              <a:t>*Oral </a:t>
            </a:r>
            <a:r>
              <a:rPr lang="en-US" sz="1800" dirty="0"/>
              <a:t>questions – 135 points (+35 from 2006-11)</a:t>
            </a:r>
          </a:p>
          <a:p>
            <a:pPr lvl="1"/>
            <a:r>
              <a:rPr lang="en-US" sz="1800" dirty="0" smtClean="0"/>
              <a:t>*Minutes </a:t>
            </a:r>
            <a:r>
              <a:rPr lang="en-US" sz="1800" dirty="0"/>
              <a:t>(preliminary round) – 45 points (-5 points from 2006-11)</a:t>
            </a:r>
          </a:p>
          <a:p>
            <a:pPr lvl="1"/>
            <a:r>
              <a:rPr lang="en-US" sz="1800" dirty="0"/>
              <a:t>Team problem solving activity (semifinal and final rounds) – 45 points (new for 2012)</a:t>
            </a:r>
          </a:p>
          <a:p>
            <a:endParaRPr lang="en-US" dirty="0"/>
          </a:p>
        </p:txBody>
      </p:sp>
    </p:spTree>
    <p:extLst>
      <p:ext uri="{BB962C8B-B14F-4D97-AF65-F5344CB8AC3E}">
        <p14:creationId xmlns:p14="http://schemas.microsoft.com/office/powerpoint/2010/main" val="3625084936"/>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Prepared Public Speaking</a:t>
            </a:r>
            <a:endParaRPr lang="en-US" sz="4000" b="1" dirty="0">
              <a:solidFill>
                <a:schemeClr val="accent6"/>
              </a:solidFill>
            </a:endParaRPr>
          </a:p>
        </p:txBody>
      </p:sp>
      <p:sp>
        <p:nvSpPr>
          <p:cNvPr id="3" name="Content Placeholder 2"/>
          <p:cNvSpPr>
            <a:spLocks noGrp="1"/>
          </p:cNvSpPr>
          <p:nvPr>
            <p:ph idx="1"/>
          </p:nvPr>
        </p:nvSpPr>
        <p:spPr/>
        <p:txBody>
          <a:bodyPr/>
          <a:lstStyle/>
          <a:p>
            <a:endParaRPr lang="en-US" dirty="0" smtClean="0"/>
          </a:p>
          <a:p>
            <a:pPr lvl="0"/>
            <a:r>
              <a:rPr lang="en-US" sz="2400" dirty="0" smtClean="0"/>
              <a:t>New scorecard</a:t>
            </a:r>
            <a:endParaRPr lang="en-US" sz="2400" dirty="0"/>
          </a:p>
          <a:p>
            <a:pPr lvl="0"/>
            <a:r>
              <a:rPr lang="en-US" sz="2400" dirty="0" smtClean="0"/>
              <a:t>No </a:t>
            </a:r>
            <a:r>
              <a:rPr lang="en-US" sz="2400" dirty="0"/>
              <a:t>major event changes</a:t>
            </a:r>
          </a:p>
          <a:p>
            <a:pPr lvl="0"/>
            <a:r>
              <a:rPr lang="en-US" sz="2400" b="1" dirty="0"/>
              <a:t>Total possible event points – 1,000 points</a:t>
            </a:r>
            <a:endParaRPr lang="en-US" sz="2400" dirty="0"/>
          </a:p>
          <a:p>
            <a:pPr lvl="1"/>
            <a:r>
              <a:rPr lang="en-US" sz="2000" dirty="0"/>
              <a:t>Manuscript – 200 points (-100 points from 2006-11)</a:t>
            </a:r>
          </a:p>
          <a:p>
            <a:pPr lvl="1"/>
            <a:r>
              <a:rPr lang="en-US" sz="2000" dirty="0"/>
              <a:t>Presentation – 800 points (+100 points from 2006-11)</a:t>
            </a:r>
          </a:p>
          <a:p>
            <a:endParaRPr lang="en-US" dirty="0"/>
          </a:p>
        </p:txBody>
      </p:sp>
    </p:spTree>
    <p:extLst>
      <p:ext uri="{BB962C8B-B14F-4D97-AF65-F5344CB8AC3E}">
        <p14:creationId xmlns:p14="http://schemas.microsoft.com/office/powerpoint/2010/main" val="3583846060"/>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Summer</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 June &amp; July 2012</a:t>
            </a:r>
          </a:p>
          <a:p>
            <a:pPr marL="0" lvl="0" indent="0" algn="ctr">
              <a:buNone/>
            </a:pPr>
            <a:endParaRPr lang="en-US" sz="4400" dirty="0" smtClean="0"/>
          </a:p>
          <a:p>
            <a:pPr algn="ctr"/>
            <a:r>
              <a:rPr lang="en-US" sz="2400" i="1" dirty="0" smtClean="0"/>
              <a:t>Poultry Evaluation</a:t>
            </a:r>
          </a:p>
          <a:p>
            <a:pPr algn="ctr"/>
            <a:r>
              <a:rPr lang="en-US" sz="2400" i="1" dirty="0" smtClean="0"/>
              <a:t>Dairy Handlers Activity</a:t>
            </a:r>
          </a:p>
          <a:p>
            <a:pPr algn="ctr"/>
            <a:r>
              <a:rPr lang="en-US" sz="2400" i="1" dirty="0" smtClean="0"/>
              <a:t>Horse Evaluation</a:t>
            </a:r>
          </a:p>
          <a:p>
            <a:pPr algn="ctr"/>
            <a:endParaRPr lang="en-US" sz="2400" i="1" dirty="0" smtClean="0"/>
          </a:p>
        </p:txBody>
      </p:sp>
    </p:spTree>
    <p:extLst>
      <p:ext uri="{BB962C8B-B14F-4D97-AF65-F5344CB8AC3E}">
        <p14:creationId xmlns:p14="http://schemas.microsoft.com/office/powerpoint/2010/main" val="681047037"/>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Poultry Evaluation</a:t>
            </a:r>
            <a:endParaRPr lang="en-US" sz="4000" b="1" dirty="0">
              <a:solidFill>
                <a:schemeClr val="accent6"/>
              </a:solidFill>
            </a:endParaRPr>
          </a:p>
        </p:txBody>
      </p:sp>
      <p:sp>
        <p:nvSpPr>
          <p:cNvPr id="3" name="Content Placeholder 2"/>
          <p:cNvSpPr>
            <a:spLocks noGrp="1"/>
          </p:cNvSpPr>
          <p:nvPr>
            <p:ph idx="1"/>
          </p:nvPr>
        </p:nvSpPr>
        <p:spPr>
          <a:xfrm>
            <a:off x="457200" y="1600200"/>
            <a:ext cx="8686800" cy="4525963"/>
          </a:xfrm>
        </p:spPr>
        <p:txBody>
          <a:bodyPr/>
          <a:lstStyle/>
          <a:p>
            <a:pPr lvl="0"/>
            <a:endParaRPr lang="en-US" dirty="0" smtClean="0"/>
          </a:p>
          <a:p>
            <a:pPr lvl="0"/>
            <a:r>
              <a:rPr lang="en-US" sz="2200" dirty="0" smtClean="0"/>
              <a:t>Class </a:t>
            </a:r>
            <a:r>
              <a:rPr lang="en-US" sz="2200" dirty="0"/>
              <a:t>name changes </a:t>
            </a:r>
            <a:endParaRPr lang="en-US" sz="2200" dirty="0" smtClean="0"/>
          </a:p>
          <a:p>
            <a:pPr lvl="1"/>
            <a:r>
              <a:rPr lang="en-US" sz="1900" dirty="0" smtClean="0"/>
              <a:t>Class </a:t>
            </a:r>
            <a:r>
              <a:rPr lang="en-US" sz="1900" dirty="0"/>
              <a:t>1: Market Broilers (formerly “eight meat-type cockerels </a:t>
            </a:r>
            <a:r>
              <a:rPr lang="en-US" sz="1900" u="sng" dirty="0"/>
              <a:t>or</a:t>
            </a:r>
            <a:r>
              <a:rPr lang="en-US" sz="1900" dirty="0"/>
              <a:t> pullets for broiler breeding selection”)</a:t>
            </a:r>
          </a:p>
          <a:p>
            <a:pPr lvl="1"/>
            <a:r>
              <a:rPr lang="en-US" sz="1900" dirty="0"/>
              <a:t>Class 2: Egg-type hens (formerly “evaluating hens for production”)</a:t>
            </a:r>
          </a:p>
          <a:p>
            <a:pPr lvl="1"/>
            <a:r>
              <a:rPr lang="en-US" sz="1900" dirty="0"/>
              <a:t>Class 5: Four RTC carcasses for placing (formerly “four carcasses for grading”)</a:t>
            </a:r>
          </a:p>
          <a:p>
            <a:pPr lvl="1"/>
            <a:r>
              <a:rPr lang="en-US" sz="1900" dirty="0"/>
              <a:t>Class 8: Fifteen chicken eggs for exterior quality grading (formerly “ten chicken eggs for exterior quality grading”)</a:t>
            </a:r>
          </a:p>
          <a:p>
            <a:pPr lvl="1"/>
            <a:r>
              <a:rPr lang="en-US" sz="1900" dirty="0"/>
              <a:t>Class 10: Boneless Further Processed Poultry Meat Products (formerly “ten further-processed poultry meat products for evaluation”)</a:t>
            </a:r>
          </a:p>
          <a:p>
            <a:pPr lvl="1"/>
            <a:r>
              <a:rPr lang="en-US" sz="1900" dirty="0"/>
              <a:t>Class 11: Bone-In Further Processed Poultry Meat Products (new for 2012)</a:t>
            </a:r>
          </a:p>
          <a:p>
            <a:pPr lvl="1"/>
            <a:r>
              <a:rPr lang="en-US" sz="1900" dirty="0"/>
              <a:t>Class 12: Ten chicken carcass parts for identification (formerly Class 11)</a:t>
            </a:r>
          </a:p>
          <a:p>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Poultry Evaluation (cont.)</a:t>
            </a:r>
            <a:endParaRPr lang="en-US" sz="4000" b="1" dirty="0">
              <a:solidFill>
                <a:schemeClr val="accent6"/>
              </a:solidFill>
            </a:endParaRPr>
          </a:p>
        </p:txBody>
      </p:sp>
      <p:sp>
        <p:nvSpPr>
          <p:cNvPr id="4" name="Content Placeholder 3"/>
          <p:cNvSpPr>
            <a:spLocks noGrp="1"/>
          </p:cNvSpPr>
          <p:nvPr>
            <p:ph idx="1"/>
          </p:nvPr>
        </p:nvSpPr>
        <p:spPr>
          <a:xfrm>
            <a:off x="228600" y="1600200"/>
            <a:ext cx="8915400" cy="4525963"/>
          </a:xfrm>
        </p:spPr>
        <p:txBody>
          <a:bodyPr/>
          <a:lstStyle/>
          <a:p>
            <a:pPr lvl="0"/>
            <a:endParaRPr lang="en-US" sz="2000" dirty="0" smtClean="0"/>
          </a:p>
          <a:p>
            <a:pPr lvl="0"/>
            <a:endParaRPr lang="en-US" sz="1000" dirty="0"/>
          </a:p>
          <a:p>
            <a:pPr lvl="0"/>
            <a:r>
              <a:rPr lang="en-US" sz="2000" dirty="0" smtClean="0"/>
              <a:t>Expanded </a:t>
            </a:r>
            <a:r>
              <a:rPr lang="en-US" sz="2000" dirty="0"/>
              <a:t>classes 8 and 9 to include 15 eggs for exterior quality grading and evaluation criteria.</a:t>
            </a:r>
          </a:p>
          <a:p>
            <a:pPr lvl="0"/>
            <a:r>
              <a:rPr lang="en-US" sz="2000" dirty="0" smtClean="0"/>
              <a:t>Split </a:t>
            </a:r>
            <a:r>
              <a:rPr lang="en-US" sz="2000" dirty="0"/>
              <a:t>further processed poultry meat products into two classes – boneless and bone-in classes.</a:t>
            </a:r>
          </a:p>
          <a:p>
            <a:pPr lvl="0"/>
            <a:r>
              <a:rPr lang="en-US" sz="2000" b="1" dirty="0" smtClean="0"/>
              <a:t>Total </a:t>
            </a:r>
            <a:r>
              <a:rPr lang="en-US" sz="2000" b="1" dirty="0"/>
              <a:t>possible event points – 2,450 points</a:t>
            </a:r>
            <a:endParaRPr lang="en-US" sz="2000" dirty="0"/>
          </a:p>
          <a:p>
            <a:pPr lvl="1"/>
            <a:r>
              <a:rPr lang="en-US" sz="1800" dirty="0"/>
              <a:t>Twelve classes (600 points x 3 members) – 1,800 points (same as 2006-11)</a:t>
            </a:r>
          </a:p>
          <a:p>
            <a:pPr lvl="1"/>
            <a:r>
              <a:rPr lang="en-US" sz="1800" dirty="0"/>
              <a:t>Written exam (150 points x 3 members) – 450 points (same as 2006-11)</a:t>
            </a:r>
          </a:p>
          <a:p>
            <a:pPr lvl="1"/>
            <a:r>
              <a:rPr lang="en-US" sz="1800" dirty="0"/>
              <a:t>Team activity – 200 points (same as 2006-11</a:t>
            </a:r>
            <a:r>
              <a:rPr lang="en-US" sz="1800" dirty="0" smtClean="0"/>
              <a:t>)</a:t>
            </a:r>
          </a:p>
          <a:p>
            <a:pPr marL="457200" lvl="1" indent="0">
              <a:buNone/>
            </a:pPr>
            <a:endParaRPr lang="en-US" sz="1800" dirty="0" smtClean="0"/>
          </a:p>
          <a:p>
            <a:r>
              <a:rPr lang="en-US" sz="2200" dirty="0" smtClean="0"/>
              <a:t>NJ’s event will be based on the format used by Delaware FFA.  Delaware FFA anticipates holding their event in June.</a:t>
            </a:r>
            <a:endParaRPr lang="en-US" sz="2200" dirty="0"/>
          </a:p>
          <a:p>
            <a:endParaRPr lang="en-US" dirty="0"/>
          </a:p>
        </p:txBody>
      </p:sp>
    </p:spTree>
    <p:extLst>
      <p:ext uri="{BB962C8B-B14F-4D97-AF65-F5344CB8AC3E}">
        <p14:creationId xmlns:p14="http://schemas.microsoft.com/office/powerpoint/2010/main" val="3289343701"/>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b="1" dirty="0">
                <a:solidFill>
                  <a:schemeClr val="accent6"/>
                </a:solidFill>
              </a:rPr>
              <a:t>Dairy Cattle </a:t>
            </a:r>
            <a:r>
              <a:rPr lang="en-US" sz="4000" b="1" dirty="0" smtClean="0">
                <a:solidFill>
                  <a:schemeClr val="accent6"/>
                </a:solidFill>
              </a:rPr>
              <a:t>Handlers Activity</a:t>
            </a:r>
            <a:endParaRPr lang="en-US" sz="4000" dirty="0"/>
          </a:p>
        </p:txBody>
      </p:sp>
      <p:sp>
        <p:nvSpPr>
          <p:cNvPr id="3" name="Content Placeholder 2"/>
          <p:cNvSpPr>
            <a:spLocks noGrp="1"/>
          </p:cNvSpPr>
          <p:nvPr>
            <p:ph idx="1"/>
          </p:nvPr>
        </p:nvSpPr>
        <p:spPr/>
        <p:txBody>
          <a:bodyPr/>
          <a:lstStyle/>
          <a:p>
            <a:pPr lvl="0"/>
            <a:endParaRPr lang="en-US" b="1" dirty="0" smtClean="0"/>
          </a:p>
          <a:p>
            <a:pPr lvl="0"/>
            <a:endParaRPr lang="en-US" sz="2400" dirty="0" smtClean="0"/>
          </a:p>
          <a:p>
            <a:pPr lvl="0"/>
            <a:r>
              <a:rPr lang="en-US" sz="2400" dirty="0" smtClean="0"/>
              <a:t>No </a:t>
            </a:r>
            <a:r>
              <a:rPr lang="en-US" sz="2400" dirty="0"/>
              <a:t>activity revisions</a:t>
            </a:r>
          </a:p>
          <a:p>
            <a:pPr lvl="0"/>
            <a:r>
              <a:rPr lang="en-US" sz="2400" b="1" dirty="0"/>
              <a:t>Total points possible – 100 points (same as 2006-11)</a:t>
            </a:r>
            <a:endParaRPr lang="en-US" sz="2400" dirty="0"/>
          </a:p>
          <a:p>
            <a:endParaRPr lang="en-US" dirty="0"/>
          </a:p>
        </p:txBody>
      </p:sp>
    </p:spTree>
    <p:extLst>
      <p:ext uri="{BB962C8B-B14F-4D97-AF65-F5344CB8AC3E}">
        <p14:creationId xmlns:p14="http://schemas.microsoft.com/office/powerpoint/2010/main" val="1742579113"/>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Horse Evaluation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400" dirty="0" smtClean="0"/>
          </a:p>
          <a:p>
            <a:pPr lvl="0"/>
            <a:endParaRPr lang="en-US" sz="800" dirty="0"/>
          </a:p>
          <a:p>
            <a:pPr lvl="0"/>
            <a:r>
              <a:rPr lang="en-US" sz="2400" dirty="0" smtClean="0"/>
              <a:t>Identification </a:t>
            </a:r>
            <a:r>
              <a:rPr lang="en-US" sz="2400" dirty="0"/>
              <a:t>classes changed from team activity to individual activity </a:t>
            </a:r>
          </a:p>
          <a:p>
            <a:pPr lvl="0"/>
            <a:r>
              <a:rPr lang="en-US" sz="2400" dirty="0" smtClean="0"/>
              <a:t>Team </a:t>
            </a:r>
            <a:r>
              <a:rPr lang="en-US" sz="2400" dirty="0"/>
              <a:t>activity – NEW (Event format – page 2)</a:t>
            </a:r>
          </a:p>
          <a:p>
            <a:pPr lvl="1"/>
            <a:r>
              <a:rPr lang="en-US" sz="2000" dirty="0"/>
              <a:t>Part 1: Practical Application Activities </a:t>
            </a:r>
          </a:p>
          <a:p>
            <a:pPr lvl="1"/>
            <a:r>
              <a:rPr lang="en-US" sz="2000" dirty="0"/>
              <a:t>Part 2: Team Scenario and Presentation </a:t>
            </a:r>
          </a:p>
          <a:p>
            <a:pPr lvl="0"/>
            <a:r>
              <a:rPr lang="en-US" sz="2400" dirty="0" smtClean="0"/>
              <a:t>Updated </a:t>
            </a:r>
            <a:r>
              <a:rPr lang="en-US" sz="2400" dirty="0"/>
              <a:t>event-specific scan form to align with revisions.</a:t>
            </a:r>
          </a:p>
          <a:p>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Horse Evaluation (cont.) </a:t>
            </a:r>
            <a:endParaRPr lang="en-US" sz="4000" b="1" dirty="0">
              <a:solidFill>
                <a:schemeClr val="accent6"/>
              </a:solidFill>
            </a:endParaRPr>
          </a:p>
        </p:txBody>
      </p:sp>
      <p:sp>
        <p:nvSpPr>
          <p:cNvPr id="4" name="Content Placeholder 3"/>
          <p:cNvSpPr>
            <a:spLocks noGrp="1"/>
          </p:cNvSpPr>
          <p:nvPr>
            <p:ph idx="1"/>
          </p:nvPr>
        </p:nvSpPr>
        <p:spPr/>
        <p:txBody>
          <a:bodyPr/>
          <a:lstStyle/>
          <a:p>
            <a:pPr lvl="0"/>
            <a:endParaRPr lang="en-US" sz="2400" b="1" dirty="0" smtClean="0"/>
          </a:p>
          <a:p>
            <a:pPr lvl="0"/>
            <a:endParaRPr lang="en-US" sz="2400" b="1" dirty="0"/>
          </a:p>
          <a:p>
            <a:pPr lvl="0"/>
            <a:r>
              <a:rPr lang="en-US" sz="2400" b="1" dirty="0" smtClean="0"/>
              <a:t>Total </a:t>
            </a:r>
            <a:r>
              <a:rPr lang="en-US" sz="2400" b="1" dirty="0"/>
              <a:t>possible event points – 2,170 points</a:t>
            </a:r>
            <a:endParaRPr lang="en-US" sz="2400" dirty="0"/>
          </a:p>
          <a:p>
            <a:pPr lvl="1"/>
            <a:r>
              <a:rPr lang="en-US" sz="2000" dirty="0"/>
              <a:t>Breed identification class (20 points x 3 members) – 60 points (new in 2012)</a:t>
            </a:r>
          </a:p>
          <a:p>
            <a:pPr lvl="1"/>
            <a:r>
              <a:rPr lang="en-US" sz="2000" dirty="0"/>
              <a:t>Tack and equipment identification class (20 points x 3 members) – 60 points (new in 2012)</a:t>
            </a:r>
          </a:p>
          <a:p>
            <a:pPr lvl="1"/>
            <a:r>
              <a:rPr lang="en-US" sz="2000" dirty="0"/>
              <a:t>Two halter and one reason class (300 points x 3 members) – 900 points (same as 2006-11)</a:t>
            </a:r>
          </a:p>
          <a:p>
            <a:pPr lvl="1"/>
            <a:r>
              <a:rPr lang="en-US" sz="2000" dirty="0"/>
              <a:t>Two performance and one reason class (300 points x 3 members) – 900 points (same as 2006-11)</a:t>
            </a:r>
          </a:p>
          <a:p>
            <a:pPr lvl="1"/>
            <a:r>
              <a:rPr lang="en-US" sz="2000" dirty="0"/>
              <a:t>Team activity – 250 points (+150 points from 2006-11)</a:t>
            </a:r>
          </a:p>
          <a:p>
            <a:endParaRPr lang="en-US" dirty="0"/>
          </a:p>
        </p:txBody>
      </p:sp>
    </p:spTree>
    <p:extLst>
      <p:ext uri="{BB962C8B-B14F-4D97-AF65-F5344CB8AC3E}">
        <p14:creationId xmlns:p14="http://schemas.microsoft.com/office/powerpoint/2010/main" val="2730451002"/>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rmAutofit/>
          </a:bodyPr>
          <a:lstStyle/>
          <a:p>
            <a:pPr algn="r" eaLnBrk="1" hangingPunct="1">
              <a:defRPr/>
            </a:pPr>
            <a:r>
              <a:rPr lang="en-US" sz="4000" b="1" dirty="0" smtClean="0">
                <a:solidFill>
                  <a:schemeClr val="accent6"/>
                </a:solidFill>
              </a:rPr>
              <a:t>Horse Evaluation </a:t>
            </a:r>
            <a:endParaRPr lang="en-US" sz="4000" b="1" dirty="0">
              <a:solidFill>
                <a:schemeClr val="accent6"/>
              </a:solidFill>
            </a:endParaRPr>
          </a:p>
        </p:txBody>
      </p:sp>
      <p:sp>
        <p:nvSpPr>
          <p:cNvPr id="3" name="Content Placeholder 2"/>
          <p:cNvSpPr>
            <a:spLocks noGrp="1"/>
          </p:cNvSpPr>
          <p:nvPr>
            <p:ph idx="1"/>
          </p:nvPr>
        </p:nvSpPr>
        <p:spPr/>
        <p:txBody>
          <a:bodyPr/>
          <a:lstStyle/>
          <a:p>
            <a:pPr lvl="0"/>
            <a:endParaRPr lang="en-US" sz="2400" dirty="0" smtClean="0"/>
          </a:p>
          <a:p>
            <a:pPr lvl="0"/>
            <a:endParaRPr lang="en-US" sz="800" dirty="0"/>
          </a:p>
          <a:p>
            <a:pPr lvl="0"/>
            <a:r>
              <a:rPr lang="en-US" sz="2400" dirty="0" smtClean="0"/>
              <a:t>NJ event will follow the format set forth by Delaware FFA.</a:t>
            </a:r>
            <a:endParaRPr lang="en-US" sz="2400" dirty="0"/>
          </a:p>
          <a:p>
            <a:endParaRPr lang="en-US" dirty="0"/>
          </a:p>
        </p:txBody>
      </p:sp>
    </p:spTree>
    <p:extLst>
      <p:ext uri="{BB962C8B-B14F-4D97-AF65-F5344CB8AC3E}">
        <p14:creationId xmlns:p14="http://schemas.microsoft.com/office/powerpoint/2010/main" val="4138542704"/>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762000" y="2514600"/>
            <a:ext cx="777240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9600" b="1">
                <a:solidFill>
                  <a:schemeClr val="bg1"/>
                </a:solidFill>
              </a:rPr>
              <a:t>Thank you!</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Autofit/>
          </a:bodyPr>
          <a:lstStyle/>
          <a:p>
            <a:pPr algn="r" eaLnBrk="1" hangingPunct="1">
              <a:defRPr/>
            </a:pPr>
            <a:r>
              <a:rPr lang="en-US" sz="4000" b="1" dirty="0" smtClean="0">
                <a:solidFill>
                  <a:schemeClr val="accent6"/>
                </a:solidFill>
              </a:rPr>
              <a:t>Milk Quality and Products (cont.)</a:t>
            </a:r>
            <a:endParaRPr lang="en-US" sz="4000" b="1" dirty="0">
              <a:solidFill>
                <a:schemeClr val="accent6"/>
              </a:solidFill>
            </a:endParaRPr>
          </a:p>
        </p:txBody>
      </p:sp>
      <p:sp>
        <p:nvSpPr>
          <p:cNvPr id="4" name="Content Placeholder 3"/>
          <p:cNvSpPr>
            <a:spLocks noGrp="1"/>
          </p:cNvSpPr>
          <p:nvPr>
            <p:ph idx="1"/>
          </p:nvPr>
        </p:nvSpPr>
        <p:spPr/>
        <p:txBody>
          <a:bodyPr/>
          <a:lstStyle/>
          <a:p>
            <a:pPr lvl="0"/>
            <a:endParaRPr lang="en-US" dirty="0" smtClean="0"/>
          </a:p>
          <a:p>
            <a:pPr lvl="0"/>
            <a:endParaRPr lang="en-US" sz="1000" dirty="0" smtClean="0"/>
          </a:p>
          <a:p>
            <a:pPr lvl="0"/>
            <a:r>
              <a:rPr lang="en-US" sz="2400" dirty="0" smtClean="0"/>
              <a:t>Added </a:t>
            </a:r>
            <a:r>
              <a:rPr lang="en-US" sz="2400" dirty="0"/>
              <a:t>cheese property characterization to the cheese identification activity</a:t>
            </a:r>
          </a:p>
          <a:p>
            <a:pPr lvl="0"/>
            <a:r>
              <a:rPr lang="en-US" sz="2400" dirty="0" smtClean="0"/>
              <a:t>Eliminated </a:t>
            </a:r>
            <a:r>
              <a:rPr lang="en-US" sz="2400" dirty="0"/>
              <a:t>milker part identification activity</a:t>
            </a:r>
          </a:p>
          <a:p>
            <a:pPr lvl="0"/>
            <a:r>
              <a:rPr lang="en-US" sz="2400" dirty="0" smtClean="0"/>
              <a:t>Updated </a:t>
            </a:r>
            <a:r>
              <a:rPr lang="en-US" sz="2400" dirty="0"/>
              <a:t>event-specific scan form to align with revisions</a:t>
            </a:r>
            <a:r>
              <a:rPr lang="en-US" sz="2400" dirty="0" smtClean="0"/>
              <a:t>.</a:t>
            </a:r>
          </a:p>
          <a:p>
            <a:pPr marL="0" lvl="0" indent="0">
              <a:buNone/>
            </a:pPr>
            <a:endParaRPr lang="en-US" sz="2400" dirty="0" smtClean="0"/>
          </a:p>
          <a:p>
            <a:pPr lvl="0"/>
            <a:r>
              <a:rPr lang="en-US" sz="2400" dirty="0" smtClean="0"/>
              <a:t>NJ’s event will be conducted using National FFA’s format and scoring except for the team activity.</a:t>
            </a:r>
            <a:endParaRPr lang="en-US" sz="2400" dirty="0"/>
          </a:p>
          <a:p>
            <a:endParaRPr lang="en-US" dirty="0"/>
          </a:p>
        </p:txBody>
      </p:sp>
    </p:spTree>
    <p:extLst>
      <p:ext uri="{BB962C8B-B14F-4D97-AF65-F5344CB8AC3E}">
        <p14:creationId xmlns:p14="http://schemas.microsoft.com/office/powerpoint/2010/main" val="82827991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1143000"/>
          </a:xfrm>
        </p:spPr>
        <p:txBody>
          <a:bodyPr>
            <a:noAutofit/>
          </a:bodyPr>
          <a:lstStyle/>
          <a:p>
            <a:pPr algn="r" eaLnBrk="1" hangingPunct="1">
              <a:defRPr/>
            </a:pPr>
            <a:r>
              <a:rPr lang="en-US" sz="4000" b="1" dirty="0" smtClean="0">
                <a:solidFill>
                  <a:schemeClr val="accent6"/>
                </a:solidFill>
              </a:rPr>
              <a:t>Milk Quality and Products (cont.)</a:t>
            </a:r>
            <a:endParaRPr lang="en-US" sz="4000" b="1" dirty="0">
              <a:solidFill>
                <a:schemeClr val="accent6"/>
              </a:solidFill>
            </a:endParaRPr>
          </a:p>
        </p:txBody>
      </p:sp>
      <p:sp>
        <p:nvSpPr>
          <p:cNvPr id="3" name="Content Placeholder 2"/>
          <p:cNvSpPr>
            <a:spLocks noGrp="1"/>
          </p:cNvSpPr>
          <p:nvPr>
            <p:ph idx="1"/>
          </p:nvPr>
        </p:nvSpPr>
        <p:spPr>
          <a:xfrm>
            <a:off x="304800" y="1600200"/>
            <a:ext cx="8839200" cy="4525963"/>
          </a:xfrm>
        </p:spPr>
        <p:txBody>
          <a:bodyPr/>
          <a:lstStyle/>
          <a:p>
            <a:pPr lvl="0"/>
            <a:endParaRPr lang="en-US" sz="2000" b="1" dirty="0" smtClean="0"/>
          </a:p>
          <a:p>
            <a:pPr lvl="0"/>
            <a:endParaRPr lang="en-US" sz="1000" b="1" dirty="0"/>
          </a:p>
          <a:p>
            <a:pPr lvl="0"/>
            <a:r>
              <a:rPr lang="en-US" sz="2000" b="1" dirty="0" smtClean="0"/>
              <a:t>Total </a:t>
            </a:r>
            <a:r>
              <a:rPr lang="en-US" sz="2000" b="1" dirty="0"/>
              <a:t>possible event points – 2,400 points</a:t>
            </a:r>
            <a:endParaRPr lang="en-US" sz="2000" dirty="0"/>
          </a:p>
          <a:p>
            <a:pPr lvl="1"/>
            <a:r>
              <a:rPr lang="en-US" sz="1800" dirty="0" smtClean="0"/>
              <a:t>*Milk </a:t>
            </a:r>
            <a:r>
              <a:rPr lang="en-US" sz="1800" dirty="0"/>
              <a:t>flavor identification and evaluation (110 points x 4 members) – 440 points (+80 points from 2006-11)</a:t>
            </a:r>
          </a:p>
          <a:p>
            <a:pPr lvl="1"/>
            <a:r>
              <a:rPr lang="en-US" sz="1800" dirty="0" smtClean="0"/>
              <a:t>*Fat </a:t>
            </a:r>
            <a:r>
              <a:rPr lang="en-US" sz="1800" dirty="0"/>
              <a:t>identification (25 points x 4 members) – 100 points (new in 2012)</a:t>
            </a:r>
          </a:p>
          <a:p>
            <a:pPr lvl="1"/>
            <a:r>
              <a:rPr lang="en-US" sz="1800" dirty="0" smtClean="0"/>
              <a:t>*California </a:t>
            </a:r>
            <a:r>
              <a:rPr lang="en-US" sz="1800" dirty="0"/>
              <a:t>mastitis test (65 points x 4 members) – 260 points (same as 2006-11)</a:t>
            </a:r>
          </a:p>
          <a:p>
            <a:pPr lvl="1"/>
            <a:r>
              <a:rPr lang="en-US" sz="1800" dirty="0" smtClean="0"/>
              <a:t>*Cheese </a:t>
            </a:r>
            <a:r>
              <a:rPr lang="en-US" sz="1800" dirty="0"/>
              <a:t>type identification (15 points x 4 members) – 60 points (same as 2006-11)</a:t>
            </a:r>
          </a:p>
          <a:p>
            <a:pPr lvl="1"/>
            <a:r>
              <a:rPr lang="en-US" sz="1800" dirty="0" smtClean="0"/>
              <a:t>*Cheese </a:t>
            </a:r>
            <a:r>
              <a:rPr lang="en-US" sz="1800" dirty="0"/>
              <a:t>characteristic identification (25 points x 4 members) – 100 points (new in 2012)</a:t>
            </a:r>
          </a:p>
          <a:p>
            <a:pPr lvl="1"/>
            <a:r>
              <a:rPr lang="en-US" sz="1800" dirty="0" smtClean="0"/>
              <a:t>*Problem </a:t>
            </a:r>
            <a:r>
              <a:rPr lang="en-US" sz="1800" dirty="0"/>
              <a:t>solving (100 points x 4 members) – 400 points (+300 points from 2006-11) </a:t>
            </a:r>
          </a:p>
          <a:p>
            <a:pPr lvl="1"/>
            <a:r>
              <a:rPr lang="en-US" sz="1800" dirty="0" smtClean="0"/>
              <a:t>*Written </a:t>
            </a:r>
            <a:r>
              <a:rPr lang="en-US" sz="1800" dirty="0"/>
              <a:t>exam (160 points x 4 members) – 640 points (+240 points from 2006-11)</a:t>
            </a:r>
          </a:p>
          <a:p>
            <a:pPr lvl="1"/>
            <a:r>
              <a:rPr lang="en-US" sz="1800" dirty="0"/>
              <a:t>Team activity – 400 points (+375 points from 2006-11)</a:t>
            </a:r>
          </a:p>
          <a:p>
            <a:endParaRPr lang="en-US" dirty="0"/>
          </a:p>
        </p:txBody>
      </p:sp>
    </p:spTree>
    <p:extLst>
      <p:ext uri="{BB962C8B-B14F-4D97-AF65-F5344CB8AC3E}">
        <p14:creationId xmlns:p14="http://schemas.microsoft.com/office/powerpoint/2010/main" val="770543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0"/>
            <a:ext cx="7467600" cy="1143000"/>
          </a:xfrm>
        </p:spPr>
        <p:txBody>
          <a:bodyPr/>
          <a:lstStyle/>
          <a:p>
            <a:pPr algn="r">
              <a:defRPr/>
            </a:pPr>
            <a:r>
              <a:rPr lang="en-US" sz="4000" b="1" dirty="0" smtClean="0">
                <a:solidFill>
                  <a:schemeClr val="accent6"/>
                </a:solidFill>
              </a:rPr>
              <a:t>Winter/Online </a:t>
            </a:r>
            <a:br>
              <a:rPr lang="en-US" sz="4000" b="1" dirty="0" smtClean="0">
                <a:solidFill>
                  <a:schemeClr val="accent6"/>
                </a:solidFill>
              </a:rPr>
            </a:br>
            <a:r>
              <a:rPr lang="en-US" sz="4000" b="1" dirty="0" smtClean="0">
                <a:solidFill>
                  <a:schemeClr val="accent6"/>
                </a:solidFill>
              </a:rPr>
              <a:t>Career Development Events</a:t>
            </a:r>
            <a:endParaRPr lang="en-US" sz="4000" b="1" dirty="0" smtClean="0">
              <a:solidFill>
                <a:schemeClr val="accent6"/>
              </a:solidFill>
            </a:endParaRPr>
          </a:p>
        </p:txBody>
      </p:sp>
      <p:sp>
        <p:nvSpPr>
          <p:cNvPr id="2" name="Content Placeholder 1"/>
          <p:cNvSpPr>
            <a:spLocks noGrp="1"/>
          </p:cNvSpPr>
          <p:nvPr>
            <p:ph idx="1"/>
          </p:nvPr>
        </p:nvSpPr>
        <p:spPr>
          <a:xfrm>
            <a:off x="457200" y="1524000"/>
            <a:ext cx="8458200" cy="4525963"/>
          </a:xfrm>
        </p:spPr>
        <p:txBody>
          <a:bodyPr/>
          <a:lstStyle/>
          <a:p>
            <a:pPr lvl="0"/>
            <a:endParaRPr lang="en-US" sz="2000" dirty="0" smtClean="0"/>
          </a:p>
          <a:p>
            <a:pPr lvl="0"/>
            <a:endParaRPr lang="en-US" sz="2000" dirty="0"/>
          </a:p>
          <a:p>
            <a:pPr marL="0" lvl="0" indent="0" algn="ctr">
              <a:buNone/>
            </a:pPr>
            <a:r>
              <a:rPr lang="en-US" sz="4400" dirty="0" smtClean="0"/>
              <a:t> March 21, 2012</a:t>
            </a:r>
          </a:p>
          <a:p>
            <a:pPr marL="0" lvl="0" indent="0" algn="ctr">
              <a:buNone/>
            </a:pPr>
            <a:endParaRPr lang="en-US" sz="4400" dirty="0" smtClean="0"/>
          </a:p>
          <a:p>
            <a:pPr algn="ctr"/>
            <a:r>
              <a:rPr lang="en-US" sz="2400" i="1" dirty="0" smtClean="0"/>
              <a:t>Agronomy</a:t>
            </a:r>
          </a:p>
          <a:p>
            <a:pPr algn="ctr"/>
            <a:r>
              <a:rPr lang="en-US" sz="2400" i="1" dirty="0" smtClean="0"/>
              <a:t>Farm Business Management</a:t>
            </a:r>
          </a:p>
          <a:p>
            <a:pPr algn="ctr"/>
            <a:r>
              <a:rPr lang="en-US" sz="2400" i="1" dirty="0" smtClean="0"/>
              <a:t>Forestry</a:t>
            </a:r>
          </a:p>
          <a:p>
            <a:pPr algn="ctr"/>
            <a:r>
              <a:rPr lang="en-US" sz="2400" i="1" dirty="0" smtClean="0"/>
              <a:t>Meat Evaluation and Technology</a:t>
            </a:r>
            <a:endParaRPr lang="en-US" sz="2400" i="1" dirty="0" smtClean="0"/>
          </a:p>
        </p:txBody>
      </p:sp>
    </p:spTree>
    <p:extLst>
      <p:ext uri="{BB962C8B-B14F-4D97-AF65-F5344CB8AC3E}">
        <p14:creationId xmlns:p14="http://schemas.microsoft.com/office/powerpoint/2010/main" val="424394427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315200" cy="1143000"/>
          </a:xfrm>
        </p:spPr>
        <p:txBody>
          <a:bodyPr/>
          <a:lstStyle/>
          <a:p>
            <a:pPr algn="r" eaLnBrk="1" hangingPunct="1">
              <a:defRPr/>
            </a:pPr>
            <a:r>
              <a:rPr lang="en-US" sz="4000" b="1" dirty="0" smtClean="0">
                <a:solidFill>
                  <a:schemeClr val="accent6"/>
                </a:solidFill>
              </a:rPr>
              <a:t>Agronomy</a:t>
            </a:r>
            <a:endParaRPr lang="en-US" sz="4000" b="1" dirty="0">
              <a:solidFill>
                <a:schemeClr val="accent6"/>
              </a:solidFill>
            </a:endParaRPr>
          </a:p>
        </p:txBody>
      </p:sp>
      <p:sp>
        <p:nvSpPr>
          <p:cNvPr id="3" name="Content Placeholder 2"/>
          <p:cNvSpPr>
            <a:spLocks noGrp="1"/>
          </p:cNvSpPr>
          <p:nvPr>
            <p:ph idx="1"/>
          </p:nvPr>
        </p:nvSpPr>
        <p:spPr/>
        <p:txBody>
          <a:bodyPr/>
          <a:lstStyle/>
          <a:p>
            <a:endParaRPr lang="en-US" dirty="0" smtClean="0"/>
          </a:p>
          <a:p>
            <a:pPr lvl="0"/>
            <a:endParaRPr lang="en-US" sz="1000" dirty="0" smtClean="0"/>
          </a:p>
          <a:p>
            <a:pPr lvl="0"/>
            <a:r>
              <a:rPr lang="en-US" sz="2000" dirty="0" smtClean="0"/>
              <a:t>Updated </a:t>
            </a:r>
            <a:r>
              <a:rPr lang="en-US" sz="2000" dirty="0"/>
              <a:t>regional crop list </a:t>
            </a:r>
          </a:p>
          <a:p>
            <a:pPr lvl="0"/>
            <a:r>
              <a:rPr lang="en-US" sz="2000" dirty="0" smtClean="0"/>
              <a:t>Incorporated </a:t>
            </a:r>
            <a:r>
              <a:rPr lang="en-US" sz="2000" dirty="0"/>
              <a:t>a yearly rotation in the grain grading practicum.</a:t>
            </a:r>
          </a:p>
          <a:p>
            <a:pPr lvl="0"/>
            <a:r>
              <a:rPr lang="en-US" sz="2000" dirty="0" smtClean="0"/>
              <a:t>Grain </a:t>
            </a:r>
            <a:r>
              <a:rPr lang="en-US" sz="2000" dirty="0"/>
              <a:t>grading scorecard will be crop specific and released before convention in team orientation packet. </a:t>
            </a:r>
            <a:endParaRPr lang="en-US" sz="2000" dirty="0" smtClean="0"/>
          </a:p>
          <a:p>
            <a:pPr lvl="0"/>
            <a:r>
              <a:rPr lang="en-US" sz="2000" dirty="0"/>
              <a:t>Updated weeds, crops and machinery identification lists</a:t>
            </a:r>
          </a:p>
          <a:p>
            <a:pPr lvl="0"/>
            <a:endParaRPr lang="en-US" sz="2000" dirty="0" smtClean="0"/>
          </a:p>
          <a:p>
            <a:pPr lvl="0"/>
            <a:r>
              <a:rPr lang="en-US" sz="2000" dirty="0" smtClean="0"/>
              <a:t>*State event will remain the same using the updated lists</a:t>
            </a:r>
            <a:endParaRPr lang="en-US" sz="2000" dirty="0"/>
          </a:p>
          <a:p>
            <a:endParaRPr lang="en-US" sz="24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fapp">
  <a:themeElements>
    <a:clrScheme name="ffap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fa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fap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fap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fap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fap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fap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fap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fap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fap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fap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fap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fap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fap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888651BE2F0C84A935070F0CDC0B405" ma:contentTypeVersion="1" ma:contentTypeDescription="Create a new document." ma:contentTypeScope="" ma:versionID="d72d4c99ab0eb9e170f394fb33ce3f03">
  <xsd:schema xmlns:xsd="http://www.w3.org/2001/XMLSchema" xmlns:xs="http://www.w3.org/2001/XMLSchema" xmlns:p="http://schemas.microsoft.com/office/2006/metadata/properties" xmlns:ns1="http://schemas.microsoft.com/sharepoint/v3" targetNamespace="http://schemas.microsoft.com/office/2006/metadata/properties" ma:root="true" ma:fieldsID="6f9746fe128b0ca74698fd9d7c13d3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A12948-AEEC-4026-BF59-C0EDE53AAA2D}">
  <ds:schemaRefs>
    <ds:schemaRef ds:uri="http://schemas.microsoft.com/office/2006/metadata/longProperties"/>
  </ds:schemaRefs>
</ds:datastoreItem>
</file>

<file path=customXml/itemProps2.xml><?xml version="1.0" encoding="utf-8"?>
<ds:datastoreItem xmlns:ds="http://schemas.openxmlformats.org/officeDocument/2006/customXml" ds:itemID="{8FF006A8-7BD1-41B8-9B69-526AA0ABD0EB}">
  <ds:schemaRefs>
    <ds:schemaRef ds:uri="http://schemas.microsoft.com/sharepoint/v3/contenttype/forms"/>
  </ds:schemaRefs>
</ds:datastoreItem>
</file>

<file path=customXml/itemProps3.xml><?xml version="1.0" encoding="utf-8"?>
<ds:datastoreItem xmlns:ds="http://schemas.openxmlformats.org/officeDocument/2006/customXml" ds:itemID="{8F2EE94E-713A-41B8-B8E9-EE67AD887AAE}">
  <ds:schemaRefs>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customXml/itemProps4.xml><?xml version="1.0" encoding="utf-8"?>
<ds:datastoreItem xmlns:ds="http://schemas.openxmlformats.org/officeDocument/2006/customXml" ds:itemID="{C06E7F25-C8E7-4B4F-9E6D-5D664EB30D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ffapp</Template>
  <TotalTime>2131</TotalTime>
  <Words>4013</Words>
  <Application>Microsoft Office PowerPoint</Application>
  <PresentationFormat>On-screen Show (4:3)</PresentationFormat>
  <Paragraphs>543</Paragraphs>
  <Slides>59</Slides>
  <Notes>30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ffapp</vt:lpstr>
      <vt:lpstr>PowerPoint Presentation</vt:lpstr>
      <vt:lpstr>General CDE Revisions</vt:lpstr>
      <vt:lpstr>General CDE Revisions (cont.)</vt:lpstr>
      <vt:lpstr>Fall  Career Development Events</vt:lpstr>
      <vt:lpstr>Milk Quality and Products</vt:lpstr>
      <vt:lpstr>Milk Quality and Products (cont.)</vt:lpstr>
      <vt:lpstr>Milk Quality and Products (cont.)</vt:lpstr>
      <vt:lpstr>Winter/Online  Career Development Events</vt:lpstr>
      <vt:lpstr>Agronomy</vt:lpstr>
      <vt:lpstr>Agronomy (cont.)</vt:lpstr>
      <vt:lpstr>Farm Business Management</vt:lpstr>
      <vt:lpstr>Forestry</vt:lpstr>
      <vt:lpstr>Forestry (cont.)</vt:lpstr>
      <vt:lpstr>Meats Evaluation and Technology </vt:lpstr>
      <vt:lpstr>Meats Evaluation and Technology (cont.) </vt:lpstr>
      <vt:lpstr>Meats Evaluation and Technology (cont.) </vt:lpstr>
      <vt:lpstr>Spring  Career Development Events</vt:lpstr>
      <vt:lpstr>Agricultural Sales</vt:lpstr>
      <vt:lpstr>Agricultural Sales (cont.)</vt:lpstr>
      <vt:lpstr>Agricultural Sales (cont.)</vt:lpstr>
      <vt:lpstr>Agricultural Technology and Mechanical Systems</vt:lpstr>
      <vt:lpstr>Agricultural Technology and Mechanical Systems (cont.)</vt:lpstr>
      <vt:lpstr>Environmental Natural Resources </vt:lpstr>
      <vt:lpstr>Environmental Natural Resources (cont.) </vt:lpstr>
      <vt:lpstr>Environmental Natural Resources (cont.) </vt:lpstr>
      <vt:lpstr>Floriculture</vt:lpstr>
      <vt:lpstr>Floriculture (cont.)</vt:lpstr>
      <vt:lpstr>Nursery/Landscape </vt:lpstr>
      <vt:lpstr>Nursery/Landscape (cont.) </vt:lpstr>
      <vt:lpstr>Nursery/Landscape (cont.) </vt:lpstr>
      <vt:lpstr>Dairy and Livestock  Career Development Events</vt:lpstr>
      <vt:lpstr>Dairy Cattle Management and Evaluation </vt:lpstr>
      <vt:lpstr>Dairy Cattle Management and Evaluation (cont.)</vt:lpstr>
      <vt:lpstr>Dairy Cattle Management and Evaluation (cont.)</vt:lpstr>
      <vt:lpstr>Dairy Cattle Management and Evaluation (cont.)</vt:lpstr>
      <vt:lpstr>Dairy Cattle Management and Evaluation </vt:lpstr>
      <vt:lpstr>Livestock Evaluation </vt:lpstr>
      <vt:lpstr>Livestock Evaluation (cont.) </vt:lpstr>
      <vt:lpstr>Livestock Evaluation (cont.) </vt:lpstr>
      <vt:lpstr>State Convention  Career Development Events</vt:lpstr>
      <vt:lpstr>Agricultural Issues Forum</vt:lpstr>
      <vt:lpstr>Agricultural Issues Forum (cont.)</vt:lpstr>
      <vt:lpstr>Creed Speaking</vt:lpstr>
      <vt:lpstr>Extemporaneous Public Speaking</vt:lpstr>
      <vt:lpstr> Job Interview  </vt:lpstr>
      <vt:lpstr>Job Interview (cont.)</vt:lpstr>
      <vt:lpstr>Job Interview (cont.)</vt:lpstr>
      <vt:lpstr>Parliamentary Procedure </vt:lpstr>
      <vt:lpstr>Parliamentary Procedure (cont.) </vt:lpstr>
      <vt:lpstr>Parliamentary Procedure (cont.)</vt:lpstr>
      <vt:lpstr>Prepared Public Speaking</vt:lpstr>
      <vt:lpstr>Summer Career Development Events</vt:lpstr>
      <vt:lpstr>Poultry Evaluation</vt:lpstr>
      <vt:lpstr>Poultry Evaluation (cont.)</vt:lpstr>
      <vt:lpstr>Dairy Cattle Handlers Activity</vt:lpstr>
      <vt:lpstr>Horse Evaluation </vt:lpstr>
      <vt:lpstr>Horse Evaluation (cont.) </vt:lpstr>
      <vt:lpstr>Horse Evaluation </vt:lpstr>
      <vt:lpstr>PowerPoint Presentation</vt:lpstr>
    </vt:vector>
  </TitlesOfParts>
  <Company>National FFA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revision highlights</dc:title>
  <dc:creator>Information Technology;Geoffrey Miller</dc:creator>
  <cp:keywords/>
  <cp:lastModifiedBy>Noble, Erin</cp:lastModifiedBy>
  <cp:revision>118</cp:revision>
  <cp:lastPrinted>2011-09-29T17:14:13Z</cp:lastPrinted>
  <dcterms:created xsi:type="dcterms:W3CDTF">2007-01-30T15:01:20Z</dcterms:created>
  <dcterms:modified xsi:type="dcterms:W3CDTF">2011-09-29T19:13:43Z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Basic Excel Workbook</vt:lpwstr>
  </property>
  <property fmtid="{D5CDD505-2E9C-101B-9397-08002B2CF9AE}" pid="3" name="ContentTypeId">
    <vt:lpwstr>0x010100F888651BE2F0C84A935070F0CDC0B405</vt:lpwstr>
  </property>
</Properties>
</file>