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46" r:id="rId2"/>
    <p:sldMasterId id="2147483949" r:id="rId3"/>
    <p:sldMasterId id="2147483951" r:id="rId4"/>
    <p:sldMasterId id="2147483953" r:id="rId5"/>
    <p:sldMasterId id="2147483955" r:id="rId6"/>
    <p:sldMasterId id="2147483957" r:id="rId7"/>
    <p:sldMasterId id="2147483959" r:id="rId8"/>
    <p:sldMasterId id="2147483961" r:id="rId9"/>
    <p:sldMasterId id="2147483963" r:id="rId10"/>
    <p:sldMasterId id="2147483965" r:id="rId11"/>
    <p:sldMasterId id="2147483967" r:id="rId12"/>
    <p:sldMasterId id="2147483969" r:id="rId13"/>
    <p:sldMasterId id="2147483971" r:id="rId14"/>
    <p:sldMasterId id="2147483973" r:id="rId15"/>
    <p:sldMasterId id="2147483975" r:id="rId16"/>
    <p:sldMasterId id="2147483977" r:id="rId17"/>
    <p:sldMasterId id="2147483979" r:id="rId18"/>
    <p:sldMasterId id="2147483981" r:id="rId19"/>
    <p:sldMasterId id="2147483983" r:id="rId20"/>
    <p:sldMasterId id="2147483985" r:id="rId21"/>
    <p:sldMasterId id="2147483987" r:id="rId22"/>
    <p:sldMasterId id="2147483989" r:id="rId23"/>
    <p:sldMasterId id="2147483991" r:id="rId24"/>
    <p:sldMasterId id="2147483993" r:id="rId25"/>
    <p:sldMasterId id="2147483995" r:id="rId26"/>
    <p:sldMasterId id="2147483997" r:id="rId27"/>
    <p:sldMasterId id="2147483999" r:id="rId28"/>
    <p:sldMasterId id="2147484001" r:id="rId29"/>
    <p:sldMasterId id="2147484003" r:id="rId30"/>
    <p:sldMasterId id="2147484005" r:id="rId31"/>
    <p:sldMasterId id="2147484007" r:id="rId32"/>
    <p:sldMasterId id="2147484009" r:id="rId33"/>
    <p:sldMasterId id="2147484011" r:id="rId34"/>
    <p:sldMasterId id="2147484013" r:id="rId35"/>
    <p:sldMasterId id="2147484015" r:id="rId36"/>
    <p:sldMasterId id="2147484017" r:id="rId37"/>
    <p:sldMasterId id="2147484019" r:id="rId38"/>
    <p:sldMasterId id="2147484030" r:id="rId39"/>
    <p:sldMasterId id="2147484032" r:id="rId40"/>
    <p:sldMasterId id="2147484034" r:id="rId41"/>
    <p:sldMasterId id="2147484036" r:id="rId42"/>
    <p:sldMasterId id="2147484038" r:id="rId43"/>
    <p:sldMasterId id="2147484040" r:id="rId44"/>
    <p:sldMasterId id="2147484042" r:id="rId45"/>
    <p:sldMasterId id="2147484044" r:id="rId46"/>
    <p:sldMasterId id="2147484046" r:id="rId47"/>
    <p:sldMasterId id="2147484048" r:id="rId48"/>
    <p:sldMasterId id="2147484050" r:id="rId49"/>
    <p:sldMasterId id="2147484052" r:id="rId50"/>
    <p:sldMasterId id="2147484054" r:id="rId51"/>
    <p:sldMasterId id="2147484056" r:id="rId52"/>
    <p:sldMasterId id="2147484058" r:id="rId53"/>
    <p:sldMasterId id="2147484060" r:id="rId54"/>
    <p:sldMasterId id="2147484062" r:id="rId55"/>
    <p:sldMasterId id="2147484064" r:id="rId56"/>
    <p:sldMasterId id="2147484066" r:id="rId57"/>
    <p:sldMasterId id="2147484068" r:id="rId58"/>
    <p:sldMasterId id="2147484070" r:id="rId59"/>
    <p:sldMasterId id="2147484072" r:id="rId60"/>
    <p:sldMasterId id="2147484074" r:id="rId61"/>
    <p:sldMasterId id="2147484076" r:id="rId62"/>
    <p:sldMasterId id="2147484078" r:id="rId63"/>
    <p:sldMasterId id="2147484080" r:id="rId64"/>
    <p:sldMasterId id="2147484082" r:id="rId65"/>
    <p:sldMasterId id="2147484084" r:id="rId66"/>
    <p:sldMasterId id="2147484086" r:id="rId67"/>
    <p:sldMasterId id="2147484088" r:id="rId68"/>
    <p:sldMasterId id="2147484090" r:id="rId69"/>
    <p:sldMasterId id="2147484092" r:id="rId70"/>
    <p:sldMasterId id="2147484094" r:id="rId71"/>
    <p:sldMasterId id="2147484096" r:id="rId72"/>
    <p:sldMasterId id="2147484098" r:id="rId73"/>
    <p:sldMasterId id="2147484100" r:id="rId74"/>
    <p:sldMasterId id="2147484102" r:id="rId75"/>
    <p:sldMasterId id="2147484104" r:id="rId76"/>
    <p:sldMasterId id="2147484106" r:id="rId77"/>
    <p:sldMasterId id="2147484352" r:id="rId78"/>
  </p:sldMasterIdLst>
  <p:notesMasterIdLst>
    <p:notesMasterId r:id="rId131"/>
  </p:notesMasterIdLst>
  <p:handoutMasterIdLst>
    <p:handoutMasterId r:id="rId132"/>
  </p:handoutMasterIdLst>
  <p:sldIdLst>
    <p:sldId id="890" r:id="rId79"/>
    <p:sldId id="1259" r:id="rId80"/>
    <p:sldId id="1326" r:id="rId81"/>
    <p:sldId id="1287" r:id="rId82"/>
    <p:sldId id="1293" r:id="rId83"/>
    <p:sldId id="1320" r:id="rId84"/>
    <p:sldId id="1298" r:id="rId85"/>
    <p:sldId id="1289" r:id="rId86"/>
    <p:sldId id="1295" r:id="rId87"/>
    <p:sldId id="1294" r:id="rId88"/>
    <p:sldId id="1296" r:id="rId89"/>
    <p:sldId id="1297" r:id="rId90"/>
    <p:sldId id="1299" r:id="rId91"/>
    <p:sldId id="1304" r:id="rId92"/>
    <p:sldId id="1305" r:id="rId93"/>
    <p:sldId id="1306" r:id="rId94"/>
    <p:sldId id="1307" r:id="rId95"/>
    <p:sldId id="1308" r:id="rId96"/>
    <p:sldId id="1309" r:id="rId97"/>
    <p:sldId id="1263" r:id="rId98"/>
    <p:sldId id="1327" r:id="rId99"/>
    <p:sldId id="1273" r:id="rId100"/>
    <p:sldId id="1310" r:id="rId101"/>
    <p:sldId id="1251" r:id="rId102"/>
    <p:sldId id="1265" r:id="rId103"/>
    <p:sldId id="1266" r:id="rId104"/>
    <p:sldId id="1267" r:id="rId105"/>
    <p:sldId id="1321" r:id="rId106"/>
    <p:sldId id="1328" r:id="rId107"/>
    <p:sldId id="1329" r:id="rId108"/>
    <p:sldId id="1325" r:id="rId109"/>
    <p:sldId id="1275" r:id="rId110"/>
    <p:sldId id="1311" r:id="rId111"/>
    <p:sldId id="1312" r:id="rId112"/>
    <p:sldId id="1276" r:id="rId113"/>
    <p:sldId id="1152" r:id="rId114"/>
    <p:sldId id="1238" r:id="rId115"/>
    <p:sldId id="1277" r:id="rId116"/>
    <p:sldId id="1262" r:id="rId117"/>
    <p:sldId id="1280" r:id="rId118"/>
    <p:sldId id="1282" r:id="rId119"/>
    <p:sldId id="1292" r:id="rId120"/>
    <p:sldId id="1168" r:id="rId121"/>
    <p:sldId id="1283" r:id="rId122"/>
    <p:sldId id="1333" r:id="rId123"/>
    <p:sldId id="1334" r:id="rId124"/>
    <p:sldId id="1335" r:id="rId125"/>
    <p:sldId id="1250" r:id="rId126"/>
    <p:sldId id="1284" r:id="rId127"/>
    <p:sldId id="1285" r:id="rId128"/>
    <p:sldId id="1319" r:id="rId129"/>
    <p:sldId id="1318" r:id="rId1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A6"/>
    <a:srgbClr val="FF6D14"/>
    <a:srgbClr val="7AB800"/>
    <a:srgbClr val="7CB800"/>
    <a:srgbClr val="FFFFCC"/>
    <a:srgbClr val="33219F"/>
    <a:srgbClr val="0000FF"/>
    <a:srgbClr val="01B3BD"/>
    <a:srgbClr val="7AB846"/>
    <a:srgbClr val="FF9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014" autoAdjust="0"/>
  </p:normalViewPr>
  <p:slideViewPr>
    <p:cSldViewPr snapToGrid="0">
      <p:cViewPr varScale="1">
        <p:scale>
          <a:sx n="69" d="100"/>
          <a:sy n="69" d="100"/>
        </p:scale>
        <p:origin x="438" y="66"/>
      </p:cViewPr>
      <p:guideLst>
        <p:guide orient="horz" pos="7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1872" y="4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39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1.xml"/><Relationship Id="rId102" Type="http://schemas.openxmlformats.org/officeDocument/2006/relationships/slide" Target="slides/slide24.xml"/><Relationship Id="rId123" Type="http://schemas.openxmlformats.org/officeDocument/2006/relationships/slide" Target="slides/slide45.xml"/><Relationship Id="rId12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2.xml"/><Relationship Id="rId95" Type="http://schemas.openxmlformats.org/officeDocument/2006/relationships/slide" Target="slides/slide1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5.xml"/><Relationship Id="rId118" Type="http://schemas.openxmlformats.org/officeDocument/2006/relationships/slide" Target="slides/slide40.xml"/><Relationship Id="rId134" Type="http://schemas.openxmlformats.org/officeDocument/2006/relationships/viewProps" Target="viewProps.xml"/><Relationship Id="rId80" Type="http://schemas.openxmlformats.org/officeDocument/2006/relationships/slide" Target="slides/slide2.xml"/><Relationship Id="rId85" Type="http://schemas.openxmlformats.org/officeDocument/2006/relationships/slide" Target="slides/slide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5.xml"/><Relationship Id="rId108" Type="http://schemas.openxmlformats.org/officeDocument/2006/relationships/slide" Target="slides/slide30.xml"/><Relationship Id="rId124" Type="http://schemas.openxmlformats.org/officeDocument/2006/relationships/slide" Target="slides/slide46.xml"/><Relationship Id="rId129" Type="http://schemas.openxmlformats.org/officeDocument/2006/relationships/slide" Target="slides/slide51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13.xml"/><Relationship Id="rId96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6.xml"/><Relationship Id="rId119" Type="http://schemas.openxmlformats.org/officeDocument/2006/relationships/slide" Target="slides/slide41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3.xml"/><Relationship Id="rId86" Type="http://schemas.openxmlformats.org/officeDocument/2006/relationships/slide" Target="slides/slide8.xml"/><Relationship Id="rId130" Type="http://schemas.openxmlformats.org/officeDocument/2006/relationships/slide" Target="slides/slide52.xml"/><Relationship Id="rId135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9.xml"/><Relationship Id="rId104" Type="http://schemas.openxmlformats.org/officeDocument/2006/relationships/slide" Target="slides/slide26.xml"/><Relationship Id="rId120" Type="http://schemas.openxmlformats.org/officeDocument/2006/relationships/slide" Target="slides/slide42.xml"/><Relationship Id="rId12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9.xml"/><Relationship Id="rId110" Type="http://schemas.openxmlformats.org/officeDocument/2006/relationships/slide" Target="slides/slide32.xml"/><Relationship Id="rId115" Type="http://schemas.openxmlformats.org/officeDocument/2006/relationships/slide" Target="slides/slide37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2.xml"/><Relationship Id="rId105" Type="http://schemas.openxmlformats.org/officeDocument/2006/relationships/slide" Target="slides/slide27.xml"/><Relationship Id="rId12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5.xml"/><Relationship Id="rId98" Type="http://schemas.openxmlformats.org/officeDocument/2006/relationships/slide" Target="slides/slide20.xml"/><Relationship Id="rId12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5.xml"/><Relationship Id="rId88" Type="http://schemas.openxmlformats.org/officeDocument/2006/relationships/slide" Target="slides/slide10.xml"/><Relationship Id="rId111" Type="http://schemas.openxmlformats.org/officeDocument/2006/relationships/slide" Target="slides/slide33.xml"/><Relationship Id="rId132" Type="http://schemas.openxmlformats.org/officeDocument/2006/relationships/handoutMaster" Target="handoutMasters/handoutMaster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8.xml"/><Relationship Id="rId127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" Target="slides/slide16.xml"/><Relationship Id="rId99" Type="http://schemas.openxmlformats.org/officeDocument/2006/relationships/slide" Target="slides/slide21.xml"/><Relationship Id="rId101" Type="http://schemas.openxmlformats.org/officeDocument/2006/relationships/slide" Target="slides/slide23.xml"/><Relationship Id="rId12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11.xml"/><Relationship Id="rId112" Type="http://schemas.openxmlformats.org/officeDocument/2006/relationships/slide" Target="slides/slide34.xml"/><Relationship Id="rId13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ealgebra1\sharedapps$\CTE%20Advisory%20Council\2015-16%20Council%20Meetings\February%2025,%202016\Data\for%202016%20meeting%20Copy%20of%20Secondary%20tot%20enrollment%20voc%20enrollment%20and%20tot%20earned%20college%20credits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 smtClean="0"/>
                      <a:t> 2,219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06-42CF-9DE9-E1F014B33C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 smtClean="0"/>
                      <a:t> 2,245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06-42CF-9DE9-E1F014B33C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 smtClean="0"/>
                      <a:t>1,955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06-42CF-9DE9-E1F014B33C6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Sheet1!$A$7:$A$9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Sheet1!$B$7:$B$9</c:f>
              <c:numCache>
                <c:formatCode>#,##0</c:formatCode>
                <c:ptCount val="3"/>
                <c:pt idx="0">
                  <c:v>2219</c:v>
                </c:pt>
                <c:pt idx="1">
                  <c:v>2245</c:v>
                </c:pt>
                <c:pt idx="2">
                  <c:v>1955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6-42CF-9DE9-E1F014B33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37432"/>
        <c:axId val="175437824"/>
      </c:barChart>
      <c:catAx>
        <c:axId val="17543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7824"/>
        <c:crosses val="autoZero"/>
        <c:auto val="1"/>
        <c:lblAlgn val="ctr"/>
        <c:lblOffset val="100"/>
        <c:noMultiLvlLbl val="0"/>
      </c:catAx>
      <c:valAx>
        <c:axId val="17543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7543743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ysClr val="windowText" lastClr="000000"/>
                </a:solidFill>
              </a:rPr>
              <a:t>Secondary</a:t>
            </a:r>
            <a:r>
              <a:rPr lang="en-US" sz="1800" b="1" baseline="0" dirty="0" smtClean="0">
                <a:solidFill>
                  <a:sysClr val="windowText" lastClr="000000"/>
                </a:solidFill>
              </a:rPr>
              <a:t> </a:t>
            </a:r>
            <a:endParaRPr lang="en-US" sz="1800" b="1" baseline="0" dirty="0">
              <a:solidFill>
                <a:sysClr val="windowText" lastClr="000000"/>
              </a:solidFill>
            </a:endParaRPr>
          </a:p>
          <a:p>
            <a:pPr>
              <a:defRPr sz="2000"/>
            </a:pPr>
            <a:r>
              <a:rPr lang="en-US" sz="1800" b="1" baseline="0" dirty="0">
                <a:solidFill>
                  <a:sysClr val="windowText" lastClr="000000"/>
                </a:solidFill>
              </a:rPr>
              <a:t>cte enrollment </a:t>
            </a:r>
          </a:p>
          <a:p>
            <a:pPr>
              <a:defRPr sz="2000"/>
            </a:pPr>
            <a:r>
              <a:rPr lang="en-US" sz="1800" b="1" baseline="0" dirty="0" smtClean="0">
                <a:solidFill>
                  <a:sysClr val="windowText" lastClr="000000"/>
                </a:solidFill>
              </a:rPr>
              <a:t>2015-16</a:t>
            </a:r>
            <a:endParaRPr lang="en-US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2.5487992151023143E-2"/>
          <c:y val="0.7982415795682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13331854623247"/>
          <c:y val="8.3762560222293891E-2"/>
          <c:w val="0.59810584570149061"/>
          <c:h val="0.837054360726177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3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23-4E0B-B1CF-C1E3A628801D}"/>
              </c:ext>
            </c:extLst>
          </c:dPt>
          <c:dPt>
            <c:idx val="1"/>
            <c:bubble3D val="0"/>
            <c:spPr>
              <a:solidFill>
                <a:schemeClr val="accent6">
                  <a:shade val="4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23-4E0B-B1CF-C1E3A628801D}"/>
              </c:ext>
            </c:extLst>
          </c:dPt>
          <c:dPt>
            <c:idx val="2"/>
            <c:bubble3D val="0"/>
            <c:spPr>
              <a:solidFill>
                <a:schemeClr val="accent6">
                  <a:shade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23-4E0B-B1CF-C1E3A628801D}"/>
              </c:ext>
            </c:extLst>
          </c:dPt>
          <c:dPt>
            <c:idx val="3"/>
            <c:bubble3D val="0"/>
            <c:spPr>
              <a:solidFill>
                <a:schemeClr val="accent6">
                  <a:shade val="6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23-4E0B-B1CF-C1E3A628801D}"/>
              </c:ext>
            </c:extLst>
          </c:dPt>
          <c:dPt>
            <c:idx val="4"/>
            <c:bubble3D val="0"/>
            <c:spPr>
              <a:solidFill>
                <a:schemeClr val="accent6">
                  <a:shade val="7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B23-4E0B-B1CF-C1E3A628801D}"/>
              </c:ext>
            </c:extLst>
          </c:dPt>
          <c:dPt>
            <c:idx val="5"/>
            <c:bubble3D val="0"/>
            <c:spPr>
              <a:solidFill>
                <a:schemeClr val="accent6">
                  <a:shade val="7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B23-4E0B-B1CF-C1E3A628801D}"/>
              </c:ext>
            </c:extLst>
          </c:dPt>
          <c:dPt>
            <c:idx val="6"/>
            <c:bubble3D val="0"/>
            <c:spPr>
              <a:solidFill>
                <a:schemeClr val="accent6">
                  <a:shade val="8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B23-4E0B-B1CF-C1E3A628801D}"/>
              </c:ext>
            </c:extLst>
          </c:dPt>
          <c:dPt>
            <c:idx val="7"/>
            <c:bubble3D val="0"/>
            <c:spPr>
              <a:solidFill>
                <a:schemeClr val="accent6">
                  <a:shade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B23-4E0B-B1CF-C1E3A628801D}"/>
              </c:ext>
            </c:extLst>
          </c:dPt>
          <c:dPt>
            <c:idx val="8"/>
            <c:bubble3D val="0"/>
            <c:spPr>
              <a:solidFill>
                <a:schemeClr val="accent6">
                  <a:tint val="9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B23-4E0B-B1CF-C1E3A628801D}"/>
              </c:ext>
            </c:extLst>
          </c:dPt>
          <c:dPt>
            <c:idx val="9"/>
            <c:bubble3D val="0"/>
            <c:spPr>
              <a:solidFill>
                <a:schemeClr val="accent6">
                  <a:tint val="8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B23-4E0B-B1CF-C1E3A628801D}"/>
              </c:ext>
            </c:extLst>
          </c:dPt>
          <c:dPt>
            <c:idx val="10"/>
            <c:bubble3D val="0"/>
            <c:spPr>
              <a:solidFill>
                <a:schemeClr val="accent6">
                  <a:tint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B23-4E0B-B1CF-C1E3A628801D}"/>
              </c:ext>
            </c:extLst>
          </c:dPt>
          <c:dPt>
            <c:idx val="11"/>
            <c:bubble3D val="0"/>
            <c:spPr>
              <a:solidFill>
                <a:schemeClr val="accent6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B23-4E0B-B1CF-C1E3A628801D}"/>
              </c:ext>
            </c:extLst>
          </c:dPt>
          <c:dPt>
            <c:idx val="12"/>
            <c:bubble3D val="0"/>
            <c:spPr>
              <a:solidFill>
                <a:schemeClr val="accent6">
                  <a:tint val="6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B23-4E0B-B1CF-C1E3A628801D}"/>
              </c:ext>
            </c:extLst>
          </c:dPt>
          <c:dPt>
            <c:idx val="13"/>
            <c:bubble3D val="0"/>
            <c:spPr>
              <a:solidFill>
                <a:schemeClr val="accent6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B23-4E0B-B1CF-C1E3A628801D}"/>
              </c:ext>
            </c:extLst>
          </c:dPt>
          <c:dPt>
            <c:idx val="14"/>
            <c:bubble3D val="0"/>
            <c:spPr>
              <a:solidFill>
                <a:schemeClr val="accent6">
                  <a:tint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B23-4E0B-B1CF-C1E3A628801D}"/>
              </c:ext>
            </c:extLst>
          </c:dPt>
          <c:dPt>
            <c:idx val="15"/>
            <c:bubble3D val="0"/>
            <c:spPr>
              <a:solidFill>
                <a:schemeClr val="accent6">
                  <a:tint val="3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9B23-4E0B-B1CF-C1E3A628801D}"/>
              </c:ext>
            </c:extLst>
          </c:dPt>
          <c:dLbls>
            <c:dLbl>
              <c:idx val="0"/>
              <c:layout>
                <c:manualLayout>
                  <c:x val="0.12180497545208853"/>
                  <c:y val="1.35755370674873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23-4E0B-B1CF-C1E3A628801D}"/>
                </c:ext>
              </c:extLst>
            </c:dLbl>
            <c:dLbl>
              <c:idx val="1"/>
              <c:layout>
                <c:manualLayout>
                  <c:x val="0.15391009340824241"/>
                  <c:y val="9.05035804499153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7712002675529"/>
                      <c:h val="8.235825820942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23-4E0B-B1CF-C1E3A628801D}"/>
                </c:ext>
              </c:extLst>
            </c:dLbl>
            <c:dLbl>
              <c:idx val="2"/>
              <c:layout>
                <c:manualLayout>
                  <c:x val="-0.22116487322148703"/>
                  <c:y val="0.115359854350521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58462178170509"/>
                      <c:h val="0.15566615837385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23-4E0B-B1CF-C1E3A628801D}"/>
                </c:ext>
              </c:extLst>
            </c:dLbl>
            <c:dLbl>
              <c:idx val="3"/>
              <c:layout>
                <c:manualLayout>
                  <c:x val="-0.17193772838152838"/>
                  <c:y val="-0.11728636914885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57742009695329"/>
                      <c:h val="8.77160701720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B23-4E0B-B1CF-C1E3A628801D}"/>
                </c:ext>
              </c:extLst>
            </c:dLbl>
            <c:dLbl>
              <c:idx val="4"/>
              <c:layout>
                <c:manualLayout>
                  <c:x val="8.088676573820569E-2"/>
                  <c:y val="-0.121672015879601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59128453162316"/>
                      <c:h val="9.1662026279674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B23-4E0B-B1CF-C1E3A628801D}"/>
                </c:ext>
              </c:extLst>
            </c:dLbl>
            <c:dLbl>
              <c:idx val="5"/>
              <c:layout>
                <c:manualLayout>
                  <c:x val="-6.8548192862494528E-2"/>
                  <c:y val="-0.13013459949030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78171265383749E-2"/>
                      <c:h val="0.109509332344397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B23-4E0B-B1CF-C1E3A628801D}"/>
                </c:ext>
              </c:extLst>
            </c:dLbl>
            <c:dLbl>
              <c:idx val="6"/>
              <c:layout>
                <c:manualLayout>
                  <c:x val="0.19392381526755947"/>
                  <c:y val="-5.7017326946108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A75B5E-ECB0-4004-9937-AFCC033AF097}" type="CATEGORYNAME">
                      <a:rPr lang="en-US"/>
                      <a:pPr>
                        <a:defRPr sz="1050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D55646CC-AD6D-4AC9-8B1A-8C55690A9DD3}" type="PERCENTAGE">
                      <a:rPr lang="en-US" baseline="0" smtClean="0"/>
                      <a:pPr>
                        <a:defRPr sz="105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1318612224472"/>
                      <c:h val="9.3107518111049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B23-4E0B-B1CF-C1E3A628801D}"/>
                </c:ext>
              </c:extLst>
            </c:dLbl>
            <c:dLbl>
              <c:idx val="7"/>
              <c:layout>
                <c:manualLayout>
                  <c:x val="2.6901321255978824E-2"/>
                  <c:y val="-0.130985618197177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23-4E0B-B1CF-C1E3A628801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9B23-4E0B-B1CF-C1E3A628801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9B23-4E0B-B1CF-C1E3A628801D}"/>
                </c:ext>
              </c:extLst>
            </c:dLbl>
            <c:dLbl>
              <c:idx val="10"/>
              <c:layout>
                <c:manualLayout>
                  <c:x val="0.19747516362813128"/>
                  <c:y val="-3.9071607145478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B23-4E0B-B1CF-C1E3A628801D}"/>
                </c:ext>
              </c:extLst>
            </c:dLbl>
            <c:dLbl>
              <c:idx val="11"/>
              <c:layout>
                <c:manualLayout>
                  <c:x val="-1.2078678375362001E-2"/>
                  <c:y val="2.5789244668519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B23-4E0B-B1CF-C1E3A628801D}"/>
                </c:ext>
              </c:extLst>
            </c:dLbl>
            <c:dLbl>
              <c:idx val="12"/>
              <c:layout>
                <c:manualLayout>
                  <c:x val="0.13404374558080057"/>
                  <c:y val="5.52955497750451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B23-4E0B-B1CF-C1E3A628801D}"/>
                </c:ext>
              </c:extLst>
            </c:dLbl>
            <c:dLbl>
              <c:idx val="13"/>
              <c:layout>
                <c:manualLayout>
                  <c:x val="8.4464439619287152E-2"/>
                  <c:y val="8.2943752238538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B23-4E0B-B1CF-C1E3A628801D}"/>
                </c:ext>
              </c:extLst>
            </c:dLbl>
            <c:dLbl>
              <c:idx val="14"/>
              <c:layout>
                <c:manualLayout>
                  <c:x val="-0.10619877916798931"/>
                  <c:y val="0.100889400776506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B23-4E0B-B1CF-C1E3A628801D}"/>
                </c:ext>
              </c:extLst>
            </c:dLbl>
            <c:dLbl>
              <c:idx val="15"/>
              <c:layout>
                <c:manualLayout>
                  <c:x val="-0.21683603090992914"/>
                  <c:y val="4.20841649092106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B23-4E0B-B1CF-C1E3A6288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TOTAL!$A$2:$A$17</c:f>
              <c:strCache>
                <c:ptCount val="16"/>
                <c:pt idx="0">
                  <c:v>AGRICULTURE, FOOD &amp; NATURAL RESOURCES</c:v>
                </c:pt>
                <c:pt idx="1">
                  <c:v>ARCHITECTURE &amp; CONSTRUCTION</c:v>
                </c:pt>
                <c:pt idx="2">
                  <c:v>ARTS, AUDIO-VIDEO TECHNOLOGY &amp; COMMUNICATIONS</c:v>
                </c:pt>
                <c:pt idx="3">
                  <c:v>BUSINESS MANAGEMENT &amp; ADMINISTRATION</c:v>
                </c:pt>
                <c:pt idx="4">
                  <c:v>EDUCATION &amp; TRAINING</c:v>
                </c:pt>
                <c:pt idx="5">
                  <c:v>FINANCE</c:v>
                </c:pt>
                <c:pt idx="6">
                  <c:v>GOVERNMENT &amp; PUBLIC ADMINISTRATION</c:v>
                </c:pt>
                <c:pt idx="7">
                  <c:v>HEALTH SCIENCE</c:v>
                </c:pt>
                <c:pt idx="8">
                  <c:v>HOSPITALITY &amp; TOURISM</c:v>
                </c:pt>
                <c:pt idx="9">
                  <c:v>HUMAN SERVICES</c:v>
                </c:pt>
                <c:pt idx="10">
                  <c:v>INFORMATION TECHNOLOGY</c:v>
                </c:pt>
                <c:pt idx="11">
                  <c:v>LAW, PUBLIC SAFETY, CORRECTIONS &amp; SECURITY</c:v>
                </c:pt>
                <c:pt idx="12">
                  <c:v>MANUFACTURING</c:v>
                </c:pt>
                <c:pt idx="13">
                  <c:v>MARKETING</c:v>
                </c:pt>
                <c:pt idx="14">
                  <c:v>SCIENCE, TECHNOLOGY, ENGINEERING &amp; MATHEMATICS</c:v>
                </c:pt>
                <c:pt idx="15">
                  <c:v>TRANSPORTATION, DISTRIBUTION &amp; LOGISTICS</c:v>
                </c:pt>
              </c:strCache>
            </c:strRef>
          </c:cat>
          <c:val>
            <c:numRef>
              <c:f>TOTAL!$B$2:$B$17</c:f>
              <c:numCache>
                <c:formatCode>General</c:formatCode>
                <c:ptCount val="16"/>
                <c:pt idx="0">
                  <c:v>1955</c:v>
                </c:pt>
                <c:pt idx="1">
                  <c:v>5475</c:v>
                </c:pt>
                <c:pt idx="2">
                  <c:v>15082</c:v>
                </c:pt>
                <c:pt idx="3">
                  <c:v>9402</c:v>
                </c:pt>
                <c:pt idx="4">
                  <c:v>1276</c:v>
                </c:pt>
                <c:pt idx="5">
                  <c:v>4307</c:v>
                </c:pt>
                <c:pt idx="6">
                  <c:v>958</c:v>
                </c:pt>
                <c:pt idx="7">
                  <c:v>6053</c:v>
                </c:pt>
                <c:pt idx="8">
                  <c:v>6820</c:v>
                </c:pt>
                <c:pt idx="9">
                  <c:v>3184</c:v>
                </c:pt>
                <c:pt idx="10">
                  <c:v>6085</c:v>
                </c:pt>
                <c:pt idx="11">
                  <c:v>1802</c:v>
                </c:pt>
                <c:pt idx="12">
                  <c:v>4383</c:v>
                </c:pt>
                <c:pt idx="13">
                  <c:v>5009</c:v>
                </c:pt>
                <c:pt idx="14">
                  <c:v>5484</c:v>
                </c:pt>
                <c:pt idx="15">
                  <c:v>3185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B23-4E0B-B1CF-C1E3A62880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Programs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57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7-4348-8226-FA9DACEA57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Programs of Study</c:v>
                </c:pt>
              </c:strCache>
            </c:strRef>
          </c:tx>
          <c:spPr>
            <a:solidFill>
              <a:srgbClr val="FF6D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</c:v>
                </c:pt>
                <c:pt idx="1">
                  <c:v>27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7-4348-8226-FA9DACEA5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39000"/>
        <c:axId val="176132800"/>
      </c:barChart>
      <c:catAx>
        <c:axId val="17543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32800"/>
        <c:crosses val="autoZero"/>
        <c:auto val="1"/>
        <c:lblAlgn val="ctr"/>
        <c:lblOffset val="100"/>
        <c:noMultiLvlLbl val="0"/>
      </c:catAx>
      <c:valAx>
        <c:axId val="17613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26924759405082E-2"/>
          <c:y val="0.21493720020748699"/>
          <c:w val="0.93060640857392829"/>
          <c:h val="0.59279763604678948"/>
        </c:manualLayout>
      </c:layout>
      <c:lineChart>
        <c:grouping val="standar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25th Percentile</c:v>
                </c:pt>
              </c:strCache>
            </c:strRef>
          </c:tx>
          <c:spPr>
            <a:ln w="28575" cap="rnd">
              <a:solidFill>
                <a:srgbClr val="009AA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Sheet1!$D$3:$K$3</c:f>
              <c:numCache>
                <c:formatCode>General</c:formatCode>
                <c:ptCount val="8"/>
                <c:pt idx="0">
                  <c:v>2002</c:v>
                </c:pt>
                <c:pt idx="5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Sheet1!$D$5:$K$5</c:f>
              <c:numCache>
                <c:formatCode>General</c:formatCode>
                <c:ptCount val="8"/>
                <c:pt idx="0" formatCode="_(* #,##0.0_);_(* \(#,##0.0\);_(* &quot;-&quot;??_);_(@_)">
                  <c:v>45</c:v>
                </c:pt>
                <c:pt idx="5" formatCode="_(* #,##0.0_);_(* \(#,##0.0\);_(* &quot;-&quot;??_);_(@_)">
                  <c:v>42</c:v>
                </c:pt>
                <c:pt idx="7" formatCode="_(* #,##0.0_);_(* \(#,##0.0\);_(* &quot;-&quot;??_);_(@_)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D8-4CE5-8881-C8D377AB2B1A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50th Percentile</c:v>
                </c:pt>
              </c:strCache>
            </c:strRef>
          </c:tx>
          <c:spPr>
            <a:ln w="28575" cap="rnd">
              <a:solidFill>
                <a:srgbClr val="FF6D1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Sheet1!$D$3:$K$3</c:f>
              <c:numCache>
                <c:formatCode>General</c:formatCode>
                <c:ptCount val="8"/>
                <c:pt idx="0">
                  <c:v>2002</c:v>
                </c:pt>
                <c:pt idx="5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Sheet1!$D$6:$K$6</c:f>
              <c:numCache>
                <c:formatCode>General</c:formatCode>
                <c:ptCount val="8"/>
                <c:pt idx="0" formatCode="_(* #,##0.0_);_(* \(#,##0.0\);_(* &quot;-&quot;??_);_(@_)">
                  <c:v>51</c:v>
                </c:pt>
                <c:pt idx="5" formatCode="_(* #,##0.0_);_(* \(#,##0.0\);_(* &quot;-&quot;??_);_(@_)">
                  <c:v>52</c:v>
                </c:pt>
                <c:pt idx="7" formatCode="_(* #,##0.0_);_(* \(#,##0.0\);_(* &quot;-&quot;??_);_(@_)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D8-4CE5-8881-C8D377AB2B1A}"/>
            </c:ext>
          </c:extLst>
        </c:ser>
        <c:ser>
          <c:idx val="2"/>
          <c:order val="2"/>
          <c:tx>
            <c:strRef>
              <c:f>Sheet1!$C$7</c:f>
              <c:strCache>
                <c:ptCount val="1"/>
                <c:pt idx="0">
                  <c:v>75th Percentile</c:v>
                </c:pt>
              </c:strCache>
            </c:strRef>
          </c:tx>
          <c:spPr>
            <a:ln w="28575" cap="rnd">
              <a:solidFill>
                <a:srgbClr val="7AB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Sheet1!$D$3:$K$3</c:f>
              <c:numCache>
                <c:formatCode>General</c:formatCode>
                <c:ptCount val="8"/>
                <c:pt idx="0">
                  <c:v>2002</c:v>
                </c:pt>
                <c:pt idx="5">
                  <c:v>2012</c:v>
                </c:pt>
                <c:pt idx="7">
                  <c:v>2016</c:v>
                </c:pt>
              </c:numCache>
            </c:numRef>
          </c:cat>
          <c:val>
            <c:numRef>
              <c:f>Sheet1!$D$7:$K$7</c:f>
              <c:numCache>
                <c:formatCode>General</c:formatCode>
                <c:ptCount val="8"/>
                <c:pt idx="0" formatCode="_(* #,##0.0_);_(* \(#,##0.0\);_(* &quot;-&quot;??_);_(@_)">
                  <c:v>55</c:v>
                </c:pt>
                <c:pt idx="5" formatCode="_(* #,##0.0_);_(* \(#,##0.0\);_(* &quot;-&quot;??_);_(@_)">
                  <c:v>58</c:v>
                </c:pt>
                <c:pt idx="7" formatCode="_(* #,##0.0_);_(* \(#,##0.0\);_(* &quot;-&quot;??_);_(@_)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D8-4CE5-8881-C8D377AB2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133584"/>
        <c:axId val="176133976"/>
      </c:lineChart>
      <c:catAx>
        <c:axId val="17613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133976"/>
        <c:crosses val="autoZero"/>
        <c:auto val="1"/>
        <c:lblAlgn val="ctr"/>
        <c:lblOffset val="100"/>
        <c:noMultiLvlLbl val="0"/>
      </c:catAx>
      <c:valAx>
        <c:axId val="176133976"/>
        <c:scaling>
          <c:orientation val="minMax"/>
          <c:min val="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7613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0.11104</cdr:x>
      <cdr:y>0.55248</cdr:y>
    </cdr:from>
    <cdr:to>
      <cdr:x>0.69267</cdr:x>
      <cdr:y>0.604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015365" y="2369820"/>
          <a:ext cx="5318379" cy="2209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9AA6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0.69267</cdr:x>
      <cdr:y>0.60355</cdr:y>
    </cdr:from>
    <cdr:to>
      <cdr:x>0.925</cdr:x>
      <cdr:y>0.60444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6333744" y="2588896"/>
          <a:ext cx="2124456" cy="380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9AA6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0.11104</cdr:x>
      <cdr:y>0.3322</cdr:y>
    </cdr:from>
    <cdr:to>
      <cdr:x>0.69267</cdr:x>
      <cdr:y>0.38194</cdr:y>
    </cdr:to>
    <cdr:cxnSp macro="">
      <cdr:nvCxnSpPr>
        <cdr:cNvPr id="16" name="Straight Connector 15"/>
        <cdr:cNvCxnSpPr/>
      </cdr:nvCxnSpPr>
      <cdr:spPr>
        <a:xfrm xmlns:a="http://schemas.openxmlformats.org/drawingml/2006/main" flipV="1">
          <a:off x="1015350" y="1424940"/>
          <a:ext cx="5318394" cy="2133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AB8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0.69261</cdr:x>
      <cdr:y>0.3133</cdr:y>
    </cdr:from>
    <cdr:to>
      <cdr:x>0.9274</cdr:x>
      <cdr:y>0.33235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584155" y="1259457"/>
          <a:ext cx="2232042" cy="765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CB800"/>
          </a:solidFill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0.11207</cdr:x>
      <cdr:y>0.43348</cdr:y>
    </cdr:from>
    <cdr:to>
      <cdr:x>0.69329</cdr:x>
      <cdr:y>0.44808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065410" y="1742536"/>
          <a:ext cx="5525172" cy="587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6D14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0.69284</cdr:x>
      <cdr:y>0.43133</cdr:y>
    </cdr:from>
    <cdr:to>
      <cdr:x>0.92468</cdr:x>
      <cdr:y>0.43306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6586316" y="1733910"/>
          <a:ext cx="2204002" cy="69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6D14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3043026" cy="4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57" tIns="46630" rIns="93257" bIns="46630" numCol="1" anchor="t" anchorCtr="0" compatLnSpc="1">
            <a:prstTxWarp prst="textNoShape">
              <a:avLst/>
            </a:prstTxWarp>
          </a:bodyPr>
          <a:lstStyle>
            <a:lvl1pPr defTabSz="933134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8491" y="2"/>
            <a:ext cx="3043026" cy="4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57" tIns="46630" rIns="93257" bIns="46630" numCol="1" anchor="t" anchorCtr="0" compatLnSpc="1">
            <a:prstTxWarp prst="textNoShape">
              <a:avLst/>
            </a:prstTxWarp>
          </a:bodyPr>
          <a:lstStyle>
            <a:lvl1pPr algn="r" defTabSz="933134">
              <a:defRPr sz="1200"/>
            </a:lvl1pPr>
          </a:lstStyle>
          <a:p>
            <a:pPr>
              <a:defRPr/>
            </a:pPr>
            <a:fld id="{F22B6569-7D40-4C13-9863-59E851A034CA}" type="datetimeFigureOut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2216"/>
            <a:ext cx="3043026" cy="4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57" tIns="46630" rIns="93257" bIns="46630" numCol="1" anchor="b" anchorCtr="0" compatLnSpc="1">
            <a:prstTxWarp prst="textNoShape">
              <a:avLst/>
            </a:prstTxWarp>
          </a:bodyPr>
          <a:lstStyle>
            <a:lvl1pPr defTabSz="933134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8491" y="8842216"/>
            <a:ext cx="3043026" cy="4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57" tIns="46630" rIns="93257" bIns="46630" numCol="1" anchor="b" anchorCtr="0" compatLnSpc="1">
            <a:prstTxWarp prst="textNoShape">
              <a:avLst/>
            </a:prstTxWarp>
          </a:bodyPr>
          <a:lstStyle>
            <a:lvl1pPr algn="r" defTabSz="933134">
              <a:defRPr sz="1200"/>
            </a:lvl1pPr>
          </a:lstStyle>
          <a:p>
            <a:pPr>
              <a:defRPr/>
            </a:pPr>
            <a:fld id="{3811F174-D3DE-4B13-B69D-842340051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3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026" cy="465298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491" y="2"/>
            <a:ext cx="3043026" cy="465298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BF2CA524-3372-4071-83B3-9C35FE0FE33F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4" rIns="91408" bIns="457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7" y="4421109"/>
            <a:ext cx="5619115" cy="4189254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216"/>
            <a:ext cx="3043026" cy="465298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491" y="8842216"/>
            <a:ext cx="3043026" cy="465298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B6BBEA2E-003B-4AAC-9753-3C8CD4A0BC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8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Marie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1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Marie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Catherine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3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Catherine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Catherine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18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1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74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78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0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1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35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Catherine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7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Catherine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61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Catherine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09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Catherine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87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Marie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65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07782-751F-48D8-8C22-45BCB5570264}" type="slidenum">
              <a:rPr lang="en-US" smtClean="0"/>
              <a:pPr/>
              <a:t>52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709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Marie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2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Marie 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3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Catherine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 V.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82F6-A7EB-41B1-8D10-FFFBAE7166E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5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Marie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EA2E-003B-4AAC-9753-3C8CD4A0BCB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ame Side Corner Rectangle 5"/>
          <p:cNvSpPr/>
          <p:nvPr userDrawn="1"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196" y="357188"/>
            <a:ext cx="205603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E886FC3-7CA6-4C3C-920E-68369E942942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50D8A7F-54B0-4705-B682-B95D054A1FB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236064B-A914-4951-B5AE-B3FA30A49868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871C141-0B38-4114-8B61-87479B7EBA8D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DC302284-60EE-47A0-83DE-2BADD6AF4214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FF7775E-017E-4B91-AA83-0A09AAD081B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AFCE252-D2B5-4DA3-A196-3A9260DB16A1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8D5846E-27B2-4A5E-8CA3-31FF8FCCEDC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B86EF47-8B61-45FA-886B-FB2F5ADF32D0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800C981C-0467-4A2A-9E0B-DDE51DE7DD1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A848DCD-7879-4FF9-84AA-A484856C351B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A6298F6C-9B75-4FCA-B7C4-9A9598B2043A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92356D9-3805-4435-AEF5-6752596A75B6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C375677-799F-43EE-9C52-3A6D57C87E77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ame Side Corner Rectangle 5"/>
          <p:cNvSpPr/>
          <p:nvPr userDrawn="1"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196" y="357188"/>
            <a:ext cx="205603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285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www.careertech.org/Vision </a:t>
            </a:r>
          </a:p>
        </p:txBody>
      </p:sp>
    </p:spTree>
    <p:extLst>
      <p:ext uri="{BB962C8B-B14F-4D97-AF65-F5344CB8AC3E}">
        <p14:creationId xmlns:p14="http://schemas.microsoft.com/office/powerpoint/2010/main" val="42018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www.careertech.org/Vision </a:t>
            </a:r>
          </a:p>
        </p:txBody>
      </p:sp>
    </p:spTree>
    <p:extLst>
      <p:ext uri="{BB962C8B-B14F-4D97-AF65-F5344CB8AC3E}">
        <p14:creationId xmlns:p14="http://schemas.microsoft.com/office/powerpoint/2010/main" val="223017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solidFill>
          <a:srgbClr val="FF6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505285"/>
            <a:ext cx="8270417" cy="1095165"/>
          </a:xfrm>
        </p:spPr>
        <p:txBody>
          <a:bodyPr>
            <a:noAutofit/>
          </a:bodyPr>
          <a:lstStyle>
            <a:lvl1pPr algn="ctr"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766626"/>
            <a:ext cx="8270418" cy="91559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6949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7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63EB327-A7C5-4211-B1A7-7872173DBD1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71692D-C534-4BB7-B561-A9FEAB0787A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951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Same Side Corner Rectangle 4"/>
          <p:cNvSpPr/>
          <p:nvPr/>
        </p:nvSpPr>
        <p:spPr>
          <a:xfrm rot="16200000">
            <a:off x="5694456" y="811105"/>
            <a:ext cx="1738888" cy="5160207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152400"/>
            <a:ext cx="27193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1263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words_tex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26241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7284866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5" y="2470489"/>
            <a:ext cx="7284867" cy="414234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0354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ext_num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62663" y="55563"/>
            <a:ext cx="30813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138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185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_words_tex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 userDrawn="1"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996" y="357188"/>
            <a:ext cx="205603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text_num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8196" y="357188"/>
            <a:ext cx="205603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 userDrawn="1"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503999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25" y="386012"/>
            <a:ext cx="2229809" cy="8229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Reversed - 1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design_text_reverse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589" y="381000"/>
            <a:ext cx="205603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9"/>
          <p:cNvCxnSpPr/>
          <p:nvPr userDrawn="1"/>
        </p:nvCxnSpPr>
        <p:spPr>
          <a:xfrm>
            <a:off x="687388" y="21717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- Reverse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0176" y="5461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0176" y="2044701"/>
            <a:ext cx="6154872" cy="4229100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1pPr>
            <a:lvl2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2pPr>
            <a:lvl3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3pPr>
            <a:lvl4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4pPr>
            <a:lvl5pPr>
              <a:lnSpc>
                <a:spcPts val="3200"/>
              </a:lnSpc>
              <a:spcBef>
                <a:spcPts val="180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92" y="366416"/>
            <a:ext cx="222980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878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63EB327-A7C5-4211-B1A7-7872173DBD1E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F071692D-C534-4BB7-B561-A9FEAB0787A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674B5FA0-E495-4584-876C-E7EF41E7C24A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9/29/2017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2468849-D77A-4A25-8B54-D7E2CB92300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78.xml"/><Relationship Id="rId4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0075" y="434975"/>
            <a:ext cx="8112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0075" y="1944688"/>
            <a:ext cx="81121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945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ransition spd="med">
    <p:fade/>
  </p:transition>
  <p:txStyles>
    <p:titleStyle>
      <a:lvl1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Geneva"/>
          <a:cs typeface="Geneva"/>
        </a:defRPr>
      </a:lvl1pPr>
      <a:lvl2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2pPr>
      <a:lvl3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3pPr>
      <a:lvl4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4pPr>
      <a:lvl5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/>
          <a:ea typeface="Geneva"/>
          <a:cs typeface="Geneva"/>
        </a:defRPr>
      </a:lvl9pPr>
    </p:titleStyle>
    <p:bodyStyle>
      <a:lvl1pPr marL="342900" indent="-3429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neva"/>
          <a:ea typeface="Geneva"/>
          <a:cs typeface="Geneva"/>
        </a:defRPr>
      </a:lvl1pPr>
      <a:lvl2pPr marL="742950" indent="-28575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eva"/>
          <a:ea typeface="Geneva"/>
          <a:cs typeface="Geneva"/>
        </a:defRPr>
      </a:lvl2pPr>
      <a:lvl3pPr marL="1143000" indent="-2286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neva"/>
          <a:ea typeface="Geneva"/>
          <a:cs typeface="Geneva"/>
        </a:defRPr>
      </a:lvl3pPr>
      <a:lvl4pPr marL="1600200" indent="-2286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neva"/>
          <a:ea typeface="Geneva"/>
          <a:cs typeface="Geneva"/>
        </a:defRPr>
      </a:lvl4pPr>
      <a:lvl5pPr marL="2057400" indent="-2286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neva"/>
          <a:ea typeface="Geneva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166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52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15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098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3421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871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19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1328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5056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574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6206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t="1623"/>
          <a:stretch/>
        </p:blipFill>
        <p:spPr>
          <a:xfrm>
            <a:off x="0" y="2033195"/>
            <a:ext cx="9144000" cy="19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i="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759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865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898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101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8437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555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731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591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43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42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6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905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7187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31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105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847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05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6192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72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759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008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1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4268" r:id="rId2"/>
    <p:sldLayoutId id="214748427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758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729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287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5432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923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621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991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25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4377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76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748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703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97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97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95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8647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254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5589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55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692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818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02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84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966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558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2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9021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652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03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695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85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311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659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55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585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49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134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821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303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600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pic>
        <p:nvPicPr>
          <p:cNvPr id="5123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88113"/>
            <a:ext cx="91440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4"/>
          <p:cNvSpPr>
            <a:spLocks noChangeArrowheads="1"/>
          </p:cNvSpPr>
          <p:nvPr userDrawn="1"/>
        </p:nvSpPr>
        <p:spPr bwMode="auto">
          <a:xfrm>
            <a:off x="990600" y="6488113"/>
            <a:ext cx="81534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 dirty="0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890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887390E9-216A-4EDF-88E5-D175AF41E79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9/29/2017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3AF9DECC-2DB4-4E25-90E9-504335D55753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77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163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0075" y="434975"/>
            <a:ext cx="8112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0075" y="1944688"/>
            <a:ext cx="81121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84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Geneva" charset="0"/>
          <a:cs typeface="Geneva"/>
        </a:defRPr>
      </a:lvl1pPr>
      <a:lvl2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2pPr>
      <a:lvl3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3pPr>
      <a:lvl4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4pPr>
      <a:lvl5pPr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1pPr>
      <a:lvl2pPr marL="742950" indent="-28575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2pPr>
      <a:lvl3pPr marL="1143000" indent="-2286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3pPr>
      <a:lvl4pPr marL="1600200" indent="-2286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4pPr>
      <a:lvl5pPr marL="2057400" indent="-228600" algn="l" defTabSz="457200" rtl="0" fontAlgn="base">
        <a:lnSpc>
          <a:spcPts val="3000"/>
        </a:lnSpc>
        <a:spcBef>
          <a:spcPts val="18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884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www.careertech.org/Vision 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connections.nj.gov/careerconnections/prepare/skills/credentials/industry_valued_credentials.s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trongernation.luminafoundation.org/report/2017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strongernation.luminafoundation.org/report/2017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strongernation.luminafoundation.org/report/2017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strongernation.luminafoundation.org/report/2017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strongernation.luminafoundation.org/report/2017/#natio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education/cte/cerc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areerconnections.nj.gov/careerconnections/hire/hiring/paths/many_paths_one_future.s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4112622" y="2424248"/>
            <a:ext cx="4953000" cy="109537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000" dirty="0" smtClean="0">
                <a:latin typeface="Geneva"/>
              </a:rPr>
              <a:t>Agricultural Education Teachers Conference ~ September 29, 2017</a:t>
            </a:r>
          </a:p>
        </p:txBody>
      </p:sp>
      <p:sp>
        <p:nvSpPr>
          <p:cNvPr id="19458" name="Subtitle 4"/>
          <p:cNvSpPr>
            <a:spLocks noGrp="1"/>
          </p:cNvSpPr>
          <p:nvPr>
            <p:ph type="subTitle" idx="1"/>
          </p:nvPr>
        </p:nvSpPr>
        <p:spPr>
          <a:xfrm>
            <a:off x="4112622" y="3335656"/>
            <a:ext cx="5524500" cy="1282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Geneva"/>
              </a:rPr>
              <a:t>Marie Barry, Acting Deputy Chief Academic Officer</a:t>
            </a:r>
            <a:br>
              <a:rPr lang="en-US" sz="1600" dirty="0" smtClean="0">
                <a:latin typeface="Geneva"/>
              </a:rPr>
            </a:br>
            <a:r>
              <a:rPr lang="en-US" sz="1600" dirty="0" smtClean="0">
                <a:latin typeface="Geneva"/>
              </a:rPr>
              <a:t>Postsecondary Readiness &amp; Partnerships </a:t>
            </a:r>
            <a:br>
              <a:rPr lang="en-US" sz="1600" dirty="0" smtClean="0">
                <a:latin typeface="Geneva"/>
              </a:rPr>
            </a:br>
            <a:r>
              <a:rPr lang="en-US" sz="1600" dirty="0" smtClean="0">
                <a:latin typeface="Geneva"/>
              </a:rPr>
              <a:t>NJ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2523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Agriculture Teachers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21564"/>
              </p:ext>
            </p:extLst>
          </p:nvPr>
        </p:nvGraphicFramePr>
        <p:xfrm>
          <a:off x="1961002" y="2787266"/>
          <a:ext cx="3888955" cy="3238960"/>
        </p:xfrm>
        <a:graphic>
          <a:graphicData uri="http://schemas.openxmlformats.org/drawingml/2006/table">
            <a:tbl>
              <a:tblPr firstRow="1" bandRow="1"/>
              <a:tblGrid>
                <a:gridCol w="1861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25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percentile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36.0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50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percentile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49.5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75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percentile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58.0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1" dirty="0" smtClean="0"/>
                        <a:t>Average Age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b="1" dirty="0" smtClean="0"/>
                        <a:t>47.4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99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57437"/>
              </p:ext>
            </p:extLst>
          </p:nvPr>
        </p:nvGraphicFramePr>
        <p:xfrm>
          <a:off x="960559" y="3319750"/>
          <a:ext cx="6096000" cy="1112520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Career Clusters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Male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45.0%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52.9%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Female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55.0%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47.1%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356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Education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06651"/>
              </p:ext>
            </p:extLst>
          </p:nvPr>
        </p:nvGraphicFramePr>
        <p:xfrm>
          <a:off x="1079706" y="2741572"/>
          <a:ext cx="6096000" cy="2865120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Any CTE </a:t>
                      </a:r>
                    </a:p>
                    <a:p>
                      <a:pPr algn="ctr"/>
                      <a:r>
                        <a:rPr lang="en-US" dirty="0" smtClean="0"/>
                        <a:t>Career Cluster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Agriculture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Vocational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4.8%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Associates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Bachelors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49.2%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65.7%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Masters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37.9%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21.4%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Doctoral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5.7%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176" y="6060460"/>
            <a:ext cx="75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For confidentiality reasons, data with an n&lt;10 have been suppressed.</a:t>
            </a:r>
          </a:p>
        </p:txBody>
      </p:sp>
    </p:spTree>
    <p:extLst>
      <p:ext uri="{BB962C8B-B14F-4D97-AF65-F5344CB8AC3E}">
        <p14:creationId xmlns:p14="http://schemas.microsoft.com/office/powerpoint/2010/main" val="655348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4112622" y="2753432"/>
            <a:ext cx="4953000" cy="1095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Addressing the CTE Teacher Talent Pipeline</a:t>
            </a:r>
          </a:p>
        </p:txBody>
      </p:sp>
    </p:spTree>
    <p:extLst>
      <p:ext uri="{BB962C8B-B14F-4D97-AF65-F5344CB8AC3E}">
        <p14:creationId xmlns:p14="http://schemas.microsoft.com/office/powerpoint/2010/main" val="6552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5" y="1049346"/>
            <a:ext cx="750676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United States Department of Education</a:t>
            </a:r>
            <a:br>
              <a:rPr lang="en-US" dirty="0"/>
            </a:br>
            <a:r>
              <a:rPr lang="en-US" dirty="0"/>
              <a:t>CTE Teacher Pathway Initiative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5" y="2470489"/>
            <a:ext cx="7328341" cy="3419124"/>
          </a:xfrm>
        </p:spPr>
        <p:txBody>
          <a:bodyPr>
            <a:normAutofit/>
          </a:bodyPr>
          <a:lstStyle/>
          <a:p>
            <a:r>
              <a:rPr lang="en-US" dirty="0"/>
              <a:t>The purpose of the CTE Teacher Pathway Initiative is to increase the supply of high school CTE teachers available to teach students in CTE programs that align to </a:t>
            </a:r>
            <a:r>
              <a:rPr lang="en-US" dirty="0" smtClean="0"/>
              <a:t>In-Demand Industry </a:t>
            </a:r>
            <a:r>
              <a:rPr lang="en-US" dirty="0"/>
              <a:t>Sectors or Occupations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57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175" y="1015893"/>
            <a:ext cx="741755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United States Department of Education</a:t>
            </a:r>
            <a:br>
              <a:rPr lang="en-US" dirty="0"/>
            </a:br>
            <a:r>
              <a:rPr lang="en-US" dirty="0"/>
              <a:t>CTE Teacher Pathway Initiative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7417550" cy="3419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Partnering with county vocational schools and Career Pathways grantees to focus on two </a:t>
            </a:r>
            <a:r>
              <a:rPr lang="en-US" dirty="0"/>
              <a:t>strategies: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Industry fellow pathway for industry experts to co-teach with a certified CTE teacher.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Pathway to transition academic </a:t>
            </a:r>
            <a:r>
              <a:rPr lang="en-US" dirty="0"/>
              <a:t>teachers </a:t>
            </a:r>
            <a:r>
              <a:rPr lang="en-US" dirty="0" smtClean="0"/>
              <a:t>to </a:t>
            </a:r>
            <a:r>
              <a:rPr lang="en-US" dirty="0"/>
              <a:t>CTE roles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43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Fellow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7510154" cy="3419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Grant funds will be used to create an industry fellow program to allow industry experts to co-teach with experienced CTE teachers.</a:t>
            </a:r>
          </a:p>
          <a:p>
            <a:pPr lvl="1"/>
            <a:r>
              <a:rPr lang="en-US" sz="1600" dirty="0" smtClean="0"/>
              <a:t>Districts will provide co-teaching opportunities for industry experts </a:t>
            </a:r>
            <a:br>
              <a:rPr lang="en-US" sz="1600" dirty="0" smtClean="0"/>
            </a:br>
            <a:r>
              <a:rPr lang="en-US" sz="1600" dirty="0" smtClean="0"/>
              <a:t>(or recent retirees).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r>
              <a:rPr lang="en-US" sz="1600" dirty="0" smtClean="0"/>
              <a:t>Industry fellow will spend at least 100 hours in the classroom over the course of one school year.</a:t>
            </a:r>
          </a:p>
          <a:p>
            <a:pPr lvl="1"/>
            <a:r>
              <a:rPr lang="en-US" sz="1600" dirty="0"/>
              <a:t>Stipend will be paid to offset costs of entering the teaching profession, including cost of CE and 50-hour pre-service preparation.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1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175" y="960138"/>
            <a:ext cx="67945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CTE Teacher Bridge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5" y="2470489"/>
            <a:ext cx="7092711" cy="3419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Grant funds will be used to create a CTE Teacher Bridge program to transition academic teachers to CTE teachers.</a:t>
            </a:r>
          </a:p>
          <a:p>
            <a:pPr lvl="1"/>
            <a:r>
              <a:rPr lang="en-US" dirty="0" smtClean="0"/>
              <a:t>Districts will identify potential academic teacher with an interest in teaching CTE courses and a mentor CTE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89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175" y="960138"/>
            <a:ext cx="67945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CTE Teacher Bridge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2489199"/>
            <a:ext cx="7099190" cy="3400413"/>
          </a:xfrm>
        </p:spPr>
        <p:txBody>
          <a:bodyPr>
            <a:noAutofit/>
          </a:bodyPr>
          <a:lstStyle/>
          <a:p>
            <a:pPr marL="0" lvl="1" indent="0">
              <a:buNone/>
              <a:tabLst>
                <a:tab pos="0" algn="l"/>
              </a:tabLst>
            </a:pPr>
            <a:r>
              <a:rPr lang="en-US" dirty="0"/>
              <a:t>Academic teachers will complete a CTE Teacher Bridge program funded by the </a:t>
            </a:r>
            <a:r>
              <a:rPr lang="en-US" dirty="0" smtClean="0"/>
              <a:t>grant.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 smtClean="0"/>
              <a:t>Content knowledge and industry-valued credential (where available).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 smtClean="0"/>
              <a:t>Industry externships over the course of two summers.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 smtClean="0"/>
              <a:t>Mentorship by an experienced CTE teacher over the course of two school years.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81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0175" y="1015893"/>
            <a:ext cx="741755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7417550" cy="3419124"/>
          </a:xfrm>
        </p:spPr>
        <p:txBody>
          <a:bodyPr>
            <a:noAutofit/>
          </a:bodyPr>
          <a:lstStyle/>
          <a:p>
            <a:r>
              <a:rPr lang="en-US" sz="1600" dirty="0" smtClean="0"/>
              <a:t>Advance CTE</a:t>
            </a:r>
          </a:p>
          <a:p>
            <a:r>
              <a:rPr lang="en-US" sz="1600" dirty="0"/>
              <a:t>Brookdale Community College</a:t>
            </a:r>
          </a:p>
          <a:p>
            <a:r>
              <a:rPr lang="en-US" sz="1600" dirty="0"/>
              <a:t>8 Comprehensive High Schools (Career Pathways grantees)</a:t>
            </a:r>
          </a:p>
          <a:p>
            <a:r>
              <a:rPr lang="en-US" sz="1600" dirty="0"/>
              <a:t>21 County Vocational-Technical Schools</a:t>
            </a:r>
          </a:p>
          <a:p>
            <a:r>
              <a:rPr lang="en-US" sz="1600" dirty="0" smtClean="0"/>
              <a:t>New Jersey Department of Labor and Workforce Development </a:t>
            </a:r>
          </a:p>
          <a:p>
            <a:r>
              <a:rPr lang="en-US" sz="1600" dirty="0" smtClean="0"/>
              <a:t>New Jersey Business &amp; Industry Association</a:t>
            </a:r>
          </a:p>
          <a:p>
            <a:r>
              <a:rPr lang="en-US" sz="1600" dirty="0" smtClean="0"/>
              <a:t>New Jersey State Chamber of Commerce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83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637365"/>
            <a:ext cx="4453487" cy="1095165"/>
          </a:xfrm>
        </p:spPr>
        <p:txBody>
          <a:bodyPr/>
          <a:lstStyle/>
          <a:p>
            <a:r>
              <a:rPr lang="en-US" dirty="0" smtClean="0"/>
              <a:t>Connecting Education to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4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32" y="940816"/>
            <a:ext cx="710093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1344" y="722376"/>
            <a:ext cx="6154872" cy="106986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30477F"/>
                </a:solidFill>
                <a:latin typeface="Geneva"/>
              </a:rPr>
              <a:t>Office of the Secretary of Higher Education Received Lumina Foundation Grant</a:t>
            </a:r>
            <a:endParaRPr lang="en-US" sz="3200" b="1" dirty="0">
              <a:solidFill>
                <a:srgbClr val="30477F"/>
              </a:solidFill>
              <a:latin typeface="Genev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0176" y="2516208"/>
            <a:ext cx="7638568" cy="401260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200" dirty="0" smtClean="0">
                <a:latin typeface="Geneva"/>
              </a:rPr>
              <a:t>New </a:t>
            </a:r>
            <a:r>
              <a:rPr lang="en-US" sz="7200" dirty="0">
                <a:latin typeface="Geneva"/>
              </a:rPr>
              <a:t>Jersey </a:t>
            </a:r>
            <a:r>
              <a:rPr lang="en-US" sz="7200" dirty="0" smtClean="0">
                <a:latin typeface="Geneva"/>
              </a:rPr>
              <a:t>received </a:t>
            </a:r>
            <a:r>
              <a:rPr lang="en-US" sz="7200" dirty="0">
                <a:latin typeface="Geneva"/>
              </a:rPr>
              <a:t>a $100,000 attainment challenge grant from the Lumina Foundation to </a:t>
            </a:r>
            <a:r>
              <a:rPr lang="en-US" sz="7200" dirty="0" smtClean="0">
                <a:latin typeface="Geneva"/>
              </a:rPr>
              <a:t>help increase </a:t>
            </a:r>
            <a:r>
              <a:rPr lang="en-US" sz="7200" dirty="0">
                <a:latin typeface="Geneva"/>
              </a:rPr>
              <a:t>the state’s </a:t>
            </a:r>
            <a:r>
              <a:rPr lang="en-US" sz="7200" dirty="0" smtClean="0">
                <a:latin typeface="Geneva"/>
              </a:rPr>
              <a:t>postsecondary adult attainment </a:t>
            </a:r>
            <a:r>
              <a:rPr lang="en-US" sz="7200" dirty="0">
                <a:latin typeface="Geneva"/>
              </a:rPr>
              <a:t>rate to 65 percent by 2025</a:t>
            </a:r>
            <a:r>
              <a:rPr lang="en-US" sz="7200" dirty="0" smtClean="0">
                <a:latin typeface="Geneva"/>
              </a:rPr>
              <a:t>.</a:t>
            </a:r>
            <a:endParaRPr lang="en-US" sz="4800" dirty="0" smtClean="0">
              <a:latin typeface="Genev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7200" dirty="0" smtClean="0">
                <a:latin typeface="Geneva"/>
              </a:rPr>
              <a:t>To </a:t>
            </a:r>
            <a:r>
              <a:rPr lang="en-US" sz="7200" dirty="0">
                <a:latin typeface="Geneva"/>
              </a:rPr>
              <a:t>help our state implement </a:t>
            </a:r>
            <a:r>
              <a:rPr lang="en-US" sz="7200" dirty="0" smtClean="0">
                <a:latin typeface="Geneva"/>
              </a:rPr>
              <a:t>a statewide </a:t>
            </a:r>
            <a:r>
              <a:rPr lang="en-US" sz="7200" dirty="0">
                <a:latin typeface="Geneva"/>
              </a:rPr>
              <a:t>communications </a:t>
            </a:r>
            <a:r>
              <a:rPr lang="en-US" sz="7200" dirty="0" smtClean="0">
                <a:latin typeface="Geneva"/>
              </a:rPr>
              <a:t>campaign.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7200" dirty="0">
                <a:latin typeface="Geneva"/>
              </a:rPr>
              <a:t>T</a:t>
            </a:r>
            <a:r>
              <a:rPr lang="en-US" sz="7200" dirty="0" smtClean="0">
                <a:latin typeface="Geneva"/>
              </a:rPr>
              <a:t>o </a:t>
            </a:r>
            <a:r>
              <a:rPr lang="en-US" sz="7200" dirty="0">
                <a:latin typeface="Geneva"/>
              </a:rPr>
              <a:t>develop a strategic framework representing input from various stakeholders from </a:t>
            </a:r>
            <a:r>
              <a:rPr lang="en-US" sz="7200" dirty="0" smtClean="0">
                <a:latin typeface="Geneva"/>
              </a:rPr>
              <a:t>the P-20W </a:t>
            </a:r>
            <a:r>
              <a:rPr lang="en-US" sz="7200" dirty="0">
                <a:latin typeface="Geneva"/>
              </a:rPr>
              <a:t>pipeline</a:t>
            </a:r>
            <a:r>
              <a:rPr lang="en-US" sz="7200" dirty="0" smtClean="0">
                <a:latin typeface="Genev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65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94631" y="2890100"/>
            <a:ext cx="6154738" cy="2234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157331"/>
            <a:ext cx="2194560" cy="14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3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176" y="960138"/>
            <a:ext cx="70706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neva"/>
              </a:rPr>
              <a:t>Postsecondary Credentials: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570817" cy="3419124"/>
          </a:xfrm>
        </p:spPr>
        <p:txBody>
          <a:bodyPr>
            <a:noAutofit/>
          </a:bodyPr>
          <a:lstStyle/>
          <a:p>
            <a:r>
              <a:rPr lang="en-US" sz="2000" dirty="0"/>
              <a:t>Associate’s and Bachelor's degrees or </a:t>
            </a:r>
            <a:r>
              <a:rPr lang="en-US" sz="2000" dirty="0" smtClean="0"/>
              <a:t>beyond.</a:t>
            </a:r>
            <a:endParaRPr lang="en-US" sz="2000" dirty="0"/>
          </a:p>
          <a:p>
            <a:r>
              <a:rPr lang="en-US" sz="2000" dirty="0"/>
              <a:t>Industry-valued credentials offered by high schools in partnership with </a:t>
            </a:r>
            <a:r>
              <a:rPr lang="en-US" sz="2000" dirty="0" smtClean="0"/>
              <a:t>colleges.</a:t>
            </a:r>
            <a:endParaRPr lang="en-US" sz="2000" dirty="0"/>
          </a:p>
          <a:p>
            <a:r>
              <a:rPr lang="en-US" sz="2000" dirty="0"/>
              <a:t>Apprenticeship programs that lead to college </a:t>
            </a:r>
            <a:r>
              <a:rPr lang="en-US" sz="2000" dirty="0" smtClean="0"/>
              <a:t>credit.</a:t>
            </a:r>
            <a:endParaRPr lang="en-US" sz="2000" dirty="0"/>
          </a:p>
          <a:p>
            <a:r>
              <a:rPr lang="en-US" sz="2000" dirty="0"/>
              <a:t>Industry-valued credentials offered to community college and four-year college </a:t>
            </a:r>
            <a:r>
              <a:rPr lang="en-US" sz="2000" dirty="0" smtClean="0"/>
              <a:t>students.</a:t>
            </a:r>
            <a:endParaRPr lang="en-US" sz="2000" dirty="0"/>
          </a:p>
          <a:p>
            <a:r>
              <a:rPr lang="en-US" sz="2000" dirty="0"/>
              <a:t>Awarding college credit based on work experience or military </a:t>
            </a:r>
            <a:r>
              <a:rPr lang="en-US" sz="2000" dirty="0" smtClean="0"/>
              <a:t>service.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4" y="307769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80231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NJLWD </a:t>
            </a:r>
            <a:r>
              <a:rPr lang="en-US" dirty="0"/>
              <a:t>Industry-Valued Credentials List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374900"/>
            <a:ext cx="5283200" cy="3962400"/>
          </a:xfrm>
        </p:spPr>
        <p:txBody>
          <a:bodyPr>
            <a:noAutofit/>
          </a:bodyPr>
          <a:lstStyle/>
          <a:p>
            <a:r>
              <a:rPr lang="en-US" sz="1400" dirty="0" smtClean="0"/>
              <a:t>The Industry-Valued </a:t>
            </a:r>
            <a:r>
              <a:rPr lang="en-US" sz="1400" dirty="0"/>
              <a:t>Credential List </a:t>
            </a:r>
            <a:r>
              <a:rPr lang="en-US" sz="1400" dirty="0" smtClean="0"/>
              <a:t>is updated </a:t>
            </a:r>
            <a:r>
              <a:rPr lang="en-US" sz="1400" dirty="0"/>
              <a:t>quarterly as New Jersey employers and training providers share important changes with the state's multi-agency Credential Review Board as industry needs evolve.</a:t>
            </a:r>
          </a:p>
          <a:p>
            <a:r>
              <a:rPr lang="en-US" sz="1400" dirty="0"/>
              <a:t>Goal to dramatically increase the number of students who successfully complete career pathways.</a:t>
            </a:r>
          </a:p>
          <a:p>
            <a:r>
              <a:rPr lang="en-US" sz="1400" dirty="0"/>
              <a:t>NJ SMART data </a:t>
            </a:r>
            <a:r>
              <a:rPr lang="en-US" sz="1400" dirty="0" smtClean="0"/>
              <a:t>collection included </a:t>
            </a:r>
            <a:r>
              <a:rPr lang="en-US" sz="1400" dirty="0"/>
              <a:t>industry-valued credentials for 2016-17.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78" t="12082" r="40350" b="15624"/>
          <a:stretch/>
        </p:blipFill>
        <p:spPr>
          <a:xfrm>
            <a:off x="502920" y="2740660"/>
            <a:ext cx="1920240" cy="24720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35280" y="6248400"/>
            <a:ext cx="773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eneva"/>
                <a:hlinkClick r:id="rId3"/>
              </a:rPr>
              <a:t>http://</a:t>
            </a:r>
            <a:r>
              <a:rPr lang="en-US" sz="1200" dirty="0" smtClean="0">
                <a:latin typeface="Geneva"/>
                <a:hlinkClick r:id="rId3"/>
              </a:rPr>
              <a:t>careerconnections.nj.gov/careerconnections/prepare/skills/credentials/industry_valued_credentials.shtml</a:t>
            </a:r>
            <a:r>
              <a:rPr lang="en-US" sz="1200" dirty="0" smtClean="0">
                <a:latin typeface="Geneva"/>
              </a:rPr>
              <a:t> </a:t>
            </a:r>
            <a:endParaRPr lang="en-US" sz="1200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07024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409" y="123825"/>
            <a:ext cx="7130099" cy="6643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9" y="6421107"/>
            <a:ext cx="52445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Source</a:t>
            </a:r>
            <a:r>
              <a:rPr lang="en-US" sz="1100" dirty="0" smtClean="0">
                <a:solidFill>
                  <a:prstClr val="black"/>
                </a:solidFill>
              </a:rPr>
              <a:t>: </a:t>
            </a:r>
            <a:r>
              <a:rPr lang="en-US" sz="1100" i="1" dirty="0" smtClean="0">
                <a:solidFill>
                  <a:prstClr val="black"/>
                </a:solidFill>
              </a:rPr>
              <a:t>“A Stronger Nation” </a:t>
            </a:r>
            <a:r>
              <a:rPr lang="en-US" sz="1100" dirty="0" smtClean="0">
                <a:solidFill>
                  <a:prstClr val="black"/>
                </a:solidFill>
              </a:rPr>
              <a:t>Lumina Foundation 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http://strongernation.luminafoundation.org/report/2017/#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state/NJ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3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17379"/>
            <a:ext cx="8869680" cy="3653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" y="6495538"/>
            <a:ext cx="8444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Source</a:t>
            </a:r>
            <a:r>
              <a:rPr lang="en-US" sz="1100" dirty="0" smtClean="0">
                <a:solidFill>
                  <a:prstClr val="black"/>
                </a:solidFill>
              </a:rPr>
              <a:t>: </a:t>
            </a:r>
            <a:r>
              <a:rPr lang="en-US" sz="1100" i="1" dirty="0" smtClean="0">
                <a:solidFill>
                  <a:prstClr val="black"/>
                </a:solidFill>
              </a:rPr>
              <a:t>“A Stronger Nation” </a:t>
            </a:r>
            <a:r>
              <a:rPr lang="en-US" sz="1100" dirty="0" smtClean="0">
                <a:solidFill>
                  <a:prstClr val="black"/>
                </a:solidFill>
              </a:rPr>
              <a:t>Lumina Foundation 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://strongernation.luminafoundation.org/report/2017/#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state/NJ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61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5" y="171155"/>
            <a:ext cx="7981030" cy="649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" y="6495538"/>
            <a:ext cx="8444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Source</a:t>
            </a:r>
            <a:r>
              <a:rPr lang="en-US" sz="1100" dirty="0" smtClean="0">
                <a:solidFill>
                  <a:prstClr val="black"/>
                </a:solidFill>
              </a:rPr>
              <a:t>: </a:t>
            </a:r>
            <a:r>
              <a:rPr lang="en-US" sz="1100" i="1" dirty="0" smtClean="0">
                <a:solidFill>
                  <a:prstClr val="black"/>
                </a:solidFill>
              </a:rPr>
              <a:t>“A Stronger Nation” </a:t>
            </a:r>
            <a:r>
              <a:rPr lang="en-US" sz="1100" dirty="0" smtClean="0">
                <a:solidFill>
                  <a:prstClr val="black"/>
                </a:solidFill>
              </a:rPr>
              <a:t>Lumina Foundation 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://strongernation.luminafoundation.org/report/2017/#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state/NJ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28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0" y="1061143"/>
            <a:ext cx="888664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9" y="6495538"/>
            <a:ext cx="8444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Source</a:t>
            </a:r>
            <a:r>
              <a:rPr lang="en-US" sz="1100" dirty="0" smtClean="0">
                <a:solidFill>
                  <a:prstClr val="black"/>
                </a:solidFill>
              </a:rPr>
              <a:t>: </a:t>
            </a:r>
            <a:r>
              <a:rPr lang="en-US" sz="1100" i="1" dirty="0" smtClean="0">
                <a:solidFill>
                  <a:prstClr val="black"/>
                </a:solidFill>
              </a:rPr>
              <a:t>“A Stronger Nation” </a:t>
            </a:r>
            <a:r>
              <a:rPr lang="en-US" sz="1100" dirty="0" smtClean="0">
                <a:solidFill>
                  <a:prstClr val="black"/>
                </a:solidFill>
              </a:rPr>
              <a:t>Lumina Foundation 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://strongernation.luminafoundation.org/report/2017/#</a:t>
            </a:r>
            <a:r>
              <a:rPr lang="en-US" sz="1100" dirty="0" smtClean="0">
                <a:solidFill>
                  <a:prstClr val="black"/>
                </a:solidFill>
                <a:hlinkClick r:id="rId4"/>
              </a:rPr>
              <a:t>state/NJ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2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89" y="338628"/>
            <a:ext cx="631366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92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Agriculture Education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Programs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Students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Teachers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Statewide Initiative 65 by 25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Employer/Industry Connections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0553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35" y="460375"/>
            <a:ext cx="62935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5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2064"/>
            <a:ext cx="8229600" cy="4114800"/>
          </a:xfrm>
          <a:prstGeom prst="rect">
            <a:avLst/>
          </a:prstGeom>
          <a:ln>
            <a:solidFill>
              <a:srgbClr val="009AA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6520" y="6202700"/>
            <a:ext cx="9047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Source: </a:t>
            </a:r>
            <a:r>
              <a:rPr lang="en-US" sz="1400" i="1" dirty="0" smtClean="0">
                <a:solidFill>
                  <a:prstClr val="black"/>
                </a:solidFill>
              </a:rPr>
              <a:t>“A Stronger Nation” </a:t>
            </a:r>
            <a:r>
              <a:rPr lang="en-US" sz="1400" dirty="0" smtClean="0">
                <a:solidFill>
                  <a:prstClr val="black"/>
                </a:solidFill>
              </a:rPr>
              <a:t>Lumina Foundation (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://strongernation.luminafoundation.org/report/2017/#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nation</a:t>
            </a:r>
            <a:r>
              <a:rPr lang="en-US" sz="1400" dirty="0" smtClean="0">
                <a:solidFill>
                  <a:prstClr val="black"/>
                </a:solidFill>
              </a:rPr>
              <a:t>)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80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176" y="960138"/>
            <a:ext cx="7019824" cy="1143000"/>
          </a:xfrm>
        </p:spPr>
        <p:txBody>
          <a:bodyPr/>
          <a:lstStyle/>
          <a:p>
            <a:r>
              <a:rPr lang="en-US" sz="4000" dirty="0" smtClean="0"/>
              <a:t>Cornerstones for Success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47" y="2646189"/>
            <a:ext cx="4671753" cy="32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47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176" y="960138"/>
            <a:ext cx="70706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neva"/>
              </a:rPr>
              <a:t>Cornerstones for Success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570817" cy="34191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eneva"/>
              </a:rPr>
              <a:t>Provide career awareness for all students and adults.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eneva"/>
              </a:rPr>
              <a:t>Grow high school/college partnerships.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Expand credit-bearing credential programs in colleges and universities.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eneva"/>
              </a:rPr>
              <a:t>Strengthen two- and four-year college partnerships.</a:t>
            </a:r>
            <a:endParaRPr lang="en-US" dirty="0">
              <a:latin typeface="Genev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4" y="307769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8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176" y="960138"/>
            <a:ext cx="70706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neva"/>
              </a:rPr>
              <a:t>Cornerstones for Success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570817" cy="341912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Enhanced commitment to equity</a:t>
            </a:r>
            <a:r>
              <a:rPr lang="en-US" dirty="0" smtClean="0">
                <a:latin typeface="Geneva"/>
              </a:rPr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latin typeface="Geneva"/>
              </a:rPr>
              <a:t>Make it easier for adults to earn a credential or degree.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Expand work experience programs for students.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>
                <a:latin typeface="Geneva"/>
              </a:rPr>
              <a:t>Enhance the partnerships between business and education.</a:t>
            </a:r>
            <a:endParaRPr lang="en-US" dirty="0">
              <a:latin typeface="Genev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4" y="307769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37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176" y="960138"/>
            <a:ext cx="707062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neva"/>
              </a:rPr>
              <a:t>Provide career awareness for </a:t>
            </a:r>
            <a:br>
              <a:rPr lang="en-US" sz="3200" dirty="0" smtClean="0">
                <a:latin typeface="Geneva"/>
              </a:rPr>
            </a:br>
            <a:r>
              <a:rPr lang="en-US" sz="3200" dirty="0" smtClean="0">
                <a:latin typeface="Geneva"/>
              </a:rPr>
              <a:t>all students and adults: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570817" cy="34191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neva"/>
              </a:rPr>
              <a:t>All individuals need access to high-quality, reliable information to make decisions about their education and their careers.</a:t>
            </a:r>
          </a:p>
          <a:p>
            <a:r>
              <a:rPr lang="en-US" dirty="0" smtClean="0">
                <a:latin typeface="Geneva"/>
              </a:rPr>
              <a:t>This information is provided by school and career counselors </a:t>
            </a:r>
            <a:r>
              <a:rPr lang="en-US" dirty="0" smtClean="0"/>
              <a:t>in middle schools, </a:t>
            </a:r>
            <a:r>
              <a:rPr lang="en-US" dirty="0" smtClean="0">
                <a:latin typeface="Geneva"/>
              </a:rPr>
              <a:t>high schools and colleges.</a:t>
            </a:r>
            <a:endParaRPr lang="en-US" dirty="0">
              <a:latin typeface="Genev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4" y="307769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53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5" y="1048274"/>
            <a:ext cx="7284867" cy="1143000"/>
          </a:xfrm>
        </p:spPr>
        <p:txBody>
          <a:bodyPr/>
          <a:lstStyle/>
          <a:p>
            <a:r>
              <a:rPr lang="en-US" dirty="0" smtClean="0"/>
              <a:t>NJ</a:t>
            </a:r>
            <a:r>
              <a:rPr lang="en-US" dirty="0"/>
              <a:t> </a:t>
            </a:r>
            <a:r>
              <a:rPr lang="en-US" dirty="0" smtClean="0"/>
              <a:t>Career Assistance Navigator</a:t>
            </a:r>
            <a:br>
              <a:rPr lang="en-US" dirty="0" smtClean="0"/>
            </a:br>
            <a:r>
              <a:rPr lang="en-US" sz="2400" dirty="0" smtClean="0"/>
              <a:t>www.njcan.org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43" t="19437" r="12355" b="10522"/>
          <a:stretch/>
        </p:blipFill>
        <p:spPr>
          <a:xfrm>
            <a:off x="1545051" y="2383293"/>
            <a:ext cx="5616145" cy="420624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1625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</a:t>
            </a:r>
            <a:r>
              <a:rPr lang="en-US" dirty="0"/>
              <a:t>Connections</a:t>
            </a:r>
            <a:br>
              <a:rPr lang="en-US" dirty="0"/>
            </a:br>
            <a:r>
              <a:rPr lang="en-US" sz="2200" dirty="0"/>
              <a:t>http://careerconnections.nj.gov/careerconnections/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37" t="11988" r="22895" b="11754"/>
          <a:stretch/>
        </p:blipFill>
        <p:spPr>
          <a:xfrm>
            <a:off x="1541438" y="2280996"/>
            <a:ext cx="538036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5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176" y="960138"/>
            <a:ext cx="743638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neva"/>
              </a:rPr>
              <a:t>Grow high school/college partnerships: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5983504" cy="341912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neva"/>
              </a:rPr>
              <a:t>Provide students an opportunity to earn an industry-valued credential and college credit while in high school.</a:t>
            </a:r>
          </a:p>
          <a:p>
            <a:pPr lvl="1"/>
            <a:r>
              <a:rPr lang="en-US" dirty="0" smtClean="0"/>
              <a:t>Dual Enrollment</a:t>
            </a:r>
          </a:p>
          <a:p>
            <a:pPr lvl="1"/>
            <a:r>
              <a:rPr lang="en-US" dirty="0" smtClean="0">
                <a:latin typeface="Geneva"/>
              </a:rPr>
              <a:t>Articulation Agreements</a:t>
            </a:r>
          </a:p>
          <a:p>
            <a:pPr lvl="1"/>
            <a:r>
              <a:rPr lang="en-US" dirty="0" smtClean="0"/>
              <a:t>CASE</a:t>
            </a:r>
            <a:endParaRPr lang="en-US" dirty="0" smtClean="0">
              <a:latin typeface="Geneva"/>
            </a:endParaRPr>
          </a:p>
          <a:p>
            <a:r>
              <a:rPr lang="en-US" dirty="0" smtClean="0">
                <a:latin typeface="Geneva"/>
              </a:rPr>
              <a:t>Assist students to transition to college. </a:t>
            </a:r>
            <a:endParaRPr lang="en-US" dirty="0">
              <a:latin typeface="Genev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28" y="304273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3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4" y="255204"/>
            <a:ext cx="7940039" cy="1029335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b="1" dirty="0"/>
              <a:t>CTE Students Earning College Credit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2015-2016 </a:t>
            </a:r>
            <a:r>
              <a:rPr lang="en-US" sz="2400" i="1" dirty="0"/>
              <a:t/>
            </a:r>
            <a:br>
              <a:rPr lang="en-US" sz="2400" i="1" dirty="0"/>
            </a:br>
            <a:endParaRPr lang="en-US" sz="2000" i="1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375576"/>
              </p:ext>
            </p:extLst>
          </p:nvPr>
        </p:nvGraphicFramePr>
        <p:xfrm>
          <a:off x="548640" y="1472951"/>
          <a:ext cx="8001000" cy="44196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Agriculture, Food &amp; Natural Resources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                Architecture &amp; Construction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228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Arts, 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A/V Technology &amp; Communications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1,035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Business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Management &amp; Administration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526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Education &amp; Training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Finance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Health Science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2,122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Hospitality &amp; Tourism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773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Human Services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120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Information Technology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315</a:t>
                      </a:r>
                    </a:p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Law, Public Safety, Corrections &amp; Security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Manufacturing</a:t>
                      </a: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Marketing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STEM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1133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Transportation, Distribution &amp; Logistics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6099736"/>
            <a:ext cx="804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Geneva"/>
              </a:rPr>
              <a:t>TOTAL Students Earning College Credit </a:t>
            </a:r>
            <a:r>
              <a:rPr lang="en-US" sz="2000" dirty="0" smtClean="0">
                <a:solidFill>
                  <a:prstClr val="black"/>
                </a:solidFill>
                <a:latin typeface="Geneva"/>
              </a:rPr>
              <a:t>8,298</a:t>
            </a:r>
            <a:br>
              <a:rPr lang="en-US" sz="2000" dirty="0" smtClean="0">
                <a:solidFill>
                  <a:prstClr val="black"/>
                </a:solidFill>
                <a:latin typeface="Geneva"/>
              </a:rPr>
            </a:br>
            <a:r>
              <a:rPr lang="en-US" sz="1600" i="1" dirty="0" smtClean="0">
                <a:solidFill>
                  <a:prstClr val="black"/>
                </a:solidFill>
                <a:latin typeface="Geneva"/>
              </a:rPr>
              <a:t>(Includes Government &amp; Public Administration = 13)</a:t>
            </a:r>
            <a:endParaRPr lang="en-US" sz="1600" i="1" dirty="0">
              <a:solidFill>
                <a:prstClr val="black"/>
              </a:solidFill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664613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7718324" cy="34191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93" y="3202108"/>
            <a:ext cx="525225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neva"/>
              </a:rPr>
              <a:t>Enhanced commitment to equity:</a:t>
            </a:r>
            <a:endParaRPr lang="en-US" sz="3200" dirty="0">
              <a:latin typeface="Genev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176" y="2470488"/>
            <a:ext cx="6684544" cy="36153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Recognizing the rich </a:t>
            </a:r>
            <a:r>
              <a:rPr lang="en-US" dirty="0" smtClean="0"/>
              <a:t>diversity of our population</a:t>
            </a:r>
            <a:r>
              <a:rPr lang="en-US" dirty="0"/>
              <a:t>, we will:</a:t>
            </a:r>
          </a:p>
          <a:p>
            <a:r>
              <a:rPr lang="en-US" dirty="0"/>
              <a:t>identify the gaps in opportunity and attainment;</a:t>
            </a:r>
          </a:p>
          <a:p>
            <a:r>
              <a:rPr lang="en-US" dirty="0"/>
              <a:t>expand best practices to close equity gaps; and</a:t>
            </a:r>
          </a:p>
          <a:p>
            <a:r>
              <a:rPr lang="en-US" dirty="0" smtClean="0"/>
              <a:t>continue to provide technical assistance to school districts through the Career Equity Resource Center (</a:t>
            </a:r>
            <a:r>
              <a:rPr lang="en-US" dirty="0" smtClean="0">
                <a:hlinkClick r:id="rId3"/>
              </a:rPr>
              <a:t>www.state.nj.us/education/cte/cerc/</a:t>
            </a:r>
            <a:r>
              <a:rPr lang="en-US" dirty="0" smtClean="0"/>
              <a:t>).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53" y="305289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7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Geneva"/>
              </a:rPr>
              <a:t>Expand work experience programs for students: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209617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Geneva"/>
              </a:rPr>
              <a:t>Internships, apprenticeships, structured learning experiences (SLE), supervised agricultural experiences (SAE) and mentoring provide an opportunity for students to learn valuable skills on the job while helping to inform their career decisions.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93" y="306305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0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/>
              <a:t>Many Paths, One Future </a:t>
            </a:r>
            <a:r>
              <a:rPr lang="en-US" sz="3200" dirty="0"/>
              <a:t>Internship Grant Program</a:t>
            </a:r>
            <a:endParaRPr lang="en-US" sz="3200" dirty="0">
              <a:latin typeface="Genev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6161230"/>
            <a:ext cx="8030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http://careerconnections.nj.gov/careerconnections/hire/hiring/paths/many_paths_one_future.shtml</a:t>
            </a:r>
            <a:r>
              <a:rPr lang="en-US" sz="1400" dirty="0"/>
              <a:t> </a:t>
            </a:r>
            <a:endParaRPr lang="en-US" sz="1400" dirty="0">
              <a:latin typeface="Genev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69" y="2349104"/>
            <a:ext cx="2755666" cy="356616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056570" y="4566663"/>
            <a:ext cx="5786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>
              <a:latin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68057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Paths, One Future </a:t>
            </a:r>
            <a:br>
              <a:rPr lang="en-US" dirty="0" smtClean="0"/>
            </a:br>
            <a:r>
              <a:rPr lang="en-US" dirty="0" smtClean="0"/>
              <a:t>Internship Grant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330789"/>
            <a:ext cx="7311924" cy="3419124"/>
          </a:xfrm>
        </p:spPr>
        <p:txBody>
          <a:bodyPr>
            <a:noAutofit/>
          </a:bodyPr>
          <a:lstStyle/>
          <a:p>
            <a:r>
              <a:rPr lang="en-US" sz="1800" dirty="0" smtClean="0"/>
              <a:t>Awards are available for up to 1,000 students on a first-come, </a:t>
            </a:r>
            <a:br>
              <a:rPr lang="en-US" sz="1800" dirty="0" smtClean="0"/>
            </a:br>
            <a:r>
              <a:rPr lang="en-US" sz="1800" dirty="0" smtClean="0"/>
              <a:t>first-served basis.</a:t>
            </a:r>
          </a:p>
          <a:p>
            <a:r>
              <a:rPr lang="en-US" sz="1800" dirty="0" smtClean="0"/>
              <a:t>Will reimburse employers 50% of wages up to $1,500 per student.</a:t>
            </a:r>
          </a:p>
          <a:p>
            <a:r>
              <a:rPr lang="en-US" sz="1800" dirty="0" smtClean="0"/>
              <a:t>Internships must be in one of New Jersey’s key industries.</a:t>
            </a:r>
          </a:p>
          <a:p>
            <a:r>
              <a:rPr lang="en-US" sz="1800" dirty="0" smtClean="0"/>
              <a:t>Student interns must be enrolled in a New Jersey high school, college, or university and are subject to their school’s internship eligibility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88347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096" y="904051"/>
            <a:ext cx="6389904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Geneva"/>
              </a:rPr>
              <a:t>Enhance the partnerships between business and education:</a:t>
            </a:r>
            <a:endParaRPr lang="en-US" sz="3200" dirty="0">
              <a:latin typeface="Genev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511824" cy="3419124"/>
          </a:xfrm>
        </p:spPr>
        <p:txBody>
          <a:bodyPr>
            <a:noAutofit/>
          </a:bodyPr>
          <a:lstStyle/>
          <a:p>
            <a:r>
              <a:rPr lang="en-US" sz="1800" dirty="0" smtClean="0"/>
              <a:t>Advisory boards inform curriculum and instruction.</a:t>
            </a:r>
          </a:p>
          <a:p>
            <a:pPr lvl="1"/>
            <a:r>
              <a:rPr lang="en-US" sz="1800" dirty="0" smtClean="0"/>
              <a:t>Provide mentors</a:t>
            </a:r>
          </a:p>
          <a:p>
            <a:pPr lvl="1"/>
            <a:r>
              <a:rPr lang="en-US" sz="1800" dirty="0" smtClean="0"/>
              <a:t>SAE/SLE</a:t>
            </a:r>
          </a:p>
          <a:p>
            <a:pPr lvl="1"/>
            <a:r>
              <a:rPr lang="en-US" sz="1800" dirty="0" smtClean="0"/>
              <a:t>FFA (career development events)</a:t>
            </a:r>
          </a:p>
          <a:p>
            <a:r>
              <a:rPr lang="en-US" sz="1800" dirty="0" smtClean="0"/>
              <a:t>Talent Networks</a:t>
            </a:r>
          </a:p>
          <a:p>
            <a:pPr lvl="1"/>
            <a:r>
              <a:rPr lang="en-US" sz="1800" dirty="0" smtClean="0"/>
              <a:t>Advanced Manufacturing (Food Processing)</a:t>
            </a:r>
          </a:p>
          <a:p>
            <a:pPr lvl="1"/>
            <a:r>
              <a:rPr lang="en-US" sz="1800" dirty="0" smtClean="0"/>
              <a:t>Life Sciences</a:t>
            </a:r>
          </a:p>
          <a:p>
            <a:pPr lvl="1"/>
            <a:endParaRPr lang="en-US" dirty="0" smtClean="0">
              <a:latin typeface="Genev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93" y="3063051"/>
            <a:ext cx="9916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9" y="128016"/>
            <a:ext cx="7498080" cy="65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1107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74" y="402336"/>
            <a:ext cx="7790457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9609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01" y="217950"/>
            <a:ext cx="7193454" cy="61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384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High-Quality, </a:t>
            </a:r>
            <a:br>
              <a:rPr lang="en-US" dirty="0" smtClean="0"/>
            </a:br>
            <a:r>
              <a:rPr lang="en-US" dirty="0" smtClean="0"/>
              <a:t>Employer-Valued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8"/>
            <a:ext cx="7007124" cy="3473111"/>
          </a:xfrm>
        </p:spPr>
        <p:txBody>
          <a:bodyPr/>
          <a:lstStyle/>
          <a:p>
            <a:r>
              <a:rPr lang="en-US" dirty="0" smtClean="0"/>
              <a:t>Collaborative partnerships.</a:t>
            </a:r>
          </a:p>
          <a:p>
            <a:r>
              <a:rPr lang="en-US" dirty="0" smtClean="0"/>
              <a:t>Analysis of economic and workforce trends to inform curriculum (i.e., project-based learning, advisory committees).</a:t>
            </a:r>
          </a:p>
          <a:p>
            <a:r>
              <a:rPr lang="en-US" dirty="0" smtClean="0"/>
              <a:t>Provide real-world experiences through internships, mentorships or apprenticeships.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07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4" y="330872"/>
            <a:ext cx="6198967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6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Students enrolled in Approved CTE AFNR Programs </a:t>
            </a: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85672"/>
              </p:ext>
            </p:extLst>
          </p:nvPr>
        </p:nvGraphicFramePr>
        <p:xfrm>
          <a:off x="600176" y="2413000"/>
          <a:ext cx="74168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23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160" y="5191760"/>
            <a:ext cx="7437120" cy="6978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000" dirty="0" smtClean="0">
                <a:latin typeface="Geneva"/>
              </a:rPr>
              <a:t>Visit manypathsonefuture.org to become involved and </a:t>
            </a:r>
            <a:br>
              <a:rPr lang="en-US" sz="2000" dirty="0" smtClean="0">
                <a:latin typeface="Geneva"/>
              </a:rPr>
            </a:br>
            <a:r>
              <a:rPr lang="en-US" sz="2000" dirty="0" smtClean="0">
                <a:latin typeface="Geneva"/>
              </a:rPr>
              <a:t>sign up for email updates.</a:t>
            </a:r>
          </a:p>
          <a:p>
            <a:pPr marL="0" indent="0">
              <a:buNone/>
            </a:pPr>
            <a:endParaRPr lang="en-US" dirty="0">
              <a:latin typeface="Geneva"/>
            </a:endParaRPr>
          </a:p>
          <a:p>
            <a:endParaRPr lang="en-US" dirty="0">
              <a:latin typeface="Geneva"/>
            </a:endParaRPr>
          </a:p>
        </p:txBody>
      </p:sp>
      <p:pic>
        <p:nvPicPr>
          <p:cNvPr id="6" name="Picture 5" descr="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8254"/>
          <a:stretch/>
        </p:blipFill>
        <p:spPr>
          <a:xfrm>
            <a:off x="2052320" y="2412318"/>
            <a:ext cx="4480560" cy="3144747"/>
          </a:xfrm>
          <a:prstGeom prst="rect">
            <a:avLst/>
          </a:prstGeom>
          <a:ln>
            <a:solidFill>
              <a:srgbClr val="30477F"/>
            </a:solidFill>
          </a:ln>
        </p:spPr>
      </p:pic>
    </p:spTree>
    <p:extLst>
      <p:ext uri="{BB962C8B-B14F-4D97-AF65-F5344CB8AC3E}">
        <p14:creationId xmlns:p14="http://schemas.microsoft.com/office/powerpoint/2010/main" val="327483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840" y="2911685"/>
            <a:ext cx="4653280" cy="109516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04099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0795" y="2191011"/>
            <a:ext cx="4707375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16962" y="74431"/>
          <a:ext cx="9819369" cy="701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682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AFNR Programs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058699"/>
              </p:ext>
            </p:extLst>
          </p:nvPr>
        </p:nvGraphicFramePr>
        <p:xfrm>
          <a:off x="749146" y="2522863"/>
          <a:ext cx="6995711" cy="375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9906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NJ Certified AFNR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562624" cy="3419124"/>
          </a:xfrm>
        </p:spPr>
        <p:txBody>
          <a:bodyPr/>
          <a:lstStyle/>
          <a:p>
            <a:r>
              <a:rPr lang="en-US" dirty="0" smtClean="0"/>
              <a:t>70 certified teachers</a:t>
            </a:r>
          </a:p>
          <a:p>
            <a:r>
              <a:rPr lang="en-US" dirty="0" smtClean="0"/>
              <a:t>39 hold the </a:t>
            </a:r>
            <a:r>
              <a:rPr lang="en-US" dirty="0" smtClean="0"/>
              <a:t>Teacher </a:t>
            </a:r>
            <a:r>
              <a:rPr lang="en-US" smtClean="0"/>
              <a:t>of Agriculture </a:t>
            </a:r>
            <a:r>
              <a:rPr lang="en-US" dirty="0" smtClean="0"/>
              <a:t>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70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47694907"/>
              </p:ext>
            </p:extLst>
          </p:nvPr>
        </p:nvGraphicFramePr>
        <p:xfrm>
          <a:off x="187287" y="2103138"/>
          <a:ext cx="7952620" cy="391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Historical Comparison of Age of </a:t>
            </a:r>
            <a:br>
              <a:rPr lang="en-US" sz="2800" dirty="0" smtClean="0"/>
            </a:br>
            <a:r>
              <a:rPr lang="en-US" sz="2800" dirty="0" smtClean="0"/>
              <a:t>CTE Teachers: All Career Clusters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910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4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4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4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7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4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5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6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7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8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9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0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1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2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3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4_Custom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6B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6063"/>
      </a:accent6>
      <a:hlink>
        <a:srgbClr val="CC0000"/>
      </a:hlink>
      <a:folHlink>
        <a:srgbClr val="99CC00"/>
      </a:folHlink>
    </a:clrScheme>
    <a:fontScheme name="4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26187</TotalTime>
  <Words>1160</Words>
  <Application>Microsoft Office PowerPoint</Application>
  <PresentationFormat>On-screen Show (4:3)</PresentationFormat>
  <Paragraphs>269</Paragraphs>
  <Slides>52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78</vt:i4>
      </vt:variant>
      <vt:variant>
        <vt:lpstr>Slide Titles</vt:lpstr>
      </vt:variant>
      <vt:variant>
        <vt:i4>52</vt:i4>
      </vt:variant>
    </vt:vector>
  </HeadingPairs>
  <TitlesOfParts>
    <vt:vector size="137" baseType="lpstr">
      <vt:lpstr>ＭＳ Ｐゴシック</vt:lpstr>
      <vt:lpstr>Arial</vt:lpstr>
      <vt:lpstr>Arial Black</vt:lpstr>
      <vt:lpstr>Calibri</vt:lpstr>
      <vt:lpstr>Geneva</vt:lpstr>
      <vt:lpstr>Myriad Pro</vt:lpstr>
      <vt:lpstr>Wingdings</vt:lpstr>
      <vt:lpstr>Office Theme</vt:lpstr>
      <vt:lpstr>1_Office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33_Custom Design</vt:lpstr>
      <vt:lpstr>34_Custom Design</vt:lpstr>
      <vt:lpstr>35_Custom Design</vt:lpstr>
      <vt:lpstr>36_Custom Design</vt:lpstr>
      <vt:lpstr>37_Custom Design</vt:lpstr>
      <vt:lpstr>38_Custom Design</vt:lpstr>
      <vt:lpstr>39_Custom Design</vt:lpstr>
      <vt:lpstr>40_Custom Design</vt:lpstr>
      <vt:lpstr>41_Custom Design</vt:lpstr>
      <vt:lpstr>42_Custom Design</vt:lpstr>
      <vt:lpstr>43_Custom Design</vt:lpstr>
      <vt:lpstr>44_Custom Design</vt:lpstr>
      <vt:lpstr>45_Custom Design</vt:lpstr>
      <vt:lpstr>46_Custom Design</vt:lpstr>
      <vt:lpstr>47_Custom Design</vt:lpstr>
      <vt:lpstr>48_Custom Design</vt:lpstr>
      <vt:lpstr>49_Custom Design</vt:lpstr>
      <vt:lpstr>50_Custom Design</vt:lpstr>
      <vt:lpstr>51_Custom Design</vt:lpstr>
      <vt:lpstr>52_Custom Design</vt:lpstr>
      <vt:lpstr>53_Custom Design</vt:lpstr>
      <vt:lpstr>54_Custom Design</vt:lpstr>
      <vt:lpstr>55_Custom Design</vt:lpstr>
      <vt:lpstr>56_Custom Design</vt:lpstr>
      <vt:lpstr>57_Custom Design</vt:lpstr>
      <vt:lpstr>58_Custom Design</vt:lpstr>
      <vt:lpstr>59_Custom Design</vt:lpstr>
      <vt:lpstr>60_Custom Design</vt:lpstr>
      <vt:lpstr>61_Custom Design</vt:lpstr>
      <vt:lpstr>62_Custom Design</vt:lpstr>
      <vt:lpstr>63_Custom Design</vt:lpstr>
      <vt:lpstr>64_Custom Design</vt:lpstr>
      <vt:lpstr>65_Custom Design</vt:lpstr>
      <vt:lpstr>66_Custom Design</vt:lpstr>
      <vt:lpstr>67_Custom Design</vt:lpstr>
      <vt:lpstr>68_Custom Design</vt:lpstr>
      <vt:lpstr>69_Custom Design</vt:lpstr>
      <vt:lpstr>70_Custom Design</vt:lpstr>
      <vt:lpstr>71_Custom Design</vt:lpstr>
      <vt:lpstr>72_Custom Design</vt:lpstr>
      <vt:lpstr>73_Custom Design</vt:lpstr>
      <vt:lpstr>74_Custom Design</vt:lpstr>
      <vt:lpstr>CTETheme1</vt:lpstr>
      <vt:lpstr>Agricultural Education Teachers Conference ~ September 29, 2017</vt:lpstr>
      <vt:lpstr>Connecting Education to Industry</vt:lpstr>
      <vt:lpstr>Topics</vt:lpstr>
      <vt:lpstr>PowerPoint Presentation</vt:lpstr>
      <vt:lpstr>Students enrolled in Approved CTE AFNR Programs </vt:lpstr>
      <vt:lpstr>PowerPoint Presentation</vt:lpstr>
      <vt:lpstr>Approved AFNR Programs</vt:lpstr>
      <vt:lpstr>NJ Certified AFNR Teachers</vt:lpstr>
      <vt:lpstr>Historical Comparison of Age of  CTE Teachers: All Career Clusters</vt:lpstr>
      <vt:lpstr>Age of Agriculture Teachers </vt:lpstr>
      <vt:lpstr>Gender</vt:lpstr>
      <vt:lpstr>Highest Education</vt:lpstr>
      <vt:lpstr>Addressing the CTE Teacher Talent Pipeline</vt:lpstr>
      <vt:lpstr>United States Department of Education CTE Teacher Pathway Initiative Grant</vt:lpstr>
      <vt:lpstr>United States Department of Education CTE Teacher Pathway Initiative Grant</vt:lpstr>
      <vt:lpstr>Industry Fellow Program</vt:lpstr>
      <vt:lpstr>CTE Teacher Bridge Program</vt:lpstr>
      <vt:lpstr>CTE Teacher Bridge Program</vt:lpstr>
      <vt:lpstr>Partners</vt:lpstr>
      <vt:lpstr>PowerPoint Presentation</vt:lpstr>
      <vt:lpstr>Office of the Secretary of Higher Education Received Lumina Foundation Grant</vt:lpstr>
      <vt:lpstr>PowerPoint Presentation</vt:lpstr>
      <vt:lpstr>Postsecondary Credentials:</vt:lpstr>
      <vt:lpstr> NJLWD Industry-Valued Credentials List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Cornerstones for Success</vt:lpstr>
      <vt:lpstr>Cornerstones for Success</vt:lpstr>
      <vt:lpstr>Cornerstones for Success</vt:lpstr>
      <vt:lpstr>Provide career awareness for  all students and adults:</vt:lpstr>
      <vt:lpstr>NJ Career Assistance Navigator www.njcan.org </vt:lpstr>
      <vt:lpstr>Career Connections http://careerconnections.nj.gov/careerconnections/</vt:lpstr>
      <vt:lpstr>Grow high school/college partnerships:</vt:lpstr>
      <vt:lpstr> CTE Students Earning College Credit  2015-2016  </vt:lpstr>
      <vt:lpstr>Enhanced commitment to equity:</vt:lpstr>
      <vt:lpstr>Expand work experience programs for students:</vt:lpstr>
      <vt:lpstr>Many Paths, One Future Internship Grant Program</vt:lpstr>
      <vt:lpstr>Many Paths, One Future  Internship Grant Program</vt:lpstr>
      <vt:lpstr>Enhance the partnerships between business and education:</vt:lpstr>
      <vt:lpstr>PowerPoint Presentation</vt:lpstr>
      <vt:lpstr>PowerPoint Presentation</vt:lpstr>
      <vt:lpstr>PowerPoint Presentation</vt:lpstr>
      <vt:lpstr>High-Quality,  Employer-Valued Partnerships</vt:lpstr>
      <vt:lpstr>PowerPoint Presentation</vt:lpstr>
      <vt:lpstr>What You Can Do</vt:lpstr>
      <vt:lpstr>Questions?</vt:lpstr>
      <vt:lpstr>PowerPoint Presentation</vt:lpstr>
    </vt:vector>
  </TitlesOfParts>
  <Company>NJDOE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Board</dc:title>
  <dc:creator>sabramso</dc:creator>
  <cp:lastModifiedBy>Auditorium</cp:lastModifiedBy>
  <cp:revision>1199</cp:revision>
  <cp:lastPrinted>2017-09-26T16:46:03Z</cp:lastPrinted>
  <dcterms:created xsi:type="dcterms:W3CDTF">2009-12-09T18:29:36Z</dcterms:created>
  <dcterms:modified xsi:type="dcterms:W3CDTF">2017-09-29T12:47:45Z</dcterms:modified>
</cp:coreProperties>
</file>