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5"/>
  </p:sldMasterIdLst>
  <p:notesMasterIdLst>
    <p:notesMasterId r:id="rId27"/>
  </p:notesMasterIdLst>
  <p:handoutMasterIdLst>
    <p:handoutMasterId r:id="rId28"/>
  </p:handoutMasterIdLst>
  <p:sldIdLst>
    <p:sldId id="519" r:id="rId6"/>
    <p:sldId id="527" r:id="rId7"/>
    <p:sldId id="551" r:id="rId8"/>
    <p:sldId id="556" r:id="rId9"/>
    <p:sldId id="555" r:id="rId10"/>
    <p:sldId id="553" r:id="rId11"/>
    <p:sldId id="554" r:id="rId12"/>
    <p:sldId id="552" r:id="rId13"/>
    <p:sldId id="557" r:id="rId14"/>
    <p:sldId id="558" r:id="rId15"/>
    <p:sldId id="528" r:id="rId16"/>
    <p:sldId id="531" r:id="rId17"/>
    <p:sldId id="559" r:id="rId18"/>
    <p:sldId id="560" r:id="rId19"/>
    <p:sldId id="561" r:id="rId20"/>
    <p:sldId id="532" r:id="rId21"/>
    <p:sldId id="529" r:id="rId22"/>
    <p:sldId id="534" r:id="rId23"/>
    <p:sldId id="535" r:id="rId24"/>
    <p:sldId id="562" r:id="rId25"/>
    <p:sldId id="533" r:id="rId26"/>
  </p:sldIdLst>
  <p:sldSz cx="9144000" cy="6858000" type="screen4x3"/>
  <p:notesSz cx="7010400" cy="9296400"/>
  <p:embeddedFontLs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FFCD00"/>
    <a:srgbClr val="CC0000"/>
    <a:srgbClr val="008000"/>
    <a:srgbClr val="DA291C"/>
    <a:srgbClr val="00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724" autoAdjust="0"/>
    <p:restoredTop sz="99748" autoAdjust="0"/>
  </p:normalViewPr>
  <p:slideViewPr>
    <p:cSldViewPr snapToGrid="0">
      <p:cViewPr>
        <p:scale>
          <a:sx n="122" d="100"/>
          <a:sy n="122" d="100"/>
        </p:scale>
        <p:origin x="-510" y="20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notesViewPr>
    <p:cSldViewPr>
      <p:cViewPr varScale="1">
        <p:scale>
          <a:sx n="61" d="100"/>
          <a:sy n="61" d="100"/>
        </p:scale>
        <p:origin x="-243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4" tIns="45122" rIns="90244" bIns="45122" numCol="1" anchor="t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pPr>
              <a:defRPr/>
            </a:pPr>
            <a:r>
              <a:rPr lang="en-US"/>
              <a:t>Tab 3-4C (3)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4" tIns="45122" rIns="90244" bIns="45122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4" tIns="45122" rIns="90244" bIns="45122" numCol="1" anchor="b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4" tIns="45122" rIns="90244" bIns="45122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pPr>
              <a:defRPr/>
            </a:pPr>
            <a:fld id="{F7033FF2-3712-47A6-AA88-4D27662C0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7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r>
              <a:rPr lang="en-US"/>
              <a:t>Tab 3-4C (3)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361FA796-A954-4F53-A900-6146FF470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639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4049"/>
            <a:ext cx="7772400" cy="86113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4C97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7827"/>
            <a:ext cx="6400800" cy="6105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 baseline="0">
                <a:solidFill>
                  <a:srgbClr val="DA291C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26734"/>
            <a:ext cx="2133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734"/>
            <a:ext cx="2895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27658"/>
            <a:ext cx="2133600" cy="39359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F1A03D-4192-4551-88CA-CA38EA037E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753556"/>
            <a:ext cx="8229600" cy="2372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2pPr>
            <a:lvl3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3pPr>
            <a:lvl4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4pPr>
            <a:lvl5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Copy text goes here.</a:t>
            </a:r>
            <a:endParaRPr lang="en-US" dirty="0"/>
          </a:p>
        </p:txBody>
      </p:sp>
      <p:pic>
        <p:nvPicPr>
          <p:cNvPr id="12" name="Picture 11" descr="NationalFFA_Emblem_R_3C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8" y="-107925"/>
            <a:ext cx="1523127" cy="18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426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7164"/>
            <a:ext cx="7467600" cy="94462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04C97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40941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1pPr>
            <a:lvl2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2pPr>
            <a:lvl3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3pPr>
            <a:lvl4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4pPr>
            <a:lvl5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26734"/>
            <a:ext cx="2133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734"/>
            <a:ext cx="2895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27658"/>
            <a:ext cx="2133600" cy="39359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F1A03D-4192-4551-88CA-CA38EA037E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8" y="-107925"/>
            <a:ext cx="1523127" cy="18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559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3185"/>
            <a:ext cx="4038600" cy="4112978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Verdana"/>
                <a:cs typeface="Verdana"/>
              </a:defRPr>
            </a:lvl1pPr>
            <a:lvl2pPr>
              <a:defRPr sz="2400" b="0" i="0">
                <a:solidFill>
                  <a:srgbClr val="000000"/>
                </a:solidFill>
                <a:latin typeface="Verdana"/>
                <a:cs typeface="Verdana"/>
              </a:defRPr>
            </a:lvl2pPr>
            <a:lvl3pPr>
              <a:defRPr sz="2000" b="0" i="0">
                <a:solidFill>
                  <a:srgbClr val="000000"/>
                </a:solidFill>
                <a:latin typeface="Verdana"/>
                <a:cs typeface="Verdana"/>
              </a:defRPr>
            </a:lvl3pPr>
            <a:lvl4pPr>
              <a:defRPr sz="1800" b="0" i="0">
                <a:solidFill>
                  <a:srgbClr val="000000"/>
                </a:solidFill>
                <a:latin typeface="Verdana"/>
                <a:cs typeface="Verdana"/>
              </a:defRPr>
            </a:lvl4pPr>
            <a:lvl5pPr>
              <a:defRPr sz="1800" b="0" i="0">
                <a:solidFill>
                  <a:srgbClr val="000000"/>
                </a:solidFill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3778"/>
            <a:ext cx="4038600" cy="4122385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Verdana"/>
                <a:cs typeface="Verdana"/>
              </a:defRPr>
            </a:lvl1pPr>
            <a:lvl2pPr>
              <a:defRPr sz="2400" b="0" i="0">
                <a:solidFill>
                  <a:srgbClr val="000000"/>
                </a:solidFill>
                <a:latin typeface="Verdana"/>
                <a:cs typeface="Verdana"/>
              </a:defRPr>
            </a:lvl2pPr>
            <a:lvl3pPr>
              <a:defRPr sz="2000" b="0" i="0">
                <a:solidFill>
                  <a:srgbClr val="000000"/>
                </a:solidFill>
                <a:latin typeface="Verdana"/>
                <a:cs typeface="Verdana"/>
              </a:defRPr>
            </a:lvl3pPr>
            <a:lvl4pPr>
              <a:defRPr sz="1800" b="0" i="0">
                <a:solidFill>
                  <a:srgbClr val="000000"/>
                </a:solidFill>
                <a:latin typeface="Verdana"/>
                <a:cs typeface="Verdana"/>
              </a:defRPr>
            </a:lvl4pPr>
            <a:lvl5pPr>
              <a:defRPr sz="1800" b="0" i="0">
                <a:solidFill>
                  <a:srgbClr val="000000"/>
                </a:solidFill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26734"/>
            <a:ext cx="2133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734"/>
            <a:ext cx="2895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27658"/>
            <a:ext cx="2133600" cy="39359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F1A03D-4192-4551-88CA-CA38EA037E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6400" y="607164"/>
            <a:ext cx="7467600" cy="94462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04C97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NationalFFA_Emblem_R_3C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8" y="-107925"/>
            <a:ext cx="1523127" cy="18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07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206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0" i="0">
                <a:solidFill>
                  <a:srgbClr val="DA291C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77629"/>
            <a:ext cx="4040188" cy="354853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0000"/>
                </a:solidFill>
                <a:latin typeface="Verdana"/>
                <a:cs typeface="Verdana"/>
              </a:defRPr>
            </a:lvl1pPr>
            <a:lvl2pPr>
              <a:defRPr sz="2000" b="0" i="0">
                <a:solidFill>
                  <a:srgbClr val="000000"/>
                </a:solidFill>
                <a:latin typeface="Verdana"/>
                <a:cs typeface="Verdana"/>
              </a:defRPr>
            </a:lvl2pPr>
            <a:lvl3pPr>
              <a:defRPr sz="1800" b="0" i="0">
                <a:solidFill>
                  <a:srgbClr val="000000"/>
                </a:solidFill>
                <a:latin typeface="Verdana"/>
                <a:cs typeface="Verdana"/>
              </a:defRPr>
            </a:lvl3pPr>
            <a:lvl4pPr>
              <a:defRPr sz="1600" b="0" i="0">
                <a:solidFill>
                  <a:srgbClr val="000000"/>
                </a:solidFill>
                <a:latin typeface="Verdana"/>
                <a:cs typeface="Verdana"/>
              </a:defRPr>
            </a:lvl4pPr>
            <a:lvl5pPr>
              <a:defRPr sz="1600" b="0" i="0">
                <a:solidFill>
                  <a:srgbClr val="000000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4206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0" i="0">
                <a:solidFill>
                  <a:srgbClr val="DA291C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7629"/>
            <a:ext cx="4041775" cy="354853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0000"/>
                </a:solidFill>
                <a:latin typeface="Verdana"/>
                <a:cs typeface="Verdana"/>
              </a:defRPr>
            </a:lvl1pPr>
            <a:lvl2pPr>
              <a:defRPr sz="2000" b="0" i="0">
                <a:solidFill>
                  <a:srgbClr val="000000"/>
                </a:solidFill>
                <a:latin typeface="Verdana"/>
                <a:cs typeface="Verdana"/>
              </a:defRPr>
            </a:lvl2pPr>
            <a:lvl3pPr>
              <a:defRPr sz="1800" b="0" i="0">
                <a:solidFill>
                  <a:srgbClr val="000000"/>
                </a:solidFill>
                <a:latin typeface="Verdana"/>
                <a:cs typeface="Verdana"/>
              </a:defRPr>
            </a:lvl3pPr>
            <a:lvl4pPr>
              <a:defRPr sz="1600" b="0" i="0">
                <a:solidFill>
                  <a:srgbClr val="000000"/>
                </a:solidFill>
                <a:latin typeface="Verdana"/>
                <a:cs typeface="Verdana"/>
              </a:defRPr>
            </a:lvl4pPr>
            <a:lvl5pPr>
              <a:defRPr sz="1600" b="0" i="0">
                <a:solidFill>
                  <a:srgbClr val="000000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26734"/>
            <a:ext cx="2133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734"/>
            <a:ext cx="2895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27658"/>
            <a:ext cx="2133600" cy="39359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F1A03D-4192-4551-88CA-CA38EA037E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76400" y="607164"/>
            <a:ext cx="7467600" cy="94462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04C97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NationalFFA_Emblem_R_3C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8" y="-107925"/>
            <a:ext cx="1523127" cy="18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358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26734"/>
            <a:ext cx="2133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734"/>
            <a:ext cx="2895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27658"/>
            <a:ext cx="2133600" cy="39359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F1A03D-4192-4551-88CA-CA38EA037E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607164"/>
            <a:ext cx="7467600" cy="94462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04C97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8" y="-107925"/>
            <a:ext cx="1523127" cy="18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58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26734"/>
            <a:ext cx="2133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734"/>
            <a:ext cx="2895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27658"/>
            <a:ext cx="2133600" cy="39359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F1A03D-4192-4551-88CA-CA38EA037E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40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3926"/>
            <a:ext cx="3008313" cy="644877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rgbClr val="004C97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90222"/>
            <a:ext cx="5111750" cy="5335941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000000"/>
                </a:solidFill>
                <a:latin typeface="Verdana"/>
                <a:cs typeface="Verdana"/>
              </a:defRPr>
            </a:lvl1pPr>
            <a:lvl2pPr>
              <a:defRPr sz="2800" b="0" i="0">
                <a:solidFill>
                  <a:srgbClr val="000000"/>
                </a:solidFill>
                <a:latin typeface="Verdana"/>
                <a:cs typeface="Verdana"/>
              </a:defRPr>
            </a:lvl2pPr>
            <a:lvl3pPr>
              <a:defRPr sz="2400" b="0" i="0">
                <a:solidFill>
                  <a:srgbClr val="000000"/>
                </a:solidFill>
                <a:latin typeface="Verdana"/>
                <a:cs typeface="Verdana"/>
              </a:defRPr>
            </a:lvl3pPr>
            <a:lvl4pPr>
              <a:defRPr sz="2000" b="0" i="0">
                <a:solidFill>
                  <a:srgbClr val="000000"/>
                </a:solidFill>
                <a:latin typeface="Verdana"/>
                <a:cs typeface="Verdana"/>
              </a:defRPr>
            </a:lvl4pPr>
            <a:lvl5pPr>
              <a:defRPr sz="2000" b="0" i="0">
                <a:solidFill>
                  <a:srgbClr val="000000"/>
                </a:solidFill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87037"/>
            <a:ext cx="3008313" cy="353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26734"/>
            <a:ext cx="2133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734"/>
            <a:ext cx="2895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27658"/>
            <a:ext cx="2133600" cy="39359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F1A03D-4192-4551-88CA-CA38EA037E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NationalFFA_Emblem_R_3C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8" y="-107925"/>
            <a:ext cx="1523127" cy="18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741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35410"/>
            <a:ext cx="5486400" cy="437857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rgbClr val="DA291C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26734"/>
            <a:ext cx="2133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734"/>
            <a:ext cx="2895600" cy="357814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27658"/>
            <a:ext cx="2133600" cy="39359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F1A03D-4192-4551-88CA-CA38EA037E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8" y="-107925"/>
            <a:ext cx="1523127" cy="18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125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92" y="6583540"/>
            <a:ext cx="9149773" cy="27446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34674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njffaconstitutiontemplat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e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e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g.ed.registration@ag.state.nj.u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647" y="2814041"/>
            <a:ext cx="6779846" cy="610543"/>
          </a:xfrm>
        </p:spPr>
        <p:txBody>
          <a:bodyPr/>
          <a:lstStyle/>
          <a:p>
            <a:r>
              <a:rPr lang="en-US" b="1" dirty="0" smtClean="0"/>
              <a:t>State and National FFA Changes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87569" y="3753556"/>
            <a:ext cx="8667261" cy="2372607"/>
          </a:xfrm>
        </p:spPr>
        <p:txBody>
          <a:bodyPr/>
          <a:lstStyle/>
          <a:p>
            <a:pPr algn="r"/>
            <a:r>
              <a:rPr lang="en-US" dirty="0" smtClean="0"/>
              <a:t>Erin E. Noble</a:t>
            </a:r>
          </a:p>
          <a:p>
            <a:pPr algn="r"/>
            <a:r>
              <a:rPr lang="en-US" dirty="0" smtClean="0"/>
              <a:t>State FFA Specialist</a:t>
            </a:r>
          </a:p>
          <a:p>
            <a:pPr algn="r"/>
            <a:endParaRPr lang="en-US" dirty="0" smtClean="0"/>
          </a:p>
          <a:p>
            <a:pPr algn="r"/>
            <a:r>
              <a:rPr lang="en-US" b="1" dirty="0" smtClean="0"/>
              <a:t>Fall Agricultural Education</a:t>
            </a:r>
          </a:p>
          <a:p>
            <a:pPr algn="r"/>
            <a:r>
              <a:rPr lang="en-US" b="1" dirty="0" smtClean="0"/>
              <a:t>Professional Development Conference</a:t>
            </a:r>
          </a:p>
          <a:p>
            <a:pPr algn="r"/>
            <a:r>
              <a:rPr lang="en-US" b="1" dirty="0" smtClean="0"/>
              <a:t>September </a:t>
            </a:r>
            <a:r>
              <a:rPr lang="en-US" b="1" dirty="0"/>
              <a:t>29 ,2017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3770" y="6602730"/>
            <a:ext cx="3986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  <a:latin typeface="Verdana"/>
                <a:cs typeface="Verdana"/>
              </a:rPr>
              <a:t>Footer</a:t>
            </a:r>
            <a:r>
              <a:rPr lang="en-US" sz="1000" i="1" baseline="0" dirty="0" smtClean="0">
                <a:solidFill>
                  <a:schemeClr val="bg1"/>
                </a:solidFill>
                <a:latin typeface="Verdana"/>
                <a:cs typeface="Verdana"/>
              </a:rPr>
              <a:t> description area.</a:t>
            </a:r>
            <a:endParaRPr lang="en-US" sz="10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026955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New Look to the Roster System on ffa.org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pic>
        <p:nvPicPr>
          <p:cNvPr id="2050" name="Picture 2" descr="https://screenshots.firefoxusercontent.com/images/f4af04c3-b3d3-46df-a798-1d379e96fd2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65" y="1705689"/>
            <a:ext cx="6557449" cy="45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6193987" y="4923692"/>
            <a:ext cx="950249" cy="149274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41846" y="3878777"/>
            <a:ext cx="147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say National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97346" y="4525108"/>
            <a:ext cx="695568" cy="5861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463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New Chapter Charter Requirement: Constitution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842" y="2110154"/>
            <a:ext cx="80821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Delegates at the 88</a:t>
            </a:r>
            <a:r>
              <a:rPr lang="en-US" b="1" baseline="30000" dirty="0" smtClean="0"/>
              <a:t>th</a:t>
            </a:r>
            <a:r>
              <a:rPr lang="en-US" b="1" dirty="0" smtClean="0"/>
              <a:t> NJ State FFA Convention amended the New Jersey FFA Association Constitution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Article I. Organization of Local Chapters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C. #7 – Submit an updated local FFA chapter constitution to the State FFA Office by December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National Chapter Application (including Superior Chapter)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Indicator #4 – The FFA chapter constitution and bylaws are up-to-date and approved by chapter members.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National Quality Program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3: Leadership and Personal Development Through FFA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Quality Indicator #4 – The FFA Chapter constitution and bylaws are up-to-date and approved by chapter members.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004C97"/>
                </a:solidFill>
              </a:rPr>
              <a:t>**Editable Template - </a:t>
            </a:r>
            <a:r>
              <a:rPr lang="en-US" b="1" dirty="0">
                <a:solidFill>
                  <a:srgbClr val="004C97"/>
                </a:solidFill>
                <a:hlinkClick r:id="rId3"/>
              </a:rPr>
              <a:t>https://</a:t>
            </a:r>
            <a:r>
              <a:rPr lang="en-US" b="1" dirty="0" smtClean="0">
                <a:solidFill>
                  <a:srgbClr val="004C97"/>
                </a:solidFill>
                <a:hlinkClick r:id="rId3"/>
              </a:rPr>
              <a:t>tinyurl.com/njffaconstitutiontemplate</a:t>
            </a:r>
            <a:r>
              <a:rPr lang="en-US" b="1" dirty="0" smtClean="0">
                <a:solidFill>
                  <a:srgbClr val="004C97"/>
                </a:solidFill>
              </a:rPr>
              <a:t> </a:t>
            </a:r>
            <a:endParaRPr lang="en-US" b="1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5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Chapter Charter Requirements: </a:t>
            </a:r>
            <a:r>
              <a:rPr lang="en-US" sz="2000" b="1" dirty="0" err="1" smtClean="0">
                <a:solidFill>
                  <a:srgbClr val="DA291C"/>
                </a:solidFill>
                <a:latin typeface="Verdana"/>
                <a:cs typeface="Verdana"/>
              </a:rPr>
              <a:t>POA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088" y="1938215"/>
            <a:ext cx="80821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Due December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Strongly Encourage you to Utilize </a:t>
            </a:r>
            <a:r>
              <a:rPr lang="en-US" b="1" dirty="0" err="1" smtClean="0"/>
              <a:t>AET</a:t>
            </a:r>
            <a:r>
              <a:rPr lang="en-US" b="1" dirty="0" smtClean="0"/>
              <a:t> </a:t>
            </a:r>
            <a:r>
              <a:rPr lang="en-US" b="1" dirty="0" smtClean="0"/>
              <a:t>– </a:t>
            </a:r>
            <a:r>
              <a:rPr lang="en-US" b="1" dirty="0" smtClean="0">
                <a:hlinkClick r:id="rId3"/>
              </a:rPr>
              <a:t>www.theaet.com</a:t>
            </a:r>
            <a:r>
              <a:rPr lang="en-US" b="1" dirty="0" smtClean="0"/>
              <a:t> </a:t>
            </a: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portal that teacher and select students can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LEAD participants will be provided hands-on instruction for entering the </a:t>
            </a:r>
            <a:r>
              <a:rPr lang="en-US" dirty="0" err="1" smtClean="0"/>
              <a:t>POA</a:t>
            </a:r>
            <a:r>
              <a:rPr lang="en-US" dirty="0" smtClean="0"/>
              <a:t> into </a:t>
            </a:r>
            <a:r>
              <a:rPr lang="en-US" dirty="0" err="1" smtClean="0"/>
              <a:t>AET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Bring a lap top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Assign at least one student in attendance to have access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Attend the 10:15 am session on Saturday to work along side your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Must include goals and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Should include the 5 activities you plan to participate in above the chapter level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1631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Chapter Charter Requirements: </a:t>
            </a:r>
            <a:r>
              <a:rPr lang="en-US" sz="2000" b="1" dirty="0" err="1" smtClean="0">
                <a:solidFill>
                  <a:srgbClr val="DA291C"/>
                </a:solidFill>
                <a:latin typeface="Verdana"/>
                <a:cs typeface="Verdana"/>
              </a:rPr>
              <a:t>POA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pic>
        <p:nvPicPr>
          <p:cNvPr id="3074" name="Picture 2" descr="https://screenshots.firefoxusercontent.com/images/d5d239df-36e9-4b6a-8765-36046cb8ad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5" y="1717358"/>
            <a:ext cx="5658339" cy="44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3212123" y="4165600"/>
            <a:ext cx="4087445" cy="41078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0584" y="2539611"/>
            <a:ext cx="163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POA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Resources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55068" y="3290277"/>
            <a:ext cx="1015024" cy="8049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840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Chapter Charter Requirements: </a:t>
            </a:r>
            <a:r>
              <a:rPr lang="en-US" sz="2000" b="1" dirty="0" err="1" smtClean="0">
                <a:solidFill>
                  <a:srgbClr val="DA291C"/>
                </a:solidFill>
                <a:latin typeface="Verdana"/>
                <a:cs typeface="Verdana"/>
              </a:rPr>
              <a:t>POA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pic>
        <p:nvPicPr>
          <p:cNvPr id="4098" name="Picture 2" descr="https://screenshots.firefoxusercontent.com/images/9d710883-5b76-4f35-92af-81dac460d68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30" y="1627054"/>
            <a:ext cx="5467907" cy="46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83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Chapter Charter Requirements: </a:t>
            </a:r>
            <a:r>
              <a:rPr lang="en-US" sz="2000" b="1" dirty="0" err="1" smtClean="0">
                <a:solidFill>
                  <a:srgbClr val="DA291C"/>
                </a:solidFill>
                <a:latin typeface="Verdana"/>
                <a:cs typeface="Verdana"/>
              </a:rPr>
              <a:t>POA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088" y="1938215"/>
            <a:ext cx="80821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Due December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Strongly Encourage you to Utilize </a:t>
            </a:r>
            <a:r>
              <a:rPr lang="en-US" b="1" dirty="0" err="1" smtClean="0"/>
              <a:t>AET</a:t>
            </a:r>
            <a:r>
              <a:rPr lang="en-US" b="1" dirty="0" smtClean="0"/>
              <a:t> </a:t>
            </a:r>
            <a:r>
              <a:rPr lang="en-US" b="1" dirty="0" smtClean="0"/>
              <a:t>– </a:t>
            </a:r>
            <a:r>
              <a:rPr lang="en-US" b="1" dirty="0" smtClean="0">
                <a:hlinkClick r:id="rId3"/>
              </a:rPr>
              <a:t>www.theaet.com</a:t>
            </a:r>
            <a:r>
              <a:rPr lang="en-US" b="1" dirty="0" smtClean="0"/>
              <a:t> </a:t>
            </a: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portal that teacher and select students can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LEAD participants will be provided hands-on instruction for entering the </a:t>
            </a:r>
            <a:r>
              <a:rPr lang="en-US" dirty="0" err="1" smtClean="0"/>
              <a:t>POA</a:t>
            </a:r>
            <a:r>
              <a:rPr lang="en-US" dirty="0" smtClean="0"/>
              <a:t> into </a:t>
            </a:r>
            <a:r>
              <a:rPr lang="en-US" dirty="0" err="1" smtClean="0"/>
              <a:t>AET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Bring a lap top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Assign at least one student in attendance to have access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Attend the 10:15 am session on Saturday to work along side your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Must include goals and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Should include the 5 activities you plan to participate in above the chapter </a:t>
            </a:r>
            <a:r>
              <a:rPr lang="en-US" b="1" dirty="0" smtClean="0"/>
              <a:t>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To submit, generate a PDF and email it to </a:t>
            </a:r>
            <a:r>
              <a:rPr lang="en-US" b="1" dirty="0" smtClean="0">
                <a:hlinkClick r:id="rId4"/>
              </a:rPr>
              <a:t>ag.ed.registration@ag.state.nj.us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3188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Chapter Charter Requirements: Chapter Officer List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088" y="1938215"/>
            <a:ext cx="808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Due October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New form (using </a:t>
            </a:r>
            <a:r>
              <a:rPr lang="en-US" b="1" dirty="0" err="1" smtClean="0"/>
              <a:t>JotForm</a:t>
            </a:r>
            <a:r>
              <a:rPr lang="en-US" b="1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Old form </a:t>
            </a:r>
            <a:r>
              <a:rPr lang="en-US" dirty="0"/>
              <a:t>still </a:t>
            </a:r>
            <a:r>
              <a:rPr lang="en-US" dirty="0" smtClean="0"/>
              <a:t>will be accepted in 2017-2018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22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Participant Lists &amp; Applications: Jot Form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088" y="1938215"/>
            <a:ext cx="80821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Member of the Month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Save and Edit Later feature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 cover page which will redirect to the application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DO NOT submit more than one cover page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the link that was emailed to make edits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process for State Convention Registration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Uploading Forms &amp; Editing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Retrieve the email confirmation from your original submission – be sure to share this confirmation with other teachers in your program (if applicable)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“Edit Submission” at the bottom of the email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Upload the forms and make edits accordingly (and remember to hit Submit)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 NOT submit a NEW form!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3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FFA.org Resources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pic>
        <p:nvPicPr>
          <p:cNvPr id="3076" name="Picture 4" descr="https://screenshots.firefoxusercontent.com/images/98ca2c98-9f3b-44d8-b461-7fc29b31a8a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r="17398"/>
          <a:stretch/>
        </p:blipFill>
        <p:spPr bwMode="auto">
          <a:xfrm>
            <a:off x="4768157" y="1782030"/>
            <a:ext cx="3267570" cy="2816352"/>
          </a:xfrm>
          <a:prstGeom prst="rect">
            <a:avLst/>
          </a:prstGeom>
          <a:noFill/>
          <a:ln>
            <a:solidFill>
              <a:srgbClr val="004C9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reenshots.firefoxusercontent.com/images/4e2878f3-d746-41c2-be41-b4dd811b037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1" y="1782031"/>
            <a:ext cx="2974377" cy="281732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8392" y="4717031"/>
            <a:ext cx="3126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 Explorer</a:t>
            </a:r>
          </a:p>
          <a:p>
            <a:pPr marL="457200" indent="-168275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 Finder</a:t>
            </a:r>
          </a:p>
          <a:p>
            <a:pPr marL="457200" indent="-168275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Field Trip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2759" y="4709216"/>
            <a:ext cx="4468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Journey</a:t>
            </a:r>
          </a:p>
          <a:p>
            <a:pPr marL="457200" indent="-168275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 &amp; Student Resources</a:t>
            </a:r>
          </a:p>
          <a:p>
            <a:pPr marL="457200" indent="-168275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Resume Generator</a:t>
            </a:r>
          </a:p>
          <a:p>
            <a:pPr marL="457200" indent="-168275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SAE Resources</a:t>
            </a:r>
          </a:p>
          <a:p>
            <a:pPr marL="457200" indent="-168275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Archived Material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8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FFA.org Resources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392" y="4709216"/>
            <a:ext cx="3126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Living to Serve</a:t>
            </a:r>
          </a:p>
          <a:p>
            <a:pPr marL="457200" indent="-168275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Grants</a:t>
            </a:r>
          </a:p>
          <a:p>
            <a:pPr marL="457200" indent="-168275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Guides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2759" y="4709216"/>
            <a:ext cx="4468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Horizons</a:t>
            </a:r>
          </a:p>
          <a:p>
            <a:pPr marL="457200" indent="-168275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 Guides</a:t>
            </a:r>
          </a:p>
          <a:p>
            <a:pPr marL="457200" indent="-168275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Archived Volumes</a:t>
            </a:r>
          </a:p>
          <a:p>
            <a:pPr marL="457200" indent="-168275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FFA in the USA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https://screenshots.firefoxusercontent.com/images/89bc9b19-38fa-4256-9ad4-3f43bd0d267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r="10692" b="6164"/>
          <a:stretch/>
        </p:blipFill>
        <p:spPr bwMode="auto">
          <a:xfrm>
            <a:off x="789354" y="2014804"/>
            <a:ext cx="3352800" cy="242433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reenshots.firefoxusercontent.com/images/d5ca5124-f221-4591-84bb-b81fd86968e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r="6082"/>
          <a:stretch/>
        </p:blipFill>
        <p:spPr bwMode="auto">
          <a:xfrm>
            <a:off x="4856027" y="2015978"/>
            <a:ext cx="3430954" cy="242316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38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New Look to the Roster System on ffa.org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842" y="1938215"/>
            <a:ext cx="80821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Due November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Chapter Requirements – National &amp; State Required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Chapter Profile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Student/Member Roster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Teacher/Advisor Profile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78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2017-2018 State FFA Officer Team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845" y="1709542"/>
            <a:ext cx="312615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Left to Right:</a:t>
            </a:r>
          </a:p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Ariel Norbeck </a:t>
            </a:r>
          </a:p>
          <a:p>
            <a:pPr algn="ctr"/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Reporter</a:t>
            </a:r>
          </a:p>
          <a:p>
            <a:pPr algn="ctr"/>
            <a:endParaRPr lang="en-US" sz="5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Kelsey Stockton</a:t>
            </a:r>
          </a:p>
          <a:p>
            <a:pPr algn="ctr"/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Secretary</a:t>
            </a:r>
          </a:p>
          <a:p>
            <a:pPr algn="ctr"/>
            <a:endParaRPr lang="en-US" sz="5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Allison Finn</a:t>
            </a:r>
          </a:p>
          <a:p>
            <a:pPr algn="ctr"/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Parliamentarian</a:t>
            </a:r>
          </a:p>
          <a:p>
            <a:pPr algn="ctr"/>
            <a:endParaRPr lang="en-US" sz="5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McKenna Moore</a:t>
            </a:r>
          </a:p>
          <a:p>
            <a:pPr algn="ctr"/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Sentinel</a:t>
            </a:r>
          </a:p>
          <a:p>
            <a:pPr algn="ctr"/>
            <a:endParaRPr lang="en-US" sz="5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Renee Stillwell</a:t>
            </a:r>
          </a:p>
          <a:p>
            <a:pPr algn="ctr"/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President</a:t>
            </a:r>
          </a:p>
          <a:p>
            <a:pPr algn="ctr"/>
            <a:endParaRPr lang="en-US" sz="5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Sarah Kelly</a:t>
            </a:r>
          </a:p>
          <a:p>
            <a:pPr algn="ctr"/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Treasurer</a:t>
            </a:r>
          </a:p>
          <a:p>
            <a:pPr algn="ctr"/>
            <a:endParaRPr lang="en-US" sz="5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Jeremy Posluszny </a:t>
            </a:r>
          </a:p>
          <a:p>
            <a:pPr algn="ctr"/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Vice President</a:t>
            </a:r>
            <a:endParaRPr lang="en-US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30" y="2103725"/>
            <a:ext cx="5293232" cy="3528821"/>
          </a:xfrm>
          <a:prstGeom prst="rect">
            <a:avLst/>
          </a:prstGeom>
          <a:ln w="76200" cap="sq" cmpd="thickThin">
            <a:solidFill>
              <a:srgbClr val="004C9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2639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Join Us for Our Exciting Upcoming Events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9" y="1745786"/>
            <a:ext cx="3424762" cy="43578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94" y="1742320"/>
            <a:ext cx="3371051" cy="4361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1455806" y="3707720"/>
            <a:ext cx="3821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 smtClean="0">
                <a:solidFill>
                  <a:srgbClr val="004C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November 18, 2017</a:t>
            </a:r>
            <a:endParaRPr lang="en-US" sz="2200" b="1" cap="small" dirty="0">
              <a:solidFill>
                <a:srgbClr val="004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940989" y="3723191"/>
            <a:ext cx="3821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 smtClean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December 3, 2017</a:t>
            </a:r>
            <a:endParaRPr lang="en-US" sz="2200" b="1" cap="small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42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New Look to the Roster System on ffa.org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pic>
        <p:nvPicPr>
          <p:cNvPr id="15364" name="Picture 4" descr="https://screenshots.firefoxusercontent.com/images/3f725f27-7eed-4951-b4e0-a59b2d3457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62" y="1881481"/>
            <a:ext cx="6363554" cy="439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21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New Look to the Roster System on ffa.org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842" y="1938215"/>
            <a:ext cx="80821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Due November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Chapter Requirements – National &amp; State Required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Chapter Profile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Student/Member Roster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Teacher/Advisor Profile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68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New Look to the Roster System on ffa.org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pic>
        <p:nvPicPr>
          <p:cNvPr id="15364" name="Picture 4" descr="https://screenshots.firefoxusercontent.com/images/3f725f27-7eed-4951-b4e0-a59b2d3457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09" y="1811143"/>
            <a:ext cx="6363554" cy="439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076503" y="2029974"/>
            <a:ext cx="1429338" cy="7366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2" y="2877440"/>
            <a:ext cx="2601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68275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Profile</a:t>
            </a:r>
          </a:p>
          <a:p>
            <a:pPr marL="285750" indent="-168275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 Profile</a:t>
            </a:r>
          </a:p>
          <a:p>
            <a:pPr marL="285750" indent="-168275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Alumni Chapter Profile 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05841" y="1811143"/>
            <a:ext cx="572935" cy="21883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96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New Look to the Roster System on ffa.org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pic>
        <p:nvPicPr>
          <p:cNvPr id="17410" name="Picture 2" descr="https://screenshots.firefoxusercontent.com/images/9e0f8f70-cb35-4665-8258-15a30f03d3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9" y="1967449"/>
            <a:ext cx="7036402" cy="396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6760308" y="4118708"/>
            <a:ext cx="589248" cy="6486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5340" y="3454400"/>
            <a:ext cx="205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 Requirements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74706" y="4783014"/>
            <a:ext cx="960634" cy="21883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81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New Look to the Roster System on ffa.org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842" y="1938215"/>
            <a:ext cx="80821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Multiple Ways to Enter Students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00"/>
                </a:solidFill>
              </a:rPr>
              <a:t>Member Self-Registration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00"/>
                </a:solidFill>
              </a:rPr>
              <a:t>Export Previous Roster to </a:t>
            </a:r>
            <a:r>
              <a:rPr lang="en-US" dirty="0" smtClean="0">
                <a:solidFill>
                  <a:srgbClr val="008000"/>
                </a:solidFill>
              </a:rPr>
              <a:t>National </a:t>
            </a:r>
            <a:r>
              <a:rPr lang="en-US" dirty="0">
                <a:solidFill>
                  <a:srgbClr val="008000"/>
                </a:solidFill>
              </a:rPr>
              <a:t>Template, Edit &amp; Import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CD00"/>
                </a:solidFill>
              </a:rPr>
              <a:t>Renew Returning Members On-Screen &amp; Import New Members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CD00"/>
                </a:solidFill>
              </a:rPr>
              <a:t>Renew Returning Members On-Screen &amp; Manually Add New Members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0000"/>
                </a:solidFill>
              </a:rPr>
              <a:t>Download the National Template &amp; Import All Members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0000"/>
                </a:solidFill>
              </a:rPr>
              <a:t>Manually Add All Members One </a:t>
            </a:r>
            <a:r>
              <a:rPr lang="en-US" dirty="0" smtClean="0">
                <a:solidFill>
                  <a:srgbClr val="CC0000"/>
                </a:solidFill>
              </a:rPr>
              <a:t>at </a:t>
            </a:r>
            <a:r>
              <a:rPr lang="en-US" dirty="0">
                <a:solidFill>
                  <a:srgbClr val="CC0000"/>
                </a:solidFill>
              </a:rPr>
              <a:t>a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2" y="2355354"/>
            <a:ext cx="408110" cy="3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7" y="2804400"/>
            <a:ext cx="408110" cy="3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7" y="3235340"/>
            <a:ext cx="381854" cy="37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6" y="3651874"/>
            <a:ext cx="381854" cy="37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7" y="4115777"/>
            <a:ext cx="478450" cy="33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6" y="4514361"/>
            <a:ext cx="478450" cy="33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842" y="5189415"/>
            <a:ext cx="802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Please reference the help guides!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83522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New Look to the Roster System on ffa.org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90338" y="2680676"/>
            <a:ext cx="112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Guides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388" name="Picture 4" descr="https://screenshots.firefoxusercontent.com/images/fd1a3397-082f-4cd6-8c8b-c096ae9dd0d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683528"/>
            <a:ext cx="3813908" cy="453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5122828" y="4142153"/>
            <a:ext cx="598033" cy="10941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75569" y="2907324"/>
            <a:ext cx="1844430" cy="1234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946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0865" cy="46029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197" y="493593"/>
            <a:ext cx="660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70" dirty="0" smtClean="0">
                <a:solidFill>
                  <a:srgbClr val="004C97"/>
                </a:solidFill>
                <a:latin typeface="Georgia"/>
                <a:cs typeface="Georgia"/>
              </a:rPr>
              <a:t>New Jersey FFA Association</a:t>
            </a:r>
            <a:endParaRPr lang="en-US" sz="3600" b="1" spc="-70" dirty="0">
              <a:solidFill>
                <a:srgbClr val="004C97"/>
              </a:solidFill>
              <a:latin typeface="Georgia"/>
              <a:cs typeface="Georg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5581" y="1195341"/>
            <a:ext cx="6121400" cy="0"/>
          </a:xfrm>
          <a:prstGeom prst="line">
            <a:avLst/>
          </a:prstGeom>
          <a:ln w="12700" cmpd="sng">
            <a:solidFill>
              <a:srgbClr val="DA291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371" y="1226945"/>
            <a:ext cx="620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A291C"/>
                </a:solidFill>
                <a:latin typeface="Verdana"/>
                <a:cs typeface="Verdana"/>
              </a:rPr>
              <a:t>New Look to the Roster System on ffa.org</a:t>
            </a:r>
            <a:endParaRPr lang="en-US" sz="2000" b="1" dirty="0">
              <a:solidFill>
                <a:srgbClr val="DA291C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" y="6688390"/>
            <a:ext cx="9149773" cy="17538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1599"/>
            <a:ext cx="9150866" cy="248227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ationalFFA_Emblem_R_3C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" y="-77158"/>
            <a:ext cx="1630657" cy="19586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90337" y="2584158"/>
            <a:ext cx="112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Guides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https://screenshots.firefoxusercontent.com/images/2006b9a2-b359-489a-b604-e22d5ccdba1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04" y="1657960"/>
            <a:ext cx="4565907" cy="46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494215" y="2907324"/>
            <a:ext cx="2125784" cy="10355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161619" y="3727936"/>
            <a:ext cx="2205970" cy="42984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5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fapp">
  <a:themeElements>
    <a:clrScheme name="ffa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fa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fa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ap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ap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ap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ap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ap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ap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ap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ap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ap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ap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ap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ic Excel Workbook" ma:contentTypeID="0x010100E0F45C0E3884B14D86F69C16F715BA100034B665055D71C84EB19B23098300E880" ma:contentTypeVersion="6" ma:contentTypeDescription="Blank Excel template for document library content type" ma:contentTypeScope="" ma:versionID="e485e9f50a58ea9bfb81841392e00f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ecc3287acba05003821241183c7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C674B6-D552-4B5A-A71B-A21B6E1CBA7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A271D1E-6D96-4BA4-86F3-355FAEAD7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710EAF-F4C6-4A46-A6B8-F7C11BBEF0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077A53E-A8F8-4613-A362-6AAE3EF4D9B9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ffapp</Template>
  <TotalTime>11919</TotalTime>
  <Words>833</Words>
  <Application>Microsoft Office PowerPoint</Application>
  <PresentationFormat>On-screen Show (4:3)</PresentationFormat>
  <Paragraphs>159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Verdana</vt:lpstr>
      <vt:lpstr>Georgia</vt:lpstr>
      <vt:lpstr>ffapp</vt:lpstr>
      <vt:lpstr>What’s New?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FFA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Technology</dc:creator>
  <cp:lastModifiedBy>Noble, Erin</cp:lastModifiedBy>
  <cp:revision>399</cp:revision>
  <dcterms:created xsi:type="dcterms:W3CDTF">2007-01-30T15:01:20Z</dcterms:created>
  <dcterms:modified xsi:type="dcterms:W3CDTF">2017-09-28T20:06:28Z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Basic Excel Workbook</vt:lpwstr>
  </property>
  <property fmtid="{D5CDD505-2E9C-101B-9397-08002B2CF9AE}" pid="3" name="ContentTypeId">
    <vt:lpwstr>0x010100E0F45C0E3884B14D86F69C16F715BA100034B665055D71C84EB19B23098300E880</vt:lpwstr>
  </property>
</Properties>
</file>