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6" r:id="rId3"/>
    <p:sldId id="265" r:id="rId4"/>
    <p:sldId id="257" r:id="rId5"/>
    <p:sldId id="262" r:id="rId6"/>
    <p:sldId id="260" r:id="rId7"/>
    <p:sldId id="269" r:id="rId8"/>
    <p:sldId id="268" r:id="rId9"/>
    <p:sldId id="267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D8A4FAD-69F5-4319-9459-E1BBF88962A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BFBE015-ACBF-4E01-AB5E-D79525E691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s7_ulncnWAhXIfxoKHQIeBY4QjRwIBw&amp;url=https://thebigmansworld.com/2015/05/13/vegan-sweet-and-spicy-meatballs/&amp;psig=AFQjCNHjF4xZJsrKbikvzmL_wCVGXJ8JDQ&amp;ust=1506734423339608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source=images&amp;cd=&amp;cad=rja&amp;uact=8&amp;ved=0ahUKEwjUoOnHncnWAhWJyRoKHcKkBY4QjRwIBw&amp;url=http://features.foodbusinessnews.net/corporateprofiles/2015/trend-index.html&amp;psig=AFQjCNFnFAM9geqOT1OdV_I7ZQeWClNSsw&amp;ust=150673449340560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hyperlink" Target="https://gocleanlabel.com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7.jpeg"/><Relationship Id="rId7" Type="http://schemas.openxmlformats.org/officeDocument/2006/relationships/hyperlink" Target="http://www.google.com/url?sa=i&amp;rct=j&amp;q=&amp;esrc=s&amp;source=images&amp;cd=&amp;ved=0ahUKEwjy6rTSnsnWAhVFnRoKHRsdAoAQjRwIBw&amp;url=http://www.animalsaustralia.org/features/lets-talk-about-climate-change.php&amp;psig=AFQjCNHgnUDPy3wdW1Mk1HLMYP4Yl6jAOg&amp;ust=1506734786515637" TargetMode="External"/><Relationship Id="rId2" Type="http://schemas.openxmlformats.org/officeDocument/2006/relationships/hyperlink" Target="http://www.google.com/url?sa=i&amp;rct=j&amp;q=&amp;esrc=s&amp;source=images&amp;cd=&amp;cad=rja&amp;uact=8&amp;ved=0ahUKEwi3wKH8ncnWAhXHHxoKHR2lCVEQjRwIBw&amp;url=http://www.independent.co.uk/news/business/news/food-waste-intermarch-to-sell-ugly-cookies-after-success-of-ugly-fruit-and-veg-a6692116.html&amp;psig=AFQjCNHXJumbop6sdeXfj-gd84hloOl13g&amp;ust=150673460385614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url?sa=i&amp;rct=j&amp;q=&amp;esrc=s&amp;source=images&amp;cd=&amp;cad=rja&amp;uact=8&amp;ved=0ahUKEwjy6rTSnsnWAhVFnRoKHRsdAoAQjRwIBw&amp;url=http://www.animalsaustralia.org/features/lets-talk-about-climate-change.php&amp;psig=AFQjCNHgnUDPy3wdW1Mk1HLMYP4Yl6jAOg&amp;ust=1506734786515637" TargetMode="External"/><Relationship Id="rId5" Type="http://schemas.openxmlformats.org/officeDocument/2006/relationships/image" Target="../media/image8.png"/><Relationship Id="rId4" Type="http://schemas.openxmlformats.org/officeDocument/2006/relationships/hyperlink" Target="http://www.google.com/url?sa=i&amp;rct=j&amp;q=&amp;esrc=s&amp;source=images&amp;cd=&amp;ved=0ahUKEwiY3MqKnsnWAhWIfhoKHTevDZQQjRwIBw&amp;url=http://www.fairmoments.org/&amp;psig=AFQjCNHz1bggVtG_9G3Apa4FleVEW_h7mw&amp;ust=1506734639977459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/url?sa=i&amp;rct=j&amp;q=&amp;esrc=s&amp;source=images&amp;cd=&amp;ved=0ahUKEwjvpYHYn8nWAhWCXBoKHR-jDhwQjRwIBw&amp;url=http://www.foodnavigator-usa.com/Regulation/Suja-Life-raw-juices-in-lawsuit-on-high-pressure-processing-HPP&amp;psig=AFQjCNH4L61noxyOlZ5BZ98sHNhSyFo24w&amp;ust=1506735062136282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12.jpeg"/><Relationship Id="rId2" Type="http://schemas.openxmlformats.org/officeDocument/2006/relationships/hyperlink" Target="https://www.google.com/url?sa=i&amp;rct=j&amp;q=&amp;esrc=s&amp;source=images&amp;cd=&amp;cad=rja&amp;uact=8&amp;ved=0ahUKEwihoPuKn8nWAhXEPBoKHaLrDlwQjRwIBw&amp;url=https://www.ubereats.com/&amp;psig=AFQjCNGbXi5qswAGIovyBFompi43tLhNVQ&amp;ust=150673490909459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url?sa=i&amp;rct=j&amp;q=&amp;esrc=s&amp;source=images&amp;cd=&amp;ved=0ahUKEwj8w-e5n8nWAhWKfRoKHQElA10QjRwIBw&amp;url=http://www.foodrevolt.com/amazon-food-delivery/&amp;psig=AFQjCNEvg9ZIGCYvgNde_bBStrybKnqtNA&amp;ust=1506735003547947" TargetMode="External"/><Relationship Id="rId5" Type="http://schemas.openxmlformats.org/officeDocument/2006/relationships/image" Target="../media/image11.png"/><Relationship Id="rId4" Type="http://schemas.openxmlformats.org/officeDocument/2006/relationships/hyperlink" Target="https://www.google.com/url?sa=i&amp;rct=j&amp;q=&amp;esrc=s&amp;source=images&amp;cd=&amp;cad=rja&amp;uact=8&amp;ved=0ahUKEwi447Kgn8nWAhXK0xoKHdnJBLEQjRwIBw&amp;url=https://support.blueapron.com/hc/en-us&amp;psig=AFQjCNEgncU3XuXwobBUI53slEEJouxOpQ&amp;ust=1506734955245643" TargetMode="External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effectLst/>
              </a:rPr>
              <a:t/>
            </a:r>
            <a:br>
              <a:rPr lang="en-US" sz="3600" dirty="0" smtClean="0">
                <a:effectLst/>
              </a:rPr>
            </a:br>
            <a:r>
              <a:rPr lang="en-US" sz="3600" dirty="0">
                <a:effectLst/>
              </a:rPr>
              <a:t/>
            </a:r>
            <a:br>
              <a:rPr lang="en-US" sz="3600" dirty="0">
                <a:effectLst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 NJ Fall Food Agriculture and Natural Resources Education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Conference</a:t>
            </a:r>
            <a:r>
              <a:rPr lang="en-US" sz="3600" dirty="0" smtClean="0">
                <a:effectLst/>
              </a:rPr>
              <a:t/>
            </a:r>
            <a:br>
              <a:rPr lang="en-US" sz="3600" dirty="0" smtClean="0">
                <a:effectLst/>
              </a:rPr>
            </a:br>
            <a:r>
              <a:rPr lang="en-US" sz="3600" b="0" i="1" dirty="0">
                <a:effectLst/>
              </a:rPr>
              <a:t/>
            </a:r>
            <a:br>
              <a:rPr lang="en-US" sz="3600" b="0" i="1" dirty="0">
                <a:effectLst/>
              </a:rPr>
            </a:br>
            <a:r>
              <a:rPr lang="en-US" sz="2000" i="1" dirty="0">
                <a:effectLst/>
              </a:rPr>
              <a:t>Connecting Industry To</a:t>
            </a:r>
            <a:br>
              <a:rPr lang="en-US" sz="2000" i="1" dirty="0">
                <a:effectLst/>
              </a:rPr>
            </a:br>
            <a:r>
              <a:rPr lang="en-US" sz="2000" i="1" dirty="0">
                <a:effectLst/>
              </a:rPr>
              <a:t>Food, Agriculture, and Natural Resources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Panel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63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 smtClean="0"/>
              <a:t>Future needs in the food industry include:</a:t>
            </a:r>
          </a:p>
          <a:p>
            <a:r>
              <a:rPr lang="en-US" dirty="0" smtClean="0"/>
              <a:t>Sustainability – reducing food waste, extending shelf life, improving energy efficiency</a:t>
            </a:r>
          </a:p>
          <a:p>
            <a:r>
              <a:rPr lang="en-US" dirty="0" smtClean="0"/>
              <a:t>Supply chain – farm to table</a:t>
            </a:r>
          </a:p>
          <a:p>
            <a:r>
              <a:rPr lang="en-US" dirty="0" smtClean="0"/>
              <a:t>Processing of natural materials</a:t>
            </a:r>
          </a:p>
          <a:p>
            <a:r>
              <a:rPr lang="en-US" dirty="0" smtClean="0"/>
              <a:t>Biotech</a:t>
            </a:r>
          </a:p>
          <a:p>
            <a:r>
              <a:rPr lang="en-US" dirty="0" smtClean="0"/>
              <a:t>Marketing for the new world</a:t>
            </a:r>
          </a:p>
          <a:p>
            <a:r>
              <a:rPr lang="en-US" dirty="0" smtClean="0"/>
              <a:t>Culinary</a:t>
            </a:r>
          </a:p>
          <a:p>
            <a:r>
              <a:rPr lang="en-US" dirty="0" smtClean="0"/>
              <a:t>Nutrition</a:t>
            </a:r>
          </a:p>
          <a:p>
            <a:r>
              <a:rPr lang="en-US" dirty="0" smtClean="0"/>
              <a:t>Consumer research</a:t>
            </a:r>
          </a:p>
          <a:p>
            <a:r>
              <a:rPr lang="en-US" dirty="0" smtClean="0"/>
              <a:t>Food safety</a:t>
            </a:r>
          </a:p>
          <a:p>
            <a:r>
              <a:rPr lang="en-US" dirty="0" smtClean="0"/>
              <a:t>Food regulations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Needs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24400" y="4419600"/>
            <a:ext cx="3962400" cy="13542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/>
              <a:t>Employment</a:t>
            </a:r>
            <a:r>
              <a:rPr lang="en-US" sz="1600" dirty="0"/>
              <a:t> of agricultural and </a:t>
            </a:r>
            <a:r>
              <a:rPr lang="en-US" sz="1600" b="1" dirty="0"/>
              <a:t>food scientists</a:t>
            </a:r>
            <a:r>
              <a:rPr lang="en-US" sz="1600" dirty="0"/>
              <a:t> is projected to grow 5 percent from 2014 to 2024, about as fast as the average for all </a:t>
            </a:r>
            <a:r>
              <a:rPr lang="en-US" sz="1600" dirty="0" smtClean="0"/>
              <a:t>occupations</a:t>
            </a:r>
          </a:p>
          <a:p>
            <a:r>
              <a:rPr lang="en-US" sz="1600" dirty="0" smtClean="0"/>
              <a:t> –Bureau Labor Statistics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5580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Food Science Industry</a:t>
            </a:r>
            <a:br>
              <a:rPr lang="en-US" b="1" dirty="0" smtClean="0"/>
            </a:br>
            <a:r>
              <a:rPr lang="en-US" sz="1800" i="1" dirty="0" smtClean="0">
                <a:effectLst/>
              </a:rPr>
              <a:t>Food</a:t>
            </a:r>
            <a:r>
              <a:rPr lang="en-US" sz="1800" i="1" dirty="0">
                <a:effectLst/>
              </a:rPr>
              <a:t>, Agriculture, and Natural Resources </a:t>
            </a:r>
            <a:r>
              <a:rPr lang="en-US" sz="1800" i="1" dirty="0" smtClean="0">
                <a:effectLst/>
              </a:rPr>
              <a:t/>
            </a:r>
            <a:br>
              <a:rPr lang="en-US" sz="1800" i="1" dirty="0" smtClean="0">
                <a:effectLst/>
              </a:rPr>
            </a:br>
            <a:r>
              <a:rPr lang="en-US" sz="1800" i="1" dirty="0" smtClean="0">
                <a:effectLst/>
              </a:rPr>
              <a:t>Industry Panel</a:t>
            </a:r>
            <a:r>
              <a:rPr lang="en-US" sz="1800" i="1" dirty="0">
                <a:effectLst/>
              </a:rPr>
              <a:t> </a:t>
            </a:r>
            <a:r>
              <a:rPr lang="en-US" sz="1800" i="1" dirty="0" smtClean="0">
                <a:effectLst/>
              </a:rPr>
              <a:t>Discussion</a:t>
            </a:r>
            <a:endParaRPr lang="en-US" sz="1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Lucinda Salinas</a:t>
            </a:r>
          </a:p>
          <a:p>
            <a:pPr algn="ctr"/>
            <a:r>
              <a:rPr lang="en-US" sz="1800" i="1" dirty="0"/>
              <a:t>Director, Category, Flavors | NOAM</a:t>
            </a:r>
            <a:endParaRPr lang="en-US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56254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en-US" dirty="0" smtClean="0"/>
              <a:t>Food science educational foundation set the stage for 30 years in the processed food and beverage industry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Through work in various aspects of the industry, exposure to how foods are created, studied, tested, marketed and sold to consumers – from inception to store shelf or restaurant table.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In my current role doing business development for flavors, provide inspiration, innovative concepts and arms-length food science consulting to major CPG companies to drive new flavor sales through their successful market launches.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Career in Food Science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35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Food scientists study, research, create or improve food and food processes to ensure the safety of the public, while also delivering desirable consumer attributes such as convenience, taste, and nutrition.</a:t>
            </a:r>
          </a:p>
          <a:p>
            <a:r>
              <a:rPr lang="en-US" dirty="0" smtClean="0"/>
              <a:t>Multi-disciplinary science provides opportunities to advance in the industry across a wide array of specializations.</a:t>
            </a:r>
          </a:p>
          <a:p>
            <a:pPr lvl="1"/>
            <a:r>
              <a:rPr lang="en-US" dirty="0" smtClean="0"/>
              <a:t>Specializations include:  product development, sensory research, </a:t>
            </a:r>
            <a:r>
              <a:rPr lang="en-US" dirty="0"/>
              <a:t>regulatory, </a:t>
            </a:r>
            <a:r>
              <a:rPr lang="en-US" dirty="0" smtClean="0"/>
              <a:t>processing, food safety, packaging, quality assurance, consumer and market research, culinary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we going to eat?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54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Math &amp; Statistics</a:t>
            </a:r>
          </a:p>
          <a:p>
            <a:r>
              <a:rPr lang="en-US" dirty="0" smtClean="0"/>
              <a:t>Biology</a:t>
            </a:r>
          </a:p>
          <a:p>
            <a:r>
              <a:rPr lang="en-US" dirty="0" smtClean="0"/>
              <a:t>Microbiology</a:t>
            </a:r>
          </a:p>
          <a:p>
            <a:r>
              <a:rPr lang="en-US" dirty="0" smtClean="0"/>
              <a:t>Chemistry</a:t>
            </a:r>
          </a:p>
          <a:p>
            <a:r>
              <a:rPr lang="en-US" dirty="0" smtClean="0"/>
              <a:t>Biochemistry</a:t>
            </a:r>
          </a:p>
          <a:p>
            <a:r>
              <a:rPr lang="en-US" dirty="0" smtClean="0"/>
              <a:t>Physics</a:t>
            </a:r>
          </a:p>
          <a:p>
            <a:r>
              <a:rPr lang="en-US" dirty="0" smtClean="0"/>
              <a:t>Nutrition</a:t>
            </a:r>
          </a:p>
          <a:p>
            <a:r>
              <a:rPr lang="en-US" dirty="0" smtClean="0"/>
              <a:t>Food Processing/Engineering</a:t>
            </a:r>
          </a:p>
          <a:p>
            <a:r>
              <a:rPr lang="en-US" dirty="0" smtClean="0"/>
              <a:t>Food Analysis</a:t>
            </a:r>
          </a:p>
          <a:p>
            <a:r>
              <a:rPr lang="en-US" dirty="0" smtClean="0"/>
              <a:t>Additional focus courses:  sensory science, fermentation science, culinary/</a:t>
            </a:r>
            <a:r>
              <a:rPr lang="en-US" dirty="0" err="1" smtClean="0"/>
              <a:t>culinology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Educational Requirements for </a:t>
            </a:r>
            <a:br>
              <a:rPr lang="en-US" dirty="0" smtClean="0"/>
            </a:br>
            <a:r>
              <a:rPr lang="en-US" dirty="0" smtClean="0"/>
              <a:t>Food Science Degree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0" y="2286000"/>
            <a:ext cx="2743200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Median salary for food </a:t>
            </a:r>
            <a:r>
              <a:rPr lang="en-US" dirty="0" err="1" smtClean="0"/>
              <a:t>scientisst</a:t>
            </a:r>
            <a:r>
              <a:rPr lang="en-US" dirty="0" smtClean="0"/>
              <a:t> is $68,750*</a:t>
            </a:r>
          </a:p>
          <a:p>
            <a:endParaRPr lang="en-US" dirty="0"/>
          </a:p>
          <a:p>
            <a:r>
              <a:rPr lang="en-US" dirty="0" smtClean="0"/>
              <a:t>Starting salary is $50,000**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32332" y="6389132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*Salary.com; **IFT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31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“Alternative” products to address consumer health and wellness desires, centered around  plant protein: (gluten-free) flours (quinoa, rice, almonds, bananas), alternative  dairy (nuts, banana) and meats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Market Forces in Food Industry Driving Innovation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657600"/>
            <a:ext cx="2694602" cy="3593926"/>
          </a:xfrm>
          <a:prstGeom prst="rect">
            <a:avLst/>
          </a:prstGeom>
        </p:spPr>
      </p:pic>
      <p:pic>
        <p:nvPicPr>
          <p:cNvPr id="1026" name="Picture 2" descr="Image result for images of Gardein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886200"/>
            <a:ext cx="5238750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203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Clean and clear labeling due to drive for transparency – includes aspects:  verification symbols (organic, Non-GMO Project),  “real food” (what you mind find in your pantry), more information provided on products via the internet</a:t>
            </a:r>
          </a:p>
          <a:p>
            <a:pPr marL="109728" indent="0">
              <a:buNone/>
            </a:pPr>
            <a:endParaRPr lang="en-US" dirty="0"/>
          </a:p>
        </p:txBody>
      </p:sp>
      <p:pic>
        <p:nvPicPr>
          <p:cNvPr id="2050" name="Picture 2" descr="Image result for images of clean labe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406" y="3657600"/>
            <a:ext cx="45243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Image result for images of clean label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191000"/>
            <a:ext cx="2584838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128370"/>
            <a:ext cx="1581150" cy="158115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Market </a:t>
            </a:r>
            <a:r>
              <a:rPr lang="en-US" sz="3600" dirty="0" smtClean="0"/>
              <a:t>Forces -&gt;Innovation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2052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Ethical and conscious eating – Fair Trade, animal welfare (big in foodservice), sustainability (“ugly” vegetables and fruits, “slaughter-free” meat)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Market Forces </a:t>
            </a:r>
            <a:r>
              <a:rPr lang="en-US" sz="3600" dirty="0" smtClean="0"/>
              <a:t>-&gt; Innovation</a:t>
            </a:r>
            <a:endParaRPr lang="en-US" sz="3600" dirty="0"/>
          </a:p>
        </p:txBody>
      </p:sp>
      <p:pic>
        <p:nvPicPr>
          <p:cNvPr id="3074" name="Picture 2" descr="Image result for images of ugly vegetabl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3427092"/>
            <a:ext cx="39624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Fair Trade imag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718" y="4383985"/>
            <a:ext cx="2105024" cy="210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6" descr="Image result for slaughter free meat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53975" y="-1431925"/>
            <a:ext cx="523875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slaughter free meat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206375" y="-1279525"/>
            <a:ext cx="523875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4" name="Picture 12" descr="Image result for slaughter free meat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556" y="3438574"/>
            <a:ext cx="3227844" cy="1842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859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Blurring of distribution channels between grocery, convenience, foodservice, meal kits prepared meals and home delivery</a:t>
            </a:r>
          </a:p>
          <a:p>
            <a:r>
              <a:rPr lang="en-US" dirty="0" smtClean="0"/>
              <a:t>Expansion of E-commerce – Amazon entering the food space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Innovative process technologies to extend shelf life of fresh food – HPP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Market Forces -&gt; Innovation</a:t>
            </a:r>
            <a:endParaRPr lang="en-US" sz="3600" dirty="0"/>
          </a:p>
        </p:txBody>
      </p:sp>
      <p:pic>
        <p:nvPicPr>
          <p:cNvPr id="4098" name="Picture 2" descr="Image result for Uber Eat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840895"/>
            <a:ext cx="1981200" cy="1041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mage result for Blue Apr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507707"/>
            <a:ext cx="3048000" cy="1407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mage result for amazon foo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72690"/>
            <a:ext cx="2419350" cy="156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Image result for high pressure processi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682" y="5499801"/>
            <a:ext cx="3124200" cy="1897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86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</TotalTime>
  <Words>485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Lucida Sans Unicode</vt:lpstr>
      <vt:lpstr>Verdana</vt:lpstr>
      <vt:lpstr>Wingdings 2</vt:lpstr>
      <vt:lpstr>Wingdings 3</vt:lpstr>
      <vt:lpstr>Concourse</vt:lpstr>
      <vt:lpstr>  2017 NJ Fall Food Agriculture and Natural Resources Education Conference  Connecting Industry To Food, Agriculture, and Natural Resources Education</vt:lpstr>
      <vt:lpstr>Food Science Industry Food, Agriculture, and Natural Resources  Industry Panel Discussion</vt:lpstr>
      <vt:lpstr>My Career in Food Science </vt:lpstr>
      <vt:lpstr>What are we going to eat?</vt:lpstr>
      <vt:lpstr>Educational Requirements for  Food Science Degree</vt:lpstr>
      <vt:lpstr>Market Forces in Food Industry Driving Innovation</vt:lpstr>
      <vt:lpstr>Market Forces -&gt;Innovation</vt:lpstr>
      <vt:lpstr>Market Forces -&gt; Innovation</vt:lpstr>
      <vt:lpstr>Market Forces -&gt; Innovation</vt:lpstr>
      <vt:lpstr>Future Needs</vt:lpstr>
    </vt:vector>
  </TitlesOfParts>
  <Company>NJ Dept. of Agriculture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Connecting Industry To Food, Agriculture, and  Natural Resources Education  2017 New Jersey Fall FANR Confernce</dc:title>
  <dc:creator>Fillebrown, Lauren</dc:creator>
  <cp:lastModifiedBy>Auditorium</cp:lastModifiedBy>
  <cp:revision>17</cp:revision>
  <dcterms:created xsi:type="dcterms:W3CDTF">2017-09-06T14:30:29Z</dcterms:created>
  <dcterms:modified xsi:type="dcterms:W3CDTF">2017-09-29T16:33:40Z</dcterms:modified>
</cp:coreProperties>
</file>