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4" r:id="rId5"/>
    <p:sldId id="260" r:id="rId6"/>
    <p:sldId id="262" r:id="rId7"/>
    <p:sldId id="272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776" autoAdjust="0"/>
  </p:normalViewPr>
  <p:slideViewPr>
    <p:cSldViewPr>
      <p:cViewPr>
        <p:scale>
          <a:sx n="50" d="100"/>
          <a:sy n="50" d="100"/>
        </p:scale>
        <p:origin x="-173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C540E-D85A-4276-96BB-44AFD7D351D6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5349C-EDF5-46A2-87C4-AF21ADE59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25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21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century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education high demand high skill high wage careers-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perkins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driven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5349C-EDF5-46A2-87C4-AF21ADE5967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 examples 2.1.5,</a:t>
            </a:r>
            <a:r>
              <a:rPr lang="en-US" baseline="0" dirty="0" smtClean="0"/>
              <a:t> 3.2.3, 6.4.2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5349C-EDF5-46A2-87C4-AF21ADE5967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Mention lab notebooks for biotech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Pacing for year important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Assessments – national tests will have developed end of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5349C-EDF5-46A2-87C4-AF21ADE5967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16260-8103-4DB7-B906-7329BAF02447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C02D-F989-4386-A9D4-929B1AE917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16260-8103-4DB7-B906-7329BAF02447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C02D-F989-4386-A9D4-929B1AE917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16260-8103-4DB7-B906-7329BAF02447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C02D-F989-4386-A9D4-929B1AE917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16260-8103-4DB7-B906-7329BAF02447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C02D-F989-4386-A9D4-929B1AE917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16260-8103-4DB7-B906-7329BAF02447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C02D-F989-4386-A9D4-929B1AE917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16260-8103-4DB7-B906-7329BAF02447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C02D-F989-4386-A9D4-929B1AE917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16260-8103-4DB7-B906-7329BAF02447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C02D-F989-4386-A9D4-929B1AE917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16260-8103-4DB7-B906-7329BAF02447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C02D-F989-4386-A9D4-929B1AE917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16260-8103-4DB7-B906-7329BAF02447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C02D-F989-4386-A9D4-929B1AE917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16260-8103-4DB7-B906-7329BAF02447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C02D-F989-4386-A9D4-929B1AE917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16260-8103-4DB7-B906-7329BAF02447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C02D-F989-4386-A9D4-929B1AE917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16260-8103-4DB7-B906-7329BAF02447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4C02D-F989-4386-A9D4-929B1AE917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efargo@scvts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7H2QnLXMat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Integrating STEM into your program</a:t>
            </a:r>
            <a:br>
              <a:rPr lang="en-US" dirty="0" smtClean="0"/>
            </a:br>
            <a:r>
              <a:rPr lang="en-US" dirty="0" smtClean="0"/>
              <a:t>through CASE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2012 NJ Fall Agricultural Education Conference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Presenters: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Lisa </a:t>
            </a:r>
            <a:r>
              <a:rPr lang="en-US" dirty="0" err="1" smtClean="0">
                <a:solidFill>
                  <a:schemeClr val="tx1"/>
                </a:solidFill>
              </a:rPr>
              <a:t>Moschera</a:t>
            </a:r>
            <a:r>
              <a:rPr lang="en-US" dirty="0" smtClean="0">
                <a:solidFill>
                  <a:schemeClr val="tx1"/>
                </a:solidFill>
              </a:rPr>
              <a:t> – Middlesex County Vocational School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Erik Fargo – Somerset County Vocational &amp; Technical High School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8550" y="794574"/>
            <a:ext cx="1924050" cy="942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Biotech Skills</a:t>
            </a:r>
            <a:br>
              <a:rPr lang="en-US" dirty="0" smtClean="0"/>
            </a:br>
            <a:r>
              <a:rPr lang="en-US" sz="2400" dirty="0" smtClean="0"/>
              <a:t>World problem 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Micropipetting</a:t>
            </a:r>
            <a:endParaRPr lang="en-US" dirty="0" smtClean="0"/>
          </a:p>
          <a:p>
            <a:r>
              <a:rPr lang="en-US" dirty="0" err="1" smtClean="0"/>
              <a:t>Electrohoresis</a:t>
            </a:r>
            <a:endParaRPr lang="en-US" dirty="0" smtClean="0"/>
          </a:p>
          <a:p>
            <a:r>
              <a:rPr lang="en-US" dirty="0" smtClean="0"/>
              <a:t>PCR</a:t>
            </a:r>
          </a:p>
          <a:p>
            <a:r>
              <a:rPr lang="en-US" dirty="0" smtClean="0"/>
              <a:t>Protein Detection</a:t>
            </a:r>
          </a:p>
          <a:p>
            <a:r>
              <a:rPr lang="en-US" dirty="0" smtClean="0"/>
              <a:t>Disease Diagnosis</a:t>
            </a:r>
          </a:p>
          <a:p>
            <a:r>
              <a:rPr lang="en-US" dirty="0" smtClean="0"/>
              <a:t>Create disease resistant crop</a:t>
            </a:r>
          </a:p>
          <a:p>
            <a:r>
              <a:rPr lang="en-US" dirty="0" smtClean="0"/>
              <a:t>Reduce pesticide use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Determine best Sire &amp; Dam for breeding</a:t>
            </a:r>
          </a:p>
          <a:p>
            <a:r>
              <a:rPr lang="en-US" dirty="0" smtClean="0"/>
              <a:t>Determine best pollen &amp; seed parents</a:t>
            </a:r>
          </a:p>
          <a:p>
            <a:r>
              <a:rPr lang="en-US" dirty="0" smtClean="0"/>
              <a:t>Invent </a:t>
            </a:r>
            <a:r>
              <a:rPr lang="en-US" dirty="0" err="1" smtClean="0"/>
              <a:t>biofuel</a:t>
            </a:r>
            <a:r>
              <a:rPr lang="en-US" dirty="0" smtClean="0"/>
              <a:t> crop</a:t>
            </a:r>
          </a:p>
          <a:p>
            <a:r>
              <a:rPr lang="en-US" dirty="0" smtClean="0"/>
              <a:t>Increase nutrients in food crops</a:t>
            </a:r>
            <a:endParaRPr lang="en-US" dirty="0"/>
          </a:p>
        </p:txBody>
      </p:sp>
      <p:pic>
        <p:nvPicPr>
          <p:cNvPr id="28674" name="Picture 2" descr="http://t2.gstatic.com/images?q=tbn:ANd9GcS3U3b2XEp59YtkyZjn3wNNcU-6WOjan76u1BwwiEUu68AB-fLHO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648200"/>
            <a:ext cx="1600200" cy="19124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Equipment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Micropipettes</a:t>
            </a:r>
          </a:p>
          <a:p>
            <a:r>
              <a:rPr lang="en-US" sz="2800" dirty="0" smtClean="0"/>
              <a:t>Centrifuge</a:t>
            </a:r>
          </a:p>
          <a:p>
            <a:r>
              <a:rPr lang="en-US" sz="2800" dirty="0" smtClean="0"/>
              <a:t>Hot water bath</a:t>
            </a:r>
          </a:p>
          <a:p>
            <a:r>
              <a:rPr lang="en-US" sz="2800" dirty="0" smtClean="0"/>
              <a:t>Glassware</a:t>
            </a:r>
          </a:p>
          <a:p>
            <a:r>
              <a:rPr lang="en-US" sz="2800" dirty="0" smtClean="0"/>
              <a:t>Kits</a:t>
            </a:r>
          </a:p>
          <a:p>
            <a:r>
              <a:rPr lang="en-US" sz="2800" dirty="0" smtClean="0"/>
              <a:t>Autoclave</a:t>
            </a:r>
          </a:p>
          <a:p>
            <a:r>
              <a:rPr lang="en-US" sz="2800" dirty="0" smtClean="0"/>
              <a:t>Laminar Flow hood</a:t>
            </a:r>
          </a:p>
          <a:p>
            <a:r>
              <a:rPr lang="en-US" sz="2800" dirty="0" smtClean="0"/>
              <a:t>Thermal Cycler</a:t>
            </a:r>
          </a:p>
          <a:p>
            <a:r>
              <a:rPr lang="en-US" sz="2800" dirty="0" smtClean="0"/>
              <a:t>Storage &amp; Safety </a:t>
            </a:r>
            <a:endParaRPr lang="en-US" sz="2800" dirty="0"/>
          </a:p>
        </p:txBody>
      </p:sp>
      <p:pic>
        <p:nvPicPr>
          <p:cNvPr id="27650" name="Picture 2" descr="http://t1.gstatic.com/images?q=tbn:ANd9GcSswb-AWdujidRzI1o0hJCNANOZR6ItEtpgpjm9q-ck1PUW43E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71475"/>
            <a:ext cx="2143125" cy="2143125"/>
          </a:xfrm>
          <a:prstGeom prst="rect">
            <a:avLst/>
          </a:prstGeom>
          <a:noFill/>
        </p:spPr>
      </p:pic>
      <p:pic>
        <p:nvPicPr>
          <p:cNvPr id="27652" name="Picture 4" descr="http://www.bio-rad.com/webroot/web/images/lsr/products/amplification_pcr/product_detail/global/lsr_t100_product_deta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403697"/>
            <a:ext cx="3048000" cy="1958503"/>
          </a:xfrm>
          <a:prstGeom prst="rect">
            <a:avLst/>
          </a:prstGeom>
          <a:noFill/>
        </p:spPr>
      </p:pic>
      <p:pic>
        <p:nvPicPr>
          <p:cNvPr id="27654" name="Picture 6" descr="https://www.bio-rad.com/webroot/web/images/lse/products/equipment_supplies/sku_view/global/166-0552EDU_vie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2438400"/>
            <a:ext cx="1400176" cy="1400175"/>
          </a:xfrm>
          <a:prstGeom prst="rect">
            <a:avLst/>
          </a:prstGeom>
          <a:noFill/>
        </p:spPr>
      </p:pic>
      <p:pic>
        <p:nvPicPr>
          <p:cNvPr id="27656" name="Picture 8" descr="https://www.bio-rad.com/webroot/web/images/lse/products/equipment_supplies/sku_view/global/166-0623edu_vie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2362200"/>
            <a:ext cx="2209800" cy="2209799"/>
          </a:xfrm>
          <a:prstGeom prst="rect">
            <a:avLst/>
          </a:prstGeom>
          <a:noFill/>
        </p:spPr>
      </p:pic>
      <p:pic>
        <p:nvPicPr>
          <p:cNvPr id="27658" name="Picture 10" descr="https://www.bio-rad.com/webroot/web/images/lse/products/equipment_supplies/product_detail/global/lsr_mini_sub_cell_gt_cel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0" y="4507473"/>
            <a:ext cx="3183747" cy="2045727"/>
          </a:xfrm>
          <a:prstGeom prst="rect">
            <a:avLst/>
          </a:prstGeom>
          <a:noFill/>
        </p:spPr>
      </p:pic>
      <p:pic>
        <p:nvPicPr>
          <p:cNvPr id="27660" name="Picture 12" descr="http://wardsci.com/images/500/158730WebF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33800" y="3886200"/>
            <a:ext cx="2667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Elevated rigor in other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b="1" dirty="0" smtClean="0"/>
              <a:t>SAFETY</a:t>
            </a:r>
          </a:p>
          <a:p>
            <a:r>
              <a:rPr lang="en-US" sz="9600" dirty="0" smtClean="0"/>
              <a:t>100% on safety tests on equipment used</a:t>
            </a:r>
          </a:p>
          <a:p>
            <a:r>
              <a:rPr lang="en-US" sz="9600" dirty="0" smtClean="0"/>
              <a:t>Safety contract/agreement</a:t>
            </a:r>
          </a:p>
          <a:p>
            <a:r>
              <a:rPr lang="en-US" sz="9600" dirty="0" smtClean="0"/>
              <a:t>Wear PPE at all times in the lab</a:t>
            </a:r>
          </a:p>
          <a:p>
            <a:r>
              <a:rPr lang="en-US" sz="9600" dirty="0" smtClean="0"/>
              <a:t>No food, drink, gum</a:t>
            </a:r>
          </a:p>
          <a:p>
            <a:r>
              <a:rPr lang="en-US" sz="9600" dirty="0" smtClean="0"/>
              <a:t>Properly label all containers</a:t>
            </a:r>
          </a:p>
          <a:p>
            <a:r>
              <a:rPr lang="en-US" sz="9600" dirty="0" smtClean="0"/>
              <a:t>Spill kits</a:t>
            </a:r>
          </a:p>
          <a:p>
            <a:r>
              <a:rPr lang="en-US" sz="9600" dirty="0" smtClean="0"/>
              <a:t>Broken glass containers</a:t>
            </a:r>
          </a:p>
          <a:p>
            <a:r>
              <a:rPr lang="en-US" sz="9600" dirty="0" smtClean="0"/>
              <a:t>Sharps containers</a:t>
            </a:r>
          </a:p>
          <a:p>
            <a:r>
              <a:rPr lang="en-US" sz="9600" dirty="0" smtClean="0"/>
              <a:t>Bio-materials</a:t>
            </a:r>
          </a:p>
          <a:p>
            <a:r>
              <a:rPr lang="en-US" sz="9600" dirty="0" smtClean="0"/>
              <a:t>Communication with custodial staff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257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8600" b="1" dirty="0" smtClean="0"/>
              <a:t>Lab notebooks</a:t>
            </a:r>
          </a:p>
          <a:p>
            <a:r>
              <a:rPr lang="en-US" sz="9600" dirty="0" smtClean="0"/>
              <a:t>Industry standards</a:t>
            </a:r>
          </a:p>
          <a:p>
            <a:r>
              <a:rPr lang="en-US" sz="9600" dirty="0" smtClean="0"/>
              <a:t> Proper headings</a:t>
            </a:r>
          </a:p>
          <a:p>
            <a:r>
              <a:rPr lang="en-US" sz="9600" dirty="0" smtClean="0"/>
              <a:t> Purpose</a:t>
            </a:r>
          </a:p>
          <a:p>
            <a:r>
              <a:rPr lang="en-US" sz="9600" dirty="0" smtClean="0"/>
              <a:t> Procedure – what was done, not activity sheet</a:t>
            </a:r>
          </a:p>
          <a:p>
            <a:r>
              <a:rPr lang="en-US" sz="9600" dirty="0" smtClean="0"/>
              <a:t> Observations - visual</a:t>
            </a:r>
          </a:p>
          <a:p>
            <a:r>
              <a:rPr lang="en-US" sz="9600" dirty="0" smtClean="0"/>
              <a:t> Conclusions</a:t>
            </a:r>
          </a:p>
          <a:p>
            <a:r>
              <a:rPr lang="en-US" sz="9600" dirty="0" smtClean="0"/>
              <a:t> Signatures, date, page numbers</a:t>
            </a:r>
          </a:p>
          <a:p>
            <a:r>
              <a:rPr lang="en-US" sz="9600" dirty="0" smtClean="0"/>
              <a:t> </a:t>
            </a:r>
            <a:r>
              <a:rPr lang="en-US" sz="9600" dirty="0" err="1" smtClean="0"/>
              <a:t>ToC</a:t>
            </a:r>
            <a:endParaRPr lang="en-US" sz="9600" dirty="0" smtClean="0"/>
          </a:p>
          <a:p>
            <a:r>
              <a:rPr lang="en-US" sz="9600" dirty="0" smtClean="0"/>
              <a:t> Up to date</a:t>
            </a:r>
          </a:p>
          <a:p>
            <a:r>
              <a:rPr lang="en-US" sz="7400" dirty="0" smtClean="0"/>
              <a:t> </a:t>
            </a:r>
            <a:r>
              <a:rPr lang="en-US" sz="9600" dirty="0" smtClean="0"/>
              <a:t>Neat, legible, inclusive, able for others to repeat experiment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memorable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Ethics</a:t>
            </a:r>
          </a:p>
          <a:p>
            <a:r>
              <a:rPr lang="en-US" dirty="0" smtClean="0"/>
              <a:t>Loading Electrophoresis wells</a:t>
            </a:r>
          </a:p>
          <a:p>
            <a:r>
              <a:rPr lang="en-US" dirty="0" err="1" smtClean="0"/>
              <a:t>Biofuels</a:t>
            </a:r>
            <a:r>
              <a:rPr lang="en-US" dirty="0" smtClean="0"/>
              <a:t> – ethanol production</a:t>
            </a:r>
          </a:p>
          <a:p>
            <a:r>
              <a:rPr lang="en-US" dirty="0" smtClean="0"/>
              <a:t>Transforming yeast with Green Fluorescent Protein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Erik Fargo </a:t>
            </a:r>
            <a:r>
              <a:rPr lang="en-US" dirty="0" smtClean="0">
                <a:hlinkClick r:id="rId2"/>
              </a:rPr>
              <a:t>efargo@scvts.net</a:t>
            </a:r>
            <a:endParaRPr lang="en-US" dirty="0" smtClean="0"/>
          </a:p>
          <a:p>
            <a:r>
              <a:rPr lang="en-US" dirty="0" smtClean="0"/>
              <a:t>Lisa </a:t>
            </a:r>
            <a:r>
              <a:rPr lang="en-US" dirty="0" err="1" smtClean="0"/>
              <a:t>Moschera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it began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Council</a:t>
            </a:r>
          </a:p>
          <a:p>
            <a:r>
              <a:rPr lang="en-US" dirty="0" smtClean="0"/>
              <a:t>NAAE</a:t>
            </a:r>
          </a:p>
          <a:p>
            <a:r>
              <a:rPr lang="en-US" dirty="0" smtClean="0"/>
              <a:t>STEM</a:t>
            </a:r>
          </a:p>
          <a:p>
            <a:r>
              <a:rPr lang="en-US" dirty="0" smtClean="0"/>
              <a:t>Project Lead the Way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lesson  modalities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labs are student directed</a:t>
            </a:r>
          </a:p>
          <a:p>
            <a:pPr lvl="1"/>
            <a:r>
              <a:rPr lang="en-US" dirty="0" smtClean="0"/>
              <a:t>Responsibility and engaging</a:t>
            </a:r>
          </a:p>
          <a:p>
            <a:r>
              <a:rPr lang="en-US" dirty="0" smtClean="0"/>
              <a:t>Activities</a:t>
            </a:r>
          </a:p>
          <a:p>
            <a:pPr lvl="1"/>
            <a:r>
              <a:rPr lang="en-US" dirty="0" smtClean="0"/>
              <a:t>Most guided</a:t>
            </a:r>
          </a:p>
          <a:p>
            <a:r>
              <a:rPr lang="en-US" dirty="0" smtClean="0"/>
              <a:t>Projects</a:t>
            </a:r>
          </a:p>
          <a:p>
            <a:pPr lvl="1"/>
            <a:r>
              <a:rPr lang="en-US" dirty="0" smtClean="0"/>
              <a:t>Less guiding, more student directed, problem solving skills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Least guided, most student directed, strongly focused on problem solving and creativity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Sequencing</a:t>
            </a:r>
          </a:p>
          <a:p>
            <a:r>
              <a:rPr lang="en-US" dirty="0" smtClean="0"/>
              <a:t>Spiraling</a:t>
            </a:r>
          </a:p>
          <a:p>
            <a:r>
              <a:rPr lang="en-US" dirty="0" smtClean="0"/>
              <a:t>Previous lessons, units, &amp; courses build foundation for more advanced lessons</a:t>
            </a:r>
          </a:p>
          <a:p>
            <a:r>
              <a:rPr lang="en-US" dirty="0" smtClean="0"/>
              <a:t>Difficult to “plug &amp; play”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Pacing</a:t>
            </a:r>
          </a:p>
          <a:p>
            <a:r>
              <a:rPr lang="en-US" dirty="0" smtClean="0"/>
              <a:t>Plant 163 days</a:t>
            </a:r>
          </a:p>
          <a:p>
            <a:r>
              <a:rPr lang="en-US" dirty="0" smtClean="0"/>
              <a:t>Articulation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Pathways</a:t>
            </a:r>
            <a:endParaRPr lang="en-US" dirty="0"/>
          </a:p>
        </p:txBody>
      </p:sp>
      <p:pic>
        <p:nvPicPr>
          <p:cNvPr id="4" name="Picture 3" descr="sequen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1682496"/>
            <a:ext cx="6096000" cy="494790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Schools</a:t>
            </a:r>
            <a:endParaRPr lang="en-US" dirty="0"/>
          </a:p>
        </p:txBody>
      </p:sp>
      <p:pic>
        <p:nvPicPr>
          <p:cNvPr id="2050" name="Picture 2" descr="1213statesUpdat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1752600"/>
            <a:ext cx="4762500" cy="31337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66800" y="4953000"/>
            <a:ext cx="701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2009, schools began implementing CASE into their programs. In four years, 417 teachers and 338 schools from 29 states are using CASE.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NJ DOE &amp; Rutgers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hlinkClick r:id="rId2"/>
              </a:rPr>
              <a:t>http://www.youtube.com/watch?v=7H2QnLXMats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Animal &amp; Plant Biotechnology</a:t>
            </a:r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828800"/>
            <a:ext cx="579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Five Units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DNA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Protein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Ag Biotech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Concepts</a:t>
            </a:r>
          </a:p>
          <a:p>
            <a:endParaRPr lang="en-US" dirty="0"/>
          </a:p>
        </p:txBody>
      </p:sp>
      <p:pic>
        <p:nvPicPr>
          <p:cNvPr id="21506" name="Picture 2" descr="Biotechnolo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257425"/>
            <a:ext cx="5715000" cy="4295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374</Words>
  <Application>Microsoft Office PowerPoint</Application>
  <PresentationFormat>On-screen Show (4:3)</PresentationFormat>
  <Paragraphs>103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Integrating STEM into your program through CASE</vt:lpstr>
      <vt:lpstr>Where it began</vt:lpstr>
      <vt:lpstr>CASE lesson  modalities</vt:lpstr>
      <vt:lpstr>How it works</vt:lpstr>
      <vt:lpstr>Pathways</vt:lpstr>
      <vt:lpstr>CASE Schools</vt:lpstr>
      <vt:lpstr>NJ DOE &amp; Rutgers support</vt:lpstr>
      <vt:lpstr>Animal &amp; Plant Biotechnology</vt:lpstr>
      <vt:lpstr>Structure</vt:lpstr>
      <vt:lpstr>Biotech Skills World problem solvers</vt:lpstr>
      <vt:lpstr>Equipment</vt:lpstr>
      <vt:lpstr>Elevated rigor in other areas</vt:lpstr>
      <vt:lpstr>Most memorable</vt:lpstr>
      <vt:lpstr>Contact info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Integrating STEM into your program through CASE</dc:title>
  <dc:creator>Erik Fargo</dc:creator>
  <cp:lastModifiedBy>Trivette, Nancy</cp:lastModifiedBy>
  <cp:revision>19</cp:revision>
  <dcterms:created xsi:type="dcterms:W3CDTF">2012-09-28T00:28:44Z</dcterms:created>
  <dcterms:modified xsi:type="dcterms:W3CDTF">2012-10-01T14:37:47Z</dcterms:modified>
</cp:coreProperties>
</file>