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 ContentType="image/t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6.xml" ContentType="application/vnd.openxmlformats-officedocument.presentationml.tags+xml"/>
  <Override PartName="/ppt/notesSlides/notesSlide20.xml" ContentType="application/vnd.openxmlformats-officedocument.presentationml.notesSlide+xml"/>
  <Override PartName="/ppt/media/image26.tif" ContentType="image/tiff"/>
  <Override PartName="/ppt/media/image27.tif" ContentType="image/tiff"/>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64" r:id="rId3"/>
    <p:sldMasterId id="2147483665" r:id="rId4"/>
  </p:sldMasterIdLst>
  <p:notesMasterIdLst>
    <p:notesMasterId r:id="rId26"/>
  </p:notesMasterIdLst>
  <p:handoutMasterIdLst>
    <p:handoutMasterId r:id="rId27"/>
  </p:handoutMasterIdLst>
  <p:sldIdLst>
    <p:sldId id="258" r:id="rId5"/>
    <p:sldId id="276" r:id="rId6"/>
    <p:sldId id="378" r:id="rId7"/>
    <p:sldId id="379" r:id="rId8"/>
    <p:sldId id="377" r:id="rId9"/>
    <p:sldId id="358" r:id="rId10"/>
    <p:sldId id="380" r:id="rId11"/>
    <p:sldId id="366" r:id="rId12"/>
    <p:sldId id="359" r:id="rId13"/>
    <p:sldId id="275" r:id="rId14"/>
    <p:sldId id="277" r:id="rId15"/>
    <p:sldId id="352" r:id="rId16"/>
    <p:sldId id="278" r:id="rId17"/>
    <p:sldId id="343" r:id="rId18"/>
    <p:sldId id="345" r:id="rId19"/>
    <p:sldId id="334" r:id="rId20"/>
    <p:sldId id="349" r:id="rId21"/>
    <p:sldId id="354" r:id="rId22"/>
    <p:sldId id="375" r:id="rId23"/>
    <p:sldId id="374" r:id="rId24"/>
    <p:sldId id="257" r:id="rId25"/>
  </p:sldIdLst>
  <p:sldSz cx="12192000" cy="6858000"/>
  <p:notesSz cx="9601200" cy="73152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acilitator Introduction" id="{09DA57CE-BC07-7D41-B30E-00367885C63F}">
          <p14:sldIdLst>
            <p14:sldId id="258"/>
          </p14:sldIdLst>
        </p14:section>
        <p14:section name="Setting Context | 1h25m" id="{803DF78E-BDB8-B947-99E8-DA9F91E1E11D}">
          <p14:sldIdLst>
            <p14:sldId id="276"/>
            <p14:sldId id="378"/>
            <p14:sldId id="379"/>
            <p14:sldId id="377"/>
            <p14:sldId id="358"/>
            <p14:sldId id="380"/>
            <p14:sldId id="366"/>
            <p14:sldId id="359"/>
            <p14:sldId id="275"/>
          </p14:sldIdLst>
        </p14:section>
        <p14:section name="History of SAE | 0h55m" id="{34FED62F-B428-5D46-A675-CCAB5618BFEF}">
          <p14:sldIdLst>
            <p14:sldId id="277"/>
            <p14:sldId id="352"/>
          </p14:sldIdLst>
        </p14:section>
        <p14:section name="Redefining SAE | 1h30m" id="{22DD7E1B-F5F9-DB46-9F3E-A204D91CBD8F}">
          <p14:sldIdLst>
            <p14:sldId id="278"/>
            <p14:sldId id="343"/>
            <p14:sldId id="345"/>
            <p14:sldId id="334"/>
            <p14:sldId id="349"/>
          </p14:sldIdLst>
        </p14:section>
        <p14:section name="Integration Plan | 1h00m" id="{3BE9B160-0DE7-014B-BFCD-0B3A51AC39E4}">
          <p14:sldIdLst>
            <p14:sldId id="354"/>
            <p14:sldId id="375"/>
            <p14:sldId id="374"/>
          </p14:sldIdLst>
        </p14:section>
        <p14:section name="Day Two Kick Off | 0h10m" id="{3FC9112A-82EC-4C47-B9DD-4102DB23F279}">
          <p14:sldIdLst/>
        </p14:section>
        <p14:section name="Immersion SAE | 1h10m" id="{FA6CADFE-E796-414E-B17E-91243D393F65}">
          <p14:sldIdLst/>
        </p14:section>
        <p14:section name="Immersion SAE: Integration Plan | 1h25m" id="{832003CB-0494-304D-A376-E002FAB95CD1}">
          <p14:sldIdLst/>
        </p14:section>
        <p14:section name="Overcoming Barriers | 0h20m" id="{F7ABD746-3193-C44E-929B-9078D3428EFD}">
          <p14:sldIdLst/>
        </p14:section>
        <p14:section name="State of Our State | 3h30m" id="{D1057D99-5E1D-F54D-BFC7-58B7933D6D03}">
          <p14:sldIdLst/>
        </p14:section>
        <p14:section name="Workshop Recap | 0h25m" id="{FCF512D8-8BC1-9F41-8D44-0DDF645CB060}">
          <p14:sldIdLst>
            <p14:sldId id="25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drey Denney" initials="AD" lastIdx="45" clrIdx="0">
    <p:extLst>
      <p:ext uri="{19B8F6BF-5375-455C-9EA6-DF929625EA0E}">
        <p15:presenceInfo xmlns:p15="http://schemas.microsoft.com/office/powerpoint/2012/main" userId="S::adenney@vivayic.com::429b7b7f-90c8-4022-80ed-30d9e7bf88e1" providerId="AD"/>
      </p:ext>
    </p:extLst>
  </p:cmAuthor>
  <p:cmAuthor id="2" name="Shane Jacques" initials="SJ" lastIdx="33" clrIdx="1">
    <p:extLst>
      <p:ext uri="{19B8F6BF-5375-455C-9EA6-DF929625EA0E}">
        <p15:presenceInfo xmlns:p15="http://schemas.microsoft.com/office/powerpoint/2012/main" userId="Shane Jacques" providerId="None"/>
      </p:ext>
    </p:extLst>
  </p:cmAuthor>
  <p:cmAuthor id="3" name="Kelsey Ellis" initials="KE" lastIdx="31" clrIdx="2">
    <p:extLst>
      <p:ext uri="{19B8F6BF-5375-455C-9EA6-DF929625EA0E}">
        <p15:presenceInfo xmlns:p15="http://schemas.microsoft.com/office/powerpoint/2012/main" userId="S::kellis@vivayic.com::2466b66f-f606-4525-b04e-4031a863e1b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45D"/>
    <a:srgbClr val="005543"/>
    <a:srgbClr val="BFD630"/>
    <a:srgbClr val="D7E488"/>
    <a:srgbClr val="2A51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p:restoredTop sz="75676" autoAdjust="0"/>
  </p:normalViewPr>
  <p:slideViewPr>
    <p:cSldViewPr snapToGrid="0" snapToObjects="1">
      <p:cViewPr>
        <p:scale>
          <a:sx n="66" d="100"/>
          <a:sy n="66" d="100"/>
        </p:scale>
        <p:origin x="1210" y="58"/>
      </p:cViewPr>
      <p:guideLst/>
    </p:cSldViewPr>
  </p:slideViewPr>
  <p:notesTextViewPr>
    <p:cViewPr>
      <p:scale>
        <a:sx n="110" d="100"/>
        <a:sy n="110" d="100"/>
      </p:scale>
      <p:origin x="0" y="-1152"/>
    </p:cViewPr>
  </p:notesTextViewPr>
  <p:notesViewPr>
    <p:cSldViewPr snapToGrid="0" snapToObjects="1">
      <p:cViewPr varScale="1">
        <p:scale>
          <a:sx n="108" d="100"/>
          <a:sy n="108" d="100"/>
        </p:scale>
        <p:origin x="2632"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DE596B-EEE6-0F46-BB9B-80EACCF5A727}"/>
              </a:ext>
            </a:extLst>
          </p:cNvPr>
          <p:cNvSpPr>
            <a:spLocks noGrp="1"/>
          </p:cNvSpPr>
          <p:nvPr>
            <p:ph type="hdr" sz="quarter"/>
          </p:nvPr>
        </p:nvSpPr>
        <p:spPr>
          <a:xfrm>
            <a:off x="0" y="0"/>
            <a:ext cx="4161176" cy="366092"/>
          </a:xfrm>
          <a:prstGeom prst="rect">
            <a:avLst/>
          </a:prstGeom>
        </p:spPr>
        <p:txBody>
          <a:bodyPr vert="horz" lIns="94851" tIns="47425" rIns="94851" bIns="47425" rtlCol="0"/>
          <a:lstStyle>
            <a:lvl1pPr algn="l">
              <a:defRPr sz="1200"/>
            </a:lvl1pPr>
          </a:lstStyle>
          <a:p>
            <a:endParaRPr lang="en-US"/>
          </a:p>
        </p:txBody>
      </p:sp>
      <p:sp>
        <p:nvSpPr>
          <p:cNvPr id="3" name="Date Placeholder 2">
            <a:extLst>
              <a:ext uri="{FF2B5EF4-FFF2-40B4-BE49-F238E27FC236}">
                <a16:creationId xmlns:a16="http://schemas.microsoft.com/office/drawing/2014/main" id="{41E32DE3-DC69-0F42-B051-5C4F94331D74}"/>
              </a:ext>
            </a:extLst>
          </p:cNvPr>
          <p:cNvSpPr>
            <a:spLocks noGrp="1"/>
          </p:cNvSpPr>
          <p:nvPr>
            <p:ph type="dt" sz="quarter" idx="1"/>
          </p:nvPr>
        </p:nvSpPr>
        <p:spPr>
          <a:xfrm>
            <a:off x="5438386" y="0"/>
            <a:ext cx="4161176" cy="366092"/>
          </a:xfrm>
          <a:prstGeom prst="rect">
            <a:avLst/>
          </a:prstGeom>
        </p:spPr>
        <p:txBody>
          <a:bodyPr vert="horz" lIns="94851" tIns="47425" rIns="94851" bIns="47425" rtlCol="0"/>
          <a:lstStyle>
            <a:lvl1pPr algn="r">
              <a:defRPr sz="1200"/>
            </a:lvl1pPr>
          </a:lstStyle>
          <a:p>
            <a:fld id="{044664F6-A85E-3F49-A537-6900A40E71F4}" type="datetimeFigureOut">
              <a:rPr lang="en-US" smtClean="0"/>
              <a:t>9/26/2019</a:t>
            </a:fld>
            <a:endParaRPr lang="en-US"/>
          </a:p>
        </p:txBody>
      </p:sp>
      <p:sp>
        <p:nvSpPr>
          <p:cNvPr id="4" name="Footer Placeholder 3">
            <a:extLst>
              <a:ext uri="{FF2B5EF4-FFF2-40B4-BE49-F238E27FC236}">
                <a16:creationId xmlns:a16="http://schemas.microsoft.com/office/drawing/2014/main" id="{BA13D7ED-EBBB-FD41-A494-EF0864781B48}"/>
              </a:ext>
            </a:extLst>
          </p:cNvPr>
          <p:cNvSpPr>
            <a:spLocks noGrp="1"/>
          </p:cNvSpPr>
          <p:nvPr>
            <p:ph type="ftr" sz="quarter" idx="2"/>
          </p:nvPr>
        </p:nvSpPr>
        <p:spPr>
          <a:xfrm>
            <a:off x="0" y="6949110"/>
            <a:ext cx="4161176" cy="366091"/>
          </a:xfrm>
          <a:prstGeom prst="rect">
            <a:avLst/>
          </a:prstGeom>
        </p:spPr>
        <p:txBody>
          <a:bodyPr vert="horz" lIns="94851" tIns="47425" rIns="94851" bIns="4742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782B67A-F4DE-5C48-A201-4B4FC711D8B4}"/>
              </a:ext>
            </a:extLst>
          </p:cNvPr>
          <p:cNvSpPr>
            <a:spLocks noGrp="1"/>
          </p:cNvSpPr>
          <p:nvPr>
            <p:ph type="sldNum" sz="quarter" idx="3"/>
          </p:nvPr>
        </p:nvSpPr>
        <p:spPr>
          <a:xfrm>
            <a:off x="5438386" y="6949110"/>
            <a:ext cx="4161176" cy="366091"/>
          </a:xfrm>
          <a:prstGeom prst="rect">
            <a:avLst/>
          </a:prstGeom>
        </p:spPr>
        <p:txBody>
          <a:bodyPr vert="horz" lIns="94851" tIns="47425" rIns="94851" bIns="47425" rtlCol="0" anchor="b"/>
          <a:lstStyle>
            <a:lvl1pPr algn="r">
              <a:defRPr sz="1200"/>
            </a:lvl1pPr>
          </a:lstStyle>
          <a:p>
            <a:fld id="{7852682E-1EEC-9149-9D6A-2695B55DEC92}" type="slidenum">
              <a:rPr lang="en-US" smtClean="0"/>
              <a:t>‹#›</a:t>
            </a:fld>
            <a:endParaRPr lang="en-US"/>
          </a:p>
        </p:txBody>
      </p:sp>
    </p:spTree>
    <p:extLst>
      <p:ext uri="{BB962C8B-B14F-4D97-AF65-F5344CB8AC3E}">
        <p14:creationId xmlns:p14="http://schemas.microsoft.com/office/powerpoint/2010/main" val="38431973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E124AA-6EDB-074A-BB0B-A57958C1291F}"/>
              </a:ext>
            </a:extLst>
          </p:cNvPr>
          <p:cNvPicPr>
            <a:picLocks noChangeAspect="1"/>
          </p:cNvPicPr>
          <p:nvPr/>
        </p:nvPicPr>
        <p:blipFill>
          <a:blip r:embed="rId2"/>
          <a:stretch>
            <a:fillRect/>
          </a:stretch>
        </p:blipFill>
        <p:spPr>
          <a:xfrm>
            <a:off x="0" y="1674565"/>
            <a:ext cx="9601200" cy="5640635"/>
          </a:xfrm>
          <a:prstGeom prst="rect">
            <a:avLst/>
          </a:prstGeom>
        </p:spPr>
      </p:pic>
      <p:sp>
        <p:nvSpPr>
          <p:cNvPr id="2" name="Header Placeholder 1"/>
          <p:cNvSpPr>
            <a:spLocks noGrp="1"/>
          </p:cNvSpPr>
          <p:nvPr>
            <p:ph type="hdr" sz="quarter"/>
          </p:nvPr>
        </p:nvSpPr>
        <p:spPr>
          <a:xfrm>
            <a:off x="0" y="2"/>
            <a:ext cx="4160520" cy="367030"/>
          </a:xfrm>
          <a:prstGeom prst="rect">
            <a:avLst/>
          </a:prstGeom>
        </p:spPr>
        <p:txBody>
          <a:bodyPr vert="horz" lIns="96653" tIns="48327" rIns="96653" bIns="48327" rtlCol="0"/>
          <a:lstStyle>
            <a:lvl1pPr algn="l">
              <a:defRPr sz="1200"/>
            </a:lvl1pPr>
          </a:lstStyle>
          <a:p>
            <a:endParaRPr lang="en-US" dirty="0"/>
          </a:p>
        </p:txBody>
      </p:sp>
      <p:sp>
        <p:nvSpPr>
          <p:cNvPr id="4" name="Slide Image Placeholder 3"/>
          <p:cNvSpPr>
            <a:spLocks noGrp="1" noRot="1" noChangeAspect="1"/>
          </p:cNvSpPr>
          <p:nvPr>
            <p:ph type="sldImg" idx="2"/>
          </p:nvPr>
        </p:nvSpPr>
        <p:spPr>
          <a:xfrm>
            <a:off x="220663" y="368300"/>
            <a:ext cx="5160962" cy="2903538"/>
          </a:xfrm>
          <a:prstGeom prst="rect">
            <a:avLst/>
          </a:prstGeom>
          <a:noFill/>
          <a:ln w="12700">
            <a:solidFill>
              <a:prstClr val="black"/>
            </a:solidFill>
          </a:ln>
        </p:spPr>
        <p:txBody>
          <a:bodyPr vert="horz" lIns="96653" tIns="48327" rIns="96653" bIns="48327" rtlCol="0" anchor="ctr"/>
          <a:lstStyle/>
          <a:p>
            <a:r>
              <a:rPr lang="en-US" dirty="0"/>
              <a:t> </a:t>
            </a:r>
          </a:p>
        </p:txBody>
      </p:sp>
      <p:sp>
        <p:nvSpPr>
          <p:cNvPr id="5" name="Notes Placeholder 4"/>
          <p:cNvSpPr>
            <a:spLocks noGrp="1"/>
          </p:cNvSpPr>
          <p:nvPr>
            <p:ph type="body" sz="quarter" idx="3"/>
          </p:nvPr>
        </p:nvSpPr>
        <p:spPr>
          <a:xfrm>
            <a:off x="5686050" y="367032"/>
            <a:ext cx="3727302" cy="5877394"/>
          </a:xfrm>
          <a:prstGeom prst="rect">
            <a:avLst/>
          </a:prstGeom>
        </p:spPr>
        <p:txBody>
          <a:bodyPr vert="horz" lIns="96653" tIns="48327" rIns="96653" bIns="4832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48267" y="6766920"/>
            <a:ext cx="4160520" cy="367029"/>
          </a:xfrm>
          <a:prstGeom prst="rect">
            <a:avLst/>
          </a:prstGeom>
        </p:spPr>
        <p:txBody>
          <a:bodyPr vert="horz" lIns="96653" tIns="48327" rIns="96653" bIns="48327" rtlCol="0" anchor="ctr"/>
          <a:lstStyle>
            <a:lvl1pPr algn="l">
              <a:defRPr sz="1500">
                <a:solidFill>
                  <a:srgbClr val="005543"/>
                </a:solidFill>
                <a:latin typeface="+mn-lt"/>
              </a:defRPr>
            </a:lvl1pPr>
          </a:lstStyle>
          <a:p>
            <a:endParaRPr lang="en-US" dirty="0"/>
          </a:p>
        </p:txBody>
      </p:sp>
      <p:sp>
        <p:nvSpPr>
          <p:cNvPr id="7" name="Slide Number Placeholder 6"/>
          <p:cNvSpPr>
            <a:spLocks noGrp="1"/>
          </p:cNvSpPr>
          <p:nvPr>
            <p:ph type="sldNum" sz="quarter" idx="5"/>
          </p:nvPr>
        </p:nvSpPr>
        <p:spPr>
          <a:xfrm>
            <a:off x="8746243" y="6766919"/>
            <a:ext cx="728027" cy="389466"/>
          </a:xfrm>
          <a:prstGeom prst="rect">
            <a:avLst/>
          </a:prstGeom>
        </p:spPr>
        <p:txBody>
          <a:bodyPr vert="horz" lIns="96653" tIns="48327" rIns="96653" bIns="48327" rtlCol="0" anchor="ctr"/>
          <a:lstStyle>
            <a:lvl1pPr algn="r">
              <a:defRPr sz="1900" b="1" i="0">
                <a:solidFill>
                  <a:schemeClr val="bg1"/>
                </a:solidFill>
                <a:latin typeface="Calibri" panose="020F0502020204030204" pitchFamily="34" charset="0"/>
                <a:cs typeface="Calibri" panose="020F0502020204030204" pitchFamily="34" charset="0"/>
              </a:defRPr>
            </a:lvl1pPr>
          </a:lstStyle>
          <a:p>
            <a:fld id="{3F4C9C99-9468-D244-A281-001A0F23009C}" type="slidenum">
              <a:rPr lang="en-US" smtClean="0"/>
              <a:pPr/>
              <a:t>‹#›</a:t>
            </a:fld>
            <a:endParaRPr lang="en-US" dirty="0"/>
          </a:p>
        </p:txBody>
      </p:sp>
      <p:sp>
        <p:nvSpPr>
          <p:cNvPr id="13" name="TextBox 12">
            <a:extLst>
              <a:ext uri="{FF2B5EF4-FFF2-40B4-BE49-F238E27FC236}">
                <a16:creationId xmlns:a16="http://schemas.microsoft.com/office/drawing/2014/main" id="{0EA0BEAF-12FE-DE4A-90D8-4A1D3CF65044}"/>
              </a:ext>
            </a:extLst>
          </p:cNvPr>
          <p:cNvSpPr txBox="1"/>
          <p:nvPr/>
        </p:nvSpPr>
        <p:spPr>
          <a:xfrm>
            <a:off x="148268" y="3270295"/>
            <a:ext cx="1536555" cy="328295"/>
          </a:xfrm>
          <a:prstGeom prst="rect">
            <a:avLst/>
          </a:prstGeom>
          <a:noFill/>
        </p:spPr>
        <p:txBody>
          <a:bodyPr wrap="square" lIns="96653" tIns="48327" rIns="96653" bIns="48327" rtlCol="0" anchor="t">
            <a:spAutoFit/>
          </a:bodyPr>
          <a:lstStyle/>
          <a:p>
            <a:r>
              <a:rPr lang="en-US" sz="1500" dirty="0">
                <a:latin typeface="+mj-lt"/>
              </a:rPr>
              <a:t>Notes:</a:t>
            </a:r>
          </a:p>
        </p:txBody>
      </p:sp>
      <p:cxnSp>
        <p:nvCxnSpPr>
          <p:cNvPr id="18" name="Straight Connector 17">
            <a:extLst>
              <a:ext uri="{FF2B5EF4-FFF2-40B4-BE49-F238E27FC236}">
                <a16:creationId xmlns:a16="http://schemas.microsoft.com/office/drawing/2014/main" id="{9BD116ED-D80E-7747-8ECB-C656A0F507D9}"/>
              </a:ext>
            </a:extLst>
          </p:cNvPr>
          <p:cNvCxnSpPr>
            <a:cxnSpLocks/>
          </p:cNvCxnSpPr>
          <p:nvPr/>
        </p:nvCxnSpPr>
        <p:spPr>
          <a:xfrm>
            <a:off x="236060" y="6077623"/>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5034ECD9-45BD-AB4A-9082-77FE024E979F}"/>
              </a:ext>
            </a:extLst>
          </p:cNvPr>
          <p:cNvCxnSpPr>
            <a:cxnSpLocks/>
          </p:cNvCxnSpPr>
          <p:nvPr/>
        </p:nvCxnSpPr>
        <p:spPr>
          <a:xfrm>
            <a:off x="224529" y="5821337"/>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9805F103-AF1E-F443-BE96-DE269446AB9C}"/>
              </a:ext>
            </a:extLst>
          </p:cNvPr>
          <p:cNvCxnSpPr>
            <a:cxnSpLocks/>
          </p:cNvCxnSpPr>
          <p:nvPr/>
        </p:nvCxnSpPr>
        <p:spPr>
          <a:xfrm>
            <a:off x="224528" y="6336122"/>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F6164C3A-4CA3-2040-9EE3-030B2C2C3351}"/>
              </a:ext>
            </a:extLst>
          </p:cNvPr>
          <p:cNvCxnSpPr>
            <a:cxnSpLocks/>
          </p:cNvCxnSpPr>
          <p:nvPr/>
        </p:nvCxnSpPr>
        <p:spPr>
          <a:xfrm>
            <a:off x="239722" y="5286498"/>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F3FF3A87-09A0-7B4E-B1A8-795413E898EC}"/>
              </a:ext>
            </a:extLst>
          </p:cNvPr>
          <p:cNvCxnSpPr>
            <a:cxnSpLocks/>
          </p:cNvCxnSpPr>
          <p:nvPr/>
        </p:nvCxnSpPr>
        <p:spPr>
          <a:xfrm>
            <a:off x="236060" y="5030211"/>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DF0FF57C-D78F-FF4E-BDEF-2EC5C5A25112}"/>
              </a:ext>
            </a:extLst>
          </p:cNvPr>
          <p:cNvCxnSpPr>
            <a:cxnSpLocks/>
          </p:cNvCxnSpPr>
          <p:nvPr/>
        </p:nvCxnSpPr>
        <p:spPr>
          <a:xfrm>
            <a:off x="236059" y="5544997"/>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F9671CC9-BFF7-A647-A22B-D21C75CE2B62}"/>
              </a:ext>
            </a:extLst>
          </p:cNvPr>
          <p:cNvCxnSpPr>
            <a:cxnSpLocks/>
          </p:cNvCxnSpPr>
          <p:nvPr/>
        </p:nvCxnSpPr>
        <p:spPr>
          <a:xfrm>
            <a:off x="239722" y="4527885"/>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79CEB457-F7D7-7749-B955-D54965B5BF05}"/>
              </a:ext>
            </a:extLst>
          </p:cNvPr>
          <p:cNvCxnSpPr>
            <a:cxnSpLocks/>
          </p:cNvCxnSpPr>
          <p:nvPr/>
        </p:nvCxnSpPr>
        <p:spPr>
          <a:xfrm>
            <a:off x="236060" y="4271598"/>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459E7DE-5A60-D54F-9E40-97B6F1B27856}"/>
              </a:ext>
            </a:extLst>
          </p:cNvPr>
          <p:cNvCxnSpPr>
            <a:cxnSpLocks/>
          </p:cNvCxnSpPr>
          <p:nvPr/>
        </p:nvCxnSpPr>
        <p:spPr>
          <a:xfrm>
            <a:off x="236059" y="4786383"/>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713152DC-C3DB-0646-9AF9-3B9795E895B5}"/>
              </a:ext>
            </a:extLst>
          </p:cNvPr>
          <p:cNvCxnSpPr>
            <a:cxnSpLocks/>
          </p:cNvCxnSpPr>
          <p:nvPr/>
        </p:nvCxnSpPr>
        <p:spPr>
          <a:xfrm>
            <a:off x="251253" y="3736759"/>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8CDD10C0-7A40-EF4A-BB0E-EC1C57C517E4}"/>
              </a:ext>
            </a:extLst>
          </p:cNvPr>
          <p:cNvCxnSpPr>
            <a:cxnSpLocks/>
          </p:cNvCxnSpPr>
          <p:nvPr/>
        </p:nvCxnSpPr>
        <p:spPr>
          <a:xfrm>
            <a:off x="247590" y="3995258"/>
            <a:ext cx="5213930" cy="0"/>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5476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mod="1">
    <p:ext uri="{620B2872-D7B9-4A21-9093-7833F8D536E1}">
      <p15:sldGuideLst xmlns:p15="http://schemas.microsoft.com/office/powerpoint/2012/main">
        <p15:guide id="1" orient="horz" pos="2304" userDrawn="1">
          <p15:clr>
            <a:srgbClr val="F26B43"/>
          </p15:clr>
        </p15:guide>
        <p15:guide id="2" pos="302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a:t>
            </a:fld>
            <a:endParaRPr lang="en-US" dirty="0"/>
          </a:p>
        </p:txBody>
      </p:sp>
    </p:spTree>
    <p:extLst>
      <p:ext uri="{BB962C8B-B14F-4D97-AF65-F5344CB8AC3E}">
        <p14:creationId xmlns:p14="http://schemas.microsoft.com/office/powerpoint/2010/main" val="1614916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a:xfrm>
            <a:off x="5686050" y="367032"/>
            <a:ext cx="3727302" cy="5877394"/>
          </a:xfrm>
        </p:spPr>
        <p:txBody>
          <a:bodyPr/>
          <a:lstStyle/>
          <a:p>
            <a:r>
              <a:rPr lang="en-US" b="1" dirty="0"/>
              <a:t>Preparation for this slide:</a:t>
            </a:r>
          </a:p>
          <a:p>
            <a:pPr marL="181225" indent="-181225">
              <a:buFont typeface="Arial" panose="020B0604020202020204" pitchFamily="34" charset="0"/>
              <a:buChar char="•"/>
            </a:pPr>
            <a:r>
              <a:rPr lang="en-US" b="0" dirty="0"/>
              <a:t>Foundational SAEs will be a mindset shift for most experienced teachers. Before diving into the technical content, spend a few minutes demonstrating the need for a new approach.</a:t>
            </a:r>
            <a:br>
              <a:rPr lang="en-US" b="0" dirty="0"/>
            </a:br>
            <a:endParaRPr lang="en-US" b="1" dirty="0"/>
          </a:p>
          <a:p>
            <a:r>
              <a:rPr lang="en-US" b="1" dirty="0"/>
              <a:t>Facilitator notes:</a:t>
            </a:r>
            <a:endParaRPr lang="en-US" b="0" dirty="0"/>
          </a:p>
          <a:p>
            <a:pPr marL="181225" indent="-181225">
              <a:buFont typeface="Arial" panose="020B0604020202020204" pitchFamily="34" charset="0"/>
              <a:buChar char="•"/>
            </a:pPr>
            <a:r>
              <a:rPr lang="en-US" dirty="0"/>
              <a:t>By a show of hands, identify who in the room is a current or former agriculture teacher. </a:t>
            </a:r>
          </a:p>
          <a:p>
            <a:pPr marL="664488" lvl="1" indent="-181225">
              <a:buFont typeface="Arial" panose="020B0604020202020204" pitchFamily="34" charset="0"/>
              <a:buChar char="•"/>
            </a:pPr>
            <a:r>
              <a:rPr lang="en-US" dirty="0"/>
              <a:t>For those that aren’t, ask them to imagine themselves in the role.</a:t>
            </a:r>
          </a:p>
          <a:p>
            <a:pPr marL="181225" indent="-181225">
              <a:buFont typeface="Arial" panose="020B0604020202020204" pitchFamily="34" charset="0"/>
              <a:buChar char="•"/>
            </a:pPr>
            <a:r>
              <a:rPr lang="en-US" dirty="0"/>
              <a:t>Ask participants to raise their hand if they have taught/met/or heard of students like Tori who take four years of agricultural education courses.</a:t>
            </a:r>
          </a:p>
          <a:p>
            <a:pPr marL="181225" indent="-181225">
              <a:buFont typeface="Arial" panose="020B0604020202020204" pitchFamily="34" charset="0"/>
              <a:buChar char="•"/>
            </a:pPr>
            <a:r>
              <a:rPr lang="en-US" dirty="0"/>
              <a:t>Ask participants to raise their hand if they have taught/met/or heard of students like Isaac who come in and out of the program multiple times throughout their high school career.</a:t>
            </a:r>
          </a:p>
          <a:p>
            <a:pPr marL="181225" indent="-181225">
              <a:buFont typeface="Arial" panose="020B0604020202020204" pitchFamily="34" charset="0"/>
              <a:buChar char="•"/>
            </a:pPr>
            <a:r>
              <a:rPr lang="en-US" dirty="0"/>
              <a:t>Ask participants to raise their hand if they have taught/met/or heard of students like Emma who take only one course in the program.</a:t>
            </a:r>
          </a:p>
          <a:p>
            <a:pPr marL="664488" lvl="1" indent="-181225">
              <a:buFont typeface="Arial" panose="020B0604020202020204" pitchFamily="34" charset="0"/>
              <a:buChar char="•"/>
            </a:pPr>
            <a:r>
              <a:rPr lang="en-US" dirty="0">
                <a:sym typeface="Wingdings" pitchFamily="2" charset="2"/>
              </a:rPr>
              <a:t> </a:t>
            </a:r>
            <a:r>
              <a:rPr lang="en-US" dirty="0"/>
              <a:t>Click to focus participants’ attention on Isaac and Emma and away from Tori.</a:t>
            </a:r>
          </a:p>
          <a:p>
            <a:pPr marL="664488" lvl="1" indent="-181225">
              <a:buFont typeface="Arial" panose="020B0604020202020204" pitchFamily="34" charset="0"/>
              <a:buChar char="•"/>
            </a:pPr>
            <a:r>
              <a:rPr lang="en-US" dirty="0"/>
              <a:t>Ask what challenges exist in reinforcing SAE among students such as them. For example:</a:t>
            </a:r>
          </a:p>
          <a:p>
            <a:pPr marL="1147753" lvl="2" indent="-181225">
              <a:buFont typeface="Arial" panose="020B0604020202020204" pitchFamily="34" charset="0"/>
              <a:buChar char="•"/>
            </a:pPr>
            <a:r>
              <a:rPr lang="en-US" dirty="0"/>
              <a:t>Students like Isaac may lack continuity in their project and their record keeping. When they re-enter the program, they may be starting </a:t>
            </a:r>
            <a:r>
              <a:rPr lang="en-US" dirty="0" smtClean="0"/>
              <a:t>at</a:t>
            </a:r>
            <a:endParaRPr lang="en-US" dirty="0"/>
          </a:p>
          <a:p>
            <a:pPr marL="1147753" lvl="2"/>
            <a:r>
              <a:rPr lang="en-US" dirty="0" smtClean="0"/>
              <a:t>square one again.</a:t>
            </a:r>
          </a:p>
          <a:p>
            <a:pPr marL="1147753" lvl="2" indent="-181225">
              <a:buFont typeface="Arial" panose="020B0604020202020204" pitchFamily="34" charset="0"/>
              <a:buChar char="•"/>
            </a:pPr>
            <a:r>
              <a:rPr lang="en-US" dirty="0" smtClean="0"/>
              <a:t>Students like Emma may see one-off ag classes as a means to graduation. While she has a number of other things on her plate (potentially a part-time job) and limited time, she may comfortable doing the bare minimum.</a:t>
            </a:r>
          </a:p>
          <a:p>
            <a:pPr marL="664488" lvl="1" indent="-181225">
              <a:buFont typeface="Arial" panose="020B0604020202020204" pitchFamily="34" charset="0"/>
              <a:buChar char="•"/>
            </a:pPr>
            <a:r>
              <a:rPr lang="en-US" dirty="0" smtClean="0"/>
              <a:t>Explain that a new classification of SAE — Foundational SAEs — alleviate some, if not all, of those challenges by enabling students to engage in SAE from the moment they enroll in agricultural education.</a:t>
            </a:r>
          </a:p>
          <a:p>
            <a:pPr marL="1147753" lvl="2" indent="-181225">
              <a:buFont typeface="Arial" panose="020B0604020202020204" pitchFamily="34" charset="0"/>
              <a:buChar char="•"/>
            </a:pPr>
            <a:endParaRPr lang="en-US" dirty="0" smtClean="0"/>
          </a:p>
        </p:txBody>
      </p:sp>
      <p:sp>
        <p:nvSpPr>
          <p:cNvPr id="4" name="Slide Number Placeholder 3"/>
          <p:cNvSpPr>
            <a:spLocks noGrp="1"/>
          </p:cNvSpPr>
          <p:nvPr>
            <p:ph type="sldNum" sz="quarter" idx="5"/>
          </p:nvPr>
        </p:nvSpPr>
        <p:spPr/>
        <p:txBody>
          <a:bodyPr/>
          <a:lstStyle/>
          <a:p>
            <a:fld id="{3F4C9C99-9468-D244-A281-001A0F23009C}" type="slidenum">
              <a:rPr lang="en-US" smtClean="0"/>
              <a:pPr/>
              <a:t>11</a:t>
            </a:fld>
            <a:endParaRPr lang="en-US" dirty="0"/>
          </a:p>
        </p:txBody>
      </p:sp>
    </p:spTree>
    <p:extLst>
      <p:ext uri="{BB962C8B-B14F-4D97-AF65-F5344CB8AC3E}">
        <p14:creationId xmlns:p14="http://schemas.microsoft.com/office/powerpoint/2010/main" val="3906060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Pause and allow the participants to reflect on the </a:t>
            </a:r>
            <a:r>
              <a:rPr lang="en-US" dirty="0" smtClean="0"/>
              <a:t>facilitation of the previous</a:t>
            </a:r>
            <a:r>
              <a:rPr lang="en-US" baseline="0" dirty="0" smtClean="0"/>
              <a:t> activities</a:t>
            </a:r>
            <a:r>
              <a:rPr lang="en-US" dirty="0" smtClean="0"/>
              <a:t> </a:t>
            </a:r>
            <a:r>
              <a:rPr lang="en-US" dirty="0"/>
              <a:t>in this session. </a:t>
            </a:r>
          </a:p>
          <a:p>
            <a:pPr marL="181225" indent="-181225">
              <a:buFont typeface="Arial" panose="020B0604020202020204" pitchFamily="34" charset="0"/>
              <a:buChar char="•"/>
            </a:pPr>
            <a:r>
              <a:rPr lang="en-US" dirty="0" smtClean="0"/>
              <a:t>Set context</a:t>
            </a:r>
            <a:r>
              <a:rPr lang="en-US" baseline="0" dirty="0" smtClean="0"/>
              <a:t> of the SAE for All model overview and foundational SAE that will be covered in the next session </a:t>
            </a:r>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12</a:t>
            </a:fld>
            <a:endParaRPr lang="en-US" dirty="0"/>
          </a:p>
        </p:txBody>
      </p:sp>
    </p:spTree>
    <p:extLst>
      <p:ext uri="{BB962C8B-B14F-4D97-AF65-F5344CB8AC3E}">
        <p14:creationId xmlns:p14="http://schemas.microsoft.com/office/powerpoint/2010/main" val="2076540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p>
          <a:p>
            <a:pPr marL="181225" indent="-181225">
              <a:buFont typeface="Arial" panose="020B0604020202020204" pitchFamily="34" charset="0"/>
              <a:buChar char="•"/>
            </a:pPr>
            <a:r>
              <a:rPr lang="en-US" b="0" dirty="0"/>
              <a:t>Before playing the video, acknowledge that the term “Foundational SAEs” may be a new term to veteran professionals. </a:t>
            </a:r>
          </a:p>
          <a:p>
            <a:pPr marL="664488" lvl="1" indent="-181225">
              <a:buFont typeface="Arial" panose="020B0604020202020204" pitchFamily="34" charset="0"/>
              <a:buChar char="•"/>
            </a:pPr>
            <a:r>
              <a:rPr lang="en-US" b="0" dirty="0"/>
              <a:t>Emphasize that it’s a new term to students as well, so the National Council for Agricultural Education has produced this video to explain the term to students. </a:t>
            </a:r>
          </a:p>
          <a:p>
            <a:pPr marL="664488" lvl="1" indent="-181225">
              <a:buFont typeface="Arial" panose="020B0604020202020204" pitchFamily="34" charset="0"/>
              <a:buChar char="•"/>
            </a:pPr>
            <a:r>
              <a:rPr lang="en-US" b="0" dirty="0"/>
              <a:t>Reassure the group that while they may not be the intended audience, the video does a nice job explaining the concept.</a:t>
            </a:r>
          </a:p>
          <a:p>
            <a:pPr marL="181225" indent="-181225">
              <a:buFont typeface="Arial" panose="020B0604020202020204" pitchFamily="34" charset="0"/>
              <a:buChar char="•"/>
            </a:pPr>
            <a:r>
              <a:rPr lang="en-US" b="0" dirty="0"/>
              <a:t>Following the video, reassure participants that you’re about to dissect the five elements of a Foundational SAE one-at-a-time.</a:t>
            </a:r>
            <a:r>
              <a:rPr lang="en-US" b="1" kern="1200" dirty="0">
                <a:solidFill>
                  <a:schemeClr val="tx1"/>
                </a:solidFill>
                <a:effectLst/>
                <a:latin typeface="+mn-lt"/>
                <a:ea typeface="+mn-ea"/>
                <a:cs typeface="+mn-cs"/>
              </a:rPr>
              <a:t> </a:t>
            </a:r>
          </a:p>
          <a:p>
            <a:endParaRPr lang="en-US" b="1" kern="1200" dirty="0">
              <a:solidFill>
                <a:schemeClr val="tx1"/>
              </a:solidFill>
              <a:effectLst/>
              <a:latin typeface="+mn-lt"/>
              <a:ea typeface="+mn-ea"/>
              <a:cs typeface="+mn-cs"/>
            </a:endParaRPr>
          </a:p>
          <a:p>
            <a:r>
              <a:rPr lang="en-US" b="1" kern="1200" dirty="0">
                <a:solidFill>
                  <a:schemeClr val="tx1"/>
                </a:solidFill>
                <a:effectLst/>
                <a:latin typeface="+mn-lt"/>
                <a:ea typeface="+mn-ea"/>
                <a:cs typeface="+mn-cs"/>
              </a:rPr>
              <a:t>Other notes:</a:t>
            </a:r>
          </a:p>
          <a:p>
            <a:pPr marL="181225" indent="-181225">
              <a:buFont typeface="Arial" panose="020B0604020202020204" pitchFamily="34" charset="0"/>
              <a:buChar char="•"/>
            </a:pPr>
            <a:r>
              <a:rPr lang="en-US" kern="1200" dirty="0">
                <a:solidFill>
                  <a:schemeClr val="tx1"/>
                </a:solidFill>
                <a:effectLst/>
                <a:latin typeface="+mn-lt"/>
                <a:ea typeface="+mn-ea"/>
                <a:cs typeface="+mn-cs"/>
              </a:rPr>
              <a:t>This video is from the “Learning Guides Online Course” found on the National Council for Agricultural Education website at https://thecouncil.ffa.org/sae/.</a:t>
            </a:r>
          </a:p>
          <a:p>
            <a:pPr marL="181225" indent="-181225">
              <a:buFont typeface="Arial" panose="020B0604020202020204" pitchFamily="34" charset="0"/>
              <a:buChar char="•"/>
            </a:pPr>
            <a:endParaRPr lang="en-US" b="0"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13</a:t>
            </a:fld>
            <a:endParaRPr lang="en-US" dirty="0"/>
          </a:p>
        </p:txBody>
      </p:sp>
    </p:spTree>
    <p:extLst>
      <p:ext uri="{BB962C8B-B14F-4D97-AF65-F5344CB8AC3E}">
        <p14:creationId xmlns:p14="http://schemas.microsoft.com/office/powerpoint/2010/main" val="24983583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smtClean="0"/>
              <a:t>Click to move the word “Foundational” to the side.</a:t>
            </a:r>
          </a:p>
          <a:p>
            <a:pPr marL="655478" lvl="1" indent="-181225">
              <a:buFont typeface="Arial" panose="020B0604020202020204" pitchFamily="34" charset="0"/>
              <a:buChar char="•"/>
            </a:pPr>
            <a:r>
              <a:rPr lang="en-US" dirty="0" smtClean="0"/>
              <a:t>Explain</a:t>
            </a:r>
            <a:r>
              <a:rPr lang="en-US" baseline="0" dirty="0" smtClean="0"/>
              <a:t> that </a:t>
            </a:r>
            <a:r>
              <a:rPr lang="en-US" u="sng" baseline="0" dirty="0" smtClean="0"/>
              <a:t>everything</a:t>
            </a:r>
            <a:r>
              <a:rPr lang="en-US" baseline="0" dirty="0" smtClean="0"/>
              <a:t> that we will add in the green Foundational arrow is a component of a Foundational SAE.  </a:t>
            </a:r>
          </a:p>
          <a:p>
            <a:pPr marL="655478" lvl="1" indent="-181225">
              <a:buFont typeface="Arial" panose="020B0604020202020204" pitchFamily="34" charset="0"/>
              <a:buChar char="•"/>
            </a:pPr>
            <a:r>
              <a:rPr lang="en-US" baseline="0" dirty="0" smtClean="0"/>
              <a:t>Emphasize that what we are about to add are not “choices” of different types of Foundational SAEs, but rather all contribute to a complete Foundational SAE. (Nothing on the screen is “optional”.)</a:t>
            </a:r>
          </a:p>
          <a:p>
            <a:pPr marL="655478" lvl="1" indent="-181225">
              <a:buFont typeface="Arial" panose="020B0604020202020204" pitchFamily="34" charset="0"/>
              <a:buChar char="•"/>
            </a:pPr>
            <a:r>
              <a:rPr lang="en-US" baseline="0" dirty="0" smtClean="0"/>
              <a:t>Emphasize that everything in the Foundational green arrow is intended to be graded (in every class), which ensures that this is truly an SAE for All students.</a:t>
            </a:r>
          </a:p>
          <a:p>
            <a:pPr marL="655478" lvl="1" indent="-181225">
              <a:buFont typeface="Arial" panose="020B0604020202020204" pitchFamily="34" charset="0"/>
              <a:buChar char="•"/>
            </a:pPr>
            <a:r>
              <a:rPr lang="en-US" baseline="0" dirty="0" smtClean="0"/>
              <a:t>Ask teachers if they currently give a class grade for SAE, and if so, what percent?  </a:t>
            </a:r>
          </a:p>
          <a:p>
            <a:pPr marL="655478" lvl="1" indent="-181225">
              <a:buFont typeface="Arial" panose="020B0604020202020204" pitchFamily="34" charset="0"/>
              <a:buChar char="•"/>
            </a:pPr>
            <a:r>
              <a:rPr lang="en-US" baseline="0" dirty="0" smtClean="0"/>
              <a:t>Ask how much class time they give to SAE and how that is used (usually record books).  Based on the percent grade, we should allow ourselves time in class to spend on SAE.  For example, a 20% grade is one day each week; a 10% is one day every other week.</a:t>
            </a:r>
          </a:p>
          <a:p>
            <a:pPr marL="655478" lvl="1" indent="-181225">
              <a:buFont typeface="Arial" panose="020B0604020202020204" pitchFamily="34" charset="0"/>
              <a:buChar char="•"/>
            </a:pPr>
            <a:r>
              <a:rPr lang="en-US" baseline="0" dirty="0" smtClean="0"/>
              <a:t>What if we were to expand how we use class time for SAEs to includes other artifacts beyond a traditional record book?</a:t>
            </a:r>
          </a:p>
          <a:p>
            <a:pPr marL="181225" indent="-181225">
              <a:buFont typeface="Arial" panose="020B0604020202020204" pitchFamily="34" charset="0"/>
              <a:buChar char="•"/>
            </a:pPr>
            <a:r>
              <a:rPr lang="en-US" baseline="0" dirty="0" smtClean="0"/>
              <a:t>Click to bring up the blank bars.</a:t>
            </a:r>
          </a:p>
          <a:p>
            <a:pPr marL="655478" lvl="1" indent="-181225">
              <a:buFont typeface="Arial" panose="020B0604020202020204" pitchFamily="34" charset="0"/>
              <a:buChar char="•"/>
            </a:pPr>
            <a:r>
              <a:rPr lang="en-US" baseline="0" dirty="0" smtClean="0"/>
              <a:t>Explain that there are five parts. Re-emphasize that all are necessary for a Foundational SAE.</a:t>
            </a:r>
          </a:p>
          <a:p>
            <a:pPr marL="181225" indent="-181225">
              <a:buFont typeface="Arial" panose="020B0604020202020204" pitchFamily="34" charset="0"/>
              <a:buChar char="•"/>
            </a:pPr>
            <a:r>
              <a:rPr lang="en-US" baseline="0" dirty="0" smtClean="0"/>
              <a:t>Click to bring up each component of a Foundational SAE. </a:t>
            </a:r>
          </a:p>
          <a:p>
            <a:pPr marL="655478" lvl="1" indent="-181225">
              <a:buFont typeface="Arial" panose="020B0604020202020204" pitchFamily="34" charset="0"/>
              <a:buChar char="•"/>
            </a:pPr>
            <a:r>
              <a:rPr lang="en-US" baseline="0" dirty="0" smtClean="0"/>
              <a:t>Provide a bit of commentary for each part to draw attention to each component individually.  </a:t>
            </a:r>
          </a:p>
          <a:p>
            <a:pPr marL="655478" lvl="1" indent="-181225">
              <a:buFont typeface="Arial" panose="020B0604020202020204" pitchFamily="34" charset="0"/>
              <a:buChar char="•"/>
            </a:pPr>
            <a:r>
              <a:rPr lang="en-US" baseline="0" dirty="0" smtClean="0"/>
              <a:t>Emphasize the need of each component for every student.  “Doesn’t every student deserve to spend time individually planning for their career?” etc.</a:t>
            </a:r>
          </a:p>
          <a:p>
            <a:pPr marL="181225" indent="-181225">
              <a:buFont typeface="Arial" panose="020B0604020202020204" pitchFamily="34" charset="0"/>
              <a:buChar char="•"/>
            </a:pPr>
            <a:r>
              <a:rPr lang="en-US" baseline="0" dirty="0" smtClean="0"/>
              <a:t>Click to bring up the small Ag Literacy text.  </a:t>
            </a:r>
          </a:p>
          <a:p>
            <a:pPr marL="655478" lvl="1" indent="-181225">
              <a:buFont typeface="Arial" panose="020B0604020202020204" pitchFamily="34" charset="0"/>
              <a:buChar char="•"/>
            </a:pPr>
            <a:r>
              <a:rPr lang="en-US" baseline="0" dirty="0" smtClean="0"/>
              <a:t>Explain how Ag Literacy can “fade away” for students who may add an Immersion SAE.  Mention that you’ll talk about that later as well.</a:t>
            </a: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14</a:t>
            </a:fld>
            <a:endParaRPr lang="en-US" dirty="0"/>
          </a:p>
        </p:txBody>
      </p:sp>
    </p:spTree>
    <p:extLst>
      <p:ext uri="{BB962C8B-B14F-4D97-AF65-F5344CB8AC3E}">
        <p14:creationId xmlns:p14="http://schemas.microsoft.com/office/powerpoint/2010/main" val="293034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baseline="0" dirty="0" smtClean="0"/>
              <a:t>Click to show the Awareness examples.</a:t>
            </a:r>
          </a:p>
          <a:p>
            <a:pPr marL="655478" lvl="1" indent="-181225">
              <a:buFont typeface="Arial" panose="020B0604020202020204" pitchFamily="34" charset="0"/>
              <a:buChar char="•"/>
            </a:pPr>
            <a:r>
              <a:rPr lang="en-US" dirty="0" smtClean="0"/>
              <a:t>Describe</a:t>
            </a:r>
            <a:r>
              <a:rPr lang="en-US" baseline="0" dirty="0" smtClean="0"/>
              <a:t> the value of a student who would experience these types of activities.  </a:t>
            </a:r>
          </a:p>
          <a:p>
            <a:pPr marL="655478" lvl="1" indent="-181225">
              <a:buFont typeface="Arial" panose="020B0604020202020204" pitchFamily="34" charset="0"/>
              <a:buChar char="•"/>
            </a:pPr>
            <a:r>
              <a:rPr lang="en-US" baseline="0" dirty="0" smtClean="0"/>
              <a:t>Draw particular attention to the Career Plan and the value it gives to the rest of the student experience.</a:t>
            </a:r>
          </a:p>
          <a:p>
            <a:pPr marL="181225" indent="-181225">
              <a:buFont typeface="Arial" panose="020B0604020202020204" pitchFamily="34" charset="0"/>
              <a:buChar char="•"/>
            </a:pPr>
            <a:r>
              <a:rPr lang="en-US" baseline="0" dirty="0" smtClean="0"/>
              <a:t>Click to show the Intermediate examples.</a:t>
            </a:r>
          </a:p>
          <a:p>
            <a:pPr marL="655478" lvl="1" indent="-181225">
              <a:buFont typeface="Arial" panose="020B0604020202020204" pitchFamily="34" charset="0"/>
              <a:buChar char="•"/>
            </a:pPr>
            <a:r>
              <a:rPr lang="en-US" baseline="0" dirty="0" smtClean="0"/>
              <a:t>Describe how the experiences listed here would help to “level up” students, individualizing and personalizing it for students.</a:t>
            </a:r>
          </a:p>
          <a:p>
            <a:pPr marL="181225" indent="-181225">
              <a:buFont typeface="Arial" panose="020B0604020202020204" pitchFamily="34" charset="0"/>
              <a:buChar char="•"/>
            </a:pPr>
            <a:r>
              <a:rPr lang="en-US" baseline="0" dirty="0" smtClean="0"/>
              <a:t>Click to show the Advanced.</a:t>
            </a:r>
          </a:p>
          <a:p>
            <a:pPr marL="655478" lvl="1" indent="-181225">
              <a:buFont typeface="Arial" panose="020B0604020202020204" pitchFamily="34" charset="0"/>
              <a:buChar char="•"/>
            </a:pPr>
            <a:r>
              <a:rPr lang="en-US" baseline="0" dirty="0" smtClean="0"/>
              <a:t>Continue the conversation.</a:t>
            </a:r>
          </a:p>
          <a:p>
            <a:pPr marL="655478" lvl="1" indent="-181225">
              <a:buFont typeface="Arial" panose="020B0604020202020204" pitchFamily="34" charset="0"/>
              <a:buChar char="•"/>
            </a:pPr>
            <a:r>
              <a:rPr lang="en-US" baseline="0" dirty="0" smtClean="0"/>
              <a:t>Discuss that we “could” expand each of the other Foundational components (workplace safety, </a:t>
            </a:r>
            <a:r>
              <a:rPr lang="en-US" baseline="0" dirty="0" err="1" smtClean="0"/>
              <a:t>etc</a:t>
            </a:r>
            <a:r>
              <a:rPr lang="en-US" baseline="0" dirty="0" smtClean="0"/>
              <a:t>), but that participants will do that and also find examples in the SAE for All guide materials.</a:t>
            </a:r>
          </a:p>
          <a:p>
            <a:pPr marL="181225" indent="-181225">
              <a:buFont typeface="Arial" panose="020B0604020202020204" pitchFamily="34" charset="0"/>
              <a:buChar char="•"/>
            </a:pPr>
            <a:r>
              <a:rPr lang="en-US" baseline="0" dirty="0" smtClean="0"/>
              <a:t>Click to “close” the example.</a:t>
            </a:r>
            <a:endParaRPr lang="en-US" dirty="0" smtClean="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15</a:t>
            </a:fld>
            <a:endParaRPr lang="en-US" dirty="0"/>
          </a:p>
        </p:txBody>
      </p:sp>
    </p:spTree>
    <p:extLst>
      <p:ext uri="{BB962C8B-B14F-4D97-AF65-F5344CB8AC3E}">
        <p14:creationId xmlns:p14="http://schemas.microsoft.com/office/powerpoint/2010/main" val="3072874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a:xfrm>
            <a:off x="5686050" y="367032"/>
            <a:ext cx="3727302" cy="5877394"/>
          </a:xfrm>
        </p:spPr>
        <p:txBody>
          <a:bodyPr/>
          <a:lstStyle/>
          <a:p>
            <a:r>
              <a:rPr lang="en-US" b="1" dirty="0"/>
              <a:t>Facilitator notes:</a:t>
            </a:r>
            <a:endParaRPr lang="en-US" dirty="0"/>
          </a:p>
          <a:p>
            <a:pPr marL="181225" indent="-181225" defTabSz="948507">
              <a:buFont typeface="Arial" panose="020B0604020202020204" pitchFamily="34" charset="0"/>
              <a:buChar char="•"/>
              <a:defRPr/>
            </a:pPr>
            <a:r>
              <a:rPr lang="en-US" dirty="0"/>
              <a:t>Tell participants that even delivering foundational SAE’s can be differentiated.  This allows us to meet students where they are. No matter where they are at in their Ag Ed journey, we can tailor foundational SAEs to meet their needs. </a:t>
            </a:r>
          </a:p>
          <a:p>
            <a:pPr marL="181225" indent="-181225">
              <a:buFont typeface="Arial" panose="020B0604020202020204" pitchFamily="34" charset="0"/>
              <a:buChar char="•"/>
            </a:pPr>
            <a:r>
              <a:rPr lang="en-US" dirty="0"/>
              <a:t>Revisit Tori, Isaac, and Emma to introduce the different levels of Foundational SAEs.</a:t>
            </a:r>
          </a:p>
          <a:p>
            <a:pPr marL="655478" lvl="1" indent="-181225">
              <a:buFont typeface="Arial" panose="020B0604020202020204" pitchFamily="34" charset="0"/>
              <a:buChar char="•"/>
            </a:pPr>
            <a:r>
              <a:rPr lang="en-US" dirty="0"/>
              <a:t>Awareness: Grades 6-9</a:t>
            </a:r>
          </a:p>
          <a:p>
            <a:pPr marL="1129732" lvl="2" indent="-181225">
              <a:buFont typeface="Arial" panose="020B0604020202020204" pitchFamily="34" charset="0"/>
              <a:buChar char="•"/>
            </a:pPr>
            <a:r>
              <a:rPr lang="en-US" dirty="0">
                <a:sym typeface="Wingdings" pitchFamily="2" charset="2"/>
              </a:rPr>
              <a:t> </a:t>
            </a:r>
            <a:r>
              <a:rPr lang="en-US" b="0" dirty="0"/>
              <a:t>Click to trigger label by Isaac</a:t>
            </a:r>
            <a:endParaRPr lang="en-US" dirty="0"/>
          </a:p>
          <a:p>
            <a:pPr marL="655478" lvl="1" indent="-181225">
              <a:buFont typeface="Arial" panose="020B0604020202020204" pitchFamily="34" charset="0"/>
              <a:buChar char="•"/>
            </a:pPr>
            <a:r>
              <a:rPr lang="en-US" dirty="0"/>
              <a:t>Intermediate: Grades 9-11</a:t>
            </a:r>
          </a:p>
          <a:p>
            <a:pPr marL="1129732" lvl="2" indent="-181225">
              <a:buFont typeface="Arial" panose="020B0604020202020204" pitchFamily="34" charset="0"/>
              <a:buChar char="•"/>
            </a:pPr>
            <a:r>
              <a:rPr lang="en-US" dirty="0">
                <a:sym typeface="Wingdings" pitchFamily="2" charset="2"/>
              </a:rPr>
              <a:t> </a:t>
            </a:r>
            <a:r>
              <a:rPr lang="en-US" b="0" dirty="0"/>
              <a:t>Click to trigger label by Emma</a:t>
            </a:r>
            <a:endParaRPr lang="en-US" dirty="0"/>
          </a:p>
          <a:p>
            <a:pPr marL="655478" lvl="1" indent="-181225">
              <a:buFont typeface="Arial" panose="020B0604020202020204" pitchFamily="34" charset="0"/>
              <a:buChar char="•"/>
            </a:pPr>
            <a:r>
              <a:rPr lang="en-US" dirty="0"/>
              <a:t>Advanced: Grades 11-12</a:t>
            </a:r>
          </a:p>
          <a:p>
            <a:pPr marL="1129732" lvl="2" indent="-181225">
              <a:buFont typeface="Arial" panose="020B0604020202020204" pitchFamily="34" charset="0"/>
              <a:buChar char="•"/>
            </a:pPr>
            <a:r>
              <a:rPr lang="en-US" dirty="0">
                <a:sym typeface="Wingdings" pitchFamily="2" charset="2"/>
              </a:rPr>
              <a:t> </a:t>
            </a:r>
            <a:r>
              <a:rPr lang="en-US" b="0" dirty="0"/>
              <a:t>Click to trigger label by Tori</a:t>
            </a:r>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16</a:t>
            </a:fld>
            <a:endParaRPr lang="en-US" dirty="0"/>
          </a:p>
        </p:txBody>
      </p:sp>
    </p:spTree>
    <p:extLst>
      <p:ext uri="{BB962C8B-B14F-4D97-AF65-F5344CB8AC3E}">
        <p14:creationId xmlns:p14="http://schemas.microsoft.com/office/powerpoint/2010/main" val="2007459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smtClean="0"/>
              <a:t>Click to slide up the Foundational SAE.</a:t>
            </a:r>
          </a:p>
          <a:p>
            <a:pPr marL="181225" indent="-181225">
              <a:buFont typeface="Arial" panose="020B0604020202020204" pitchFamily="34" charset="0"/>
              <a:buChar char="•"/>
            </a:pPr>
            <a:r>
              <a:rPr lang="en-US" dirty="0" smtClean="0"/>
              <a:t>Click</a:t>
            </a:r>
            <a:r>
              <a:rPr lang="en-US" baseline="0" dirty="0" smtClean="0"/>
              <a:t> to add the arrows.</a:t>
            </a:r>
          </a:p>
          <a:p>
            <a:pPr marL="655478" lvl="1" indent="-181225">
              <a:buFont typeface="Arial" panose="020B0604020202020204" pitchFamily="34" charset="0"/>
              <a:buChar char="•"/>
            </a:pPr>
            <a:r>
              <a:rPr lang="en-US" baseline="0" dirty="0" smtClean="0"/>
              <a:t>Reemphasize that what we are going to add is </a:t>
            </a:r>
            <a:r>
              <a:rPr lang="en-US" u="sng" baseline="0" dirty="0" smtClean="0"/>
              <a:t>in addition </a:t>
            </a:r>
            <a:r>
              <a:rPr lang="en-US" baseline="0" dirty="0" smtClean="0"/>
              <a:t>to students maintaining a Foundational SAE.</a:t>
            </a:r>
          </a:p>
          <a:p>
            <a:pPr marL="181225" indent="-181225">
              <a:buFont typeface="Arial" panose="020B0604020202020204" pitchFamily="34" charset="0"/>
              <a:buChar char="•"/>
            </a:pPr>
            <a:r>
              <a:rPr lang="en-US" baseline="0" dirty="0" smtClean="0"/>
              <a:t>Click to add the Immersion box.</a:t>
            </a:r>
          </a:p>
          <a:p>
            <a:pPr marL="655478" lvl="1" indent="-181225">
              <a:buFont typeface="Arial" panose="020B0604020202020204" pitchFamily="34" charset="0"/>
              <a:buChar char="•"/>
            </a:pPr>
            <a:r>
              <a:rPr lang="en-US" baseline="0" dirty="0" smtClean="0"/>
              <a:t>Everything added in this box is considered an Immersion SAE.</a:t>
            </a:r>
          </a:p>
          <a:p>
            <a:pPr marL="181225" indent="-181225">
              <a:buFont typeface="Arial" panose="020B0604020202020204" pitchFamily="34" charset="0"/>
              <a:buChar char="•"/>
            </a:pPr>
            <a:r>
              <a:rPr lang="en-US" baseline="0" dirty="0" smtClean="0"/>
              <a:t>Click </a:t>
            </a:r>
            <a:r>
              <a:rPr lang="en-US" b="1" u="sng" baseline="0" dirty="0" smtClean="0"/>
              <a:t>once</a:t>
            </a:r>
            <a:r>
              <a:rPr lang="en-US" baseline="0" dirty="0" smtClean="0"/>
              <a:t> to add all five Immersion SAE categories.</a:t>
            </a:r>
          </a:p>
          <a:p>
            <a:pPr marL="655478" lvl="1" indent="-181225">
              <a:buFont typeface="Arial" panose="020B0604020202020204" pitchFamily="34" charset="0"/>
              <a:buChar char="•"/>
            </a:pPr>
            <a:r>
              <a:rPr lang="en-US" baseline="0" dirty="0" smtClean="0"/>
              <a:t>Provide a brief explanation of each, reminding participants that they will have a “deep dive” of each Immersion SAE at a later time.</a:t>
            </a:r>
          </a:p>
          <a:p>
            <a:pPr marL="655478" lvl="1" indent="-181225">
              <a:buFont typeface="Arial" panose="020B0604020202020204" pitchFamily="34" charset="0"/>
              <a:buChar char="•"/>
            </a:pPr>
            <a:r>
              <a:rPr lang="en-US" baseline="0" dirty="0" smtClean="0"/>
              <a:t>Explain that Immersion SAEs are designed to be “RESUME WORTHY” experiences.</a:t>
            </a:r>
          </a:p>
          <a:p>
            <a:pPr marL="655478" lvl="1" indent="-181225">
              <a:buFont typeface="Arial" panose="020B0604020202020204" pitchFamily="34" charset="0"/>
              <a:buChar char="•"/>
            </a:pPr>
            <a:r>
              <a:rPr lang="en-US" baseline="0" dirty="0" smtClean="0"/>
              <a:t>Immersion SAEs directly align to Perkins V’s definition of Work-Based Learning Experiences. (Good info for state staff, in particular.)</a:t>
            </a:r>
          </a:p>
          <a:p>
            <a:pPr marL="181225" indent="-181225">
              <a:buFont typeface="Arial" panose="020B0604020202020204" pitchFamily="34" charset="0"/>
              <a:buChar char="•"/>
            </a:pPr>
            <a:r>
              <a:rPr lang="en-US" baseline="0" dirty="0" smtClean="0"/>
              <a:t>Click </a:t>
            </a:r>
            <a:r>
              <a:rPr lang="en-US" b="1" u="sng" baseline="0" dirty="0" smtClean="0"/>
              <a:t>once</a:t>
            </a:r>
            <a:r>
              <a:rPr lang="en-US" baseline="0" dirty="0" smtClean="0"/>
              <a:t> to add the three levels of Immersion SAEs.  </a:t>
            </a:r>
          </a:p>
          <a:p>
            <a:pPr marL="655478" lvl="1" indent="-181225">
              <a:buFont typeface="Arial" panose="020B0604020202020204" pitchFamily="34" charset="0"/>
              <a:buChar char="•"/>
            </a:pPr>
            <a:r>
              <a:rPr lang="en-US" baseline="0" dirty="0" smtClean="0"/>
              <a:t>Discuss that teachers should have graded expectations when they have an Immersion SAE.  </a:t>
            </a:r>
          </a:p>
          <a:p>
            <a:pPr marL="1129732" lvl="2" indent="-181225">
              <a:buFont typeface="Arial" panose="020B0604020202020204" pitchFamily="34" charset="0"/>
              <a:buChar char="•"/>
            </a:pPr>
            <a:r>
              <a:rPr lang="en-US" baseline="0" dirty="0" smtClean="0"/>
              <a:t>The reason the Ag Literacy component “fades away” is because we are now also requiring graded artifacts for an Immersion SAE, which replaces the Ag Literacy grade.  </a:t>
            </a:r>
          </a:p>
          <a:p>
            <a:pPr marL="655478" lvl="1" indent="-181225">
              <a:buFont typeface="Arial" panose="020B0604020202020204" pitchFamily="34" charset="0"/>
              <a:buChar char="•"/>
            </a:pPr>
            <a:r>
              <a:rPr lang="en-US" baseline="0" dirty="0" smtClean="0"/>
              <a:t>Discuss how we hope “stair step” student from extrinsic motivation (graded expectations) to more intrinsic motivation (recognition through FFA and career readiness, or being passionate about their future career).</a:t>
            </a:r>
          </a:p>
          <a:p>
            <a:pPr marL="655478" lvl="1" indent="-181225">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17</a:t>
            </a:fld>
            <a:endParaRPr lang="en-US" dirty="0"/>
          </a:p>
        </p:txBody>
      </p:sp>
    </p:spTree>
    <p:extLst>
      <p:ext uri="{BB962C8B-B14F-4D97-AF65-F5344CB8AC3E}">
        <p14:creationId xmlns:p14="http://schemas.microsoft.com/office/powerpoint/2010/main" val="3430426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p>
          <a:p>
            <a:pPr marL="181225" indent="-181225">
              <a:buFont typeface="Arial" panose="020B0604020202020204" pitchFamily="34" charset="0"/>
              <a:buChar char="•"/>
            </a:pPr>
            <a:r>
              <a:rPr lang="en-US" b="0" dirty="0"/>
              <a:t>Acknowledge that participants are the key ingredient to a successful roll-out of the “SAE for All” model in their states.</a:t>
            </a:r>
          </a:p>
          <a:p>
            <a:pPr marL="664488" lvl="1" indent="-181225">
              <a:buFont typeface="Arial" panose="020B0604020202020204" pitchFamily="34" charset="0"/>
              <a:buChar char="•"/>
            </a:pPr>
            <a:r>
              <a:rPr lang="en-US" b="0" dirty="0"/>
              <a:t>Emphasize that while they may not be local teachers, they will need to help local teachers adopt these principles into their total agricultural education program.</a:t>
            </a:r>
          </a:p>
          <a:p>
            <a:pPr marL="664488" lvl="1" indent="-181225">
              <a:buFont typeface="Arial" panose="020B0604020202020204" pitchFamily="34" charset="0"/>
              <a:buChar char="•"/>
            </a:pPr>
            <a:r>
              <a:rPr lang="en-US" b="0" dirty="0"/>
              <a:t>Explain that you’re about to share a plan to integrate the model successfully. Stress the importance of understanding how to use this resource in order to effectively assist teachers at the local level.</a:t>
            </a:r>
          </a:p>
          <a:p>
            <a:pPr marL="181225" indent="-181225">
              <a:buFont typeface="Arial" panose="020B0604020202020204" pitchFamily="34" charset="0"/>
              <a:buChar char="•"/>
            </a:pPr>
            <a:r>
              <a:rPr lang="en-US" b="0" dirty="0"/>
              <a:t>Direct learners’ attention to the SAE Integration Plan on page 5-6 in their Participant Guide.</a:t>
            </a:r>
          </a:p>
          <a:p>
            <a:pPr marL="664488" lvl="1" indent="-181225">
              <a:buFont typeface="Arial" panose="020B0604020202020204" pitchFamily="34" charset="0"/>
              <a:buChar char="•"/>
            </a:pPr>
            <a:r>
              <a:rPr lang="en-US" b="0" dirty="0"/>
              <a:t>Explain that the Integration Guide will be a take-home tool to guide their implementation of the new SAE model.</a:t>
            </a:r>
          </a:p>
          <a:p>
            <a:pPr marL="181225" indent="-181225">
              <a:buFont typeface="Arial" panose="020B0604020202020204" pitchFamily="34" charset="0"/>
              <a:buChar char="•"/>
            </a:pPr>
            <a:r>
              <a:rPr lang="en-US" b="0" dirty="0"/>
              <a:t>Draw attention to the five elements of Foundational SAE in the left-most column.</a:t>
            </a:r>
          </a:p>
          <a:p>
            <a:pPr marL="664488" lvl="1" indent="-181225">
              <a:buFont typeface="Arial" panose="020B0604020202020204" pitchFamily="34" charset="0"/>
              <a:buChar char="•"/>
            </a:pPr>
            <a:r>
              <a:rPr lang="en-US" b="0" dirty="0"/>
              <a:t>Remind participants that a Foundational SAE contains all five components, therefore all five components should be infused into each course taught.</a:t>
            </a:r>
          </a:p>
          <a:p>
            <a:pPr marL="664488" lvl="1" indent="-181225">
              <a:buFont typeface="Arial" panose="020B0604020202020204" pitchFamily="34" charset="0"/>
              <a:buChar char="•"/>
            </a:pPr>
            <a:r>
              <a:rPr lang="en-US" b="0" dirty="0"/>
              <a:t>Emphasize that for each element, participants will build out the remaining columns:</a:t>
            </a:r>
          </a:p>
          <a:p>
            <a:pPr marL="1147753" lvl="2" indent="-181225">
              <a:buFont typeface="Arial" panose="020B0604020202020204" pitchFamily="34" charset="0"/>
              <a:buChar char="•"/>
            </a:pPr>
            <a:r>
              <a:rPr lang="en-US" b="0" dirty="0"/>
              <a:t>Instruction: What will you teach students regarding this element</a:t>
            </a:r>
            <a:r>
              <a:rPr lang="en-US" b="0" dirty="0" smtClean="0"/>
              <a:t>?</a:t>
            </a:r>
          </a:p>
          <a:p>
            <a:pPr marL="1147753" lvl="2" indent="-181225">
              <a:buFont typeface="Arial" panose="020B0604020202020204" pitchFamily="34" charset="0"/>
              <a:buChar char="•"/>
            </a:pPr>
            <a:r>
              <a:rPr lang="en-US" dirty="0" smtClean="0"/>
              <a:t>Hands-on Activity: What will be your instructional method?</a:t>
            </a:r>
          </a:p>
          <a:p>
            <a:pPr marL="1147753" lvl="2" indent="-181225">
              <a:buFont typeface="Arial" panose="020B0604020202020204" pitchFamily="34" charset="0"/>
              <a:buChar char="•"/>
            </a:pPr>
            <a:r>
              <a:rPr lang="en-US" b="0" dirty="0" smtClean="0"/>
              <a:t>Graded Artifact: What will you use to verify that learning occurred?</a:t>
            </a:r>
          </a:p>
          <a:p>
            <a:pPr marL="199246" indent="-181225">
              <a:buFont typeface="Arial" panose="020B0604020202020204" pitchFamily="34" charset="0"/>
              <a:buChar char="•"/>
            </a:pPr>
            <a:r>
              <a:rPr lang="en-US" b="0" dirty="0" smtClean="0"/>
              <a:t>Highlight that there are different levels for Awareness, Intermediate, and Advanced and they should think of examples for each.</a:t>
            </a:r>
          </a:p>
          <a:p>
            <a:pPr marL="199246" indent="-181225">
              <a:buFont typeface="Arial" panose="020B0604020202020204" pitchFamily="34" charset="0"/>
              <a:buChar char="•"/>
            </a:pPr>
            <a:r>
              <a:rPr lang="en-US" b="0" dirty="0" smtClean="0"/>
              <a:t>Suggest that state staff can pair up or work in small groups with people who are currently classroom teachers.</a:t>
            </a:r>
          </a:p>
          <a:p>
            <a:pPr marL="181225" indent="-181225">
              <a:buFont typeface="Arial" panose="020B0604020202020204" pitchFamily="34" charset="0"/>
              <a:buChar char="•"/>
            </a:pPr>
            <a:r>
              <a:rPr lang="en-US" b="0" dirty="0" smtClean="0"/>
              <a:t>Offer clarity and give the group ample time to work, making yourself available for questions.</a:t>
            </a:r>
          </a:p>
          <a:p>
            <a:pPr marL="664488" lvl="1" indent="-181225">
              <a:buFont typeface="Arial" panose="020B0604020202020204" pitchFamily="34" charset="0"/>
              <a:buChar char="•"/>
            </a:pPr>
            <a:r>
              <a:rPr lang="en-US" b="0" dirty="0" smtClean="0"/>
              <a:t>If time allows, seek one or more volunteers to share their integration plan with the group.</a:t>
            </a:r>
          </a:p>
          <a:p>
            <a:pPr marL="966528" lvl="2" indent="0">
              <a:buFont typeface="Arial" panose="020B0604020202020204" pitchFamily="34" charset="0"/>
              <a:buNone/>
            </a:pPr>
            <a:endParaRPr lang="en-US" b="0"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18</a:t>
            </a:fld>
            <a:endParaRPr lang="en-US" dirty="0"/>
          </a:p>
        </p:txBody>
      </p:sp>
    </p:spTree>
    <p:extLst>
      <p:ext uri="{BB962C8B-B14F-4D97-AF65-F5344CB8AC3E}">
        <p14:creationId xmlns:p14="http://schemas.microsoft.com/office/powerpoint/2010/main" val="3833248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C9C99-9468-D244-A281-001A0F23009C}" type="slidenum">
              <a:rPr lang="en-US" smtClean="0"/>
              <a:pPr/>
              <a:t>19</a:t>
            </a:fld>
            <a:endParaRPr lang="en-US" dirty="0"/>
          </a:p>
        </p:txBody>
      </p:sp>
    </p:spTree>
    <p:extLst>
      <p:ext uri="{BB962C8B-B14F-4D97-AF65-F5344CB8AC3E}">
        <p14:creationId xmlns:p14="http://schemas.microsoft.com/office/powerpoint/2010/main" val="1986119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4C9C99-9468-D244-A281-001A0F23009C}" type="slidenum">
              <a:rPr lang="en-US" smtClean="0"/>
              <a:pPr/>
              <a:t>20</a:t>
            </a:fld>
            <a:endParaRPr lang="en-US" dirty="0"/>
          </a:p>
        </p:txBody>
      </p:sp>
    </p:spTree>
    <p:extLst>
      <p:ext uri="{BB962C8B-B14F-4D97-AF65-F5344CB8AC3E}">
        <p14:creationId xmlns:p14="http://schemas.microsoft.com/office/powerpoint/2010/main" val="1050464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Set context around goals for workshop and why we are here.  </a:t>
            </a:r>
          </a:p>
          <a:p>
            <a:pPr marL="181225" indent="-181225">
              <a:buFont typeface="Arial" panose="020B0604020202020204" pitchFamily="34" charset="0"/>
              <a:buChar char="•"/>
            </a:pPr>
            <a:r>
              <a:rPr lang="en-US" dirty="0"/>
              <a:t>Explain that up until now we’ve been demonstrating the need for a new model.  Now we will dive into the new model. </a:t>
            </a:r>
          </a:p>
          <a:p>
            <a:pPr marL="655478" lvl="1" indent="-181225">
              <a:buFont typeface="Arial" panose="020B0604020202020204" pitchFamily="34" charset="0"/>
              <a:buChar char="•"/>
            </a:pPr>
            <a:r>
              <a:rPr lang="en-US" dirty="0"/>
              <a:t>Assure participants that SAE for All does not mean a bunch more work for teachers – it is a new framework for how we approach what we do.</a:t>
            </a:r>
          </a:p>
        </p:txBody>
      </p:sp>
      <p:sp>
        <p:nvSpPr>
          <p:cNvPr id="4" name="Slide Number Placeholder 3"/>
          <p:cNvSpPr>
            <a:spLocks noGrp="1"/>
          </p:cNvSpPr>
          <p:nvPr>
            <p:ph type="sldNum" sz="quarter" idx="5"/>
          </p:nvPr>
        </p:nvSpPr>
        <p:spPr/>
        <p:txBody>
          <a:bodyPr/>
          <a:lstStyle/>
          <a:p>
            <a:fld id="{3F4C9C99-9468-D244-A281-001A0F23009C}" type="slidenum">
              <a:rPr lang="en-US" smtClean="0"/>
              <a:pPr/>
              <a:t>2</a:t>
            </a:fld>
            <a:endParaRPr lang="en-US" dirty="0"/>
          </a:p>
        </p:txBody>
      </p:sp>
    </p:spTree>
    <p:extLst>
      <p:ext uri="{BB962C8B-B14F-4D97-AF65-F5344CB8AC3E}">
        <p14:creationId xmlns:p14="http://schemas.microsoft.com/office/powerpoint/2010/main" val="4185474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t>21</a:t>
            </a:fld>
            <a:endParaRPr lang="en-US" dirty="0"/>
          </a:p>
        </p:txBody>
      </p:sp>
    </p:spTree>
    <p:extLst>
      <p:ext uri="{BB962C8B-B14F-4D97-AF65-F5344CB8AC3E}">
        <p14:creationId xmlns:p14="http://schemas.microsoft.com/office/powerpoint/2010/main" val="2188666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3</a:t>
            </a:fld>
            <a:endParaRPr lang="en-US" dirty="0"/>
          </a:p>
        </p:txBody>
      </p:sp>
    </p:spTree>
    <p:extLst>
      <p:ext uri="{BB962C8B-B14F-4D97-AF65-F5344CB8AC3E}">
        <p14:creationId xmlns:p14="http://schemas.microsoft.com/office/powerpoint/2010/main" val="2183719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4</a:t>
            </a:fld>
            <a:endParaRPr lang="en-US" dirty="0"/>
          </a:p>
        </p:txBody>
      </p:sp>
    </p:spTree>
    <p:extLst>
      <p:ext uri="{BB962C8B-B14F-4D97-AF65-F5344CB8AC3E}">
        <p14:creationId xmlns:p14="http://schemas.microsoft.com/office/powerpoint/2010/main" val="3498486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b="1" dirty="0"/>
              <a:t>Facilitator notes:</a:t>
            </a:r>
            <a:endParaRPr lang="en-US" b="0" dirty="0"/>
          </a:p>
          <a:p>
            <a:pPr marL="181225" indent="-181225">
              <a:buFont typeface="Arial" panose="020B0604020202020204" pitchFamily="34" charset="0"/>
              <a:buChar char="•"/>
            </a:pPr>
            <a:r>
              <a:rPr lang="en-US" dirty="0"/>
              <a:t>Briefly set context that this has been a multi-year process with various stakeholders to develop and test the model and now we are ready to roll it out nationally and ensure it is successful. </a:t>
            </a:r>
          </a:p>
          <a:p>
            <a:pPr marL="655478" lvl="1" indent="-181225">
              <a:buFont typeface="Arial" panose="020B0604020202020204" pitchFamily="34" charset="0"/>
              <a:buChar char="•"/>
            </a:pPr>
            <a:r>
              <a:rPr lang="en-US" dirty="0"/>
              <a:t>Note: Facilitators are not meant to walk through the timeline on screen- it is just meant to be a visual to display how long the project has been going on.</a:t>
            </a:r>
          </a:p>
          <a:p>
            <a:pPr marL="181225" indent="-181225">
              <a:buFont typeface="Arial" panose="020B0604020202020204" pitchFamily="34" charset="0"/>
              <a:buChar char="•"/>
            </a:pPr>
            <a:r>
              <a:rPr lang="en-US" dirty="0" smtClean="0"/>
              <a:t>Draw attention that there</a:t>
            </a:r>
            <a:r>
              <a:rPr lang="en-US" baseline="0" dirty="0" smtClean="0"/>
              <a:t> have been opportunities in the past decade for input and participation of all members of Team Ag Ed</a:t>
            </a:r>
            <a:endParaRPr lang="en-US" dirty="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6</a:t>
            </a:fld>
            <a:endParaRPr lang="en-US" dirty="0"/>
          </a:p>
        </p:txBody>
      </p:sp>
    </p:spTree>
    <p:extLst>
      <p:ext uri="{BB962C8B-B14F-4D97-AF65-F5344CB8AC3E}">
        <p14:creationId xmlns:p14="http://schemas.microsoft.com/office/powerpoint/2010/main" val="843113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7</a:t>
            </a:fld>
            <a:endParaRPr lang="en-US" dirty="0"/>
          </a:p>
        </p:txBody>
      </p:sp>
    </p:spTree>
    <p:extLst>
      <p:ext uri="{BB962C8B-B14F-4D97-AF65-F5344CB8AC3E}">
        <p14:creationId xmlns:p14="http://schemas.microsoft.com/office/powerpoint/2010/main" val="2301662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8</a:t>
            </a:fld>
            <a:endParaRPr lang="en-US" dirty="0"/>
          </a:p>
        </p:txBody>
      </p:sp>
    </p:spTree>
    <p:extLst>
      <p:ext uri="{BB962C8B-B14F-4D97-AF65-F5344CB8AC3E}">
        <p14:creationId xmlns:p14="http://schemas.microsoft.com/office/powerpoint/2010/main" val="3622759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p:txBody>
          <a:bodyPr/>
          <a:lstStyle/>
          <a:p>
            <a:r>
              <a:rPr lang="en-US" dirty="0" smtClean="0"/>
              <a:t>FFA/leadership development </a:t>
            </a:r>
          </a:p>
          <a:p>
            <a:r>
              <a:rPr lang="en-US" dirty="0" smtClean="0"/>
              <a:t>Classroom instruction/knowledge and skills </a:t>
            </a:r>
          </a:p>
          <a:p>
            <a:r>
              <a:rPr lang="en-US" dirty="0" smtClean="0"/>
              <a:t>Experiential/work-based learning </a:t>
            </a:r>
          </a:p>
        </p:txBody>
      </p:sp>
      <p:sp>
        <p:nvSpPr>
          <p:cNvPr id="4" name="Slide Number Placeholder 3"/>
          <p:cNvSpPr>
            <a:spLocks noGrp="1"/>
          </p:cNvSpPr>
          <p:nvPr>
            <p:ph type="sldNum" sz="quarter" idx="5"/>
          </p:nvPr>
        </p:nvSpPr>
        <p:spPr/>
        <p:txBody>
          <a:bodyPr/>
          <a:lstStyle/>
          <a:p>
            <a:fld id="{3F4C9C99-9468-D244-A281-001A0F23009C}" type="slidenum">
              <a:rPr lang="en-US" smtClean="0"/>
              <a:pPr/>
              <a:t>9</a:t>
            </a:fld>
            <a:endParaRPr lang="en-US" dirty="0"/>
          </a:p>
        </p:txBody>
      </p:sp>
    </p:spTree>
    <p:extLst>
      <p:ext uri="{BB962C8B-B14F-4D97-AF65-F5344CB8AC3E}">
        <p14:creationId xmlns:p14="http://schemas.microsoft.com/office/powerpoint/2010/main" val="1089030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0663" y="368300"/>
            <a:ext cx="5159375" cy="2903538"/>
          </a:xfrm>
        </p:spPr>
      </p:sp>
      <p:sp>
        <p:nvSpPr>
          <p:cNvPr id="3" name="Notes Placeholder 2"/>
          <p:cNvSpPr>
            <a:spLocks noGrp="1"/>
          </p:cNvSpPr>
          <p:nvPr>
            <p:ph type="body" idx="1"/>
          </p:nvPr>
        </p:nvSpPr>
        <p:spPr>
          <a:xfrm>
            <a:off x="5686050" y="367031"/>
            <a:ext cx="3727302" cy="6399888"/>
          </a:xfrm>
        </p:spPr>
        <p:txBody>
          <a:bodyPr/>
          <a:lstStyle/>
          <a:p>
            <a:r>
              <a:rPr lang="en-US" b="1" dirty="0"/>
              <a:t>Preparation for this slide:</a:t>
            </a:r>
          </a:p>
          <a:p>
            <a:pPr marL="181225" indent="-181225">
              <a:buFont typeface="Arial" panose="020B0604020202020204" pitchFamily="34" charset="0"/>
              <a:buChar char="•"/>
            </a:pPr>
            <a:r>
              <a:rPr lang="en-US" b="0" dirty="0"/>
              <a:t>Create two tear sheets. Label one “Teacher Barriers” and the other “Student Barriers” with ample space beneath each label.</a:t>
            </a:r>
          </a:p>
          <a:p>
            <a:pPr marL="655478" lvl="1" indent="-181225">
              <a:buFont typeface="Arial" panose="020B0604020202020204" pitchFamily="34" charset="0"/>
              <a:buChar char="•"/>
            </a:pPr>
            <a:r>
              <a:rPr lang="en-US" b="0" dirty="0"/>
              <a:t>Divide the “Student Barriers” poster into two columns: “No SAE project” and the other “SAE with limited value for student’s career goals” with ample space beneath each label.</a:t>
            </a:r>
          </a:p>
          <a:p>
            <a:pPr marL="181225" indent="-181225">
              <a:buFont typeface="Arial" panose="020B0604020202020204" pitchFamily="34" charset="0"/>
              <a:buChar char="•"/>
            </a:pPr>
            <a:r>
              <a:rPr lang="en-US" b="0" dirty="0"/>
              <a:t>Be prepared to save these posters. You’ll refer back to them later in the workshop.</a:t>
            </a:r>
          </a:p>
          <a:p>
            <a:endParaRPr lang="en-US" b="1" dirty="0"/>
          </a:p>
          <a:p>
            <a:r>
              <a:rPr lang="en-US" b="1" dirty="0"/>
              <a:t>Facilitator notes:</a:t>
            </a:r>
            <a:endParaRPr lang="en-US" b="0" dirty="0"/>
          </a:p>
          <a:p>
            <a:pPr marL="181225" indent="-181225">
              <a:buFont typeface="Arial" panose="020B0604020202020204" pitchFamily="34" charset="0"/>
              <a:buChar char="•"/>
            </a:pPr>
            <a:r>
              <a:rPr lang="en-US" dirty="0"/>
              <a:t>Introduce the two posters. Explain that one represents barriers faced by teachers and the other faced by students.</a:t>
            </a:r>
          </a:p>
          <a:p>
            <a:pPr marL="655478" lvl="1" indent="-181225">
              <a:buFont typeface="Arial" panose="020B0604020202020204" pitchFamily="34" charset="0"/>
              <a:buChar char="•"/>
            </a:pPr>
            <a:r>
              <a:rPr lang="en-US" dirty="0"/>
              <a:t>Explain that student barriers may look different for a student who lacks an SAE versus a student who has an SAE with limited career preparation value (i.e. feeding their dog).</a:t>
            </a:r>
          </a:p>
          <a:p>
            <a:pPr marL="181225" indent="-181225">
              <a:buFont typeface="Arial" panose="020B0604020202020204" pitchFamily="34" charset="0"/>
              <a:buChar char="•"/>
            </a:pPr>
            <a:r>
              <a:rPr lang="en-US" dirty="0"/>
              <a:t>Draw participants’ attention to the question on the screen and ask them to accomplish the following (</a:t>
            </a:r>
            <a:r>
              <a:rPr lang="en-US" dirty="0">
                <a:sym typeface="Wingdings" pitchFamily="2" charset="2"/>
              </a:rPr>
              <a:t> </a:t>
            </a:r>
            <a:r>
              <a:rPr lang="en-US" dirty="0"/>
              <a:t>click to reveal instructions):</a:t>
            </a:r>
          </a:p>
          <a:p>
            <a:pPr marL="664488" lvl="1" indent="-181225">
              <a:buFont typeface="Arial" panose="020B0604020202020204" pitchFamily="34" charset="0"/>
              <a:buChar char="•"/>
            </a:pPr>
            <a:r>
              <a:rPr lang="en-US" kern="1200" dirty="0">
                <a:solidFill>
                  <a:schemeClr val="tx1"/>
                </a:solidFill>
                <a:effectLst/>
                <a:latin typeface="+mn-lt"/>
                <a:ea typeface="+mn-ea"/>
                <a:cs typeface="+mn-cs"/>
              </a:rPr>
              <a:t>First, ask them to think independently about how they’d answer the question for the two students represented by the posters. Instruct them to capture their thoughts on individual sticky notes (one per idea)</a:t>
            </a:r>
          </a:p>
          <a:p>
            <a:pPr marL="664488" lvl="1" indent="-181225">
              <a:buFont typeface="Arial" panose="020B0604020202020204" pitchFamily="34" charset="0"/>
              <a:buChar char="•"/>
            </a:pPr>
            <a:r>
              <a:rPr lang="en-US" kern="1200" dirty="0">
                <a:solidFill>
                  <a:schemeClr val="tx1"/>
                </a:solidFill>
                <a:effectLst/>
                <a:latin typeface="+mn-lt"/>
                <a:ea typeface="+mn-ea"/>
                <a:cs typeface="+mn-cs"/>
              </a:rPr>
              <a:t>Second, ask them to turn to their immediate neighbors and share their thoughts in pairs or trios. </a:t>
            </a:r>
            <a:endParaRPr lang="en-US" dirty="0"/>
          </a:p>
          <a:p>
            <a:pPr marL="664488" lvl="1" indent="-181225">
              <a:buFont typeface="Arial" panose="020B0604020202020204" pitchFamily="34" charset="0"/>
              <a:buChar char="•"/>
            </a:pPr>
            <a:r>
              <a:rPr lang="en-US" dirty="0" smtClean="0"/>
              <a:t>Finally, have pairs share with the large group. As each pair shares, they should post their </a:t>
            </a:r>
            <a:r>
              <a:rPr lang="en-US" dirty="0" err="1" smtClean="0"/>
              <a:t>stickies</a:t>
            </a:r>
            <a:r>
              <a:rPr lang="en-US" dirty="0" smtClean="0"/>
              <a:t> on the appropriate poster. If a barrier it already represented - they should stack the sticky on top of the duplicate. </a:t>
            </a:r>
          </a:p>
          <a:p>
            <a:pPr marL="181225" indent="-181225">
              <a:buFont typeface="Arial" panose="020B0604020202020204" pitchFamily="34" charset="0"/>
              <a:buChar char="•"/>
            </a:pPr>
            <a:r>
              <a:rPr lang="en-US" dirty="0" smtClean="0"/>
              <a:t>Bring closure to this exercise by emphasizing that these barriers represent the current state of SAE and signify the need for a new approach, they </a:t>
            </a:r>
            <a:r>
              <a:rPr lang="en-US" u="sng" dirty="0" smtClean="0"/>
              <a:t>do not</a:t>
            </a:r>
            <a:r>
              <a:rPr lang="en-US" u="none" dirty="0" smtClean="0"/>
              <a:t> necessarily indicate the future state of SAE.</a:t>
            </a:r>
            <a:endParaRPr lang="en-US" dirty="0" smtClean="0"/>
          </a:p>
          <a:p>
            <a:pPr marL="655478" lvl="1" indent="-181225">
              <a:buFont typeface="Arial" panose="020B0604020202020204" pitchFamily="34" charset="0"/>
              <a:buChar char="•"/>
            </a:pPr>
            <a:r>
              <a:rPr lang="en-US" dirty="0" smtClean="0"/>
              <a:t>Ask participants to consider the </a:t>
            </a:r>
            <a:r>
              <a:rPr lang="en-US" u="none" dirty="0" smtClean="0"/>
              <a:t>potential a new approach might offer by posing this question: “If we were to rethink our approach to SAE in a way that students maintained high-quality projects, how would their learning experience be richer?”</a:t>
            </a:r>
          </a:p>
          <a:p>
            <a:pPr marL="655478" lvl="1" indent="-181225">
              <a:buFont typeface="Arial" panose="020B0604020202020204" pitchFamily="34" charset="0"/>
              <a:buChar char="•"/>
            </a:pPr>
            <a:r>
              <a:rPr lang="en-US" u="none" dirty="0" smtClean="0"/>
              <a:t>Ask: “How would agriculture teachers benefit from their students having quality SAEs?”</a:t>
            </a:r>
            <a:endParaRPr lang="en-US" dirty="0" smtClean="0"/>
          </a:p>
          <a:p>
            <a:endParaRPr lang="en-US" dirty="0"/>
          </a:p>
        </p:txBody>
      </p:sp>
      <p:sp>
        <p:nvSpPr>
          <p:cNvPr id="4" name="Slide Number Placeholder 3"/>
          <p:cNvSpPr>
            <a:spLocks noGrp="1"/>
          </p:cNvSpPr>
          <p:nvPr>
            <p:ph type="sldNum" sz="quarter" idx="5"/>
          </p:nvPr>
        </p:nvSpPr>
        <p:spPr/>
        <p:txBody>
          <a:bodyPr/>
          <a:lstStyle/>
          <a:p>
            <a:fld id="{3F4C9C99-9468-D244-A281-001A0F23009C}" type="slidenum">
              <a:rPr lang="en-US" smtClean="0"/>
              <a:pPr/>
              <a:t>10</a:t>
            </a:fld>
            <a:endParaRPr lang="en-US" dirty="0"/>
          </a:p>
        </p:txBody>
      </p:sp>
    </p:spTree>
    <p:extLst>
      <p:ext uri="{BB962C8B-B14F-4D97-AF65-F5344CB8AC3E}">
        <p14:creationId xmlns:p14="http://schemas.microsoft.com/office/powerpoint/2010/main" val="17341601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AD3592-24A6-7A47-8BB8-33C36F361CA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74E0EF8-3DFF-1942-87A9-ED4BE2F71EC4}"/>
              </a:ext>
            </a:extLst>
          </p:cNvPr>
          <p:cNvSpPr>
            <a:spLocks noGrp="1"/>
          </p:cNvSpPr>
          <p:nvPr>
            <p:ph type="ctrTitle" hasCustomPrompt="1"/>
          </p:nvPr>
        </p:nvSpPr>
        <p:spPr>
          <a:xfrm>
            <a:off x="5306941" y="3393102"/>
            <a:ext cx="6417276" cy="1821698"/>
          </a:xfrm>
        </p:spPr>
        <p:txBody>
          <a:bodyPr anchor="t">
            <a:normAutofit/>
          </a:bodyPr>
          <a:lstStyle>
            <a:lvl1pPr algn="l">
              <a:defRPr sz="4000" b="0" i="0">
                <a:solidFill>
                  <a:srgbClr val="005543"/>
                </a:solidFill>
                <a:latin typeface="Calibre Medium" panose="020B0503030202060203" pitchFamily="34" charset="77"/>
              </a:defRPr>
            </a:lvl1pPr>
          </a:lstStyle>
          <a:p>
            <a:r>
              <a:rPr lang="en-US" dirty="0"/>
              <a:t>Title of guide</a:t>
            </a:r>
            <a:br>
              <a:rPr lang="en-US" dirty="0"/>
            </a:br>
            <a:r>
              <a:rPr lang="en-US" dirty="0"/>
              <a:t>will go here</a:t>
            </a:r>
          </a:p>
        </p:txBody>
      </p:sp>
      <p:sp>
        <p:nvSpPr>
          <p:cNvPr id="13" name="Text Placeholder 12">
            <a:extLst>
              <a:ext uri="{FF2B5EF4-FFF2-40B4-BE49-F238E27FC236}">
                <a16:creationId xmlns:a16="http://schemas.microsoft.com/office/drawing/2014/main" id="{5DCD835B-6DC5-AA4F-9A02-4506917F76C9}"/>
              </a:ext>
            </a:extLst>
          </p:cNvPr>
          <p:cNvSpPr>
            <a:spLocks noGrp="1"/>
          </p:cNvSpPr>
          <p:nvPr>
            <p:ph type="body" sz="quarter" idx="10" hasCustomPrompt="1"/>
          </p:nvPr>
        </p:nvSpPr>
        <p:spPr>
          <a:xfrm>
            <a:off x="6481405" y="5917900"/>
            <a:ext cx="5172633" cy="462005"/>
          </a:xfrm>
        </p:spPr>
        <p:txBody>
          <a:bodyPr anchor="t">
            <a:noAutofit/>
          </a:bodyPr>
          <a:lstStyle>
            <a:lvl1pPr marL="0" indent="0" algn="l">
              <a:buNone/>
              <a:defRPr sz="2800" b="0" i="0">
                <a:solidFill>
                  <a:srgbClr val="005543"/>
                </a:solidFill>
                <a:latin typeface="Calibre" panose="020B0503030202060203" pitchFamily="34" charset="77"/>
              </a:defRPr>
            </a:lvl1pPr>
          </a:lstStyle>
          <a:p>
            <a:pPr lvl="0"/>
            <a:r>
              <a:rPr lang="en-US" dirty="0"/>
              <a:t>Edition name here</a:t>
            </a:r>
          </a:p>
        </p:txBody>
      </p:sp>
    </p:spTree>
    <p:extLst>
      <p:ext uri="{BB962C8B-B14F-4D97-AF65-F5344CB8AC3E}">
        <p14:creationId xmlns:p14="http://schemas.microsoft.com/office/powerpoint/2010/main" val="578260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ontent slide B">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BF44F3-ACD4-BB48-BD8E-A61CBDEFBC7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A507FA-5A82-A741-AD8D-E9DF2693F989}"/>
              </a:ext>
            </a:extLst>
          </p:cNvPr>
          <p:cNvSpPr>
            <a:spLocks noGrp="1"/>
          </p:cNvSpPr>
          <p:nvPr>
            <p:ph type="title"/>
          </p:nvPr>
        </p:nvSpPr>
        <p:spPr>
          <a:xfrm>
            <a:off x="576649" y="461319"/>
            <a:ext cx="11013989" cy="1229369"/>
          </a:xfrm>
        </p:spPr>
        <p:txBody>
          <a:bodyPr anchor="t">
            <a:normAutofit/>
          </a:bodyPr>
          <a:lstStyle>
            <a:lvl1pPr>
              <a:defRPr sz="40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0D631D-58AD-E545-BC7F-D372BA8DE23F}"/>
              </a:ext>
            </a:extLst>
          </p:cNvPr>
          <p:cNvSpPr>
            <a:spLocks noGrp="1"/>
          </p:cNvSpPr>
          <p:nvPr>
            <p:ph sz="half" idx="1"/>
          </p:nvPr>
        </p:nvSpPr>
        <p:spPr>
          <a:xfrm>
            <a:off x="576649" y="1825625"/>
            <a:ext cx="5443151" cy="37266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BF2A523-A55E-3C49-B287-8C41B9D8BDF8}"/>
              </a:ext>
            </a:extLst>
          </p:cNvPr>
          <p:cNvSpPr>
            <a:spLocks noGrp="1"/>
          </p:cNvSpPr>
          <p:nvPr>
            <p:ph sz="half" idx="2"/>
          </p:nvPr>
        </p:nvSpPr>
        <p:spPr>
          <a:xfrm>
            <a:off x="6172200" y="1825625"/>
            <a:ext cx="5418438" cy="3726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6">
            <a:extLst>
              <a:ext uri="{FF2B5EF4-FFF2-40B4-BE49-F238E27FC236}">
                <a16:creationId xmlns:a16="http://schemas.microsoft.com/office/drawing/2014/main" id="{996726FD-F548-5F4B-9EBD-76C5488D3518}"/>
              </a:ext>
            </a:extLst>
          </p:cNvPr>
          <p:cNvSpPr>
            <a:spLocks noGrp="1"/>
          </p:cNvSpPr>
          <p:nvPr>
            <p:ph type="body" sz="quarter" idx="13" hasCustomPrompt="1"/>
          </p:nvPr>
        </p:nvSpPr>
        <p:spPr>
          <a:xfrm>
            <a:off x="220662" y="5917938"/>
            <a:ext cx="6707359" cy="403225"/>
          </a:xfrm>
        </p:spPr>
        <p:txBody>
          <a:bodyPr anchor="ctr"/>
          <a:lstStyle>
            <a:lvl1pPr marL="0" indent="0">
              <a:buNone/>
              <a:defRPr sz="1400">
                <a:solidFill>
                  <a:srgbClr val="00845D"/>
                </a:solidFill>
              </a:defRPr>
            </a:lvl1pPr>
          </a:lstStyle>
          <a:p>
            <a:pPr lvl="0"/>
            <a:r>
              <a:rPr lang="en-US" dirty="0"/>
              <a:t>Text here</a:t>
            </a:r>
          </a:p>
        </p:txBody>
      </p:sp>
      <p:sp>
        <p:nvSpPr>
          <p:cNvPr id="18" name="Text Placeholder 22">
            <a:extLst>
              <a:ext uri="{FF2B5EF4-FFF2-40B4-BE49-F238E27FC236}">
                <a16:creationId xmlns:a16="http://schemas.microsoft.com/office/drawing/2014/main" id="{52D2839C-AFFA-1347-BA09-66A245E6ECE5}"/>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9" name="Text Placeholder 24">
            <a:extLst>
              <a:ext uri="{FF2B5EF4-FFF2-40B4-BE49-F238E27FC236}">
                <a16:creationId xmlns:a16="http://schemas.microsoft.com/office/drawing/2014/main" id="{4F83367A-B731-1A41-B855-4ECB8D0D4CFA}"/>
              </a:ext>
            </a:extLst>
          </p:cNvPr>
          <p:cNvSpPr>
            <a:spLocks noGrp="1"/>
          </p:cNvSpPr>
          <p:nvPr>
            <p:ph type="body" sz="quarter" idx="16" hasCustomPrompt="1"/>
          </p:nvPr>
        </p:nvSpPr>
        <p:spPr>
          <a:xfrm>
            <a:off x="6928021" y="6348414"/>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399671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ontent slide 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5F53A0-7383-DC48-AD59-ABA97A7395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75C9B4A-4876-FD44-A1D8-D649BEECAAB4}"/>
              </a:ext>
            </a:extLst>
          </p:cNvPr>
          <p:cNvSpPr>
            <a:spLocks noGrp="1"/>
          </p:cNvSpPr>
          <p:nvPr>
            <p:ph type="title"/>
          </p:nvPr>
        </p:nvSpPr>
        <p:spPr>
          <a:xfrm>
            <a:off x="576650" y="457200"/>
            <a:ext cx="4195375" cy="1484727"/>
          </a:xfrm>
        </p:spPr>
        <p:txBody>
          <a:bodyPr anchor="t"/>
          <a:lstStyle>
            <a:lvl1pPr>
              <a:defRPr sz="32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B5DBEF6-1259-5E48-8CB1-DBCE1AC3DDCA}"/>
              </a:ext>
            </a:extLst>
          </p:cNvPr>
          <p:cNvSpPr>
            <a:spLocks noGrp="1"/>
          </p:cNvSpPr>
          <p:nvPr>
            <p:ph idx="1"/>
          </p:nvPr>
        </p:nvSpPr>
        <p:spPr>
          <a:xfrm>
            <a:off x="5183187" y="457201"/>
            <a:ext cx="6432163" cy="51476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8F4CCED-FE21-8946-B340-50716E532969}"/>
              </a:ext>
            </a:extLst>
          </p:cNvPr>
          <p:cNvSpPr>
            <a:spLocks noGrp="1"/>
          </p:cNvSpPr>
          <p:nvPr>
            <p:ph type="body" sz="half" idx="2"/>
          </p:nvPr>
        </p:nvSpPr>
        <p:spPr>
          <a:xfrm>
            <a:off x="576650" y="1941928"/>
            <a:ext cx="4195375" cy="36614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6" name="Text Placeholder 6">
            <a:extLst>
              <a:ext uri="{FF2B5EF4-FFF2-40B4-BE49-F238E27FC236}">
                <a16:creationId xmlns:a16="http://schemas.microsoft.com/office/drawing/2014/main" id="{2E1003F9-9CB2-3243-AA3B-33915BD322E5}"/>
              </a:ext>
            </a:extLst>
          </p:cNvPr>
          <p:cNvSpPr>
            <a:spLocks noGrp="1"/>
          </p:cNvSpPr>
          <p:nvPr>
            <p:ph type="body" sz="quarter" idx="13" hasCustomPrompt="1"/>
          </p:nvPr>
        </p:nvSpPr>
        <p:spPr>
          <a:xfrm>
            <a:off x="220662" y="5917938"/>
            <a:ext cx="6707359" cy="403225"/>
          </a:xfrm>
        </p:spPr>
        <p:txBody>
          <a:bodyPr anchor="ctr"/>
          <a:lstStyle>
            <a:lvl1pPr marL="0" indent="0">
              <a:buNone/>
              <a:defRPr sz="1400">
                <a:solidFill>
                  <a:srgbClr val="00845D"/>
                </a:solidFill>
              </a:defRPr>
            </a:lvl1pPr>
          </a:lstStyle>
          <a:p>
            <a:pPr lvl="0"/>
            <a:r>
              <a:rPr lang="en-US" dirty="0"/>
              <a:t>Text here</a:t>
            </a:r>
          </a:p>
        </p:txBody>
      </p:sp>
      <p:sp>
        <p:nvSpPr>
          <p:cNvPr id="18" name="Text Placeholder 22">
            <a:extLst>
              <a:ext uri="{FF2B5EF4-FFF2-40B4-BE49-F238E27FC236}">
                <a16:creationId xmlns:a16="http://schemas.microsoft.com/office/drawing/2014/main" id="{D80AB2C2-1793-F645-84B6-15926F749F12}"/>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9" name="Text Placeholder 24">
            <a:extLst>
              <a:ext uri="{FF2B5EF4-FFF2-40B4-BE49-F238E27FC236}">
                <a16:creationId xmlns:a16="http://schemas.microsoft.com/office/drawing/2014/main" id="{F07581A9-862E-D449-AF75-8A23918D3E83}"/>
              </a:ext>
            </a:extLst>
          </p:cNvPr>
          <p:cNvSpPr>
            <a:spLocks noGrp="1"/>
          </p:cNvSpPr>
          <p:nvPr>
            <p:ph type="body" sz="quarter" idx="16" hasCustomPrompt="1"/>
          </p:nvPr>
        </p:nvSpPr>
        <p:spPr>
          <a:xfrm>
            <a:off x="6928021" y="6348414"/>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1435418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2E9C82-C60D-8E4F-A258-BD0CBBEE5A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15EFF720-DF28-2A46-A982-B413962D8A09}"/>
              </a:ext>
            </a:extLst>
          </p:cNvPr>
          <p:cNvSpPr>
            <a:spLocks noGrp="1"/>
          </p:cNvSpPr>
          <p:nvPr>
            <p:ph type="ctrTitle" hasCustomPrompt="1"/>
          </p:nvPr>
        </p:nvSpPr>
        <p:spPr>
          <a:xfrm>
            <a:off x="5853838" y="2203125"/>
            <a:ext cx="6338162" cy="1821698"/>
          </a:xfrm>
        </p:spPr>
        <p:txBody>
          <a:bodyPr anchor="t">
            <a:normAutofit/>
          </a:bodyPr>
          <a:lstStyle>
            <a:lvl1pPr algn="l">
              <a:defRPr sz="4000" b="0" i="0">
                <a:solidFill>
                  <a:srgbClr val="005543"/>
                </a:solidFill>
                <a:latin typeface="Calibre Medium" panose="020B0503030202060203" pitchFamily="34" charset="77"/>
              </a:defRPr>
            </a:lvl1pPr>
          </a:lstStyle>
          <a:p>
            <a:r>
              <a:rPr lang="en-US" dirty="0"/>
              <a:t>Section header</a:t>
            </a:r>
          </a:p>
        </p:txBody>
      </p:sp>
      <p:sp>
        <p:nvSpPr>
          <p:cNvPr id="11" name="Text Placeholder 22">
            <a:extLst>
              <a:ext uri="{FF2B5EF4-FFF2-40B4-BE49-F238E27FC236}">
                <a16:creationId xmlns:a16="http://schemas.microsoft.com/office/drawing/2014/main" id="{0468E555-5980-124A-89B6-10C081672F24}"/>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0" i="0">
                <a:solidFill>
                  <a:schemeClr val="bg1"/>
                </a:solidFill>
                <a:latin typeface="Calibre Medium"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2" name="Text Placeholder 24">
            <a:extLst>
              <a:ext uri="{FF2B5EF4-FFF2-40B4-BE49-F238E27FC236}">
                <a16:creationId xmlns:a16="http://schemas.microsoft.com/office/drawing/2014/main" id="{2E945BC7-9B04-EE44-A293-148181C2A04E}"/>
              </a:ext>
            </a:extLst>
          </p:cNvPr>
          <p:cNvSpPr>
            <a:spLocks noGrp="1"/>
          </p:cNvSpPr>
          <p:nvPr>
            <p:ph type="body" sz="quarter" idx="16" hasCustomPrompt="1"/>
          </p:nvPr>
        </p:nvSpPr>
        <p:spPr>
          <a:xfrm>
            <a:off x="7108825" y="6364227"/>
            <a:ext cx="3806102" cy="365124"/>
          </a:xfrm>
        </p:spPr>
        <p:txBody>
          <a:bodyPr anchor="ctr">
            <a:noAutofit/>
          </a:bodyPr>
          <a:lstStyle>
            <a:lvl1pPr marL="0" indent="0" algn="r">
              <a:buNone/>
              <a:defRPr sz="1100" b="0" i="0">
                <a:solidFill>
                  <a:srgbClr val="005543"/>
                </a:solidFill>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
        <p:nvSpPr>
          <p:cNvPr id="14" name="Text Placeholder 13">
            <a:extLst>
              <a:ext uri="{FF2B5EF4-FFF2-40B4-BE49-F238E27FC236}">
                <a16:creationId xmlns:a16="http://schemas.microsoft.com/office/drawing/2014/main" id="{9911BEE7-D6E5-FB46-A7B5-F348E1C80979}"/>
              </a:ext>
            </a:extLst>
          </p:cNvPr>
          <p:cNvSpPr>
            <a:spLocks noGrp="1"/>
          </p:cNvSpPr>
          <p:nvPr>
            <p:ph type="body" sz="quarter" idx="17"/>
          </p:nvPr>
        </p:nvSpPr>
        <p:spPr>
          <a:xfrm>
            <a:off x="198438" y="6364288"/>
            <a:ext cx="6910387" cy="365125"/>
          </a:xfrm>
        </p:spPr>
        <p:txBody>
          <a:bodyPr anchor="ctr">
            <a:normAutofit/>
          </a:bodyPr>
          <a:lstStyle>
            <a:lvl1pPr marL="0" indent="0" algn="l">
              <a:buNone/>
              <a:defRPr sz="1800" b="0" i="0">
                <a:solidFill>
                  <a:schemeClr val="bg1"/>
                </a:solidFill>
                <a:latin typeface="Calibre Medium" panose="020B0503030202060203" pitchFamily="34" charset="77"/>
              </a:defRPr>
            </a:lvl1pPr>
          </a:lstStyle>
          <a:p>
            <a:pPr lvl="0"/>
            <a:r>
              <a:rPr lang="en-US" dirty="0"/>
              <a:t>Click to</a:t>
            </a:r>
          </a:p>
        </p:txBody>
      </p:sp>
    </p:spTree>
    <p:extLst>
      <p:ext uri="{BB962C8B-B14F-4D97-AF65-F5344CB8AC3E}">
        <p14:creationId xmlns:p14="http://schemas.microsoft.com/office/powerpoint/2010/main" val="2218297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t slide A">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18DC7A59-3A4D-6E43-8A49-BE6B3B95946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5" name="Text Placeholder 22">
            <a:extLst>
              <a:ext uri="{FF2B5EF4-FFF2-40B4-BE49-F238E27FC236}">
                <a16:creationId xmlns:a16="http://schemas.microsoft.com/office/drawing/2014/main" id="{867017DF-7173-4846-B6AF-18945AEC2804}"/>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0" i="0">
                <a:solidFill>
                  <a:schemeClr val="bg1"/>
                </a:solidFill>
                <a:latin typeface="Calibre Medium"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6" name="Text Placeholder 24">
            <a:extLst>
              <a:ext uri="{FF2B5EF4-FFF2-40B4-BE49-F238E27FC236}">
                <a16:creationId xmlns:a16="http://schemas.microsoft.com/office/drawing/2014/main" id="{9BD64294-DDFD-844B-86CB-0C5A107C9748}"/>
              </a:ext>
            </a:extLst>
          </p:cNvPr>
          <p:cNvSpPr>
            <a:spLocks noGrp="1"/>
          </p:cNvSpPr>
          <p:nvPr>
            <p:ph type="body" sz="quarter" idx="16" hasCustomPrompt="1"/>
          </p:nvPr>
        </p:nvSpPr>
        <p:spPr>
          <a:xfrm>
            <a:off x="7108825" y="6364227"/>
            <a:ext cx="3794527" cy="365124"/>
          </a:xfrm>
        </p:spPr>
        <p:txBody>
          <a:bodyPr anchor="ctr">
            <a:noAutofit/>
          </a:bodyPr>
          <a:lstStyle>
            <a:lvl1pPr marL="0" indent="0" algn="r">
              <a:buNone/>
              <a:defRPr sz="1100" b="0" i="0">
                <a:solidFill>
                  <a:srgbClr val="005543"/>
                </a:solidFill>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
        <p:nvSpPr>
          <p:cNvPr id="17" name="Text Placeholder 13">
            <a:extLst>
              <a:ext uri="{FF2B5EF4-FFF2-40B4-BE49-F238E27FC236}">
                <a16:creationId xmlns:a16="http://schemas.microsoft.com/office/drawing/2014/main" id="{F47E08CC-215F-E541-A8C6-1411198E9487}"/>
              </a:ext>
            </a:extLst>
          </p:cNvPr>
          <p:cNvSpPr>
            <a:spLocks noGrp="1"/>
          </p:cNvSpPr>
          <p:nvPr>
            <p:ph type="body" sz="quarter" idx="17"/>
          </p:nvPr>
        </p:nvSpPr>
        <p:spPr>
          <a:xfrm>
            <a:off x="198438" y="6364288"/>
            <a:ext cx="6910387" cy="365125"/>
          </a:xfrm>
        </p:spPr>
        <p:txBody>
          <a:bodyPr anchor="ctr">
            <a:normAutofit/>
          </a:bodyPr>
          <a:lstStyle>
            <a:lvl1pPr marL="0" indent="0" algn="l">
              <a:buNone/>
              <a:defRPr sz="1800" b="0" i="0">
                <a:solidFill>
                  <a:schemeClr val="bg1"/>
                </a:solidFill>
                <a:latin typeface="Calibre Medium" panose="020B0503030202060203" pitchFamily="34" charset="77"/>
              </a:defRPr>
            </a:lvl1pPr>
          </a:lstStyle>
          <a:p>
            <a:pPr lvl="0"/>
            <a:r>
              <a:rPr lang="en-US" dirty="0"/>
              <a:t>Click to</a:t>
            </a:r>
          </a:p>
        </p:txBody>
      </p:sp>
    </p:spTree>
    <p:extLst>
      <p:ext uri="{BB962C8B-B14F-4D97-AF65-F5344CB8AC3E}">
        <p14:creationId xmlns:p14="http://schemas.microsoft.com/office/powerpoint/2010/main" val="61378488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ontent slide B">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9C6660F2-8F2B-2548-A3A1-E9FD8588E8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A507FA-5A82-A741-AD8D-E9DF2693F989}"/>
              </a:ext>
            </a:extLst>
          </p:cNvPr>
          <p:cNvSpPr>
            <a:spLocks noGrp="1"/>
          </p:cNvSpPr>
          <p:nvPr>
            <p:ph type="title"/>
          </p:nvPr>
        </p:nvSpPr>
        <p:spPr>
          <a:xfrm>
            <a:off x="576649" y="461319"/>
            <a:ext cx="11013989" cy="1229369"/>
          </a:xfrm>
        </p:spPr>
        <p:txBody>
          <a:bodyPr anchor="t">
            <a:normAutofit/>
          </a:bodyPr>
          <a:lstStyle>
            <a:lvl1pPr>
              <a:defRPr sz="40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0D631D-58AD-E545-BC7F-D372BA8DE23F}"/>
              </a:ext>
            </a:extLst>
          </p:cNvPr>
          <p:cNvSpPr>
            <a:spLocks noGrp="1"/>
          </p:cNvSpPr>
          <p:nvPr>
            <p:ph sz="half" idx="1"/>
          </p:nvPr>
        </p:nvSpPr>
        <p:spPr>
          <a:xfrm>
            <a:off x="576649" y="1825625"/>
            <a:ext cx="5443151" cy="37266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BF2A523-A55E-3C49-B287-8C41B9D8BDF8}"/>
              </a:ext>
            </a:extLst>
          </p:cNvPr>
          <p:cNvSpPr>
            <a:spLocks noGrp="1"/>
          </p:cNvSpPr>
          <p:nvPr>
            <p:ph sz="half" idx="2"/>
          </p:nvPr>
        </p:nvSpPr>
        <p:spPr>
          <a:xfrm>
            <a:off x="6172200" y="1825625"/>
            <a:ext cx="5418438" cy="3726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2">
            <a:extLst>
              <a:ext uri="{FF2B5EF4-FFF2-40B4-BE49-F238E27FC236}">
                <a16:creationId xmlns:a16="http://schemas.microsoft.com/office/drawing/2014/main" id="{D3FC3EF3-37DB-8244-850A-D204A198B20B}"/>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0" i="0">
                <a:solidFill>
                  <a:schemeClr val="bg1"/>
                </a:solidFill>
                <a:latin typeface="Calibre Medium"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7" name="Text Placeholder 24">
            <a:extLst>
              <a:ext uri="{FF2B5EF4-FFF2-40B4-BE49-F238E27FC236}">
                <a16:creationId xmlns:a16="http://schemas.microsoft.com/office/drawing/2014/main" id="{E6E5F108-614F-5044-B0C4-21B90D9920D9}"/>
              </a:ext>
            </a:extLst>
          </p:cNvPr>
          <p:cNvSpPr>
            <a:spLocks noGrp="1"/>
          </p:cNvSpPr>
          <p:nvPr>
            <p:ph type="body" sz="quarter" idx="16" hasCustomPrompt="1"/>
          </p:nvPr>
        </p:nvSpPr>
        <p:spPr>
          <a:xfrm>
            <a:off x="7108825" y="6364227"/>
            <a:ext cx="3806102" cy="365124"/>
          </a:xfrm>
        </p:spPr>
        <p:txBody>
          <a:bodyPr anchor="ctr">
            <a:noAutofit/>
          </a:bodyPr>
          <a:lstStyle>
            <a:lvl1pPr marL="0" indent="0" algn="r">
              <a:buNone/>
              <a:defRPr sz="1100" b="0" i="0">
                <a:solidFill>
                  <a:srgbClr val="005543"/>
                </a:solidFill>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
        <p:nvSpPr>
          <p:cNvPr id="18" name="Text Placeholder 13">
            <a:extLst>
              <a:ext uri="{FF2B5EF4-FFF2-40B4-BE49-F238E27FC236}">
                <a16:creationId xmlns:a16="http://schemas.microsoft.com/office/drawing/2014/main" id="{4C28CC03-05C0-0B40-B087-93B552112260}"/>
              </a:ext>
            </a:extLst>
          </p:cNvPr>
          <p:cNvSpPr>
            <a:spLocks noGrp="1"/>
          </p:cNvSpPr>
          <p:nvPr>
            <p:ph type="body" sz="quarter" idx="17"/>
          </p:nvPr>
        </p:nvSpPr>
        <p:spPr>
          <a:xfrm>
            <a:off x="198438" y="6364288"/>
            <a:ext cx="6910387" cy="365125"/>
          </a:xfrm>
        </p:spPr>
        <p:txBody>
          <a:bodyPr anchor="ctr">
            <a:normAutofit/>
          </a:bodyPr>
          <a:lstStyle>
            <a:lvl1pPr marL="0" indent="0" algn="l">
              <a:buNone/>
              <a:defRPr sz="1800" b="0" i="0">
                <a:solidFill>
                  <a:schemeClr val="bg1"/>
                </a:solidFill>
                <a:latin typeface="Calibre Medium" panose="020B0503030202060203" pitchFamily="34" charset="77"/>
              </a:defRPr>
            </a:lvl1pPr>
          </a:lstStyle>
          <a:p>
            <a:pPr lvl="0"/>
            <a:r>
              <a:rPr lang="en-US" dirty="0"/>
              <a:t>Click to</a:t>
            </a:r>
          </a:p>
        </p:txBody>
      </p:sp>
    </p:spTree>
    <p:extLst>
      <p:ext uri="{BB962C8B-B14F-4D97-AF65-F5344CB8AC3E}">
        <p14:creationId xmlns:p14="http://schemas.microsoft.com/office/powerpoint/2010/main" val="1483150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slide C">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45640F1E-AD48-A44E-A9A4-317147115A5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75C9B4A-4876-FD44-A1D8-D649BEECAAB4}"/>
              </a:ext>
            </a:extLst>
          </p:cNvPr>
          <p:cNvSpPr>
            <a:spLocks noGrp="1"/>
          </p:cNvSpPr>
          <p:nvPr>
            <p:ph type="title"/>
          </p:nvPr>
        </p:nvSpPr>
        <p:spPr>
          <a:xfrm>
            <a:off x="576650" y="457200"/>
            <a:ext cx="4195375" cy="1484727"/>
          </a:xfrm>
        </p:spPr>
        <p:txBody>
          <a:bodyPr anchor="t"/>
          <a:lstStyle>
            <a:lvl1pPr>
              <a:defRPr sz="32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B5DBEF6-1259-5E48-8CB1-DBCE1AC3DDCA}"/>
              </a:ext>
            </a:extLst>
          </p:cNvPr>
          <p:cNvSpPr>
            <a:spLocks noGrp="1"/>
          </p:cNvSpPr>
          <p:nvPr>
            <p:ph idx="1"/>
          </p:nvPr>
        </p:nvSpPr>
        <p:spPr>
          <a:xfrm>
            <a:off x="5183187" y="457201"/>
            <a:ext cx="6432163" cy="514769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8F4CCED-FE21-8946-B340-50716E532969}"/>
              </a:ext>
            </a:extLst>
          </p:cNvPr>
          <p:cNvSpPr>
            <a:spLocks noGrp="1"/>
          </p:cNvSpPr>
          <p:nvPr>
            <p:ph type="body" sz="half" idx="2"/>
          </p:nvPr>
        </p:nvSpPr>
        <p:spPr>
          <a:xfrm>
            <a:off x="576650" y="1941928"/>
            <a:ext cx="4195375" cy="36614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7" name="Text Placeholder 22">
            <a:extLst>
              <a:ext uri="{FF2B5EF4-FFF2-40B4-BE49-F238E27FC236}">
                <a16:creationId xmlns:a16="http://schemas.microsoft.com/office/drawing/2014/main" id="{45519676-E27F-E64D-8C03-796A0E969627}"/>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0" i="0">
                <a:solidFill>
                  <a:schemeClr val="bg1"/>
                </a:solidFill>
                <a:latin typeface="Calibre Medium"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8" name="Text Placeholder 24">
            <a:extLst>
              <a:ext uri="{FF2B5EF4-FFF2-40B4-BE49-F238E27FC236}">
                <a16:creationId xmlns:a16="http://schemas.microsoft.com/office/drawing/2014/main" id="{AB6022C7-EC7A-5D49-AF00-BCD2C273877C}"/>
              </a:ext>
            </a:extLst>
          </p:cNvPr>
          <p:cNvSpPr>
            <a:spLocks noGrp="1"/>
          </p:cNvSpPr>
          <p:nvPr>
            <p:ph type="body" sz="quarter" idx="16" hasCustomPrompt="1"/>
          </p:nvPr>
        </p:nvSpPr>
        <p:spPr>
          <a:xfrm>
            <a:off x="7108825" y="6364227"/>
            <a:ext cx="3817676" cy="365124"/>
          </a:xfrm>
        </p:spPr>
        <p:txBody>
          <a:bodyPr anchor="ctr">
            <a:noAutofit/>
          </a:bodyPr>
          <a:lstStyle>
            <a:lvl1pPr marL="0" indent="0" algn="r">
              <a:buNone/>
              <a:defRPr sz="1100" b="0" i="0">
                <a:solidFill>
                  <a:srgbClr val="005543"/>
                </a:solidFill>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
        <p:nvSpPr>
          <p:cNvPr id="19" name="Text Placeholder 13">
            <a:extLst>
              <a:ext uri="{FF2B5EF4-FFF2-40B4-BE49-F238E27FC236}">
                <a16:creationId xmlns:a16="http://schemas.microsoft.com/office/drawing/2014/main" id="{B7543806-FB4F-A94B-931B-DF7364BDAD01}"/>
              </a:ext>
            </a:extLst>
          </p:cNvPr>
          <p:cNvSpPr>
            <a:spLocks noGrp="1"/>
          </p:cNvSpPr>
          <p:nvPr>
            <p:ph type="body" sz="quarter" idx="17"/>
          </p:nvPr>
        </p:nvSpPr>
        <p:spPr>
          <a:xfrm>
            <a:off x="198438" y="6364288"/>
            <a:ext cx="6910387" cy="365125"/>
          </a:xfrm>
        </p:spPr>
        <p:txBody>
          <a:bodyPr anchor="ctr">
            <a:normAutofit/>
          </a:bodyPr>
          <a:lstStyle>
            <a:lvl1pPr marL="0" indent="0" algn="l">
              <a:buNone/>
              <a:defRPr sz="1800" b="0" i="0">
                <a:solidFill>
                  <a:schemeClr val="bg1"/>
                </a:solidFill>
                <a:latin typeface="Calibre Medium" panose="020B0503030202060203" pitchFamily="34" charset="77"/>
              </a:defRPr>
            </a:lvl1pPr>
          </a:lstStyle>
          <a:p>
            <a:pPr lvl="0"/>
            <a:r>
              <a:rPr lang="en-US" dirty="0"/>
              <a:t>Click to</a:t>
            </a:r>
          </a:p>
        </p:txBody>
      </p:sp>
    </p:spTree>
    <p:extLst>
      <p:ext uri="{BB962C8B-B14F-4D97-AF65-F5344CB8AC3E}">
        <p14:creationId xmlns:p14="http://schemas.microsoft.com/office/powerpoint/2010/main" val="330972266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ntent slide A">
    <p:spTree>
      <p:nvGrpSpPr>
        <p:cNvPr id="1" name=""/>
        <p:cNvGrpSpPr/>
        <p:nvPr/>
      </p:nvGrpSpPr>
      <p:grpSpPr>
        <a:xfrm>
          <a:off x="0" y="0"/>
          <a:ext cx="0" cy="0"/>
          <a:chOff x="0" y="0"/>
          <a:chExt cx="0" cy="0"/>
        </a:xfrm>
      </p:grpSpPr>
      <p:pic>
        <p:nvPicPr>
          <p:cNvPr id="7" name="Picture 6" descr="A close up of a street&#10;&#10;Description automatically generated">
            <a:extLst>
              <a:ext uri="{FF2B5EF4-FFF2-40B4-BE49-F238E27FC236}">
                <a16:creationId xmlns:a16="http://schemas.microsoft.com/office/drawing/2014/main" id="{9D3CC1FD-3838-B94B-853C-7CD68119D0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26">
            <a:extLst>
              <a:ext uri="{FF2B5EF4-FFF2-40B4-BE49-F238E27FC236}">
                <a16:creationId xmlns:a16="http://schemas.microsoft.com/office/drawing/2014/main" id="{315A6383-6679-BE4B-A09E-C048881AA3F2}"/>
              </a:ext>
            </a:extLst>
          </p:cNvPr>
          <p:cNvSpPr>
            <a:spLocks noGrp="1"/>
          </p:cNvSpPr>
          <p:nvPr>
            <p:ph type="body" sz="quarter" idx="13" hasCustomPrompt="1"/>
          </p:nvPr>
        </p:nvSpPr>
        <p:spPr>
          <a:xfrm>
            <a:off x="207298" y="6290537"/>
            <a:ext cx="6691183" cy="365125"/>
          </a:xfrm>
        </p:spPr>
        <p:txBody>
          <a:bodyPr anchor="ctr">
            <a:noAutofit/>
          </a:bodyPr>
          <a:lstStyle>
            <a:lvl1pPr marL="0" indent="0">
              <a:buNone/>
              <a:defRPr sz="1400">
                <a:solidFill>
                  <a:srgbClr val="00845D"/>
                </a:solidFill>
              </a:defRPr>
            </a:lvl1pPr>
            <a:lvl2pPr marL="457200" indent="0">
              <a:buNone/>
              <a:defRPr sz="1400">
                <a:solidFill>
                  <a:srgbClr val="00845D"/>
                </a:solidFill>
              </a:defRPr>
            </a:lvl2pPr>
            <a:lvl3pPr marL="914400" indent="0">
              <a:buNone/>
              <a:defRPr sz="1400">
                <a:solidFill>
                  <a:srgbClr val="00845D"/>
                </a:solidFill>
              </a:defRPr>
            </a:lvl3pPr>
            <a:lvl4pPr marL="1371600" indent="0">
              <a:buNone/>
              <a:defRPr sz="1400">
                <a:solidFill>
                  <a:srgbClr val="00845D"/>
                </a:solidFill>
              </a:defRPr>
            </a:lvl4pPr>
            <a:lvl5pPr marL="1828800" indent="0">
              <a:buNone/>
              <a:defRPr sz="1400">
                <a:solidFill>
                  <a:srgbClr val="00845D"/>
                </a:solidFill>
              </a:defRPr>
            </a:lvl5pPr>
          </a:lstStyle>
          <a:p>
            <a:pPr lvl="0"/>
            <a:r>
              <a:rPr lang="en-US" dirty="0"/>
              <a:t>Text here</a:t>
            </a:r>
          </a:p>
        </p:txBody>
      </p:sp>
      <p:sp>
        <p:nvSpPr>
          <p:cNvPr id="23" name="Text Placeholder 22">
            <a:extLst>
              <a:ext uri="{FF2B5EF4-FFF2-40B4-BE49-F238E27FC236}">
                <a16:creationId xmlns:a16="http://schemas.microsoft.com/office/drawing/2014/main" id="{11D0F1FB-190B-214D-91E2-BDA9082B74CC}"/>
              </a:ext>
            </a:extLst>
          </p:cNvPr>
          <p:cNvSpPr>
            <a:spLocks noGrp="1"/>
          </p:cNvSpPr>
          <p:nvPr>
            <p:ph type="body" sz="quarter" idx="14" hasCustomPrompt="1"/>
          </p:nvPr>
        </p:nvSpPr>
        <p:spPr>
          <a:xfrm>
            <a:off x="11384902" y="6290537"/>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25" name="Text Placeholder 24">
            <a:extLst>
              <a:ext uri="{FF2B5EF4-FFF2-40B4-BE49-F238E27FC236}">
                <a16:creationId xmlns:a16="http://schemas.microsoft.com/office/drawing/2014/main" id="{4D57607B-A4CB-564B-A94D-61A5B8759203}"/>
              </a:ext>
            </a:extLst>
          </p:cNvPr>
          <p:cNvSpPr>
            <a:spLocks noGrp="1"/>
          </p:cNvSpPr>
          <p:nvPr>
            <p:ph type="body" sz="quarter" idx="15" hasCustomPrompt="1"/>
          </p:nvPr>
        </p:nvSpPr>
        <p:spPr>
          <a:xfrm>
            <a:off x="7027800" y="6290539"/>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3185933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7968C-E91F-D24A-BF9F-F7213564FB4F}"/>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9889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2445EC-B66B-4D45-AA05-5118FCB2A0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15EFF720-DF28-2A46-A982-B413962D8A09}"/>
              </a:ext>
            </a:extLst>
          </p:cNvPr>
          <p:cNvSpPr>
            <a:spLocks noGrp="1"/>
          </p:cNvSpPr>
          <p:nvPr>
            <p:ph type="ctrTitle" hasCustomPrompt="1"/>
          </p:nvPr>
        </p:nvSpPr>
        <p:spPr>
          <a:xfrm>
            <a:off x="5853838" y="2214700"/>
            <a:ext cx="6338162" cy="1821698"/>
          </a:xfrm>
        </p:spPr>
        <p:txBody>
          <a:bodyPr anchor="t">
            <a:normAutofit/>
          </a:bodyPr>
          <a:lstStyle>
            <a:lvl1pPr algn="l">
              <a:defRPr sz="4000" b="0" i="0">
                <a:solidFill>
                  <a:srgbClr val="005543"/>
                </a:solidFill>
                <a:latin typeface="Calibre Medium" panose="020B0503030202060203" pitchFamily="34" charset="77"/>
              </a:defRPr>
            </a:lvl1pPr>
          </a:lstStyle>
          <a:p>
            <a:r>
              <a:rPr lang="en-US" dirty="0"/>
              <a:t>Section header</a:t>
            </a:r>
          </a:p>
        </p:txBody>
      </p:sp>
      <p:sp>
        <p:nvSpPr>
          <p:cNvPr id="19" name="Text Placeholder 26">
            <a:extLst>
              <a:ext uri="{FF2B5EF4-FFF2-40B4-BE49-F238E27FC236}">
                <a16:creationId xmlns:a16="http://schemas.microsoft.com/office/drawing/2014/main" id="{315A6383-6679-BE4B-A09E-C048881AA3F2}"/>
              </a:ext>
            </a:extLst>
          </p:cNvPr>
          <p:cNvSpPr>
            <a:spLocks noGrp="1"/>
          </p:cNvSpPr>
          <p:nvPr>
            <p:ph type="body" sz="quarter" idx="13" hasCustomPrompt="1"/>
          </p:nvPr>
        </p:nvSpPr>
        <p:spPr>
          <a:xfrm>
            <a:off x="230448" y="6290537"/>
            <a:ext cx="6691183" cy="365125"/>
          </a:xfrm>
        </p:spPr>
        <p:txBody>
          <a:bodyPr anchor="ctr">
            <a:noAutofit/>
          </a:bodyPr>
          <a:lstStyle>
            <a:lvl1pPr marL="0" indent="0">
              <a:buNone/>
              <a:defRPr sz="1400">
                <a:solidFill>
                  <a:srgbClr val="00845D"/>
                </a:solidFill>
              </a:defRPr>
            </a:lvl1pPr>
            <a:lvl2pPr marL="457200" indent="0">
              <a:buNone/>
              <a:defRPr sz="1400">
                <a:solidFill>
                  <a:srgbClr val="00845D"/>
                </a:solidFill>
              </a:defRPr>
            </a:lvl2pPr>
            <a:lvl3pPr marL="914400" indent="0">
              <a:buNone/>
              <a:defRPr sz="1400">
                <a:solidFill>
                  <a:srgbClr val="00845D"/>
                </a:solidFill>
              </a:defRPr>
            </a:lvl3pPr>
            <a:lvl4pPr marL="1371600" indent="0">
              <a:buNone/>
              <a:defRPr sz="1400">
                <a:solidFill>
                  <a:srgbClr val="00845D"/>
                </a:solidFill>
              </a:defRPr>
            </a:lvl4pPr>
            <a:lvl5pPr marL="1828800" indent="0">
              <a:buNone/>
              <a:defRPr sz="1400">
                <a:solidFill>
                  <a:srgbClr val="00845D"/>
                </a:solidFill>
              </a:defRPr>
            </a:lvl5pPr>
          </a:lstStyle>
          <a:p>
            <a:pPr lvl="0"/>
            <a:r>
              <a:rPr lang="en-US" dirty="0"/>
              <a:t>Text here</a:t>
            </a:r>
          </a:p>
        </p:txBody>
      </p:sp>
      <p:sp>
        <p:nvSpPr>
          <p:cNvPr id="23" name="Text Placeholder 22">
            <a:extLst>
              <a:ext uri="{FF2B5EF4-FFF2-40B4-BE49-F238E27FC236}">
                <a16:creationId xmlns:a16="http://schemas.microsoft.com/office/drawing/2014/main" id="{11D0F1FB-190B-214D-91E2-BDA9082B74CC}"/>
              </a:ext>
            </a:extLst>
          </p:cNvPr>
          <p:cNvSpPr>
            <a:spLocks noGrp="1"/>
          </p:cNvSpPr>
          <p:nvPr>
            <p:ph type="body" sz="quarter" idx="14" hasCustomPrompt="1"/>
          </p:nvPr>
        </p:nvSpPr>
        <p:spPr>
          <a:xfrm>
            <a:off x="11384902" y="6290537"/>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25" name="Text Placeholder 24">
            <a:extLst>
              <a:ext uri="{FF2B5EF4-FFF2-40B4-BE49-F238E27FC236}">
                <a16:creationId xmlns:a16="http://schemas.microsoft.com/office/drawing/2014/main" id="{4D57607B-A4CB-564B-A94D-61A5B8759203}"/>
              </a:ext>
            </a:extLst>
          </p:cNvPr>
          <p:cNvSpPr>
            <a:spLocks noGrp="1"/>
          </p:cNvSpPr>
          <p:nvPr>
            <p:ph type="body" sz="quarter" idx="15" hasCustomPrompt="1"/>
          </p:nvPr>
        </p:nvSpPr>
        <p:spPr>
          <a:xfrm>
            <a:off x="7050950" y="6290539"/>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1010604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slide A">
    <p:spTree>
      <p:nvGrpSpPr>
        <p:cNvPr id="1" name=""/>
        <p:cNvGrpSpPr/>
        <p:nvPr/>
      </p:nvGrpSpPr>
      <p:grpSpPr>
        <a:xfrm>
          <a:off x="0" y="0"/>
          <a:ext cx="0" cy="0"/>
          <a:chOff x="0" y="0"/>
          <a:chExt cx="0" cy="0"/>
        </a:xfrm>
      </p:grpSpPr>
      <p:pic>
        <p:nvPicPr>
          <p:cNvPr id="7" name="Picture 6" descr="A close up of a street&#10;&#10;Description automatically generated">
            <a:extLst>
              <a:ext uri="{FF2B5EF4-FFF2-40B4-BE49-F238E27FC236}">
                <a16:creationId xmlns:a16="http://schemas.microsoft.com/office/drawing/2014/main" id="{9D3CC1FD-3838-B94B-853C-7CD68119D02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26">
            <a:extLst>
              <a:ext uri="{FF2B5EF4-FFF2-40B4-BE49-F238E27FC236}">
                <a16:creationId xmlns:a16="http://schemas.microsoft.com/office/drawing/2014/main" id="{315A6383-6679-BE4B-A09E-C048881AA3F2}"/>
              </a:ext>
            </a:extLst>
          </p:cNvPr>
          <p:cNvSpPr>
            <a:spLocks noGrp="1"/>
          </p:cNvSpPr>
          <p:nvPr>
            <p:ph type="body" sz="quarter" idx="13" hasCustomPrompt="1"/>
          </p:nvPr>
        </p:nvSpPr>
        <p:spPr>
          <a:xfrm>
            <a:off x="207298" y="6290537"/>
            <a:ext cx="6691183" cy="365125"/>
          </a:xfrm>
        </p:spPr>
        <p:txBody>
          <a:bodyPr anchor="ctr">
            <a:noAutofit/>
          </a:bodyPr>
          <a:lstStyle>
            <a:lvl1pPr marL="0" indent="0">
              <a:buNone/>
              <a:defRPr sz="1400">
                <a:solidFill>
                  <a:srgbClr val="00845D"/>
                </a:solidFill>
              </a:defRPr>
            </a:lvl1pPr>
            <a:lvl2pPr marL="457200" indent="0">
              <a:buNone/>
              <a:defRPr sz="1400">
                <a:solidFill>
                  <a:srgbClr val="00845D"/>
                </a:solidFill>
              </a:defRPr>
            </a:lvl2pPr>
            <a:lvl3pPr marL="914400" indent="0">
              <a:buNone/>
              <a:defRPr sz="1400">
                <a:solidFill>
                  <a:srgbClr val="00845D"/>
                </a:solidFill>
              </a:defRPr>
            </a:lvl3pPr>
            <a:lvl4pPr marL="1371600" indent="0">
              <a:buNone/>
              <a:defRPr sz="1400">
                <a:solidFill>
                  <a:srgbClr val="00845D"/>
                </a:solidFill>
              </a:defRPr>
            </a:lvl4pPr>
            <a:lvl5pPr marL="1828800" indent="0">
              <a:buNone/>
              <a:defRPr sz="1400">
                <a:solidFill>
                  <a:srgbClr val="00845D"/>
                </a:solidFill>
              </a:defRPr>
            </a:lvl5pPr>
          </a:lstStyle>
          <a:p>
            <a:pPr lvl="0"/>
            <a:r>
              <a:rPr lang="en-US" dirty="0"/>
              <a:t>Text here</a:t>
            </a:r>
          </a:p>
        </p:txBody>
      </p:sp>
      <p:sp>
        <p:nvSpPr>
          <p:cNvPr id="23" name="Text Placeholder 22">
            <a:extLst>
              <a:ext uri="{FF2B5EF4-FFF2-40B4-BE49-F238E27FC236}">
                <a16:creationId xmlns:a16="http://schemas.microsoft.com/office/drawing/2014/main" id="{11D0F1FB-190B-214D-91E2-BDA9082B74CC}"/>
              </a:ext>
            </a:extLst>
          </p:cNvPr>
          <p:cNvSpPr>
            <a:spLocks noGrp="1"/>
          </p:cNvSpPr>
          <p:nvPr>
            <p:ph type="body" sz="quarter" idx="14" hasCustomPrompt="1"/>
          </p:nvPr>
        </p:nvSpPr>
        <p:spPr>
          <a:xfrm>
            <a:off x="11384902" y="6290537"/>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25" name="Text Placeholder 24">
            <a:extLst>
              <a:ext uri="{FF2B5EF4-FFF2-40B4-BE49-F238E27FC236}">
                <a16:creationId xmlns:a16="http://schemas.microsoft.com/office/drawing/2014/main" id="{4D57607B-A4CB-564B-A94D-61A5B8759203}"/>
              </a:ext>
            </a:extLst>
          </p:cNvPr>
          <p:cNvSpPr>
            <a:spLocks noGrp="1"/>
          </p:cNvSpPr>
          <p:nvPr>
            <p:ph type="body" sz="quarter" idx="15" hasCustomPrompt="1"/>
          </p:nvPr>
        </p:nvSpPr>
        <p:spPr>
          <a:xfrm>
            <a:off x="7027800" y="6290539"/>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4101871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slide B">
    <p:spTree>
      <p:nvGrpSpPr>
        <p:cNvPr id="1" name=""/>
        <p:cNvGrpSpPr/>
        <p:nvPr/>
      </p:nvGrpSpPr>
      <p:grpSpPr>
        <a:xfrm>
          <a:off x="0" y="0"/>
          <a:ext cx="0" cy="0"/>
          <a:chOff x="0" y="0"/>
          <a:chExt cx="0" cy="0"/>
        </a:xfrm>
      </p:grpSpPr>
      <p:pic>
        <p:nvPicPr>
          <p:cNvPr id="10" name="Picture 9" descr="A close up of a street&#10;&#10;Description automatically generated">
            <a:extLst>
              <a:ext uri="{FF2B5EF4-FFF2-40B4-BE49-F238E27FC236}">
                <a16:creationId xmlns:a16="http://schemas.microsoft.com/office/drawing/2014/main" id="{4654197F-769F-E44F-A8E2-79AB9075CF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A507FA-5A82-A741-AD8D-E9DF2693F989}"/>
              </a:ext>
            </a:extLst>
          </p:cNvPr>
          <p:cNvSpPr>
            <a:spLocks noGrp="1"/>
          </p:cNvSpPr>
          <p:nvPr>
            <p:ph type="title"/>
          </p:nvPr>
        </p:nvSpPr>
        <p:spPr>
          <a:xfrm>
            <a:off x="576649" y="461319"/>
            <a:ext cx="11013989" cy="1229369"/>
          </a:xfrm>
        </p:spPr>
        <p:txBody>
          <a:bodyPr anchor="t">
            <a:normAutofit/>
          </a:bodyPr>
          <a:lstStyle>
            <a:lvl1pPr>
              <a:defRPr sz="40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0D631D-58AD-E545-BC7F-D372BA8DE23F}"/>
              </a:ext>
            </a:extLst>
          </p:cNvPr>
          <p:cNvSpPr>
            <a:spLocks noGrp="1"/>
          </p:cNvSpPr>
          <p:nvPr>
            <p:ph sz="half" idx="1"/>
          </p:nvPr>
        </p:nvSpPr>
        <p:spPr>
          <a:xfrm>
            <a:off x="576649" y="1825625"/>
            <a:ext cx="5443151"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BF2A523-A55E-3C49-B287-8C41B9D8BDF8}"/>
              </a:ext>
            </a:extLst>
          </p:cNvPr>
          <p:cNvSpPr>
            <a:spLocks noGrp="1"/>
          </p:cNvSpPr>
          <p:nvPr>
            <p:ph sz="half" idx="2"/>
          </p:nvPr>
        </p:nvSpPr>
        <p:spPr>
          <a:xfrm>
            <a:off x="6172200" y="1825625"/>
            <a:ext cx="541843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6">
            <a:extLst>
              <a:ext uri="{FF2B5EF4-FFF2-40B4-BE49-F238E27FC236}">
                <a16:creationId xmlns:a16="http://schemas.microsoft.com/office/drawing/2014/main" id="{1AEBB786-C703-5848-B7C9-6BD5F4BC1ECB}"/>
              </a:ext>
            </a:extLst>
          </p:cNvPr>
          <p:cNvSpPr>
            <a:spLocks noGrp="1"/>
          </p:cNvSpPr>
          <p:nvPr>
            <p:ph type="body" sz="quarter" idx="13" hasCustomPrompt="1"/>
          </p:nvPr>
        </p:nvSpPr>
        <p:spPr>
          <a:xfrm>
            <a:off x="207298" y="6290537"/>
            <a:ext cx="6691183" cy="365125"/>
          </a:xfrm>
        </p:spPr>
        <p:txBody>
          <a:bodyPr anchor="ctr">
            <a:noAutofit/>
          </a:bodyPr>
          <a:lstStyle>
            <a:lvl1pPr marL="0" indent="0">
              <a:buNone/>
              <a:defRPr sz="1400">
                <a:solidFill>
                  <a:srgbClr val="00845D"/>
                </a:solidFill>
              </a:defRPr>
            </a:lvl1pPr>
            <a:lvl2pPr marL="457200" indent="0">
              <a:buNone/>
              <a:defRPr sz="1400">
                <a:solidFill>
                  <a:srgbClr val="00845D"/>
                </a:solidFill>
              </a:defRPr>
            </a:lvl2pPr>
            <a:lvl3pPr marL="914400" indent="0">
              <a:buNone/>
              <a:defRPr sz="1400">
                <a:solidFill>
                  <a:srgbClr val="00845D"/>
                </a:solidFill>
              </a:defRPr>
            </a:lvl3pPr>
            <a:lvl4pPr marL="1371600" indent="0">
              <a:buNone/>
              <a:defRPr sz="1400">
                <a:solidFill>
                  <a:srgbClr val="00845D"/>
                </a:solidFill>
              </a:defRPr>
            </a:lvl4pPr>
            <a:lvl5pPr marL="1828800" indent="0">
              <a:buNone/>
              <a:defRPr sz="1400">
                <a:solidFill>
                  <a:srgbClr val="00845D"/>
                </a:solidFill>
              </a:defRPr>
            </a:lvl5pPr>
          </a:lstStyle>
          <a:p>
            <a:pPr lvl="0"/>
            <a:r>
              <a:rPr lang="en-US" dirty="0"/>
              <a:t>Text here</a:t>
            </a:r>
          </a:p>
        </p:txBody>
      </p:sp>
      <p:sp>
        <p:nvSpPr>
          <p:cNvPr id="30" name="Text Placeholder 22">
            <a:extLst>
              <a:ext uri="{FF2B5EF4-FFF2-40B4-BE49-F238E27FC236}">
                <a16:creationId xmlns:a16="http://schemas.microsoft.com/office/drawing/2014/main" id="{F49BB60A-79B2-EB45-B1FE-D635BEC6E8E8}"/>
              </a:ext>
            </a:extLst>
          </p:cNvPr>
          <p:cNvSpPr>
            <a:spLocks noGrp="1"/>
          </p:cNvSpPr>
          <p:nvPr>
            <p:ph type="body" sz="quarter" idx="14" hasCustomPrompt="1"/>
          </p:nvPr>
        </p:nvSpPr>
        <p:spPr>
          <a:xfrm>
            <a:off x="11384902" y="6290537"/>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31" name="Text Placeholder 24">
            <a:extLst>
              <a:ext uri="{FF2B5EF4-FFF2-40B4-BE49-F238E27FC236}">
                <a16:creationId xmlns:a16="http://schemas.microsoft.com/office/drawing/2014/main" id="{E079B5BE-D02F-D540-B4AB-45C2F78EF439}"/>
              </a:ext>
            </a:extLst>
          </p:cNvPr>
          <p:cNvSpPr>
            <a:spLocks noGrp="1"/>
          </p:cNvSpPr>
          <p:nvPr>
            <p:ph type="body" sz="quarter" idx="15" hasCustomPrompt="1"/>
          </p:nvPr>
        </p:nvSpPr>
        <p:spPr>
          <a:xfrm>
            <a:off x="7027800" y="6290539"/>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1185427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C">
    <p:spTree>
      <p:nvGrpSpPr>
        <p:cNvPr id="1" name=""/>
        <p:cNvGrpSpPr/>
        <p:nvPr/>
      </p:nvGrpSpPr>
      <p:grpSpPr>
        <a:xfrm>
          <a:off x="0" y="0"/>
          <a:ext cx="0" cy="0"/>
          <a:chOff x="0" y="0"/>
          <a:chExt cx="0" cy="0"/>
        </a:xfrm>
      </p:grpSpPr>
      <p:pic>
        <p:nvPicPr>
          <p:cNvPr id="10" name="Picture 9" descr="A close up of a street&#10;&#10;Description automatically generated">
            <a:extLst>
              <a:ext uri="{FF2B5EF4-FFF2-40B4-BE49-F238E27FC236}">
                <a16:creationId xmlns:a16="http://schemas.microsoft.com/office/drawing/2014/main" id="{3FC3C822-D32B-D349-AD9B-E6237473A35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75C9B4A-4876-FD44-A1D8-D649BEECAAB4}"/>
              </a:ext>
            </a:extLst>
          </p:cNvPr>
          <p:cNvSpPr>
            <a:spLocks noGrp="1"/>
          </p:cNvSpPr>
          <p:nvPr>
            <p:ph type="title"/>
          </p:nvPr>
        </p:nvSpPr>
        <p:spPr>
          <a:xfrm>
            <a:off x="576650" y="457200"/>
            <a:ext cx="4195375" cy="1600200"/>
          </a:xfrm>
        </p:spPr>
        <p:txBody>
          <a:bodyPr anchor="t"/>
          <a:lstStyle>
            <a:lvl1pPr>
              <a:defRPr sz="32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6B5DBEF6-1259-5E48-8CB1-DBCE1AC3DDCA}"/>
              </a:ext>
            </a:extLst>
          </p:cNvPr>
          <p:cNvSpPr>
            <a:spLocks noGrp="1"/>
          </p:cNvSpPr>
          <p:nvPr>
            <p:ph idx="1"/>
          </p:nvPr>
        </p:nvSpPr>
        <p:spPr>
          <a:xfrm>
            <a:off x="5183187" y="457201"/>
            <a:ext cx="6432163"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8F4CCED-FE21-8946-B340-50716E532969}"/>
              </a:ext>
            </a:extLst>
          </p:cNvPr>
          <p:cNvSpPr>
            <a:spLocks noGrp="1"/>
          </p:cNvSpPr>
          <p:nvPr>
            <p:ph type="body" sz="half" idx="2"/>
          </p:nvPr>
        </p:nvSpPr>
        <p:spPr>
          <a:xfrm>
            <a:off x="576650" y="2057400"/>
            <a:ext cx="41953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3" name="Text Placeholder 26">
            <a:extLst>
              <a:ext uri="{FF2B5EF4-FFF2-40B4-BE49-F238E27FC236}">
                <a16:creationId xmlns:a16="http://schemas.microsoft.com/office/drawing/2014/main" id="{CADFE91D-A018-9E42-BD20-E497D144EE16}"/>
              </a:ext>
            </a:extLst>
          </p:cNvPr>
          <p:cNvSpPr>
            <a:spLocks noGrp="1"/>
          </p:cNvSpPr>
          <p:nvPr>
            <p:ph type="body" sz="quarter" idx="13" hasCustomPrompt="1"/>
          </p:nvPr>
        </p:nvSpPr>
        <p:spPr>
          <a:xfrm>
            <a:off x="195726" y="6290537"/>
            <a:ext cx="6691183" cy="365125"/>
          </a:xfrm>
        </p:spPr>
        <p:txBody>
          <a:bodyPr anchor="ctr">
            <a:noAutofit/>
          </a:bodyPr>
          <a:lstStyle>
            <a:lvl1pPr marL="0" indent="0">
              <a:buNone/>
              <a:defRPr sz="1400">
                <a:solidFill>
                  <a:srgbClr val="00845D"/>
                </a:solidFill>
              </a:defRPr>
            </a:lvl1pPr>
            <a:lvl2pPr marL="457200" indent="0">
              <a:buNone/>
              <a:defRPr sz="1400">
                <a:solidFill>
                  <a:srgbClr val="00845D"/>
                </a:solidFill>
              </a:defRPr>
            </a:lvl2pPr>
            <a:lvl3pPr marL="914400" indent="0">
              <a:buNone/>
              <a:defRPr sz="1400">
                <a:solidFill>
                  <a:srgbClr val="00845D"/>
                </a:solidFill>
              </a:defRPr>
            </a:lvl3pPr>
            <a:lvl4pPr marL="1371600" indent="0">
              <a:buNone/>
              <a:defRPr sz="1400">
                <a:solidFill>
                  <a:srgbClr val="00845D"/>
                </a:solidFill>
              </a:defRPr>
            </a:lvl4pPr>
            <a:lvl5pPr marL="1828800" indent="0">
              <a:buNone/>
              <a:defRPr sz="1400">
                <a:solidFill>
                  <a:srgbClr val="00845D"/>
                </a:solidFill>
              </a:defRPr>
            </a:lvl5pPr>
          </a:lstStyle>
          <a:p>
            <a:pPr lvl="0"/>
            <a:r>
              <a:rPr lang="en-US" dirty="0"/>
              <a:t>Text here</a:t>
            </a:r>
          </a:p>
        </p:txBody>
      </p:sp>
      <p:sp>
        <p:nvSpPr>
          <p:cNvPr id="14" name="Text Placeholder 22">
            <a:extLst>
              <a:ext uri="{FF2B5EF4-FFF2-40B4-BE49-F238E27FC236}">
                <a16:creationId xmlns:a16="http://schemas.microsoft.com/office/drawing/2014/main" id="{99FE8132-8D9E-9746-A22B-3496E6839BC7}"/>
              </a:ext>
            </a:extLst>
          </p:cNvPr>
          <p:cNvSpPr>
            <a:spLocks noGrp="1"/>
          </p:cNvSpPr>
          <p:nvPr>
            <p:ph type="body" sz="quarter" idx="14" hasCustomPrompt="1"/>
          </p:nvPr>
        </p:nvSpPr>
        <p:spPr>
          <a:xfrm>
            <a:off x="11384902" y="6290537"/>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5" name="Text Placeholder 24">
            <a:extLst>
              <a:ext uri="{FF2B5EF4-FFF2-40B4-BE49-F238E27FC236}">
                <a16:creationId xmlns:a16="http://schemas.microsoft.com/office/drawing/2014/main" id="{4EB5FFE3-400E-DE48-9CA4-DB8ACEFD0F8F}"/>
              </a:ext>
            </a:extLst>
          </p:cNvPr>
          <p:cNvSpPr>
            <a:spLocks noGrp="1"/>
          </p:cNvSpPr>
          <p:nvPr>
            <p:ph type="body" sz="quarter" idx="15" hasCustomPrompt="1"/>
          </p:nvPr>
        </p:nvSpPr>
        <p:spPr>
          <a:xfrm>
            <a:off x="7016228" y="6290539"/>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2080638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ontent slide B">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9C6660F2-8F2B-2548-A3A1-E9FD8588E816}"/>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9A507FA-5A82-A741-AD8D-E9DF2693F989}"/>
              </a:ext>
            </a:extLst>
          </p:cNvPr>
          <p:cNvSpPr>
            <a:spLocks noGrp="1"/>
          </p:cNvSpPr>
          <p:nvPr>
            <p:ph type="title"/>
          </p:nvPr>
        </p:nvSpPr>
        <p:spPr>
          <a:xfrm>
            <a:off x="576649" y="461319"/>
            <a:ext cx="11013989" cy="1229369"/>
          </a:xfrm>
        </p:spPr>
        <p:txBody>
          <a:bodyPr anchor="t">
            <a:normAutofit/>
          </a:bodyPr>
          <a:lstStyle>
            <a:lvl1pPr>
              <a:defRPr sz="4000">
                <a:solidFill>
                  <a:srgbClr val="00554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0D631D-58AD-E545-BC7F-D372BA8DE23F}"/>
              </a:ext>
            </a:extLst>
          </p:cNvPr>
          <p:cNvSpPr>
            <a:spLocks noGrp="1"/>
          </p:cNvSpPr>
          <p:nvPr>
            <p:ph sz="half" idx="1"/>
          </p:nvPr>
        </p:nvSpPr>
        <p:spPr>
          <a:xfrm>
            <a:off x="576649" y="1825625"/>
            <a:ext cx="5443151" cy="37266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BF2A523-A55E-3C49-B287-8C41B9D8BDF8}"/>
              </a:ext>
            </a:extLst>
          </p:cNvPr>
          <p:cNvSpPr>
            <a:spLocks noGrp="1"/>
          </p:cNvSpPr>
          <p:nvPr>
            <p:ph sz="half" idx="2"/>
          </p:nvPr>
        </p:nvSpPr>
        <p:spPr>
          <a:xfrm>
            <a:off x="6172200" y="1825625"/>
            <a:ext cx="5418438" cy="37266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2">
            <a:extLst>
              <a:ext uri="{FF2B5EF4-FFF2-40B4-BE49-F238E27FC236}">
                <a16:creationId xmlns:a16="http://schemas.microsoft.com/office/drawing/2014/main" id="{D3FC3EF3-37DB-8244-850A-D204A198B20B}"/>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0" i="0">
                <a:solidFill>
                  <a:schemeClr val="bg1"/>
                </a:solidFill>
                <a:latin typeface="Calibre Medium"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7" name="Text Placeholder 24">
            <a:extLst>
              <a:ext uri="{FF2B5EF4-FFF2-40B4-BE49-F238E27FC236}">
                <a16:creationId xmlns:a16="http://schemas.microsoft.com/office/drawing/2014/main" id="{E6E5F108-614F-5044-B0C4-21B90D9920D9}"/>
              </a:ext>
            </a:extLst>
          </p:cNvPr>
          <p:cNvSpPr>
            <a:spLocks noGrp="1"/>
          </p:cNvSpPr>
          <p:nvPr>
            <p:ph type="body" sz="quarter" idx="16" hasCustomPrompt="1"/>
          </p:nvPr>
        </p:nvSpPr>
        <p:spPr>
          <a:xfrm>
            <a:off x="7108825" y="6364227"/>
            <a:ext cx="3806102" cy="365124"/>
          </a:xfrm>
        </p:spPr>
        <p:txBody>
          <a:bodyPr anchor="ctr">
            <a:noAutofit/>
          </a:bodyPr>
          <a:lstStyle>
            <a:lvl1pPr marL="0" indent="0" algn="r">
              <a:buNone/>
              <a:defRPr sz="1100" b="0" i="0">
                <a:solidFill>
                  <a:srgbClr val="005543"/>
                </a:solidFill>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
        <p:nvSpPr>
          <p:cNvPr id="18" name="Text Placeholder 13">
            <a:extLst>
              <a:ext uri="{FF2B5EF4-FFF2-40B4-BE49-F238E27FC236}">
                <a16:creationId xmlns:a16="http://schemas.microsoft.com/office/drawing/2014/main" id="{4C28CC03-05C0-0B40-B087-93B552112260}"/>
              </a:ext>
            </a:extLst>
          </p:cNvPr>
          <p:cNvSpPr>
            <a:spLocks noGrp="1"/>
          </p:cNvSpPr>
          <p:nvPr>
            <p:ph type="body" sz="quarter" idx="17"/>
          </p:nvPr>
        </p:nvSpPr>
        <p:spPr>
          <a:xfrm>
            <a:off x="198438" y="6364288"/>
            <a:ext cx="6910387" cy="365125"/>
          </a:xfrm>
        </p:spPr>
        <p:txBody>
          <a:bodyPr anchor="ctr">
            <a:normAutofit/>
          </a:bodyPr>
          <a:lstStyle>
            <a:lvl1pPr marL="0" indent="0" algn="l">
              <a:buNone/>
              <a:defRPr sz="1800" b="0" i="0">
                <a:solidFill>
                  <a:schemeClr val="bg1"/>
                </a:solidFill>
                <a:latin typeface="Calibre Medium" panose="020B0503030202060203" pitchFamily="34" charset="77"/>
              </a:defRPr>
            </a:lvl1pPr>
          </a:lstStyle>
          <a:p>
            <a:pPr lvl="0"/>
            <a:r>
              <a:rPr lang="en-US" dirty="0"/>
              <a:t>Click to</a:t>
            </a:r>
          </a:p>
        </p:txBody>
      </p:sp>
    </p:spTree>
    <p:extLst>
      <p:ext uri="{BB962C8B-B14F-4D97-AF65-F5344CB8AC3E}">
        <p14:creationId xmlns:p14="http://schemas.microsoft.com/office/powerpoint/2010/main" val="2929795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F45264-195B-2F41-8B57-12FA59AC579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7774DC18-F9FF-1642-AE63-E899C6237FD0}"/>
              </a:ext>
            </a:extLst>
          </p:cNvPr>
          <p:cNvSpPr>
            <a:spLocks noGrp="1"/>
          </p:cNvSpPr>
          <p:nvPr>
            <p:ph type="body" sz="quarter" idx="13" hasCustomPrompt="1"/>
          </p:nvPr>
        </p:nvSpPr>
        <p:spPr>
          <a:xfrm>
            <a:off x="220662" y="5917938"/>
            <a:ext cx="6707359" cy="403225"/>
          </a:xfrm>
        </p:spPr>
        <p:txBody>
          <a:bodyPr anchor="ctr"/>
          <a:lstStyle>
            <a:lvl1pPr marL="0" indent="0">
              <a:buNone/>
              <a:defRPr sz="1400">
                <a:solidFill>
                  <a:srgbClr val="00845D"/>
                </a:solidFill>
              </a:defRPr>
            </a:lvl1pPr>
          </a:lstStyle>
          <a:p>
            <a:pPr lvl="0"/>
            <a:r>
              <a:rPr lang="en-US" dirty="0"/>
              <a:t>Text here</a:t>
            </a:r>
          </a:p>
        </p:txBody>
      </p:sp>
      <p:sp>
        <p:nvSpPr>
          <p:cNvPr id="9" name="Title 1">
            <a:extLst>
              <a:ext uri="{FF2B5EF4-FFF2-40B4-BE49-F238E27FC236}">
                <a16:creationId xmlns:a16="http://schemas.microsoft.com/office/drawing/2014/main" id="{15EFF720-DF28-2A46-A982-B413962D8A09}"/>
              </a:ext>
            </a:extLst>
          </p:cNvPr>
          <p:cNvSpPr>
            <a:spLocks noGrp="1"/>
          </p:cNvSpPr>
          <p:nvPr>
            <p:ph type="ctrTitle" hasCustomPrompt="1"/>
          </p:nvPr>
        </p:nvSpPr>
        <p:spPr>
          <a:xfrm>
            <a:off x="5853838" y="2214700"/>
            <a:ext cx="6338162" cy="1821698"/>
          </a:xfrm>
        </p:spPr>
        <p:txBody>
          <a:bodyPr anchor="t">
            <a:normAutofit/>
          </a:bodyPr>
          <a:lstStyle>
            <a:lvl1pPr algn="l">
              <a:defRPr sz="4000" b="0" i="0">
                <a:solidFill>
                  <a:srgbClr val="005543"/>
                </a:solidFill>
                <a:latin typeface="Calibre Medium" panose="020B0503030202060203" pitchFamily="34" charset="77"/>
              </a:defRPr>
            </a:lvl1pPr>
          </a:lstStyle>
          <a:p>
            <a:r>
              <a:rPr lang="en-US" dirty="0"/>
              <a:t>Section header</a:t>
            </a:r>
          </a:p>
        </p:txBody>
      </p:sp>
      <p:sp>
        <p:nvSpPr>
          <p:cNvPr id="12" name="Text Placeholder 22">
            <a:extLst>
              <a:ext uri="{FF2B5EF4-FFF2-40B4-BE49-F238E27FC236}">
                <a16:creationId xmlns:a16="http://schemas.microsoft.com/office/drawing/2014/main" id="{3F4A3387-CD8A-6B49-8DB8-14D76C59AA9F}"/>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3" name="Text Placeholder 24">
            <a:extLst>
              <a:ext uri="{FF2B5EF4-FFF2-40B4-BE49-F238E27FC236}">
                <a16:creationId xmlns:a16="http://schemas.microsoft.com/office/drawing/2014/main" id="{CA545B77-B730-BF47-A7BC-06F2B1D72A45}"/>
              </a:ext>
            </a:extLst>
          </p:cNvPr>
          <p:cNvSpPr>
            <a:spLocks noGrp="1"/>
          </p:cNvSpPr>
          <p:nvPr>
            <p:ph type="body" sz="quarter" idx="16" hasCustomPrompt="1"/>
          </p:nvPr>
        </p:nvSpPr>
        <p:spPr>
          <a:xfrm>
            <a:off x="6923630" y="6348414"/>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16257263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ontent slide 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8175B-015D-DD48-99B0-0050948E12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3" name="Text Placeholder 6">
            <a:extLst>
              <a:ext uri="{FF2B5EF4-FFF2-40B4-BE49-F238E27FC236}">
                <a16:creationId xmlns:a16="http://schemas.microsoft.com/office/drawing/2014/main" id="{07D39D9D-D0DF-114C-B75E-83D813FF8BB8}"/>
              </a:ext>
            </a:extLst>
          </p:cNvPr>
          <p:cNvSpPr>
            <a:spLocks noGrp="1"/>
          </p:cNvSpPr>
          <p:nvPr>
            <p:ph type="body" sz="quarter" idx="13" hasCustomPrompt="1"/>
          </p:nvPr>
        </p:nvSpPr>
        <p:spPr>
          <a:xfrm>
            <a:off x="220662" y="5917938"/>
            <a:ext cx="6707359" cy="403225"/>
          </a:xfrm>
        </p:spPr>
        <p:txBody>
          <a:bodyPr anchor="ctr"/>
          <a:lstStyle>
            <a:lvl1pPr marL="0" indent="0">
              <a:buNone/>
              <a:defRPr sz="1400">
                <a:solidFill>
                  <a:srgbClr val="00845D"/>
                </a:solidFill>
              </a:defRPr>
            </a:lvl1pPr>
          </a:lstStyle>
          <a:p>
            <a:pPr lvl="0"/>
            <a:r>
              <a:rPr lang="en-US" dirty="0"/>
              <a:t>Text here</a:t>
            </a:r>
          </a:p>
        </p:txBody>
      </p:sp>
      <p:sp>
        <p:nvSpPr>
          <p:cNvPr id="15" name="Text Placeholder 22">
            <a:extLst>
              <a:ext uri="{FF2B5EF4-FFF2-40B4-BE49-F238E27FC236}">
                <a16:creationId xmlns:a16="http://schemas.microsoft.com/office/drawing/2014/main" id="{BD43EAF4-EB18-184A-B316-BF561CF89629}"/>
              </a:ext>
            </a:extLst>
          </p:cNvPr>
          <p:cNvSpPr>
            <a:spLocks noGrp="1"/>
          </p:cNvSpPr>
          <p:nvPr>
            <p:ph type="body" sz="quarter" idx="15" hasCustomPrompt="1"/>
          </p:nvPr>
        </p:nvSpPr>
        <p:spPr>
          <a:xfrm>
            <a:off x="11327027" y="6348412"/>
            <a:ext cx="782595" cy="365124"/>
          </a:xfrm>
        </p:spPr>
        <p:txBody>
          <a:bodyPr anchor="ctr">
            <a:noAutofit/>
          </a:bodyPr>
          <a:lstStyle>
            <a:lvl1pPr marL="0" indent="0" algn="r">
              <a:buNone/>
              <a:defRPr sz="2000" b="1" i="0">
                <a:solidFill>
                  <a:schemeClr val="bg1"/>
                </a:solidFill>
                <a:latin typeface="Calibre Semibold" panose="020B0503030202060203" pitchFamily="34" charset="77"/>
              </a:defRPr>
            </a:lvl1pPr>
            <a:lvl2pPr marL="457200" indent="0" algn="r">
              <a:buNone/>
              <a:defRPr sz="1800"/>
            </a:lvl2pPr>
            <a:lvl3pPr marL="914400" indent="0" algn="r">
              <a:buNone/>
              <a:defRPr sz="1800"/>
            </a:lvl3pPr>
            <a:lvl4pPr marL="1371600" indent="0" algn="r">
              <a:buNone/>
              <a:defRPr sz="1800"/>
            </a:lvl4pPr>
            <a:lvl5pPr marL="1828800" indent="0" algn="r">
              <a:buNone/>
              <a:defRPr sz="1800"/>
            </a:lvl5pPr>
          </a:lstStyle>
          <a:p>
            <a:pPr lvl="0"/>
            <a:r>
              <a:rPr lang="en-US" dirty="0" err="1"/>
              <a:t>Pg</a:t>
            </a:r>
            <a:r>
              <a:rPr lang="en-US" dirty="0"/>
              <a:t>#</a:t>
            </a:r>
          </a:p>
        </p:txBody>
      </p:sp>
      <p:sp>
        <p:nvSpPr>
          <p:cNvPr id="16" name="Text Placeholder 24">
            <a:extLst>
              <a:ext uri="{FF2B5EF4-FFF2-40B4-BE49-F238E27FC236}">
                <a16:creationId xmlns:a16="http://schemas.microsoft.com/office/drawing/2014/main" id="{70DA4E66-ECBA-E54D-B653-6FE2EF8FD42B}"/>
              </a:ext>
            </a:extLst>
          </p:cNvPr>
          <p:cNvSpPr>
            <a:spLocks noGrp="1"/>
          </p:cNvSpPr>
          <p:nvPr>
            <p:ph type="body" sz="quarter" idx="16" hasCustomPrompt="1"/>
          </p:nvPr>
        </p:nvSpPr>
        <p:spPr>
          <a:xfrm>
            <a:off x="6928021" y="6348414"/>
            <a:ext cx="3930650" cy="365124"/>
          </a:xfrm>
        </p:spPr>
        <p:txBody>
          <a:bodyPr anchor="ctr">
            <a:noAutofit/>
          </a:bodyPr>
          <a:lstStyle>
            <a:lvl1pPr marL="0" indent="0" algn="r">
              <a:buNone/>
              <a:defRPr sz="1100" b="0" i="0">
                <a:latin typeface="Calibre" panose="020B0503030202060203" pitchFamily="34" charset="77"/>
              </a:defRPr>
            </a:lvl1pPr>
            <a:lvl2pPr marL="457200" indent="0">
              <a:buNone/>
              <a:defRPr sz="1100" b="0" i="0">
                <a:latin typeface="Calibre" panose="020B0503030202060203" pitchFamily="34" charset="77"/>
              </a:defRPr>
            </a:lvl2pPr>
            <a:lvl3pPr marL="914400" indent="0">
              <a:buNone/>
              <a:defRPr sz="1100" b="0" i="0">
                <a:latin typeface="Calibre" panose="020B0503030202060203" pitchFamily="34" charset="77"/>
              </a:defRPr>
            </a:lvl3pPr>
            <a:lvl4pPr marL="1371600" indent="0">
              <a:buNone/>
              <a:defRPr sz="1100" b="0" i="0">
                <a:latin typeface="Calibre" panose="020B0503030202060203" pitchFamily="34" charset="77"/>
              </a:defRPr>
            </a:lvl4pPr>
            <a:lvl5pPr marL="1828800" indent="0">
              <a:buNone/>
              <a:defRPr sz="1100" b="0" i="0">
                <a:latin typeface="Calibre" panose="020B0503030202060203" pitchFamily="34" charset="77"/>
              </a:defRPr>
            </a:lvl5pPr>
          </a:lstStyle>
          <a:p>
            <a:pPr lvl="0"/>
            <a:r>
              <a:rPr lang="en-US" dirty="0"/>
              <a:t>© 2019 The National Council for Agricultural Education</a:t>
            </a:r>
          </a:p>
        </p:txBody>
      </p:sp>
    </p:spTree>
    <p:extLst>
      <p:ext uri="{BB962C8B-B14F-4D97-AF65-F5344CB8AC3E}">
        <p14:creationId xmlns:p14="http://schemas.microsoft.com/office/powerpoint/2010/main" val="1237542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theme" Target="../theme/theme2.xml"/><Relationship Id="rId5" Type="http://schemas.openxmlformats.org/officeDocument/2006/relationships/slideLayout" Target="../slideLayouts/slideLayout7.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4.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721F94-57FD-F44F-8CB2-1F579FE71F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00B123-6962-7A4A-9A7F-2D0A9C4429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CCC7C8-13C0-E840-A4F8-17D40683E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DF82-77DD-4043-8B02-4D67FD8E8D6F}" type="datetimeFigureOut">
              <a:rPr lang="en-US" smtClean="0"/>
              <a:t>9/26/2019</a:t>
            </a:fld>
            <a:endParaRPr lang="en-US" dirty="0"/>
          </a:p>
        </p:txBody>
      </p:sp>
      <p:sp>
        <p:nvSpPr>
          <p:cNvPr id="5" name="Footer Placeholder 4">
            <a:extLst>
              <a:ext uri="{FF2B5EF4-FFF2-40B4-BE49-F238E27FC236}">
                <a16:creationId xmlns:a16="http://schemas.microsoft.com/office/drawing/2014/main" id="{8DE37831-ED18-B145-89EB-7A2DAD00B3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97B41F3-8771-0048-BA94-A8FCEE2EC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7F8EB7-5ADC-4449-96A6-F36C55BF38EB}" type="slidenum">
              <a:rPr lang="en-US" smtClean="0"/>
              <a:t>‹#›</a:t>
            </a:fld>
            <a:endParaRPr lang="en-US" dirty="0"/>
          </a:p>
        </p:txBody>
      </p:sp>
    </p:spTree>
    <p:extLst>
      <p:ext uri="{BB962C8B-B14F-4D97-AF65-F5344CB8AC3E}">
        <p14:creationId xmlns:p14="http://schemas.microsoft.com/office/powerpoint/2010/main" val="2262317910"/>
      </p:ext>
    </p:extLst>
  </p:cSld>
  <p:clrMap bg1="lt1" tx1="dk1" bg2="lt2" tx2="dk2" accent1="accent1" accent2="accent2" accent3="accent3" accent4="accent4" accent5="accent5" accent6="accent6" hlink="hlink" folHlink="folHlink"/>
  <p:sldLayoutIdLst>
    <p:sldLayoutId id="2147483649" r:id="rId1"/>
    <p:sldLayoutId id="214748365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F0BBE-FE7F-8C41-9663-F56330C32F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307715-F326-204D-9E3B-EA4567E70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5CD62-55CB-E144-B135-F0C21A1FE7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0C14E-7D8D-964D-B038-643EAF95C611}" type="datetimeFigureOut">
              <a:rPr lang="en-US" smtClean="0"/>
              <a:t>9/26/2019</a:t>
            </a:fld>
            <a:endParaRPr lang="en-US" dirty="0"/>
          </a:p>
        </p:txBody>
      </p:sp>
      <p:sp>
        <p:nvSpPr>
          <p:cNvPr id="5" name="Footer Placeholder 4">
            <a:extLst>
              <a:ext uri="{FF2B5EF4-FFF2-40B4-BE49-F238E27FC236}">
                <a16:creationId xmlns:a16="http://schemas.microsoft.com/office/drawing/2014/main" id="{885F0FDD-1677-E54B-BE5E-95B9656BE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98F9310C-15F2-8C4E-842A-79F92C21E2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51971-54B9-424D-9BCD-4ECD9AA2873B}" type="slidenum">
              <a:rPr lang="en-US" smtClean="0"/>
              <a:t>‹#›</a:t>
            </a:fld>
            <a:endParaRPr lang="en-US" dirty="0"/>
          </a:p>
        </p:txBody>
      </p:sp>
    </p:spTree>
    <p:extLst>
      <p:ext uri="{BB962C8B-B14F-4D97-AF65-F5344CB8AC3E}">
        <p14:creationId xmlns:p14="http://schemas.microsoft.com/office/powerpoint/2010/main" val="3807169442"/>
      </p:ext>
    </p:extLst>
  </p:cSld>
  <p:clrMap bg1="lt1" tx1="dk1" bg2="lt2" tx2="dk2" accent1="accent1" accent2="accent2" accent3="accent3" accent4="accent4" accent5="accent5" accent6="accent6" hlink="hlink" folHlink="folHlink"/>
  <p:sldLayoutIdLst>
    <p:sldLayoutId id="2147483650" r:id="rId1"/>
    <p:sldLayoutId id="2147483671" r:id="rId2"/>
    <p:sldLayoutId id="2147483652" r:id="rId3"/>
    <p:sldLayoutId id="2147483656" r:id="rId4"/>
    <p:sldLayoutId id="214748367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06EC2F-EFC0-A248-8B36-2F4C77E145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852D24-875E-014D-B549-646BC0711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25965-0012-044A-AD13-7EA7939827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AC666F-A6F4-604A-AF36-51E6248E781D}" type="datetimeFigureOut">
              <a:rPr lang="en-US" smtClean="0"/>
              <a:t>9/26/2019</a:t>
            </a:fld>
            <a:endParaRPr lang="en-US" dirty="0"/>
          </a:p>
        </p:txBody>
      </p:sp>
      <p:sp>
        <p:nvSpPr>
          <p:cNvPr id="5" name="Footer Placeholder 4">
            <a:extLst>
              <a:ext uri="{FF2B5EF4-FFF2-40B4-BE49-F238E27FC236}">
                <a16:creationId xmlns:a16="http://schemas.microsoft.com/office/drawing/2014/main" id="{7EDAFB80-9C62-494F-AD59-609E4615E8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20FCD3F-B662-1343-89BD-5CE7178C21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585A7C-E225-304B-8E7C-65C6DAB2291E}" type="slidenum">
              <a:rPr lang="en-US" smtClean="0"/>
              <a:t>‹#›</a:t>
            </a:fld>
            <a:endParaRPr lang="en-US" dirty="0"/>
          </a:p>
        </p:txBody>
      </p:sp>
    </p:spTree>
    <p:extLst>
      <p:ext uri="{BB962C8B-B14F-4D97-AF65-F5344CB8AC3E}">
        <p14:creationId xmlns:p14="http://schemas.microsoft.com/office/powerpoint/2010/main" val="3988499131"/>
      </p:ext>
    </p:extLst>
  </p:cSld>
  <p:clrMap bg1="lt1" tx1="dk1" bg2="lt2" tx2="dk2" accent1="accent1" accent2="accent2" accent3="accent3" accent4="accent4" accent5="accent5" accent6="accent6" hlink="hlink" folHlink="folHlink"/>
  <p:sldLayoutIdLst>
    <p:sldLayoutId id="2147483662" r:id="rId1"/>
    <p:sldLayoutId id="2147483658" r:id="rId2"/>
    <p:sldLayoutId id="2147483659"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A67976-28E3-934F-B299-E2316E96E2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669783-F3B1-E849-889F-DA77FB87A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039F4-8A62-DF43-924A-7AB84E1DB3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05F34-52F1-A548-AA52-65E710BF8AEA}" type="datetimeFigureOut">
              <a:rPr lang="en-US" smtClean="0"/>
              <a:t>9/26/2019</a:t>
            </a:fld>
            <a:endParaRPr lang="en-US" dirty="0"/>
          </a:p>
        </p:txBody>
      </p:sp>
      <p:sp>
        <p:nvSpPr>
          <p:cNvPr id="5" name="Footer Placeholder 4">
            <a:extLst>
              <a:ext uri="{FF2B5EF4-FFF2-40B4-BE49-F238E27FC236}">
                <a16:creationId xmlns:a16="http://schemas.microsoft.com/office/drawing/2014/main" id="{E888AD74-6D4F-0843-B430-81802BC7DB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C50202C-7415-2E43-A80F-D5C05AC803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A5F115-70BE-AA4A-B911-B78BB1348C25}" type="slidenum">
              <a:rPr lang="en-US" smtClean="0"/>
              <a:t>‹#›</a:t>
            </a:fld>
            <a:endParaRPr lang="en-US" dirty="0"/>
          </a:p>
        </p:txBody>
      </p:sp>
    </p:spTree>
    <p:extLst>
      <p:ext uri="{BB962C8B-B14F-4D97-AF65-F5344CB8AC3E}">
        <p14:creationId xmlns:p14="http://schemas.microsoft.com/office/powerpoint/2010/main" val="240466721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4"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9.xml"/><Relationship Id="rId7" Type="http://schemas.openxmlformats.org/officeDocument/2006/relationships/image" Target="../media/image47.sv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14.png"/><Relationship Id="rId11" Type="http://schemas.openxmlformats.org/officeDocument/2006/relationships/image" Target="../media/image11.svg"/><Relationship Id="rId5" Type="http://schemas.openxmlformats.org/officeDocument/2006/relationships/image" Target="../media/image45.sv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49.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1.svg"/><Relationship Id="rId4" Type="http://schemas.openxmlformats.org/officeDocument/2006/relationships/image" Target="../media/image16.pn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1.svg"/><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0.png"/><Relationship Id="rId5" Type="http://schemas.openxmlformats.org/officeDocument/2006/relationships/image" Target="../media/image35.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video" Target="../media/media1.mp4"/><Relationship Id="rId7" Type="http://schemas.openxmlformats.org/officeDocument/2006/relationships/image" Target="../media/image10.png"/><Relationship Id="rId2" Type="http://schemas.microsoft.com/office/2007/relationships/media" Target="../media/media1.mp4"/><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3.tif"/></Relationships>
</file>

<file path=ppt/slides/_rels/slide15.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3.tif"/></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5.xml"/><Relationship Id="rId7"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7.png"/><Relationship Id="rId5" Type="http://schemas.microsoft.com/office/2007/relationships/hdphoto" Target="../media/hdphoto1.wdp"/><Relationship Id="rId10" Type="http://schemas.openxmlformats.org/officeDocument/2006/relationships/image" Target="../media/image11.svg"/><Relationship Id="rId4" Type="http://schemas.openxmlformats.org/officeDocument/2006/relationships/image" Target="../media/image16.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3.tif"/></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7.xml"/><Relationship Id="rId7" Type="http://schemas.openxmlformats.org/officeDocument/2006/relationships/image" Target="../media/image13.svg"/><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image" Target="../media/image24.png"/><Relationship Id="rId5" Type="http://schemas.openxmlformats.org/officeDocument/2006/relationships/image" Target="../media/image11.sv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hyperlink" Target="https://app.box.com/file/502395283703"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www.dropbox.com/s/y8iy0fhmo140wjn/Adams%20Central%20Foundational.mp4?dl=0"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11.sv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https://ffa.box.com/s/7d7n21kej9h1p3dmmv70ip0mcjzinjrd"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27.tif"/><Relationship Id="rId4" Type="http://schemas.openxmlformats.org/officeDocument/2006/relationships/image" Target="../media/image26.t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1.sv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1.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ags" Target="../tags/tag7.xml"/><Relationship Id="rId5" Type="http://schemas.openxmlformats.org/officeDocument/2006/relationships/image" Target="../media/image11.sv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5" Type="http://schemas.openxmlformats.org/officeDocument/2006/relationships/image" Target="../media/image11.sv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11.sv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4497-70E6-8249-93A7-CAA1725BB962}"/>
              </a:ext>
            </a:extLst>
          </p:cNvPr>
          <p:cNvSpPr>
            <a:spLocks noGrp="1"/>
          </p:cNvSpPr>
          <p:nvPr>
            <p:ph type="ctrTitle"/>
          </p:nvPr>
        </p:nvSpPr>
        <p:spPr/>
        <p:txBody>
          <a:bodyPr/>
          <a:lstStyle/>
          <a:p>
            <a:r>
              <a:rPr lang="en-US" dirty="0" smtClean="0"/>
              <a:t>NJ Fall Ag Ed Teachers Workshop</a:t>
            </a:r>
            <a:endParaRPr lang="en-US" dirty="0"/>
          </a:p>
        </p:txBody>
      </p:sp>
    </p:spTree>
    <p:custDataLst>
      <p:tags r:id="rId1"/>
    </p:custDataLst>
    <p:extLst>
      <p:ext uri="{BB962C8B-B14F-4D97-AF65-F5344CB8AC3E}">
        <p14:creationId xmlns:p14="http://schemas.microsoft.com/office/powerpoint/2010/main" val="4085477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Rounded Rectangle 4">
            <a:extLst>
              <a:ext uri="{FF2B5EF4-FFF2-40B4-BE49-F238E27FC236}">
                <a16:creationId xmlns:a16="http://schemas.microsoft.com/office/drawing/2014/main" id="{8ECE705A-5407-C646-B9E3-7B5A826B4987}"/>
              </a:ext>
            </a:extLst>
          </p:cNvPr>
          <p:cNvSpPr/>
          <p:nvPr/>
        </p:nvSpPr>
        <p:spPr>
          <a:xfrm>
            <a:off x="415671" y="2054981"/>
            <a:ext cx="6723530" cy="2748037"/>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a:solidFill>
                  <a:srgbClr val="00845D"/>
                </a:solidFill>
              </a:rPr>
              <a:t>What barriers might inhibit meaningful educational and career-readying experiences through SAE?</a:t>
            </a:r>
          </a:p>
        </p:txBody>
      </p:sp>
      <p:grpSp>
        <p:nvGrpSpPr>
          <p:cNvPr id="14" name="Group 13">
            <a:extLst>
              <a:ext uri="{FF2B5EF4-FFF2-40B4-BE49-F238E27FC236}">
                <a16:creationId xmlns:a16="http://schemas.microsoft.com/office/drawing/2014/main" id="{3DE15232-5CAA-D84F-8E80-150B0314B37B}"/>
              </a:ext>
            </a:extLst>
          </p:cNvPr>
          <p:cNvGrpSpPr/>
          <p:nvPr/>
        </p:nvGrpSpPr>
        <p:grpSpPr>
          <a:xfrm>
            <a:off x="7984686" y="1187356"/>
            <a:ext cx="2220078" cy="4483288"/>
            <a:chOff x="7889120" y="1178807"/>
            <a:chExt cx="2220078" cy="4483288"/>
          </a:xfrm>
        </p:grpSpPr>
        <p:pic>
          <p:nvPicPr>
            <p:cNvPr id="6" name="Graphic 5" descr="Marketing">
              <a:extLst>
                <a:ext uri="{FF2B5EF4-FFF2-40B4-BE49-F238E27FC236}">
                  <a16:creationId xmlns:a16="http://schemas.microsoft.com/office/drawing/2014/main" id="{7C13253B-B3D8-D440-946F-4A27941C483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7889120" y="4726218"/>
              <a:ext cx="914400" cy="914400"/>
            </a:xfrm>
            <a:prstGeom prst="rect">
              <a:avLst/>
            </a:prstGeom>
          </p:spPr>
        </p:pic>
        <p:sp>
          <p:nvSpPr>
            <p:cNvPr id="7" name="TextBox 6">
              <a:extLst>
                <a:ext uri="{FF2B5EF4-FFF2-40B4-BE49-F238E27FC236}">
                  <a16:creationId xmlns:a16="http://schemas.microsoft.com/office/drawing/2014/main" id="{00FA1D64-C877-9343-BA96-7468E2EC1B54}"/>
                </a:ext>
              </a:extLst>
            </p:cNvPr>
            <p:cNvSpPr txBox="1"/>
            <p:nvPr/>
          </p:nvSpPr>
          <p:spPr>
            <a:xfrm>
              <a:off x="8818460" y="1189731"/>
              <a:ext cx="1223412" cy="892552"/>
            </a:xfrm>
            <a:prstGeom prst="rect">
              <a:avLst/>
            </a:prstGeom>
            <a:noFill/>
          </p:spPr>
          <p:txBody>
            <a:bodyPr wrap="none" rtlCol="0">
              <a:spAutoFit/>
            </a:bodyPr>
            <a:lstStyle/>
            <a:p>
              <a:r>
                <a:rPr lang="en-US" sz="2000" dirty="0">
                  <a:solidFill>
                    <a:srgbClr val="00845D"/>
                  </a:solidFill>
                </a:rPr>
                <a:t>Step 1.</a:t>
              </a:r>
              <a:r>
                <a:rPr lang="en-US" sz="3200" dirty="0">
                  <a:solidFill>
                    <a:srgbClr val="00845D"/>
                  </a:solidFill>
                </a:rPr>
                <a:t/>
              </a:r>
              <a:br>
                <a:rPr lang="en-US" sz="3200" dirty="0">
                  <a:solidFill>
                    <a:srgbClr val="00845D"/>
                  </a:solidFill>
                </a:rPr>
              </a:br>
              <a:r>
                <a:rPr lang="en-US" sz="3200" dirty="0">
                  <a:solidFill>
                    <a:srgbClr val="00845D"/>
                  </a:solidFill>
                </a:rPr>
                <a:t>THINK</a:t>
              </a:r>
            </a:p>
          </p:txBody>
        </p:sp>
        <p:pic>
          <p:nvPicPr>
            <p:cNvPr id="8" name="Graphic 7" descr="Head with gears">
              <a:extLst>
                <a:ext uri="{FF2B5EF4-FFF2-40B4-BE49-F238E27FC236}">
                  <a16:creationId xmlns:a16="http://schemas.microsoft.com/office/drawing/2014/main" id="{A109E3D5-F972-DB42-ACEF-AF8D3754EB08}"/>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7889120" y="1178807"/>
              <a:ext cx="914400" cy="914400"/>
            </a:xfrm>
            <a:prstGeom prst="rect">
              <a:avLst/>
            </a:prstGeom>
          </p:spPr>
        </p:pic>
        <p:sp>
          <p:nvSpPr>
            <p:cNvPr id="9" name="TextBox 8">
              <a:extLst>
                <a:ext uri="{FF2B5EF4-FFF2-40B4-BE49-F238E27FC236}">
                  <a16:creationId xmlns:a16="http://schemas.microsoft.com/office/drawing/2014/main" id="{27BBA5E2-5457-C64D-93FD-17697E0F9366}"/>
                </a:ext>
              </a:extLst>
            </p:cNvPr>
            <p:cNvSpPr txBox="1"/>
            <p:nvPr/>
          </p:nvSpPr>
          <p:spPr>
            <a:xfrm>
              <a:off x="8818460" y="2978455"/>
              <a:ext cx="930255" cy="892552"/>
            </a:xfrm>
            <a:prstGeom prst="rect">
              <a:avLst/>
            </a:prstGeom>
            <a:noFill/>
          </p:spPr>
          <p:txBody>
            <a:bodyPr wrap="none" rtlCol="0">
              <a:spAutoFit/>
            </a:bodyPr>
            <a:lstStyle/>
            <a:p>
              <a:r>
                <a:rPr lang="en-US" sz="2000" dirty="0">
                  <a:solidFill>
                    <a:srgbClr val="00845D"/>
                  </a:solidFill>
                </a:rPr>
                <a:t>Step 2.</a:t>
              </a:r>
              <a:r>
                <a:rPr lang="en-US" sz="3200" dirty="0">
                  <a:solidFill>
                    <a:srgbClr val="00845D"/>
                  </a:solidFill>
                </a:rPr>
                <a:t/>
              </a:r>
              <a:br>
                <a:rPr lang="en-US" sz="3200" dirty="0">
                  <a:solidFill>
                    <a:srgbClr val="00845D"/>
                  </a:solidFill>
                </a:rPr>
              </a:br>
              <a:r>
                <a:rPr lang="en-US" sz="3200" dirty="0">
                  <a:solidFill>
                    <a:srgbClr val="00845D"/>
                  </a:solidFill>
                </a:rPr>
                <a:t>PAIR</a:t>
              </a:r>
            </a:p>
          </p:txBody>
        </p:sp>
        <p:sp>
          <p:nvSpPr>
            <p:cNvPr id="10" name="TextBox 9">
              <a:extLst>
                <a:ext uri="{FF2B5EF4-FFF2-40B4-BE49-F238E27FC236}">
                  <a16:creationId xmlns:a16="http://schemas.microsoft.com/office/drawing/2014/main" id="{60563C58-959C-5640-8DA4-94D0A42EB063}"/>
                </a:ext>
              </a:extLst>
            </p:cNvPr>
            <p:cNvSpPr txBox="1"/>
            <p:nvPr/>
          </p:nvSpPr>
          <p:spPr>
            <a:xfrm>
              <a:off x="8818460" y="4769543"/>
              <a:ext cx="1290738" cy="892552"/>
            </a:xfrm>
            <a:prstGeom prst="rect">
              <a:avLst/>
            </a:prstGeom>
            <a:noFill/>
          </p:spPr>
          <p:txBody>
            <a:bodyPr wrap="none" rtlCol="0">
              <a:spAutoFit/>
            </a:bodyPr>
            <a:lstStyle/>
            <a:p>
              <a:r>
                <a:rPr lang="en-US" sz="2000" dirty="0">
                  <a:solidFill>
                    <a:srgbClr val="00845D"/>
                  </a:solidFill>
                </a:rPr>
                <a:t>Step 3.</a:t>
              </a:r>
              <a:r>
                <a:rPr lang="en-US" sz="3200" dirty="0">
                  <a:solidFill>
                    <a:srgbClr val="00845D"/>
                  </a:solidFill>
                </a:rPr>
                <a:t/>
              </a:r>
              <a:br>
                <a:rPr lang="en-US" sz="3200" dirty="0">
                  <a:solidFill>
                    <a:srgbClr val="00845D"/>
                  </a:solidFill>
                </a:rPr>
              </a:br>
              <a:r>
                <a:rPr lang="en-US" sz="3200" dirty="0">
                  <a:solidFill>
                    <a:srgbClr val="00845D"/>
                  </a:solidFill>
                </a:rPr>
                <a:t>SHARE</a:t>
              </a:r>
            </a:p>
          </p:txBody>
        </p:sp>
        <p:pic>
          <p:nvPicPr>
            <p:cNvPr id="11" name="Graphic 10" descr="Boardroom">
              <a:extLst>
                <a:ext uri="{FF2B5EF4-FFF2-40B4-BE49-F238E27FC236}">
                  <a16:creationId xmlns:a16="http://schemas.microsoft.com/office/drawing/2014/main" id="{E7D7FFFF-11D6-B646-8AF7-287B69EF87D3}"/>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7904060" y="2947478"/>
              <a:ext cx="914400" cy="914400"/>
            </a:xfrm>
            <a:prstGeom prst="rect">
              <a:avLst/>
            </a:prstGeom>
          </p:spPr>
        </p:pic>
      </p:grpSp>
      <p:cxnSp>
        <p:nvCxnSpPr>
          <p:cNvPr id="13" name="Straight Connector 12">
            <a:extLst>
              <a:ext uri="{FF2B5EF4-FFF2-40B4-BE49-F238E27FC236}">
                <a16:creationId xmlns:a16="http://schemas.microsoft.com/office/drawing/2014/main" id="{9BD4A81B-1E28-1441-B4FE-FE329FC37D1C}"/>
              </a:ext>
            </a:extLst>
          </p:cNvPr>
          <p:cNvCxnSpPr/>
          <p:nvPr/>
        </p:nvCxnSpPr>
        <p:spPr>
          <a:xfrm>
            <a:off x="7561943" y="1538514"/>
            <a:ext cx="0" cy="3744686"/>
          </a:xfrm>
          <a:prstGeom prst="line">
            <a:avLst/>
          </a:prstGeom>
          <a:ln>
            <a:solidFill>
              <a:srgbClr val="BFD630"/>
            </a:solidFill>
          </a:ln>
        </p:spPr>
        <p:style>
          <a:lnRef idx="1">
            <a:schemeClr val="accent1"/>
          </a:lnRef>
          <a:fillRef idx="0">
            <a:schemeClr val="accent1"/>
          </a:fillRef>
          <a:effectRef idx="0">
            <a:schemeClr val="accent1"/>
          </a:effectRef>
          <a:fontRef idx="minor">
            <a:schemeClr val="tx1"/>
          </a:fontRef>
        </p:style>
      </p:cxnSp>
      <p:pic>
        <p:nvPicPr>
          <p:cNvPr id="15" name="Graphic 14" descr="Plant">
            <a:extLst>
              <a:ext uri="{FF2B5EF4-FFF2-40B4-BE49-F238E27FC236}">
                <a16:creationId xmlns:a16="http://schemas.microsoft.com/office/drawing/2014/main" id="{5DC1E858-504E-A146-879C-1F44B58E25C5}"/>
              </a:ext>
            </a:extLst>
          </p:cNvPr>
          <p:cNvPicPr>
            <a:picLocks noChangeAspect="1"/>
          </p:cNvPicPr>
          <p:nvPr/>
        </p:nvPicPr>
        <p:blipFill>
          <a:blip r:embed="rId10">
            <a:extLst>
              <a:ext uri="{96DAC541-7B7A-43D3-8B79-37D633B846F1}">
                <asvg:svgBlip xmlns="" xmlns:asvg="http://schemas.microsoft.com/office/drawing/2016/SVG/main" r:embed="rId11"/>
              </a:ext>
            </a:extLst>
          </a:blip>
          <a:stretch>
            <a:fillRect/>
          </a:stretch>
        </p:blipFill>
        <p:spPr>
          <a:xfrm>
            <a:off x="11298902" y="6045336"/>
            <a:ext cx="685800" cy="685800"/>
          </a:xfrm>
          <a:prstGeom prst="rect">
            <a:avLst/>
          </a:prstGeom>
        </p:spPr>
      </p:pic>
    </p:spTree>
    <p:custDataLst>
      <p:tags r:id="rId1"/>
    </p:custDataLst>
    <p:extLst>
      <p:ext uri="{BB962C8B-B14F-4D97-AF65-F5344CB8AC3E}">
        <p14:creationId xmlns:p14="http://schemas.microsoft.com/office/powerpoint/2010/main" val="103463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Desaturated Tori">
            <a:extLst>
              <a:ext uri="{FF2B5EF4-FFF2-40B4-BE49-F238E27FC236}">
                <a16:creationId xmlns:a16="http://schemas.microsoft.com/office/drawing/2014/main" id="{FC210B3C-9C07-CC4B-84CC-D8D0429346D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b="45779"/>
          <a:stretch/>
        </p:blipFill>
        <p:spPr>
          <a:xfrm>
            <a:off x="2789903" y="1502215"/>
            <a:ext cx="2407213" cy="4703163"/>
          </a:xfrm>
          <a:prstGeom prst="rect">
            <a:avLst/>
          </a:prstGeom>
        </p:spPr>
      </p:pic>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grpSp>
        <p:nvGrpSpPr>
          <p:cNvPr id="33" name="Tori">
            <a:extLst>
              <a:ext uri="{FF2B5EF4-FFF2-40B4-BE49-F238E27FC236}">
                <a16:creationId xmlns:a16="http://schemas.microsoft.com/office/drawing/2014/main" id="{2443F1C5-DC29-2E49-BEA9-D393C31ACBF6}"/>
              </a:ext>
            </a:extLst>
          </p:cNvPr>
          <p:cNvGrpSpPr/>
          <p:nvPr/>
        </p:nvGrpSpPr>
        <p:grpSpPr>
          <a:xfrm>
            <a:off x="101599" y="1512709"/>
            <a:ext cx="5095517" cy="4703163"/>
            <a:chOff x="101600" y="1499601"/>
            <a:chExt cx="5095517" cy="4703163"/>
          </a:xfrm>
        </p:grpSpPr>
        <p:pic>
          <p:nvPicPr>
            <p:cNvPr id="6" name="Picture 5">
              <a:extLst>
                <a:ext uri="{FF2B5EF4-FFF2-40B4-BE49-F238E27FC236}">
                  <a16:creationId xmlns:a16="http://schemas.microsoft.com/office/drawing/2014/main" id="{F37913BD-75B5-944D-9F32-ECBA72472157}"/>
                </a:ext>
              </a:extLst>
            </p:cNvPr>
            <p:cNvPicPr>
              <a:picLocks noChangeAspect="1"/>
            </p:cNvPicPr>
            <p:nvPr/>
          </p:nvPicPr>
          <p:blipFill rotWithShape="1">
            <a:blip r:embed="rId6"/>
            <a:srcRect b="45779"/>
            <a:stretch/>
          </p:blipFill>
          <p:spPr>
            <a:xfrm>
              <a:off x="2789904" y="1499601"/>
              <a:ext cx="2407213" cy="4703163"/>
            </a:xfrm>
            <a:prstGeom prst="rect">
              <a:avLst/>
            </a:prstGeom>
          </p:spPr>
        </p:pic>
        <p:grpSp>
          <p:nvGrpSpPr>
            <p:cNvPr id="31" name="Group 30">
              <a:extLst>
                <a:ext uri="{FF2B5EF4-FFF2-40B4-BE49-F238E27FC236}">
                  <a16:creationId xmlns:a16="http://schemas.microsoft.com/office/drawing/2014/main" id="{D8B6EAF0-5DF5-F74C-8405-CC554F724DD3}"/>
                </a:ext>
              </a:extLst>
            </p:cNvPr>
            <p:cNvGrpSpPr/>
            <p:nvPr/>
          </p:nvGrpSpPr>
          <p:grpSpPr>
            <a:xfrm>
              <a:off x="101600" y="2580455"/>
              <a:ext cx="3099915" cy="2209129"/>
              <a:chOff x="101600" y="2580455"/>
              <a:chExt cx="3099915" cy="2209129"/>
            </a:xfrm>
          </p:grpSpPr>
          <p:cxnSp>
            <p:nvCxnSpPr>
              <p:cNvPr id="19" name="Straight Connector 18">
                <a:extLst>
                  <a:ext uri="{FF2B5EF4-FFF2-40B4-BE49-F238E27FC236}">
                    <a16:creationId xmlns:a16="http://schemas.microsoft.com/office/drawing/2014/main" id="{1A5AE352-2813-E44F-B245-831E5476AD49}"/>
                  </a:ext>
                </a:extLst>
              </p:cNvPr>
              <p:cNvCxnSpPr>
                <a:cxnSpLocks/>
              </p:cNvCxnSpPr>
              <p:nvPr/>
            </p:nvCxnSpPr>
            <p:spPr>
              <a:xfrm flipH="1" flipV="1">
                <a:off x="2239632" y="3047999"/>
                <a:ext cx="961883" cy="336885"/>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340C311-5F7C-B34D-9749-96352D63A543}"/>
                  </a:ext>
                </a:extLst>
              </p:cNvPr>
              <p:cNvSpPr txBox="1"/>
              <p:nvPr/>
            </p:nvSpPr>
            <p:spPr>
              <a:xfrm>
                <a:off x="101600" y="3219924"/>
                <a:ext cx="2138032" cy="1569660"/>
              </a:xfrm>
              <a:prstGeom prst="rect">
                <a:avLst/>
              </a:prstGeom>
              <a:noFill/>
            </p:spPr>
            <p:txBody>
              <a:bodyPr wrap="square" rtlCol="0">
                <a:spAutoFit/>
              </a:bodyPr>
              <a:lstStyle/>
              <a:p>
                <a:pPr algn="r"/>
                <a:r>
                  <a:rPr lang="en-US" sz="1600" dirty="0">
                    <a:solidFill>
                      <a:srgbClr val="00845D"/>
                    </a:solidFill>
                  </a:rPr>
                  <a:t>She’s a graduating Senior who has taken agricultural education classes every semester of her high school career. </a:t>
                </a:r>
              </a:p>
            </p:txBody>
          </p:sp>
          <p:sp>
            <p:nvSpPr>
              <p:cNvPr id="24" name="TextBox 23">
                <a:extLst>
                  <a:ext uri="{FF2B5EF4-FFF2-40B4-BE49-F238E27FC236}">
                    <a16:creationId xmlns:a16="http://schemas.microsoft.com/office/drawing/2014/main" id="{A53B2AD1-1D31-A54F-9806-6F01AF5FB8C7}"/>
                  </a:ext>
                </a:extLst>
              </p:cNvPr>
              <p:cNvSpPr txBox="1"/>
              <p:nvPr/>
            </p:nvSpPr>
            <p:spPr>
              <a:xfrm>
                <a:off x="725179" y="2580455"/>
                <a:ext cx="1514452" cy="646331"/>
              </a:xfrm>
              <a:prstGeom prst="rect">
                <a:avLst/>
              </a:prstGeom>
              <a:noFill/>
            </p:spPr>
            <p:txBody>
              <a:bodyPr wrap="square" rtlCol="0">
                <a:spAutoFit/>
              </a:bodyPr>
              <a:lstStyle/>
              <a:p>
                <a:pPr algn="r"/>
                <a:r>
                  <a:rPr lang="en-US" sz="3600" b="1" dirty="0">
                    <a:solidFill>
                      <a:srgbClr val="005543"/>
                    </a:solidFill>
                  </a:rPr>
                  <a:t>TORI:</a:t>
                </a:r>
              </a:p>
            </p:txBody>
          </p:sp>
        </p:grpSp>
      </p:grpSp>
      <p:grpSp>
        <p:nvGrpSpPr>
          <p:cNvPr id="29" name="Isaac">
            <a:extLst>
              <a:ext uri="{FF2B5EF4-FFF2-40B4-BE49-F238E27FC236}">
                <a16:creationId xmlns:a16="http://schemas.microsoft.com/office/drawing/2014/main" id="{C0A5799A-D81C-574C-B789-8D8DC3E1A23B}"/>
              </a:ext>
            </a:extLst>
          </p:cNvPr>
          <p:cNvGrpSpPr/>
          <p:nvPr/>
        </p:nvGrpSpPr>
        <p:grpSpPr>
          <a:xfrm>
            <a:off x="2032678" y="218749"/>
            <a:ext cx="7223616" cy="5984015"/>
            <a:chOff x="2032678" y="218749"/>
            <a:chExt cx="7223616" cy="5984015"/>
          </a:xfrm>
        </p:grpSpPr>
        <p:pic>
          <p:nvPicPr>
            <p:cNvPr id="8" name="Picture 7">
              <a:extLst>
                <a:ext uri="{FF2B5EF4-FFF2-40B4-BE49-F238E27FC236}">
                  <a16:creationId xmlns:a16="http://schemas.microsoft.com/office/drawing/2014/main" id="{754305FC-63BE-6542-BB42-B30A218441A5}"/>
                </a:ext>
              </a:extLst>
            </p:cNvPr>
            <p:cNvPicPr>
              <a:picLocks noChangeAspect="1"/>
            </p:cNvPicPr>
            <p:nvPr/>
          </p:nvPicPr>
          <p:blipFill rotWithShape="1">
            <a:blip r:embed="rId7"/>
            <a:srcRect b="42626"/>
            <a:stretch/>
          </p:blipFill>
          <p:spPr>
            <a:xfrm>
              <a:off x="4715968" y="1225296"/>
              <a:ext cx="2941306" cy="4977468"/>
            </a:xfrm>
            <a:prstGeom prst="rect">
              <a:avLst/>
            </a:prstGeom>
          </p:spPr>
        </p:pic>
        <p:cxnSp>
          <p:nvCxnSpPr>
            <p:cNvPr id="17" name="Straight Connector 16">
              <a:extLst>
                <a:ext uri="{FF2B5EF4-FFF2-40B4-BE49-F238E27FC236}">
                  <a16:creationId xmlns:a16="http://schemas.microsoft.com/office/drawing/2014/main" id="{087EB219-8984-0749-B212-ED8623FDF914}"/>
                </a:ext>
              </a:extLst>
            </p:cNvPr>
            <p:cNvCxnSpPr>
              <a:cxnSpLocks/>
            </p:cNvCxnSpPr>
            <p:nvPr/>
          </p:nvCxnSpPr>
          <p:spPr>
            <a:xfrm flipH="1" flipV="1">
              <a:off x="5096571" y="1137521"/>
              <a:ext cx="784850" cy="1649222"/>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A8B1D1D-9C66-5244-9CBA-E4407A800760}"/>
                </a:ext>
              </a:extLst>
            </p:cNvPr>
            <p:cNvSpPr txBox="1"/>
            <p:nvPr/>
          </p:nvSpPr>
          <p:spPr>
            <a:xfrm>
              <a:off x="3564702" y="218749"/>
              <a:ext cx="5691592" cy="1077218"/>
            </a:xfrm>
            <a:prstGeom prst="rect">
              <a:avLst/>
            </a:prstGeom>
            <a:noFill/>
          </p:spPr>
          <p:txBody>
            <a:bodyPr wrap="square" rtlCol="0">
              <a:spAutoFit/>
            </a:bodyPr>
            <a:lstStyle/>
            <a:p>
              <a:r>
                <a:rPr lang="en-US" sz="1600" dirty="0">
                  <a:solidFill>
                    <a:srgbClr val="00845D"/>
                  </a:solidFill>
                </a:rPr>
                <a:t>He took “Introduction to Ag” the first semester of his Freshmen year. Then, he took electives for the next two semesters. He’s enrolled in “Environmental Science” for his Sophomore spring semester.</a:t>
              </a:r>
            </a:p>
          </p:txBody>
        </p:sp>
        <p:sp>
          <p:nvSpPr>
            <p:cNvPr id="25" name="TextBox 24">
              <a:extLst>
                <a:ext uri="{FF2B5EF4-FFF2-40B4-BE49-F238E27FC236}">
                  <a16:creationId xmlns:a16="http://schemas.microsoft.com/office/drawing/2014/main" id="{98914ACA-3DD6-B241-8DF7-55389DDBFB15}"/>
                </a:ext>
              </a:extLst>
            </p:cNvPr>
            <p:cNvSpPr txBox="1"/>
            <p:nvPr/>
          </p:nvSpPr>
          <p:spPr>
            <a:xfrm>
              <a:off x="2032678" y="219126"/>
              <a:ext cx="1514452" cy="646331"/>
            </a:xfrm>
            <a:prstGeom prst="rect">
              <a:avLst/>
            </a:prstGeom>
            <a:noFill/>
          </p:spPr>
          <p:txBody>
            <a:bodyPr wrap="square" rtlCol="0" anchor="t">
              <a:spAutoFit/>
            </a:bodyPr>
            <a:lstStyle/>
            <a:p>
              <a:pPr algn="r"/>
              <a:r>
                <a:rPr lang="en-US" sz="3600" b="1" dirty="0">
                  <a:solidFill>
                    <a:srgbClr val="005543"/>
                  </a:solidFill>
                </a:rPr>
                <a:t>ISAAC:</a:t>
              </a:r>
            </a:p>
          </p:txBody>
        </p:sp>
      </p:grpSp>
      <p:grpSp>
        <p:nvGrpSpPr>
          <p:cNvPr id="30" name="Emma">
            <a:extLst>
              <a:ext uri="{FF2B5EF4-FFF2-40B4-BE49-F238E27FC236}">
                <a16:creationId xmlns:a16="http://schemas.microsoft.com/office/drawing/2014/main" id="{AA1B1E6A-49EC-074A-8F7B-74F026B6DBF7}"/>
              </a:ext>
            </a:extLst>
          </p:cNvPr>
          <p:cNvGrpSpPr/>
          <p:nvPr/>
        </p:nvGrpSpPr>
        <p:grpSpPr>
          <a:xfrm>
            <a:off x="7095431" y="1499601"/>
            <a:ext cx="4889271" cy="4703163"/>
            <a:chOff x="7095431" y="1499601"/>
            <a:chExt cx="4889271" cy="4703163"/>
          </a:xfrm>
        </p:grpSpPr>
        <p:pic>
          <p:nvPicPr>
            <p:cNvPr id="10" name="Picture 9">
              <a:extLst>
                <a:ext uri="{FF2B5EF4-FFF2-40B4-BE49-F238E27FC236}">
                  <a16:creationId xmlns:a16="http://schemas.microsoft.com/office/drawing/2014/main" id="{15F8E110-D27D-4C42-8AF9-8BD448B16BB5}"/>
                </a:ext>
              </a:extLst>
            </p:cNvPr>
            <p:cNvPicPr>
              <a:picLocks noChangeAspect="1"/>
            </p:cNvPicPr>
            <p:nvPr/>
          </p:nvPicPr>
          <p:blipFill rotWithShape="1">
            <a:blip r:embed="rId8"/>
            <a:srcRect b="45779"/>
            <a:stretch/>
          </p:blipFill>
          <p:spPr>
            <a:xfrm>
              <a:off x="7095431" y="1499601"/>
              <a:ext cx="2306666" cy="4703163"/>
            </a:xfrm>
            <a:prstGeom prst="rect">
              <a:avLst/>
            </a:prstGeom>
          </p:spPr>
        </p:pic>
        <p:cxnSp>
          <p:nvCxnSpPr>
            <p:cNvPr id="15" name="Straight Connector 14">
              <a:extLst>
                <a:ext uri="{FF2B5EF4-FFF2-40B4-BE49-F238E27FC236}">
                  <a16:creationId xmlns:a16="http://schemas.microsoft.com/office/drawing/2014/main" id="{FDF377B5-EEF1-C247-81CF-2FB1199E59BD}"/>
                </a:ext>
              </a:extLst>
            </p:cNvPr>
            <p:cNvCxnSpPr>
              <a:cxnSpLocks/>
            </p:cNvCxnSpPr>
            <p:nvPr/>
          </p:nvCxnSpPr>
          <p:spPr>
            <a:xfrm flipV="1">
              <a:off x="8871284" y="2580455"/>
              <a:ext cx="684304" cy="483588"/>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B7DC49E-47E5-7F40-BCAD-F0ED24ACF0A0}"/>
                </a:ext>
              </a:extLst>
            </p:cNvPr>
            <p:cNvSpPr txBox="1"/>
            <p:nvPr/>
          </p:nvSpPr>
          <p:spPr>
            <a:xfrm>
              <a:off x="9707547" y="2644170"/>
              <a:ext cx="2277155" cy="1569660"/>
            </a:xfrm>
            <a:prstGeom prst="rect">
              <a:avLst/>
            </a:prstGeom>
            <a:noFill/>
          </p:spPr>
          <p:txBody>
            <a:bodyPr wrap="square" rtlCol="0">
              <a:spAutoFit/>
            </a:bodyPr>
            <a:lstStyle/>
            <a:p>
              <a:r>
                <a:rPr lang="en-US" sz="1600" dirty="0">
                  <a:solidFill>
                    <a:srgbClr val="00845D"/>
                  </a:solidFill>
                </a:rPr>
                <a:t>She wasn’t enrolled in your program until the fall of her Senior year when she decided to take “Ag Welding” to earn dual credit.</a:t>
              </a:r>
            </a:p>
          </p:txBody>
        </p:sp>
        <p:sp>
          <p:nvSpPr>
            <p:cNvPr id="26" name="TextBox 25">
              <a:extLst>
                <a:ext uri="{FF2B5EF4-FFF2-40B4-BE49-F238E27FC236}">
                  <a16:creationId xmlns:a16="http://schemas.microsoft.com/office/drawing/2014/main" id="{B222679E-952B-ED4F-91C6-E65516309F38}"/>
                </a:ext>
              </a:extLst>
            </p:cNvPr>
            <p:cNvSpPr txBox="1"/>
            <p:nvPr/>
          </p:nvSpPr>
          <p:spPr>
            <a:xfrm>
              <a:off x="9707547" y="2024679"/>
              <a:ext cx="1743597" cy="646331"/>
            </a:xfrm>
            <a:prstGeom prst="rect">
              <a:avLst/>
            </a:prstGeom>
            <a:noFill/>
          </p:spPr>
          <p:txBody>
            <a:bodyPr wrap="square" rtlCol="0">
              <a:spAutoFit/>
            </a:bodyPr>
            <a:lstStyle/>
            <a:p>
              <a:r>
                <a:rPr lang="en-US" sz="3600" b="1" dirty="0">
                  <a:solidFill>
                    <a:srgbClr val="005543"/>
                  </a:solidFill>
                </a:rPr>
                <a:t>EMMA:</a:t>
              </a:r>
            </a:p>
          </p:txBody>
        </p:sp>
      </p:grpSp>
      <p:pic>
        <p:nvPicPr>
          <p:cNvPr id="34" name="Graphic 33" descr="Plant">
            <a:extLst>
              <a:ext uri="{FF2B5EF4-FFF2-40B4-BE49-F238E27FC236}">
                <a16:creationId xmlns:a16="http://schemas.microsoft.com/office/drawing/2014/main" id="{348FB641-A374-AF4E-BECE-D7028E44B44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1298902" y="6045336"/>
            <a:ext cx="685800" cy="685800"/>
          </a:xfrm>
          <a:prstGeom prst="rect">
            <a:avLst/>
          </a:prstGeom>
        </p:spPr>
      </p:pic>
    </p:spTree>
    <p:custDataLst>
      <p:tags r:id="rId1"/>
    </p:custDataLst>
    <p:extLst>
      <p:ext uri="{BB962C8B-B14F-4D97-AF65-F5344CB8AC3E}">
        <p14:creationId xmlns:p14="http://schemas.microsoft.com/office/powerpoint/2010/main" val="240048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8" name="Oval 7">
            <a:extLst>
              <a:ext uri="{FF2B5EF4-FFF2-40B4-BE49-F238E27FC236}">
                <a16:creationId xmlns:a16="http://schemas.microsoft.com/office/drawing/2014/main" id="{660BA0CA-2B27-F642-BB70-E08517A45A98}"/>
              </a:ext>
            </a:extLst>
          </p:cNvPr>
          <p:cNvSpPr/>
          <p:nvPr/>
        </p:nvSpPr>
        <p:spPr>
          <a:xfrm>
            <a:off x="758219" y="1106420"/>
            <a:ext cx="5168380" cy="5168380"/>
          </a:xfrm>
          <a:prstGeom prst="ellipse">
            <a:avLst/>
          </a:prstGeom>
          <a:solidFill>
            <a:srgbClr val="005543"/>
          </a:solidFill>
          <a:effectLst>
            <a:softEdge rad="12700"/>
          </a:effectLst>
          <a:scene3d>
            <a:camera prst="isometricTopUp"/>
            <a:lightRig rig="soft" dir="t"/>
          </a:scene3d>
          <a:sp3d extrusionH="152400" prstMaterial="plastic">
            <a:bevelT w="381000" h="63500" prst="riblet"/>
            <a:bevelB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bg1"/>
              </a:solidFill>
            </a:endParaRPr>
          </a:p>
        </p:txBody>
      </p:sp>
      <p:pic>
        <p:nvPicPr>
          <p:cNvPr id="9" name="Graphic 8" descr="Pause">
            <a:extLst>
              <a:ext uri="{FF2B5EF4-FFF2-40B4-BE49-F238E27FC236}">
                <a16:creationId xmlns:a16="http://schemas.microsoft.com/office/drawing/2014/main" id="{13CCFF48-C7F8-A549-97A3-394239F2CB56}"/>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rot="971401">
            <a:off x="2050315" y="2360001"/>
            <a:ext cx="2584189" cy="2584189"/>
          </a:xfrm>
          <a:prstGeom prst="rect">
            <a:avLst/>
          </a:prstGeom>
          <a:effectLst>
            <a:outerShdw blurRad="342900" dist="38100" dir="8100000" sx="94000" sy="94000" algn="tr" rotWithShape="0">
              <a:srgbClr val="002060">
                <a:alpha val="41000"/>
              </a:srgbClr>
            </a:outerShdw>
          </a:effectLst>
          <a:scene3d>
            <a:camera prst="isometricTopUp"/>
            <a:lightRig rig="threePt" dir="t"/>
          </a:scene3d>
          <a:sp3d extrusionH="50800" prstMaterial="plastic">
            <a:bevelT w="25400" h="50800" prst="slope"/>
            <a:bevelB w="95250"/>
          </a:sp3d>
        </p:spPr>
      </p:pic>
      <p:sp>
        <p:nvSpPr>
          <p:cNvPr id="10" name="Rectangle 9">
            <a:extLst>
              <a:ext uri="{FF2B5EF4-FFF2-40B4-BE49-F238E27FC236}">
                <a16:creationId xmlns:a16="http://schemas.microsoft.com/office/drawing/2014/main" id="{5C320F0A-85C1-E24F-AF8B-BCB0627D93BA}"/>
              </a:ext>
            </a:extLst>
          </p:cNvPr>
          <p:cNvSpPr/>
          <p:nvPr/>
        </p:nvSpPr>
        <p:spPr>
          <a:xfrm>
            <a:off x="5926599" y="384359"/>
            <a:ext cx="5844487" cy="3631763"/>
          </a:xfrm>
          <a:prstGeom prst="rect">
            <a:avLst/>
          </a:prstGeom>
        </p:spPr>
        <p:txBody>
          <a:bodyPr wrap="square">
            <a:noAutofit/>
          </a:bodyPr>
          <a:lstStyle/>
          <a:p>
            <a:r>
              <a:rPr lang="en-US" sz="11500" b="1" spc="1800" dirty="0">
                <a:solidFill>
                  <a:srgbClr val="005543"/>
                </a:solidFill>
              </a:rPr>
              <a:t>PAUSE</a:t>
            </a:r>
            <a:r>
              <a:rPr lang="en-US" sz="11500" b="1" spc="1800" dirty="0">
                <a:solidFill>
                  <a:srgbClr val="00845D"/>
                </a:solidFill>
              </a:rPr>
              <a:t>.</a:t>
            </a:r>
          </a:p>
        </p:txBody>
      </p:sp>
      <p:sp>
        <p:nvSpPr>
          <p:cNvPr id="11" name="Rectangle 10">
            <a:extLst>
              <a:ext uri="{FF2B5EF4-FFF2-40B4-BE49-F238E27FC236}">
                <a16:creationId xmlns:a16="http://schemas.microsoft.com/office/drawing/2014/main" id="{AFB8134D-4B97-1A4E-B9CA-9E6C504C9E63}"/>
              </a:ext>
            </a:extLst>
          </p:cNvPr>
          <p:cNvSpPr/>
          <p:nvPr/>
        </p:nvSpPr>
        <p:spPr>
          <a:xfrm>
            <a:off x="6023959" y="285301"/>
            <a:ext cx="1325812" cy="523220"/>
          </a:xfrm>
          <a:prstGeom prst="rect">
            <a:avLst/>
          </a:prstGeom>
        </p:spPr>
        <p:txBody>
          <a:bodyPr wrap="square">
            <a:spAutoFit/>
          </a:bodyPr>
          <a:lstStyle/>
          <a:p>
            <a:r>
              <a:rPr lang="en-US" sz="2800" dirty="0">
                <a:solidFill>
                  <a:srgbClr val="00845D"/>
                </a:solidFill>
              </a:rPr>
              <a:t>Let’s hit</a:t>
            </a:r>
          </a:p>
        </p:txBody>
      </p:sp>
      <p:pic>
        <p:nvPicPr>
          <p:cNvPr id="13" name="Graphic 12" descr="Plant">
            <a:extLst>
              <a:ext uri="{FF2B5EF4-FFF2-40B4-BE49-F238E27FC236}">
                <a16:creationId xmlns:a16="http://schemas.microsoft.com/office/drawing/2014/main" id="{BB246F9E-83C6-ED40-968D-A336498EBC45}"/>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11298902" y="6045336"/>
            <a:ext cx="685800" cy="685800"/>
          </a:xfrm>
          <a:prstGeom prst="rect">
            <a:avLst/>
          </a:prstGeom>
        </p:spPr>
      </p:pic>
      <p:sp>
        <p:nvSpPr>
          <p:cNvPr id="2" name="Rectangle 1">
            <a:extLst>
              <a:ext uri="{FF2B5EF4-FFF2-40B4-BE49-F238E27FC236}">
                <a16:creationId xmlns:a16="http://schemas.microsoft.com/office/drawing/2014/main" id="{8BEC699D-3208-094B-90CB-F4F23652DB4A}"/>
              </a:ext>
            </a:extLst>
          </p:cNvPr>
          <p:cNvSpPr/>
          <p:nvPr/>
        </p:nvSpPr>
        <p:spPr>
          <a:xfrm>
            <a:off x="6070881" y="1983741"/>
            <a:ext cx="5844487" cy="3046988"/>
          </a:xfrm>
          <a:prstGeom prst="rect">
            <a:avLst/>
          </a:prstGeom>
        </p:spPr>
        <p:txBody>
          <a:bodyPr wrap="square">
            <a:spAutoFit/>
          </a:bodyPr>
          <a:lstStyle/>
          <a:p>
            <a:pPr marL="457200" indent="-457200">
              <a:buFont typeface="Arial" panose="020B0604020202020204" pitchFamily="34" charset="0"/>
              <a:buChar char="•"/>
            </a:pPr>
            <a:r>
              <a:rPr lang="en-US" sz="3200" b="1" i="1" dirty="0">
                <a:solidFill>
                  <a:srgbClr val="00845D"/>
                </a:solidFill>
              </a:rPr>
              <a:t>Setting the Stage – the need and philosophy</a:t>
            </a:r>
          </a:p>
          <a:p>
            <a:pPr marL="457200" indent="-457200">
              <a:buFont typeface="Arial" panose="020B0604020202020204" pitchFamily="34" charset="0"/>
              <a:buChar char="•"/>
            </a:pPr>
            <a:r>
              <a:rPr lang="en-US" sz="3200" dirty="0">
                <a:solidFill>
                  <a:srgbClr val="00845D"/>
                </a:solidFill>
              </a:rPr>
              <a:t>Understanding the “SAE for All” Model</a:t>
            </a:r>
          </a:p>
          <a:p>
            <a:pPr marL="457200" indent="-457200">
              <a:buFont typeface="Arial" panose="020B0604020202020204" pitchFamily="34" charset="0"/>
              <a:buChar char="•"/>
            </a:pPr>
            <a:r>
              <a:rPr lang="en-US" sz="3200" dirty="0">
                <a:solidFill>
                  <a:srgbClr val="00845D"/>
                </a:solidFill>
              </a:rPr>
              <a:t>Foundational SAE Component</a:t>
            </a:r>
          </a:p>
          <a:p>
            <a:pPr marL="457200" indent="-457200">
              <a:buFont typeface="Arial" panose="020B0604020202020204" pitchFamily="34" charset="0"/>
              <a:buChar char="•"/>
            </a:pPr>
            <a:r>
              <a:rPr lang="en-US" sz="3200" dirty="0">
                <a:solidFill>
                  <a:srgbClr val="00845D"/>
                </a:solidFill>
              </a:rPr>
              <a:t>Immersion SAE Component</a:t>
            </a:r>
          </a:p>
        </p:txBody>
      </p:sp>
      <p:sp>
        <p:nvSpPr>
          <p:cNvPr id="12" name="Rectangle 11">
            <a:extLst>
              <a:ext uri="{FF2B5EF4-FFF2-40B4-BE49-F238E27FC236}">
                <a16:creationId xmlns:a16="http://schemas.microsoft.com/office/drawing/2014/main" id="{8BEC699D-3208-094B-90CB-F4F23652DB4A}"/>
              </a:ext>
            </a:extLst>
          </p:cNvPr>
          <p:cNvSpPr/>
          <p:nvPr/>
        </p:nvSpPr>
        <p:spPr>
          <a:xfrm>
            <a:off x="6070880" y="5076895"/>
            <a:ext cx="5844487" cy="584775"/>
          </a:xfrm>
          <a:prstGeom prst="rect">
            <a:avLst/>
          </a:prstGeom>
        </p:spPr>
        <p:txBody>
          <a:bodyPr wrap="square">
            <a:spAutoFit/>
          </a:bodyPr>
          <a:lstStyle/>
          <a:p>
            <a:pPr algn="ctr"/>
            <a:r>
              <a:rPr lang="en-US" sz="3200" dirty="0" smtClean="0">
                <a:solidFill>
                  <a:srgbClr val="FF0000"/>
                </a:solidFill>
              </a:rPr>
              <a:t>What </a:t>
            </a:r>
            <a:r>
              <a:rPr lang="en-US" sz="3200" dirty="0" smtClean="0">
                <a:solidFill>
                  <a:srgbClr val="FF0000"/>
                </a:solidFill>
              </a:rPr>
              <a:t>questions </a:t>
            </a:r>
            <a:r>
              <a:rPr lang="en-US" sz="3200" dirty="0" smtClean="0">
                <a:solidFill>
                  <a:srgbClr val="FF0000"/>
                </a:solidFill>
              </a:rPr>
              <a:t>do you have?</a:t>
            </a:r>
            <a:endParaRPr lang="en-US" sz="3200" dirty="0">
              <a:solidFill>
                <a:srgbClr val="00845D"/>
              </a:solidFill>
            </a:endParaRPr>
          </a:p>
        </p:txBody>
      </p:sp>
    </p:spTree>
    <p:custDataLst>
      <p:tags r:id="rId1"/>
    </p:custDataLst>
    <p:extLst>
      <p:ext uri="{BB962C8B-B14F-4D97-AF65-F5344CB8AC3E}">
        <p14:creationId xmlns:p14="http://schemas.microsoft.com/office/powerpoint/2010/main" val="7073702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pic>
        <p:nvPicPr>
          <p:cNvPr id="5" name="vMhuisjFZw2Cv2QE_transcoded-04jC6wb0jLwY8A2s-foundational-sae-opt.mp4">
            <a:hlinkClick r:id="" action="ppaction://media"/>
            <a:extLst>
              <a:ext uri="{FF2B5EF4-FFF2-40B4-BE49-F238E27FC236}">
                <a16:creationId xmlns:a16="http://schemas.microsoft.com/office/drawing/2014/main" id="{C4055DE4-83F0-924F-8A23-44F8321962A8}"/>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763525" y="870585"/>
            <a:ext cx="8229600" cy="4629150"/>
          </a:xfrm>
          <a:prstGeom prst="rect">
            <a:avLst/>
          </a:prstGeom>
          <a:ln>
            <a:solidFill>
              <a:srgbClr val="D7E488"/>
            </a:solidFill>
          </a:ln>
        </p:spPr>
      </p:pic>
      <p:cxnSp>
        <p:nvCxnSpPr>
          <p:cNvPr id="6" name="Straight Connector 5">
            <a:extLst>
              <a:ext uri="{FF2B5EF4-FFF2-40B4-BE49-F238E27FC236}">
                <a16:creationId xmlns:a16="http://schemas.microsoft.com/office/drawing/2014/main" id="{DB94775F-0138-7E4D-807B-173852378338}"/>
              </a:ext>
            </a:extLst>
          </p:cNvPr>
          <p:cNvCxnSpPr/>
          <p:nvPr/>
        </p:nvCxnSpPr>
        <p:spPr>
          <a:xfrm>
            <a:off x="9462933" y="1312817"/>
            <a:ext cx="0" cy="3744686"/>
          </a:xfrm>
          <a:prstGeom prst="line">
            <a:avLst/>
          </a:prstGeom>
          <a:ln>
            <a:solidFill>
              <a:srgbClr val="BFD63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F5AF987-F123-BB4E-B55C-A8ED29031E95}"/>
              </a:ext>
            </a:extLst>
          </p:cNvPr>
          <p:cNvSpPr txBox="1"/>
          <p:nvPr/>
        </p:nvSpPr>
        <p:spPr>
          <a:xfrm>
            <a:off x="9745579" y="1884836"/>
            <a:ext cx="2421918" cy="2600648"/>
          </a:xfrm>
          <a:prstGeom prst="rect">
            <a:avLst/>
          </a:prstGeom>
          <a:noFill/>
        </p:spPr>
        <p:txBody>
          <a:bodyPr wrap="square" rtlCol="0">
            <a:spAutoFit/>
          </a:bodyPr>
          <a:lstStyle/>
          <a:p>
            <a:pPr>
              <a:lnSpc>
                <a:spcPct val="114000"/>
              </a:lnSpc>
            </a:pPr>
            <a:r>
              <a:rPr lang="en-US" dirty="0">
                <a:solidFill>
                  <a:srgbClr val="00845D"/>
                </a:solidFill>
              </a:rPr>
              <a:t>View this video in a larger online lesson when you visit </a:t>
            </a:r>
            <a:r>
              <a:rPr lang="en-US" b="1" dirty="0">
                <a:solidFill>
                  <a:srgbClr val="005543"/>
                </a:solidFill>
              </a:rPr>
              <a:t>thecouncil.ffa.org</a:t>
            </a:r>
            <a:r>
              <a:rPr lang="en-US" dirty="0">
                <a:solidFill>
                  <a:srgbClr val="00845D"/>
                </a:solidFill>
              </a:rPr>
              <a:t>.</a:t>
            </a:r>
            <a:r>
              <a:rPr lang="en-US" b="1" dirty="0">
                <a:solidFill>
                  <a:srgbClr val="005543"/>
                </a:solidFill>
              </a:rPr>
              <a:t> </a:t>
            </a:r>
          </a:p>
          <a:p>
            <a:pPr>
              <a:lnSpc>
                <a:spcPct val="114000"/>
              </a:lnSpc>
            </a:pPr>
            <a:endParaRPr lang="en-US" b="1" dirty="0">
              <a:solidFill>
                <a:srgbClr val="005543"/>
              </a:solidFill>
            </a:endParaRPr>
          </a:p>
          <a:p>
            <a:pPr>
              <a:lnSpc>
                <a:spcPct val="114000"/>
              </a:lnSpc>
            </a:pPr>
            <a:r>
              <a:rPr lang="en-US" dirty="0">
                <a:solidFill>
                  <a:srgbClr val="00845D"/>
                </a:solidFill>
              </a:rPr>
              <a:t>Click on </a:t>
            </a:r>
            <a:r>
              <a:rPr lang="en-US" b="1" dirty="0">
                <a:solidFill>
                  <a:srgbClr val="005543"/>
                </a:solidFill>
              </a:rPr>
              <a:t>SAE </a:t>
            </a:r>
            <a:r>
              <a:rPr lang="en-US" dirty="0">
                <a:solidFill>
                  <a:srgbClr val="00845D"/>
                </a:solidFill>
              </a:rPr>
              <a:t>and </a:t>
            </a:r>
            <a:br>
              <a:rPr lang="en-US" dirty="0">
                <a:solidFill>
                  <a:srgbClr val="00845D"/>
                </a:solidFill>
              </a:rPr>
            </a:br>
            <a:r>
              <a:rPr lang="en-US" dirty="0">
                <a:solidFill>
                  <a:srgbClr val="00845D"/>
                </a:solidFill>
              </a:rPr>
              <a:t>launch the </a:t>
            </a:r>
            <a:r>
              <a:rPr lang="en-US" b="1" dirty="0">
                <a:solidFill>
                  <a:srgbClr val="005543"/>
                </a:solidFill>
              </a:rPr>
              <a:t>Learning Guides Online Course</a:t>
            </a:r>
            <a:r>
              <a:rPr lang="en-US" dirty="0">
                <a:solidFill>
                  <a:srgbClr val="00845D"/>
                </a:solidFill>
              </a:rPr>
              <a:t>.</a:t>
            </a:r>
          </a:p>
        </p:txBody>
      </p:sp>
      <p:pic>
        <p:nvPicPr>
          <p:cNvPr id="8" name="Graphic 7" descr="Plant">
            <a:extLst>
              <a:ext uri="{FF2B5EF4-FFF2-40B4-BE49-F238E27FC236}">
                <a16:creationId xmlns:a16="http://schemas.microsoft.com/office/drawing/2014/main" id="{3DFEE010-8499-D147-B719-0951678E2E38}"/>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11298902" y="6045336"/>
            <a:ext cx="685800" cy="685800"/>
          </a:xfrm>
          <a:prstGeom prst="rect">
            <a:avLst/>
          </a:prstGeom>
        </p:spPr>
      </p:pic>
    </p:spTree>
    <p:custDataLst>
      <p:tags r:id="rId1"/>
    </p:custDataLst>
    <p:extLst>
      <p:ext uri="{BB962C8B-B14F-4D97-AF65-F5344CB8AC3E}">
        <p14:creationId xmlns:p14="http://schemas.microsoft.com/office/powerpoint/2010/main" val="141755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0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658F25-FA78-5144-B981-B517C310B616}"/>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F817F904-C21A-6940-BD74-341E7A301A41}"/>
              </a:ext>
            </a:extLst>
          </p:cNvPr>
          <p:cNvSpPr>
            <a:spLocks noGrp="1"/>
          </p:cNvSpPr>
          <p:nvPr>
            <p:ph type="body" sz="quarter" idx="15"/>
          </p:nvPr>
        </p:nvSpPr>
        <p:spPr/>
        <p:txBody>
          <a:bodyPr/>
          <a:lstStyle/>
          <a:p>
            <a:endParaRPr lang="en-US"/>
          </a:p>
        </p:txBody>
      </p:sp>
      <p:grpSp>
        <p:nvGrpSpPr>
          <p:cNvPr id="3" name="Group 2"/>
          <p:cNvGrpSpPr/>
          <p:nvPr/>
        </p:nvGrpSpPr>
        <p:grpSpPr>
          <a:xfrm>
            <a:off x="207298" y="370390"/>
            <a:ext cx="11777404" cy="4919241"/>
            <a:chOff x="1651695" y="1332634"/>
            <a:chExt cx="8887362" cy="3517730"/>
          </a:xfrm>
        </p:grpSpPr>
        <p:sp>
          <p:nvSpPr>
            <p:cNvPr id="5" name="Rounded Rectangle">
              <a:extLst>
                <a:ext uri="{FF2B5EF4-FFF2-40B4-BE49-F238E27FC236}">
                  <a16:creationId xmlns:a16="http://schemas.microsoft.com/office/drawing/2014/main" id="{4A321682-B4EA-7B4C-B75D-CE3A73DC3C04}"/>
                </a:ext>
              </a:extLst>
            </p:cNvPr>
            <p:cNvSpPr/>
            <p:nvPr/>
          </p:nvSpPr>
          <p:spPr>
            <a:xfrm>
              <a:off x="7084934" y="1933693"/>
              <a:ext cx="2367932"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6" name="Rounded Rectangle">
              <a:extLst>
                <a:ext uri="{FF2B5EF4-FFF2-40B4-BE49-F238E27FC236}">
                  <a16:creationId xmlns:a16="http://schemas.microsoft.com/office/drawing/2014/main" id="{8845D4F4-5CEA-A249-B6AC-DD247497ABE8}"/>
                </a:ext>
              </a:extLst>
            </p:cNvPr>
            <p:cNvSpPr/>
            <p:nvPr/>
          </p:nvSpPr>
          <p:spPr>
            <a:xfrm>
              <a:off x="2860353" y="1933693"/>
              <a:ext cx="2367932"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7" name="Advanced…">
              <a:extLst>
                <a:ext uri="{FF2B5EF4-FFF2-40B4-BE49-F238E27FC236}">
                  <a16:creationId xmlns:a16="http://schemas.microsoft.com/office/drawing/2014/main" id="{77960302-19AF-054E-B8E2-4DBF0ACDB0CD}"/>
                </a:ext>
              </a:extLst>
            </p:cNvPr>
            <p:cNvSpPr txBox="1"/>
            <p:nvPr/>
          </p:nvSpPr>
          <p:spPr>
            <a:xfrm>
              <a:off x="7612231" y="1932954"/>
              <a:ext cx="1313336" cy="532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Advanced</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11-12</a:t>
              </a:r>
            </a:p>
          </p:txBody>
        </p:sp>
        <p:sp>
          <p:nvSpPr>
            <p:cNvPr id="8" name="Rounded Rectangle">
              <a:extLst>
                <a:ext uri="{FF2B5EF4-FFF2-40B4-BE49-F238E27FC236}">
                  <a16:creationId xmlns:a16="http://schemas.microsoft.com/office/drawing/2014/main" id="{E8B66B07-EFC9-0A4C-AD49-3DCEBE06A6DC}"/>
                </a:ext>
              </a:extLst>
            </p:cNvPr>
            <p:cNvSpPr/>
            <p:nvPr/>
          </p:nvSpPr>
          <p:spPr>
            <a:xfrm>
              <a:off x="4972643" y="1933693"/>
              <a:ext cx="2367931"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9" name="Intermediate…">
              <a:extLst>
                <a:ext uri="{FF2B5EF4-FFF2-40B4-BE49-F238E27FC236}">
                  <a16:creationId xmlns:a16="http://schemas.microsoft.com/office/drawing/2014/main" id="{DE1BBFBB-0E44-7544-962C-404595AD4216}"/>
                </a:ext>
              </a:extLst>
            </p:cNvPr>
            <p:cNvSpPr txBox="1"/>
            <p:nvPr/>
          </p:nvSpPr>
          <p:spPr>
            <a:xfrm>
              <a:off x="5499941" y="1932954"/>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Intermediate</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9-11</a:t>
              </a:r>
            </a:p>
          </p:txBody>
        </p:sp>
        <p:sp>
          <p:nvSpPr>
            <p:cNvPr id="10" name="Arrow">
              <a:extLst>
                <a:ext uri="{FF2B5EF4-FFF2-40B4-BE49-F238E27FC236}">
                  <a16:creationId xmlns:a16="http://schemas.microsoft.com/office/drawing/2014/main" id="{F6140107-6375-384B-8F97-FBBD0C0D6391}"/>
                </a:ext>
              </a:extLst>
            </p:cNvPr>
            <p:cNvSpPr/>
            <p:nvPr/>
          </p:nvSpPr>
          <p:spPr>
            <a:xfrm>
              <a:off x="2449842" y="2257948"/>
              <a:ext cx="8089215" cy="2592416"/>
            </a:xfrm>
            <a:prstGeom prst="rightArrow">
              <a:avLst>
                <a:gd name="adj1" fmla="val 82884"/>
                <a:gd name="adj2" fmla="val 32955"/>
              </a:avLst>
            </a:prstGeom>
            <a:solidFill>
              <a:srgbClr val="005543"/>
            </a:solidFill>
            <a:ln w="12700">
              <a:miter lim="400000"/>
            </a:ln>
            <a:effectLst>
              <a:outerShdw blurRad="127000" dist="54193" dir="4654599"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1" name="SAE Student Roadmap">
              <a:extLst>
                <a:ext uri="{FF2B5EF4-FFF2-40B4-BE49-F238E27FC236}">
                  <a16:creationId xmlns:a16="http://schemas.microsoft.com/office/drawing/2014/main" id="{14D04D99-C397-D742-9EBC-A9DA1A5DD5C0}"/>
                </a:ext>
              </a:extLst>
            </p:cNvPr>
            <p:cNvSpPr txBox="1"/>
            <p:nvPr/>
          </p:nvSpPr>
          <p:spPr>
            <a:xfrm>
              <a:off x="3672320" y="1332634"/>
              <a:ext cx="5086314" cy="525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457200">
                <a:defRPr sz="4200" b="1" i="1">
                  <a:solidFill>
                    <a:srgbClr val="000000"/>
                  </a:solidFill>
                  <a:latin typeface="Gill Sans"/>
                  <a:ea typeface="Gill Sans"/>
                  <a:cs typeface="Gill Sans"/>
                  <a:sym typeface="Gill Sans"/>
                </a:defRPr>
              </a:lvl1pPr>
            </a:lstStyle>
            <a:p>
              <a:pPr algn="ctr"/>
              <a:r>
                <a:rPr sz="2953" i="0" dirty="0">
                  <a:latin typeface="Calibri" panose="020F0502020204030204" pitchFamily="34" charset="0"/>
                  <a:cs typeface="Calibri" panose="020F0502020204030204" pitchFamily="34" charset="0"/>
                </a:rPr>
                <a:t>SAE Student Roadmap</a:t>
              </a:r>
            </a:p>
          </p:txBody>
        </p:sp>
        <p:grpSp>
          <p:nvGrpSpPr>
            <p:cNvPr id="12" name="Group">
              <a:extLst>
                <a:ext uri="{FF2B5EF4-FFF2-40B4-BE49-F238E27FC236}">
                  <a16:creationId xmlns:a16="http://schemas.microsoft.com/office/drawing/2014/main" id="{E8F93FF5-12BB-AE46-BCF5-8645F3D828A3}"/>
                </a:ext>
              </a:extLst>
            </p:cNvPr>
            <p:cNvGrpSpPr/>
            <p:nvPr/>
          </p:nvGrpSpPr>
          <p:grpSpPr>
            <a:xfrm>
              <a:off x="1651695" y="2926409"/>
              <a:ext cx="768844" cy="1225075"/>
              <a:chOff x="0" y="-58"/>
              <a:chExt cx="1093465" cy="1742328"/>
            </a:xfrm>
          </p:grpSpPr>
          <p:pic>
            <p:nvPicPr>
              <p:cNvPr id="13" name="Image" descr="Image">
                <a:extLst>
                  <a:ext uri="{FF2B5EF4-FFF2-40B4-BE49-F238E27FC236}">
                    <a16:creationId xmlns:a16="http://schemas.microsoft.com/office/drawing/2014/main" id="{CEC18EF3-F543-D44B-95C9-DFFFBEB1C6F4}"/>
                  </a:ext>
                </a:extLst>
              </p:cNvPr>
              <p:cNvPicPr>
                <a:picLocks noChangeAspect="1"/>
              </p:cNvPicPr>
              <p:nvPr/>
            </p:nvPicPr>
            <p:blipFill>
              <a:blip r:embed="rId3"/>
              <a:srcRect l="43070" t="8554" r="35127" b="3582"/>
              <a:stretch>
                <a:fillRect/>
              </a:stretch>
            </p:blipFill>
            <p:spPr>
              <a:xfrm>
                <a:off x="404868" y="-59"/>
                <a:ext cx="688598" cy="1563380"/>
              </a:xfrm>
              <a:custGeom>
                <a:avLst/>
                <a:gdLst/>
                <a:ahLst/>
                <a:cxnLst>
                  <a:cxn ang="0">
                    <a:pos x="wd2" y="hd2"/>
                  </a:cxn>
                  <a:cxn ang="5400000">
                    <a:pos x="wd2" y="hd2"/>
                  </a:cxn>
                  <a:cxn ang="10800000">
                    <a:pos x="wd2" y="hd2"/>
                  </a:cxn>
                  <a:cxn ang="16200000">
                    <a:pos x="wd2" y="hd2"/>
                  </a:cxn>
                </a:cxnLst>
                <a:rect l="0" t="0" r="r" b="b"/>
                <a:pathLst>
                  <a:path w="21588" h="21546" extrusionOk="0">
                    <a:moveTo>
                      <a:pt x="9395" y="1"/>
                    </a:moveTo>
                    <a:cubicBezTo>
                      <a:pt x="8695" y="-12"/>
                      <a:pt x="7998" y="131"/>
                      <a:pt x="7155" y="444"/>
                    </a:cubicBezTo>
                    <a:lnTo>
                      <a:pt x="6371" y="739"/>
                    </a:lnTo>
                    <a:lnTo>
                      <a:pt x="6434" y="1171"/>
                    </a:lnTo>
                    <a:cubicBezTo>
                      <a:pt x="6467" y="1411"/>
                      <a:pt x="6629" y="1822"/>
                      <a:pt x="6794" y="2079"/>
                    </a:cubicBezTo>
                    <a:cubicBezTo>
                      <a:pt x="7260" y="2808"/>
                      <a:pt x="7178" y="3155"/>
                      <a:pt x="6521" y="3255"/>
                    </a:cubicBezTo>
                    <a:cubicBezTo>
                      <a:pt x="6275" y="3293"/>
                      <a:pt x="6160" y="3346"/>
                      <a:pt x="6160" y="3419"/>
                    </a:cubicBezTo>
                    <a:cubicBezTo>
                      <a:pt x="6160" y="3604"/>
                      <a:pt x="5847" y="3808"/>
                      <a:pt x="5326" y="3955"/>
                    </a:cubicBezTo>
                    <a:cubicBezTo>
                      <a:pt x="5050" y="4034"/>
                      <a:pt x="4608" y="4193"/>
                      <a:pt x="4343" y="4316"/>
                    </a:cubicBezTo>
                    <a:cubicBezTo>
                      <a:pt x="4056" y="4451"/>
                      <a:pt x="3763" y="4546"/>
                      <a:pt x="3609" y="4546"/>
                    </a:cubicBezTo>
                    <a:cubicBezTo>
                      <a:pt x="3393" y="4546"/>
                      <a:pt x="3362" y="4567"/>
                      <a:pt x="3423" y="4672"/>
                    </a:cubicBezTo>
                    <a:cubicBezTo>
                      <a:pt x="3485" y="4781"/>
                      <a:pt x="3410" y="4817"/>
                      <a:pt x="2875" y="4967"/>
                    </a:cubicBezTo>
                    <a:cubicBezTo>
                      <a:pt x="2128" y="5177"/>
                      <a:pt x="1677" y="5405"/>
                      <a:pt x="1332" y="5744"/>
                    </a:cubicBezTo>
                    <a:cubicBezTo>
                      <a:pt x="1144" y="5929"/>
                      <a:pt x="968" y="6021"/>
                      <a:pt x="698" y="6072"/>
                    </a:cubicBezTo>
                    <a:cubicBezTo>
                      <a:pt x="172" y="6172"/>
                      <a:pt x="15" y="6381"/>
                      <a:pt x="1" y="6980"/>
                    </a:cubicBezTo>
                    <a:cubicBezTo>
                      <a:pt x="-12" y="7533"/>
                      <a:pt x="193" y="8450"/>
                      <a:pt x="362" y="8588"/>
                    </a:cubicBezTo>
                    <a:cubicBezTo>
                      <a:pt x="421" y="8637"/>
                      <a:pt x="474" y="8846"/>
                      <a:pt x="474" y="9053"/>
                    </a:cubicBezTo>
                    <a:cubicBezTo>
                      <a:pt x="474" y="9389"/>
                      <a:pt x="515" y="9476"/>
                      <a:pt x="934" y="9852"/>
                    </a:cubicBezTo>
                    <a:cubicBezTo>
                      <a:pt x="1456" y="10320"/>
                      <a:pt x="1741" y="10409"/>
                      <a:pt x="2377" y="10322"/>
                    </a:cubicBezTo>
                    <a:cubicBezTo>
                      <a:pt x="2576" y="10295"/>
                      <a:pt x="3010" y="10259"/>
                      <a:pt x="3348" y="10240"/>
                    </a:cubicBezTo>
                    <a:cubicBezTo>
                      <a:pt x="4258" y="10189"/>
                      <a:pt x="4521" y="10327"/>
                      <a:pt x="4132" y="10656"/>
                    </a:cubicBezTo>
                    <a:cubicBezTo>
                      <a:pt x="4036" y="10736"/>
                      <a:pt x="3958" y="10862"/>
                      <a:pt x="3958" y="10935"/>
                    </a:cubicBezTo>
                    <a:cubicBezTo>
                      <a:pt x="3957" y="11007"/>
                      <a:pt x="3858" y="11197"/>
                      <a:pt x="3734" y="11356"/>
                    </a:cubicBezTo>
                    <a:cubicBezTo>
                      <a:pt x="3610" y="11514"/>
                      <a:pt x="3501" y="11683"/>
                      <a:pt x="3497" y="11733"/>
                    </a:cubicBezTo>
                    <a:cubicBezTo>
                      <a:pt x="3493" y="11783"/>
                      <a:pt x="3458" y="11916"/>
                      <a:pt x="3423" y="12029"/>
                    </a:cubicBezTo>
                    <a:cubicBezTo>
                      <a:pt x="3337" y="12301"/>
                      <a:pt x="3712" y="12763"/>
                      <a:pt x="4231" y="13029"/>
                    </a:cubicBezTo>
                    <a:lnTo>
                      <a:pt x="4629" y="13237"/>
                    </a:lnTo>
                    <a:lnTo>
                      <a:pt x="4642" y="14233"/>
                    </a:lnTo>
                    <a:cubicBezTo>
                      <a:pt x="4647" y="14931"/>
                      <a:pt x="4595" y="15349"/>
                      <a:pt x="4468" y="15644"/>
                    </a:cubicBezTo>
                    <a:cubicBezTo>
                      <a:pt x="4368" y="15875"/>
                      <a:pt x="4267" y="16121"/>
                      <a:pt x="4244" y="16191"/>
                    </a:cubicBezTo>
                    <a:cubicBezTo>
                      <a:pt x="4221" y="16261"/>
                      <a:pt x="4095" y="16563"/>
                      <a:pt x="3970" y="16858"/>
                    </a:cubicBezTo>
                    <a:cubicBezTo>
                      <a:pt x="3372" y="18265"/>
                      <a:pt x="3325" y="19573"/>
                      <a:pt x="3858" y="19855"/>
                    </a:cubicBezTo>
                    <a:cubicBezTo>
                      <a:pt x="3937" y="19897"/>
                      <a:pt x="3985" y="20073"/>
                      <a:pt x="3970" y="20293"/>
                    </a:cubicBezTo>
                    <a:cubicBezTo>
                      <a:pt x="3936" y="20801"/>
                      <a:pt x="4044" y="20910"/>
                      <a:pt x="4729" y="21020"/>
                    </a:cubicBezTo>
                    <a:cubicBezTo>
                      <a:pt x="5037" y="21070"/>
                      <a:pt x="5663" y="21181"/>
                      <a:pt x="6110" y="21267"/>
                    </a:cubicBezTo>
                    <a:cubicBezTo>
                      <a:pt x="6557" y="21352"/>
                      <a:pt x="7154" y="21450"/>
                      <a:pt x="7441" y="21485"/>
                    </a:cubicBezTo>
                    <a:cubicBezTo>
                      <a:pt x="8283" y="21588"/>
                      <a:pt x="8736" y="21567"/>
                      <a:pt x="9967" y="21371"/>
                    </a:cubicBezTo>
                    <a:cubicBezTo>
                      <a:pt x="10533" y="21280"/>
                      <a:pt x="10592" y="21190"/>
                      <a:pt x="10166" y="21059"/>
                    </a:cubicBezTo>
                    <a:cubicBezTo>
                      <a:pt x="9486" y="20849"/>
                      <a:pt x="9192" y="20728"/>
                      <a:pt x="9258" y="20681"/>
                    </a:cubicBezTo>
                    <a:cubicBezTo>
                      <a:pt x="9364" y="20606"/>
                      <a:pt x="10727" y="20683"/>
                      <a:pt x="11734" y="20824"/>
                    </a:cubicBezTo>
                    <a:cubicBezTo>
                      <a:pt x="12817" y="20975"/>
                      <a:pt x="14067" y="21023"/>
                      <a:pt x="14732" y="20944"/>
                    </a:cubicBezTo>
                    <a:cubicBezTo>
                      <a:pt x="15004" y="20911"/>
                      <a:pt x="15238" y="20871"/>
                      <a:pt x="15243" y="20851"/>
                    </a:cubicBezTo>
                    <a:cubicBezTo>
                      <a:pt x="15247" y="20831"/>
                      <a:pt x="15271" y="20775"/>
                      <a:pt x="15292" y="20725"/>
                    </a:cubicBezTo>
                    <a:cubicBezTo>
                      <a:pt x="15336" y="20623"/>
                      <a:pt x="14647" y="20451"/>
                      <a:pt x="13625" y="20304"/>
                    </a:cubicBezTo>
                    <a:cubicBezTo>
                      <a:pt x="13059" y="20223"/>
                      <a:pt x="12925" y="20164"/>
                      <a:pt x="12480" y="19845"/>
                    </a:cubicBezTo>
                    <a:cubicBezTo>
                      <a:pt x="12036" y="19525"/>
                      <a:pt x="12028" y="19545"/>
                      <a:pt x="12431" y="18811"/>
                    </a:cubicBezTo>
                    <a:cubicBezTo>
                      <a:pt x="12642" y="18426"/>
                      <a:pt x="12897" y="17946"/>
                      <a:pt x="12991" y="17750"/>
                    </a:cubicBezTo>
                    <a:cubicBezTo>
                      <a:pt x="13084" y="17553"/>
                      <a:pt x="13310" y="17213"/>
                      <a:pt x="13501" y="16995"/>
                    </a:cubicBezTo>
                    <a:cubicBezTo>
                      <a:pt x="13692" y="16777"/>
                      <a:pt x="13828" y="16570"/>
                      <a:pt x="13799" y="16535"/>
                    </a:cubicBezTo>
                    <a:cubicBezTo>
                      <a:pt x="13770" y="16501"/>
                      <a:pt x="13935" y="16387"/>
                      <a:pt x="14160" y="16284"/>
                    </a:cubicBezTo>
                    <a:cubicBezTo>
                      <a:pt x="14556" y="16102"/>
                      <a:pt x="14569" y="16084"/>
                      <a:pt x="14620" y="15622"/>
                    </a:cubicBezTo>
                    <a:cubicBezTo>
                      <a:pt x="14668" y="15189"/>
                      <a:pt x="14624" y="15073"/>
                      <a:pt x="14197" y="14353"/>
                    </a:cubicBezTo>
                    <a:cubicBezTo>
                      <a:pt x="13939" y="13918"/>
                      <a:pt x="13640" y="13353"/>
                      <a:pt x="13538" y="13101"/>
                    </a:cubicBezTo>
                    <a:cubicBezTo>
                      <a:pt x="13367" y="12679"/>
                      <a:pt x="13141" y="12409"/>
                      <a:pt x="12368" y="11728"/>
                    </a:cubicBezTo>
                    <a:cubicBezTo>
                      <a:pt x="12214" y="11592"/>
                      <a:pt x="12084" y="11446"/>
                      <a:pt x="12082" y="11400"/>
                    </a:cubicBezTo>
                    <a:cubicBezTo>
                      <a:pt x="12080" y="11353"/>
                      <a:pt x="12002" y="11268"/>
                      <a:pt x="11908" y="11214"/>
                    </a:cubicBezTo>
                    <a:cubicBezTo>
                      <a:pt x="11814" y="11159"/>
                      <a:pt x="11746" y="11064"/>
                      <a:pt x="11746" y="11006"/>
                    </a:cubicBezTo>
                    <a:cubicBezTo>
                      <a:pt x="11746" y="10947"/>
                      <a:pt x="11660" y="10850"/>
                      <a:pt x="11560" y="10787"/>
                    </a:cubicBezTo>
                    <a:cubicBezTo>
                      <a:pt x="11418" y="10698"/>
                      <a:pt x="11409" y="10636"/>
                      <a:pt x="11497" y="10508"/>
                    </a:cubicBezTo>
                    <a:cubicBezTo>
                      <a:pt x="11560" y="10417"/>
                      <a:pt x="11637" y="10175"/>
                      <a:pt x="11672" y="9967"/>
                    </a:cubicBezTo>
                    <a:cubicBezTo>
                      <a:pt x="11735" y="9586"/>
                      <a:pt x="11958" y="9369"/>
                      <a:pt x="12194" y="9474"/>
                    </a:cubicBezTo>
                    <a:cubicBezTo>
                      <a:pt x="12255" y="9501"/>
                      <a:pt x="12570" y="9758"/>
                      <a:pt x="12891" y="10043"/>
                    </a:cubicBezTo>
                    <a:cubicBezTo>
                      <a:pt x="13212" y="10329"/>
                      <a:pt x="13518" y="10574"/>
                      <a:pt x="13575" y="10590"/>
                    </a:cubicBezTo>
                    <a:cubicBezTo>
                      <a:pt x="13633" y="10606"/>
                      <a:pt x="13838" y="10596"/>
                      <a:pt x="14023" y="10568"/>
                    </a:cubicBezTo>
                    <a:cubicBezTo>
                      <a:pt x="14208" y="10540"/>
                      <a:pt x="15799" y="10355"/>
                      <a:pt x="17557" y="10158"/>
                    </a:cubicBezTo>
                    <a:cubicBezTo>
                      <a:pt x="19314" y="9961"/>
                      <a:pt x="20933" y="9780"/>
                      <a:pt x="21165" y="9753"/>
                    </a:cubicBezTo>
                    <a:lnTo>
                      <a:pt x="21588" y="9704"/>
                    </a:lnTo>
                    <a:lnTo>
                      <a:pt x="21190" y="9234"/>
                    </a:lnTo>
                    <a:cubicBezTo>
                      <a:pt x="20584" y="8512"/>
                      <a:pt x="19995" y="7761"/>
                      <a:pt x="19809" y="7494"/>
                    </a:cubicBezTo>
                    <a:cubicBezTo>
                      <a:pt x="19716" y="7362"/>
                      <a:pt x="19600" y="7246"/>
                      <a:pt x="19547" y="7232"/>
                    </a:cubicBezTo>
                    <a:cubicBezTo>
                      <a:pt x="19495" y="7217"/>
                      <a:pt x="18623" y="7307"/>
                      <a:pt x="17607" y="7434"/>
                    </a:cubicBezTo>
                    <a:cubicBezTo>
                      <a:pt x="15844" y="7655"/>
                      <a:pt x="15721" y="7667"/>
                      <a:pt x="15043" y="7615"/>
                    </a:cubicBezTo>
                    <a:cubicBezTo>
                      <a:pt x="14653" y="7585"/>
                      <a:pt x="13755" y="7560"/>
                      <a:pt x="13053" y="7560"/>
                    </a:cubicBezTo>
                    <a:cubicBezTo>
                      <a:pt x="11303" y="7560"/>
                      <a:pt x="11339" y="7580"/>
                      <a:pt x="11323" y="6597"/>
                    </a:cubicBezTo>
                    <a:cubicBezTo>
                      <a:pt x="11315" y="6047"/>
                      <a:pt x="11267" y="5779"/>
                      <a:pt x="11124" y="5591"/>
                    </a:cubicBezTo>
                    <a:cubicBezTo>
                      <a:pt x="10884" y="5274"/>
                      <a:pt x="10667" y="4693"/>
                      <a:pt x="10689" y="4399"/>
                    </a:cubicBezTo>
                    <a:cubicBezTo>
                      <a:pt x="10702" y="4212"/>
                      <a:pt x="10638" y="4147"/>
                      <a:pt x="10291" y="3977"/>
                    </a:cubicBezTo>
                    <a:cubicBezTo>
                      <a:pt x="10064" y="3867"/>
                      <a:pt x="9880" y="3743"/>
                      <a:pt x="9880" y="3698"/>
                    </a:cubicBezTo>
                    <a:cubicBezTo>
                      <a:pt x="9880" y="3654"/>
                      <a:pt x="10043" y="3550"/>
                      <a:pt x="10241" y="3469"/>
                    </a:cubicBezTo>
                    <a:cubicBezTo>
                      <a:pt x="10860" y="3214"/>
                      <a:pt x="11622" y="2378"/>
                      <a:pt x="11622" y="1954"/>
                    </a:cubicBezTo>
                    <a:cubicBezTo>
                      <a:pt x="11622" y="1831"/>
                      <a:pt x="11742" y="1621"/>
                      <a:pt x="11883" y="1489"/>
                    </a:cubicBezTo>
                    <a:cubicBezTo>
                      <a:pt x="12196" y="1195"/>
                      <a:pt x="12214" y="855"/>
                      <a:pt x="11920" y="712"/>
                    </a:cubicBezTo>
                    <a:cubicBezTo>
                      <a:pt x="11804" y="656"/>
                      <a:pt x="11654" y="560"/>
                      <a:pt x="11585" y="499"/>
                    </a:cubicBezTo>
                    <a:cubicBezTo>
                      <a:pt x="11515" y="437"/>
                      <a:pt x="11116" y="299"/>
                      <a:pt x="10701" y="192"/>
                    </a:cubicBezTo>
                    <a:cubicBezTo>
                      <a:pt x="10238" y="74"/>
                      <a:pt x="9815" y="9"/>
                      <a:pt x="9395" y="1"/>
                    </a:cubicBezTo>
                    <a:close/>
                    <a:moveTo>
                      <a:pt x="9320" y="14058"/>
                    </a:moveTo>
                    <a:cubicBezTo>
                      <a:pt x="9489" y="14065"/>
                      <a:pt x="9727" y="14164"/>
                      <a:pt x="9942" y="14326"/>
                    </a:cubicBezTo>
                    <a:cubicBezTo>
                      <a:pt x="10100" y="14444"/>
                      <a:pt x="10228" y="14570"/>
                      <a:pt x="10228" y="14605"/>
                    </a:cubicBezTo>
                    <a:cubicBezTo>
                      <a:pt x="10228" y="14639"/>
                      <a:pt x="10362" y="14739"/>
                      <a:pt x="10515" y="14829"/>
                    </a:cubicBezTo>
                    <a:cubicBezTo>
                      <a:pt x="10679" y="14925"/>
                      <a:pt x="10827" y="15102"/>
                      <a:pt x="10875" y="15261"/>
                    </a:cubicBezTo>
                    <a:cubicBezTo>
                      <a:pt x="10945" y="15492"/>
                      <a:pt x="10905" y="15567"/>
                      <a:pt x="10651" y="15781"/>
                    </a:cubicBezTo>
                    <a:cubicBezTo>
                      <a:pt x="10489" y="15917"/>
                      <a:pt x="10364" y="16067"/>
                      <a:pt x="10365" y="16120"/>
                    </a:cubicBezTo>
                    <a:cubicBezTo>
                      <a:pt x="10367" y="16172"/>
                      <a:pt x="10232" y="16390"/>
                      <a:pt x="10067" y="16601"/>
                    </a:cubicBezTo>
                    <a:cubicBezTo>
                      <a:pt x="9901" y="16812"/>
                      <a:pt x="9635" y="17204"/>
                      <a:pt x="9482" y="17471"/>
                    </a:cubicBezTo>
                    <a:cubicBezTo>
                      <a:pt x="9236" y="17899"/>
                      <a:pt x="9122" y="18182"/>
                      <a:pt x="8872" y="18975"/>
                    </a:cubicBezTo>
                    <a:cubicBezTo>
                      <a:pt x="8837" y="19087"/>
                      <a:pt x="8735" y="19215"/>
                      <a:pt x="8648" y="19259"/>
                    </a:cubicBezTo>
                    <a:cubicBezTo>
                      <a:pt x="8516" y="19326"/>
                      <a:pt x="8438" y="19563"/>
                      <a:pt x="8350" y="20178"/>
                    </a:cubicBezTo>
                    <a:cubicBezTo>
                      <a:pt x="8344" y="20220"/>
                      <a:pt x="8288" y="20280"/>
                      <a:pt x="8225" y="20315"/>
                    </a:cubicBezTo>
                    <a:cubicBezTo>
                      <a:pt x="8069" y="20402"/>
                      <a:pt x="7974" y="20396"/>
                      <a:pt x="7740" y="20282"/>
                    </a:cubicBezTo>
                    <a:cubicBezTo>
                      <a:pt x="7609" y="20219"/>
                      <a:pt x="7584" y="20173"/>
                      <a:pt x="7665" y="20151"/>
                    </a:cubicBezTo>
                    <a:cubicBezTo>
                      <a:pt x="7859" y="20098"/>
                      <a:pt x="7808" y="20038"/>
                      <a:pt x="7553" y="20009"/>
                    </a:cubicBezTo>
                    <a:cubicBezTo>
                      <a:pt x="7406" y="19992"/>
                      <a:pt x="7329" y="19940"/>
                      <a:pt x="7329" y="19866"/>
                    </a:cubicBezTo>
                    <a:cubicBezTo>
                      <a:pt x="7329" y="19802"/>
                      <a:pt x="7197" y="19665"/>
                      <a:pt x="7043" y="19566"/>
                    </a:cubicBezTo>
                    <a:cubicBezTo>
                      <a:pt x="6766" y="19385"/>
                      <a:pt x="6773" y="19380"/>
                      <a:pt x="6857" y="18439"/>
                    </a:cubicBezTo>
                    <a:cubicBezTo>
                      <a:pt x="6948" y="17401"/>
                      <a:pt x="6962" y="17383"/>
                      <a:pt x="7752" y="16995"/>
                    </a:cubicBezTo>
                    <a:cubicBezTo>
                      <a:pt x="8340" y="16706"/>
                      <a:pt x="8432" y="16536"/>
                      <a:pt x="8325" y="15994"/>
                    </a:cubicBezTo>
                    <a:cubicBezTo>
                      <a:pt x="8282" y="15778"/>
                      <a:pt x="8243" y="15571"/>
                      <a:pt x="8238" y="15529"/>
                    </a:cubicBezTo>
                    <a:cubicBezTo>
                      <a:pt x="8224" y="15434"/>
                      <a:pt x="9072" y="14140"/>
                      <a:pt x="9183" y="14085"/>
                    </a:cubicBezTo>
                    <a:cubicBezTo>
                      <a:pt x="9222" y="14066"/>
                      <a:pt x="9264" y="14055"/>
                      <a:pt x="9320" y="14058"/>
                    </a:cubicBezTo>
                    <a:close/>
                  </a:path>
                </a:pathLst>
              </a:custGeom>
              <a:ln w="12700" cap="flat">
                <a:noFill/>
                <a:miter lim="400000"/>
              </a:ln>
              <a:effectLst/>
            </p:spPr>
          </p:pic>
          <p:pic>
            <p:nvPicPr>
              <p:cNvPr id="14" name="Image" descr="Image">
                <a:extLst>
                  <a:ext uri="{FF2B5EF4-FFF2-40B4-BE49-F238E27FC236}">
                    <a16:creationId xmlns:a16="http://schemas.microsoft.com/office/drawing/2014/main" id="{5BEC5F6F-3F72-1044-B95B-D20894024E42}"/>
                  </a:ext>
                </a:extLst>
              </p:cNvPr>
              <p:cNvPicPr>
                <a:picLocks noChangeAspect="1"/>
              </p:cNvPicPr>
              <p:nvPr/>
            </p:nvPicPr>
            <p:blipFill>
              <a:blip r:embed="rId4"/>
              <a:srcRect l="49377"/>
              <a:stretch>
                <a:fillRect/>
              </a:stretch>
            </p:blipFill>
            <p:spPr>
              <a:xfrm flipH="1">
                <a:off x="0" y="26973"/>
                <a:ext cx="492885" cy="1715297"/>
              </a:xfrm>
              <a:prstGeom prst="rect">
                <a:avLst/>
              </a:prstGeom>
              <a:ln w="12700" cap="flat">
                <a:noFill/>
                <a:miter lim="400000"/>
              </a:ln>
              <a:effectLst/>
            </p:spPr>
          </p:pic>
        </p:grpSp>
        <p:sp>
          <p:nvSpPr>
            <p:cNvPr id="15" name="Rounded Rectangle">
              <a:extLst>
                <a:ext uri="{FF2B5EF4-FFF2-40B4-BE49-F238E27FC236}">
                  <a16:creationId xmlns:a16="http://schemas.microsoft.com/office/drawing/2014/main" id="{8FE447A9-CF92-EB40-85AA-0436FECD9368}"/>
                </a:ext>
              </a:extLst>
            </p:cNvPr>
            <p:cNvSpPr/>
            <p:nvPr/>
          </p:nvSpPr>
          <p:spPr>
            <a:xfrm>
              <a:off x="2815139" y="2541102"/>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16" name="Rounded Rectangle">
              <a:extLst>
                <a:ext uri="{FF2B5EF4-FFF2-40B4-BE49-F238E27FC236}">
                  <a16:creationId xmlns:a16="http://schemas.microsoft.com/office/drawing/2014/main" id="{E7FF5807-1D54-1F42-B40F-2EBA6FAB3A96}"/>
                </a:ext>
              </a:extLst>
            </p:cNvPr>
            <p:cNvSpPr/>
            <p:nvPr/>
          </p:nvSpPr>
          <p:spPr>
            <a:xfrm>
              <a:off x="2814285" y="3358589"/>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17" name="Rounded Rectangle">
              <a:extLst>
                <a:ext uri="{FF2B5EF4-FFF2-40B4-BE49-F238E27FC236}">
                  <a16:creationId xmlns:a16="http://schemas.microsoft.com/office/drawing/2014/main" id="{AE9B35CB-8585-CB41-B283-1CC01459C02E}"/>
                </a:ext>
              </a:extLst>
            </p:cNvPr>
            <p:cNvSpPr/>
            <p:nvPr/>
          </p:nvSpPr>
          <p:spPr>
            <a:xfrm>
              <a:off x="2814211" y="4173405"/>
              <a:ext cx="2948547" cy="367360"/>
            </a:xfrm>
            <a:prstGeom prst="roundRect">
              <a:avLst>
                <a:gd name="adj" fmla="val 33255"/>
              </a:avLst>
            </a:prstGeom>
            <a:gradFill flip="none" rotWithShape="1">
              <a:gsLst>
                <a:gs pos="0">
                  <a:srgbClr val="005543"/>
                </a:gs>
                <a:gs pos="75000">
                  <a:srgbClr val="00845D">
                    <a:shade val="67500"/>
                    <a:satMod val="115000"/>
                  </a:srgbClr>
                </a:gs>
                <a:gs pos="100000">
                  <a:srgbClr val="00845D"/>
                </a:gs>
              </a:gsLst>
              <a:lin ang="10800000" scaled="1"/>
              <a:tileRect/>
            </a:gradFill>
            <a:ln w="12700">
              <a:miter lim="400000"/>
            </a:ln>
          </p:spPr>
          <p:txBody>
            <a:bodyPr lIns="35719" tIns="35719" rIns="35719" bIns="35719" anchor="ctr"/>
            <a:lstStyle/>
            <a:p>
              <a:pPr>
                <a:defRPr sz="2700">
                  <a:solidFill>
                    <a:srgbClr val="FFFFFF"/>
                  </a:solidFill>
                  <a:latin typeface="Gill Sans"/>
                  <a:ea typeface="Gill Sans"/>
                  <a:cs typeface="Gill Sans"/>
                  <a:sym typeface="Gill Sans"/>
                </a:defRPr>
              </a:pPr>
              <a:endParaRPr sz="1898" dirty="0">
                <a:latin typeface="Calibri" panose="020F0502020204030204" pitchFamily="34" charset="0"/>
                <a:cs typeface="Calibri" panose="020F0502020204030204" pitchFamily="34" charset="0"/>
              </a:endParaRPr>
            </a:p>
          </p:txBody>
        </p:sp>
        <p:sp>
          <p:nvSpPr>
            <p:cNvPr id="18" name="The agricultural literacy component of a Foundational SAE may be transitioned to one or more Immersion SAEs.  All Foundational SAE components and Level 1 Immersion SAEs are intended to be graded.">
              <a:extLst>
                <a:ext uri="{FF2B5EF4-FFF2-40B4-BE49-F238E27FC236}">
                  <a16:creationId xmlns:a16="http://schemas.microsoft.com/office/drawing/2014/main" id="{58815D9A-7B74-8F48-BFB7-744E4E993AB9}"/>
                </a:ext>
              </a:extLst>
            </p:cNvPr>
            <p:cNvSpPr txBox="1"/>
            <p:nvPr/>
          </p:nvSpPr>
          <p:spPr>
            <a:xfrm>
              <a:off x="4822959" y="4197499"/>
              <a:ext cx="4969281" cy="319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200" i="1">
                  <a:solidFill>
                    <a:srgbClr val="FFFFFF"/>
                  </a:solidFill>
                  <a:latin typeface="Gill Sans SemiBold"/>
                  <a:ea typeface="Gill Sans SemiBold"/>
                  <a:cs typeface="Gill Sans SemiBold"/>
                  <a:sym typeface="Gill Sans SemiBold"/>
                </a:defRPr>
              </a:lvl1pPr>
            </a:lstStyle>
            <a:p>
              <a:r>
                <a:rPr sz="844" i="0" dirty="0">
                  <a:latin typeface="Calibri" panose="020F0502020204030204" pitchFamily="34" charset="0"/>
                  <a:cs typeface="Calibri" panose="020F0502020204030204" pitchFamily="34" charset="0"/>
                </a:rPr>
                <a:t>The agricultural literacy component of a Foundational SAE may be transitioned to one or more Immersion SAEs.  All Foundational SAE components and Level 1 Immersion SAEs are intended to be graded.</a:t>
              </a:r>
            </a:p>
          </p:txBody>
        </p:sp>
        <p:sp>
          <p:nvSpPr>
            <p:cNvPr id="19" name="Agricultural Literacy">
              <a:extLst>
                <a:ext uri="{FF2B5EF4-FFF2-40B4-BE49-F238E27FC236}">
                  <a16:creationId xmlns:a16="http://schemas.microsoft.com/office/drawing/2014/main" id="{AFBF88E4-62AC-9542-B779-DCDDA46314A1}"/>
                </a:ext>
              </a:extLst>
            </p:cNvPr>
            <p:cNvSpPr txBox="1"/>
            <p:nvPr/>
          </p:nvSpPr>
          <p:spPr>
            <a:xfrm>
              <a:off x="2898422" y="4198151"/>
              <a:ext cx="1827054" cy="3426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Agricultural Literacy</a:t>
              </a:r>
            </a:p>
          </p:txBody>
        </p:sp>
        <p:sp>
          <p:nvSpPr>
            <p:cNvPr id="20" name="Rounded Rectangle">
              <a:extLst>
                <a:ext uri="{FF2B5EF4-FFF2-40B4-BE49-F238E27FC236}">
                  <a16:creationId xmlns:a16="http://schemas.microsoft.com/office/drawing/2014/main" id="{11A15D97-7A1B-F042-A1E8-6C5E30F9074F}"/>
                </a:ext>
              </a:extLst>
            </p:cNvPr>
            <p:cNvSpPr/>
            <p:nvPr/>
          </p:nvSpPr>
          <p:spPr>
            <a:xfrm>
              <a:off x="2814211" y="3765957"/>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21" name="Career Exploration and Planning">
              <a:extLst>
                <a:ext uri="{FF2B5EF4-FFF2-40B4-BE49-F238E27FC236}">
                  <a16:creationId xmlns:a16="http://schemas.microsoft.com/office/drawing/2014/main" id="{49706C8F-9FE1-8546-85CF-234C8BF65FA8}"/>
                </a:ext>
              </a:extLst>
            </p:cNvPr>
            <p:cNvSpPr txBox="1"/>
            <p:nvPr/>
          </p:nvSpPr>
          <p:spPr>
            <a:xfrm>
              <a:off x="4707707" y="2555602"/>
              <a:ext cx="289380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Career Exploration and Planning</a:t>
              </a:r>
            </a:p>
          </p:txBody>
        </p:sp>
        <p:sp>
          <p:nvSpPr>
            <p:cNvPr id="22" name="Personal Financial Management and Planning">
              <a:extLst>
                <a:ext uri="{FF2B5EF4-FFF2-40B4-BE49-F238E27FC236}">
                  <a16:creationId xmlns:a16="http://schemas.microsoft.com/office/drawing/2014/main" id="{D023B701-3E9D-C945-9E9A-07C7F629F2E1}"/>
                </a:ext>
              </a:extLst>
            </p:cNvPr>
            <p:cNvSpPr txBox="1"/>
            <p:nvPr/>
          </p:nvSpPr>
          <p:spPr>
            <a:xfrm>
              <a:off x="4119629" y="3373089"/>
              <a:ext cx="407098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Personal Financial Management and Planning</a:t>
              </a:r>
            </a:p>
          </p:txBody>
        </p:sp>
        <p:sp>
          <p:nvSpPr>
            <p:cNvPr id="23" name="Workplace Safety">
              <a:extLst>
                <a:ext uri="{FF2B5EF4-FFF2-40B4-BE49-F238E27FC236}">
                  <a16:creationId xmlns:a16="http://schemas.microsoft.com/office/drawing/2014/main" id="{350D77D0-6423-AC4A-9B4D-312C25935B6B}"/>
                </a:ext>
              </a:extLst>
            </p:cNvPr>
            <p:cNvSpPr txBox="1"/>
            <p:nvPr/>
          </p:nvSpPr>
          <p:spPr>
            <a:xfrm>
              <a:off x="5226351" y="3780458"/>
              <a:ext cx="1646990"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Workplace Safety </a:t>
              </a:r>
            </a:p>
          </p:txBody>
        </p:sp>
        <p:sp>
          <p:nvSpPr>
            <p:cNvPr id="24" name="Foundational">
              <a:extLst>
                <a:ext uri="{FF2B5EF4-FFF2-40B4-BE49-F238E27FC236}">
                  <a16:creationId xmlns:a16="http://schemas.microsoft.com/office/drawing/2014/main" id="{3ABBEF13-CDA0-6741-99D7-C4797E94C9C8}"/>
                </a:ext>
              </a:extLst>
            </p:cNvPr>
            <p:cNvSpPr txBox="1"/>
            <p:nvPr/>
          </p:nvSpPr>
          <p:spPr>
            <a:xfrm rot="16200000">
              <a:off x="1828788" y="3366312"/>
              <a:ext cx="1579437" cy="375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cap="small">
                  <a:solidFill>
                    <a:srgbClr val="FFFFFF"/>
                  </a:solidFill>
                  <a:latin typeface="Gill Sans SemiBold"/>
                  <a:ea typeface="Gill Sans SemiBold"/>
                  <a:cs typeface="Gill Sans SemiBold"/>
                  <a:sym typeface="Gill Sans SemiBold"/>
                </a:defRPr>
              </a:lvl1pPr>
            </a:lstStyle>
            <a:p>
              <a:r>
                <a:rPr sz="1687" b="1" dirty="0">
                  <a:latin typeface="Calibri" panose="020F0502020204030204" pitchFamily="34" charset="0"/>
                  <a:cs typeface="Calibri" panose="020F0502020204030204" pitchFamily="34" charset="0"/>
                </a:rPr>
                <a:t>Foundational</a:t>
              </a:r>
            </a:p>
          </p:txBody>
        </p:sp>
        <p:sp>
          <p:nvSpPr>
            <p:cNvPr id="25" name="Rounded Rectangle">
              <a:extLst>
                <a:ext uri="{FF2B5EF4-FFF2-40B4-BE49-F238E27FC236}">
                  <a16:creationId xmlns:a16="http://schemas.microsoft.com/office/drawing/2014/main" id="{298AC017-6B3E-EA43-A98A-D4D0FC3FAAFE}"/>
                </a:ext>
              </a:extLst>
            </p:cNvPr>
            <p:cNvSpPr/>
            <p:nvPr/>
          </p:nvSpPr>
          <p:spPr>
            <a:xfrm>
              <a:off x="2816387" y="2952390"/>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26" name="Employability Skills for College and Career Readiness">
              <a:extLst>
                <a:ext uri="{FF2B5EF4-FFF2-40B4-BE49-F238E27FC236}">
                  <a16:creationId xmlns:a16="http://schemas.microsoft.com/office/drawing/2014/main" id="{1D260A46-B091-CF4E-832C-12EB838A108A}"/>
                </a:ext>
              </a:extLst>
            </p:cNvPr>
            <p:cNvSpPr txBox="1"/>
            <p:nvPr/>
          </p:nvSpPr>
          <p:spPr>
            <a:xfrm>
              <a:off x="3814593" y="2966890"/>
              <a:ext cx="467621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Employability Skills for College and Career Readiness</a:t>
              </a:r>
            </a:p>
          </p:txBody>
        </p:sp>
        <p:sp>
          <p:nvSpPr>
            <p:cNvPr id="27" name="Awareness…">
              <a:extLst>
                <a:ext uri="{FF2B5EF4-FFF2-40B4-BE49-F238E27FC236}">
                  <a16:creationId xmlns:a16="http://schemas.microsoft.com/office/drawing/2014/main" id="{35DCE4AA-92DB-4F45-A946-A10E51826338}"/>
                </a:ext>
              </a:extLst>
            </p:cNvPr>
            <p:cNvSpPr txBox="1"/>
            <p:nvPr/>
          </p:nvSpPr>
          <p:spPr>
            <a:xfrm>
              <a:off x="3387650" y="1932954"/>
              <a:ext cx="1313337" cy="5328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Awareness</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6-9</a:t>
              </a:r>
            </a:p>
          </p:txBody>
        </p:sp>
      </p:grpSp>
      <p:pic>
        <p:nvPicPr>
          <p:cNvPr id="28" name="Graphic 27" descr="Plant">
            <a:extLst>
              <a:ext uri="{FF2B5EF4-FFF2-40B4-BE49-F238E27FC236}">
                <a16:creationId xmlns:a16="http://schemas.microsoft.com/office/drawing/2014/main" id="{A0E4B95B-EFC8-3A4B-9C28-23E5D7F17D7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298902" y="6045336"/>
            <a:ext cx="685800" cy="685800"/>
          </a:xfrm>
          <a:prstGeom prst="rect">
            <a:avLst/>
          </a:prstGeom>
        </p:spPr>
      </p:pic>
    </p:spTree>
    <p:extLst>
      <p:ext uri="{BB962C8B-B14F-4D97-AF65-F5344CB8AC3E}">
        <p14:creationId xmlns:p14="http://schemas.microsoft.com/office/powerpoint/2010/main" val="4285632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B8DC566-7225-2B4C-BB8C-8D842C2D3EA0}"/>
              </a:ext>
            </a:extLst>
          </p:cNvPr>
          <p:cNvSpPr>
            <a:spLocks noGrp="1"/>
          </p:cNvSpPr>
          <p:nvPr>
            <p:ph type="body" sz="quarter" idx="15"/>
          </p:nvPr>
        </p:nvSpPr>
        <p:spPr/>
        <p:txBody>
          <a:bodyPr/>
          <a:lstStyle/>
          <a:p>
            <a:endParaRPr lang="en-US"/>
          </a:p>
        </p:txBody>
      </p:sp>
      <p:sp>
        <p:nvSpPr>
          <p:cNvPr id="5" name="Rounded Rectangle">
            <a:extLst>
              <a:ext uri="{FF2B5EF4-FFF2-40B4-BE49-F238E27FC236}">
                <a16:creationId xmlns:a16="http://schemas.microsoft.com/office/drawing/2014/main" id="{E7B8B10C-A580-334A-9D0B-5DC70485220F}"/>
              </a:ext>
            </a:extLst>
          </p:cNvPr>
          <p:cNvSpPr/>
          <p:nvPr/>
        </p:nvSpPr>
        <p:spPr>
          <a:xfrm>
            <a:off x="7024325" y="204758"/>
            <a:ext cx="2367931" cy="5871671"/>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6" name="Rounded Rectangle">
            <a:extLst>
              <a:ext uri="{FF2B5EF4-FFF2-40B4-BE49-F238E27FC236}">
                <a16:creationId xmlns:a16="http://schemas.microsoft.com/office/drawing/2014/main" id="{E08B9F28-7277-1E41-BD3D-42FEF960C341}"/>
              </a:ext>
            </a:extLst>
          </p:cNvPr>
          <p:cNvSpPr/>
          <p:nvPr/>
        </p:nvSpPr>
        <p:spPr>
          <a:xfrm>
            <a:off x="2799744" y="204758"/>
            <a:ext cx="2367931" cy="5871671"/>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7" name="Advanced…">
            <a:extLst>
              <a:ext uri="{FF2B5EF4-FFF2-40B4-BE49-F238E27FC236}">
                <a16:creationId xmlns:a16="http://schemas.microsoft.com/office/drawing/2014/main" id="{A163E6C6-C564-654A-AFBA-CA914D7A1E33}"/>
              </a:ext>
            </a:extLst>
          </p:cNvPr>
          <p:cNvSpPr txBox="1"/>
          <p:nvPr/>
        </p:nvSpPr>
        <p:spPr>
          <a:xfrm>
            <a:off x="7551622" y="204019"/>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Advanced</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11-12</a:t>
            </a:r>
          </a:p>
        </p:txBody>
      </p:sp>
      <p:sp>
        <p:nvSpPr>
          <p:cNvPr id="8" name="Rounded Rectangle">
            <a:extLst>
              <a:ext uri="{FF2B5EF4-FFF2-40B4-BE49-F238E27FC236}">
                <a16:creationId xmlns:a16="http://schemas.microsoft.com/office/drawing/2014/main" id="{07A97DB4-CA11-4141-971A-37E70E6FF443}"/>
              </a:ext>
            </a:extLst>
          </p:cNvPr>
          <p:cNvSpPr/>
          <p:nvPr/>
        </p:nvSpPr>
        <p:spPr>
          <a:xfrm>
            <a:off x="4912035" y="204758"/>
            <a:ext cx="2367931" cy="5871671"/>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9" name="Intermediate…">
            <a:extLst>
              <a:ext uri="{FF2B5EF4-FFF2-40B4-BE49-F238E27FC236}">
                <a16:creationId xmlns:a16="http://schemas.microsoft.com/office/drawing/2014/main" id="{CD6AF4F6-6AF7-BC44-AE4A-08A28BEAB604}"/>
              </a:ext>
            </a:extLst>
          </p:cNvPr>
          <p:cNvSpPr txBox="1"/>
          <p:nvPr/>
        </p:nvSpPr>
        <p:spPr>
          <a:xfrm>
            <a:off x="5439332" y="204019"/>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Intermediate</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9-11</a:t>
            </a:r>
          </a:p>
        </p:txBody>
      </p:sp>
      <p:sp>
        <p:nvSpPr>
          <p:cNvPr id="10" name="Awareness…">
            <a:extLst>
              <a:ext uri="{FF2B5EF4-FFF2-40B4-BE49-F238E27FC236}">
                <a16:creationId xmlns:a16="http://schemas.microsoft.com/office/drawing/2014/main" id="{8A04864F-0379-2240-905F-306ECB3A0389}"/>
              </a:ext>
            </a:extLst>
          </p:cNvPr>
          <p:cNvSpPr txBox="1"/>
          <p:nvPr/>
        </p:nvSpPr>
        <p:spPr>
          <a:xfrm>
            <a:off x="3327041" y="204019"/>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Awareness</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6-9</a:t>
            </a:r>
          </a:p>
        </p:txBody>
      </p:sp>
      <p:sp>
        <p:nvSpPr>
          <p:cNvPr id="11" name="Arrow">
            <a:extLst>
              <a:ext uri="{FF2B5EF4-FFF2-40B4-BE49-F238E27FC236}">
                <a16:creationId xmlns:a16="http://schemas.microsoft.com/office/drawing/2014/main" id="{569F5CD7-13B1-9B49-977B-282A54D9D7F9}"/>
              </a:ext>
            </a:extLst>
          </p:cNvPr>
          <p:cNvSpPr/>
          <p:nvPr/>
        </p:nvSpPr>
        <p:spPr>
          <a:xfrm>
            <a:off x="2440291" y="228498"/>
            <a:ext cx="8089214" cy="6146994"/>
          </a:xfrm>
          <a:prstGeom prst="rightArrow">
            <a:avLst>
              <a:gd name="adj1" fmla="val 82884"/>
              <a:gd name="adj2" fmla="val 13899"/>
            </a:avLst>
          </a:prstGeom>
          <a:solidFill>
            <a:srgbClr val="005543"/>
          </a:solidFill>
          <a:ln w="12700">
            <a:miter lim="400000"/>
          </a:ln>
          <a:effectLst>
            <a:outerShdw blurRad="127000" dist="54193" dir="4654599" rotWithShape="0">
              <a:srgbClr val="000000">
                <a:alpha val="50000"/>
              </a:srgbClr>
            </a:outerShdw>
          </a:effectLst>
        </p:spPr>
        <p:txBody>
          <a:bodyPr lIns="35719" tIns="35719" rIns="35719" bIns="35719" anchor="ctr"/>
          <a:lstStyle/>
          <a:p>
            <a:pPr>
              <a:defRPr>
                <a:solidFill>
                  <a:srgbClr val="FFFFFF"/>
                </a:solidFill>
              </a:defRPr>
            </a:pPr>
            <a:endParaRPr sz="1266" dirty="0">
              <a:latin typeface="Calibri Light" panose="020F0302020204030204" pitchFamily="34" charset="0"/>
              <a:cs typeface="Calibri Light" panose="020F0302020204030204" pitchFamily="34" charset="0"/>
            </a:endParaRPr>
          </a:p>
        </p:txBody>
      </p:sp>
      <p:sp>
        <p:nvSpPr>
          <p:cNvPr id="12" name="Foundational">
            <a:extLst>
              <a:ext uri="{FF2B5EF4-FFF2-40B4-BE49-F238E27FC236}">
                <a16:creationId xmlns:a16="http://schemas.microsoft.com/office/drawing/2014/main" id="{2EB38548-F72C-B348-9F99-4E5C25004096}"/>
              </a:ext>
            </a:extLst>
          </p:cNvPr>
          <p:cNvSpPr txBox="1"/>
          <p:nvPr/>
        </p:nvSpPr>
        <p:spPr>
          <a:xfrm rot="16200000">
            <a:off x="1824106" y="3050085"/>
            <a:ext cx="1579436" cy="375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cap="small">
                <a:solidFill>
                  <a:srgbClr val="FFFFFF"/>
                </a:solidFill>
                <a:latin typeface="Gill Sans SemiBold"/>
                <a:ea typeface="Gill Sans SemiBold"/>
                <a:cs typeface="Gill Sans SemiBold"/>
                <a:sym typeface="Gill Sans SemiBold"/>
              </a:defRPr>
            </a:lvl1pPr>
          </a:lstStyle>
          <a:p>
            <a:r>
              <a:rPr sz="1687" b="1" dirty="0">
                <a:latin typeface="Calibri" panose="020F0502020204030204" pitchFamily="34" charset="0"/>
                <a:cs typeface="Calibri" panose="020F0502020204030204" pitchFamily="34" charset="0"/>
              </a:rPr>
              <a:t>Foundational</a:t>
            </a:r>
          </a:p>
        </p:txBody>
      </p:sp>
      <p:sp>
        <p:nvSpPr>
          <p:cNvPr id="13" name="Rounded Rectangle">
            <a:extLst>
              <a:ext uri="{FF2B5EF4-FFF2-40B4-BE49-F238E27FC236}">
                <a16:creationId xmlns:a16="http://schemas.microsoft.com/office/drawing/2014/main" id="{C54EEA37-68DB-6B43-A2E0-47D49555FA7C}"/>
              </a:ext>
            </a:extLst>
          </p:cNvPr>
          <p:cNvSpPr/>
          <p:nvPr/>
        </p:nvSpPr>
        <p:spPr>
          <a:xfrm>
            <a:off x="2852127" y="889969"/>
            <a:ext cx="6682940" cy="3170270"/>
          </a:xfrm>
          <a:prstGeom prst="roundRect">
            <a:avLst>
              <a:gd name="adj" fmla="val 3864"/>
            </a:avLst>
          </a:prstGeom>
          <a:solidFill>
            <a:srgbClr val="00845D"/>
          </a:solidFill>
          <a:ln w="12700">
            <a:miter lim="400000"/>
          </a:ln>
        </p:spPr>
        <p:txBody>
          <a:bodyPr lIns="35719" tIns="35719" rIns="35719" bIns="35719" anchor="ctr"/>
          <a:lstStyle/>
          <a:p>
            <a:pPr>
              <a:defRPr i="1">
                <a:solidFill>
                  <a:srgbClr val="FFFFFF"/>
                </a:solidFill>
                <a:latin typeface="Gill Sans"/>
                <a:ea typeface="Gill Sans"/>
                <a:cs typeface="Gill Sans"/>
                <a:sym typeface="Gill Sans"/>
              </a:defRPr>
            </a:pPr>
            <a:endParaRPr sz="1266" dirty="0">
              <a:latin typeface="Calibri" panose="020F0502020204030204" pitchFamily="34" charset="0"/>
              <a:cs typeface="Calibri" panose="020F0502020204030204" pitchFamily="34" charset="0"/>
            </a:endParaRPr>
          </a:p>
        </p:txBody>
      </p:sp>
      <p:grpSp>
        <p:nvGrpSpPr>
          <p:cNvPr id="14" name="Group">
            <a:extLst>
              <a:ext uri="{FF2B5EF4-FFF2-40B4-BE49-F238E27FC236}">
                <a16:creationId xmlns:a16="http://schemas.microsoft.com/office/drawing/2014/main" id="{EC1D7509-25D6-D644-BD82-E4853C22D307}"/>
              </a:ext>
            </a:extLst>
          </p:cNvPr>
          <p:cNvGrpSpPr/>
          <p:nvPr/>
        </p:nvGrpSpPr>
        <p:grpSpPr>
          <a:xfrm>
            <a:off x="1606591" y="2625371"/>
            <a:ext cx="768843" cy="1225075"/>
            <a:chOff x="0" y="-58"/>
            <a:chExt cx="1093465" cy="1742328"/>
          </a:xfrm>
        </p:grpSpPr>
        <p:pic>
          <p:nvPicPr>
            <p:cNvPr id="15" name="Image" descr="Image">
              <a:extLst>
                <a:ext uri="{FF2B5EF4-FFF2-40B4-BE49-F238E27FC236}">
                  <a16:creationId xmlns:a16="http://schemas.microsoft.com/office/drawing/2014/main" id="{73F623B8-267A-A943-B0D2-427AC60F0119}"/>
                </a:ext>
              </a:extLst>
            </p:cNvPr>
            <p:cNvPicPr>
              <a:picLocks noChangeAspect="1"/>
            </p:cNvPicPr>
            <p:nvPr/>
          </p:nvPicPr>
          <p:blipFill>
            <a:blip r:embed="rId3"/>
            <a:srcRect l="43070" t="8554" r="35127" b="3582"/>
            <a:stretch>
              <a:fillRect/>
            </a:stretch>
          </p:blipFill>
          <p:spPr>
            <a:xfrm>
              <a:off x="404868" y="-59"/>
              <a:ext cx="688598" cy="1563380"/>
            </a:xfrm>
            <a:custGeom>
              <a:avLst/>
              <a:gdLst/>
              <a:ahLst/>
              <a:cxnLst>
                <a:cxn ang="0">
                  <a:pos x="wd2" y="hd2"/>
                </a:cxn>
                <a:cxn ang="5400000">
                  <a:pos x="wd2" y="hd2"/>
                </a:cxn>
                <a:cxn ang="10800000">
                  <a:pos x="wd2" y="hd2"/>
                </a:cxn>
                <a:cxn ang="16200000">
                  <a:pos x="wd2" y="hd2"/>
                </a:cxn>
              </a:cxnLst>
              <a:rect l="0" t="0" r="r" b="b"/>
              <a:pathLst>
                <a:path w="21588" h="21546" extrusionOk="0">
                  <a:moveTo>
                    <a:pt x="9395" y="1"/>
                  </a:moveTo>
                  <a:cubicBezTo>
                    <a:pt x="8695" y="-12"/>
                    <a:pt x="7998" y="131"/>
                    <a:pt x="7155" y="444"/>
                  </a:cubicBezTo>
                  <a:lnTo>
                    <a:pt x="6371" y="739"/>
                  </a:lnTo>
                  <a:lnTo>
                    <a:pt x="6434" y="1171"/>
                  </a:lnTo>
                  <a:cubicBezTo>
                    <a:pt x="6467" y="1411"/>
                    <a:pt x="6629" y="1822"/>
                    <a:pt x="6794" y="2079"/>
                  </a:cubicBezTo>
                  <a:cubicBezTo>
                    <a:pt x="7260" y="2808"/>
                    <a:pt x="7178" y="3155"/>
                    <a:pt x="6521" y="3255"/>
                  </a:cubicBezTo>
                  <a:cubicBezTo>
                    <a:pt x="6275" y="3293"/>
                    <a:pt x="6160" y="3346"/>
                    <a:pt x="6160" y="3419"/>
                  </a:cubicBezTo>
                  <a:cubicBezTo>
                    <a:pt x="6160" y="3604"/>
                    <a:pt x="5847" y="3808"/>
                    <a:pt x="5326" y="3955"/>
                  </a:cubicBezTo>
                  <a:cubicBezTo>
                    <a:pt x="5050" y="4034"/>
                    <a:pt x="4608" y="4193"/>
                    <a:pt x="4343" y="4316"/>
                  </a:cubicBezTo>
                  <a:cubicBezTo>
                    <a:pt x="4056" y="4451"/>
                    <a:pt x="3763" y="4546"/>
                    <a:pt x="3609" y="4546"/>
                  </a:cubicBezTo>
                  <a:cubicBezTo>
                    <a:pt x="3393" y="4546"/>
                    <a:pt x="3362" y="4567"/>
                    <a:pt x="3423" y="4672"/>
                  </a:cubicBezTo>
                  <a:cubicBezTo>
                    <a:pt x="3485" y="4781"/>
                    <a:pt x="3410" y="4817"/>
                    <a:pt x="2875" y="4967"/>
                  </a:cubicBezTo>
                  <a:cubicBezTo>
                    <a:pt x="2128" y="5177"/>
                    <a:pt x="1677" y="5405"/>
                    <a:pt x="1332" y="5744"/>
                  </a:cubicBezTo>
                  <a:cubicBezTo>
                    <a:pt x="1144" y="5929"/>
                    <a:pt x="968" y="6021"/>
                    <a:pt x="698" y="6072"/>
                  </a:cubicBezTo>
                  <a:cubicBezTo>
                    <a:pt x="172" y="6172"/>
                    <a:pt x="15" y="6381"/>
                    <a:pt x="1" y="6980"/>
                  </a:cubicBezTo>
                  <a:cubicBezTo>
                    <a:pt x="-12" y="7533"/>
                    <a:pt x="193" y="8450"/>
                    <a:pt x="362" y="8588"/>
                  </a:cubicBezTo>
                  <a:cubicBezTo>
                    <a:pt x="421" y="8637"/>
                    <a:pt x="474" y="8846"/>
                    <a:pt x="474" y="9053"/>
                  </a:cubicBezTo>
                  <a:cubicBezTo>
                    <a:pt x="474" y="9389"/>
                    <a:pt x="515" y="9476"/>
                    <a:pt x="934" y="9852"/>
                  </a:cubicBezTo>
                  <a:cubicBezTo>
                    <a:pt x="1456" y="10320"/>
                    <a:pt x="1741" y="10409"/>
                    <a:pt x="2377" y="10322"/>
                  </a:cubicBezTo>
                  <a:cubicBezTo>
                    <a:pt x="2576" y="10295"/>
                    <a:pt x="3010" y="10259"/>
                    <a:pt x="3348" y="10240"/>
                  </a:cubicBezTo>
                  <a:cubicBezTo>
                    <a:pt x="4258" y="10189"/>
                    <a:pt x="4521" y="10327"/>
                    <a:pt x="4132" y="10656"/>
                  </a:cubicBezTo>
                  <a:cubicBezTo>
                    <a:pt x="4036" y="10736"/>
                    <a:pt x="3958" y="10862"/>
                    <a:pt x="3958" y="10935"/>
                  </a:cubicBezTo>
                  <a:cubicBezTo>
                    <a:pt x="3957" y="11007"/>
                    <a:pt x="3858" y="11197"/>
                    <a:pt x="3734" y="11356"/>
                  </a:cubicBezTo>
                  <a:cubicBezTo>
                    <a:pt x="3610" y="11514"/>
                    <a:pt x="3501" y="11683"/>
                    <a:pt x="3497" y="11733"/>
                  </a:cubicBezTo>
                  <a:cubicBezTo>
                    <a:pt x="3493" y="11783"/>
                    <a:pt x="3458" y="11916"/>
                    <a:pt x="3423" y="12029"/>
                  </a:cubicBezTo>
                  <a:cubicBezTo>
                    <a:pt x="3337" y="12301"/>
                    <a:pt x="3712" y="12763"/>
                    <a:pt x="4231" y="13029"/>
                  </a:cubicBezTo>
                  <a:lnTo>
                    <a:pt x="4629" y="13237"/>
                  </a:lnTo>
                  <a:lnTo>
                    <a:pt x="4642" y="14233"/>
                  </a:lnTo>
                  <a:cubicBezTo>
                    <a:pt x="4647" y="14931"/>
                    <a:pt x="4595" y="15349"/>
                    <a:pt x="4468" y="15644"/>
                  </a:cubicBezTo>
                  <a:cubicBezTo>
                    <a:pt x="4368" y="15875"/>
                    <a:pt x="4267" y="16121"/>
                    <a:pt x="4244" y="16191"/>
                  </a:cubicBezTo>
                  <a:cubicBezTo>
                    <a:pt x="4221" y="16261"/>
                    <a:pt x="4095" y="16563"/>
                    <a:pt x="3970" y="16858"/>
                  </a:cubicBezTo>
                  <a:cubicBezTo>
                    <a:pt x="3372" y="18265"/>
                    <a:pt x="3325" y="19573"/>
                    <a:pt x="3858" y="19855"/>
                  </a:cubicBezTo>
                  <a:cubicBezTo>
                    <a:pt x="3937" y="19897"/>
                    <a:pt x="3985" y="20073"/>
                    <a:pt x="3970" y="20293"/>
                  </a:cubicBezTo>
                  <a:cubicBezTo>
                    <a:pt x="3936" y="20801"/>
                    <a:pt x="4044" y="20910"/>
                    <a:pt x="4729" y="21020"/>
                  </a:cubicBezTo>
                  <a:cubicBezTo>
                    <a:pt x="5037" y="21070"/>
                    <a:pt x="5663" y="21181"/>
                    <a:pt x="6110" y="21267"/>
                  </a:cubicBezTo>
                  <a:cubicBezTo>
                    <a:pt x="6557" y="21352"/>
                    <a:pt x="7154" y="21450"/>
                    <a:pt x="7441" y="21485"/>
                  </a:cubicBezTo>
                  <a:cubicBezTo>
                    <a:pt x="8283" y="21588"/>
                    <a:pt x="8736" y="21567"/>
                    <a:pt x="9967" y="21371"/>
                  </a:cubicBezTo>
                  <a:cubicBezTo>
                    <a:pt x="10533" y="21280"/>
                    <a:pt x="10592" y="21190"/>
                    <a:pt x="10166" y="21059"/>
                  </a:cubicBezTo>
                  <a:cubicBezTo>
                    <a:pt x="9486" y="20849"/>
                    <a:pt x="9192" y="20728"/>
                    <a:pt x="9258" y="20681"/>
                  </a:cubicBezTo>
                  <a:cubicBezTo>
                    <a:pt x="9364" y="20606"/>
                    <a:pt x="10727" y="20683"/>
                    <a:pt x="11734" y="20824"/>
                  </a:cubicBezTo>
                  <a:cubicBezTo>
                    <a:pt x="12817" y="20975"/>
                    <a:pt x="14067" y="21023"/>
                    <a:pt x="14732" y="20944"/>
                  </a:cubicBezTo>
                  <a:cubicBezTo>
                    <a:pt x="15004" y="20911"/>
                    <a:pt x="15238" y="20871"/>
                    <a:pt x="15243" y="20851"/>
                  </a:cubicBezTo>
                  <a:cubicBezTo>
                    <a:pt x="15247" y="20831"/>
                    <a:pt x="15271" y="20775"/>
                    <a:pt x="15292" y="20725"/>
                  </a:cubicBezTo>
                  <a:cubicBezTo>
                    <a:pt x="15336" y="20623"/>
                    <a:pt x="14647" y="20451"/>
                    <a:pt x="13625" y="20304"/>
                  </a:cubicBezTo>
                  <a:cubicBezTo>
                    <a:pt x="13059" y="20223"/>
                    <a:pt x="12925" y="20164"/>
                    <a:pt x="12480" y="19845"/>
                  </a:cubicBezTo>
                  <a:cubicBezTo>
                    <a:pt x="12036" y="19525"/>
                    <a:pt x="12028" y="19545"/>
                    <a:pt x="12431" y="18811"/>
                  </a:cubicBezTo>
                  <a:cubicBezTo>
                    <a:pt x="12642" y="18426"/>
                    <a:pt x="12897" y="17946"/>
                    <a:pt x="12991" y="17750"/>
                  </a:cubicBezTo>
                  <a:cubicBezTo>
                    <a:pt x="13084" y="17553"/>
                    <a:pt x="13310" y="17213"/>
                    <a:pt x="13501" y="16995"/>
                  </a:cubicBezTo>
                  <a:cubicBezTo>
                    <a:pt x="13692" y="16777"/>
                    <a:pt x="13828" y="16570"/>
                    <a:pt x="13799" y="16535"/>
                  </a:cubicBezTo>
                  <a:cubicBezTo>
                    <a:pt x="13770" y="16501"/>
                    <a:pt x="13935" y="16387"/>
                    <a:pt x="14160" y="16284"/>
                  </a:cubicBezTo>
                  <a:cubicBezTo>
                    <a:pt x="14556" y="16102"/>
                    <a:pt x="14569" y="16084"/>
                    <a:pt x="14620" y="15622"/>
                  </a:cubicBezTo>
                  <a:cubicBezTo>
                    <a:pt x="14668" y="15189"/>
                    <a:pt x="14624" y="15073"/>
                    <a:pt x="14197" y="14353"/>
                  </a:cubicBezTo>
                  <a:cubicBezTo>
                    <a:pt x="13939" y="13918"/>
                    <a:pt x="13640" y="13353"/>
                    <a:pt x="13538" y="13101"/>
                  </a:cubicBezTo>
                  <a:cubicBezTo>
                    <a:pt x="13367" y="12679"/>
                    <a:pt x="13141" y="12409"/>
                    <a:pt x="12368" y="11728"/>
                  </a:cubicBezTo>
                  <a:cubicBezTo>
                    <a:pt x="12214" y="11592"/>
                    <a:pt x="12084" y="11446"/>
                    <a:pt x="12082" y="11400"/>
                  </a:cubicBezTo>
                  <a:cubicBezTo>
                    <a:pt x="12080" y="11353"/>
                    <a:pt x="12002" y="11268"/>
                    <a:pt x="11908" y="11214"/>
                  </a:cubicBezTo>
                  <a:cubicBezTo>
                    <a:pt x="11814" y="11159"/>
                    <a:pt x="11746" y="11064"/>
                    <a:pt x="11746" y="11006"/>
                  </a:cubicBezTo>
                  <a:cubicBezTo>
                    <a:pt x="11746" y="10947"/>
                    <a:pt x="11660" y="10850"/>
                    <a:pt x="11560" y="10787"/>
                  </a:cubicBezTo>
                  <a:cubicBezTo>
                    <a:pt x="11418" y="10698"/>
                    <a:pt x="11409" y="10636"/>
                    <a:pt x="11497" y="10508"/>
                  </a:cubicBezTo>
                  <a:cubicBezTo>
                    <a:pt x="11560" y="10417"/>
                    <a:pt x="11637" y="10175"/>
                    <a:pt x="11672" y="9967"/>
                  </a:cubicBezTo>
                  <a:cubicBezTo>
                    <a:pt x="11735" y="9586"/>
                    <a:pt x="11958" y="9369"/>
                    <a:pt x="12194" y="9474"/>
                  </a:cubicBezTo>
                  <a:cubicBezTo>
                    <a:pt x="12255" y="9501"/>
                    <a:pt x="12570" y="9758"/>
                    <a:pt x="12891" y="10043"/>
                  </a:cubicBezTo>
                  <a:cubicBezTo>
                    <a:pt x="13212" y="10329"/>
                    <a:pt x="13518" y="10574"/>
                    <a:pt x="13575" y="10590"/>
                  </a:cubicBezTo>
                  <a:cubicBezTo>
                    <a:pt x="13633" y="10606"/>
                    <a:pt x="13838" y="10596"/>
                    <a:pt x="14023" y="10568"/>
                  </a:cubicBezTo>
                  <a:cubicBezTo>
                    <a:pt x="14208" y="10540"/>
                    <a:pt x="15799" y="10355"/>
                    <a:pt x="17557" y="10158"/>
                  </a:cubicBezTo>
                  <a:cubicBezTo>
                    <a:pt x="19314" y="9961"/>
                    <a:pt x="20933" y="9780"/>
                    <a:pt x="21165" y="9753"/>
                  </a:cubicBezTo>
                  <a:lnTo>
                    <a:pt x="21588" y="9704"/>
                  </a:lnTo>
                  <a:lnTo>
                    <a:pt x="21190" y="9234"/>
                  </a:lnTo>
                  <a:cubicBezTo>
                    <a:pt x="20584" y="8512"/>
                    <a:pt x="19995" y="7761"/>
                    <a:pt x="19809" y="7494"/>
                  </a:cubicBezTo>
                  <a:cubicBezTo>
                    <a:pt x="19716" y="7362"/>
                    <a:pt x="19600" y="7246"/>
                    <a:pt x="19547" y="7232"/>
                  </a:cubicBezTo>
                  <a:cubicBezTo>
                    <a:pt x="19495" y="7217"/>
                    <a:pt x="18623" y="7307"/>
                    <a:pt x="17607" y="7434"/>
                  </a:cubicBezTo>
                  <a:cubicBezTo>
                    <a:pt x="15844" y="7655"/>
                    <a:pt x="15721" y="7667"/>
                    <a:pt x="15043" y="7615"/>
                  </a:cubicBezTo>
                  <a:cubicBezTo>
                    <a:pt x="14653" y="7585"/>
                    <a:pt x="13755" y="7560"/>
                    <a:pt x="13053" y="7560"/>
                  </a:cubicBezTo>
                  <a:cubicBezTo>
                    <a:pt x="11303" y="7560"/>
                    <a:pt x="11339" y="7580"/>
                    <a:pt x="11323" y="6597"/>
                  </a:cubicBezTo>
                  <a:cubicBezTo>
                    <a:pt x="11315" y="6047"/>
                    <a:pt x="11267" y="5779"/>
                    <a:pt x="11124" y="5591"/>
                  </a:cubicBezTo>
                  <a:cubicBezTo>
                    <a:pt x="10884" y="5274"/>
                    <a:pt x="10667" y="4693"/>
                    <a:pt x="10689" y="4399"/>
                  </a:cubicBezTo>
                  <a:cubicBezTo>
                    <a:pt x="10702" y="4212"/>
                    <a:pt x="10638" y="4147"/>
                    <a:pt x="10291" y="3977"/>
                  </a:cubicBezTo>
                  <a:cubicBezTo>
                    <a:pt x="10064" y="3867"/>
                    <a:pt x="9880" y="3743"/>
                    <a:pt x="9880" y="3698"/>
                  </a:cubicBezTo>
                  <a:cubicBezTo>
                    <a:pt x="9880" y="3654"/>
                    <a:pt x="10043" y="3550"/>
                    <a:pt x="10241" y="3469"/>
                  </a:cubicBezTo>
                  <a:cubicBezTo>
                    <a:pt x="10860" y="3214"/>
                    <a:pt x="11622" y="2378"/>
                    <a:pt x="11622" y="1954"/>
                  </a:cubicBezTo>
                  <a:cubicBezTo>
                    <a:pt x="11622" y="1831"/>
                    <a:pt x="11742" y="1621"/>
                    <a:pt x="11883" y="1489"/>
                  </a:cubicBezTo>
                  <a:cubicBezTo>
                    <a:pt x="12196" y="1195"/>
                    <a:pt x="12214" y="855"/>
                    <a:pt x="11920" y="712"/>
                  </a:cubicBezTo>
                  <a:cubicBezTo>
                    <a:pt x="11804" y="656"/>
                    <a:pt x="11654" y="560"/>
                    <a:pt x="11585" y="499"/>
                  </a:cubicBezTo>
                  <a:cubicBezTo>
                    <a:pt x="11515" y="437"/>
                    <a:pt x="11116" y="299"/>
                    <a:pt x="10701" y="192"/>
                  </a:cubicBezTo>
                  <a:cubicBezTo>
                    <a:pt x="10238" y="74"/>
                    <a:pt x="9815" y="9"/>
                    <a:pt x="9395" y="1"/>
                  </a:cubicBezTo>
                  <a:close/>
                  <a:moveTo>
                    <a:pt x="9320" y="14058"/>
                  </a:moveTo>
                  <a:cubicBezTo>
                    <a:pt x="9489" y="14065"/>
                    <a:pt x="9727" y="14164"/>
                    <a:pt x="9942" y="14326"/>
                  </a:cubicBezTo>
                  <a:cubicBezTo>
                    <a:pt x="10100" y="14444"/>
                    <a:pt x="10228" y="14570"/>
                    <a:pt x="10228" y="14605"/>
                  </a:cubicBezTo>
                  <a:cubicBezTo>
                    <a:pt x="10228" y="14639"/>
                    <a:pt x="10362" y="14739"/>
                    <a:pt x="10515" y="14829"/>
                  </a:cubicBezTo>
                  <a:cubicBezTo>
                    <a:pt x="10679" y="14925"/>
                    <a:pt x="10827" y="15102"/>
                    <a:pt x="10875" y="15261"/>
                  </a:cubicBezTo>
                  <a:cubicBezTo>
                    <a:pt x="10945" y="15492"/>
                    <a:pt x="10905" y="15567"/>
                    <a:pt x="10651" y="15781"/>
                  </a:cubicBezTo>
                  <a:cubicBezTo>
                    <a:pt x="10489" y="15917"/>
                    <a:pt x="10364" y="16067"/>
                    <a:pt x="10365" y="16120"/>
                  </a:cubicBezTo>
                  <a:cubicBezTo>
                    <a:pt x="10367" y="16172"/>
                    <a:pt x="10232" y="16390"/>
                    <a:pt x="10067" y="16601"/>
                  </a:cubicBezTo>
                  <a:cubicBezTo>
                    <a:pt x="9901" y="16812"/>
                    <a:pt x="9635" y="17204"/>
                    <a:pt x="9482" y="17471"/>
                  </a:cubicBezTo>
                  <a:cubicBezTo>
                    <a:pt x="9236" y="17899"/>
                    <a:pt x="9122" y="18182"/>
                    <a:pt x="8872" y="18975"/>
                  </a:cubicBezTo>
                  <a:cubicBezTo>
                    <a:pt x="8837" y="19087"/>
                    <a:pt x="8735" y="19215"/>
                    <a:pt x="8648" y="19259"/>
                  </a:cubicBezTo>
                  <a:cubicBezTo>
                    <a:pt x="8516" y="19326"/>
                    <a:pt x="8438" y="19563"/>
                    <a:pt x="8350" y="20178"/>
                  </a:cubicBezTo>
                  <a:cubicBezTo>
                    <a:pt x="8344" y="20220"/>
                    <a:pt x="8288" y="20280"/>
                    <a:pt x="8225" y="20315"/>
                  </a:cubicBezTo>
                  <a:cubicBezTo>
                    <a:pt x="8069" y="20402"/>
                    <a:pt x="7974" y="20396"/>
                    <a:pt x="7740" y="20282"/>
                  </a:cubicBezTo>
                  <a:cubicBezTo>
                    <a:pt x="7609" y="20219"/>
                    <a:pt x="7584" y="20173"/>
                    <a:pt x="7665" y="20151"/>
                  </a:cubicBezTo>
                  <a:cubicBezTo>
                    <a:pt x="7859" y="20098"/>
                    <a:pt x="7808" y="20038"/>
                    <a:pt x="7553" y="20009"/>
                  </a:cubicBezTo>
                  <a:cubicBezTo>
                    <a:pt x="7406" y="19992"/>
                    <a:pt x="7329" y="19940"/>
                    <a:pt x="7329" y="19866"/>
                  </a:cubicBezTo>
                  <a:cubicBezTo>
                    <a:pt x="7329" y="19802"/>
                    <a:pt x="7197" y="19665"/>
                    <a:pt x="7043" y="19566"/>
                  </a:cubicBezTo>
                  <a:cubicBezTo>
                    <a:pt x="6766" y="19385"/>
                    <a:pt x="6773" y="19380"/>
                    <a:pt x="6857" y="18439"/>
                  </a:cubicBezTo>
                  <a:cubicBezTo>
                    <a:pt x="6948" y="17401"/>
                    <a:pt x="6962" y="17383"/>
                    <a:pt x="7752" y="16995"/>
                  </a:cubicBezTo>
                  <a:cubicBezTo>
                    <a:pt x="8340" y="16706"/>
                    <a:pt x="8432" y="16536"/>
                    <a:pt x="8325" y="15994"/>
                  </a:cubicBezTo>
                  <a:cubicBezTo>
                    <a:pt x="8282" y="15778"/>
                    <a:pt x="8243" y="15571"/>
                    <a:pt x="8238" y="15529"/>
                  </a:cubicBezTo>
                  <a:cubicBezTo>
                    <a:pt x="8224" y="15434"/>
                    <a:pt x="9072" y="14140"/>
                    <a:pt x="9183" y="14085"/>
                  </a:cubicBezTo>
                  <a:cubicBezTo>
                    <a:pt x="9222" y="14066"/>
                    <a:pt x="9264" y="14055"/>
                    <a:pt x="9320" y="14058"/>
                  </a:cubicBezTo>
                  <a:close/>
                </a:path>
              </a:pathLst>
            </a:custGeom>
            <a:ln w="12700" cap="flat">
              <a:noFill/>
              <a:miter lim="400000"/>
            </a:ln>
            <a:effectLst/>
          </p:spPr>
        </p:pic>
        <p:pic>
          <p:nvPicPr>
            <p:cNvPr id="16" name="Image" descr="Image">
              <a:extLst>
                <a:ext uri="{FF2B5EF4-FFF2-40B4-BE49-F238E27FC236}">
                  <a16:creationId xmlns:a16="http://schemas.microsoft.com/office/drawing/2014/main" id="{22579707-35CD-774D-85B1-AF680322B206}"/>
                </a:ext>
              </a:extLst>
            </p:cNvPr>
            <p:cNvPicPr>
              <a:picLocks noChangeAspect="1"/>
            </p:cNvPicPr>
            <p:nvPr/>
          </p:nvPicPr>
          <p:blipFill>
            <a:blip r:embed="rId4"/>
            <a:srcRect l="49377"/>
            <a:stretch>
              <a:fillRect/>
            </a:stretch>
          </p:blipFill>
          <p:spPr>
            <a:xfrm flipH="1">
              <a:off x="0" y="26973"/>
              <a:ext cx="492885" cy="1715297"/>
            </a:xfrm>
            <a:prstGeom prst="rect">
              <a:avLst/>
            </a:prstGeom>
            <a:ln w="12700" cap="flat">
              <a:noFill/>
              <a:miter lim="400000"/>
            </a:ln>
            <a:effectLst/>
          </p:spPr>
        </p:pic>
      </p:grpSp>
      <p:sp>
        <p:nvSpPr>
          <p:cNvPr id="17" name="Career Exploration and Planning">
            <a:extLst>
              <a:ext uri="{FF2B5EF4-FFF2-40B4-BE49-F238E27FC236}">
                <a16:creationId xmlns:a16="http://schemas.microsoft.com/office/drawing/2014/main" id="{626E51DC-034E-FD4E-A0F4-E7E0A7857E38}"/>
              </a:ext>
            </a:extLst>
          </p:cNvPr>
          <p:cNvSpPr txBox="1"/>
          <p:nvPr/>
        </p:nvSpPr>
        <p:spPr>
          <a:xfrm>
            <a:off x="4647098" y="917896"/>
            <a:ext cx="289380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Career Exploration and Planning</a:t>
            </a:r>
          </a:p>
        </p:txBody>
      </p:sp>
      <p:sp>
        <p:nvSpPr>
          <p:cNvPr id="19" name="Line">
            <a:extLst>
              <a:ext uri="{FF2B5EF4-FFF2-40B4-BE49-F238E27FC236}">
                <a16:creationId xmlns:a16="http://schemas.microsoft.com/office/drawing/2014/main" id="{E615ADE0-0705-7948-A805-2689C091BBED}"/>
              </a:ext>
            </a:extLst>
          </p:cNvPr>
          <p:cNvSpPr/>
          <p:nvPr/>
        </p:nvSpPr>
        <p:spPr>
          <a:xfrm>
            <a:off x="3101897" y="1269580"/>
            <a:ext cx="6183400" cy="1"/>
          </a:xfrm>
          <a:prstGeom prst="line">
            <a:avLst/>
          </a:prstGeom>
          <a:ln w="25400">
            <a:solidFill>
              <a:srgbClr val="FFFFFF"/>
            </a:solidFill>
            <a:miter lim="400000"/>
          </a:ln>
        </p:spPr>
        <p:txBody>
          <a:bodyPr lIns="35719" tIns="35719" rIns="35719" bIns="35719" anchor="ctr"/>
          <a:lstStyle/>
          <a:p>
            <a:endParaRPr sz="1266" dirty="0">
              <a:latin typeface="Calibri Light" panose="020F0302020204030204" pitchFamily="34" charset="0"/>
              <a:cs typeface="Calibri Light" panose="020F0302020204030204" pitchFamily="34" charset="0"/>
            </a:endParaRPr>
          </a:p>
        </p:txBody>
      </p:sp>
      <p:sp>
        <p:nvSpPr>
          <p:cNvPr id="20" name="Rounded Rectangle">
            <a:extLst>
              <a:ext uri="{FF2B5EF4-FFF2-40B4-BE49-F238E27FC236}">
                <a16:creationId xmlns:a16="http://schemas.microsoft.com/office/drawing/2014/main" id="{9BBA7FC8-B112-DB43-89E9-7EA7DE74C4DB}"/>
              </a:ext>
            </a:extLst>
          </p:cNvPr>
          <p:cNvSpPr/>
          <p:nvPr/>
        </p:nvSpPr>
        <p:spPr>
          <a:xfrm>
            <a:off x="2866012" y="4987898"/>
            <a:ext cx="6682940" cy="360759"/>
          </a:xfrm>
          <a:prstGeom prst="roundRect">
            <a:avLst>
              <a:gd name="adj" fmla="val 33958"/>
            </a:avLst>
          </a:prstGeom>
          <a:solidFill>
            <a:srgbClr val="00845D"/>
          </a:solidFill>
          <a:ln w="12700">
            <a:miter lim="400000"/>
          </a:ln>
        </p:spPr>
        <p:txBody>
          <a:bodyPr lIns="35719" tIns="35719" rIns="35719" bIns="35719" anchor="ctr"/>
          <a:lstStyle/>
          <a:p>
            <a:pPr>
              <a:defRPr i="1">
                <a:solidFill>
                  <a:srgbClr val="FFFFFF"/>
                </a:solidFill>
                <a:latin typeface="Gill Sans"/>
                <a:ea typeface="Gill Sans"/>
                <a:cs typeface="Gill Sans"/>
                <a:sym typeface="Gill Sans"/>
              </a:defRPr>
            </a:pPr>
            <a:endParaRPr sz="1266" dirty="0">
              <a:latin typeface="Calibri" panose="020F0502020204030204" pitchFamily="34" charset="0"/>
              <a:cs typeface="Calibri" panose="020F0502020204030204" pitchFamily="34" charset="0"/>
            </a:endParaRPr>
          </a:p>
        </p:txBody>
      </p:sp>
      <p:sp>
        <p:nvSpPr>
          <p:cNvPr id="21" name="Rounded Rectangle">
            <a:extLst>
              <a:ext uri="{FF2B5EF4-FFF2-40B4-BE49-F238E27FC236}">
                <a16:creationId xmlns:a16="http://schemas.microsoft.com/office/drawing/2014/main" id="{FE7123E8-9C15-9F43-9288-D245267590DF}"/>
              </a:ext>
            </a:extLst>
          </p:cNvPr>
          <p:cNvSpPr/>
          <p:nvPr/>
        </p:nvSpPr>
        <p:spPr>
          <a:xfrm>
            <a:off x="2866012" y="4559389"/>
            <a:ext cx="6682940" cy="360759"/>
          </a:xfrm>
          <a:prstGeom prst="roundRect">
            <a:avLst>
              <a:gd name="adj" fmla="val 33958"/>
            </a:avLst>
          </a:prstGeom>
          <a:solidFill>
            <a:srgbClr val="00845D"/>
          </a:solidFill>
          <a:ln w="12700">
            <a:miter lim="400000"/>
          </a:ln>
        </p:spPr>
        <p:txBody>
          <a:bodyPr lIns="35719" tIns="35719" rIns="35719" bIns="35719" anchor="ctr"/>
          <a:lstStyle/>
          <a:p>
            <a:pPr>
              <a:defRPr i="1">
                <a:solidFill>
                  <a:srgbClr val="FFFFFF"/>
                </a:solidFill>
                <a:latin typeface="Gill Sans"/>
                <a:ea typeface="Gill Sans"/>
                <a:cs typeface="Gill Sans"/>
                <a:sym typeface="Gill Sans"/>
              </a:defRPr>
            </a:pPr>
            <a:endParaRPr sz="1266" dirty="0">
              <a:latin typeface="Calibri" panose="020F0502020204030204" pitchFamily="34" charset="0"/>
              <a:cs typeface="Calibri" panose="020F0502020204030204" pitchFamily="34" charset="0"/>
            </a:endParaRPr>
          </a:p>
        </p:txBody>
      </p:sp>
      <p:sp>
        <p:nvSpPr>
          <p:cNvPr id="22" name="Personal Financial Management and Planning">
            <a:extLst>
              <a:ext uri="{FF2B5EF4-FFF2-40B4-BE49-F238E27FC236}">
                <a16:creationId xmlns:a16="http://schemas.microsoft.com/office/drawing/2014/main" id="{E369695B-010A-384E-B53D-6ED0C35D029A}"/>
              </a:ext>
            </a:extLst>
          </p:cNvPr>
          <p:cNvSpPr txBox="1"/>
          <p:nvPr/>
        </p:nvSpPr>
        <p:spPr>
          <a:xfrm>
            <a:off x="4157507" y="4586458"/>
            <a:ext cx="407098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Personal Financial Management and Planning</a:t>
            </a:r>
          </a:p>
        </p:txBody>
      </p:sp>
      <p:sp>
        <p:nvSpPr>
          <p:cNvPr id="23" name="Workplace Safety">
            <a:extLst>
              <a:ext uri="{FF2B5EF4-FFF2-40B4-BE49-F238E27FC236}">
                <a16:creationId xmlns:a16="http://schemas.microsoft.com/office/drawing/2014/main" id="{AA218652-1B42-5E48-A656-2698892282E8}"/>
              </a:ext>
            </a:extLst>
          </p:cNvPr>
          <p:cNvSpPr txBox="1"/>
          <p:nvPr/>
        </p:nvSpPr>
        <p:spPr>
          <a:xfrm>
            <a:off x="5264230" y="5002757"/>
            <a:ext cx="1646990"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Workplace Safety </a:t>
            </a:r>
          </a:p>
        </p:txBody>
      </p:sp>
      <p:sp>
        <p:nvSpPr>
          <p:cNvPr id="24" name="Revisit Career Goals…">
            <a:extLst>
              <a:ext uri="{FF2B5EF4-FFF2-40B4-BE49-F238E27FC236}">
                <a16:creationId xmlns:a16="http://schemas.microsoft.com/office/drawing/2014/main" id="{E6A686E0-BA3A-7749-9F25-E6FA4E68709E}"/>
              </a:ext>
            </a:extLst>
          </p:cNvPr>
          <p:cNvSpPr txBox="1"/>
          <p:nvPr/>
        </p:nvSpPr>
        <p:spPr>
          <a:xfrm>
            <a:off x="5040296" y="1294652"/>
            <a:ext cx="2111409" cy="2668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Revisit Career Goals</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Update Career Plan</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Pursue Shadowing Opportunities</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Develop Immersion SAE Plan</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Explore post-secondary options and terminology</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Specific post-secondary research and planning based on Career Goals</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Financial aid research</a:t>
            </a:r>
          </a:p>
        </p:txBody>
      </p:sp>
      <p:sp>
        <p:nvSpPr>
          <p:cNvPr id="25" name="Revisit Career Goals…">
            <a:extLst>
              <a:ext uri="{FF2B5EF4-FFF2-40B4-BE49-F238E27FC236}">
                <a16:creationId xmlns:a16="http://schemas.microsoft.com/office/drawing/2014/main" id="{1C54D7DA-F567-A048-8D2C-E58DA2679E25}"/>
              </a:ext>
            </a:extLst>
          </p:cNvPr>
          <p:cNvSpPr txBox="1"/>
          <p:nvPr/>
        </p:nvSpPr>
        <p:spPr>
          <a:xfrm>
            <a:off x="7230296" y="1292438"/>
            <a:ext cx="1955990" cy="20192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Revisit Career Goals</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Update Career Plan</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Application to post-secondary</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Application for financial aid</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Identify and contact support at post-secondary level</a:t>
            </a:r>
          </a:p>
        </p:txBody>
      </p:sp>
      <p:sp>
        <p:nvSpPr>
          <p:cNvPr id="26" name="Rounded Rectangle">
            <a:extLst>
              <a:ext uri="{FF2B5EF4-FFF2-40B4-BE49-F238E27FC236}">
                <a16:creationId xmlns:a16="http://schemas.microsoft.com/office/drawing/2014/main" id="{50E75040-B759-B042-8F04-5036CCD033E7}"/>
              </a:ext>
            </a:extLst>
          </p:cNvPr>
          <p:cNvSpPr/>
          <p:nvPr/>
        </p:nvSpPr>
        <p:spPr>
          <a:xfrm>
            <a:off x="2852127" y="4130523"/>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27" name="Employability Skills for College and Career Readiness">
            <a:extLst>
              <a:ext uri="{FF2B5EF4-FFF2-40B4-BE49-F238E27FC236}">
                <a16:creationId xmlns:a16="http://schemas.microsoft.com/office/drawing/2014/main" id="{C07D9296-D423-AE46-8E2C-F8265D2E1AE0}"/>
              </a:ext>
            </a:extLst>
          </p:cNvPr>
          <p:cNvSpPr txBox="1"/>
          <p:nvPr/>
        </p:nvSpPr>
        <p:spPr>
          <a:xfrm>
            <a:off x="3850332" y="4145024"/>
            <a:ext cx="467621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Employability Skills for College and Career Readiness</a:t>
            </a:r>
          </a:p>
        </p:txBody>
      </p:sp>
      <p:sp>
        <p:nvSpPr>
          <p:cNvPr id="28" name="Complete Career Interest Inventory (ex. AgExplorer.com)…">
            <a:extLst>
              <a:ext uri="{FF2B5EF4-FFF2-40B4-BE49-F238E27FC236}">
                <a16:creationId xmlns:a16="http://schemas.microsoft.com/office/drawing/2014/main" id="{FFC07E0D-8C9C-FA41-92F7-B4FBA5A7B54D}"/>
              </a:ext>
            </a:extLst>
          </p:cNvPr>
          <p:cNvSpPr txBox="1"/>
          <p:nvPr/>
        </p:nvSpPr>
        <p:spPr>
          <a:xfrm>
            <a:off x="2942987" y="1292438"/>
            <a:ext cx="1955990" cy="24518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spAutoFit/>
          </a:bodyPr>
          <a:lstStyle/>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Complete Career Interest Inventory </a:t>
            </a:r>
            <a:r>
              <a:rPr lang="en-US" sz="1406" dirty="0">
                <a:latin typeface="Calibri" panose="020F0502020204030204" pitchFamily="34" charset="0"/>
                <a:cs typeface="Calibri" panose="020F0502020204030204" pitchFamily="34" charset="0"/>
              </a:rPr>
              <a:t/>
            </a:r>
            <a:br>
              <a:rPr lang="en-US" sz="1406" dirty="0">
                <a:latin typeface="Calibri" panose="020F0502020204030204" pitchFamily="34" charset="0"/>
                <a:cs typeface="Calibri" panose="020F0502020204030204" pitchFamily="34" charset="0"/>
              </a:rPr>
            </a:br>
            <a:r>
              <a:rPr sz="1406" dirty="0">
                <a:latin typeface="Calibri" panose="020F0502020204030204" pitchFamily="34" charset="0"/>
                <a:cs typeface="Calibri" panose="020F0502020204030204" pitchFamily="34" charset="0"/>
              </a:rPr>
              <a:t>(ex. </a:t>
            </a:r>
            <a:r>
              <a:rPr sz="1406" dirty="0" err="1">
                <a:latin typeface="Calibri" panose="020F0502020204030204" pitchFamily="34" charset="0"/>
                <a:cs typeface="Calibri" panose="020F0502020204030204" pitchFamily="34" charset="0"/>
              </a:rPr>
              <a:t>AgExplorer.com</a:t>
            </a:r>
            <a:r>
              <a:rPr sz="1406" dirty="0">
                <a:latin typeface="Calibri" panose="020F0502020204030204" pitchFamily="34" charset="0"/>
                <a:cs typeface="Calibri" panose="020F0502020204030204" pitchFamily="34" charset="0"/>
              </a:rPr>
              <a:t>)</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Career Pathway Goals</a:t>
            </a:r>
          </a:p>
          <a:p>
            <a:pPr marL="173626"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Start 4-year Career Plan</a:t>
            </a:r>
          </a:p>
          <a:p>
            <a:pPr marL="486154" lvl="1"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Academic</a:t>
            </a:r>
          </a:p>
          <a:p>
            <a:pPr marL="486154" lvl="1"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Immersion SAE Research/Plan</a:t>
            </a:r>
          </a:p>
          <a:p>
            <a:pPr marL="486154" lvl="1" indent="-173626">
              <a:buSzPct val="75000"/>
              <a:buChar char="•"/>
              <a:defRPr sz="2000">
                <a:solidFill>
                  <a:srgbClr val="FFFFFF"/>
                </a:solidFill>
                <a:latin typeface="Gill Sans"/>
                <a:ea typeface="Gill Sans"/>
                <a:cs typeface="Gill Sans"/>
                <a:sym typeface="Gill Sans"/>
              </a:defRPr>
            </a:pPr>
            <a:r>
              <a:rPr sz="1406" dirty="0">
                <a:latin typeface="Calibri" panose="020F0502020204030204" pitchFamily="34" charset="0"/>
                <a:cs typeface="Calibri" panose="020F0502020204030204" pitchFamily="34" charset="0"/>
              </a:rPr>
              <a:t>Career Readiness Skills/Leadership</a:t>
            </a:r>
          </a:p>
        </p:txBody>
      </p:sp>
      <p:sp>
        <p:nvSpPr>
          <p:cNvPr id="29" name="Rounded Rectangle">
            <a:extLst>
              <a:ext uri="{FF2B5EF4-FFF2-40B4-BE49-F238E27FC236}">
                <a16:creationId xmlns:a16="http://schemas.microsoft.com/office/drawing/2014/main" id="{B92431B0-8728-BB4B-BEF9-A4FF729634C7}"/>
              </a:ext>
            </a:extLst>
          </p:cNvPr>
          <p:cNvSpPr/>
          <p:nvPr/>
        </p:nvSpPr>
        <p:spPr>
          <a:xfrm>
            <a:off x="2866012" y="5410633"/>
            <a:ext cx="2948547" cy="360045"/>
          </a:xfrm>
          <a:prstGeom prst="roundRect">
            <a:avLst>
              <a:gd name="adj" fmla="val 33255"/>
            </a:avLst>
          </a:prstGeom>
          <a:gradFill>
            <a:gsLst>
              <a:gs pos="0">
                <a:srgbClr val="005543"/>
              </a:gs>
              <a:gs pos="75000">
                <a:srgbClr val="00845D">
                  <a:shade val="67500"/>
                  <a:satMod val="115000"/>
                </a:srgbClr>
              </a:gs>
              <a:gs pos="100000">
                <a:srgbClr val="00845D"/>
              </a:gs>
            </a:gsLst>
            <a:lin ang="10800000" scaled="1"/>
          </a:gradFill>
          <a:ln w="12700">
            <a:miter lim="400000"/>
          </a:ln>
        </p:spPr>
        <p:txBody>
          <a:bodyPr lIns="35719" tIns="35719" rIns="35719" bIns="35719" anchor="ctr"/>
          <a:lstStyle/>
          <a:p>
            <a:pPr>
              <a:defRPr sz="2700">
                <a:solidFill>
                  <a:srgbClr val="FFFFFF"/>
                </a:solidFill>
                <a:latin typeface="Gill Sans"/>
                <a:ea typeface="Gill Sans"/>
                <a:cs typeface="Gill Sans"/>
                <a:sym typeface="Gill Sans"/>
              </a:defRPr>
            </a:pPr>
            <a:endParaRPr sz="1898" dirty="0">
              <a:latin typeface="Calibri" panose="020F0502020204030204" pitchFamily="34" charset="0"/>
              <a:cs typeface="Calibri" panose="020F0502020204030204" pitchFamily="34" charset="0"/>
            </a:endParaRPr>
          </a:p>
        </p:txBody>
      </p:sp>
      <p:sp>
        <p:nvSpPr>
          <p:cNvPr id="30" name="Agricultural Literacy">
            <a:extLst>
              <a:ext uri="{FF2B5EF4-FFF2-40B4-BE49-F238E27FC236}">
                <a16:creationId xmlns:a16="http://schemas.microsoft.com/office/drawing/2014/main" id="{A1035B2A-42C8-CB4D-AFB8-2906B007BC0C}"/>
              </a:ext>
            </a:extLst>
          </p:cNvPr>
          <p:cNvSpPr txBox="1"/>
          <p:nvPr/>
        </p:nvSpPr>
        <p:spPr>
          <a:xfrm>
            <a:off x="2918072" y="5442055"/>
            <a:ext cx="1864519" cy="318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Agricultural Literacy</a:t>
            </a:r>
          </a:p>
        </p:txBody>
      </p:sp>
      <p:sp>
        <p:nvSpPr>
          <p:cNvPr id="31" name="The agricultural literacy component of a Foundational SAE may be transitioned to one or more Immersion SAEs.  All Foundational SAE components and Level 1 Immersion SAEs are intended to be graded.">
            <a:extLst>
              <a:ext uri="{FF2B5EF4-FFF2-40B4-BE49-F238E27FC236}">
                <a16:creationId xmlns:a16="http://schemas.microsoft.com/office/drawing/2014/main" id="{53827B10-9A4F-D94D-BE19-B7E66D71706B}"/>
              </a:ext>
            </a:extLst>
          </p:cNvPr>
          <p:cNvSpPr txBox="1"/>
          <p:nvPr/>
        </p:nvSpPr>
        <p:spPr>
          <a:xfrm>
            <a:off x="4874761" y="5443783"/>
            <a:ext cx="4969281" cy="319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200" i="1">
                <a:solidFill>
                  <a:srgbClr val="FFFFFF"/>
                </a:solidFill>
                <a:latin typeface="Gill Sans SemiBold"/>
                <a:ea typeface="Gill Sans SemiBold"/>
                <a:cs typeface="Gill Sans SemiBold"/>
                <a:sym typeface="Gill Sans SemiBold"/>
              </a:defRPr>
            </a:lvl1pPr>
          </a:lstStyle>
          <a:p>
            <a:r>
              <a:rPr sz="844" i="0" dirty="0">
                <a:latin typeface="Calibri" panose="020F0502020204030204" pitchFamily="34" charset="0"/>
                <a:cs typeface="Calibri" panose="020F0502020204030204" pitchFamily="34" charset="0"/>
              </a:rPr>
              <a:t>The agricultural literacy component of a Foundational SAE may be transitioned to one or more Immersion SAEs.  All Foundational SAE components and Level 1 Immersion SAEs are intended to be graded.</a:t>
            </a:r>
          </a:p>
        </p:txBody>
      </p:sp>
      <p:pic>
        <p:nvPicPr>
          <p:cNvPr id="32" name="Graphic 31" descr="Plant">
            <a:extLst>
              <a:ext uri="{FF2B5EF4-FFF2-40B4-BE49-F238E27FC236}">
                <a16:creationId xmlns:a16="http://schemas.microsoft.com/office/drawing/2014/main" id="{28D9F4B5-2449-5046-BC9C-59F0C9CD18FF}"/>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298902" y="6045336"/>
            <a:ext cx="685800" cy="685800"/>
          </a:xfrm>
          <a:prstGeom prst="rect">
            <a:avLst/>
          </a:prstGeom>
        </p:spPr>
      </p:pic>
      <p:sp>
        <p:nvSpPr>
          <p:cNvPr id="33" name="Conceptual example of how Foundational SAE components may be delivered.">
            <a:extLst>
              <a:ext uri="{FF2B5EF4-FFF2-40B4-BE49-F238E27FC236}">
                <a16:creationId xmlns:a16="http://schemas.microsoft.com/office/drawing/2014/main" id="{CACDAA47-CE94-8043-83FF-73A7FE5344A1}"/>
              </a:ext>
            </a:extLst>
          </p:cNvPr>
          <p:cNvSpPr txBox="1"/>
          <p:nvPr/>
        </p:nvSpPr>
        <p:spPr>
          <a:xfrm>
            <a:off x="201760" y="6215426"/>
            <a:ext cx="8791365" cy="525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defTabSz="321457">
              <a:defRPr sz="3000" b="1" i="1">
                <a:solidFill>
                  <a:srgbClr val="861001"/>
                </a:solidFill>
                <a:latin typeface="Gill Sans"/>
                <a:ea typeface="Gill Sans"/>
                <a:cs typeface="Gill Sans"/>
                <a:sym typeface="Gill Sans"/>
              </a:defRPr>
            </a:pPr>
            <a:r>
              <a:rPr sz="1687" u="sng" dirty="0">
                <a:solidFill>
                  <a:srgbClr val="005543"/>
                </a:solidFill>
                <a:latin typeface="Calibri" panose="020F0502020204030204" pitchFamily="34" charset="0"/>
                <a:cs typeface="Calibri" panose="020F0502020204030204" pitchFamily="34" charset="0"/>
              </a:rPr>
              <a:t>Conceptual example</a:t>
            </a:r>
            <a:r>
              <a:rPr sz="1687" dirty="0">
                <a:solidFill>
                  <a:srgbClr val="005543"/>
                </a:solidFill>
                <a:latin typeface="Calibri" panose="020F0502020204030204" pitchFamily="34" charset="0"/>
                <a:cs typeface="Calibri" panose="020F0502020204030204" pitchFamily="34" charset="0"/>
              </a:rPr>
              <a:t> of how Foundational SAE components may be delivered.</a:t>
            </a:r>
          </a:p>
        </p:txBody>
      </p:sp>
    </p:spTree>
    <p:extLst>
      <p:ext uri="{BB962C8B-B14F-4D97-AF65-F5344CB8AC3E}">
        <p14:creationId xmlns:p14="http://schemas.microsoft.com/office/powerpoint/2010/main" val="1826652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28"/>
                                        </p:tgtEl>
                                        <p:attrNameLst>
                                          <p:attrName>style.visibility</p:attrName>
                                        </p:attrNameLst>
                                      </p:cBhvr>
                                      <p:to>
                                        <p:strVal val="visible"/>
                                      </p:to>
                                    </p:set>
                                    <p:animEffect transition="in" filter="wipe(up)">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p:tmAbs val="0"/>
                                  </p:iterate>
                                  <p:childTnLst>
                                    <p:set>
                                      <p:cBhvr>
                                        <p:cTn id="11" fill="hold"/>
                                        <p:tgtEl>
                                          <p:spTgt spid="24"/>
                                        </p:tgtEl>
                                        <p:attrNameLst>
                                          <p:attrName>style.visibility</p:attrName>
                                        </p:attrNameLst>
                                      </p:cBhvr>
                                      <p:to>
                                        <p:strVal val="visible"/>
                                      </p:to>
                                    </p:set>
                                    <p:animEffect transition="in" filter="wipe(up)">
                                      <p:cBhvr>
                                        <p:cTn id="12" dur="1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p:tmAbs val="0"/>
                                  </p:iterate>
                                  <p:childTnLst>
                                    <p:set>
                                      <p:cBhvr>
                                        <p:cTn id="16" fill="hold"/>
                                        <p:tgtEl>
                                          <p:spTgt spid="25"/>
                                        </p:tgtEl>
                                        <p:attrNameLst>
                                          <p:attrName>style.visibility</p:attrName>
                                        </p:attrNameLst>
                                      </p:cBhvr>
                                      <p:to>
                                        <p:strVal val="visible"/>
                                      </p:to>
                                    </p:set>
                                    <p:animEffect transition="in" filter="wipe(up)">
                                      <p:cBhvr>
                                        <p:cTn id="1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advAuto="0"/>
      <p:bldP spid="25" grpId="0" animBg="1" advAuto="0"/>
      <p:bldP spid="28"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Desaturated Tori">
            <a:extLst>
              <a:ext uri="{FF2B5EF4-FFF2-40B4-BE49-F238E27FC236}">
                <a16:creationId xmlns:a16="http://schemas.microsoft.com/office/drawing/2014/main" id="{FC210B3C-9C07-CC4B-84CC-D8D0429346D2}"/>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b="45779"/>
          <a:stretch/>
        </p:blipFill>
        <p:spPr>
          <a:xfrm>
            <a:off x="2789903" y="1502215"/>
            <a:ext cx="2407213" cy="4703163"/>
          </a:xfrm>
          <a:prstGeom prst="rect">
            <a:avLst/>
          </a:prstGeom>
        </p:spPr>
      </p:pic>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grpSp>
        <p:nvGrpSpPr>
          <p:cNvPr id="33" name="Tori">
            <a:extLst>
              <a:ext uri="{FF2B5EF4-FFF2-40B4-BE49-F238E27FC236}">
                <a16:creationId xmlns:a16="http://schemas.microsoft.com/office/drawing/2014/main" id="{2443F1C5-DC29-2E49-BEA9-D393C31ACBF6}"/>
              </a:ext>
            </a:extLst>
          </p:cNvPr>
          <p:cNvGrpSpPr/>
          <p:nvPr/>
        </p:nvGrpSpPr>
        <p:grpSpPr>
          <a:xfrm>
            <a:off x="2239632" y="1499601"/>
            <a:ext cx="2957485" cy="4703163"/>
            <a:chOff x="2239632" y="1499601"/>
            <a:chExt cx="2957485" cy="4703163"/>
          </a:xfrm>
        </p:grpSpPr>
        <p:pic>
          <p:nvPicPr>
            <p:cNvPr id="6" name="Picture 5">
              <a:extLst>
                <a:ext uri="{FF2B5EF4-FFF2-40B4-BE49-F238E27FC236}">
                  <a16:creationId xmlns:a16="http://schemas.microsoft.com/office/drawing/2014/main" id="{F37913BD-75B5-944D-9F32-ECBA72472157}"/>
                </a:ext>
              </a:extLst>
            </p:cNvPr>
            <p:cNvPicPr>
              <a:picLocks noChangeAspect="1"/>
            </p:cNvPicPr>
            <p:nvPr/>
          </p:nvPicPr>
          <p:blipFill rotWithShape="1">
            <a:blip r:embed="rId6"/>
            <a:srcRect b="45779"/>
            <a:stretch/>
          </p:blipFill>
          <p:spPr>
            <a:xfrm>
              <a:off x="2789904" y="1499601"/>
              <a:ext cx="2407213" cy="4703163"/>
            </a:xfrm>
            <a:prstGeom prst="rect">
              <a:avLst/>
            </a:prstGeom>
          </p:spPr>
        </p:pic>
        <p:cxnSp>
          <p:nvCxnSpPr>
            <p:cNvPr id="19" name="Straight Connector 18">
              <a:extLst>
                <a:ext uri="{FF2B5EF4-FFF2-40B4-BE49-F238E27FC236}">
                  <a16:creationId xmlns:a16="http://schemas.microsoft.com/office/drawing/2014/main" id="{1A5AE352-2813-E44F-B245-831E5476AD49}"/>
                </a:ext>
              </a:extLst>
            </p:cNvPr>
            <p:cNvCxnSpPr>
              <a:cxnSpLocks/>
            </p:cNvCxnSpPr>
            <p:nvPr/>
          </p:nvCxnSpPr>
          <p:spPr>
            <a:xfrm flipH="1" flipV="1">
              <a:off x="2239632" y="3047999"/>
              <a:ext cx="961883" cy="336885"/>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grpSp>
      <p:grpSp>
        <p:nvGrpSpPr>
          <p:cNvPr id="29" name="Isaac">
            <a:extLst>
              <a:ext uri="{FF2B5EF4-FFF2-40B4-BE49-F238E27FC236}">
                <a16:creationId xmlns:a16="http://schemas.microsoft.com/office/drawing/2014/main" id="{C0A5799A-D81C-574C-B789-8D8DC3E1A23B}"/>
              </a:ext>
            </a:extLst>
          </p:cNvPr>
          <p:cNvGrpSpPr/>
          <p:nvPr/>
        </p:nvGrpSpPr>
        <p:grpSpPr>
          <a:xfrm>
            <a:off x="2534098" y="781097"/>
            <a:ext cx="5691592" cy="5416190"/>
            <a:chOff x="2557172" y="786574"/>
            <a:chExt cx="5691592" cy="5416190"/>
          </a:xfrm>
        </p:grpSpPr>
        <p:pic>
          <p:nvPicPr>
            <p:cNvPr id="8" name="Picture 7">
              <a:extLst>
                <a:ext uri="{FF2B5EF4-FFF2-40B4-BE49-F238E27FC236}">
                  <a16:creationId xmlns:a16="http://schemas.microsoft.com/office/drawing/2014/main" id="{754305FC-63BE-6542-BB42-B30A218441A5}"/>
                </a:ext>
              </a:extLst>
            </p:cNvPr>
            <p:cNvPicPr>
              <a:picLocks noChangeAspect="1"/>
            </p:cNvPicPr>
            <p:nvPr/>
          </p:nvPicPr>
          <p:blipFill rotWithShape="1">
            <a:blip r:embed="rId7"/>
            <a:srcRect b="42626"/>
            <a:stretch/>
          </p:blipFill>
          <p:spPr>
            <a:xfrm>
              <a:off x="4715968" y="1225296"/>
              <a:ext cx="2941306" cy="4977468"/>
            </a:xfrm>
            <a:prstGeom prst="rect">
              <a:avLst/>
            </a:prstGeom>
          </p:spPr>
        </p:pic>
        <p:cxnSp>
          <p:nvCxnSpPr>
            <p:cNvPr id="17" name="Straight Connector 16">
              <a:extLst>
                <a:ext uri="{FF2B5EF4-FFF2-40B4-BE49-F238E27FC236}">
                  <a16:creationId xmlns:a16="http://schemas.microsoft.com/office/drawing/2014/main" id="{087EB219-8984-0749-B212-ED8623FDF914}"/>
                </a:ext>
              </a:extLst>
            </p:cNvPr>
            <p:cNvCxnSpPr>
              <a:cxnSpLocks/>
            </p:cNvCxnSpPr>
            <p:nvPr/>
          </p:nvCxnSpPr>
          <p:spPr>
            <a:xfrm flipH="1" flipV="1">
              <a:off x="5096571" y="1137521"/>
              <a:ext cx="784850" cy="1649222"/>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4A8B1D1D-9C66-5244-9CBA-E4407A800760}"/>
                </a:ext>
              </a:extLst>
            </p:cNvPr>
            <p:cNvSpPr txBox="1"/>
            <p:nvPr/>
          </p:nvSpPr>
          <p:spPr>
            <a:xfrm>
              <a:off x="2557172" y="786574"/>
              <a:ext cx="5691592" cy="338554"/>
            </a:xfrm>
            <a:prstGeom prst="rect">
              <a:avLst/>
            </a:prstGeom>
            <a:noFill/>
          </p:spPr>
          <p:txBody>
            <a:bodyPr wrap="square" rtlCol="0">
              <a:spAutoFit/>
            </a:bodyPr>
            <a:lstStyle/>
            <a:p>
              <a:endParaRPr lang="en-US" sz="1600" dirty="0">
                <a:solidFill>
                  <a:srgbClr val="00845D"/>
                </a:solidFill>
              </a:endParaRPr>
            </a:p>
          </p:txBody>
        </p:sp>
      </p:grpSp>
      <p:grpSp>
        <p:nvGrpSpPr>
          <p:cNvPr id="30" name="Emma">
            <a:extLst>
              <a:ext uri="{FF2B5EF4-FFF2-40B4-BE49-F238E27FC236}">
                <a16:creationId xmlns:a16="http://schemas.microsoft.com/office/drawing/2014/main" id="{AA1B1E6A-49EC-074A-8F7B-74F026B6DBF7}"/>
              </a:ext>
            </a:extLst>
          </p:cNvPr>
          <p:cNvGrpSpPr/>
          <p:nvPr/>
        </p:nvGrpSpPr>
        <p:grpSpPr>
          <a:xfrm>
            <a:off x="7095431" y="1492621"/>
            <a:ext cx="2460157" cy="4703163"/>
            <a:chOff x="7095431" y="1499601"/>
            <a:chExt cx="2460157" cy="4703163"/>
          </a:xfrm>
        </p:grpSpPr>
        <p:pic>
          <p:nvPicPr>
            <p:cNvPr id="10" name="Picture 9">
              <a:extLst>
                <a:ext uri="{FF2B5EF4-FFF2-40B4-BE49-F238E27FC236}">
                  <a16:creationId xmlns:a16="http://schemas.microsoft.com/office/drawing/2014/main" id="{15F8E110-D27D-4C42-8AF9-8BD448B16BB5}"/>
                </a:ext>
              </a:extLst>
            </p:cNvPr>
            <p:cNvPicPr>
              <a:picLocks noChangeAspect="1"/>
            </p:cNvPicPr>
            <p:nvPr/>
          </p:nvPicPr>
          <p:blipFill rotWithShape="1">
            <a:blip r:embed="rId8"/>
            <a:srcRect b="45779"/>
            <a:stretch/>
          </p:blipFill>
          <p:spPr>
            <a:xfrm>
              <a:off x="7095431" y="1499601"/>
              <a:ext cx="2306666" cy="4703163"/>
            </a:xfrm>
            <a:prstGeom prst="rect">
              <a:avLst/>
            </a:prstGeom>
          </p:spPr>
        </p:pic>
        <p:cxnSp>
          <p:nvCxnSpPr>
            <p:cNvPr id="15" name="Straight Connector 14">
              <a:extLst>
                <a:ext uri="{FF2B5EF4-FFF2-40B4-BE49-F238E27FC236}">
                  <a16:creationId xmlns:a16="http://schemas.microsoft.com/office/drawing/2014/main" id="{FDF377B5-EEF1-C247-81CF-2FB1199E59BD}"/>
                </a:ext>
              </a:extLst>
            </p:cNvPr>
            <p:cNvCxnSpPr>
              <a:cxnSpLocks/>
            </p:cNvCxnSpPr>
            <p:nvPr/>
          </p:nvCxnSpPr>
          <p:spPr>
            <a:xfrm flipV="1">
              <a:off x="8871284" y="2580455"/>
              <a:ext cx="684304" cy="483588"/>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grpSp>
      <p:pic>
        <p:nvPicPr>
          <p:cNvPr id="34" name="Graphic 33" descr="Plant">
            <a:extLst>
              <a:ext uri="{FF2B5EF4-FFF2-40B4-BE49-F238E27FC236}">
                <a16:creationId xmlns:a16="http://schemas.microsoft.com/office/drawing/2014/main" id="{348FB641-A374-AF4E-BECE-D7028E44B442}"/>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1298902" y="6045336"/>
            <a:ext cx="685800" cy="685800"/>
          </a:xfrm>
          <a:prstGeom prst="rect">
            <a:avLst/>
          </a:prstGeom>
        </p:spPr>
      </p:pic>
      <p:grpSp>
        <p:nvGrpSpPr>
          <p:cNvPr id="55" name="Isaac">
            <a:extLst>
              <a:ext uri="{FF2B5EF4-FFF2-40B4-BE49-F238E27FC236}">
                <a16:creationId xmlns:a16="http://schemas.microsoft.com/office/drawing/2014/main" id="{68BAFE33-90AB-F948-B1E8-124329962BDA}"/>
              </a:ext>
            </a:extLst>
          </p:cNvPr>
          <p:cNvGrpSpPr/>
          <p:nvPr/>
        </p:nvGrpSpPr>
        <p:grpSpPr>
          <a:xfrm>
            <a:off x="2331972" y="127829"/>
            <a:ext cx="7223616" cy="1077218"/>
            <a:chOff x="2032678" y="218749"/>
            <a:chExt cx="7223616" cy="1077218"/>
          </a:xfrm>
        </p:grpSpPr>
        <p:sp>
          <p:nvSpPr>
            <p:cNvPr id="58" name="TextBox 57">
              <a:extLst>
                <a:ext uri="{FF2B5EF4-FFF2-40B4-BE49-F238E27FC236}">
                  <a16:creationId xmlns:a16="http://schemas.microsoft.com/office/drawing/2014/main" id="{DA442F4F-E7A0-564F-8FC5-329B26E0BAF7}"/>
                </a:ext>
              </a:extLst>
            </p:cNvPr>
            <p:cNvSpPr txBox="1"/>
            <p:nvPr/>
          </p:nvSpPr>
          <p:spPr>
            <a:xfrm>
              <a:off x="3564702" y="218749"/>
              <a:ext cx="5691592" cy="1077218"/>
            </a:xfrm>
            <a:prstGeom prst="rect">
              <a:avLst/>
            </a:prstGeom>
            <a:noFill/>
          </p:spPr>
          <p:txBody>
            <a:bodyPr wrap="square" rtlCol="0">
              <a:spAutoFit/>
            </a:bodyPr>
            <a:lstStyle/>
            <a:p>
              <a:r>
                <a:rPr lang="en-US" sz="1600" dirty="0">
                  <a:solidFill>
                    <a:srgbClr val="00845D"/>
                  </a:solidFill>
                </a:rPr>
                <a:t>He took “Introduction to Ag” the first semester of his Freshmen year. Then, he took electives for the next two semesters. He’s enrolled in “Environmental Science” for his Sophomore spring semester.</a:t>
              </a:r>
            </a:p>
          </p:txBody>
        </p:sp>
        <p:sp>
          <p:nvSpPr>
            <p:cNvPr id="59" name="TextBox 58">
              <a:extLst>
                <a:ext uri="{FF2B5EF4-FFF2-40B4-BE49-F238E27FC236}">
                  <a16:creationId xmlns:a16="http://schemas.microsoft.com/office/drawing/2014/main" id="{64E1CB45-65FC-B243-8CCD-2A287EA4DBF7}"/>
                </a:ext>
              </a:extLst>
            </p:cNvPr>
            <p:cNvSpPr txBox="1"/>
            <p:nvPr/>
          </p:nvSpPr>
          <p:spPr>
            <a:xfrm>
              <a:off x="2032678" y="219126"/>
              <a:ext cx="1514452" cy="646331"/>
            </a:xfrm>
            <a:prstGeom prst="rect">
              <a:avLst/>
            </a:prstGeom>
            <a:noFill/>
          </p:spPr>
          <p:txBody>
            <a:bodyPr wrap="square" rtlCol="0" anchor="t">
              <a:spAutoFit/>
            </a:bodyPr>
            <a:lstStyle/>
            <a:p>
              <a:pPr algn="r"/>
              <a:r>
                <a:rPr lang="en-US" sz="3600" b="1" dirty="0">
                  <a:solidFill>
                    <a:srgbClr val="005543"/>
                  </a:solidFill>
                </a:rPr>
                <a:t>ISAAC:</a:t>
              </a:r>
            </a:p>
          </p:txBody>
        </p:sp>
      </p:grpSp>
      <p:cxnSp>
        <p:nvCxnSpPr>
          <p:cNvPr id="65" name="Straight Connector 64">
            <a:extLst>
              <a:ext uri="{FF2B5EF4-FFF2-40B4-BE49-F238E27FC236}">
                <a16:creationId xmlns:a16="http://schemas.microsoft.com/office/drawing/2014/main" id="{77A61247-0CA8-D744-875C-A622C5C07382}"/>
              </a:ext>
            </a:extLst>
          </p:cNvPr>
          <p:cNvCxnSpPr>
            <a:cxnSpLocks/>
          </p:cNvCxnSpPr>
          <p:nvPr/>
        </p:nvCxnSpPr>
        <p:spPr>
          <a:xfrm flipH="1" flipV="1">
            <a:off x="2239631" y="3061107"/>
            <a:ext cx="961883" cy="336885"/>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A0723FD0-8B7F-B44F-85BE-9C9BBAF6D5FF}"/>
              </a:ext>
            </a:extLst>
          </p:cNvPr>
          <p:cNvSpPr txBox="1"/>
          <p:nvPr/>
        </p:nvSpPr>
        <p:spPr>
          <a:xfrm>
            <a:off x="101599" y="3233032"/>
            <a:ext cx="2138032" cy="1569660"/>
          </a:xfrm>
          <a:prstGeom prst="rect">
            <a:avLst/>
          </a:prstGeom>
          <a:noFill/>
        </p:spPr>
        <p:txBody>
          <a:bodyPr wrap="square" rtlCol="0">
            <a:spAutoFit/>
          </a:bodyPr>
          <a:lstStyle/>
          <a:p>
            <a:pPr algn="r"/>
            <a:r>
              <a:rPr lang="en-US" sz="1600" dirty="0">
                <a:solidFill>
                  <a:srgbClr val="00845D"/>
                </a:solidFill>
              </a:rPr>
              <a:t>She’s a graduating Senior who has taken agricultural education classes every semester of her high school career. </a:t>
            </a:r>
          </a:p>
        </p:txBody>
      </p:sp>
      <p:sp>
        <p:nvSpPr>
          <p:cNvPr id="67" name="TextBox 66">
            <a:extLst>
              <a:ext uri="{FF2B5EF4-FFF2-40B4-BE49-F238E27FC236}">
                <a16:creationId xmlns:a16="http://schemas.microsoft.com/office/drawing/2014/main" id="{E83A7416-7AA3-0D4D-8C76-BB4A96EEFDD3}"/>
              </a:ext>
            </a:extLst>
          </p:cNvPr>
          <p:cNvSpPr txBox="1"/>
          <p:nvPr/>
        </p:nvSpPr>
        <p:spPr>
          <a:xfrm>
            <a:off x="725178" y="2593563"/>
            <a:ext cx="1514452" cy="646331"/>
          </a:xfrm>
          <a:prstGeom prst="rect">
            <a:avLst/>
          </a:prstGeom>
          <a:noFill/>
        </p:spPr>
        <p:txBody>
          <a:bodyPr wrap="square" rtlCol="0">
            <a:spAutoFit/>
          </a:bodyPr>
          <a:lstStyle/>
          <a:p>
            <a:pPr algn="r"/>
            <a:r>
              <a:rPr lang="en-US" sz="3600" b="1" dirty="0">
                <a:solidFill>
                  <a:srgbClr val="005543"/>
                </a:solidFill>
              </a:rPr>
              <a:t>TORI:</a:t>
            </a:r>
          </a:p>
        </p:txBody>
      </p:sp>
      <p:cxnSp>
        <p:nvCxnSpPr>
          <p:cNvPr id="68" name="Straight Connector 67">
            <a:extLst>
              <a:ext uri="{FF2B5EF4-FFF2-40B4-BE49-F238E27FC236}">
                <a16:creationId xmlns:a16="http://schemas.microsoft.com/office/drawing/2014/main" id="{31C55DD1-98C6-2B4F-A814-F7723815D4B3}"/>
              </a:ext>
            </a:extLst>
          </p:cNvPr>
          <p:cNvCxnSpPr>
            <a:cxnSpLocks/>
          </p:cNvCxnSpPr>
          <p:nvPr/>
        </p:nvCxnSpPr>
        <p:spPr>
          <a:xfrm flipV="1">
            <a:off x="8871284" y="2580455"/>
            <a:ext cx="684304" cy="483588"/>
          </a:xfrm>
          <a:prstGeom prst="line">
            <a:avLst/>
          </a:prstGeom>
          <a:ln w="57150">
            <a:solidFill>
              <a:srgbClr val="BFD630"/>
            </a:solidFill>
            <a:headEnd type="ova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399BCA6-A860-B745-B39F-693CE9D1F8D1}"/>
              </a:ext>
            </a:extLst>
          </p:cNvPr>
          <p:cNvSpPr txBox="1"/>
          <p:nvPr/>
        </p:nvSpPr>
        <p:spPr>
          <a:xfrm>
            <a:off x="9707547" y="2644170"/>
            <a:ext cx="2277155" cy="1569660"/>
          </a:xfrm>
          <a:prstGeom prst="rect">
            <a:avLst/>
          </a:prstGeom>
          <a:noFill/>
        </p:spPr>
        <p:txBody>
          <a:bodyPr wrap="square" rtlCol="0">
            <a:spAutoFit/>
          </a:bodyPr>
          <a:lstStyle/>
          <a:p>
            <a:r>
              <a:rPr lang="en-US" sz="1600" dirty="0">
                <a:solidFill>
                  <a:srgbClr val="00845D"/>
                </a:solidFill>
              </a:rPr>
              <a:t>She wasn’t enrolled in your program until the fall of her Senior year when she decided to take “Ag Welding” to earn dual credit.</a:t>
            </a:r>
          </a:p>
        </p:txBody>
      </p:sp>
      <p:sp>
        <p:nvSpPr>
          <p:cNvPr id="70" name="TextBox 69">
            <a:extLst>
              <a:ext uri="{FF2B5EF4-FFF2-40B4-BE49-F238E27FC236}">
                <a16:creationId xmlns:a16="http://schemas.microsoft.com/office/drawing/2014/main" id="{15B31EDE-FE5F-4346-8994-063AF4F8F382}"/>
              </a:ext>
            </a:extLst>
          </p:cNvPr>
          <p:cNvSpPr txBox="1"/>
          <p:nvPr/>
        </p:nvSpPr>
        <p:spPr>
          <a:xfrm>
            <a:off x="9707547" y="2024679"/>
            <a:ext cx="1743597" cy="646331"/>
          </a:xfrm>
          <a:prstGeom prst="rect">
            <a:avLst/>
          </a:prstGeom>
          <a:noFill/>
        </p:spPr>
        <p:txBody>
          <a:bodyPr wrap="square" rtlCol="0">
            <a:spAutoFit/>
          </a:bodyPr>
          <a:lstStyle/>
          <a:p>
            <a:r>
              <a:rPr lang="en-US" sz="3600" b="1" dirty="0">
                <a:solidFill>
                  <a:srgbClr val="005543"/>
                </a:solidFill>
              </a:rPr>
              <a:t>EMMA:</a:t>
            </a:r>
          </a:p>
        </p:txBody>
      </p:sp>
      <p:sp>
        <p:nvSpPr>
          <p:cNvPr id="2" name="TextBox 1">
            <a:extLst>
              <a:ext uri="{FF2B5EF4-FFF2-40B4-BE49-F238E27FC236}">
                <a16:creationId xmlns:a16="http://schemas.microsoft.com/office/drawing/2014/main" id="{7228142D-1916-B544-9AC9-64C83464A494}"/>
              </a:ext>
            </a:extLst>
          </p:cNvPr>
          <p:cNvSpPr txBox="1"/>
          <p:nvPr/>
        </p:nvSpPr>
        <p:spPr>
          <a:xfrm>
            <a:off x="186140" y="4930668"/>
            <a:ext cx="2336547" cy="584775"/>
          </a:xfrm>
          <a:prstGeom prst="rect">
            <a:avLst/>
          </a:prstGeom>
          <a:solidFill>
            <a:srgbClr val="BFD630"/>
          </a:solidFill>
        </p:spPr>
        <p:txBody>
          <a:bodyPr wrap="square" rtlCol="0">
            <a:spAutoFit/>
          </a:bodyPr>
          <a:lstStyle>
            <a:defPPr>
              <a:defRPr lang="en-US"/>
            </a:defPPr>
            <a:lvl1pPr algn="ctr">
              <a:defRPr sz="3200" b="1">
                <a:solidFill>
                  <a:srgbClr val="005543"/>
                </a:solidFill>
              </a:defRPr>
            </a:lvl1pPr>
          </a:lstStyle>
          <a:p>
            <a:r>
              <a:rPr lang="en-US" dirty="0"/>
              <a:t>ADVANCED</a:t>
            </a:r>
          </a:p>
        </p:txBody>
      </p:sp>
      <p:sp>
        <p:nvSpPr>
          <p:cNvPr id="71" name="TextBox 70">
            <a:extLst>
              <a:ext uri="{FF2B5EF4-FFF2-40B4-BE49-F238E27FC236}">
                <a16:creationId xmlns:a16="http://schemas.microsoft.com/office/drawing/2014/main" id="{13CE6950-8A8E-4D46-BB7F-E30FE1F3B2D3}"/>
              </a:ext>
            </a:extLst>
          </p:cNvPr>
          <p:cNvSpPr txBox="1"/>
          <p:nvPr/>
        </p:nvSpPr>
        <p:spPr>
          <a:xfrm>
            <a:off x="1372785" y="738377"/>
            <a:ext cx="2336547" cy="584775"/>
          </a:xfrm>
          <a:prstGeom prst="rect">
            <a:avLst/>
          </a:prstGeom>
          <a:solidFill>
            <a:srgbClr val="BFD630"/>
          </a:solidFill>
        </p:spPr>
        <p:txBody>
          <a:bodyPr wrap="square" rtlCol="0">
            <a:spAutoFit/>
          </a:bodyPr>
          <a:lstStyle>
            <a:defPPr>
              <a:defRPr lang="en-US"/>
            </a:defPPr>
            <a:lvl1pPr algn="ctr">
              <a:defRPr sz="3200" b="1">
                <a:solidFill>
                  <a:srgbClr val="005543"/>
                </a:solidFill>
              </a:defRPr>
            </a:lvl1pPr>
          </a:lstStyle>
          <a:p>
            <a:r>
              <a:rPr lang="en-US" dirty="0"/>
              <a:t>AWARENESS</a:t>
            </a:r>
          </a:p>
        </p:txBody>
      </p:sp>
      <p:sp>
        <p:nvSpPr>
          <p:cNvPr id="72" name="TextBox 71">
            <a:extLst>
              <a:ext uri="{FF2B5EF4-FFF2-40B4-BE49-F238E27FC236}">
                <a16:creationId xmlns:a16="http://schemas.microsoft.com/office/drawing/2014/main" id="{00028A83-875E-A44A-9C36-B3CCAC43188A}"/>
              </a:ext>
            </a:extLst>
          </p:cNvPr>
          <p:cNvSpPr txBox="1"/>
          <p:nvPr/>
        </p:nvSpPr>
        <p:spPr>
          <a:xfrm>
            <a:off x="9365647" y="4425525"/>
            <a:ext cx="2789904" cy="584775"/>
          </a:xfrm>
          <a:prstGeom prst="rect">
            <a:avLst/>
          </a:prstGeom>
          <a:solidFill>
            <a:srgbClr val="BFD630"/>
          </a:solidFill>
        </p:spPr>
        <p:txBody>
          <a:bodyPr wrap="square" rtlCol="0">
            <a:spAutoFit/>
          </a:bodyPr>
          <a:lstStyle/>
          <a:p>
            <a:pPr algn="ctr"/>
            <a:r>
              <a:rPr lang="en-US" sz="3200" b="1" dirty="0">
                <a:solidFill>
                  <a:srgbClr val="005543"/>
                </a:solidFill>
              </a:rPr>
              <a:t>INTERMEDIATE</a:t>
            </a:r>
            <a:endParaRPr lang="en-US" b="1" dirty="0">
              <a:solidFill>
                <a:srgbClr val="005543"/>
              </a:solidFill>
            </a:endParaRPr>
          </a:p>
        </p:txBody>
      </p:sp>
    </p:spTree>
    <p:custDataLst>
      <p:tags r:id="rId1"/>
    </p:custDataLst>
    <p:extLst>
      <p:ext uri="{BB962C8B-B14F-4D97-AF65-F5344CB8AC3E}">
        <p14:creationId xmlns:p14="http://schemas.microsoft.com/office/powerpoint/2010/main" val="39206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1" grpId="0" animBg="1"/>
      <p:bldP spid="7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708BC78-A7EB-C946-9017-7E5871B2B667}"/>
              </a:ext>
            </a:extLst>
          </p:cNvPr>
          <p:cNvSpPr>
            <a:spLocks noGrp="1"/>
          </p:cNvSpPr>
          <p:nvPr>
            <p:ph type="body" sz="quarter" idx="15"/>
          </p:nvPr>
        </p:nvSpPr>
        <p:spPr>
          <a:xfrm>
            <a:off x="158517" y="6366012"/>
            <a:ext cx="3404634" cy="384857"/>
          </a:xfrm>
        </p:spPr>
        <p:txBody>
          <a:bodyPr/>
          <a:lstStyle/>
          <a:p>
            <a:endParaRPr lang="en-US" dirty="0"/>
          </a:p>
        </p:txBody>
      </p:sp>
      <p:sp>
        <p:nvSpPr>
          <p:cNvPr id="5" name="Rounded Rectangle">
            <a:extLst>
              <a:ext uri="{FF2B5EF4-FFF2-40B4-BE49-F238E27FC236}">
                <a16:creationId xmlns:a16="http://schemas.microsoft.com/office/drawing/2014/main" id="{F742D2EC-8C2E-644E-9130-38B2BBFF4CFF}"/>
              </a:ext>
            </a:extLst>
          </p:cNvPr>
          <p:cNvSpPr/>
          <p:nvPr/>
        </p:nvSpPr>
        <p:spPr>
          <a:xfrm>
            <a:off x="6384231" y="3334652"/>
            <a:ext cx="1481493" cy="3280446"/>
          </a:xfrm>
          <a:prstGeom prst="roundRect">
            <a:avLst>
              <a:gd name="adj" fmla="val 17544"/>
            </a:avLst>
          </a:prstGeom>
          <a:solidFill>
            <a:srgbClr val="DCDEE0">
              <a:alpha val="85104"/>
            </a:srgbClr>
          </a:solidFill>
          <a:ln w="38100">
            <a:solidFill>
              <a:srgbClr val="A6AAA9">
                <a:alpha val="85104"/>
              </a:srgbClr>
            </a:solidFill>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6" name="Rounded Rectangle">
            <a:extLst>
              <a:ext uri="{FF2B5EF4-FFF2-40B4-BE49-F238E27FC236}">
                <a16:creationId xmlns:a16="http://schemas.microsoft.com/office/drawing/2014/main" id="{F0B6C31E-73B3-884F-8790-7EB64684C932}"/>
              </a:ext>
            </a:extLst>
          </p:cNvPr>
          <p:cNvSpPr/>
          <p:nvPr/>
        </p:nvSpPr>
        <p:spPr>
          <a:xfrm>
            <a:off x="8007355" y="3334652"/>
            <a:ext cx="1481493" cy="3280446"/>
          </a:xfrm>
          <a:prstGeom prst="roundRect">
            <a:avLst>
              <a:gd name="adj" fmla="val 17544"/>
            </a:avLst>
          </a:prstGeom>
          <a:solidFill>
            <a:srgbClr val="DCDEE0">
              <a:alpha val="85104"/>
            </a:srgbClr>
          </a:solidFill>
          <a:ln w="38100">
            <a:solidFill>
              <a:srgbClr val="A6AAA9">
                <a:alpha val="85104"/>
              </a:srgbClr>
            </a:solidFill>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7" name="Rounded Rectangle">
            <a:extLst>
              <a:ext uri="{FF2B5EF4-FFF2-40B4-BE49-F238E27FC236}">
                <a16:creationId xmlns:a16="http://schemas.microsoft.com/office/drawing/2014/main" id="{A1EFCC5A-6546-3848-8C96-EC92CE755BA1}"/>
              </a:ext>
            </a:extLst>
          </p:cNvPr>
          <p:cNvSpPr/>
          <p:nvPr/>
        </p:nvSpPr>
        <p:spPr>
          <a:xfrm>
            <a:off x="4761107" y="3334652"/>
            <a:ext cx="1481493" cy="3280446"/>
          </a:xfrm>
          <a:prstGeom prst="roundRect">
            <a:avLst>
              <a:gd name="adj" fmla="val 17544"/>
            </a:avLst>
          </a:prstGeom>
          <a:solidFill>
            <a:srgbClr val="DCDEE0">
              <a:alpha val="85104"/>
            </a:srgbClr>
          </a:solidFill>
          <a:ln w="38100">
            <a:solidFill>
              <a:srgbClr val="A6AAA9">
                <a:alpha val="85104"/>
              </a:srgbClr>
            </a:solidFill>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8" name="Arrow">
            <a:extLst>
              <a:ext uri="{FF2B5EF4-FFF2-40B4-BE49-F238E27FC236}">
                <a16:creationId xmlns:a16="http://schemas.microsoft.com/office/drawing/2014/main" id="{7C761642-EC96-6440-A431-BF66439CE885}"/>
              </a:ext>
            </a:extLst>
          </p:cNvPr>
          <p:cNvSpPr/>
          <p:nvPr/>
        </p:nvSpPr>
        <p:spPr>
          <a:xfrm>
            <a:off x="4234981" y="5769071"/>
            <a:ext cx="6300138" cy="921284"/>
          </a:xfrm>
          <a:prstGeom prst="rightArrow">
            <a:avLst>
              <a:gd name="adj1" fmla="val 63220"/>
              <a:gd name="adj2" fmla="val 80903"/>
            </a:avLst>
          </a:prstGeom>
          <a:solidFill>
            <a:srgbClr val="0365C0">
              <a:alpha val="90008"/>
            </a:srgbClr>
          </a:solidFill>
          <a:ln w="12700">
            <a:miter lim="400000"/>
          </a:ln>
          <a:effectLst>
            <a:outerShdw blurRad="127000" dist="54193" dir="5311162"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9" name="Arrow">
            <a:extLst>
              <a:ext uri="{FF2B5EF4-FFF2-40B4-BE49-F238E27FC236}">
                <a16:creationId xmlns:a16="http://schemas.microsoft.com/office/drawing/2014/main" id="{8AF39232-0525-E04E-9A4F-4CD955125A8C}"/>
              </a:ext>
            </a:extLst>
          </p:cNvPr>
          <p:cNvSpPr/>
          <p:nvPr/>
        </p:nvSpPr>
        <p:spPr>
          <a:xfrm>
            <a:off x="4234981" y="5187841"/>
            <a:ext cx="6300138" cy="921284"/>
          </a:xfrm>
          <a:prstGeom prst="rightArrow">
            <a:avLst>
              <a:gd name="adj1" fmla="val 63220"/>
              <a:gd name="adj2" fmla="val 80903"/>
            </a:avLst>
          </a:prstGeom>
          <a:solidFill>
            <a:srgbClr val="70BF41">
              <a:alpha val="90008"/>
            </a:srgbClr>
          </a:solidFill>
          <a:ln w="12700">
            <a:miter lim="400000"/>
          </a:ln>
          <a:effectLst>
            <a:outerShdw blurRad="127000" dist="54193" dir="5311162"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0" name="Arrow">
            <a:extLst>
              <a:ext uri="{FF2B5EF4-FFF2-40B4-BE49-F238E27FC236}">
                <a16:creationId xmlns:a16="http://schemas.microsoft.com/office/drawing/2014/main" id="{47EEF02B-AC62-E941-83EE-614C30CA2BCE}"/>
              </a:ext>
            </a:extLst>
          </p:cNvPr>
          <p:cNvSpPr/>
          <p:nvPr/>
        </p:nvSpPr>
        <p:spPr>
          <a:xfrm>
            <a:off x="4234981" y="4606611"/>
            <a:ext cx="6300138" cy="921284"/>
          </a:xfrm>
          <a:prstGeom prst="rightArrow">
            <a:avLst>
              <a:gd name="adj1" fmla="val 63220"/>
              <a:gd name="adj2" fmla="val 80903"/>
            </a:avLst>
          </a:prstGeom>
          <a:solidFill>
            <a:srgbClr val="DCBD23">
              <a:alpha val="90008"/>
            </a:srgbClr>
          </a:solidFill>
          <a:ln w="12700">
            <a:miter lim="400000"/>
          </a:ln>
          <a:effectLst>
            <a:outerShdw blurRad="127000" dist="54193" dir="5311162"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1" name="Arrow">
            <a:extLst>
              <a:ext uri="{FF2B5EF4-FFF2-40B4-BE49-F238E27FC236}">
                <a16:creationId xmlns:a16="http://schemas.microsoft.com/office/drawing/2014/main" id="{86E6C268-DD76-0E4C-8A42-14975F0BC77C}"/>
              </a:ext>
            </a:extLst>
          </p:cNvPr>
          <p:cNvSpPr/>
          <p:nvPr/>
        </p:nvSpPr>
        <p:spPr>
          <a:xfrm>
            <a:off x="4234981" y="4034591"/>
            <a:ext cx="6300138" cy="921284"/>
          </a:xfrm>
          <a:prstGeom prst="rightArrow">
            <a:avLst>
              <a:gd name="adj1" fmla="val 63220"/>
              <a:gd name="adj2" fmla="val 80903"/>
            </a:avLst>
          </a:prstGeom>
          <a:solidFill>
            <a:srgbClr val="F39019">
              <a:alpha val="90008"/>
            </a:srgbClr>
          </a:solidFill>
          <a:ln w="12700">
            <a:miter lim="400000"/>
          </a:ln>
          <a:effectLst>
            <a:outerShdw blurRad="127000" dist="54193" dir="5311162"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2" name="Arrow">
            <a:extLst>
              <a:ext uri="{FF2B5EF4-FFF2-40B4-BE49-F238E27FC236}">
                <a16:creationId xmlns:a16="http://schemas.microsoft.com/office/drawing/2014/main" id="{50859357-D61E-9447-AD53-F000DA29B57D}"/>
              </a:ext>
            </a:extLst>
          </p:cNvPr>
          <p:cNvSpPr/>
          <p:nvPr/>
        </p:nvSpPr>
        <p:spPr>
          <a:xfrm>
            <a:off x="4234981" y="3458211"/>
            <a:ext cx="6300138" cy="921284"/>
          </a:xfrm>
          <a:prstGeom prst="rightArrow">
            <a:avLst>
              <a:gd name="adj1" fmla="val 63220"/>
              <a:gd name="adj2" fmla="val 80903"/>
            </a:avLst>
          </a:prstGeom>
          <a:solidFill>
            <a:srgbClr val="C82506">
              <a:alpha val="90008"/>
            </a:srgbClr>
          </a:solidFill>
          <a:ln w="12700">
            <a:miter lim="400000"/>
          </a:ln>
          <a:effectLst>
            <a:outerShdw blurRad="127000" dist="54193" dir="5311162"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3" name="Graded">
            <a:extLst>
              <a:ext uri="{FF2B5EF4-FFF2-40B4-BE49-F238E27FC236}">
                <a16:creationId xmlns:a16="http://schemas.microsoft.com/office/drawing/2014/main" id="{B82D8BDE-D85B-6F44-84BA-10FD41ADFA1B}"/>
              </a:ext>
            </a:extLst>
          </p:cNvPr>
          <p:cNvSpPr txBox="1"/>
          <p:nvPr/>
        </p:nvSpPr>
        <p:spPr>
          <a:xfrm>
            <a:off x="4894354" y="3253531"/>
            <a:ext cx="1214998" cy="492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546100">
              <a:defRPr sz="2400">
                <a:solidFill>
                  <a:srgbClr val="53585F"/>
                </a:solidFill>
              </a:defRPr>
            </a:lvl1pPr>
          </a:lstStyle>
          <a:p>
            <a:pPr algn="ctr"/>
            <a:r>
              <a:rPr sz="1687" dirty="0">
                <a:latin typeface="Calibri Light" panose="020F0302020204030204" pitchFamily="34" charset="0"/>
                <a:cs typeface="Calibri Light" panose="020F0302020204030204" pitchFamily="34" charset="0"/>
              </a:rPr>
              <a:t>Graded</a:t>
            </a:r>
          </a:p>
        </p:txBody>
      </p:sp>
      <p:sp>
        <p:nvSpPr>
          <p:cNvPr id="14" name="Five Immersion SAE categories span three levels of motivation.">
            <a:extLst>
              <a:ext uri="{FF2B5EF4-FFF2-40B4-BE49-F238E27FC236}">
                <a16:creationId xmlns:a16="http://schemas.microsoft.com/office/drawing/2014/main" id="{4C7BF4D6-85CA-C843-B3D9-D4FB2E154550}"/>
              </a:ext>
            </a:extLst>
          </p:cNvPr>
          <p:cNvSpPr txBox="1"/>
          <p:nvPr/>
        </p:nvSpPr>
        <p:spPr>
          <a:xfrm>
            <a:off x="4076862" y="2981309"/>
            <a:ext cx="6300139" cy="4001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a:defRPr sz="2500" i="1"/>
            </a:pPr>
            <a:r>
              <a:rPr sz="1758" dirty="0">
                <a:latin typeface="Calibri Light" panose="020F0302020204030204" pitchFamily="34" charset="0"/>
                <a:cs typeface="Calibri Light" panose="020F0302020204030204" pitchFamily="34" charset="0"/>
              </a:rPr>
              <a:t>Five </a:t>
            </a:r>
            <a:r>
              <a:rPr sz="1758" dirty="0">
                <a:latin typeface="Calibri" panose="020F0502020204030204" pitchFamily="34" charset="0"/>
                <a:ea typeface="Gill Sans"/>
                <a:cs typeface="Calibri" panose="020F0502020204030204" pitchFamily="34" charset="0"/>
                <a:sym typeface="Gill Sans"/>
              </a:rPr>
              <a:t>Immersion SAE</a:t>
            </a:r>
            <a:r>
              <a:rPr sz="1758" dirty="0">
                <a:latin typeface="Calibri Light" panose="020F0302020204030204" pitchFamily="34" charset="0"/>
                <a:cs typeface="Calibri Light" panose="020F0302020204030204" pitchFamily="34" charset="0"/>
              </a:rPr>
              <a:t> categories span three levels of motivation.</a:t>
            </a:r>
          </a:p>
        </p:txBody>
      </p:sp>
      <p:sp>
        <p:nvSpPr>
          <p:cNvPr id="15" name="Rounded Rectangle">
            <a:extLst>
              <a:ext uri="{FF2B5EF4-FFF2-40B4-BE49-F238E27FC236}">
                <a16:creationId xmlns:a16="http://schemas.microsoft.com/office/drawing/2014/main" id="{BC9AF554-2EC1-704C-869B-2A39FE48F464}"/>
              </a:ext>
            </a:extLst>
          </p:cNvPr>
          <p:cNvSpPr/>
          <p:nvPr/>
        </p:nvSpPr>
        <p:spPr>
          <a:xfrm>
            <a:off x="3795992" y="3040673"/>
            <a:ext cx="6807199" cy="3710196"/>
          </a:xfrm>
          <a:prstGeom prst="roundRect">
            <a:avLst>
              <a:gd name="adj" fmla="val 8184"/>
            </a:avLst>
          </a:prstGeom>
          <a:ln w="38100">
            <a:solidFill>
              <a:srgbClr val="A6AAA9"/>
            </a:solidFill>
            <a:prstDash val="sysDot"/>
            <a:miter lim="400000"/>
          </a:ln>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sp>
        <p:nvSpPr>
          <p:cNvPr id="16" name="Rounded Rectangle">
            <a:extLst>
              <a:ext uri="{FF2B5EF4-FFF2-40B4-BE49-F238E27FC236}">
                <a16:creationId xmlns:a16="http://schemas.microsoft.com/office/drawing/2014/main" id="{D9E8F71E-97B6-384C-A3DA-0727593BB770}"/>
              </a:ext>
            </a:extLst>
          </p:cNvPr>
          <p:cNvSpPr/>
          <p:nvPr/>
        </p:nvSpPr>
        <p:spPr>
          <a:xfrm>
            <a:off x="7016102" y="152473"/>
            <a:ext cx="2367932"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17" name="Rounded Rectangle">
            <a:extLst>
              <a:ext uri="{FF2B5EF4-FFF2-40B4-BE49-F238E27FC236}">
                <a16:creationId xmlns:a16="http://schemas.microsoft.com/office/drawing/2014/main" id="{CDAC39C1-EAED-0742-B60E-F061208C1268}"/>
              </a:ext>
            </a:extLst>
          </p:cNvPr>
          <p:cNvSpPr/>
          <p:nvPr/>
        </p:nvSpPr>
        <p:spPr>
          <a:xfrm>
            <a:off x="2791521" y="152473"/>
            <a:ext cx="2367931"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18" name="Advanced…">
            <a:extLst>
              <a:ext uri="{FF2B5EF4-FFF2-40B4-BE49-F238E27FC236}">
                <a16:creationId xmlns:a16="http://schemas.microsoft.com/office/drawing/2014/main" id="{FDCCC73F-D489-924F-88DB-556073985A8C}"/>
              </a:ext>
            </a:extLst>
          </p:cNvPr>
          <p:cNvSpPr txBox="1"/>
          <p:nvPr/>
        </p:nvSpPr>
        <p:spPr>
          <a:xfrm>
            <a:off x="7543399" y="152395"/>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Advanced</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11-12</a:t>
            </a:r>
          </a:p>
        </p:txBody>
      </p:sp>
      <p:sp>
        <p:nvSpPr>
          <p:cNvPr id="19" name="Rounded Rectangle">
            <a:extLst>
              <a:ext uri="{FF2B5EF4-FFF2-40B4-BE49-F238E27FC236}">
                <a16:creationId xmlns:a16="http://schemas.microsoft.com/office/drawing/2014/main" id="{7EADC2BF-4ED8-F54F-B3AB-1A4BBA93CB32}"/>
              </a:ext>
            </a:extLst>
          </p:cNvPr>
          <p:cNvSpPr/>
          <p:nvPr/>
        </p:nvSpPr>
        <p:spPr>
          <a:xfrm>
            <a:off x="4903811" y="152473"/>
            <a:ext cx="2367931" cy="2807082"/>
          </a:xfrm>
          <a:prstGeom prst="roundRect">
            <a:avLst>
              <a:gd name="adj" fmla="val 11865"/>
            </a:avLst>
          </a:prstGeom>
          <a:solidFill>
            <a:srgbClr val="808785">
              <a:alpha val="85104"/>
            </a:srgbClr>
          </a:solidFill>
          <a:ln w="12700">
            <a:miter lim="400000"/>
          </a:ln>
        </p:spPr>
        <p:txBody>
          <a:bodyPr lIns="35719" tIns="35719" rIns="35719" bIns="35719" anchor="ctr"/>
          <a:lstStyle/>
          <a:p>
            <a:pPr defTabSz="383963">
              <a:defRPr sz="3000">
                <a:solidFill>
                  <a:srgbClr val="FFFFFF"/>
                </a:solidFill>
              </a:defRPr>
            </a:pPr>
            <a:endParaRPr sz="2109" dirty="0">
              <a:latin typeface="Calibri Light" panose="020F0302020204030204" pitchFamily="34" charset="0"/>
              <a:cs typeface="Calibri Light" panose="020F0302020204030204" pitchFamily="34" charset="0"/>
            </a:endParaRPr>
          </a:p>
        </p:txBody>
      </p:sp>
      <p:sp>
        <p:nvSpPr>
          <p:cNvPr id="20" name="Intermediate…">
            <a:extLst>
              <a:ext uri="{FF2B5EF4-FFF2-40B4-BE49-F238E27FC236}">
                <a16:creationId xmlns:a16="http://schemas.microsoft.com/office/drawing/2014/main" id="{EAC42F7E-7B7A-6B4C-8C98-0984BFB52B30}"/>
              </a:ext>
            </a:extLst>
          </p:cNvPr>
          <p:cNvSpPr txBox="1"/>
          <p:nvPr/>
        </p:nvSpPr>
        <p:spPr>
          <a:xfrm>
            <a:off x="5431108" y="171379"/>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Intermediate</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9-11</a:t>
            </a:r>
          </a:p>
        </p:txBody>
      </p:sp>
      <p:sp>
        <p:nvSpPr>
          <p:cNvPr id="21" name="Arrow">
            <a:extLst>
              <a:ext uri="{FF2B5EF4-FFF2-40B4-BE49-F238E27FC236}">
                <a16:creationId xmlns:a16="http://schemas.microsoft.com/office/drawing/2014/main" id="{50A40E9C-27E6-C845-978B-F27CBB086225}"/>
              </a:ext>
            </a:extLst>
          </p:cNvPr>
          <p:cNvSpPr/>
          <p:nvPr/>
        </p:nvSpPr>
        <p:spPr>
          <a:xfrm>
            <a:off x="2381010" y="476728"/>
            <a:ext cx="8089215" cy="2592416"/>
          </a:xfrm>
          <a:prstGeom prst="rightArrow">
            <a:avLst>
              <a:gd name="adj1" fmla="val 82884"/>
              <a:gd name="adj2" fmla="val 32955"/>
            </a:avLst>
          </a:prstGeom>
          <a:solidFill>
            <a:srgbClr val="005543"/>
          </a:solidFill>
          <a:ln w="12700">
            <a:miter lim="400000"/>
          </a:ln>
          <a:effectLst>
            <a:outerShdw blurRad="127000" dist="54193" dir="4654599" rotWithShape="0">
              <a:srgbClr val="000000">
                <a:alpha val="50000"/>
              </a:srgbClr>
            </a:outerShdw>
          </a:effectLst>
        </p:spPr>
        <p:txBody>
          <a:bodyPr lIns="35719" tIns="35719" rIns="35719" bIns="35719" anchor="ctr"/>
          <a:lstStyle/>
          <a:p>
            <a:pPr>
              <a:defRPr sz="2400">
                <a:solidFill>
                  <a:srgbClr val="FFFFFF"/>
                </a:solidFill>
                <a:latin typeface="Helvetica Light"/>
                <a:ea typeface="Helvetica Light"/>
                <a:cs typeface="Helvetica Light"/>
                <a:sym typeface="Helvetica Light"/>
              </a:defRPr>
            </a:pPr>
            <a:endParaRPr sz="1687"/>
          </a:p>
        </p:txBody>
      </p:sp>
      <p:grpSp>
        <p:nvGrpSpPr>
          <p:cNvPr id="22" name="Group">
            <a:extLst>
              <a:ext uri="{FF2B5EF4-FFF2-40B4-BE49-F238E27FC236}">
                <a16:creationId xmlns:a16="http://schemas.microsoft.com/office/drawing/2014/main" id="{8FCBE0A1-EFD7-C344-9F8C-6E498297DD74}"/>
              </a:ext>
            </a:extLst>
          </p:cNvPr>
          <p:cNvGrpSpPr/>
          <p:nvPr/>
        </p:nvGrpSpPr>
        <p:grpSpPr>
          <a:xfrm>
            <a:off x="1582863" y="1145189"/>
            <a:ext cx="768843" cy="1225075"/>
            <a:chOff x="0" y="-58"/>
            <a:chExt cx="1093465" cy="1742328"/>
          </a:xfrm>
        </p:grpSpPr>
        <p:pic>
          <p:nvPicPr>
            <p:cNvPr id="23" name="Image" descr="Image">
              <a:extLst>
                <a:ext uri="{FF2B5EF4-FFF2-40B4-BE49-F238E27FC236}">
                  <a16:creationId xmlns:a16="http://schemas.microsoft.com/office/drawing/2014/main" id="{3FF4C0C3-1B38-324A-A101-E3CD1CFAE3AB}"/>
                </a:ext>
              </a:extLst>
            </p:cNvPr>
            <p:cNvPicPr>
              <a:picLocks noChangeAspect="1"/>
            </p:cNvPicPr>
            <p:nvPr/>
          </p:nvPicPr>
          <p:blipFill>
            <a:blip r:embed="rId3"/>
            <a:srcRect l="43070" t="8554" r="35127" b="3582"/>
            <a:stretch>
              <a:fillRect/>
            </a:stretch>
          </p:blipFill>
          <p:spPr>
            <a:xfrm>
              <a:off x="404868" y="-59"/>
              <a:ext cx="688598" cy="1563380"/>
            </a:xfrm>
            <a:custGeom>
              <a:avLst/>
              <a:gdLst/>
              <a:ahLst/>
              <a:cxnLst>
                <a:cxn ang="0">
                  <a:pos x="wd2" y="hd2"/>
                </a:cxn>
                <a:cxn ang="5400000">
                  <a:pos x="wd2" y="hd2"/>
                </a:cxn>
                <a:cxn ang="10800000">
                  <a:pos x="wd2" y="hd2"/>
                </a:cxn>
                <a:cxn ang="16200000">
                  <a:pos x="wd2" y="hd2"/>
                </a:cxn>
              </a:cxnLst>
              <a:rect l="0" t="0" r="r" b="b"/>
              <a:pathLst>
                <a:path w="21588" h="21546" extrusionOk="0">
                  <a:moveTo>
                    <a:pt x="9395" y="1"/>
                  </a:moveTo>
                  <a:cubicBezTo>
                    <a:pt x="8695" y="-12"/>
                    <a:pt x="7998" y="131"/>
                    <a:pt x="7155" y="444"/>
                  </a:cubicBezTo>
                  <a:lnTo>
                    <a:pt x="6371" y="739"/>
                  </a:lnTo>
                  <a:lnTo>
                    <a:pt x="6434" y="1171"/>
                  </a:lnTo>
                  <a:cubicBezTo>
                    <a:pt x="6467" y="1411"/>
                    <a:pt x="6629" y="1822"/>
                    <a:pt x="6794" y="2079"/>
                  </a:cubicBezTo>
                  <a:cubicBezTo>
                    <a:pt x="7260" y="2808"/>
                    <a:pt x="7178" y="3155"/>
                    <a:pt x="6521" y="3255"/>
                  </a:cubicBezTo>
                  <a:cubicBezTo>
                    <a:pt x="6275" y="3293"/>
                    <a:pt x="6160" y="3346"/>
                    <a:pt x="6160" y="3419"/>
                  </a:cubicBezTo>
                  <a:cubicBezTo>
                    <a:pt x="6160" y="3604"/>
                    <a:pt x="5847" y="3808"/>
                    <a:pt x="5326" y="3955"/>
                  </a:cubicBezTo>
                  <a:cubicBezTo>
                    <a:pt x="5050" y="4034"/>
                    <a:pt x="4608" y="4193"/>
                    <a:pt x="4343" y="4316"/>
                  </a:cubicBezTo>
                  <a:cubicBezTo>
                    <a:pt x="4056" y="4451"/>
                    <a:pt x="3763" y="4546"/>
                    <a:pt x="3609" y="4546"/>
                  </a:cubicBezTo>
                  <a:cubicBezTo>
                    <a:pt x="3393" y="4546"/>
                    <a:pt x="3362" y="4567"/>
                    <a:pt x="3423" y="4672"/>
                  </a:cubicBezTo>
                  <a:cubicBezTo>
                    <a:pt x="3485" y="4781"/>
                    <a:pt x="3410" y="4817"/>
                    <a:pt x="2875" y="4967"/>
                  </a:cubicBezTo>
                  <a:cubicBezTo>
                    <a:pt x="2128" y="5177"/>
                    <a:pt x="1677" y="5405"/>
                    <a:pt x="1332" y="5744"/>
                  </a:cubicBezTo>
                  <a:cubicBezTo>
                    <a:pt x="1144" y="5929"/>
                    <a:pt x="968" y="6021"/>
                    <a:pt x="698" y="6072"/>
                  </a:cubicBezTo>
                  <a:cubicBezTo>
                    <a:pt x="172" y="6172"/>
                    <a:pt x="15" y="6381"/>
                    <a:pt x="1" y="6980"/>
                  </a:cubicBezTo>
                  <a:cubicBezTo>
                    <a:pt x="-12" y="7533"/>
                    <a:pt x="193" y="8450"/>
                    <a:pt x="362" y="8588"/>
                  </a:cubicBezTo>
                  <a:cubicBezTo>
                    <a:pt x="421" y="8637"/>
                    <a:pt x="474" y="8846"/>
                    <a:pt x="474" y="9053"/>
                  </a:cubicBezTo>
                  <a:cubicBezTo>
                    <a:pt x="474" y="9389"/>
                    <a:pt x="515" y="9476"/>
                    <a:pt x="934" y="9852"/>
                  </a:cubicBezTo>
                  <a:cubicBezTo>
                    <a:pt x="1456" y="10320"/>
                    <a:pt x="1741" y="10409"/>
                    <a:pt x="2377" y="10322"/>
                  </a:cubicBezTo>
                  <a:cubicBezTo>
                    <a:pt x="2576" y="10295"/>
                    <a:pt x="3010" y="10259"/>
                    <a:pt x="3348" y="10240"/>
                  </a:cubicBezTo>
                  <a:cubicBezTo>
                    <a:pt x="4258" y="10189"/>
                    <a:pt x="4521" y="10327"/>
                    <a:pt x="4132" y="10656"/>
                  </a:cubicBezTo>
                  <a:cubicBezTo>
                    <a:pt x="4036" y="10736"/>
                    <a:pt x="3958" y="10862"/>
                    <a:pt x="3958" y="10935"/>
                  </a:cubicBezTo>
                  <a:cubicBezTo>
                    <a:pt x="3957" y="11007"/>
                    <a:pt x="3858" y="11197"/>
                    <a:pt x="3734" y="11356"/>
                  </a:cubicBezTo>
                  <a:cubicBezTo>
                    <a:pt x="3610" y="11514"/>
                    <a:pt x="3501" y="11683"/>
                    <a:pt x="3497" y="11733"/>
                  </a:cubicBezTo>
                  <a:cubicBezTo>
                    <a:pt x="3493" y="11783"/>
                    <a:pt x="3458" y="11916"/>
                    <a:pt x="3423" y="12029"/>
                  </a:cubicBezTo>
                  <a:cubicBezTo>
                    <a:pt x="3337" y="12301"/>
                    <a:pt x="3712" y="12763"/>
                    <a:pt x="4231" y="13029"/>
                  </a:cubicBezTo>
                  <a:lnTo>
                    <a:pt x="4629" y="13237"/>
                  </a:lnTo>
                  <a:lnTo>
                    <a:pt x="4642" y="14233"/>
                  </a:lnTo>
                  <a:cubicBezTo>
                    <a:pt x="4647" y="14931"/>
                    <a:pt x="4595" y="15349"/>
                    <a:pt x="4468" y="15644"/>
                  </a:cubicBezTo>
                  <a:cubicBezTo>
                    <a:pt x="4368" y="15875"/>
                    <a:pt x="4267" y="16121"/>
                    <a:pt x="4244" y="16191"/>
                  </a:cubicBezTo>
                  <a:cubicBezTo>
                    <a:pt x="4221" y="16261"/>
                    <a:pt x="4095" y="16563"/>
                    <a:pt x="3970" y="16858"/>
                  </a:cubicBezTo>
                  <a:cubicBezTo>
                    <a:pt x="3372" y="18265"/>
                    <a:pt x="3325" y="19573"/>
                    <a:pt x="3858" y="19855"/>
                  </a:cubicBezTo>
                  <a:cubicBezTo>
                    <a:pt x="3937" y="19897"/>
                    <a:pt x="3985" y="20073"/>
                    <a:pt x="3970" y="20293"/>
                  </a:cubicBezTo>
                  <a:cubicBezTo>
                    <a:pt x="3936" y="20801"/>
                    <a:pt x="4044" y="20910"/>
                    <a:pt x="4729" y="21020"/>
                  </a:cubicBezTo>
                  <a:cubicBezTo>
                    <a:pt x="5037" y="21070"/>
                    <a:pt x="5663" y="21181"/>
                    <a:pt x="6110" y="21267"/>
                  </a:cubicBezTo>
                  <a:cubicBezTo>
                    <a:pt x="6557" y="21352"/>
                    <a:pt x="7154" y="21450"/>
                    <a:pt x="7441" y="21485"/>
                  </a:cubicBezTo>
                  <a:cubicBezTo>
                    <a:pt x="8283" y="21588"/>
                    <a:pt x="8736" y="21567"/>
                    <a:pt x="9967" y="21371"/>
                  </a:cubicBezTo>
                  <a:cubicBezTo>
                    <a:pt x="10533" y="21280"/>
                    <a:pt x="10592" y="21190"/>
                    <a:pt x="10166" y="21059"/>
                  </a:cubicBezTo>
                  <a:cubicBezTo>
                    <a:pt x="9486" y="20849"/>
                    <a:pt x="9192" y="20728"/>
                    <a:pt x="9258" y="20681"/>
                  </a:cubicBezTo>
                  <a:cubicBezTo>
                    <a:pt x="9364" y="20606"/>
                    <a:pt x="10727" y="20683"/>
                    <a:pt x="11734" y="20824"/>
                  </a:cubicBezTo>
                  <a:cubicBezTo>
                    <a:pt x="12817" y="20975"/>
                    <a:pt x="14067" y="21023"/>
                    <a:pt x="14732" y="20944"/>
                  </a:cubicBezTo>
                  <a:cubicBezTo>
                    <a:pt x="15004" y="20911"/>
                    <a:pt x="15238" y="20871"/>
                    <a:pt x="15243" y="20851"/>
                  </a:cubicBezTo>
                  <a:cubicBezTo>
                    <a:pt x="15247" y="20831"/>
                    <a:pt x="15271" y="20775"/>
                    <a:pt x="15292" y="20725"/>
                  </a:cubicBezTo>
                  <a:cubicBezTo>
                    <a:pt x="15336" y="20623"/>
                    <a:pt x="14647" y="20451"/>
                    <a:pt x="13625" y="20304"/>
                  </a:cubicBezTo>
                  <a:cubicBezTo>
                    <a:pt x="13059" y="20223"/>
                    <a:pt x="12925" y="20164"/>
                    <a:pt x="12480" y="19845"/>
                  </a:cubicBezTo>
                  <a:cubicBezTo>
                    <a:pt x="12036" y="19525"/>
                    <a:pt x="12028" y="19545"/>
                    <a:pt x="12431" y="18811"/>
                  </a:cubicBezTo>
                  <a:cubicBezTo>
                    <a:pt x="12642" y="18426"/>
                    <a:pt x="12897" y="17946"/>
                    <a:pt x="12991" y="17750"/>
                  </a:cubicBezTo>
                  <a:cubicBezTo>
                    <a:pt x="13084" y="17553"/>
                    <a:pt x="13310" y="17213"/>
                    <a:pt x="13501" y="16995"/>
                  </a:cubicBezTo>
                  <a:cubicBezTo>
                    <a:pt x="13692" y="16777"/>
                    <a:pt x="13828" y="16570"/>
                    <a:pt x="13799" y="16535"/>
                  </a:cubicBezTo>
                  <a:cubicBezTo>
                    <a:pt x="13770" y="16501"/>
                    <a:pt x="13935" y="16387"/>
                    <a:pt x="14160" y="16284"/>
                  </a:cubicBezTo>
                  <a:cubicBezTo>
                    <a:pt x="14556" y="16102"/>
                    <a:pt x="14569" y="16084"/>
                    <a:pt x="14620" y="15622"/>
                  </a:cubicBezTo>
                  <a:cubicBezTo>
                    <a:pt x="14668" y="15189"/>
                    <a:pt x="14624" y="15073"/>
                    <a:pt x="14197" y="14353"/>
                  </a:cubicBezTo>
                  <a:cubicBezTo>
                    <a:pt x="13939" y="13918"/>
                    <a:pt x="13640" y="13353"/>
                    <a:pt x="13538" y="13101"/>
                  </a:cubicBezTo>
                  <a:cubicBezTo>
                    <a:pt x="13367" y="12679"/>
                    <a:pt x="13141" y="12409"/>
                    <a:pt x="12368" y="11728"/>
                  </a:cubicBezTo>
                  <a:cubicBezTo>
                    <a:pt x="12214" y="11592"/>
                    <a:pt x="12084" y="11446"/>
                    <a:pt x="12082" y="11400"/>
                  </a:cubicBezTo>
                  <a:cubicBezTo>
                    <a:pt x="12080" y="11353"/>
                    <a:pt x="12002" y="11268"/>
                    <a:pt x="11908" y="11214"/>
                  </a:cubicBezTo>
                  <a:cubicBezTo>
                    <a:pt x="11814" y="11159"/>
                    <a:pt x="11746" y="11064"/>
                    <a:pt x="11746" y="11006"/>
                  </a:cubicBezTo>
                  <a:cubicBezTo>
                    <a:pt x="11746" y="10947"/>
                    <a:pt x="11660" y="10850"/>
                    <a:pt x="11560" y="10787"/>
                  </a:cubicBezTo>
                  <a:cubicBezTo>
                    <a:pt x="11418" y="10698"/>
                    <a:pt x="11409" y="10636"/>
                    <a:pt x="11497" y="10508"/>
                  </a:cubicBezTo>
                  <a:cubicBezTo>
                    <a:pt x="11560" y="10417"/>
                    <a:pt x="11637" y="10175"/>
                    <a:pt x="11672" y="9967"/>
                  </a:cubicBezTo>
                  <a:cubicBezTo>
                    <a:pt x="11735" y="9586"/>
                    <a:pt x="11958" y="9369"/>
                    <a:pt x="12194" y="9474"/>
                  </a:cubicBezTo>
                  <a:cubicBezTo>
                    <a:pt x="12255" y="9501"/>
                    <a:pt x="12570" y="9758"/>
                    <a:pt x="12891" y="10043"/>
                  </a:cubicBezTo>
                  <a:cubicBezTo>
                    <a:pt x="13212" y="10329"/>
                    <a:pt x="13518" y="10574"/>
                    <a:pt x="13575" y="10590"/>
                  </a:cubicBezTo>
                  <a:cubicBezTo>
                    <a:pt x="13633" y="10606"/>
                    <a:pt x="13838" y="10596"/>
                    <a:pt x="14023" y="10568"/>
                  </a:cubicBezTo>
                  <a:cubicBezTo>
                    <a:pt x="14208" y="10540"/>
                    <a:pt x="15799" y="10355"/>
                    <a:pt x="17557" y="10158"/>
                  </a:cubicBezTo>
                  <a:cubicBezTo>
                    <a:pt x="19314" y="9961"/>
                    <a:pt x="20933" y="9780"/>
                    <a:pt x="21165" y="9753"/>
                  </a:cubicBezTo>
                  <a:lnTo>
                    <a:pt x="21588" y="9704"/>
                  </a:lnTo>
                  <a:lnTo>
                    <a:pt x="21190" y="9234"/>
                  </a:lnTo>
                  <a:cubicBezTo>
                    <a:pt x="20584" y="8512"/>
                    <a:pt x="19995" y="7761"/>
                    <a:pt x="19809" y="7494"/>
                  </a:cubicBezTo>
                  <a:cubicBezTo>
                    <a:pt x="19716" y="7362"/>
                    <a:pt x="19600" y="7246"/>
                    <a:pt x="19547" y="7232"/>
                  </a:cubicBezTo>
                  <a:cubicBezTo>
                    <a:pt x="19495" y="7217"/>
                    <a:pt x="18623" y="7307"/>
                    <a:pt x="17607" y="7434"/>
                  </a:cubicBezTo>
                  <a:cubicBezTo>
                    <a:pt x="15844" y="7655"/>
                    <a:pt x="15721" y="7667"/>
                    <a:pt x="15043" y="7615"/>
                  </a:cubicBezTo>
                  <a:cubicBezTo>
                    <a:pt x="14653" y="7585"/>
                    <a:pt x="13755" y="7560"/>
                    <a:pt x="13053" y="7560"/>
                  </a:cubicBezTo>
                  <a:cubicBezTo>
                    <a:pt x="11303" y="7560"/>
                    <a:pt x="11339" y="7580"/>
                    <a:pt x="11323" y="6597"/>
                  </a:cubicBezTo>
                  <a:cubicBezTo>
                    <a:pt x="11315" y="6047"/>
                    <a:pt x="11267" y="5779"/>
                    <a:pt x="11124" y="5591"/>
                  </a:cubicBezTo>
                  <a:cubicBezTo>
                    <a:pt x="10884" y="5274"/>
                    <a:pt x="10667" y="4693"/>
                    <a:pt x="10689" y="4399"/>
                  </a:cubicBezTo>
                  <a:cubicBezTo>
                    <a:pt x="10702" y="4212"/>
                    <a:pt x="10638" y="4147"/>
                    <a:pt x="10291" y="3977"/>
                  </a:cubicBezTo>
                  <a:cubicBezTo>
                    <a:pt x="10064" y="3867"/>
                    <a:pt x="9880" y="3743"/>
                    <a:pt x="9880" y="3698"/>
                  </a:cubicBezTo>
                  <a:cubicBezTo>
                    <a:pt x="9880" y="3654"/>
                    <a:pt x="10043" y="3550"/>
                    <a:pt x="10241" y="3469"/>
                  </a:cubicBezTo>
                  <a:cubicBezTo>
                    <a:pt x="10860" y="3214"/>
                    <a:pt x="11622" y="2378"/>
                    <a:pt x="11622" y="1954"/>
                  </a:cubicBezTo>
                  <a:cubicBezTo>
                    <a:pt x="11622" y="1831"/>
                    <a:pt x="11742" y="1621"/>
                    <a:pt x="11883" y="1489"/>
                  </a:cubicBezTo>
                  <a:cubicBezTo>
                    <a:pt x="12196" y="1195"/>
                    <a:pt x="12214" y="855"/>
                    <a:pt x="11920" y="712"/>
                  </a:cubicBezTo>
                  <a:cubicBezTo>
                    <a:pt x="11804" y="656"/>
                    <a:pt x="11654" y="560"/>
                    <a:pt x="11585" y="499"/>
                  </a:cubicBezTo>
                  <a:cubicBezTo>
                    <a:pt x="11515" y="437"/>
                    <a:pt x="11116" y="299"/>
                    <a:pt x="10701" y="192"/>
                  </a:cubicBezTo>
                  <a:cubicBezTo>
                    <a:pt x="10238" y="74"/>
                    <a:pt x="9815" y="9"/>
                    <a:pt x="9395" y="1"/>
                  </a:cubicBezTo>
                  <a:close/>
                  <a:moveTo>
                    <a:pt x="9320" y="14058"/>
                  </a:moveTo>
                  <a:cubicBezTo>
                    <a:pt x="9489" y="14065"/>
                    <a:pt x="9727" y="14164"/>
                    <a:pt x="9942" y="14326"/>
                  </a:cubicBezTo>
                  <a:cubicBezTo>
                    <a:pt x="10100" y="14444"/>
                    <a:pt x="10228" y="14570"/>
                    <a:pt x="10228" y="14605"/>
                  </a:cubicBezTo>
                  <a:cubicBezTo>
                    <a:pt x="10228" y="14639"/>
                    <a:pt x="10362" y="14739"/>
                    <a:pt x="10515" y="14829"/>
                  </a:cubicBezTo>
                  <a:cubicBezTo>
                    <a:pt x="10679" y="14925"/>
                    <a:pt x="10827" y="15102"/>
                    <a:pt x="10875" y="15261"/>
                  </a:cubicBezTo>
                  <a:cubicBezTo>
                    <a:pt x="10945" y="15492"/>
                    <a:pt x="10905" y="15567"/>
                    <a:pt x="10651" y="15781"/>
                  </a:cubicBezTo>
                  <a:cubicBezTo>
                    <a:pt x="10489" y="15917"/>
                    <a:pt x="10364" y="16067"/>
                    <a:pt x="10365" y="16120"/>
                  </a:cubicBezTo>
                  <a:cubicBezTo>
                    <a:pt x="10367" y="16172"/>
                    <a:pt x="10232" y="16390"/>
                    <a:pt x="10067" y="16601"/>
                  </a:cubicBezTo>
                  <a:cubicBezTo>
                    <a:pt x="9901" y="16812"/>
                    <a:pt x="9635" y="17204"/>
                    <a:pt x="9482" y="17471"/>
                  </a:cubicBezTo>
                  <a:cubicBezTo>
                    <a:pt x="9236" y="17899"/>
                    <a:pt x="9122" y="18182"/>
                    <a:pt x="8872" y="18975"/>
                  </a:cubicBezTo>
                  <a:cubicBezTo>
                    <a:pt x="8837" y="19087"/>
                    <a:pt x="8735" y="19215"/>
                    <a:pt x="8648" y="19259"/>
                  </a:cubicBezTo>
                  <a:cubicBezTo>
                    <a:pt x="8516" y="19326"/>
                    <a:pt x="8438" y="19563"/>
                    <a:pt x="8350" y="20178"/>
                  </a:cubicBezTo>
                  <a:cubicBezTo>
                    <a:pt x="8344" y="20220"/>
                    <a:pt x="8288" y="20280"/>
                    <a:pt x="8225" y="20315"/>
                  </a:cubicBezTo>
                  <a:cubicBezTo>
                    <a:pt x="8069" y="20402"/>
                    <a:pt x="7974" y="20396"/>
                    <a:pt x="7740" y="20282"/>
                  </a:cubicBezTo>
                  <a:cubicBezTo>
                    <a:pt x="7609" y="20219"/>
                    <a:pt x="7584" y="20173"/>
                    <a:pt x="7665" y="20151"/>
                  </a:cubicBezTo>
                  <a:cubicBezTo>
                    <a:pt x="7859" y="20098"/>
                    <a:pt x="7808" y="20038"/>
                    <a:pt x="7553" y="20009"/>
                  </a:cubicBezTo>
                  <a:cubicBezTo>
                    <a:pt x="7406" y="19992"/>
                    <a:pt x="7329" y="19940"/>
                    <a:pt x="7329" y="19866"/>
                  </a:cubicBezTo>
                  <a:cubicBezTo>
                    <a:pt x="7329" y="19802"/>
                    <a:pt x="7197" y="19665"/>
                    <a:pt x="7043" y="19566"/>
                  </a:cubicBezTo>
                  <a:cubicBezTo>
                    <a:pt x="6766" y="19385"/>
                    <a:pt x="6773" y="19380"/>
                    <a:pt x="6857" y="18439"/>
                  </a:cubicBezTo>
                  <a:cubicBezTo>
                    <a:pt x="6948" y="17401"/>
                    <a:pt x="6962" y="17383"/>
                    <a:pt x="7752" y="16995"/>
                  </a:cubicBezTo>
                  <a:cubicBezTo>
                    <a:pt x="8340" y="16706"/>
                    <a:pt x="8432" y="16536"/>
                    <a:pt x="8325" y="15994"/>
                  </a:cubicBezTo>
                  <a:cubicBezTo>
                    <a:pt x="8282" y="15778"/>
                    <a:pt x="8243" y="15571"/>
                    <a:pt x="8238" y="15529"/>
                  </a:cubicBezTo>
                  <a:cubicBezTo>
                    <a:pt x="8224" y="15434"/>
                    <a:pt x="9072" y="14140"/>
                    <a:pt x="9183" y="14085"/>
                  </a:cubicBezTo>
                  <a:cubicBezTo>
                    <a:pt x="9222" y="14066"/>
                    <a:pt x="9264" y="14055"/>
                    <a:pt x="9320" y="14058"/>
                  </a:cubicBezTo>
                  <a:close/>
                </a:path>
              </a:pathLst>
            </a:custGeom>
            <a:ln w="12700" cap="flat">
              <a:noFill/>
              <a:miter lim="400000"/>
            </a:ln>
            <a:effectLst/>
          </p:spPr>
        </p:pic>
        <p:pic>
          <p:nvPicPr>
            <p:cNvPr id="24" name="Image" descr="Image">
              <a:extLst>
                <a:ext uri="{FF2B5EF4-FFF2-40B4-BE49-F238E27FC236}">
                  <a16:creationId xmlns:a16="http://schemas.microsoft.com/office/drawing/2014/main" id="{B74D7685-C58F-EE45-A8FE-2A21E4D882FF}"/>
                </a:ext>
              </a:extLst>
            </p:cNvPr>
            <p:cNvPicPr>
              <a:picLocks noChangeAspect="1"/>
            </p:cNvPicPr>
            <p:nvPr/>
          </p:nvPicPr>
          <p:blipFill>
            <a:blip r:embed="rId4"/>
            <a:srcRect l="49377"/>
            <a:stretch>
              <a:fillRect/>
            </a:stretch>
          </p:blipFill>
          <p:spPr>
            <a:xfrm flipH="1">
              <a:off x="0" y="26973"/>
              <a:ext cx="492885" cy="1715297"/>
            </a:xfrm>
            <a:prstGeom prst="rect">
              <a:avLst/>
            </a:prstGeom>
            <a:ln w="12700" cap="flat">
              <a:noFill/>
              <a:miter lim="400000"/>
            </a:ln>
            <a:effectLst/>
          </p:spPr>
        </p:pic>
      </p:grpSp>
      <p:sp>
        <p:nvSpPr>
          <p:cNvPr id="25" name="Rounded Rectangle">
            <a:extLst>
              <a:ext uri="{FF2B5EF4-FFF2-40B4-BE49-F238E27FC236}">
                <a16:creationId xmlns:a16="http://schemas.microsoft.com/office/drawing/2014/main" id="{6B483854-BF45-6147-B5A0-9B673BE17146}"/>
              </a:ext>
            </a:extLst>
          </p:cNvPr>
          <p:cNvSpPr/>
          <p:nvPr/>
        </p:nvSpPr>
        <p:spPr>
          <a:xfrm>
            <a:off x="2746306" y="759881"/>
            <a:ext cx="6682941"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26" name="Rounded Rectangle">
            <a:extLst>
              <a:ext uri="{FF2B5EF4-FFF2-40B4-BE49-F238E27FC236}">
                <a16:creationId xmlns:a16="http://schemas.microsoft.com/office/drawing/2014/main" id="{7F7D749B-FE9A-2A43-AB44-CFA2E33D4256}"/>
              </a:ext>
            </a:extLst>
          </p:cNvPr>
          <p:cNvSpPr/>
          <p:nvPr/>
        </p:nvSpPr>
        <p:spPr>
          <a:xfrm>
            <a:off x="2745453" y="1577368"/>
            <a:ext cx="6682941"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grpSp>
        <p:nvGrpSpPr>
          <p:cNvPr id="27" name="Group">
            <a:extLst>
              <a:ext uri="{FF2B5EF4-FFF2-40B4-BE49-F238E27FC236}">
                <a16:creationId xmlns:a16="http://schemas.microsoft.com/office/drawing/2014/main" id="{88E43CD3-C818-8944-B233-BAF6290EB3EC}"/>
              </a:ext>
            </a:extLst>
          </p:cNvPr>
          <p:cNvGrpSpPr/>
          <p:nvPr/>
        </p:nvGrpSpPr>
        <p:grpSpPr>
          <a:xfrm>
            <a:off x="2914645" y="2586965"/>
            <a:ext cx="1343602" cy="3667178"/>
            <a:chOff x="0" y="0"/>
            <a:chExt cx="1910899" cy="5215541"/>
          </a:xfrm>
        </p:grpSpPr>
        <p:sp>
          <p:nvSpPr>
            <p:cNvPr id="28" name="Line">
              <a:extLst>
                <a:ext uri="{FF2B5EF4-FFF2-40B4-BE49-F238E27FC236}">
                  <a16:creationId xmlns:a16="http://schemas.microsoft.com/office/drawing/2014/main" id="{ACED89E1-1920-1D46-9CAF-1E54AA30D7D2}"/>
                </a:ext>
              </a:extLst>
            </p:cNvPr>
            <p:cNvSpPr/>
            <p:nvPr/>
          </p:nvSpPr>
          <p:spPr>
            <a:xfrm>
              <a:off x="0" y="53227"/>
              <a:ext cx="1869902" cy="5162315"/>
            </a:xfrm>
            <a:custGeom>
              <a:avLst/>
              <a:gdLst/>
              <a:ahLst/>
              <a:cxnLst>
                <a:cxn ang="0">
                  <a:pos x="wd2" y="hd2"/>
                </a:cxn>
                <a:cxn ang="5400000">
                  <a:pos x="wd2" y="hd2"/>
                </a:cxn>
                <a:cxn ang="10800000">
                  <a:pos x="wd2" y="hd2"/>
                </a:cxn>
                <a:cxn ang="16200000">
                  <a:pos x="wd2" y="hd2"/>
                </a:cxn>
              </a:cxnLst>
              <a:rect l="0" t="0" r="r" b="b"/>
              <a:pathLst>
                <a:path w="18262" h="21345" extrusionOk="0">
                  <a:moveTo>
                    <a:pt x="9084" y="0"/>
                  </a:moveTo>
                  <a:cubicBezTo>
                    <a:pt x="10843" y="599"/>
                    <a:pt x="11689" y="1578"/>
                    <a:pt x="11279" y="2536"/>
                  </a:cubicBezTo>
                  <a:cubicBezTo>
                    <a:pt x="10888" y="3453"/>
                    <a:pt x="9411" y="4174"/>
                    <a:pt x="8073" y="4896"/>
                  </a:cubicBezTo>
                  <a:cubicBezTo>
                    <a:pt x="329" y="9075"/>
                    <a:pt x="-3338" y="14737"/>
                    <a:pt x="3908" y="18735"/>
                  </a:cubicBezTo>
                  <a:cubicBezTo>
                    <a:pt x="7345" y="20631"/>
                    <a:pt x="12790" y="21600"/>
                    <a:pt x="18262" y="21287"/>
                  </a:cubicBezTo>
                </a:path>
              </a:pathLst>
            </a:custGeom>
            <a:noFill/>
            <a:ln w="101600" cap="flat">
              <a:solidFill>
                <a:srgbClr val="00724E"/>
              </a:solidFill>
              <a:prstDash val="solid"/>
              <a:miter lim="400000"/>
              <a:tailEnd type="triangle" w="med" len="med"/>
            </a:ln>
            <a:effectLst/>
          </p:spPr>
          <p:txBody>
            <a:bodyPr wrap="square" lIns="35719" tIns="35719" rIns="35719" bIns="35719" numCol="1" anchor="ctr">
              <a:noAutofit/>
            </a:bodyPr>
            <a:lstStyle/>
            <a:p>
              <a:pPr>
                <a:defRPr sz="2400">
                  <a:solidFill>
                    <a:srgbClr val="000000"/>
                  </a:solidFill>
                  <a:latin typeface="Helvetica Light"/>
                  <a:ea typeface="Helvetica Light"/>
                  <a:cs typeface="Helvetica Light"/>
                  <a:sym typeface="Helvetica Light"/>
                </a:defRPr>
              </a:pPr>
              <a:endParaRPr sz="1687"/>
            </a:p>
          </p:txBody>
        </p:sp>
        <p:sp>
          <p:nvSpPr>
            <p:cNvPr id="29" name="Line">
              <a:extLst>
                <a:ext uri="{FF2B5EF4-FFF2-40B4-BE49-F238E27FC236}">
                  <a16:creationId xmlns:a16="http://schemas.microsoft.com/office/drawing/2014/main" id="{63015253-7222-A047-BACB-B7CF21F8F7A6}"/>
                </a:ext>
              </a:extLst>
            </p:cNvPr>
            <p:cNvSpPr/>
            <p:nvPr/>
          </p:nvSpPr>
          <p:spPr>
            <a:xfrm>
              <a:off x="337179" y="20516"/>
              <a:ext cx="1543892" cy="4385921"/>
            </a:xfrm>
            <a:custGeom>
              <a:avLst/>
              <a:gdLst/>
              <a:ahLst/>
              <a:cxnLst>
                <a:cxn ang="0">
                  <a:pos x="wd2" y="hd2"/>
                </a:cxn>
                <a:cxn ang="5400000">
                  <a:pos x="wd2" y="hd2"/>
                </a:cxn>
                <a:cxn ang="10800000">
                  <a:pos x="wd2" y="hd2"/>
                </a:cxn>
                <a:cxn ang="16200000">
                  <a:pos x="wd2" y="hd2"/>
                </a:cxn>
              </a:cxnLst>
              <a:rect l="0" t="0" r="r" b="b"/>
              <a:pathLst>
                <a:path w="19065" h="21336" extrusionOk="0">
                  <a:moveTo>
                    <a:pt x="8611" y="0"/>
                  </a:moveTo>
                  <a:cubicBezTo>
                    <a:pt x="10701" y="809"/>
                    <a:pt x="11636" y="2000"/>
                    <a:pt x="11076" y="3162"/>
                  </a:cubicBezTo>
                  <a:cubicBezTo>
                    <a:pt x="10436" y="4488"/>
                    <a:pt x="8135" y="5483"/>
                    <a:pt x="6206" y="6533"/>
                  </a:cubicBezTo>
                  <a:cubicBezTo>
                    <a:pt x="-237" y="10039"/>
                    <a:pt x="-2535" y="14795"/>
                    <a:pt x="3549" y="18358"/>
                  </a:cubicBezTo>
                  <a:cubicBezTo>
                    <a:pt x="7151" y="20467"/>
                    <a:pt x="13101" y="21600"/>
                    <a:pt x="19065" y="21284"/>
                  </a:cubicBezTo>
                </a:path>
              </a:pathLst>
            </a:custGeom>
            <a:noFill/>
            <a:ln w="101600" cap="flat">
              <a:solidFill>
                <a:srgbClr val="00724E"/>
              </a:solidFill>
              <a:prstDash val="solid"/>
              <a:miter lim="400000"/>
              <a:tailEnd type="triangle" w="med" len="med"/>
            </a:ln>
            <a:effectLst/>
          </p:spPr>
          <p:txBody>
            <a:bodyPr wrap="square" lIns="35719" tIns="35719" rIns="35719" bIns="35719" numCol="1" anchor="ctr">
              <a:noAutofit/>
            </a:bodyPr>
            <a:lstStyle/>
            <a:p>
              <a:pPr>
                <a:defRPr sz="2400">
                  <a:solidFill>
                    <a:srgbClr val="000000"/>
                  </a:solidFill>
                  <a:latin typeface="Helvetica Light"/>
                  <a:ea typeface="Helvetica Light"/>
                  <a:cs typeface="Helvetica Light"/>
                  <a:sym typeface="Helvetica Light"/>
                </a:defRPr>
              </a:pPr>
              <a:endParaRPr sz="1687"/>
            </a:p>
          </p:txBody>
        </p:sp>
        <p:sp>
          <p:nvSpPr>
            <p:cNvPr id="30" name="Line">
              <a:extLst>
                <a:ext uri="{FF2B5EF4-FFF2-40B4-BE49-F238E27FC236}">
                  <a16:creationId xmlns:a16="http://schemas.microsoft.com/office/drawing/2014/main" id="{347225BF-59A3-7940-9967-479F1ABDAB05}"/>
                </a:ext>
              </a:extLst>
            </p:cNvPr>
            <p:cNvSpPr/>
            <p:nvPr/>
          </p:nvSpPr>
          <p:spPr>
            <a:xfrm>
              <a:off x="565441" y="0"/>
              <a:ext cx="1306322" cy="3562690"/>
            </a:xfrm>
            <a:custGeom>
              <a:avLst/>
              <a:gdLst/>
              <a:ahLst/>
              <a:cxnLst>
                <a:cxn ang="0">
                  <a:pos x="wd2" y="hd2"/>
                </a:cxn>
                <a:cxn ang="5400000">
                  <a:pos x="wd2" y="hd2"/>
                </a:cxn>
                <a:cxn ang="10800000">
                  <a:pos x="wd2" y="hd2"/>
                </a:cxn>
                <a:cxn ang="16200000">
                  <a:pos x="wd2" y="hd2"/>
                </a:cxn>
              </a:cxnLst>
              <a:rect l="0" t="0" r="r" b="b"/>
              <a:pathLst>
                <a:path w="21238" h="21079" extrusionOk="0">
                  <a:moveTo>
                    <a:pt x="8328" y="0"/>
                  </a:moveTo>
                  <a:cubicBezTo>
                    <a:pt x="11064" y="830"/>
                    <a:pt x="12577" y="2133"/>
                    <a:pt x="12336" y="3488"/>
                  </a:cubicBezTo>
                  <a:cubicBezTo>
                    <a:pt x="12001" y="5373"/>
                    <a:pt x="8686" y="6837"/>
                    <a:pt x="5882" y="8323"/>
                  </a:cubicBezTo>
                  <a:cubicBezTo>
                    <a:pt x="2804" y="9954"/>
                    <a:pt x="181" y="11772"/>
                    <a:pt x="10" y="13780"/>
                  </a:cubicBezTo>
                  <a:cubicBezTo>
                    <a:pt x="-362" y="18148"/>
                    <a:pt x="9770" y="21600"/>
                    <a:pt x="21238" y="21013"/>
                  </a:cubicBezTo>
                </a:path>
              </a:pathLst>
            </a:custGeom>
            <a:noFill/>
            <a:ln w="101600" cap="flat">
              <a:solidFill>
                <a:srgbClr val="00724E"/>
              </a:solidFill>
              <a:prstDash val="solid"/>
              <a:miter lim="400000"/>
              <a:tailEnd type="triangle" w="med" len="med"/>
            </a:ln>
            <a:effectLst/>
          </p:spPr>
          <p:txBody>
            <a:bodyPr wrap="square" lIns="35719" tIns="35719" rIns="35719" bIns="35719" numCol="1" anchor="ctr">
              <a:noAutofit/>
            </a:bodyPr>
            <a:lstStyle/>
            <a:p>
              <a:pPr>
                <a:defRPr sz="2400">
                  <a:solidFill>
                    <a:srgbClr val="000000"/>
                  </a:solidFill>
                  <a:latin typeface="Helvetica Light"/>
                  <a:ea typeface="Helvetica Light"/>
                  <a:cs typeface="Helvetica Light"/>
                  <a:sym typeface="Helvetica Light"/>
                </a:defRPr>
              </a:pPr>
              <a:endParaRPr sz="1687"/>
            </a:p>
          </p:txBody>
        </p:sp>
        <p:sp>
          <p:nvSpPr>
            <p:cNvPr id="31" name="Line">
              <a:extLst>
                <a:ext uri="{FF2B5EF4-FFF2-40B4-BE49-F238E27FC236}">
                  <a16:creationId xmlns:a16="http://schemas.microsoft.com/office/drawing/2014/main" id="{FF1A8450-0523-CD45-B1E9-38B725A3B905}"/>
                </a:ext>
              </a:extLst>
            </p:cNvPr>
            <p:cNvSpPr/>
            <p:nvPr/>
          </p:nvSpPr>
          <p:spPr>
            <a:xfrm>
              <a:off x="922319" y="86855"/>
              <a:ext cx="955195" cy="2659962"/>
            </a:xfrm>
            <a:custGeom>
              <a:avLst/>
              <a:gdLst/>
              <a:ahLst/>
              <a:cxnLst>
                <a:cxn ang="0">
                  <a:pos x="wd2" y="hd2"/>
                </a:cxn>
                <a:cxn ang="5400000">
                  <a:pos x="wd2" y="hd2"/>
                </a:cxn>
                <a:cxn ang="10800000">
                  <a:pos x="wd2" y="hd2"/>
                </a:cxn>
                <a:cxn ang="16200000">
                  <a:pos x="wd2" y="hd2"/>
                </a:cxn>
              </a:cxnLst>
              <a:rect l="0" t="0" r="r" b="b"/>
              <a:pathLst>
                <a:path w="21017" h="20882" extrusionOk="0">
                  <a:moveTo>
                    <a:pt x="7976" y="0"/>
                  </a:moveTo>
                  <a:cubicBezTo>
                    <a:pt x="10271" y="1361"/>
                    <a:pt x="11075" y="3029"/>
                    <a:pt x="10193" y="4625"/>
                  </a:cubicBezTo>
                  <a:cubicBezTo>
                    <a:pt x="8931" y="6908"/>
                    <a:pt x="4516" y="8632"/>
                    <a:pt x="2044" y="10729"/>
                  </a:cubicBezTo>
                  <a:cubicBezTo>
                    <a:pt x="148" y="12338"/>
                    <a:pt x="-583" y="14180"/>
                    <a:pt x="512" y="15890"/>
                  </a:cubicBezTo>
                  <a:cubicBezTo>
                    <a:pt x="2806" y="19470"/>
                    <a:pt x="12052" y="21600"/>
                    <a:pt x="21017" y="20660"/>
                  </a:cubicBezTo>
                </a:path>
              </a:pathLst>
            </a:custGeom>
            <a:noFill/>
            <a:ln w="101600" cap="flat">
              <a:solidFill>
                <a:srgbClr val="00724E"/>
              </a:solidFill>
              <a:prstDash val="solid"/>
              <a:miter lim="400000"/>
              <a:tailEnd type="triangle" w="med" len="med"/>
            </a:ln>
            <a:effectLst/>
          </p:spPr>
          <p:txBody>
            <a:bodyPr wrap="square" lIns="35719" tIns="35719" rIns="35719" bIns="35719" numCol="1" anchor="ctr">
              <a:noAutofit/>
            </a:bodyPr>
            <a:lstStyle/>
            <a:p>
              <a:pPr>
                <a:defRPr sz="2400">
                  <a:solidFill>
                    <a:srgbClr val="000000"/>
                  </a:solidFill>
                  <a:latin typeface="Helvetica Light"/>
                  <a:ea typeface="Helvetica Light"/>
                  <a:cs typeface="Helvetica Light"/>
                  <a:sym typeface="Helvetica Light"/>
                </a:defRPr>
              </a:pPr>
              <a:endParaRPr sz="1687"/>
            </a:p>
          </p:txBody>
        </p:sp>
        <p:sp>
          <p:nvSpPr>
            <p:cNvPr id="32" name="Line">
              <a:extLst>
                <a:ext uri="{FF2B5EF4-FFF2-40B4-BE49-F238E27FC236}">
                  <a16:creationId xmlns:a16="http://schemas.microsoft.com/office/drawing/2014/main" id="{E5D21A17-1BD2-D448-99C7-DEA908A6DC7D}"/>
                </a:ext>
              </a:extLst>
            </p:cNvPr>
            <p:cNvSpPr/>
            <p:nvPr/>
          </p:nvSpPr>
          <p:spPr>
            <a:xfrm>
              <a:off x="1226174" y="20887"/>
              <a:ext cx="684726" cy="1929233"/>
            </a:xfrm>
            <a:custGeom>
              <a:avLst/>
              <a:gdLst/>
              <a:ahLst/>
              <a:cxnLst>
                <a:cxn ang="0">
                  <a:pos x="wd2" y="hd2"/>
                </a:cxn>
                <a:cxn ang="5400000">
                  <a:pos x="wd2" y="hd2"/>
                </a:cxn>
                <a:cxn ang="10800000">
                  <a:pos x="wd2" y="hd2"/>
                </a:cxn>
                <a:cxn ang="16200000">
                  <a:pos x="wd2" y="hd2"/>
                </a:cxn>
              </a:cxnLst>
              <a:rect l="0" t="0" r="r" b="b"/>
              <a:pathLst>
                <a:path w="20947" h="20554" extrusionOk="0">
                  <a:moveTo>
                    <a:pt x="1413" y="0"/>
                  </a:moveTo>
                  <a:cubicBezTo>
                    <a:pt x="4228" y="1062"/>
                    <a:pt x="5843" y="2605"/>
                    <a:pt x="6017" y="4268"/>
                  </a:cubicBezTo>
                  <a:cubicBezTo>
                    <a:pt x="6263" y="6615"/>
                    <a:pt x="3632" y="8756"/>
                    <a:pt x="1785" y="10911"/>
                  </a:cubicBezTo>
                  <a:cubicBezTo>
                    <a:pt x="330" y="12610"/>
                    <a:pt x="-653" y="14424"/>
                    <a:pt x="517" y="16161"/>
                  </a:cubicBezTo>
                  <a:cubicBezTo>
                    <a:pt x="2963" y="19790"/>
                    <a:pt x="12791" y="21600"/>
                    <a:pt x="20947" y="19924"/>
                  </a:cubicBezTo>
                </a:path>
              </a:pathLst>
            </a:custGeom>
            <a:noFill/>
            <a:ln w="101600" cap="flat">
              <a:solidFill>
                <a:srgbClr val="00724E"/>
              </a:solidFill>
              <a:prstDash val="solid"/>
              <a:miter lim="400000"/>
              <a:tailEnd type="triangle" w="med" len="med"/>
            </a:ln>
            <a:effectLst/>
          </p:spPr>
          <p:txBody>
            <a:bodyPr wrap="square" lIns="35719" tIns="35719" rIns="35719" bIns="35719" numCol="1" anchor="ctr">
              <a:noAutofit/>
            </a:bodyPr>
            <a:lstStyle/>
            <a:p>
              <a:pPr>
                <a:defRPr sz="2400">
                  <a:solidFill>
                    <a:srgbClr val="000000"/>
                  </a:solidFill>
                  <a:latin typeface="Helvetica Light"/>
                  <a:ea typeface="Helvetica Light"/>
                  <a:cs typeface="Helvetica Light"/>
                  <a:sym typeface="Helvetica Light"/>
                </a:defRPr>
              </a:pPr>
              <a:endParaRPr sz="1687"/>
            </a:p>
          </p:txBody>
        </p:sp>
        <p:sp>
          <p:nvSpPr>
            <p:cNvPr id="33" name="Square">
              <a:extLst>
                <a:ext uri="{FF2B5EF4-FFF2-40B4-BE49-F238E27FC236}">
                  <a16:creationId xmlns:a16="http://schemas.microsoft.com/office/drawing/2014/main" id="{5B40E0C3-CF84-8D4A-8A85-F3FA8B6D7FB2}"/>
                </a:ext>
              </a:extLst>
            </p:cNvPr>
            <p:cNvSpPr/>
            <p:nvPr/>
          </p:nvSpPr>
          <p:spPr>
            <a:xfrm>
              <a:off x="1094965" y="3718"/>
              <a:ext cx="196481" cy="186755"/>
            </a:xfrm>
            <a:prstGeom prst="rect">
              <a:avLst/>
            </a:prstGeom>
            <a:solidFill>
              <a:srgbClr val="5F3981"/>
            </a:solidFill>
            <a:ln w="12700" cap="flat">
              <a:solidFill>
                <a:srgbClr val="00724E"/>
              </a:solidFill>
              <a:miter lim="400000"/>
            </a:ln>
            <a:effectLst/>
          </p:spPr>
          <p:txBody>
            <a:bodyPr wrap="square" lIns="35719" tIns="35719" rIns="35719" bIns="35719" numCol="1" anchor="ctr">
              <a:noAutofit/>
            </a:bodyPr>
            <a:lstStyle/>
            <a:p>
              <a:pPr>
                <a:defRPr sz="2400">
                  <a:solidFill>
                    <a:srgbClr val="FFFFFF"/>
                  </a:solidFill>
                  <a:latin typeface="Helvetica Light"/>
                  <a:ea typeface="Helvetica Light"/>
                  <a:cs typeface="Helvetica Light"/>
                  <a:sym typeface="Helvetica Light"/>
                </a:defRPr>
              </a:pPr>
              <a:endParaRPr sz="1687"/>
            </a:p>
          </p:txBody>
        </p:sp>
      </p:grpSp>
      <p:sp>
        <p:nvSpPr>
          <p:cNvPr id="34" name="Rounded Rectangle">
            <a:extLst>
              <a:ext uri="{FF2B5EF4-FFF2-40B4-BE49-F238E27FC236}">
                <a16:creationId xmlns:a16="http://schemas.microsoft.com/office/drawing/2014/main" id="{A1B8407D-3311-5844-A9AC-224FB8B3F11B}"/>
              </a:ext>
            </a:extLst>
          </p:cNvPr>
          <p:cNvSpPr/>
          <p:nvPr/>
        </p:nvSpPr>
        <p:spPr>
          <a:xfrm>
            <a:off x="2745378" y="2392184"/>
            <a:ext cx="2948547" cy="367360"/>
          </a:xfrm>
          <a:prstGeom prst="roundRect">
            <a:avLst>
              <a:gd name="adj" fmla="val 33255"/>
            </a:avLst>
          </a:prstGeom>
          <a:gradFill>
            <a:gsLst>
              <a:gs pos="0">
                <a:srgbClr val="005543"/>
              </a:gs>
              <a:gs pos="75000">
                <a:srgbClr val="00845D">
                  <a:shade val="67500"/>
                  <a:satMod val="115000"/>
                </a:srgbClr>
              </a:gs>
              <a:gs pos="100000">
                <a:srgbClr val="00845D"/>
              </a:gs>
            </a:gsLst>
            <a:lin ang="10800000" scaled="1"/>
          </a:gradFill>
          <a:ln w="12700">
            <a:miter lim="400000"/>
          </a:ln>
        </p:spPr>
        <p:txBody>
          <a:bodyPr lIns="35719" tIns="35719" rIns="35719" bIns="35719" anchor="ctr"/>
          <a:lstStyle/>
          <a:p>
            <a:pPr>
              <a:defRPr sz="2700">
                <a:solidFill>
                  <a:srgbClr val="FFFFFF"/>
                </a:solidFill>
                <a:latin typeface="Gill Sans"/>
                <a:ea typeface="Gill Sans"/>
                <a:cs typeface="Gill Sans"/>
                <a:sym typeface="Gill Sans"/>
              </a:defRPr>
            </a:pPr>
            <a:endParaRPr sz="1898" dirty="0">
              <a:latin typeface="Calibri" panose="020F0502020204030204" pitchFamily="34" charset="0"/>
              <a:cs typeface="Calibri" panose="020F0502020204030204" pitchFamily="34" charset="0"/>
            </a:endParaRPr>
          </a:p>
        </p:txBody>
      </p:sp>
      <p:sp>
        <p:nvSpPr>
          <p:cNvPr id="35" name="The agricultural literacy component of a Foundational SAE may be transitioned to one or more Immersion SAEs.  All Foundational SAE components and Level 1 Immersion SAEs are intended to be graded.">
            <a:extLst>
              <a:ext uri="{FF2B5EF4-FFF2-40B4-BE49-F238E27FC236}">
                <a16:creationId xmlns:a16="http://schemas.microsoft.com/office/drawing/2014/main" id="{83072E2D-6975-C24B-91A7-5B46413252BA}"/>
              </a:ext>
            </a:extLst>
          </p:cNvPr>
          <p:cNvSpPr txBox="1"/>
          <p:nvPr/>
        </p:nvSpPr>
        <p:spPr>
          <a:xfrm>
            <a:off x="4754127" y="2416278"/>
            <a:ext cx="4969282" cy="319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1200" i="1">
                <a:solidFill>
                  <a:srgbClr val="FFFFFF"/>
                </a:solidFill>
                <a:latin typeface="Gill Sans SemiBold"/>
                <a:ea typeface="Gill Sans SemiBold"/>
                <a:cs typeface="Gill Sans SemiBold"/>
                <a:sym typeface="Gill Sans SemiBold"/>
              </a:defRPr>
            </a:lvl1pPr>
          </a:lstStyle>
          <a:p>
            <a:r>
              <a:rPr sz="844" i="0" dirty="0">
                <a:latin typeface="Calibri" panose="020F0502020204030204" pitchFamily="34" charset="0"/>
                <a:cs typeface="Calibri" panose="020F0502020204030204" pitchFamily="34" charset="0"/>
              </a:rPr>
              <a:t>The agricultural literacy component of a Foundational SAE may be transitioned to one or more Immersion SAEs.  All Foundational SAE components and Level 1 Immersion SAEs are intended to be graded.</a:t>
            </a:r>
          </a:p>
        </p:txBody>
      </p:sp>
      <p:sp>
        <p:nvSpPr>
          <p:cNvPr id="36" name="Agricultural Literacy">
            <a:extLst>
              <a:ext uri="{FF2B5EF4-FFF2-40B4-BE49-F238E27FC236}">
                <a16:creationId xmlns:a16="http://schemas.microsoft.com/office/drawing/2014/main" id="{E076A4D7-FAC5-8D4A-89A2-CB044A3245B6}"/>
              </a:ext>
            </a:extLst>
          </p:cNvPr>
          <p:cNvSpPr txBox="1"/>
          <p:nvPr/>
        </p:nvSpPr>
        <p:spPr>
          <a:xfrm>
            <a:off x="2839215" y="2404664"/>
            <a:ext cx="1864519" cy="318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Agricultural Literacy</a:t>
            </a:r>
          </a:p>
        </p:txBody>
      </p:sp>
      <p:sp>
        <p:nvSpPr>
          <p:cNvPr id="37" name="Rounded Rectangle">
            <a:extLst>
              <a:ext uri="{FF2B5EF4-FFF2-40B4-BE49-F238E27FC236}">
                <a16:creationId xmlns:a16="http://schemas.microsoft.com/office/drawing/2014/main" id="{F9E736FC-8140-EE40-9CD8-2B16D9D146BC}"/>
              </a:ext>
            </a:extLst>
          </p:cNvPr>
          <p:cNvSpPr/>
          <p:nvPr/>
        </p:nvSpPr>
        <p:spPr>
          <a:xfrm>
            <a:off x="2745378" y="1984737"/>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38" name="Career Exploration and Planning">
            <a:extLst>
              <a:ext uri="{FF2B5EF4-FFF2-40B4-BE49-F238E27FC236}">
                <a16:creationId xmlns:a16="http://schemas.microsoft.com/office/drawing/2014/main" id="{B0898313-C11D-4946-B53F-47082A5362CE}"/>
              </a:ext>
            </a:extLst>
          </p:cNvPr>
          <p:cNvSpPr txBox="1"/>
          <p:nvPr/>
        </p:nvSpPr>
        <p:spPr>
          <a:xfrm>
            <a:off x="4638875" y="774382"/>
            <a:ext cx="289380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Career Exploration and Planning</a:t>
            </a:r>
          </a:p>
        </p:txBody>
      </p:sp>
      <p:sp>
        <p:nvSpPr>
          <p:cNvPr id="39" name="Personal Financial Management and Planning">
            <a:extLst>
              <a:ext uri="{FF2B5EF4-FFF2-40B4-BE49-F238E27FC236}">
                <a16:creationId xmlns:a16="http://schemas.microsoft.com/office/drawing/2014/main" id="{1310CA4C-5FD6-0D4D-BA33-9ED2F7520B54}"/>
              </a:ext>
            </a:extLst>
          </p:cNvPr>
          <p:cNvSpPr txBox="1"/>
          <p:nvPr/>
        </p:nvSpPr>
        <p:spPr>
          <a:xfrm>
            <a:off x="4050796" y="1591869"/>
            <a:ext cx="407098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Personal Financial Management and Planning</a:t>
            </a:r>
          </a:p>
        </p:txBody>
      </p:sp>
      <p:sp>
        <p:nvSpPr>
          <p:cNvPr id="40" name="Workplace Safety">
            <a:extLst>
              <a:ext uri="{FF2B5EF4-FFF2-40B4-BE49-F238E27FC236}">
                <a16:creationId xmlns:a16="http://schemas.microsoft.com/office/drawing/2014/main" id="{67158DEE-8306-0C4B-A300-2848BAD5E486}"/>
              </a:ext>
            </a:extLst>
          </p:cNvPr>
          <p:cNvSpPr txBox="1"/>
          <p:nvPr/>
        </p:nvSpPr>
        <p:spPr>
          <a:xfrm>
            <a:off x="5157519" y="1999238"/>
            <a:ext cx="1646990"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Workplace Safety </a:t>
            </a:r>
          </a:p>
        </p:txBody>
      </p:sp>
      <p:sp>
        <p:nvSpPr>
          <p:cNvPr id="41" name="Foundational">
            <a:extLst>
              <a:ext uri="{FF2B5EF4-FFF2-40B4-BE49-F238E27FC236}">
                <a16:creationId xmlns:a16="http://schemas.microsoft.com/office/drawing/2014/main" id="{83EA6597-8916-EA4C-A651-FE559F20FD87}"/>
              </a:ext>
            </a:extLst>
          </p:cNvPr>
          <p:cNvSpPr txBox="1"/>
          <p:nvPr/>
        </p:nvSpPr>
        <p:spPr>
          <a:xfrm rot="16200000">
            <a:off x="1759956" y="1585092"/>
            <a:ext cx="1579436" cy="3756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400" cap="small">
                <a:solidFill>
                  <a:srgbClr val="FFFFFF"/>
                </a:solidFill>
                <a:latin typeface="Gill Sans SemiBold"/>
                <a:ea typeface="Gill Sans SemiBold"/>
                <a:cs typeface="Gill Sans SemiBold"/>
                <a:sym typeface="Gill Sans SemiBold"/>
              </a:defRPr>
            </a:lvl1pPr>
          </a:lstStyle>
          <a:p>
            <a:r>
              <a:rPr sz="1687" b="1" dirty="0">
                <a:latin typeface="Calibri" panose="020F0502020204030204" pitchFamily="34" charset="0"/>
                <a:cs typeface="Calibri" panose="020F0502020204030204" pitchFamily="34" charset="0"/>
              </a:rPr>
              <a:t>Foundational</a:t>
            </a:r>
          </a:p>
        </p:txBody>
      </p:sp>
      <p:sp>
        <p:nvSpPr>
          <p:cNvPr id="42" name="Rounded Rectangle">
            <a:extLst>
              <a:ext uri="{FF2B5EF4-FFF2-40B4-BE49-F238E27FC236}">
                <a16:creationId xmlns:a16="http://schemas.microsoft.com/office/drawing/2014/main" id="{6231C20A-3A9A-AA46-9CBD-1970FB97D0DF}"/>
              </a:ext>
            </a:extLst>
          </p:cNvPr>
          <p:cNvSpPr/>
          <p:nvPr/>
        </p:nvSpPr>
        <p:spPr>
          <a:xfrm>
            <a:off x="2747555" y="1171169"/>
            <a:ext cx="6682940" cy="360759"/>
          </a:xfrm>
          <a:prstGeom prst="roundRect">
            <a:avLst>
              <a:gd name="adj" fmla="val 33958"/>
            </a:avLst>
          </a:prstGeom>
          <a:solidFill>
            <a:srgbClr val="00845D"/>
          </a:solidFill>
          <a:ln w="12700">
            <a:miter lim="400000"/>
          </a:ln>
        </p:spPr>
        <p:txBody>
          <a:bodyPr lIns="35719" tIns="35719" rIns="35719" bIns="35719" anchor="ctr"/>
          <a:lstStyle/>
          <a:p>
            <a:pPr>
              <a:defRPr sz="2400" i="1">
                <a:solidFill>
                  <a:srgbClr val="FFFFFF"/>
                </a:solidFill>
                <a:latin typeface="Gill Sans"/>
                <a:ea typeface="Gill Sans"/>
                <a:cs typeface="Gill Sans"/>
                <a:sym typeface="Gill Sans"/>
              </a:defRPr>
            </a:pPr>
            <a:endParaRPr sz="1687" dirty="0">
              <a:latin typeface="Calibri" panose="020F0502020204030204" pitchFamily="34" charset="0"/>
              <a:cs typeface="Calibri" panose="020F0502020204030204" pitchFamily="34" charset="0"/>
            </a:endParaRPr>
          </a:p>
        </p:txBody>
      </p:sp>
      <p:sp>
        <p:nvSpPr>
          <p:cNvPr id="43" name="Employability Skills for College and Career Readiness">
            <a:extLst>
              <a:ext uri="{FF2B5EF4-FFF2-40B4-BE49-F238E27FC236}">
                <a16:creationId xmlns:a16="http://schemas.microsoft.com/office/drawing/2014/main" id="{4F88FCDC-AB72-DA48-95ED-E20B3B00FA1E}"/>
              </a:ext>
            </a:extLst>
          </p:cNvPr>
          <p:cNvSpPr txBox="1"/>
          <p:nvPr/>
        </p:nvSpPr>
        <p:spPr>
          <a:xfrm>
            <a:off x="3745761" y="1185670"/>
            <a:ext cx="467621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i="1">
                <a:solidFill>
                  <a:srgbClr val="FFFFFF"/>
                </a:solidFill>
                <a:latin typeface="Gill Sans"/>
                <a:ea typeface="Gill Sans"/>
                <a:cs typeface="Gill Sans"/>
                <a:sym typeface="Gill Sans"/>
              </a:defRPr>
            </a:lvl1pPr>
          </a:lstStyle>
          <a:p>
            <a:r>
              <a:rPr sz="1687" i="0" dirty="0">
                <a:latin typeface="Calibri" panose="020F0502020204030204" pitchFamily="34" charset="0"/>
                <a:cs typeface="Calibri" panose="020F0502020204030204" pitchFamily="34" charset="0"/>
              </a:rPr>
              <a:t>Employability Skills for College and Career Readiness</a:t>
            </a:r>
          </a:p>
        </p:txBody>
      </p:sp>
      <p:sp>
        <p:nvSpPr>
          <p:cNvPr id="44" name="Recognition">
            <a:extLst>
              <a:ext uri="{FF2B5EF4-FFF2-40B4-BE49-F238E27FC236}">
                <a16:creationId xmlns:a16="http://schemas.microsoft.com/office/drawing/2014/main" id="{24009A28-5605-E042-8543-6269BC4361D4}"/>
              </a:ext>
            </a:extLst>
          </p:cNvPr>
          <p:cNvSpPr txBox="1"/>
          <p:nvPr/>
        </p:nvSpPr>
        <p:spPr>
          <a:xfrm>
            <a:off x="6517479" y="3253531"/>
            <a:ext cx="1214998" cy="492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546100">
              <a:defRPr sz="2400">
                <a:solidFill>
                  <a:srgbClr val="53585F"/>
                </a:solidFill>
              </a:defRPr>
            </a:lvl1pPr>
          </a:lstStyle>
          <a:p>
            <a:pPr algn="ctr"/>
            <a:r>
              <a:rPr sz="1687" dirty="0">
                <a:latin typeface="Calibri Light" panose="020F0302020204030204" pitchFamily="34" charset="0"/>
                <a:cs typeface="Calibri Light" panose="020F0302020204030204" pitchFamily="34" charset="0"/>
              </a:rPr>
              <a:t>Recognition</a:t>
            </a:r>
          </a:p>
        </p:txBody>
      </p:sp>
      <p:sp>
        <p:nvSpPr>
          <p:cNvPr id="45" name="Career-Ready">
            <a:extLst>
              <a:ext uri="{FF2B5EF4-FFF2-40B4-BE49-F238E27FC236}">
                <a16:creationId xmlns:a16="http://schemas.microsoft.com/office/drawing/2014/main" id="{0706F6A8-4D40-9046-AB63-D9774072AB84}"/>
              </a:ext>
            </a:extLst>
          </p:cNvPr>
          <p:cNvSpPr txBox="1"/>
          <p:nvPr/>
        </p:nvSpPr>
        <p:spPr>
          <a:xfrm>
            <a:off x="8127593" y="3253531"/>
            <a:ext cx="1241018" cy="492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546100">
              <a:defRPr sz="2400">
                <a:solidFill>
                  <a:srgbClr val="53585F"/>
                </a:solidFill>
              </a:defRPr>
            </a:lvl1pPr>
          </a:lstStyle>
          <a:p>
            <a:pPr algn="ctr"/>
            <a:r>
              <a:rPr sz="1687" dirty="0">
                <a:latin typeface="Calibri Light" panose="020F0302020204030204" pitchFamily="34" charset="0"/>
                <a:cs typeface="Calibri Light" panose="020F0302020204030204" pitchFamily="34" charset="0"/>
              </a:rPr>
              <a:t>Career-Ready</a:t>
            </a:r>
          </a:p>
        </p:txBody>
      </p:sp>
      <p:sp>
        <p:nvSpPr>
          <p:cNvPr id="46" name="Placement / Internship">
            <a:extLst>
              <a:ext uri="{FF2B5EF4-FFF2-40B4-BE49-F238E27FC236}">
                <a16:creationId xmlns:a16="http://schemas.microsoft.com/office/drawing/2014/main" id="{8E3BADFA-86B9-A447-B88B-2A5E6A2D0A56}"/>
              </a:ext>
            </a:extLst>
          </p:cNvPr>
          <p:cNvSpPr txBox="1"/>
          <p:nvPr/>
        </p:nvSpPr>
        <p:spPr>
          <a:xfrm>
            <a:off x="4391455" y="3745074"/>
            <a:ext cx="2335568" cy="347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300" cap="small">
                <a:solidFill>
                  <a:srgbClr val="FFFFFF"/>
                </a:solidFill>
                <a:latin typeface="Gill Sans SemiBold"/>
                <a:ea typeface="Gill Sans SemiBold"/>
                <a:cs typeface="Gill Sans SemiBold"/>
                <a:sym typeface="Gill Sans SemiBold"/>
              </a:defRPr>
            </a:lvl1pPr>
          </a:lstStyle>
          <a:p>
            <a:pPr algn="l"/>
            <a:r>
              <a:rPr lang="en-US" sz="1617" b="1" cap="none" dirty="0">
                <a:latin typeface="Calibri" panose="020F0502020204030204" pitchFamily="34" charset="0"/>
                <a:cs typeface="Calibri" panose="020F0502020204030204" pitchFamily="34" charset="0"/>
              </a:rPr>
              <a:t>Placement / Internship</a:t>
            </a:r>
          </a:p>
        </p:txBody>
      </p:sp>
      <p:sp>
        <p:nvSpPr>
          <p:cNvPr id="47" name="Ownership / Entrepreneurship">
            <a:extLst>
              <a:ext uri="{FF2B5EF4-FFF2-40B4-BE49-F238E27FC236}">
                <a16:creationId xmlns:a16="http://schemas.microsoft.com/office/drawing/2014/main" id="{2D91D788-F950-D746-A3CF-1B826A40880E}"/>
              </a:ext>
            </a:extLst>
          </p:cNvPr>
          <p:cNvSpPr txBox="1"/>
          <p:nvPr/>
        </p:nvSpPr>
        <p:spPr>
          <a:xfrm>
            <a:off x="4377333" y="4321455"/>
            <a:ext cx="3112106" cy="347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300" cap="small">
                <a:solidFill>
                  <a:srgbClr val="FFFFFF"/>
                </a:solidFill>
                <a:latin typeface="Gill Sans SemiBold"/>
                <a:ea typeface="Gill Sans SemiBold"/>
                <a:cs typeface="Gill Sans SemiBold"/>
                <a:sym typeface="Gill Sans SemiBold"/>
              </a:defRPr>
            </a:lvl1pPr>
          </a:lstStyle>
          <a:p>
            <a:pPr algn="l"/>
            <a:r>
              <a:rPr sz="1617" b="1" cap="none" dirty="0">
                <a:latin typeface="Calibri" panose="020F0502020204030204" pitchFamily="34" charset="0"/>
                <a:cs typeface="Calibri" panose="020F0502020204030204" pitchFamily="34" charset="0"/>
              </a:rPr>
              <a:t>Ownership / Entrepreneurship</a:t>
            </a:r>
          </a:p>
        </p:txBody>
      </p:sp>
      <p:sp>
        <p:nvSpPr>
          <p:cNvPr id="48" name="Research: Experimental, Analysis or Invention">
            <a:extLst>
              <a:ext uri="{FF2B5EF4-FFF2-40B4-BE49-F238E27FC236}">
                <a16:creationId xmlns:a16="http://schemas.microsoft.com/office/drawing/2014/main" id="{0A22BF06-EAA8-0341-9ED5-336A65184A0B}"/>
              </a:ext>
            </a:extLst>
          </p:cNvPr>
          <p:cNvSpPr txBox="1"/>
          <p:nvPr/>
        </p:nvSpPr>
        <p:spPr>
          <a:xfrm>
            <a:off x="4377333" y="4905050"/>
            <a:ext cx="4708013" cy="347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300" cap="small">
                <a:solidFill>
                  <a:srgbClr val="FFFFFF"/>
                </a:solidFill>
                <a:latin typeface="Gill Sans SemiBold"/>
                <a:ea typeface="Gill Sans SemiBold"/>
                <a:cs typeface="Gill Sans SemiBold"/>
                <a:sym typeface="Gill Sans SemiBold"/>
              </a:defRPr>
            </a:lvl1pPr>
          </a:lstStyle>
          <a:p>
            <a:pPr algn="l"/>
            <a:r>
              <a:rPr sz="1617" b="1" cap="none" dirty="0">
                <a:latin typeface="Calibri" panose="020F0502020204030204" pitchFamily="34" charset="0"/>
                <a:cs typeface="Calibri" panose="020F0502020204030204" pitchFamily="34" charset="0"/>
              </a:rPr>
              <a:t>Research: Experimental, Analysis or Invention</a:t>
            </a:r>
          </a:p>
        </p:txBody>
      </p:sp>
      <p:sp>
        <p:nvSpPr>
          <p:cNvPr id="49" name="School-Based Enterprise">
            <a:extLst>
              <a:ext uri="{FF2B5EF4-FFF2-40B4-BE49-F238E27FC236}">
                <a16:creationId xmlns:a16="http://schemas.microsoft.com/office/drawing/2014/main" id="{31A02809-9F8A-5C41-8EE1-AD86D253EDE1}"/>
              </a:ext>
            </a:extLst>
          </p:cNvPr>
          <p:cNvSpPr txBox="1"/>
          <p:nvPr/>
        </p:nvSpPr>
        <p:spPr>
          <a:xfrm>
            <a:off x="4377333" y="5488647"/>
            <a:ext cx="2582094" cy="347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300" cap="small">
                <a:solidFill>
                  <a:srgbClr val="FFFFFF"/>
                </a:solidFill>
                <a:latin typeface="Gill Sans SemiBold"/>
                <a:ea typeface="Gill Sans SemiBold"/>
                <a:cs typeface="Gill Sans SemiBold"/>
                <a:sym typeface="Gill Sans SemiBold"/>
              </a:defRPr>
            </a:lvl1pPr>
          </a:lstStyle>
          <a:p>
            <a:pPr algn="l"/>
            <a:r>
              <a:rPr sz="1617" b="1" cap="none" dirty="0">
                <a:latin typeface="Calibri" panose="020F0502020204030204" pitchFamily="34" charset="0"/>
                <a:cs typeface="Calibri" panose="020F0502020204030204" pitchFamily="34" charset="0"/>
              </a:rPr>
              <a:t>School-Based Enterprise</a:t>
            </a:r>
          </a:p>
        </p:txBody>
      </p:sp>
      <p:sp>
        <p:nvSpPr>
          <p:cNvPr id="50" name="Service Learning">
            <a:extLst>
              <a:ext uri="{FF2B5EF4-FFF2-40B4-BE49-F238E27FC236}">
                <a16:creationId xmlns:a16="http://schemas.microsoft.com/office/drawing/2014/main" id="{217FEEA0-53F8-8845-81B2-788E11B0EEC2}"/>
              </a:ext>
            </a:extLst>
          </p:cNvPr>
          <p:cNvSpPr txBox="1"/>
          <p:nvPr/>
        </p:nvSpPr>
        <p:spPr>
          <a:xfrm>
            <a:off x="4377333" y="6055934"/>
            <a:ext cx="1751547" cy="3475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defRPr sz="2300" cap="small">
                <a:solidFill>
                  <a:srgbClr val="FFFFFF"/>
                </a:solidFill>
                <a:latin typeface="Gill Sans SemiBold"/>
                <a:ea typeface="Gill Sans SemiBold"/>
                <a:cs typeface="Gill Sans SemiBold"/>
                <a:sym typeface="Gill Sans SemiBold"/>
              </a:defRPr>
            </a:lvl1pPr>
          </a:lstStyle>
          <a:p>
            <a:pPr algn="l"/>
            <a:r>
              <a:rPr sz="1617" b="1" cap="none" dirty="0">
                <a:latin typeface="Calibri" panose="020F0502020204030204" pitchFamily="34" charset="0"/>
                <a:cs typeface="Calibri" panose="020F0502020204030204" pitchFamily="34" charset="0"/>
              </a:rPr>
              <a:t>Service Learning</a:t>
            </a:r>
          </a:p>
        </p:txBody>
      </p:sp>
      <p:sp>
        <p:nvSpPr>
          <p:cNvPr id="52" name="Every enrolled agricultural education student shall have a Foundational SAE.  As part of this SAE, students will maintain intensive Career Exploration and Planning, Personal Financial Management and Planning and Workplace Safety components throughout their high school career.  Students will also start an Agricultural Literacy project that may transform into one or more Immersion SAEs.">
            <a:extLst>
              <a:ext uri="{FF2B5EF4-FFF2-40B4-BE49-F238E27FC236}">
                <a16:creationId xmlns:a16="http://schemas.microsoft.com/office/drawing/2014/main" id="{AE0CD163-3B14-304E-AAB1-728732BB007D}"/>
              </a:ext>
            </a:extLst>
          </p:cNvPr>
          <p:cNvSpPr txBox="1"/>
          <p:nvPr/>
        </p:nvSpPr>
        <p:spPr>
          <a:xfrm>
            <a:off x="554366" y="3196556"/>
            <a:ext cx="2261975" cy="24223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algn="l">
              <a:defRPr sz="1200" i="1">
                <a:solidFill>
                  <a:srgbClr val="53585F"/>
                </a:solidFill>
                <a:latin typeface="Gill Sans SemiBold"/>
                <a:ea typeface="Gill Sans SemiBold"/>
                <a:cs typeface="Gill Sans SemiBold"/>
                <a:sym typeface="Gill Sans SemiBold"/>
              </a:defRPr>
            </a:lvl1pPr>
          </a:lstStyle>
          <a:p>
            <a:r>
              <a:rPr b="1" i="0" dirty="0">
                <a:latin typeface="Calibri" panose="020F0502020204030204" pitchFamily="34" charset="0"/>
                <a:cs typeface="Calibri" panose="020F0502020204030204" pitchFamily="34" charset="0"/>
              </a:rPr>
              <a:t>Every enrolled agricultural education student shall have a Foundational SAE.  As part of this SAE, students will maintain intensive Career Exploration and Planning, Personal Financial Management and Planning and Workplace Safety components throughout their high school career.  Students will also start an Agricultural Literacy project that may transform into one or more Immersion SAEs.</a:t>
            </a:r>
          </a:p>
        </p:txBody>
      </p:sp>
      <p:sp>
        <p:nvSpPr>
          <p:cNvPr id="53" name="Awareness…">
            <a:extLst>
              <a:ext uri="{FF2B5EF4-FFF2-40B4-BE49-F238E27FC236}">
                <a16:creationId xmlns:a16="http://schemas.microsoft.com/office/drawing/2014/main" id="{22AAEB08-7187-6248-9FF0-1141CCBEB97A}"/>
              </a:ext>
            </a:extLst>
          </p:cNvPr>
          <p:cNvSpPr txBox="1"/>
          <p:nvPr/>
        </p:nvSpPr>
        <p:spPr>
          <a:xfrm>
            <a:off x="3318818" y="152395"/>
            <a:ext cx="1313336" cy="532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algn="ctr" defTabSz="383963">
              <a:defRPr sz="2400">
                <a:solidFill>
                  <a:srgbClr val="FFFFFF"/>
                </a:solidFill>
              </a:defRPr>
            </a:pPr>
            <a:r>
              <a:rPr sz="1687" dirty="0">
                <a:latin typeface="Calibri Light" panose="020F0302020204030204" pitchFamily="34" charset="0"/>
                <a:cs typeface="Calibri Light" panose="020F0302020204030204" pitchFamily="34" charset="0"/>
              </a:rPr>
              <a:t>Awareness</a:t>
            </a:r>
          </a:p>
          <a:p>
            <a:pPr algn="ctr" defTabSz="383963">
              <a:defRPr sz="2000">
                <a:solidFill>
                  <a:srgbClr val="FFFFFF"/>
                </a:solidFill>
              </a:defRPr>
            </a:pPr>
            <a:r>
              <a:rPr sz="1406" dirty="0">
                <a:latin typeface="Calibri Light" panose="020F0302020204030204" pitchFamily="34" charset="0"/>
                <a:cs typeface="Calibri Light" panose="020F0302020204030204" pitchFamily="34" charset="0"/>
              </a:rPr>
              <a:t>Grades 6-9</a:t>
            </a:r>
          </a:p>
        </p:txBody>
      </p:sp>
      <p:pic>
        <p:nvPicPr>
          <p:cNvPr id="54" name="Graphic 53" descr="Plant">
            <a:extLst>
              <a:ext uri="{FF2B5EF4-FFF2-40B4-BE49-F238E27FC236}">
                <a16:creationId xmlns:a16="http://schemas.microsoft.com/office/drawing/2014/main" id="{483B6457-258A-3541-AEF5-BAA985C588E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11298902" y="6045336"/>
            <a:ext cx="685800" cy="685800"/>
          </a:xfrm>
          <a:prstGeom prst="rect">
            <a:avLst/>
          </a:prstGeom>
        </p:spPr>
      </p:pic>
    </p:spTree>
    <p:extLst>
      <p:ext uri="{BB962C8B-B14F-4D97-AF65-F5344CB8AC3E}">
        <p14:creationId xmlns:p14="http://schemas.microsoft.com/office/powerpoint/2010/main" val="1432749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iterate>
                                    <p:tmAbs val="0"/>
                                  </p:iterate>
                                  <p:childTnLst>
                                    <p:set>
                                      <p:cBhvr>
                                        <p:cTn id="6" fill="hold"/>
                                        <p:tgtEl>
                                          <p:spTgt spid="27"/>
                                        </p:tgtEl>
                                        <p:attrNameLst>
                                          <p:attrName>style.visibility</p:attrName>
                                        </p:attrNameLst>
                                      </p:cBhvr>
                                      <p:to>
                                        <p:strVal val="visible"/>
                                      </p:to>
                                    </p:set>
                                    <p:animEffect transition="in" filter="strips(downRight)">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iterate>
                                    <p:tmAbs val="0"/>
                                  </p:iterate>
                                  <p:childTnLst>
                                    <p:set>
                                      <p:cBhvr>
                                        <p:cTn id="11" fill="hold"/>
                                        <p:tgtEl>
                                          <p:spTgt spid="14"/>
                                        </p:tgtEl>
                                        <p:attrNameLst>
                                          <p:attrName>style.visibility</p:attrName>
                                        </p:attrNameLst>
                                      </p:cBhvr>
                                      <p:to>
                                        <p:strVal val="visible"/>
                                      </p:to>
                                    </p:set>
                                    <p:animEffect transition="in" filter="strips(downRight)">
                                      <p:cBhvr>
                                        <p:cTn id="12" dur="1000"/>
                                        <p:tgtEl>
                                          <p:spTgt spid="14"/>
                                        </p:tgtEl>
                                      </p:cBhvr>
                                    </p:animEffect>
                                  </p:childTnLst>
                                </p:cTn>
                              </p:par>
                              <p:par>
                                <p:cTn id="13" presetID="18" presetClass="entr" presetSubtype="6" fill="hold" grpId="0" nodeType="withEffect">
                                  <p:stCondLst>
                                    <p:cond delay="0"/>
                                  </p:stCondLst>
                                  <p:iterate>
                                    <p:tmAbs val="0"/>
                                  </p:iterate>
                                  <p:childTnLst>
                                    <p:set>
                                      <p:cBhvr>
                                        <p:cTn id="14" fill="hold"/>
                                        <p:tgtEl>
                                          <p:spTgt spid="15"/>
                                        </p:tgtEl>
                                        <p:attrNameLst>
                                          <p:attrName>style.visibility</p:attrName>
                                        </p:attrNameLst>
                                      </p:cBhvr>
                                      <p:to>
                                        <p:strVal val="visible"/>
                                      </p:to>
                                    </p:set>
                                    <p:animEffect transition="in" filter="strips(downRight)">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p:tmAbs val="0"/>
                                  </p:iterate>
                                  <p:childTnLst>
                                    <p:set>
                                      <p:cBhvr>
                                        <p:cTn id="19" fill="hold"/>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par>
                          <p:cTn id="21" fill="hold">
                            <p:stCondLst>
                              <p:cond delay="1000"/>
                            </p:stCondLst>
                            <p:childTnLst>
                              <p:par>
                                <p:cTn id="22" presetID="22" presetClass="entr" presetSubtype="8" fill="hold" grpId="0" nodeType="afterEffect">
                                  <p:stCondLst>
                                    <p:cond delay="0"/>
                                  </p:stCondLst>
                                  <p:iterate>
                                    <p:tmAbs val="0"/>
                                  </p:iterate>
                                  <p:childTnLst>
                                    <p:set>
                                      <p:cBhvr>
                                        <p:cTn id="23" fill="hold"/>
                                        <p:tgtEl>
                                          <p:spTgt spid="46"/>
                                        </p:tgtEl>
                                        <p:attrNameLst>
                                          <p:attrName>style.visibility</p:attrName>
                                        </p:attrNameLst>
                                      </p:cBhvr>
                                      <p:to>
                                        <p:strVal val="visible"/>
                                      </p:to>
                                    </p:set>
                                    <p:animEffect transition="in" filter="wipe(left)">
                                      <p:cBhvr>
                                        <p:cTn id="24" dur="1000"/>
                                        <p:tgtEl>
                                          <p:spTgt spid="46"/>
                                        </p:tgtEl>
                                      </p:cBhvr>
                                    </p:animEffect>
                                  </p:childTnLst>
                                </p:cTn>
                              </p:par>
                            </p:childTnLst>
                          </p:cTn>
                        </p:par>
                        <p:par>
                          <p:cTn id="25" fill="hold">
                            <p:stCondLst>
                              <p:cond delay="2000"/>
                            </p:stCondLst>
                            <p:childTnLst>
                              <p:par>
                                <p:cTn id="26" presetID="22" presetClass="entr" presetSubtype="8" fill="hold" grpId="0" nodeType="afterEffect">
                                  <p:stCondLst>
                                    <p:cond delay="0"/>
                                  </p:stCondLst>
                                  <p:iterate>
                                    <p:tmAbs val="0"/>
                                  </p:iterate>
                                  <p:childTnLst>
                                    <p:set>
                                      <p:cBhvr>
                                        <p:cTn id="27" fill="hold"/>
                                        <p:tgtEl>
                                          <p:spTgt spid="11"/>
                                        </p:tgtEl>
                                        <p:attrNameLst>
                                          <p:attrName>style.visibility</p:attrName>
                                        </p:attrNameLst>
                                      </p:cBhvr>
                                      <p:to>
                                        <p:strVal val="visible"/>
                                      </p:to>
                                    </p:set>
                                    <p:animEffect transition="in" filter="wipe(left)">
                                      <p:cBhvr>
                                        <p:cTn id="28" dur="1000"/>
                                        <p:tgtEl>
                                          <p:spTgt spid="11"/>
                                        </p:tgtEl>
                                      </p:cBhvr>
                                    </p:animEffect>
                                  </p:childTnLst>
                                </p:cTn>
                              </p:par>
                            </p:childTnLst>
                          </p:cTn>
                        </p:par>
                        <p:par>
                          <p:cTn id="29" fill="hold">
                            <p:stCondLst>
                              <p:cond delay="3000"/>
                            </p:stCondLst>
                            <p:childTnLst>
                              <p:par>
                                <p:cTn id="30" presetID="22" presetClass="entr" presetSubtype="8" fill="hold" grpId="0" nodeType="afterEffect">
                                  <p:stCondLst>
                                    <p:cond delay="0"/>
                                  </p:stCondLst>
                                  <p:iterate>
                                    <p:tmAbs val="0"/>
                                  </p:iterate>
                                  <p:childTnLst>
                                    <p:set>
                                      <p:cBhvr>
                                        <p:cTn id="31" fill="hold"/>
                                        <p:tgtEl>
                                          <p:spTgt spid="47"/>
                                        </p:tgtEl>
                                        <p:attrNameLst>
                                          <p:attrName>style.visibility</p:attrName>
                                        </p:attrNameLst>
                                      </p:cBhvr>
                                      <p:to>
                                        <p:strVal val="visible"/>
                                      </p:to>
                                    </p:set>
                                    <p:animEffect transition="in" filter="wipe(left)">
                                      <p:cBhvr>
                                        <p:cTn id="32" dur="1000"/>
                                        <p:tgtEl>
                                          <p:spTgt spid="47"/>
                                        </p:tgtEl>
                                      </p:cBhvr>
                                    </p:animEffect>
                                  </p:childTnLst>
                                </p:cTn>
                              </p:par>
                            </p:childTnLst>
                          </p:cTn>
                        </p:par>
                        <p:par>
                          <p:cTn id="33" fill="hold">
                            <p:stCondLst>
                              <p:cond delay="4000"/>
                            </p:stCondLst>
                            <p:childTnLst>
                              <p:par>
                                <p:cTn id="34" presetID="22" presetClass="entr" presetSubtype="8" fill="hold" grpId="0" nodeType="afterEffect">
                                  <p:stCondLst>
                                    <p:cond delay="0"/>
                                  </p:stCondLst>
                                  <p:iterate>
                                    <p:tmAbs val="0"/>
                                  </p:iterate>
                                  <p:childTnLst>
                                    <p:set>
                                      <p:cBhvr>
                                        <p:cTn id="35" fill="hold"/>
                                        <p:tgtEl>
                                          <p:spTgt spid="10"/>
                                        </p:tgtEl>
                                        <p:attrNameLst>
                                          <p:attrName>style.visibility</p:attrName>
                                        </p:attrNameLst>
                                      </p:cBhvr>
                                      <p:to>
                                        <p:strVal val="visible"/>
                                      </p:to>
                                    </p:set>
                                    <p:animEffect transition="in" filter="wipe(left)">
                                      <p:cBhvr>
                                        <p:cTn id="36" dur="1000"/>
                                        <p:tgtEl>
                                          <p:spTgt spid="10"/>
                                        </p:tgtEl>
                                      </p:cBhvr>
                                    </p:animEffect>
                                  </p:childTnLst>
                                </p:cTn>
                              </p:par>
                            </p:childTnLst>
                          </p:cTn>
                        </p:par>
                        <p:par>
                          <p:cTn id="37" fill="hold">
                            <p:stCondLst>
                              <p:cond delay="5000"/>
                            </p:stCondLst>
                            <p:childTnLst>
                              <p:par>
                                <p:cTn id="38" presetID="22" presetClass="entr" presetSubtype="8" fill="hold" grpId="0" nodeType="afterEffect">
                                  <p:stCondLst>
                                    <p:cond delay="0"/>
                                  </p:stCondLst>
                                  <p:iterate>
                                    <p:tmAbs val="0"/>
                                  </p:iterate>
                                  <p:childTnLst>
                                    <p:set>
                                      <p:cBhvr>
                                        <p:cTn id="39" fill="hold"/>
                                        <p:tgtEl>
                                          <p:spTgt spid="48"/>
                                        </p:tgtEl>
                                        <p:attrNameLst>
                                          <p:attrName>style.visibility</p:attrName>
                                        </p:attrNameLst>
                                      </p:cBhvr>
                                      <p:to>
                                        <p:strVal val="visible"/>
                                      </p:to>
                                    </p:set>
                                    <p:animEffect transition="in" filter="wipe(left)">
                                      <p:cBhvr>
                                        <p:cTn id="40" dur="1000"/>
                                        <p:tgtEl>
                                          <p:spTgt spid="48"/>
                                        </p:tgtEl>
                                      </p:cBhvr>
                                    </p:animEffect>
                                  </p:childTnLst>
                                </p:cTn>
                              </p:par>
                            </p:childTnLst>
                          </p:cTn>
                        </p:par>
                        <p:par>
                          <p:cTn id="41" fill="hold">
                            <p:stCondLst>
                              <p:cond delay="6000"/>
                            </p:stCondLst>
                            <p:childTnLst>
                              <p:par>
                                <p:cTn id="42" presetID="22" presetClass="entr" presetSubtype="8" fill="hold" grpId="0" nodeType="afterEffect">
                                  <p:stCondLst>
                                    <p:cond delay="0"/>
                                  </p:stCondLst>
                                  <p:iterate>
                                    <p:tmAbs val="0"/>
                                  </p:iterate>
                                  <p:childTnLst>
                                    <p:set>
                                      <p:cBhvr>
                                        <p:cTn id="43" fill="hold"/>
                                        <p:tgtEl>
                                          <p:spTgt spid="9"/>
                                        </p:tgtEl>
                                        <p:attrNameLst>
                                          <p:attrName>style.visibility</p:attrName>
                                        </p:attrNameLst>
                                      </p:cBhvr>
                                      <p:to>
                                        <p:strVal val="visible"/>
                                      </p:to>
                                    </p:set>
                                    <p:animEffect transition="in" filter="wipe(left)">
                                      <p:cBhvr>
                                        <p:cTn id="44" dur="1000"/>
                                        <p:tgtEl>
                                          <p:spTgt spid="9"/>
                                        </p:tgtEl>
                                      </p:cBhvr>
                                    </p:animEffect>
                                  </p:childTnLst>
                                </p:cTn>
                              </p:par>
                            </p:childTnLst>
                          </p:cTn>
                        </p:par>
                        <p:par>
                          <p:cTn id="45" fill="hold">
                            <p:stCondLst>
                              <p:cond delay="7000"/>
                            </p:stCondLst>
                            <p:childTnLst>
                              <p:par>
                                <p:cTn id="46" presetID="22" presetClass="entr" presetSubtype="8" fill="hold" grpId="0" nodeType="afterEffect">
                                  <p:stCondLst>
                                    <p:cond delay="0"/>
                                  </p:stCondLst>
                                  <p:iterate>
                                    <p:tmAbs val="0"/>
                                  </p:iterate>
                                  <p:childTnLst>
                                    <p:set>
                                      <p:cBhvr>
                                        <p:cTn id="47" fill="hold"/>
                                        <p:tgtEl>
                                          <p:spTgt spid="49"/>
                                        </p:tgtEl>
                                        <p:attrNameLst>
                                          <p:attrName>style.visibility</p:attrName>
                                        </p:attrNameLst>
                                      </p:cBhvr>
                                      <p:to>
                                        <p:strVal val="visible"/>
                                      </p:to>
                                    </p:set>
                                    <p:animEffect transition="in" filter="wipe(left)">
                                      <p:cBhvr>
                                        <p:cTn id="48" dur="1000"/>
                                        <p:tgtEl>
                                          <p:spTgt spid="49"/>
                                        </p:tgtEl>
                                      </p:cBhvr>
                                    </p:animEffect>
                                  </p:childTnLst>
                                </p:cTn>
                              </p:par>
                            </p:childTnLst>
                          </p:cTn>
                        </p:par>
                        <p:par>
                          <p:cTn id="49" fill="hold">
                            <p:stCondLst>
                              <p:cond delay="8000"/>
                            </p:stCondLst>
                            <p:childTnLst>
                              <p:par>
                                <p:cTn id="50" presetID="22" presetClass="entr" presetSubtype="8" fill="hold" grpId="0" nodeType="afterEffect">
                                  <p:stCondLst>
                                    <p:cond delay="0"/>
                                  </p:stCondLst>
                                  <p:iterate>
                                    <p:tmAbs val="0"/>
                                  </p:iterate>
                                  <p:childTnLst>
                                    <p:set>
                                      <p:cBhvr>
                                        <p:cTn id="51" fill="hold"/>
                                        <p:tgtEl>
                                          <p:spTgt spid="8"/>
                                        </p:tgtEl>
                                        <p:attrNameLst>
                                          <p:attrName>style.visibility</p:attrName>
                                        </p:attrNameLst>
                                      </p:cBhvr>
                                      <p:to>
                                        <p:strVal val="visible"/>
                                      </p:to>
                                    </p:set>
                                    <p:animEffect transition="in" filter="wipe(left)">
                                      <p:cBhvr>
                                        <p:cTn id="52" dur="1000"/>
                                        <p:tgtEl>
                                          <p:spTgt spid="8"/>
                                        </p:tgtEl>
                                      </p:cBhvr>
                                    </p:animEffect>
                                  </p:childTnLst>
                                </p:cTn>
                              </p:par>
                            </p:childTnLst>
                          </p:cTn>
                        </p:par>
                        <p:par>
                          <p:cTn id="53" fill="hold">
                            <p:stCondLst>
                              <p:cond delay="9000"/>
                            </p:stCondLst>
                            <p:childTnLst>
                              <p:par>
                                <p:cTn id="54" presetID="22" presetClass="entr" presetSubtype="8" fill="hold" grpId="0" nodeType="afterEffect">
                                  <p:stCondLst>
                                    <p:cond delay="0"/>
                                  </p:stCondLst>
                                  <p:iterate>
                                    <p:tmAbs val="0"/>
                                  </p:iterate>
                                  <p:childTnLst>
                                    <p:set>
                                      <p:cBhvr>
                                        <p:cTn id="55" fill="hold"/>
                                        <p:tgtEl>
                                          <p:spTgt spid="50"/>
                                        </p:tgtEl>
                                        <p:attrNameLst>
                                          <p:attrName>style.visibility</p:attrName>
                                        </p:attrNameLst>
                                      </p:cBhvr>
                                      <p:to>
                                        <p:strVal val="visible"/>
                                      </p:to>
                                    </p:set>
                                    <p:animEffect transition="in" filter="wipe(left)">
                                      <p:cBhvr>
                                        <p:cTn id="56" dur="1000"/>
                                        <p:tgtEl>
                                          <p:spTgt spid="5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iterate>
                                    <p:tmAbs val="0"/>
                                  </p:iterate>
                                  <p:childTnLst>
                                    <p:set>
                                      <p:cBhvr>
                                        <p:cTn id="60" fill="hold"/>
                                        <p:tgtEl>
                                          <p:spTgt spid="7"/>
                                        </p:tgtEl>
                                        <p:attrNameLst>
                                          <p:attrName>style.visibility</p:attrName>
                                        </p:attrNameLst>
                                      </p:cBhvr>
                                      <p:to>
                                        <p:strVal val="visible"/>
                                      </p:to>
                                    </p:set>
                                    <p:animEffect transition="in" filter="wipe(up)">
                                      <p:cBhvr>
                                        <p:cTn id="61" dur="1000"/>
                                        <p:tgtEl>
                                          <p:spTgt spid="7"/>
                                        </p:tgtEl>
                                      </p:cBhvr>
                                    </p:animEffect>
                                  </p:childTnLst>
                                </p:cTn>
                              </p:par>
                              <p:par>
                                <p:cTn id="62" presetID="22" presetClass="entr" presetSubtype="1" fill="hold" grpId="0" nodeType="withEffect">
                                  <p:stCondLst>
                                    <p:cond delay="0"/>
                                  </p:stCondLst>
                                  <p:iterate>
                                    <p:tmAbs val="0"/>
                                  </p:iterate>
                                  <p:childTnLst>
                                    <p:set>
                                      <p:cBhvr>
                                        <p:cTn id="63" fill="hold"/>
                                        <p:tgtEl>
                                          <p:spTgt spid="13"/>
                                        </p:tgtEl>
                                        <p:attrNameLst>
                                          <p:attrName>style.visibility</p:attrName>
                                        </p:attrNameLst>
                                      </p:cBhvr>
                                      <p:to>
                                        <p:strVal val="visible"/>
                                      </p:to>
                                    </p:set>
                                    <p:animEffect transition="in" filter="wipe(up)">
                                      <p:cBhvr>
                                        <p:cTn id="64" dur="1000"/>
                                        <p:tgtEl>
                                          <p:spTgt spid="13"/>
                                        </p:tgtEl>
                                      </p:cBhvr>
                                    </p:animEffect>
                                  </p:childTnLst>
                                </p:cTn>
                              </p:par>
                            </p:childTnLst>
                          </p:cTn>
                        </p:par>
                        <p:par>
                          <p:cTn id="65" fill="hold">
                            <p:stCondLst>
                              <p:cond delay="1000"/>
                            </p:stCondLst>
                            <p:childTnLst>
                              <p:par>
                                <p:cTn id="66" presetID="22" presetClass="entr" presetSubtype="1" fill="hold" grpId="0" nodeType="afterEffect">
                                  <p:stCondLst>
                                    <p:cond delay="0"/>
                                  </p:stCondLst>
                                  <p:iterate>
                                    <p:tmAbs val="0"/>
                                  </p:iterate>
                                  <p:childTnLst>
                                    <p:set>
                                      <p:cBhvr>
                                        <p:cTn id="67" fill="hold"/>
                                        <p:tgtEl>
                                          <p:spTgt spid="5"/>
                                        </p:tgtEl>
                                        <p:attrNameLst>
                                          <p:attrName>style.visibility</p:attrName>
                                        </p:attrNameLst>
                                      </p:cBhvr>
                                      <p:to>
                                        <p:strVal val="visible"/>
                                      </p:to>
                                    </p:set>
                                    <p:animEffect transition="in" filter="wipe(up)">
                                      <p:cBhvr>
                                        <p:cTn id="68" dur="1000"/>
                                        <p:tgtEl>
                                          <p:spTgt spid="5"/>
                                        </p:tgtEl>
                                      </p:cBhvr>
                                    </p:animEffect>
                                  </p:childTnLst>
                                </p:cTn>
                              </p:par>
                              <p:par>
                                <p:cTn id="69" presetID="22" presetClass="entr" presetSubtype="1" fill="hold" grpId="0" nodeType="withEffect">
                                  <p:stCondLst>
                                    <p:cond delay="0"/>
                                  </p:stCondLst>
                                  <p:iterate>
                                    <p:tmAbs val="0"/>
                                  </p:iterate>
                                  <p:childTnLst>
                                    <p:set>
                                      <p:cBhvr>
                                        <p:cTn id="70" fill="hold"/>
                                        <p:tgtEl>
                                          <p:spTgt spid="44"/>
                                        </p:tgtEl>
                                        <p:attrNameLst>
                                          <p:attrName>style.visibility</p:attrName>
                                        </p:attrNameLst>
                                      </p:cBhvr>
                                      <p:to>
                                        <p:strVal val="visible"/>
                                      </p:to>
                                    </p:set>
                                    <p:animEffect transition="in" filter="wipe(up)">
                                      <p:cBhvr>
                                        <p:cTn id="71" dur="1000"/>
                                        <p:tgtEl>
                                          <p:spTgt spid="44"/>
                                        </p:tgtEl>
                                      </p:cBhvr>
                                    </p:animEffect>
                                  </p:childTnLst>
                                </p:cTn>
                              </p:par>
                            </p:childTnLst>
                          </p:cTn>
                        </p:par>
                        <p:par>
                          <p:cTn id="72" fill="hold">
                            <p:stCondLst>
                              <p:cond delay="2000"/>
                            </p:stCondLst>
                            <p:childTnLst>
                              <p:par>
                                <p:cTn id="73" presetID="22" presetClass="entr" presetSubtype="1" fill="hold" grpId="0" nodeType="afterEffect">
                                  <p:stCondLst>
                                    <p:cond delay="0"/>
                                  </p:stCondLst>
                                  <p:iterate>
                                    <p:tmAbs val="0"/>
                                  </p:iterate>
                                  <p:childTnLst>
                                    <p:set>
                                      <p:cBhvr>
                                        <p:cTn id="74" fill="hold"/>
                                        <p:tgtEl>
                                          <p:spTgt spid="6"/>
                                        </p:tgtEl>
                                        <p:attrNameLst>
                                          <p:attrName>style.visibility</p:attrName>
                                        </p:attrNameLst>
                                      </p:cBhvr>
                                      <p:to>
                                        <p:strVal val="visible"/>
                                      </p:to>
                                    </p:set>
                                    <p:animEffect transition="in" filter="wipe(up)">
                                      <p:cBhvr>
                                        <p:cTn id="75" dur="1000"/>
                                        <p:tgtEl>
                                          <p:spTgt spid="6"/>
                                        </p:tgtEl>
                                      </p:cBhvr>
                                    </p:animEffect>
                                  </p:childTnLst>
                                </p:cTn>
                              </p:par>
                              <p:par>
                                <p:cTn id="76" presetID="22" presetClass="entr" presetSubtype="1" fill="hold" grpId="0" nodeType="withEffect">
                                  <p:stCondLst>
                                    <p:cond delay="0"/>
                                  </p:stCondLst>
                                  <p:iterate>
                                    <p:tmAbs val="0"/>
                                  </p:iterate>
                                  <p:childTnLst>
                                    <p:set>
                                      <p:cBhvr>
                                        <p:cTn id="77" fill="hold"/>
                                        <p:tgtEl>
                                          <p:spTgt spid="45"/>
                                        </p:tgtEl>
                                        <p:attrNameLst>
                                          <p:attrName>style.visibility</p:attrName>
                                        </p:attrNameLst>
                                      </p:cBhvr>
                                      <p:to>
                                        <p:strVal val="visible"/>
                                      </p:to>
                                    </p:set>
                                    <p:animEffect transition="in" filter="wipe(up)">
                                      <p:cBhvr>
                                        <p:cTn id="78"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8" grpId="0" animBg="1" advAuto="0"/>
      <p:bldP spid="9" grpId="0" animBg="1" advAuto="0"/>
      <p:bldP spid="10" grpId="0" animBg="1" advAuto="0"/>
      <p:bldP spid="11" grpId="0" animBg="1" advAuto="0"/>
      <p:bldP spid="12" grpId="0" animBg="1" advAuto="0"/>
      <p:bldP spid="13" grpId="0" animBg="1" advAuto="0"/>
      <p:bldP spid="14" grpId="0" animBg="1" advAuto="0"/>
      <p:bldP spid="15" grpId="0" animBg="1" advAuto="0"/>
      <p:bldP spid="27" grpId="0" animBg="1" advAuto="0"/>
      <p:bldP spid="44" grpId="0" animBg="1" advAuto="0"/>
      <p:bldP spid="45" grpId="0" animBg="1" advAuto="0"/>
      <p:bldP spid="46" grpId="0" animBg="1" advAuto="0"/>
      <p:bldP spid="47" grpId="0" animBg="1" advAuto="0"/>
      <p:bldP spid="48" grpId="0" animBg="1" advAuto="0"/>
      <p:bldP spid="49" grpId="0" animBg="1" advAuto="0"/>
      <p:bldP spid="50"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Integration Plan: Foundational SAE</a:t>
            </a:r>
          </a:p>
        </p:txBody>
      </p:sp>
      <p:pic>
        <p:nvPicPr>
          <p:cNvPr id="7" name="Graphic 6" descr="Plant">
            <a:extLst>
              <a:ext uri="{FF2B5EF4-FFF2-40B4-BE49-F238E27FC236}">
                <a16:creationId xmlns:a16="http://schemas.microsoft.com/office/drawing/2014/main" id="{4F0F9979-10DA-1D41-A414-ADEF112D056F}"/>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298902" y="6045336"/>
            <a:ext cx="685800" cy="685800"/>
          </a:xfrm>
          <a:prstGeom prst="rect">
            <a:avLst/>
          </a:prstGeom>
        </p:spPr>
      </p:pic>
      <p:graphicFrame>
        <p:nvGraphicFramePr>
          <p:cNvPr id="10" name="Content Placeholder 5">
            <a:extLst>
              <a:ext uri="{FF2B5EF4-FFF2-40B4-BE49-F238E27FC236}">
                <a16:creationId xmlns:a16="http://schemas.microsoft.com/office/drawing/2014/main" id="{C4BE1ADE-EAFD-4844-BABC-9D9A9AF023D1}"/>
              </a:ext>
            </a:extLst>
          </p:cNvPr>
          <p:cNvGraphicFramePr>
            <a:graphicFrameLocks/>
          </p:cNvGraphicFramePr>
          <p:nvPr/>
        </p:nvGraphicFramePr>
        <p:xfrm>
          <a:off x="4504401" y="1759403"/>
          <a:ext cx="7480300" cy="4114800"/>
        </p:xfrm>
        <a:graphic>
          <a:graphicData uri="http://schemas.openxmlformats.org/drawingml/2006/table">
            <a:tbl>
              <a:tblPr firstRow="1" bandRow="1">
                <a:tableStyleId>{5C22544A-7EE6-4342-B048-85BDC9FD1C3A}</a:tableStyleId>
              </a:tblPr>
              <a:tblGrid>
                <a:gridCol w="2041709">
                  <a:extLst>
                    <a:ext uri="{9D8B030D-6E8A-4147-A177-3AD203B41FA5}">
                      <a16:colId xmlns:a16="http://schemas.microsoft.com/office/drawing/2014/main" val="1351763453"/>
                    </a:ext>
                  </a:extLst>
                </a:gridCol>
                <a:gridCol w="292089">
                  <a:extLst>
                    <a:ext uri="{9D8B030D-6E8A-4147-A177-3AD203B41FA5}">
                      <a16:colId xmlns:a16="http://schemas.microsoft.com/office/drawing/2014/main" val="3572514962"/>
                    </a:ext>
                  </a:extLst>
                </a:gridCol>
                <a:gridCol w="292089">
                  <a:extLst>
                    <a:ext uri="{9D8B030D-6E8A-4147-A177-3AD203B41FA5}">
                      <a16:colId xmlns:a16="http://schemas.microsoft.com/office/drawing/2014/main" val="2392963148"/>
                    </a:ext>
                  </a:extLst>
                </a:gridCol>
                <a:gridCol w="4854413">
                  <a:extLst>
                    <a:ext uri="{9D8B030D-6E8A-4147-A177-3AD203B41FA5}">
                      <a16:colId xmlns:a16="http://schemas.microsoft.com/office/drawing/2014/main" val="1407130941"/>
                    </a:ext>
                  </a:extLst>
                </a:gridCol>
              </a:tblGrid>
              <a:tr h="1371600">
                <a:tc>
                  <a:txBody>
                    <a:bodyPr/>
                    <a:lstStyle/>
                    <a:p>
                      <a:pPr algn="r"/>
                      <a:r>
                        <a:rPr lang="en-US" sz="2800" b="1" dirty="0">
                          <a:solidFill>
                            <a:srgbClr val="00845D"/>
                          </a:solidFill>
                        </a:rPr>
                        <a:t>Instruction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800" b="1" dirty="0">
                        <a:solidFill>
                          <a:schemeClr val="tx1"/>
                        </a:solidFill>
                      </a:endParaRPr>
                    </a:p>
                  </a:txBody>
                  <a:tcPr anchor="ctr">
                    <a:lnL w="12700" cap="flat" cmpd="sng" algn="ctr">
                      <a:noFill/>
                      <a:prstDash val="solid"/>
                      <a:round/>
                      <a:headEnd type="none" w="med" len="med"/>
                      <a:tailEnd type="none" w="med" len="med"/>
                    </a:lnL>
                    <a:lnR w="12700" cap="flat" cmpd="sng" algn="ctr">
                      <a:solidFill>
                        <a:srgbClr val="BFD63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800" b="1" dirty="0">
                        <a:solidFill>
                          <a:schemeClr val="tx1"/>
                        </a:solidFill>
                      </a:endParaRPr>
                    </a:p>
                  </a:txBody>
                  <a:tcPr anchor="ctr">
                    <a:lnL w="12700" cap="flat" cmpd="sng" algn="ctr">
                      <a:solidFill>
                        <a:srgbClr val="BFD63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0" dirty="0">
                          <a:solidFill>
                            <a:srgbClr val="00845D"/>
                          </a:solidFill>
                        </a:rPr>
                        <a:t>What will you teach?</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6872199"/>
                  </a:ext>
                </a:extLst>
              </a:tr>
              <a:tr h="1371600">
                <a:tc>
                  <a:txBody>
                    <a:bodyPr/>
                    <a:lstStyle/>
                    <a:p>
                      <a:pPr algn="r"/>
                      <a:r>
                        <a:rPr lang="en-US" sz="2800" b="1" dirty="0">
                          <a:solidFill>
                            <a:srgbClr val="00845D"/>
                          </a:solidFill>
                        </a:rPr>
                        <a:t>Hands-on Activity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800" b="1" dirty="0">
                        <a:solidFill>
                          <a:schemeClr val="tx1"/>
                        </a:solidFill>
                      </a:endParaRPr>
                    </a:p>
                  </a:txBody>
                  <a:tcPr anchor="ctr">
                    <a:lnL w="12700" cap="flat" cmpd="sng" algn="ctr">
                      <a:noFill/>
                      <a:prstDash val="solid"/>
                      <a:round/>
                      <a:headEnd type="none" w="med" len="med"/>
                      <a:tailEnd type="none" w="med" len="med"/>
                    </a:lnL>
                    <a:lnR w="12700" cap="flat" cmpd="sng" algn="ctr">
                      <a:solidFill>
                        <a:srgbClr val="BFD63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800" b="1" dirty="0">
                        <a:solidFill>
                          <a:schemeClr val="tx1"/>
                        </a:solidFill>
                      </a:endParaRPr>
                    </a:p>
                  </a:txBody>
                  <a:tcPr anchor="ctr">
                    <a:lnL w="12700" cap="flat" cmpd="sng" algn="ctr">
                      <a:solidFill>
                        <a:srgbClr val="BFD63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0" dirty="0">
                          <a:solidFill>
                            <a:srgbClr val="00845D"/>
                          </a:solidFill>
                        </a:rPr>
                        <a:t>How do you plan to teach 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9014704"/>
                  </a:ext>
                </a:extLst>
              </a:tr>
              <a:tr h="1371600">
                <a:tc>
                  <a:txBody>
                    <a:bodyPr/>
                    <a:lstStyle/>
                    <a:p>
                      <a:pPr algn="r"/>
                      <a:r>
                        <a:rPr lang="en-US" sz="2800" b="1" dirty="0">
                          <a:solidFill>
                            <a:srgbClr val="00845D"/>
                          </a:solidFill>
                        </a:rPr>
                        <a:t>Graded Artifact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800" b="1" dirty="0">
                        <a:solidFill>
                          <a:schemeClr val="tx1"/>
                        </a:solidFill>
                      </a:endParaRPr>
                    </a:p>
                  </a:txBody>
                  <a:tcPr anchor="ctr">
                    <a:lnL w="12700" cap="flat" cmpd="sng" algn="ctr">
                      <a:noFill/>
                      <a:prstDash val="solid"/>
                      <a:round/>
                      <a:headEnd type="none" w="med" len="med"/>
                      <a:tailEnd type="none" w="med" len="med"/>
                    </a:lnL>
                    <a:lnR w="12700" cap="flat" cmpd="sng" algn="ctr">
                      <a:solidFill>
                        <a:srgbClr val="BFD63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endParaRPr lang="en-US" sz="2800" b="1" dirty="0">
                        <a:solidFill>
                          <a:schemeClr val="tx1"/>
                        </a:solidFill>
                      </a:endParaRPr>
                    </a:p>
                  </a:txBody>
                  <a:tcPr anchor="ctr">
                    <a:lnL w="12700" cap="flat" cmpd="sng" algn="ctr">
                      <a:solidFill>
                        <a:srgbClr val="BFD63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800" b="0" dirty="0">
                          <a:solidFill>
                            <a:srgbClr val="00845D"/>
                          </a:solidFill>
                        </a:rPr>
                        <a:t>How will you know students understand it?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1285933"/>
                  </a:ext>
                </a:extLst>
              </a:tr>
            </a:tbl>
          </a:graphicData>
        </a:graphic>
      </p:graphicFrame>
      <p:sp>
        <p:nvSpPr>
          <p:cNvPr id="11" name="Text Placeholder 1">
            <a:extLst>
              <a:ext uri="{FF2B5EF4-FFF2-40B4-BE49-F238E27FC236}">
                <a16:creationId xmlns:a16="http://schemas.microsoft.com/office/drawing/2014/main" id="{F400B38C-A5C0-9240-88F8-8E78EACAD255}"/>
              </a:ext>
            </a:extLst>
          </p:cNvPr>
          <p:cNvSpPr>
            <a:spLocks noGrp="1"/>
          </p:cNvSpPr>
          <p:nvPr>
            <p:ph type="body" sz="quarter" idx="13"/>
          </p:nvPr>
        </p:nvSpPr>
        <p:spPr>
          <a:xfrm>
            <a:off x="838200" y="6290539"/>
            <a:ext cx="4572000" cy="365125"/>
          </a:xfrm>
        </p:spPr>
        <p:txBody>
          <a:bodyPr/>
          <a:lstStyle/>
          <a:p>
            <a:r>
              <a:rPr lang="en-US" dirty="0"/>
              <a:t>Participant Guide, page 5-6. </a:t>
            </a:r>
          </a:p>
        </p:txBody>
      </p:sp>
      <p:pic>
        <p:nvPicPr>
          <p:cNvPr id="12" name="Graphic 11" descr="Open book">
            <a:extLst>
              <a:ext uri="{FF2B5EF4-FFF2-40B4-BE49-F238E27FC236}">
                <a16:creationId xmlns:a16="http://schemas.microsoft.com/office/drawing/2014/main" id="{AD0DE88E-5880-7648-9427-580062CB6E5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269148" y="6244501"/>
            <a:ext cx="457200" cy="457200"/>
          </a:xfrm>
          <a:prstGeom prst="rect">
            <a:avLst/>
          </a:prstGeom>
        </p:spPr>
      </p:pic>
      <p:pic>
        <p:nvPicPr>
          <p:cNvPr id="3" name="Picture 2">
            <a:extLst>
              <a:ext uri="{FF2B5EF4-FFF2-40B4-BE49-F238E27FC236}">
                <a16:creationId xmlns:a16="http://schemas.microsoft.com/office/drawing/2014/main" id="{1B610886-9A61-B143-AC9C-0B1A9CAE86D5}"/>
              </a:ext>
            </a:extLst>
          </p:cNvPr>
          <p:cNvPicPr>
            <a:picLocks noChangeAspect="1"/>
          </p:cNvPicPr>
          <p:nvPr/>
        </p:nvPicPr>
        <p:blipFill rotWithShape="1">
          <a:blip r:embed="rId8"/>
          <a:srcRect r="740"/>
          <a:stretch/>
        </p:blipFill>
        <p:spPr>
          <a:xfrm>
            <a:off x="994611" y="1759403"/>
            <a:ext cx="3169288" cy="4114800"/>
          </a:xfrm>
          <a:prstGeom prst="rect">
            <a:avLst/>
          </a:prstGeom>
          <a:ln>
            <a:solidFill>
              <a:srgbClr val="2A5144"/>
            </a:solidFill>
          </a:ln>
        </p:spPr>
      </p:pic>
    </p:spTree>
    <p:custDataLst>
      <p:tags r:id="rId1"/>
    </p:custDataLst>
    <p:extLst>
      <p:ext uri="{BB962C8B-B14F-4D97-AF65-F5344CB8AC3E}">
        <p14:creationId xmlns:p14="http://schemas.microsoft.com/office/powerpoint/2010/main" val="37100169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Foundational SAE in </a:t>
            </a:r>
            <a:r>
              <a:rPr lang="en-US" dirty="0" smtClean="0"/>
              <a:t>Action</a:t>
            </a:r>
            <a:br>
              <a:rPr lang="en-US" dirty="0" smtClean="0"/>
            </a:br>
            <a:r>
              <a:rPr lang="en-US" dirty="0"/>
              <a:t>	</a:t>
            </a:r>
            <a:r>
              <a:rPr lang="en-US" dirty="0" smtClean="0"/>
              <a:t>				Foundational SAE Portfolio</a:t>
            </a:r>
            <a:endParaRPr lang="en-US" dirty="0"/>
          </a:p>
        </p:txBody>
      </p:sp>
      <p:sp>
        <p:nvSpPr>
          <p:cNvPr id="6" name="Content Placeholder 5"/>
          <p:cNvSpPr>
            <a:spLocks noGrp="1"/>
          </p:cNvSpPr>
          <p:nvPr>
            <p:ph sz="half" idx="1"/>
          </p:nvPr>
        </p:nvSpPr>
        <p:spPr/>
        <p:txBody>
          <a:bodyPr>
            <a:normAutofit fontScale="92500" lnSpcReduction="10000"/>
          </a:bodyPr>
          <a:lstStyle/>
          <a:p>
            <a:r>
              <a:rPr lang="en-US" dirty="0" smtClean="0"/>
              <a:t>Four year menu activities in Foundational SAE</a:t>
            </a:r>
          </a:p>
          <a:p>
            <a:pPr lvl="1"/>
            <a:r>
              <a:rPr lang="en-US" dirty="0" smtClean="0"/>
              <a:t>Primarily in Career Exploration &amp; Planning</a:t>
            </a:r>
          </a:p>
          <a:p>
            <a:r>
              <a:rPr lang="en-US" dirty="0" smtClean="0"/>
              <a:t>Students select which activities they complete each year and accumulate points for each.</a:t>
            </a:r>
          </a:p>
          <a:p>
            <a:pPr lvl="1"/>
            <a:r>
              <a:rPr lang="en-US" dirty="0" smtClean="0"/>
              <a:t>Minimum requirement of 10 points / semester</a:t>
            </a:r>
            <a:endParaRPr lang="en-US" dirty="0"/>
          </a:p>
          <a:p>
            <a:pPr lvl="1"/>
            <a:r>
              <a:rPr lang="en-US" dirty="0" smtClean="0"/>
              <a:t>Contains worksheets and resources for each activity</a:t>
            </a:r>
          </a:p>
        </p:txBody>
      </p:sp>
      <p:sp>
        <p:nvSpPr>
          <p:cNvPr id="7" name="Content Placeholder 6"/>
          <p:cNvSpPr>
            <a:spLocks noGrp="1"/>
          </p:cNvSpPr>
          <p:nvPr>
            <p:ph sz="half" idx="2"/>
          </p:nvPr>
        </p:nvSpPr>
        <p:spPr/>
        <p:txBody>
          <a:bodyPr>
            <a:normAutofit/>
          </a:bodyPr>
          <a:lstStyle/>
          <a:p>
            <a:r>
              <a:rPr lang="en-US" dirty="0"/>
              <a:t>Brandon </a:t>
            </a:r>
            <a:r>
              <a:rPr lang="en-US" dirty="0" err="1"/>
              <a:t>Jacobitz</a:t>
            </a:r>
            <a:endParaRPr lang="en-US" dirty="0"/>
          </a:p>
          <a:p>
            <a:r>
              <a:rPr lang="en-US" dirty="0" smtClean="0"/>
              <a:t>Adams Central High School</a:t>
            </a:r>
          </a:p>
          <a:p>
            <a:r>
              <a:rPr lang="en-US" dirty="0" smtClean="0"/>
              <a:t>Hastings NE</a:t>
            </a:r>
            <a:endParaRPr lang="en-US" dirty="0"/>
          </a:p>
          <a:p>
            <a:r>
              <a:rPr lang="en-US" sz="2000" dirty="0">
                <a:hlinkClick r:id="rId3"/>
              </a:rPr>
              <a:t>https://</a:t>
            </a:r>
            <a:r>
              <a:rPr lang="en-US" sz="2000" dirty="0" smtClean="0">
                <a:hlinkClick r:id="rId3"/>
              </a:rPr>
              <a:t>app.box.com/file/502395283703</a:t>
            </a:r>
            <a:endParaRPr lang="en-US" sz="2000" dirty="0" smtClean="0"/>
          </a:p>
          <a:p>
            <a:r>
              <a:rPr lang="en-US" dirty="0" smtClean="0"/>
              <a:t>Video explanation by Brandon</a:t>
            </a:r>
          </a:p>
          <a:p>
            <a:pPr lvl="1"/>
            <a:r>
              <a:rPr lang="en-US" sz="2000" dirty="0">
                <a:hlinkClick r:id="rId4"/>
              </a:rPr>
              <a:t>https://</a:t>
            </a:r>
            <a:r>
              <a:rPr lang="en-US" sz="2000" dirty="0" smtClean="0">
                <a:hlinkClick r:id="rId4"/>
              </a:rPr>
              <a:t>www.dropbox.com/s/y8iy0fhmo140wjn/Adams%20Central%20Foundational.mp4?dl=0</a:t>
            </a:r>
            <a:r>
              <a:rPr lang="en-US" sz="2000" dirty="0" smtClean="0"/>
              <a:t> </a:t>
            </a:r>
          </a:p>
          <a:p>
            <a:endParaRPr lang="en-US" dirty="0"/>
          </a:p>
          <a:p>
            <a:pPr marL="0" indent="0">
              <a:buNone/>
            </a:pPr>
            <a:endParaRPr lang="en-US" dirty="0" smtClean="0"/>
          </a:p>
        </p:txBody>
      </p:sp>
      <p:sp>
        <p:nvSpPr>
          <p:cNvPr id="8" name="Text Placeholder 7"/>
          <p:cNvSpPr>
            <a:spLocks noGrp="1"/>
          </p:cNvSpPr>
          <p:nvPr>
            <p:ph type="body" sz="quarter" idx="15"/>
          </p:nvPr>
        </p:nvSpPr>
        <p:spPr/>
        <p:txBody>
          <a:bodyPr/>
          <a:lstStyle/>
          <a:p>
            <a:endParaRPr lang="en-US"/>
          </a:p>
        </p:txBody>
      </p:sp>
      <p:sp>
        <p:nvSpPr>
          <p:cNvPr id="9" name="Text Placeholder 8"/>
          <p:cNvSpPr>
            <a:spLocks noGrp="1"/>
          </p:cNvSpPr>
          <p:nvPr>
            <p:ph type="body" sz="quarter" idx="16"/>
          </p:nvPr>
        </p:nvSpPr>
        <p:spPr/>
        <p:txBody>
          <a:bodyPr/>
          <a:lstStyle/>
          <a:p>
            <a:endParaRPr lang="en-US"/>
          </a:p>
        </p:txBody>
      </p:sp>
      <p:sp>
        <p:nvSpPr>
          <p:cNvPr id="10" name="Text Placeholder 9"/>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146354402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05543"/>
                </a:solidFill>
              </a:rPr>
              <a:t>Workshop Objectives</a:t>
            </a: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1724628" y="1690689"/>
            <a:ext cx="9629172" cy="435464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smtClean="0">
                <a:solidFill>
                  <a:srgbClr val="00845D"/>
                </a:solidFill>
              </a:rPr>
              <a:t>Setting </a:t>
            </a:r>
            <a:r>
              <a:rPr lang="en-US" sz="3200" dirty="0" smtClean="0">
                <a:solidFill>
                  <a:srgbClr val="00845D"/>
                </a:solidFill>
              </a:rPr>
              <a:t>the </a:t>
            </a:r>
            <a:r>
              <a:rPr lang="en-US" sz="3200" dirty="0" smtClean="0">
                <a:solidFill>
                  <a:srgbClr val="00845D"/>
                </a:solidFill>
              </a:rPr>
              <a:t>Stage</a:t>
            </a:r>
          </a:p>
          <a:p>
            <a:pPr marL="0" indent="0">
              <a:buFont typeface="Arial" panose="020B0604020202020204" pitchFamily="34" charset="0"/>
              <a:buNone/>
            </a:pPr>
            <a:r>
              <a:rPr lang="en-US" sz="3200" dirty="0">
                <a:solidFill>
                  <a:srgbClr val="00845D"/>
                </a:solidFill>
              </a:rPr>
              <a:t>	</a:t>
            </a:r>
            <a:r>
              <a:rPr lang="en-US" sz="3200" dirty="0" smtClean="0">
                <a:solidFill>
                  <a:srgbClr val="00845D"/>
                </a:solidFill>
              </a:rPr>
              <a:t>T</a:t>
            </a:r>
            <a:r>
              <a:rPr lang="en-US" sz="3200" dirty="0" smtClean="0">
                <a:solidFill>
                  <a:srgbClr val="00845D"/>
                </a:solidFill>
              </a:rPr>
              <a:t>he </a:t>
            </a:r>
            <a:r>
              <a:rPr lang="en-US" sz="3200" dirty="0" smtClean="0">
                <a:solidFill>
                  <a:srgbClr val="00845D"/>
                </a:solidFill>
              </a:rPr>
              <a:t>need </a:t>
            </a:r>
            <a:r>
              <a:rPr lang="en-US" sz="3200" dirty="0" smtClean="0">
                <a:solidFill>
                  <a:srgbClr val="00845D"/>
                </a:solidFill>
              </a:rPr>
              <a:t>for SAE and </a:t>
            </a:r>
            <a:r>
              <a:rPr lang="en-US" sz="3200" dirty="0" smtClean="0">
                <a:solidFill>
                  <a:srgbClr val="00845D"/>
                </a:solidFill>
              </a:rPr>
              <a:t>philosophy</a:t>
            </a:r>
          </a:p>
          <a:p>
            <a:pPr marL="0" indent="0">
              <a:buFont typeface="Arial" panose="020B0604020202020204" pitchFamily="34" charset="0"/>
              <a:buNone/>
            </a:pPr>
            <a:r>
              <a:rPr lang="en-US" sz="3200" dirty="0" smtClean="0">
                <a:solidFill>
                  <a:srgbClr val="00845D"/>
                </a:solidFill>
              </a:rPr>
              <a:t>Understanding the “SAE for All” Model</a:t>
            </a:r>
          </a:p>
          <a:p>
            <a:pPr marL="0" indent="0">
              <a:buFont typeface="Arial" panose="020B0604020202020204" pitchFamily="34" charset="0"/>
              <a:buNone/>
            </a:pPr>
            <a:r>
              <a:rPr lang="en-US" sz="3200" dirty="0" smtClean="0">
                <a:solidFill>
                  <a:srgbClr val="00845D"/>
                </a:solidFill>
              </a:rPr>
              <a:t>	Foundational </a:t>
            </a:r>
            <a:r>
              <a:rPr lang="en-US" sz="3200" dirty="0" smtClean="0">
                <a:solidFill>
                  <a:srgbClr val="00845D"/>
                </a:solidFill>
              </a:rPr>
              <a:t>SAE </a:t>
            </a:r>
            <a:r>
              <a:rPr lang="en-US" sz="3200" dirty="0" smtClean="0">
                <a:solidFill>
                  <a:srgbClr val="00845D"/>
                </a:solidFill>
              </a:rPr>
              <a:t>Component*</a:t>
            </a:r>
            <a:endParaRPr lang="en-US" sz="3200" dirty="0" smtClean="0">
              <a:solidFill>
                <a:srgbClr val="00845D"/>
              </a:solidFill>
            </a:endParaRPr>
          </a:p>
          <a:p>
            <a:pPr marL="0" indent="0">
              <a:buFont typeface="Arial" panose="020B0604020202020204" pitchFamily="34" charset="0"/>
              <a:buNone/>
            </a:pPr>
            <a:r>
              <a:rPr lang="en-US" sz="3200" dirty="0" smtClean="0">
                <a:solidFill>
                  <a:srgbClr val="00845D"/>
                </a:solidFill>
              </a:rPr>
              <a:t>	Immersion </a:t>
            </a:r>
            <a:r>
              <a:rPr lang="en-US" sz="3200" dirty="0" smtClean="0">
                <a:solidFill>
                  <a:srgbClr val="00845D"/>
                </a:solidFill>
              </a:rPr>
              <a:t>SAE Component</a:t>
            </a:r>
          </a:p>
          <a:p>
            <a:pPr marL="0" indent="0">
              <a:buFont typeface="Arial" panose="020B0604020202020204" pitchFamily="34" charset="0"/>
              <a:buNone/>
            </a:pPr>
            <a:endParaRPr lang="en-US" sz="3200" dirty="0">
              <a:solidFill>
                <a:srgbClr val="00845D"/>
              </a:solidFill>
            </a:endParaRPr>
          </a:p>
        </p:txBody>
      </p:sp>
      <p:pic>
        <p:nvPicPr>
          <p:cNvPr id="7" name="Graphic 6" descr="Plant">
            <a:extLst>
              <a:ext uri="{FF2B5EF4-FFF2-40B4-BE49-F238E27FC236}">
                <a16:creationId xmlns:a16="http://schemas.microsoft.com/office/drawing/2014/main" id="{1B8F6261-529D-6B48-B7D0-CEC5ECE61BC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298902" y="6045336"/>
            <a:ext cx="685800" cy="685800"/>
          </a:xfrm>
          <a:prstGeom prst="rect">
            <a:avLst/>
          </a:prstGeom>
        </p:spPr>
      </p:pic>
    </p:spTree>
    <p:custDataLst>
      <p:tags r:id="rId1"/>
    </p:custDataLst>
    <p:extLst>
      <p:ext uri="{BB962C8B-B14F-4D97-AF65-F5344CB8AC3E}">
        <p14:creationId xmlns:p14="http://schemas.microsoft.com/office/powerpoint/2010/main" val="931841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76649" y="365066"/>
            <a:ext cx="11013989" cy="1229369"/>
          </a:xfrm>
        </p:spPr>
        <p:txBody>
          <a:bodyPr/>
          <a:lstStyle/>
          <a:p>
            <a:r>
              <a:rPr lang="en-US" dirty="0" smtClean="0"/>
              <a:t>Foundational SAE in Action</a:t>
            </a:r>
            <a:br>
              <a:rPr lang="en-US" dirty="0" smtClean="0"/>
            </a:br>
            <a:r>
              <a:rPr lang="en-US" dirty="0"/>
              <a:t>	</a:t>
            </a:r>
            <a:r>
              <a:rPr lang="en-US" dirty="0" smtClean="0"/>
              <a:t>				SAE Activity Guide</a:t>
            </a:r>
            <a:endParaRPr lang="en-US" dirty="0"/>
          </a:p>
        </p:txBody>
      </p:sp>
      <p:sp>
        <p:nvSpPr>
          <p:cNvPr id="9" name="Content Placeholder 8"/>
          <p:cNvSpPr>
            <a:spLocks noGrp="1"/>
          </p:cNvSpPr>
          <p:nvPr>
            <p:ph sz="half" idx="1"/>
          </p:nvPr>
        </p:nvSpPr>
        <p:spPr/>
        <p:txBody>
          <a:bodyPr>
            <a:normAutofit lnSpcReduction="10000"/>
          </a:bodyPr>
          <a:lstStyle/>
          <a:p>
            <a:r>
              <a:rPr lang="en-US" dirty="0" smtClean="0"/>
              <a:t>Example of a Google document created by Kurt </a:t>
            </a:r>
            <a:r>
              <a:rPr lang="en-US" dirty="0" err="1" smtClean="0"/>
              <a:t>VanDe</a:t>
            </a:r>
            <a:r>
              <a:rPr lang="en-US" dirty="0" err="1"/>
              <a:t>W</a:t>
            </a:r>
            <a:r>
              <a:rPr lang="en-US" dirty="0" err="1" smtClean="0"/>
              <a:t>alle</a:t>
            </a:r>
            <a:r>
              <a:rPr lang="en-US" dirty="0" smtClean="0"/>
              <a:t> in Nebraska.</a:t>
            </a:r>
          </a:p>
          <a:p>
            <a:r>
              <a:rPr lang="en-US" dirty="0" smtClean="0"/>
              <a:t>Activity designed to guide the student through the activities identified in the integration plan.</a:t>
            </a:r>
          </a:p>
          <a:p>
            <a:r>
              <a:rPr lang="en-US" dirty="0" smtClean="0"/>
              <a:t>Shared Google doc that the student fills out as they progress through the semester.  </a:t>
            </a:r>
            <a:endParaRPr lang="en-US" dirty="0"/>
          </a:p>
        </p:txBody>
      </p:sp>
      <p:sp>
        <p:nvSpPr>
          <p:cNvPr id="6" name="Content Placeholder 5"/>
          <p:cNvSpPr>
            <a:spLocks noGrp="1"/>
          </p:cNvSpPr>
          <p:nvPr>
            <p:ph sz="half" idx="2"/>
          </p:nvPr>
        </p:nvSpPr>
        <p:spPr/>
        <p:txBody>
          <a:bodyPr/>
          <a:lstStyle/>
          <a:p>
            <a:r>
              <a:rPr lang="en-US" dirty="0">
                <a:hlinkClick r:id="rId3"/>
              </a:rPr>
              <a:t>https://</a:t>
            </a:r>
            <a:r>
              <a:rPr lang="en-US" dirty="0" smtClean="0">
                <a:hlinkClick r:id="rId3"/>
              </a:rPr>
              <a:t>ffa.box.com/s/7d7n21kej9h1p3dmmv70ip0mcjzinjrd</a:t>
            </a:r>
            <a:endParaRPr lang="en-US" dirty="0" smtClean="0"/>
          </a:p>
          <a:p>
            <a:endParaRPr lang="en-US" dirty="0"/>
          </a:p>
        </p:txBody>
      </p:sp>
      <p:sp>
        <p:nvSpPr>
          <p:cNvPr id="7" name="Text Placeholder 6"/>
          <p:cNvSpPr>
            <a:spLocks noGrp="1"/>
          </p:cNvSpPr>
          <p:nvPr>
            <p:ph type="body" sz="quarter" idx="15"/>
          </p:nvPr>
        </p:nvSpPr>
        <p:spPr/>
        <p:txBody>
          <a:bodyPr/>
          <a:lstStyle/>
          <a:p>
            <a:endParaRPr lang="en-US"/>
          </a:p>
        </p:txBody>
      </p:sp>
      <p:sp>
        <p:nvSpPr>
          <p:cNvPr id="14" name="Text Placeholder 13"/>
          <p:cNvSpPr>
            <a:spLocks noGrp="1"/>
          </p:cNvSpPr>
          <p:nvPr>
            <p:ph type="body" sz="quarter" idx="16"/>
          </p:nvPr>
        </p:nvSpPr>
        <p:spPr/>
        <p:txBody>
          <a:bodyPr/>
          <a:lstStyle/>
          <a:p>
            <a:endParaRPr lang="en-US"/>
          </a:p>
        </p:txBody>
      </p:sp>
      <p:sp>
        <p:nvSpPr>
          <p:cNvPr id="15" name="Text Placeholder 14"/>
          <p:cNvSpPr>
            <a:spLocks noGrp="1"/>
          </p:cNvSpPr>
          <p:nvPr>
            <p:ph type="body" sz="quarter" idx="17"/>
          </p:nvPr>
        </p:nvSpPr>
        <p:spPr/>
        <p:txBody>
          <a:bodyPr/>
          <a:lstStyle/>
          <a:p>
            <a:endParaRPr lang="en-US"/>
          </a:p>
        </p:txBody>
      </p:sp>
    </p:spTree>
    <p:extLst>
      <p:ext uri="{BB962C8B-B14F-4D97-AF65-F5344CB8AC3E}">
        <p14:creationId xmlns:p14="http://schemas.microsoft.com/office/powerpoint/2010/main" val="396964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face&#10;&#10;Description automatically generated">
            <a:extLst>
              <a:ext uri="{FF2B5EF4-FFF2-40B4-BE49-F238E27FC236}">
                <a16:creationId xmlns:a16="http://schemas.microsoft.com/office/drawing/2014/main" id="{384B16D7-950D-AB40-A684-CE4277A11CDB}"/>
              </a:ext>
            </a:extLst>
          </p:cNvPr>
          <p:cNvPicPr>
            <a:picLocks noChangeAspect="1"/>
          </p:cNvPicPr>
          <p:nvPr/>
        </p:nvPicPr>
        <p:blipFill>
          <a:blip r:embed="rId4"/>
          <a:stretch>
            <a:fillRect/>
          </a:stretch>
        </p:blipFill>
        <p:spPr>
          <a:xfrm>
            <a:off x="406743" y="3016571"/>
            <a:ext cx="1940927" cy="872974"/>
          </a:xfrm>
          <a:prstGeom prst="rect">
            <a:avLst/>
          </a:prstGeom>
        </p:spPr>
      </p:pic>
      <p:pic>
        <p:nvPicPr>
          <p:cNvPr id="5" name="Picture 4" descr="A picture containing clipart&#10;&#10;Description automatically generated">
            <a:extLst>
              <a:ext uri="{FF2B5EF4-FFF2-40B4-BE49-F238E27FC236}">
                <a16:creationId xmlns:a16="http://schemas.microsoft.com/office/drawing/2014/main" id="{46B103CB-CA5E-D04F-A609-2C3DB9550B2F}"/>
              </a:ext>
            </a:extLst>
          </p:cNvPr>
          <p:cNvPicPr>
            <a:picLocks noChangeAspect="1"/>
          </p:cNvPicPr>
          <p:nvPr/>
        </p:nvPicPr>
        <p:blipFill>
          <a:blip r:embed="rId5"/>
          <a:stretch>
            <a:fillRect/>
          </a:stretch>
        </p:blipFill>
        <p:spPr>
          <a:xfrm>
            <a:off x="2608718" y="2848730"/>
            <a:ext cx="1510202" cy="1040815"/>
          </a:xfrm>
          <a:prstGeom prst="rect">
            <a:avLst/>
          </a:prstGeom>
        </p:spPr>
      </p:pic>
      <p:sp>
        <p:nvSpPr>
          <p:cNvPr id="6" name="TextBox 5">
            <a:extLst>
              <a:ext uri="{FF2B5EF4-FFF2-40B4-BE49-F238E27FC236}">
                <a16:creationId xmlns:a16="http://schemas.microsoft.com/office/drawing/2014/main" id="{3B0BA7F6-677F-3940-BD57-8014D2400EDE}"/>
              </a:ext>
            </a:extLst>
          </p:cNvPr>
          <p:cNvSpPr txBox="1"/>
          <p:nvPr/>
        </p:nvSpPr>
        <p:spPr>
          <a:xfrm>
            <a:off x="274938" y="2222159"/>
            <a:ext cx="2871916" cy="523220"/>
          </a:xfrm>
          <a:prstGeom prst="rect">
            <a:avLst/>
          </a:prstGeom>
          <a:noFill/>
        </p:spPr>
        <p:txBody>
          <a:bodyPr wrap="square" rtlCol="0" anchor="t">
            <a:spAutoFit/>
          </a:bodyPr>
          <a:lstStyle/>
          <a:p>
            <a:r>
              <a:rPr lang="en-US" sz="1400" dirty="0">
                <a:solidFill>
                  <a:srgbClr val="005543"/>
                </a:solidFill>
                <a:latin typeface="Calibre Medium" panose="020B0503030202060203" pitchFamily="34" charset="77"/>
              </a:rPr>
              <a:t>Sponsored as as special project of </a:t>
            </a:r>
            <a:br>
              <a:rPr lang="en-US" sz="1400" dirty="0">
                <a:solidFill>
                  <a:srgbClr val="005543"/>
                </a:solidFill>
                <a:latin typeface="Calibre Medium" panose="020B0503030202060203" pitchFamily="34" charset="77"/>
              </a:rPr>
            </a:br>
            <a:r>
              <a:rPr lang="en-US" sz="1400" dirty="0">
                <a:solidFill>
                  <a:srgbClr val="005543"/>
                </a:solidFill>
                <a:latin typeface="Calibre Medium" panose="020B0503030202060203" pitchFamily="34" charset="77"/>
              </a:rPr>
              <a:t>the National FFA Foundation by</a:t>
            </a:r>
          </a:p>
        </p:txBody>
      </p:sp>
    </p:spTree>
    <p:custDataLst>
      <p:tags r:id="rId1"/>
    </p:custDataLst>
    <p:extLst>
      <p:ext uri="{BB962C8B-B14F-4D97-AF65-F5344CB8AC3E}">
        <p14:creationId xmlns:p14="http://schemas.microsoft.com/office/powerpoint/2010/main" val="3302346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005543"/>
                </a:solidFill>
              </a:rPr>
              <a:t>WHAT IS AN SAE?</a:t>
            </a:r>
            <a:endParaRPr lang="en-US" b="1" dirty="0">
              <a:solidFill>
                <a:srgbClr val="005543"/>
              </a:solidFill>
            </a:endParaRPr>
          </a:p>
        </p:txBody>
      </p:sp>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838200" y="1690689"/>
            <a:ext cx="10515600" cy="4354648"/>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3200" dirty="0">
              <a:solidFill>
                <a:srgbClr val="00845D"/>
              </a:solidFill>
            </a:endParaRPr>
          </a:p>
          <a:p>
            <a:pPr marL="0" indent="0">
              <a:buFont typeface="Arial" panose="020B0604020202020204" pitchFamily="34" charset="0"/>
              <a:buNone/>
            </a:pPr>
            <a:r>
              <a:rPr lang="en-US" sz="3600" dirty="0" smtClean="0">
                <a:solidFill>
                  <a:srgbClr val="00845D"/>
                </a:solidFill>
              </a:rPr>
              <a:t>Using the notecard provided define SAE as you know it. </a:t>
            </a:r>
            <a:endParaRPr lang="en-US" sz="3600" dirty="0" smtClean="0">
              <a:solidFill>
                <a:srgbClr val="00845D"/>
              </a:solidFill>
            </a:endParaRPr>
          </a:p>
          <a:p>
            <a:pPr marL="0" indent="0">
              <a:buFont typeface="Arial" panose="020B0604020202020204" pitchFamily="34" charset="0"/>
              <a:buNone/>
            </a:pPr>
            <a:endParaRPr lang="en-US" sz="3200" dirty="0">
              <a:solidFill>
                <a:srgbClr val="00845D"/>
              </a:solidFill>
            </a:endParaRPr>
          </a:p>
        </p:txBody>
      </p:sp>
      <p:pic>
        <p:nvPicPr>
          <p:cNvPr id="7" name="Graphic 6" descr="Plant">
            <a:extLst>
              <a:ext uri="{FF2B5EF4-FFF2-40B4-BE49-F238E27FC236}">
                <a16:creationId xmlns:a16="http://schemas.microsoft.com/office/drawing/2014/main" id="{1B8F6261-529D-6B48-B7D0-CEC5ECE61BC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298902" y="6045336"/>
            <a:ext cx="685800" cy="685800"/>
          </a:xfrm>
          <a:prstGeom prst="rect">
            <a:avLst/>
          </a:prstGeom>
        </p:spPr>
      </p:pic>
    </p:spTree>
    <p:custDataLst>
      <p:tags r:id="rId1"/>
    </p:custDataLst>
    <p:extLst>
      <p:ext uri="{BB962C8B-B14F-4D97-AF65-F5344CB8AC3E}">
        <p14:creationId xmlns:p14="http://schemas.microsoft.com/office/powerpoint/2010/main" val="1997407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005543"/>
                </a:solidFill>
              </a:rPr>
              <a:t>WHAT IS AN SAE?</a:t>
            </a:r>
            <a:endParaRPr lang="en-US" b="1" dirty="0">
              <a:solidFill>
                <a:srgbClr val="005543"/>
              </a:solidFill>
            </a:endParaRPr>
          </a:p>
        </p:txBody>
      </p:sp>
      <p:pic>
        <p:nvPicPr>
          <p:cNvPr id="7" name="Graphic 6" descr="Plant">
            <a:extLst>
              <a:ext uri="{FF2B5EF4-FFF2-40B4-BE49-F238E27FC236}">
                <a16:creationId xmlns:a16="http://schemas.microsoft.com/office/drawing/2014/main" id="{1B8F6261-529D-6B48-B7D0-CEC5ECE61BC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298902" y="6045336"/>
            <a:ext cx="685800" cy="685800"/>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t="13668"/>
          <a:stretch/>
        </p:blipFill>
        <p:spPr>
          <a:xfrm>
            <a:off x="185194" y="2191181"/>
            <a:ext cx="11892105" cy="1651708"/>
          </a:xfrm>
          <a:prstGeom prst="rect">
            <a:avLst/>
          </a:prstGeom>
        </p:spPr>
      </p:pic>
    </p:spTree>
    <p:custDataLst>
      <p:tags r:id="rId1"/>
    </p:custDataLst>
    <p:extLst>
      <p:ext uri="{BB962C8B-B14F-4D97-AF65-F5344CB8AC3E}">
        <p14:creationId xmlns:p14="http://schemas.microsoft.com/office/powerpoint/2010/main" val="3122035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713" t="4081" r="1835" b="3409"/>
          <a:stretch/>
        </p:blipFill>
        <p:spPr>
          <a:xfrm>
            <a:off x="2000261" y="1"/>
            <a:ext cx="7803496" cy="6858000"/>
          </a:xfrm>
          <a:prstGeom prst="rect">
            <a:avLst/>
          </a:prstGeom>
        </p:spPr>
      </p:pic>
    </p:spTree>
    <p:extLst>
      <p:ext uri="{BB962C8B-B14F-4D97-AF65-F5344CB8AC3E}">
        <p14:creationId xmlns:p14="http://schemas.microsoft.com/office/powerpoint/2010/main" val="164105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Plant">
            <a:extLst>
              <a:ext uri="{FF2B5EF4-FFF2-40B4-BE49-F238E27FC236}">
                <a16:creationId xmlns:a16="http://schemas.microsoft.com/office/drawing/2014/main" id="{1B8F6261-529D-6B48-B7D0-CEC5ECE61BC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298902" y="6045336"/>
            <a:ext cx="685800" cy="685800"/>
          </a:xfrm>
          <a:prstGeom prst="rect">
            <a:avLst/>
          </a:prstGeom>
        </p:spPr>
      </p:pic>
      <p:grpSp>
        <p:nvGrpSpPr>
          <p:cNvPr id="93" name="Group 92">
            <a:extLst>
              <a:ext uri="{FF2B5EF4-FFF2-40B4-BE49-F238E27FC236}">
                <a16:creationId xmlns:a16="http://schemas.microsoft.com/office/drawing/2014/main" id="{9B88EC28-CB2C-8F45-BED6-8A2991C32993}"/>
              </a:ext>
            </a:extLst>
          </p:cNvPr>
          <p:cNvGrpSpPr/>
          <p:nvPr/>
        </p:nvGrpSpPr>
        <p:grpSpPr>
          <a:xfrm>
            <a:off x="211018" y="-9979"/>
            <a:ext cx="10988151" cy="5284534"/>
            <a:chOff x="609600" y="-9979"/>
            <a:chExt cx="10988151" cy="5284534"/>
          </a:xfrm>
        </p:grpSpPr>
        <p:cxnSp>
          <p:nvCxnSpPr>
            <p:cNvPr id="3" name="Straight Connector 2">
              <a:extLst>
                <a:ext uri="{FF2B5EF4-FFF2-40B4-BE49-F238E27FC236}">
                  <a16:creationId xmlns:a16="http://schemas.microsoft.com/office/drawing/2014/main" id="{DF30C872-CA26-B24C-9890-1F4FB12A0DE6}"/>
                </a:ext>
              </a:extLst>
            </p:cNvPr>
            <p:cNvCxnSpPr/>
            <p:nvPr/>
          </p:nvCxnSpPr>
          <p:spPr>
            <a:xfrm>
              <a:off x="609600" y="523499"/>
              <a:ext cx="10972800" cy="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D3A6B3C-CF08-1840-8CA8-2D4629C405F1}"/>
                </a:ext>
              </a:extLst>
            </p:cNvPr>
            <p:cNvCxnSpPr/>
            <p:nvPr/>
          </p:nvCxnSpPr>
          <p:spPr>
            <a:xfrm>
              <a:off x="619991" y="2092318"/>
              <a:ext cx="10972800" cy="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8E021D-37B3-8F40-B39F-3B4753BAE6AC}"/>
                </a:ext>
              </a:extLst>
            </p:cNvPr>
            <p:cNvCxnSpPr/>
            <p:nvPr/>
          </p:nvCxnSpPr>
          <p:spPr>
            <a:xfrm>
              <a:off x="616341" y="-9979"/>
              <a:ext cx="0" cy="54864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41B09BF-8FAF-0849-BBB0-8B73A7C0E707}"/>
                </a:ext>
              </a:extLst>
            </p:cNvPr>
            <p:cNvCxnSpPr/>
            <p:nvPr/>
          </p:nvCxnSpPr>
          <p:spPr>
            <a:xfrm>
              <a:off x="11582400" y="502509"/>
              <a:ext cx="0" cy="160020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5184CE5-3D3C-AA48-B87D-25D44DB5C6D8}"/>
                </a:ext>
              </a:extLst>
            </p:cNvPr>
            <p:cNvCxnSpPr/>
            <p:nvPr/>
          </p:nvCxnSpPr>
          <p:spPr>
            <a:xfrm>
              <a:off x="627528" y="2074155"/>
              <a:ext cx="0" cy="160020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AFED169-DE05-AB45-8B8B-A1594593D2EC}"/>
                </a:ext>
              </a:extLst>
            </p:cNvPr>
            <p:cNvCxnSpPr/>
            <p:nvPr/>
          </p:nvCxnSpPr>
          <p:spPr>
            <a:xfrm>
              <a:off x="609600" y="3689881"/>
              <a:ext cx="10972800" cy="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BE0C1E4-FDB9-0341-B4F8-A638024CBE62}"/>
                </a:ext>
              </a:extLst>
            </p:cNvPr>
            <p:cNvCxnSpPr/>
            <p:nvPr/>
          </p:nvCxnSpPr>
          <p:spPr>
            <a:xfrm>
              <a:off x="11582400" y="3674355"/>
              <a:ext cx="0" cy="1600200"/>
            </a:xfrm>
            <a:prstGeom prst="line">
              <a:avLst/>
            </a:prstGeom>
            <a:ln w="38100">
              <a:solidFill>
                <a:srgbClr val="D7E48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52EDFBB-937D-A645-8745-6C737903AD9E}"/>
                </a:ext>
              </a:extLst>
            </p:cNvPr>
            <p:cNvCxnSpPr>
              <a:cxnSpLocks/>
            </p:cNvCxnSpPr>
            <p:nvPr/>
          </p:nvCxnSpPr>
          <p:spPr>
            <a:xfrm flipV="1">
              <a:off x="6568551" y="5266196"/>
              <a:ext cx="5029200" cy="8359"/>
            </a:xfrm>
            <a:prstGeom prst="line">
              <a:avLst/>
            </a:prstGeom>
            <a:ln w="38100">
              <a:solidFill>
                <a:srgbClr val="D7E488"/>
              </a:solidFill>
              <a:headEnd type="triangle" w="lg" len="lg"/>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BF3C1D6B-18CA-8943-928F-5B34CE375B31}"/>
              </a:ext>
            </a:extLst>
          </p:cNvPr>
          <p:cNvGrpSpPr/>
          <p:nvPr/>
        </p:nvGrpSpPr>
        <p:grpSpPr>
          <a:xfrm>
            <a:off x="1133038" y="340619"/>
            <a:ext cx="1737360" cy="753270"/>
            <a:chOff x="1531620" y="340619"/>
            <a:chExt cx="1737360" cy="753270"/>
          </a:xfrm>
        </p:grpSpPr>
        <p:sp>
          <p:nvSpPr>
            <p:cNvPr id="11" name="2010">
              <a:extLst>
                <a:ext uri="{FF2B5EF4-FFF2-40B4-BE49-F238E27FC236}">
                  <a16:creationId xmlns:a16="http://schemas.microsoft.com/office/drawing/2014/main" id="{15F56866-AB91-5042-854E-1620B3D1B910}"/>
                </a:ext>
              </a:extLst>
            </p:cNvPr>
            <p:cNvSpPr/>
            <p:nvPr/>
          </p:nvSpPr>
          <p:spPr>
            <a:xfrm>
              <a:off x="2034540" y="34061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2010</a:t>
              </a:r>
            </a:p>
          </p:txBody>
        </p:sp>
        <p:sp>
          <p:nvSpPr>
            <p:cNvPr id="68" name="Rectangle 67">
              <a:extLst>
                <a:ext uri="{FF2B5EF4-FFF2-40B4-BE49-F238E27FC236}">
                  <a16:creationId xmlns:a16="http://schemas.microsoft.com/office/drawing/2014/main" id="{8198CB6B-F600-D544-8A27-9030F860A7F2}"/>
                </a:ext>
              </a:extLst>
            </p:cNvPr>
            <p:cNvSpPr/>
            <p:nvPr/>
          </p:nvSpPr>
          <p:spPr>
            <a:xfrm>
              <a:off x="1531620" y="728129"/>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Council initiates SAE renewal</a:t>
              </a:r>
            </a:p>
          </p:txBody>
        </p:sp>
      </p:grpSp>
      <p:grpSp>
        <p:nvGrpSpPr>
          <p:cNvPr id="81" name="Group 80">
            <a:extLst>
              <a:ext uri="{FF2B5EF4-FFF2-40B4-BE49-F238E27FC236}">
                <a16:creationId xmlns:a16="http://schemas.microsoft.com/office/drawing/2014/main" id="{2E771B23-5464-6C40-A532-F0D4EF34883F}"/>
              </a:ext>
            </a:extLst>
          </p:cNvPr>
          <p:cNvGrpSpPr/>
          <p:nvPr/>
        </p:nvGrpSpPr>
        <p:grpSpPr>
          <a:xfrm>
            <a:off x="3868316" y="38145"/>
            <a:ext cx="1807320" cy="1055744"/>
            <a:chOff x="4266898" y="38145"/>
            <a:chExt cx="1807320" cy="1055744"/>
          </a:xfrm>
        </p:grpSpPr>
        <p:grpSp>
          <p:nvGrpSpPr>
            <p:cNvPr id="14" name="Spring 2011">
              <a:extLst>
                <a:ext uri="{FF2B5EF4-FFF2-40B4-BE49-F238E27FC236}">
                  <a16:creationId xmlns:a16="http://schemas.microsoft.com/office/drawing/2014/main" id="{D2EA311F-74CB-764E-AC93-9510E643BB3D}"/>
                </a:ext>
              </a:extLst>
            </p:cNvPr>
            <p:cNvGrpSpPr/>
            <p:nvPr/>
          </p:nvGrpSpPr>
          <p:grpSpPr>
            <a:xfrm>
              <a:off x="4815840" y="38145"/>
              <a:ext cx="731520" cy="668234"/>
              <a:chOff x="4815840" y="393745"/>
              <a:chExt cx="731520" cy="668234"/>
            </a:xfrm>
          </p:grpSpPr>
          <p:sp>
            <p:nvSpPr>
              <p:cNvPr id="15" name="Rectangle 14">
                <a:extLst>
                  <a:ext uri="{FF2B5EF4-FFF2-40B4-BE49-F238E27FC236}">
                    <a16:creationId xmlns:a16="http://schemas.microsoft.com/office/drawing/2014/main" id="{2356948F-744C-7D45-B573-EFE55CCBB8EA}"/>
                  </a:ext>
                </a:extLst>
              </p:cNvPr>
              <p:cNvSpPr/>
              <p:nvPr/>
            </p:nvSpPr>
            <p:spPr>
              <a:xfrm>
                <a:off x="4815840" y="69621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2011</a:t>
                </a:r>
              </a:p>
            </p:txBody>
          </p:sp>
          <p:sp>
            <p:nvSpPr>
              <p:cNvPr id="18" name="Rectangle 17">
                <a:extLst>
                  <a:ext uri="{FF2B5EF4-FFF2-40B4-BE49-F238E27FC236}">
                    <a16:creationId xmlns:a16="http://schemas.microsoft.com/office/drawing/2014/main" id="{5D39D3F8-61D8-E344-9A24-05019D9E2B22}"/>
                  </a:ext>
                </a:extLst>
              </p:cNvPr>
              <p:cNvSpPr/>
              <p:nvPr/>
            </p:nvSpPr>
            <p:spPr>
              <a:xfrm>
                <a:off x="4815840" y="393745"/>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Spring</a:t>
                </a:r>
              </a:p>
            </p:txBody>
          </p:sp>
        </p:grpSp>
        <p:sp>
          <p:nvSpPr>
            <p:cNvPr id="69" name="Rectangle 68">
              <a:extLst>
                <a:ext uri="{FF2B5EF4-FFF2-40B4-BE49-F238E27FC236}">
                  <a16:creationId xmlns:a16="http://schemas.microsoft.com/office/drawing/2014/main" id="{C3C8AC7A-9F0E-3E49-AEB7-0552B2D114C5}"/>
                </a:ext>
              </a:extLst>
            </p:cNvPr>
            <p:cNvSpPr/>
            <p:nvPr/>
          </p:nvSpPr>
          <p:spPr>
            <a:xfrm>
              <a:off x="4266898" y="728129"/>
              <a:ext cx="18073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National Ag Ed Summit – SAE </a:t>
              </a:r>
              <a:br>
                <a:rPr lang="en-US" sz="1400" dirty="0">
                  <a:solidFill>
                    <a:srgbClr val="00845D"/>
                  </a:solidFill>
                </a:rPr>
              </a:br>
              <a:r>
                <a:rPr lang="en-US" sz="1400" dirty="0">
                  <a:solidFill>
                    <a:srgbClr val="00845D"/>
                  </a:solidFill>
                </a:rPr>
                <a:t>held in Orlando</a:t>
              </a:r>
            </a:p>
          </p:txBody>
        </p:sp>
      </p:grpSp>
      <p:grpSp>
        <p:nvGrpSpPr>
          <p:cNvPr id="80" name="Group 79">
            <a:extLst>
              <a:ext uri="{FF2B5EF4-FFF2-40B4-BE49-F238E27FC236}">
                <a16:creationId xmlns:a16="http://schemas.microsoft.com/office/drawing/2014/main" id="{56A225E6-4FE9-D949-857B-98BC717DF0A3}"/>
              </a:ext>
            </a:extLst>
          </p:cNvPr>
          <p:cNvGrpSpPr/>
          <p:nvPr/>
        </p:nvGrpSpPr>
        <p:grpSpPr>
          <a:xfrm>
            <a:off x="5704767" y="38145"/>
            <a:ext cx="1807320" cy="1055744"/>
            <a:chOff x="6103349" y="38145"/>
            <a:chExt cx="1807320" cy="1055744"/>
          </a:xfrm>
        </p:grpSpPr>
        <p:grpSp>
          <p:nvGrpSpPr>
            <p:cNvPr id="45" name="Fall 2011">
              <a:extLst>
                <a:ext uri="{FF2B5EF4-FFF2-40B4-BE49-F238E27FC236}">
                  <a16:creationId xmlns:a16="http://schemas.microsoft.com/office/drawing/2014/main" id="{CDBB1113-8D79-5143-A1D5-AAF9F7FC1321}"/>
                </a:ext>
              </a:extLst>
            </p:cNvPr>
            <p:cNvGrpSpPr/>
            <p:nvPr/>
          </p:nvGrpSpPr>
          <p:grpSpPr>
            <a:xfrm>
              <a:off x="6644640" y="38145"/>
              <a:ext cx="731520" cy="668234"/>
              <a:chOff x="6644640" y="393745"/>
              <a:chExt cx="731520" cy="668234"/>
            </a:xfrm>
          </p:grpSpPr>
          <p:sp>
            <p:nvSpPr>
              <p:cNvPr id="16" name="Rectangle 15">
                <a:extLst>
                  <a:ext uri="{FF2B5EF4-FFF2-40B4-BE49-F238E27FC236}">
                    <a16:creationId xmlns:a16="http://schemas.microsoft.com/office/drawing/2014/main" id="{648FA292-ABBD-B149-9D7E-258FFA7E8226}"/>
                  </a:ext>
                </a:extLst>
              </p:cNvPr>
              <p:cNvSpPr/>
              <p:nvPr/>
            </p:nvSpPr>
            <p:spPr>
              <a:xfrm>
                <a:off x="6644640" y="69621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2011</a:t>
                </a:r>
              </a:p>
            </p:txBody>
          </p:sp>
          <p:sp>
            <p:nvSpPr>
              <p:cNvPr id="19" name="Rectangle 18">
                <a:extLst>
                  <a:ext uri="{FF2B5EF4-FFF2-40B4-BE49-F238E27FC236}">
                    <a16:creationId xmlns:a16="http://schemas.microsoft.com/office/drawing/2014/main" id="{A39B3E19-502B-AD47-91C1-1B85666F6C9C}"/>
                  </a:ext>
                </a:extLst>
              </p:cNvPr>
              <p:cNvSpPr/>
              <p:nvPr/>
            </p:nvSpPr>
            <p:spPr>
              <a:xfrm>
                <a:off x="6644640" y="393745"/>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Fall</a:t>
                </a:r>
              </a:p>
            </p:txBody>
          </p:sp>
        </p:grpSp>
        <p:sp>
          <p:nvSpPr>
            <p:cNvPr id="70" name="Rectangle 69">
              <a:extLst>
                <a:ext uri="{FF2B5EF4-FFF2-40B4-BE49-F238E27FC236}">
                  <a16:creationId xmlns:a16="http://schemas.microsoft.com/office/drawing/2014/main" id="{10B14547-4DCE-954C-B390-4AB43CC145B2}"/>
                </a:ext>
              </a:extLst>
            </p:cNvPr>
            <p:cNvSpPr/>
            <p:nvPr/>
          </p:nvSpPr>
          <p:spPr>
            <a:xfrm>
              <a:off x="6103349" y="728129"/>
              <a:ext cx="18073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NCAE and AERO SAE committees formed</a:t>
              </a:r>
            </a:p>
          </p:txBody>
        </p:sp>
      </p:grpSp>
      <p:grpSp>
        <p:nvGrpSpPr>
          <p:cNvPr id="85" name="Group 84">
            <a:extLst>
              <a:ext uri="{FF2B5EF4-FFF2-40B4-BE49-F238E27FC236}">
                <a16:creationId xmlns:a16="http://schemas.microsoft.com/office/drawing/2014/main" id="{454A27C5-2BA1-B24F-9396-DCD201630043}"/>
              </a:ext>
            </a:extLst>
          </p:cNvPr>
          <p:cNvGrpSpPr/>
          <p:nvPr/>
        </p:nvGrpSpPr>
        <p:grpSpPr>
          <a:xfrm>
            <a:off x="2086634" y="3243193"/>
            <a:ext cx="1737360" cy="1024640"/>
            <a:chOff x="2485216" y="3243193"/>
            <a:chExt cx="1737360" cy="1024640"/>
          </a:xfrm>
        </p:grpSpPr>
        <p:grpSp>
          <p:nvGrpSpPr>
            <p:cNvPr id="48" name="Fall 2016">
              <a:extLst>
                <a:ext uri="{FF2B5EF4-FFF2-40B4-BE49-F238E27FC236}">
                  <a16:creationId xmlns:a16="http://schemas.microsoft.com/office/drawing/2014/main" id="{7A460E48-AF39-824E-80EF-17DE863D2CDE}"/>
                </a:ext>
              </a:extLst>
            </p:cNvPr>
            <p:cNvGrpSpPr/>
            <p:nvPr/>
          </p:nvGrpSpPr>
          <p:grpSpPr>
            <a:xfrm>
              <a:off x="2987040" y="3243193"/>
              <a:ext cx="731520" cy="645332"/>
              <a:chOff x="2987040" y="3598793"/>
              <a:chExt cx="731520" cy="645332"/>
            </a:xfrm>
          </p:grpSpPr>
          <p:sp>
            <p:nvSpPr>
              <p:cNvPr id="29" name="Rectangle 28">
                <a:extLst>
                  <a:ext uri="{FF2B5EF4-FFF2-40B4-BE49-F238E27FC236}">
                    <a16:creationId xmlns:a16="http://schemas.microsoft.com/office/drawing/2014/main" id="{394B6F7D-8A2A-B44E-9EDA-C4B566A642C1}"/>
                  </a:ext>
                </a:extLst>
              </p:cNvPr>
              <p:cNvSpPr/>
              <p:nvPr/>
            </p:nvSpPr>
            <p:spPr>
              <a:xfrm>
                <a:off x="2987040" y="3878365"/>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2016</a:t>
                </a:r>
              </a:p>
            </p:txBody>
          </p:sp>
          <p:sp>
            <p:nvSpPr>
              <p:cNvPr id="30" name="Rectangle 29">
                <a:extLst>
                  <a:ext uri="{FF2B5EF4-FFF2-40B4-BE49-F238E27FC236}">
                    <a16:creationId xmlns:a16="http://schemas.microsoft.com/office/drawing/2014/main" id="{06817616-5AE5-464F-8D7E-9E29A23CE57C}"/>
                  </a:ext>
                </a:extLst>
              </p:cNvPr>
              <p:cNvSpPr/>
              <p:nvPr/>
            </p:nvSpPr>
            <p:spPr>
              <a:xfrm>
                <a:off x="2987040" y="3598793"/>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Fall</a:t>
                </a:r>
              </a:p>
            </p:txBody>
          </p:sp>
        </p:grpSp>
        <p:sp>
          <p:nvSpPr>
            <p:cNvPr id="71" name="Rectangle 70">
              <a:extLst>
                <a:ext uri="{FF2B5EF4-FFF2-40B4-BE49-F238E27FC236}">
                  <a16:creationId xmlns:a16="http://schemas.microsoft.com/office/drawing/2014/main" id="{C4C83C0E-1881-C448-AE42-90B5F1523733}"/>
                </a:ext>
              </a:extLst>
            </p:cNvPr>
            <p:cNvSpPr/>
            <p:nvPr/>
          </p:nvSpPr>
          <p:spPr>
            <a:xfrm>
              <a:off x="2485216" y="3902073"/>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SAE Summit held </a:t>
              </a:r>
              <a:br>
                <a:rPr lang="en-US" sz="1400" dirty="0">
                  <a:solidFill>
                    <a:srgbClr val="00845D"/>
                  </a:solidFill>
                </a:rPr>
              </a:br>
              <a:r>
                <a:rPr lang="en-US" sz="1400" dirty="0">
                  <a:solidFill>
                    <a:srgbClr val="00845D"/>
                  </a:solidFill>
                </a:rPr>
                <a:t>in Omaha</a:t>
              </a:r>
            </a:p>
          </p:txBody>
        </p:sp>
      </p:grpSp>
      <p:grpSp>
        <p:nvGrpSpPr>
          <p:cNvPr id="83" name="Group 82">
            <a:extLst>
              <a:ext uri="{FF2B5EF4-FFF2-40B4-BE49-F238E27FC236}">
                <a16:creationId xmlns:a16="http://schemas.microsoft.com/office/drawing/2014/main" id="{48A9021B-4D31-D74F-9847-A5CBB7683CE0}"/>
              </a:ext>
            </a:extLst>
          </p:cNvPr>
          <p:cNvGrpSpPr/>
          <p:nvPr/>
        </p:nvGrpSpPr>
        <p:grpSpPr>
          <a:xfrm>
            <a:off x="224545" y="1623639"/>
            <a:ext cx="1807320" cy="1031920"/>
            <a:chOff x="623127" y="1623639"/>
            <a:chExt cx="1807320" cy="1031920"/>
          </a:xfrm>
        </p:grpSpPr>
        <p:grpSp>
          <p:nvGrpSpPr>
            <p:cNvPr id="46" name="Fall 2015">
              <a:extLst>
                <a:ext uri="{FF2B5EF4-FFF2-40B4-BE49-F238E27FC236}">
                  <a16:creationId xmlns:a16="http://schemas.microsoft.com/office/drawing/2014/main" id="{AE57616E-3AE2-7C48-83F4-BC9F260F6B5C}"/>
                </a:ext>
              </a:extLst>
            </p:cNvPr>
            <p:cNvGrpSpPr/>
            <p:nvPr/>
          </p:nvGrpSpPr>
          <p:grpSpPr>
            <a:xfrm>
              <a:off x="1120140" y="1623639"/>
              <a:ext cx="731520" cy="646555"/>
              <a:chOff x="1120140" y="1979239"/>
              <a:chExt cx="731520" cy="646555"/>
            </a:xfrm>
          </p:grpSpPr>
          <p:sp>
            <p:nvSpPr>
              <p:cNvPr id="27" name="Rectangle 26">
                <a:extLst>
                  <a:ext uri="{FF2B5EF4-FFF2-40B4-BE49-F238E27FC236}">
                    <a16:creationId xmlns:a16="http://schemas.microsoft.com/office/drawing/2014/main" id="{77230096-8E51-DF42-A073-B34FE34A6AC6}"/>
                  </a:ext>
                </a:extLst>
              </p:cNvPr>
              <p:cNvSpPr/>
              <p:nvPr/>
            </p:nvSpPr>
            <p:spPr>
              <a:xfrm>
                <a:off x="1120140" y="2260034"/>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2015</a:t>
                </a:r>
              </a:p>
            </p:txBody>
          </p:sp>
          <p:sp>
            <p:nvSpPr>
              <p:cNvPr id="28" name="Rectangle 27">
                <a:extLst>
                  <a:ext uri="{FF2B5EF4-FFF2-40B4-BE49-F238E27FC236}">
                    <a16:creationId xmlns:a16="http://schemas.microsoft.com/office/drawing/2014/main" id="{A7993365-7D95-224A-8FAE-394A8817F351}"/>
                  </a:ext>
                </a:extLst>
              </p:cNvPr>
              <p:cNvSpPr/>
              <p:nvPr/>
            </p:nvSpPr>
            <p:spPr>
              <a:xfrm>
                <a:off x="1120140" y="1979239"/>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Fall</a:t>
                </a:r>
              </a:p>
            </p:txBody>
          </p:sp>
        </p:grpSp>
        <p:sp>
          <p:nvSpPr>
            <p:cNvPr id="72" name="Rectangle 71">
              <a:extLst>
                <a:ext uri="{FF2B5EF4-FFF2-40B4-BE49-F238E27FC236}">
                  <a16:creationId xmlns:a16="http://schemas.microsoft.com/office/drawing/2014/main" id="{FC18D15D-85F7-984C-8BF7-9FD41FA5EC20}"/>
                </a:ext>
              </a:extLst>
            </p:cNvPr>
            <p:cNvSpPr/>
            <p:nvPr/>
          </p:nvSpPr>
          <p:spPr>
            <a:xfrm>
              <a:off x="623127" y="2289799"/>
              <a:ext cx="18073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SAE resource development starts</a:t>
              </a:r>
            </a:p>
          </p:txBody>
        </p:sp>
      </p:grpSp>
      <p:grpSp>
        <p:nvGrpSpPr>
          <p:cNvPr id="84" name="Group 83">
            <a:extLst>
              <a:ext uri="{FF2B5EF4-FFF2-40B4-BE49-F238E27FC236}">
                <a16:creationId xmlns:a16="http://schemas.microsoft.com/office/drawing/2014/main" id="{BC1E3A73-39AB-9440-9DAC-90542674B987}"/>
              </a:ext>
            </a:extLst>
          </p:cNvPr>
          <p:cNvGrpSpPr/>
          <p:nvPr/>
        </p:nvGrpSpPr>
        <p:grpSpPr>
          <a:xfrm>
            <a:off x="2060996" y="1623639"/>
            <a:ext cx="1807320" cy="1031920"/>
            <a:chOff x="2459578" y="1623639"/>
            <a:chExt cx="1807320" cy="1031920"/>
          </a:xfrm>
        </p:grpSpPr>
        <p:grpSp>
          <p:nvGrpSpPr>
            <p:cNvPr id="47" name="Spring 2015">
              <a:extLst>
                <a:ext uri="{FF2B5EF4-FFF2-40B4-BE49-F238E27FC236}">
                  <a16:creationId xmlns:a16="http://schemas.microsoft.com/office/drawing/2014/main" id="{2A6CB3C0-B774-0742-AFFC-95DF11B3881D}"/>
                </a:ext>
              </a:extLst>
            </p:cNvPr>
            <p:cNvGrpSpPr/>
            <p:nvPr/>
          </p:nvGrpSpPr>
          <p:grpSpPr>
            <a:xfrm>
              <a:off x="2987040" y="1623639"/>
              <a:ext cx="731520" cy="651559"/>
              <a:chOff x="2987040" y="1979239"/>
              <a:chExt cx="731520" cy="651559"/>
            </a:xfrm>
          </p:grpSpPr>
          <p:sp>
            <p:nvSpPr>
              <p:cNvPr id="25" name="Rectangle 24">
                <a:extLst>
                  <a:ext uri="{FF2B5EF4-FFF2-40B4-BE49-F238E27FC236}">
                    <a16:creationId xmlns:a16="http://schemas.microsoft.com/office/drawing/2014/main" id="{73B2EB05-1970-214F-8835-95B458057518}"/>
                  </a:ext>
                </a:extLst>
              </p:cNvPr>
              <p:cNvSpPr/>
              <p:nvPr/>
            </p:nvSpPr>
            <p:spPr>
              <a:xfrm>
                <a:off x="2987040" y="2265038"/>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2015</a:t>
                </a:r>
              </a:p>
            </p:txBody>
          </p:sp>
          <p:sp>
            <p:nvSpPr>
              <p:cNvPr id="26" name="Rectangle 25">
                <a:extLst>
                  <a:ext uri="{FF2B5EF4-FFF2-40B4-BE49-F238E27FC236}">
                    <a16:creationId xmlns:a16="http://schemas.microsoft.com/office/drawing/2014/main" id="{A8A5D5DD-007C-0746-BA6E-D00D56B865A0}"/>
                  </a:ext>
                </a:extLst>
              </p:cNvPr>
              <p:cNvSpPr/>
              <p:nvPr/>
            </p:nvSpPr>
            <p:spPr>
              <a:xfrm>
                <a:off x="2987040" y="1979239"/>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Spring</a:t>
                </a:r>
              </a:p>
            </p:txBody>
          </p:sp>
        </p:grpSp>
        <p:sp>
          <p:nvSpPr>
            <p:cNvPr id="73" name="Rectangle 72">
              <a:extLst>
                <a:ext uri="{FF2B5EF4-FFF2-40B4-BE49-F238E27FC236}">
                  <a16:creationId xmlns:a16="http://schemas.microsoft.com/office/drawing/2014/main" id="{8D56FAC0-CF8B-1C4C-A756-E1000EE968F5}"/>
                </a:ext>
              </a:extLst>
            </p:cNvPr>
            <p:cNvSpPr/>
            <p:nvPr/>
          </p:nvSpPr>
          <p:spPr>
            <a:xfrm>
              <a:off x="2459578" y="2289799"/>
              <a:ext cx="18073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Council approves SAE philosophy and guiding principles</a:t>
              </a:r>
            </a:p>
          </p:txBody>
        </p:sp>
      </p:grpSp>
      <p:grpSp>
        <p:nvGrpSpPr>
          <p:cNvPr id="86" name="Group 85">
            <a:extLst>
              <a:ext uri="{FF2B5EF4-FFF2-40B4-BE49-F238E27FC236}">
                <a16:creationId xmlns:a16="http://schemas.microsoft.com/office/drawing/2014/main" id="{838E8395-B752-8944-A4A4-A6D487703811}"/>
              </a:ext>
            </a:extLst>
          </p:cNvPr>
          <p:cNvGrpSpPr/>
          <p:nvPr/>
        </p:nvGrpSpPr>
        <p:grpSpPr>
          <a:xfrm>
            <a:off x="5743138" y="3243193"/>
            <a:ext cx="1737360" cy="1026627"/>
            <a:chOff x="6141720" y="3243193"/>
            <a:chExt cx="1737360" cy="1026627"/>
          </a:xfrm>
        </p:grpSpPr>
        <p:grpSp>
          <p:nvGrpSpPr>
            <p:cNvPr id="49" name="Fall 2017">
              <a:extLst>
                <a:ext uri="{FF2B5EF4-FFF2-40B4-BE49-F238E27FC236}">
                  <a16:creationId xmlns:a16="http://schemas.microsoft.com/office/drawing/2014/main" id="{044FB23D-2F34-E84C-9A0A-19446A6193CF}"/>
                </a:ext>
              </a:extLst>
            </p:cNvPr>
            <p:cNvGrpSpPr/>
            <p:nvPr/>
          </p:nvGrpSpPr>
          <p:grpSpPr>
            <a:xfrm>
              <a:off x="6644640" y="3243193"/>
              <a:ext cx="731520" cy="648586"/>
              <a:chOff x="6644640" y="3598793"/>
              <a:chExt cx="731520" cy="648586"/>
            </a:xfrm>
          </p:grpSpPr>
          <p:sp>
            <p:nvSpPr>
              <p:cNvPr id="32" name="Rectangle 31">
                <a:extLst>
                  <a:ext uri="{FF2B5EF4-FFF2-40B4-BE49-F238E27FC236}">
                    <a16:creationId xmlns:a16="http://schemas.microsoft.com/office/drawing/2014/main" id="{80B15465-E096-B14A-AA78-564A9F45ABF3}"/>
                  </a:ext>
                </a:extLst>
              </p:cNvPr>
              <p:cNvSpPr/>
              <p:nvPr/>
            </p:nvSpPr>
            <p:spPr>
              <a:xfrm>
                <a:off x="6644640" y="388161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2017</a:t>
                </a:r>
              </a:p>
            </p:txBody>
          </p:sp>
          <p:sp>
            <p:nvSpPr>
              <p:cNvPr id="33" name="Rectangle 32">
                <a:extLst>
                  <a:ext uri="{FF2B5EF4-FFF2-40B4-BE49-F238E27FC236}">
                    <a16:creationId xmlns:a16="http://schemas.microsoft.com/office/drawing/2014/main" id="{2B2717A5-C3D1-0341-BAC5-E9E4D514BB35}"/>
                  </a:ext>
                </a:extLst>
              </p:cNvPr>
              <p:cNvSpPr/>
              <p:nvPr/>
            </p:nvSpPr>
            <p:spPr>
              <a:xfrm>
                <a:off x="6644640" y="3598793"/>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Fall</a:t>
                </a:r>
              </a:p>
            </p:txBody>
          </p:sp>
        </p:grpSp>
        <p:sp>
          <p:nvSpPr>
            <p:cNvPr id="74" name="Rectangle 73">
              <a:extLst>
                <a:ext uri="{FF2B5EF4-FFF2-40B4-BE49-F238E27FC236}">
                  <a16:creationId xmlns:a16="http://schemas.microsoft.com/office/drawing/2014/main" id="{946F687E-DFAF-284C-8EC1-2CD943C6893A}"/>
                </a:ext>
              </a:extLst>
            </p:cNvPr>
            <p:cNvSpPr/>
            <p:nvPr/>
          </p:nvSpPr>
          <p:spPr>
            <a:xfrm>
              <a:off x="6141720" y="3904060"/>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SAE for All guides released for students and teachers</a:t>
              </a:r>
            </a:p>
          </p:txBody>
        </p:sp>
      </p:grpSp>
      <p:grpSp>
        <p:nvGrpSpPr>
          <p:cNvPr id="87" name="Group 86">
            <a:extLst>
              <a:ext uri="{FF2B5EF4-FFF2-40B4-BE49-F238E27FC236}">
                <a16:creationId xmlns:a16="http://schemas.microsoft.com/office/drawing/2014/main" id="{1B8E008F-70CC-DE4F-936A-3511DB773DF7}"/>
              </a:ext>
            </a:extLst>
          </p:cNvPr>
          <p:cNvGrpSpPr/>
          <p:nvPr/>
        </p:nvGrpSpPr>
        <p:grpSpPr>
          <a:xfrm>
            <a:off x="7886165" y="3239939"/>
            <a:ext cx="1964153" cy="1126531"/>
            <a:chOff x="8284747" y="3239939"/>
            <a:chExt cx="1964153" cy="1126531"/>
          </a:xfrm>
        </p:grpSpPr>
        <p:grpSp>
          <p:nvGrpSpPr>
            <p:cNvPr id="50" name="Summer 2018">
              <a:extLst>
                <a:ext uri="{FF2B5EF4-FFF2-40B4-BE49-F238E27FC236}">
                  <a16:creationId xmlns:a16="http://schemas.microsoft.com/office/drawing/2014/main" id="{12C60FEE-AF13-5A46-A66C-0AB09C6C93DC}"/>
                </a:ext>
              </a:extLst>
            </p:cNvPr>
            <p:cNvGrpSpPr/>
            <p:nvPr/>
          </p:nvGrpSpPr>
          <p:grpSpPr>
            <a:xfrm>
              <a:off x="9334500" y="3239939"/>
              <a:ext cx="914400" cy="648586"/>
              <a:chOff x="9334500" y="3595539"/>
              <a:chExt cx="914400" cy="648586"/>
            </a:xfrm>
          </p:grpSpPr>
          <p:sp>
            <p:nvSpPr>
              <p:cNvPr id="39" name="Rectangle 38">
                <a:extLst>
                  <a:ext uri="{FF2B5EF4-FFF2-40B4-BE49-F238E27FC236}">
                    <a16:creationId xmlns:a16="http://schemas.microsoft.com/office/drawing/2014/main" id="{69321172-E609-0B4F-AE6D-539BD447233F}"/>
                  </a:ext>
                </a:extLst>
              </p:cNvPr>
              <p:cNvSpPr/>
              <p:nvPr/>
            </p:nvSpPr>
            <p:spPr>
              <a:xfrm>
                <a:off x="9425940" y="3878365"/>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2018</a:t>
                </a:r>
              </a:p>
            </p:txBody>
          </p:sp>
          <p:sp>
            <p:nvSpPr>
              <p:cNvPr id="41" name="Rectangle 40">
                <a:extLst>
                  <a:ext uri="{FF2B5EF4-FFF2-40B4-BE49-F238E27FC236}">
                    <a16:creationId xmlns:a16="http://schemas.microsoft.com/office/drawing/2014/main" id="{0D2A797D-59E1-4246-BEDD-32136106B131}"/>
                  </a:ext>
                </a:extLst>
              </p:cNvPr>
              <p:cNvSpPr/>
              <p:nvPr/>
            </p:nvSpPr>
            <p:spPr>
              <a:xfrm>
                <a:off x="9334500" y="3595539"/>
                <a:ext cx="91440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Summer</a:t>
                </a:r>
              </a:p>
            </p:txBody>
          </p:sp>
        </p:grpSp>
        <p:sp>
          <p:nvSpPr>
            <p:cNvPr id="75" name="Rectangle 74">
              <a:extLst>
                <a:ext uri="{FF2B5EF4-FFF2-40B4-BE49-F238E27FC236}">
                  <a16:creationId xmlns:a16="http://schemas.microsoft.com/office/drawing/2014/main" id="{D6A8FEA2-74D9-F144-A69D-A02BC97ABED6}"/>
                </a:ext>
              </a:extLst>
            </p:cNvPr>
            <p:cNvSpPr/>
            <p:nvPr/>
          </p:nvSpPr>
          <p:spPr>
            <a:xfrm>
              <a:off x="8284747" y="3904059"/>
              <a:ext cx="1964153" cy="4624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400" dirty="0">
                  <a:solidFill>
                    <a:srgbClr val="00845D"/>
                  </a:solidFill>
                </a:rPr>
                <a:t>Independent Learning Guides released</a:t>
              </a:r>
              <a:br>
                <a:rPr lang="en-US" sz="1400" dirty="0">
                  <a:solidFill>
                    <a:srgbClr val="00845D"/>
                  </a:solidFill>
                </a:rPr>
              </a:br>
              <a:endParaRPr lang="en-US" sz="1400" dirty="0">
                <a:solidFill>
                  <a:srgbClr val="00845D"/>
                </a:solidFill>
              </a:endParaRPr>
            </a:p>
          </p:txBody>
        </p:sp>
      </p:grpSp>
      <p:grpSp>
        <p:nvGrpSpPr>
          <p:cNvPr id="94" name="Group 93">
            <a:extLst>
              <a:ext uri="{FF2B5EF4-FFF2-40B4-BE49-F238E27FC236}">
                <a16:creationId xmlns:a16="http://schemas.microsoft.com/office/drawing/2014/main" id="{97103F83-41B1-CE47-BA3F-08FE68405C99}"/>
              </a:ext>
            </a:extLst>
          </p:cNvPr>
          <p:cNvGrpSpPr/>
          <p:nvPr/>
        </p:nvGrpSpPr>
        <p:grpSpPr>
          <a:xfrm>
            <a:off x="9826834" y="3239939"/>
            <a:ext cx="1737360" cy="1029881"/>
            <a:chOff x="10225416" y="3239939"/>
            <a:chExt cx="1737360" cy="1029881"/>
          </a:xfrm>
        </p:grpSpPr>
        <p:grpSp>
          <p:nvGrpSpPr>
            <p:cNvPr id="51" name="Fall 2018">
              <a:extLst>
                <a:ext uri="{FF2B5EF4-FFF2-40B4-BE49-F238E27FC236}">
                  <a16:creationId xmlns:a16="http://schemas.microsoft.com/office/drawing/2014/main" id="{8AD8EBA5-8B74-A24A-AF2D-B8896F84CE44}"/>
                </a:ext>
              </a:extLst>
            </p:cNvPr>
            <p:cNvGrpSpPr/>
            <p:nvPr/>
          </p:nvGrpSpPr>
          <p:grpSpPr>
            <a:xfrm>
              <a:off x="10340340" y="3239939"/>
              <a:ext cx="731520" cy="648586"/>
              <a:chOff x="10340340" y="3595539"/>
              <a:chExt cx="731520" cy="648586"/>
            </a:xfrm>
          </p:grpSpPr>
          <p:sp>
            <p:nvSpPr>
              <p:cNvPr id="37" name="Rectangle 36">
                <a:extLst>
                  <a:ext uri="{FF2B5EF4-FFF2-40B4-BE49-F238E27FC236}">
                    <a16:creationId xmlns:a16="http://schemas.microsoft.com/office/drawing/2014/main" id="{A46272DA-5C31-8548-8992-BEBB942F3048}"/>
                  </a:ext>
                </a:extLst>
              </p:cNvPr>
              <p:cNvSpPr/>
              <p:nvPr/>
            </p:nvSpPr>
            <p:spPr>
              <a:xfrm>
                <a:off x="10340340" y="3878365"/>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2018</a:t>
                </a:r>
              </a:p>
            </p:txBody>
          </p:sp>
          <p:sp>
            <p:nvSpPr>
              <p:cNvPr id="38" name="Rectangle 37">
                <a:extLst>
                  <a:ext uri="{FF2B5EF4-FFF2-40B4-BE49-F238E27FC236}">
                    <a16:creationId xmlns:a16="http://schemas.microsoft.com/office/drawing/2014/main" id="{FB85FFB2-3874-8149-BC8A-88A7E255BD92}"/>
                  </a:ext>
                </a:extLst>
              </p:cNvPr>
              <p:cNvSpPr/>
              <p:nvPr/>
            </p:nvSpPr>
            <p:spPr>
              <a:xfrm>
                <a:off x="10340340" y="3595539"/>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Fall</a:t>
                </a:r>
              </a:p>
            </p:txBody>
          </p:sp>
        </p:grpSp>
        <p:sp>
          <p:nvSpPr>
            <p:cNvPr id="76" name="Rectangle 75">
              <a:extLst>
                <a:ext uri="{FF2B5EF4-FFF2-40B4-BE49-F238E27FC236}">
                  <a16:creationId xmlns:a16="http://schemas.microsoft.com/office/drawing/2014/main" id="{5AAF429E-3D56-2B43-A6A0-B6DDF0C89DB8}"/>
                </a:ext>
              </a:extLst>
            </p:cNvPr>
            <p:cNvSpPr/>
            <p:nvPr/>
          </p:nvSpPr>
          <p:spPr>
            <a:xfrm>
              <a:off x="10225416" y="3904060"/>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rgbClr val="00845D"/>
                  </a:solidFill>
                </a:rPr>
                <a:t>Council approves</a:t>
              </a:r>
            </a:p>
            <a:p>
              <a:r>
                <a:rPr lang="en-US" sz="1400" dirty="0">
                  <a:solidFill>
                    <a:srgbClr val="00845D"/>
                  </a:solidFill>
                </a:rPr>
                <a:t>Plaid Agency marketing plan</a:t>
              </a:r>
            </a:p>
          </p:txBody>
        </p:sp>
      </p:grpSp>
      <p:grpSp>
        <p:nvGrpSpPr>
          <p:cNvPr id="89" name="Group 88">
            <a:extLst>
              <a:ext uri="{FF2B5EF4-FFF2-40B4-BE49-F238E27FC236}">
                <a16:creationId xmlns:a16="http://schemas.microsoft.com/office/drawing/2014/main" id="{7F3F8355-9084-ED4E-8A63-3B5E2ABA0BD2}"/>
              </a:ext>
            </a:extLst>
          </p:cNvPr>
          <p:cNvGrpSpPr/>
          <p:nvPr/>
        </p:nvGrpSpPr>
        <p:grpSpPr>
          <a:xfrm>
            <a:off x="9903658" y="4747766"/>
            <a:ext cx="1737360" cy="1047303"/>
            <a:chOff x="10302240" y="4747766"/>
            <a:chExt cx="1737360" cy="1047303"/>
          </a:xfrm>
        </p:grpSpPr>
        <p:grpSp>
          <p:nvGrpSpPr>
            <p:cNvPr id="64" name="Group 63">
              <a:extLst>
                <a:ext uri="{FF2B5EF4-FFF2-40B4-BE49-F238E27FC236}">
                  <a16:creationId xmlns:a16="http://schemas.microsoft.com/office/drawing/2014/main" id="{E48894E1-4073-C14E-BEF9-FECA247DBBD0}"/>
                </a:ext>
              </a:extLst>
            </p:cNvPr>
            <p:cNvGrpSpPr/>
            <p:nvPr/>
          </p:nvGrpSpPr>
          <p:grpSpPr>
            <a:xfrm>
              <a:off x="10347960" y="4747766"/>
              <a:ext cx="822960" cy="678653"/>
              <a:chOff x="10347960" y="4747766"/>
              <a:chExt cx="822960" cy="678653"/>
            </a:xfrm>
          </p:grpSpPr>
          <p:sp>
            <p:nvSpPr>
              <p:cNvPr id="55" name="Rectangle 54">
                <a:extLst>
                  <a:ext uri="{FF2B5EF4-FFF2-40B4-BE49-F238E27FC236}">
                    <a16:creationId xmlns:a16="http://schemas.microsoft.com/office/drawing/2014/main" id="{B8C256CE-7D2E-AF45-88F6-FFE49F80693A}"/>
                  </a:ext>
                </a:extLst>
              </p:cNvPr>
              <p:cNvSpPr/>
              <p:nvPr/>
            </p:nvSpPr>
            <p:spPr>
              <a:xfrm>
                <a:off x="10384253" y="506065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2019</a:t>
                </a:r>
              </a:p>
            </p:txBody>
          </p:sp>
          <p:sp>
            <p:nvSpPr>
              <p:cNvPr id="56" name="Rectangle 55">
                <a:extLst>
                  <a:ext uri="{FF2B5EF4-FFF2-40B4-BE49-F238E27FC236}">
                    <a16:creationId xmlns:a16="http://schemas.microsoft.com/office/drawing/2014/main" id="{19E49F03-9759-DB43-B38A-0D9AD36CCF53}"/>
                  </a:ext>
                </a:extLst>
              </p:cNvPr>
              <p:cNvSpPr/>
              <p:nvPr/>
            </p:nvSpPr>
            <p:spPr>
              <a:xfrm>
                <a:off x="10347960" y="4747766"/>
                <a:ext cx="8229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Winter</a:t>
                </a:r>
              </a:p>
            </p:txBody>
          </p:sp>
        </p:grpSp>
        <p:sp>
          <p:nvSpPr>
            <p:cNvPr id="77" name="Rectangle 76">
              <a:extLst>
                <a:ext uri="{FF2B5EF4-FFF2-40B4-BE49-F238E27FC236}">
                  <a16:creationId xmlns:a16="http://schemas.microsoft.com/office/drawing/2014/main" id="{FB81E055-048F-1E4B-AD20-68621D29F579}"/>
                </a:ext>
              </a:extLst>
            </p:cNvPr>
            <p:cNvSpPr/>
            <p:nvPr/>
          </p:nvSpPr>
          <p:spPr>
            <a:xfrm>
              <a:off x="10302240" y="5429309"/>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rgbClr val="00845D"/>
                  </a:solidFill>
                </a:rPr>
                <a:t>Marketing plan initiates</a:t>
              </a:r>
            </a:p>
          </p:txBody>
        </p:sp>
      </p:grpSp>
      <p:grpSp>
        <p:nvGrpSpPr>
          <p:cNvPr id="90" name="Group 89">
            <a:extLst>
              <a:ext uri="{FF2B5EF4-FFF2-40B4-BE49-F238E27FC236}">
                <a16:creationId xmlns:a16="http://schemas.microsoft.com/office/drawing/2014/main" id="{8CB800E7-E66C-7147-9768-43FCAD08EA8E}"/>
              </a:ext>
            </a:extLst>
          </p:cNvPr>
          <p:cNvGrpSpPr/>
          <p:nvPr/>
        </p:nvGrpSpPr>
        <p:grpSpPr>
          <a:xfrm>
            <a:off x="8067238" y="4747766"/>
            <a:ext cx="1737360" cy="1060811"/>
            <a:chOff x="8465820" y="4747766"/>
            <a:chExt cx="1737360" cy="1060811"/>
          </a:xfrm>
        </p:grpSpPr>
        <p:grpSp>
          <p:nvGrpSpPr>
            <p:cNvPr id="65" name="Group 64">
              <a:extLst>
                <a:ext uri="{FF2B5EF4-FFF2-40B4-BE49-F238E27FC236}">
                  <a16:creationId xmlns:a16="http://schemas.microsoft.com/office/drawing/2014/main" id="{9A8F3326-B2D4-B24E-BBF6-2E0543834285}"/>
                </a:ext>
              </a:extLst>
            </p:cNvPr>
            <p:cNvGrpSpPr/>
            <p:nvPr/>
          </p:nvGrpSpPr>
          <p:grpSpPr>
            <a:xfrm>
              <a:off x="8557260" y="4747766"/>
              <a:ext cx="1554480" cy="678653"/>
              <a:chOff x="8557260" y="4747766"/>
              <a:chExt cx="1554480" cy="678653"/>
            </a:xfrm>
          </p:grpSpPr>
          <p:sp>
            <p:nvSpPr>
              <p:cNvPr id="58" name="Rectangle 57">
                <a:extLst>
                  <a:ext uri="{FF2B5EF4-FFF2-40B4-BE49-F238E27FC236}">
                    <a16:creationId xmlns:a16="http://schemas.microsoft.com/office/drawing/2014/main" id="{CBB72F4C-5463-0A48-B236-8A0D68BE8056}"/>
                  </a:ext>
                </a:extLst>
              </p:cNvPr>
              <p:cNvSpPr/>
              <p:nvPr/>
            </p:nvSpPr>
            <p:spPr>
              <a:xfrm>
                <a:off x="8968740" y="506065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2019</a:t>
                </a:r>
              </a:p>
            </p:txBody>
          </p:sp>
          <p:sp>
            <p:nvSpPr>
              <p:cNvPr id="59" name="Rectangle 58">
                <a:extLst>
                  <a:ext uri="{FF2B5EF4-FFF2-40B4-BE49-F238E27FC236}">
                    <a16:creationId xmlns:a16="http://schemas.microsoft.com/office/drawing/2014/main" id="{F816A690-DEE5-B347-B525-97AAD329E67F}"/>
                  </a:ext>
                </a:extLst>
              </p:cNvPr>
              <p:cNvSpPr/>
              <p:nvPr/>
            </p:nvSpPr>
            <p:spPr>
              <a:xfrm>
                <a:off x="8557260" y="4747766"/>
                <a:ext cx="155448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Spring/Summer</a:t>
                </a:r>
              </a:p>
            </p:txBody>
          </p:sp>
        </p:grpSp>
        <p:sp>
          <p:nvSpPr>
            <p:cNvPr id="78" name="Rectangle 77">
              <a:extLst>
                <a:ext uri="{FF2B5EF4-FFF2-40B4-BE49-F238E27FC236}">
                  <a16:creationId xmlns:a16="http://schemas.microsoft.com/office/drawing/2014/main" id="{B2400BD5-46F2-F74A-943C-DBEB87053351}"/>
                </a:ext>
              </a:extLst>
            </p:cNvPr>
            <p:cNvSpPr/>
            <p:nvPr/>
          </p:nvSpPr>
          <p:spPr>
            <a:xfrm>
              <a:off x="8465820" y="5442817"/>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400" dirty="0">
                  <a:solidFill>
                    <a:srgbClr val="00845D"/>
                  </a:solidFill>
                </a:rPr>
                <a:t>Regional </a:t>
              </a:r>
              <a:br>
                <a:rPr lang="en-US" sz="1400" dirty="0">
                  <a:solidFill>
                    <a:srgbClr val="00845D"/>
                  </a:solidFill>
                </a:rPr>
              </a:br>
              <a:r>
                <a:rPr lang="en-US" sz="1400" dirty="0">
                  <a:solidFill>
                    <a:srgbClr val="00845D"/>
                  </a:solidFill>
                </a:rPr>
                <a:t>Train-the-Trainer events held</a:t>
              </a:r>
            </a:p>
          </p:txBody>
        </p:sp>
      </p:grpSp>
      <p:grpSp>
        <p:nvGrpSpPr>
          <p:cNvPr id="91" name="Group 90">
            <a:extLst>
              <a:ext uri="{FF2B5EF4-FFF2-40B4-BE49-F238E27FC236}">
                <a16:creationId xmlns:a16="http://schemas.microsoft.com/office/drawing/2014/main" id="{771E3C67-8917-1E4E-B023-C1E458463890}"/>
              </a:ext>
            </a:extLst>
          </p:cNvPr>
          <p:cNvGrpSpPr/>
          <p:nvPr/>
        </p:nvGrpSpPr>
        <p:grpSpPr>
          <a:xfrm>
            <a:off x="6230818" y="4747766"/>
            <a:ext cx="1737360" cy="1089763"/>
            <a:chOff x="6629400" y="4747766"/>
            <a:chExt cx="1737360" cy="1089763"/>
          </a:xfrm>
        </p:grpSpPr>
        <p:grpSp>
          <p:nvGrpSpPr>
            <p:cNvPr id="66" name="Group 65">
              <a:extLst>
                <a:ext uri="{FF2B5EF4-FFF2-40B4-BE49-F238E27FC236}">
                  <a16:creationId xmlns:a16="http://schemas.microsoft.com/office/drawing/2014/main" id="{2CE95756-549A-0841-956C-17C8B91F5E4A}"/>
                </a:ext>
              </a:extLst>
            </p:cNvPr>
            <p:cNvGrpSpPr/>
            <p:nvPr/>
          </p:nvGrpSpPr>
          <p:grpSpPr>
            <a:xfrm>
              <a:off x="7553227" y="4747766"/>
              <a:ext cx="731520" cy="678653"/>
              <a:chOff x="7553227" y="4747766"/>
              <a:chExt cx="731520" cy="678653"/>
            </a:xfrm>
          </p:grpSpPr>
          <p:sp>
            <p:nvSpPr>
              <p:cNvPr id="61" name="Rectangle 60">
                <a:extLst>
                  <a:ext uri="{FF2B5EF4-FFF2-40B4-BE49-F238E27FC236}">
                    <a16:creationId xmlns:a16="http://schemas.microsoft.com/office/drawing/2014/main" id="{4D6ABEF7-B1A4-FA49-ACCA-39D68B026CA7}"/>
                  </a:ext>
                </a:extLst>
              </p:cNvPr>
              <p:cNvSpPr/>
              <p:nvPr/>
            </p:nvSpPr>
            <p:spPr>
              <a:xfrm>
                <a:off x="7553227" y="5060659"/>
                <a:ext cx="731520" cy="365760"/>
              </a:xfrm>
              <a:prstGeom prst="rect">
                <a:avLst/>
              </a:prstGeom>
              <a:solidFill>
                <a:srgbClr val="005543"/>
              </a:solidFill>
              <a:ln>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rPr>
                  <a:t>2019</a:t>
                </a:r>
              </a:p>
            </p:txBody>
          </p:sp>
          <p:sp>
            <p:nvSpPr>
              <p:cNvPr id="62" name="Rectangle 61">
                <a:extLst>
                  <a:ext uri="{FF2B5EF4-FFF2-40B4-BE49-F238E27FC236}">
                    <a16:creationId xmlns:a16="http://schemas.microsoft.com/office/drawing/2014/main" id="{6A4DCD35-A85F-AA4C-8754-7E8259E2E084}"/>
                  </a:ext>
                </a:extLst>
              </p:cNvPr>
              <p:cNvSpPr/>
              <p:nvPr/>
            </p:nvSpPr>
            <p:spPr>
              <a:xfrm>
                <a:off x="7553227" y="4747766"/>
                <a:ext cx="73152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005543"/>
                    </a:solidFill>
                  </a:rPr>
                  <a:t>Fall</a:t>
                </a:r>
              </a:p>
            </p:txBody>
          </p:sp>
        </p:grpSp>
        <p:sp>
          <p:nvSpPr>
            <p:cNvPr id="79" name="Rectangle 78">
              <a:extLst>
                <a:ext uri="{FF2B5EF4-FFF2-40B4-BE49-F238E27FC236}">
                  <a16:creationId xmlns:a16="http://schemas.microsoft.com/office/drawing/2014/main" id="{980A278D-FCDB-DE4D-BC39-800A01B83261}"/>
                </a:ext>
              </a:extLst>
            </p:cNvPr>
            <p:cNvSpPr/>
            <p:nvPr/>
          </p:nvSpPr>
          <p:spPr>
            <a:xfrm>
              <a:off x="6629400" y="5471769"/>
              <a:ext cx="1737360" cy="3657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US" sz="1400" dirty="0">
                  <a:solidFill>
                    <a:srgbClr val="00845D"/>
                  </a:solidFill>
                </a:rPr>
                <a:t>SAE for All Implementation</a:t>
              </a:r>
            </a:p>
          </p:txBody>
        </p:sp>
      </p:grpSp>
    </p:spTree>
    <p:custDataLst>
      <p:tags r:id="rId1"/>
    </p:custDataLst>
    <p:extLst>
      <p:ext uri="{BB962C8B-B14F-4D97-AF65-F5344CB8AC3E}">
        <p14:creationId xmlns:p14="http://schemas.microsoft.com/office/powerpoint/2010/main" val="11451771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Title 1">
            <a:extLst>
              <a:ext uri="{FF2B5EF4-FFF2-40B4-BE49-F238E27FC236}">
                <a16:creationId xmlns:a16="http://schemas.microsoft.com/office/drawing/2014/main" id="{27B649DE-F38A-614C-B438-3C18B46B7DBB}"/>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005543"/>
                </a:solidFill>
              </a:rPr>
              <a:t>WHAT IS THE GOAL OF AN SAE?</a:t>
            </a:r>
            <a:endParaRPr lang="en-US" b="1" dirty="0">
              <a:solidFill>
                <a:srgbClr val="005543"/>
              </a:solidFill>
            </a:endParaRPr>
          </a:p>
        </p:txBody>
      </p:sp>
      <p:pic>
        <p:nvPicPr>
          <p:cNvPr id="7" name="Graphic 6" descr="Plant">
            <a:extLst>
              <a:ext uri="{FF2B5EF4-FFF2-40B4-BE49-F238E27FC236}">
                <a16:creationId xmlns:a16="http://schemas.microsoft.com/office/drawing/2014/main" id="{1B8F6261-529D-6B48-B7D0-CEC5ECE61BC4}"/>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298902" y="6045336"/>
            <a:ext cx="685800" cy="685800"/>
          </a:xfrm>
          <a:prstGeom prst="rect">
            <a:avLst/>
          </a:prstGeom>
        </p:spPr>
      </p:pic>
      <p:sp>
        <p:nvSpPr>
          <p:cNvPr id="6" name="Content Placeholder 2">
            <a:extLst>
              <a:ext uri="{FF2B5EF4-FFF2-40B4-BE49-F238E27FC236}">
                <a16:creationId xmlns:a16="http://schemas.microsoft.com/office/drawing/2014/main" id="{F8B5F095-CB6B-784C-9039-D4A5C2D4CB95}"/>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Arial" panose="020B0604020202020204" pitchFamily="34" charset="0"/>
              <a:buAutoNum type="alphaUcPeriod"/>
            </a:pPr>
            <a:r>
              <a:rPr lang="en-US" sz="3200" dirty="0" smtClean="0">
                <a:solidFill>
                  <a:srgbClr val="00845D"/>
                </a:solidFill>
              </a:rPr>
              <a:t>Earn Awards and Recognition</a:t>
            </a:r>
          </a:p>
          <a:p>
            <a:pPr marL="514350" indent="-514350">
              <a:buFont typeface="Arial" panose="020B0604020202020204" pitchFamily="34" charset="0"/>
              <a:buAutoNum type="alphaUcPeriod"/>
            </a:pPr>
            <a:r>
              <a:rPr lang="en-US" sz="3200" dirty="0" smtClean="0">
                <a:solidFill>
                  <a:srgbClr val="00845D"/>
                </a:solidFill>
              </a:rPr>
              <a:t>Develop Record Keeping Skills</a:t>
            </a:r>
          </a:p>
          <a:p>
            <a:pPr marL="514350" indent="-514350">
              <a:buFont typeface="Arial" panose="020B0604020202020204" pitchFamily="34" charset="0"/>
              <a:buAutoNum type="alphaUcPeriod"/>
            </a:pPr>
            <a:r>
              <a:rPr lang="en-US" sz="3200" dirty="0" smtClean="0">
                <a:solidFill>
                  <a:srgbClr val="00845D"/>
                </a:solidFill>
              </a:rPr>
              <a:t>Application of Skills </a:t>
            </a:r>
          </a:p>
          <a:p>
            <a:pPr marL="514350" indent="-514350">
              <a:buFont typeface="Arial" panose="020B0604020202020204" pitchFamily="34" charset="0"/>
              <a:buAutoNum type="alphaUcPeriod"/>
            </a:pPr>
            <a:r>
              <a:rPr lang="en-US" sz="3200" dirty="0" smtClean="0">
                <a:solidFill>
                  <a:srgbClr val="00845D"/>
                </a:solidFill>
              </a:rPr>
              <a:t>Prepare Students for Successful Careers</a:t>
            </a:r>
            <a:endParaRPr lang="en-US" sz="3200" dirty="0" smtClean="0">
              <a:solidFill>
                <a:srgbClr val="00845D"/>
              </a:solidFill>
            </a:endParaRPr>
          </a:p>
          <a:p>
            <a:pPr marL="514350" indent="-514350">
              <a:buFont typeface="Arial" panose="020B0604020202020204" pitchFamily="34" charset="0"/>
              <a:buAutoNum type="alphaUcPeriod"/>
            </a:pPr>
            <a:endParaRPr lang="en-US" sz="3200" dirty="0">
              <a:solidFill>
                <a:srgbClr val="00845D"/>
              </a:solidFill>
            </a:endParaRPr>
          </a:p>
        </p:txBody>
      </p:sp>
    </p:spTree>
    <p:custDataLst>
      <p:tags r:id="rId1"/>
    </p:custDataLst>
    <p:extLst>
      <p:ext uri="{BB962C8B-B14F-4D97-AF65-F5344CB8AC3E}">
        <p14:creationId xmlns:p14="http://schemas.microsoft.com/office/powerpoint/2010/main" val="381414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pic>
        <p:nvPicPr>
          <p:cNvPr id="7" name="Graphic 6" descr="Plant">
            <a:extLst>
              <a:ext uri="{FF2B5EF4-FFF2-40B4-BE49-F238E27FC236}">
                <a16:creationId xmlns:a16="http://schemas.microsoft.com/office/drawing/2014/main" id="{28A39EF9-7B23-1C42-978A-F9A2F7F1807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298902" y="6045336"/>
            <a:ext cx="685800" cy="685800"/>
          </a:xfrm>
          <a:prstGeom prst="rect">
            <a:avLst/>
          </a:prstGeom>
        </p:spPr>
      </p:pic>
      <p:sp>
        <p:nvSpPr>
          <p:cNvPr id="2" name="Rectangle 1">
            <a:extLst>
              <a:ext uri="{FF2B5EF4-FFF2-40B4-BE49-F238E27FC236}">
                <a16:creationId xmlns:a16="http://schemas.microsoft.com/office/drawing/2014/main" id="{161FF7C9-F1DB-1349-ACDA-287081241969}"/>
              </a:ext>
            </a:extLst>
          </p:cNvPr>
          <p:cNvSpPr/>
          <p:nvPr/>
        </p:nvSpPr>
        <p:spPr>
          <a:xfrm>
            <a:off x="1981200" y="3031099"/>
            <a:ext cx="8229600" cy="2062103"/>
          </a:xfrm>
          <a:prstGeom prst="rect">
            <a:avLst/>
          </a:prstGeom>
        </p:spPr>
        <p:txBody>
          <a:bodyPr>
            <a:spAutoFit/>
          </a:bodyPr>
          <a:lstStyle/>
          <a:p>
            <a:pPr algn="ctr"/>
            <a:r>
              <a:rPr lang="en-US" sz="3200" dirty="0">
                <a:solidFill>
                  <a:srgbClr val="00845D"/>
                </a:solidFill>
              </a:rPr>
              <a:t>“Agricultural education </a:t>
            </a:r>
            <a:r>
              <a:rPr lang="en-US" sz="3200" dirty="0">
                <a:solidFill>
                  <a:srgbClr val="FF0000"/>
                </a:solidFill>
              </a:rPr>
              <a:t>prepares students for successful careers </a:t>
            </a:r>
            <a:r>
              <a:rPr lang="en-US" sz="3200" dirty="0" smtClean="0">
                <a:solidFill>
                  <a:srgbClr val="00845D"/>
                </a:solidFill>
              </a:rPr>
              <a:t>and </a:t>
            </a:r>
            <a:r>
              <a:rPr lang="en-US" sz="3200" dirty="0">
                <a:solidFill>
                  <a:srgbClr val="00845D"/>
                </a:solidFill>
              </a:rPr>
              <a:t>a lifetime of </a:t>
            </a:r>
            <a:r>
              <a:rPr lang="en-US" sz="3200" dirty="0" smtClean="0">
                <a:solidFill>
                  <a:srgbClr val="00845D"/>
                </a:solidFill>
              </a:rPr>
              <a:t>informed </a:t>
            </a:r>
            <a:r>
              <a:rPr lang="en-US" sz="3200" dirty="0">
                <a:solidFill>
                  <a:srgbClr val="00845D"/>
                </a:solidFill>
              </a:rPr>
              <a:t>choices in the global agriculture, food, fiber, and natural resources systems.”</a:t>
            </a:r>
          </a:p>
        </p:txBody>
      </p:sp>
      <p:cxnSp>
        <p:nvCxnSpPr>
          <p:cNvPr id="10" name="Straight Connector 9">
            <a:extLst>
              <a:ext uri="{FF2B5EF4-FFF2-40B4-BE49-F238E27FC236}">
                <a16:creationId xmlns:a16="http://schemas.microsoft.com/office/drawing/2014/main" id="{A1B103CF-1C30-0246-BCF9-495589B69BD6}"/>
              </a:ext>
            </a:extLst>
          </p:cNvPr>
          <p:cNvCxnSpPr>
            <a:cxnSpLocks/>
          </p:cNvCxnSpPr>
          <p:nvPr/>
        </p:nvCxnSpPr>
        <p:spPr>
          <a:xfrm rot="16200000">
            <a:off x="6096000" y="-1776150"/>
            <a:ext cx="0" cy="9144000"/>
          </a:xfrm>
          <a:prstGeom prst="line">
            <a:avLst/>
          </a:prstGeom>
          <a:ln>
            <a:solidFill>
              <a:srgbClr val="BFD630"/>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AAA72CB-2511-6E4B-A967-2E5A3DC662A0}"/>
              </a:ext>
            </a:extLst>
          </p:cNvPr>
          <p:cNvSpPr txBox="1">
            <a:spLocks/>
          </p:cNvSpPr>
          <p:nvPr/>
        </p:nvSpPr>
        <p:spPr>
          <a:xfrm>
            <a:off x="1523999" y="1572026"/>
            <a:ext cx="9144001" cy="1152263"/>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005543"/>
                </a:solidFill>
                <a:latin typeface="Calibri" panose="020F0502020204030204" pitchFamily="34" charset="0"/>
                <a:cs typeface="Calibri" panose="020F0502020204030204" pitchFamily="34" charset="0"/>
              </a:rPr>
              <a:t>The Ag Ed Mission</a:t>
            </a:r>
          </a:p>
        </p:txBody>
      </p:sp>
    </p:spTree>
    <p:custDataLst>
      <p:tags r:id="rId1"/>
    </p:custDataLst>
    <p:extLst>
      <p:ext uri="{BB962C8B-B14F-4D97-AF65-F5344CB8AC3E}">
        <p14:creationId xmlns:p14="http://schemas.microsoft.com/office/powerpoint/2010/main" val="315166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3110AB7-76D7-F94D-B760-46AB16DA8C51}"/>
              </a:ext>
            </a:extLst>
          </p:cNvPr>
          <p:cNvSpPr>
            <a:spLocks noGrp="1"/>
          </p:cNvSpPr>
          <p:nvPr>
            <p:ph type="body" sz="quarter" idx="15"/>
          </p:nvPr>
        </p:nvSpPr>
        <p:spPr/>
        <p:txBody>
          <a:bodyPr/>
          <a:lstStyle/>
          <a:p>
            <a:endParaRPr lang="en-US" dirty="0"/>
          </a:p>
        </p:txBody>
      </p:sp>
      <p:sp>
        <p:nvSpPr>
          <p:cNvPr id="5" name="Rounded Rectangular Callout 4">
            <a:extLst>
              <a:ext uri="{FF2B5EF4-FFF2-40B4-BE49-F238E27FC236}">
                <a16:creationId xmlns:a16="http://schemas.microsoft.com/office/drawing/2014/main" id="{3306E013-FC1C-7F42-99EC-03B8C94D8885}"/>
              </a:ext>
            </a:extLst>
          </p:cNvPr>
          <p:cNvSpPr/>
          <p:nvPr/>
        </p:nvSpPr>
        <p:spPr>
          <a:xfrm>
            <a:off x="2239617" y="1220085"/>
            <a:ext cx="7712766" cy="3514874"/>
          </a:xfrm>
          <a:prstGeom prst="wedgeRoundRectCallout">
            <a:avLst>
              <a:gd name="adj1" fmla="val -47191"/>
              <a:gd name="adj2" fmla="val 71267"/>
              <a:gd name="adj3" fmla="val 16667"/>
            </a:avLst>
          </a:prstGeom>
          <a:noFill/>
          <a:ln w="38100">
            <a:solidFill>
              <a:srgbClr val="0055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845D"/>
                </a:solidFill>
              </a:rPr>
              <a:t>What are </a:t>
            </a:r>
            <a:r>
              <a:rPr lang="en-US" sz="3600" dirty="0" smtClean="0">
                <a:solidFill>
                  <a:srgbClr val="00845D"/>
                </a:solidFill>
              </a:rPr>
              <a:t>you </a:t>
            </a:r>
            <a:r>
              <a:rPr lang="en-US" sz="3600" dirty="0">
                <a:solidFill>
                  <a:srgbClr val="00845D"/>
                </a:solidFill>
              </a:rPr>
              <a:t>currently doing in </a:t>
            </a:r>
            <a:r>
              <a:rPr lang="en-US" sz="3600" dirty="0" smtClean="0">
                <a:solidFill>
                  <a:srgbClr val="00845D"/>
                </a:solidFill>
              </a:rPr>
              <a:t>your</a:t>
            </a:r>
            <a:r>
              <a:rPr lang="en-US" sz="3600" dirty="0">
                <a:solidFill>
                  <a:srgbClr val="00845D"/>
                </a:solidFill>
              </a:rPr>
              <a:t/>
            </a:r>
            <a:br>
              <a:rPr lang="en-US" sz="3600" dirty="0">
                <a:solidFill>
                  <a:srgbClr val="00845D"/>
                </a:solidFill>
              </a:rPr>
            </a:br>
            <a:r>
              <a:rPr lang="en-US" sz="3600" dirty="0">
                <a:solidFill>
                  <a:srgbClr val="00845D"/>
                </a:solidFill>
              </a:rPr>
              <a:t> Ag Ed program that is career preparation focused?</a:t>
            </a:r>
            <a:endParaRPr lang="en-US" sz="2400" dirty="0">
              <a:solidFill>
                <a:srgbClr val="00845D"/>
              </a:solidFill>
            </a:endParaRPr>
          </a:p>
        </p:txBody>
      </p:sp>
      <p:pic>
        <p:nvPicPr>
          <p:cNvPr id="7" name="Graphic 6" descr="Plant">
            <a:extLst>
              <a:ext uri="{FF2B5EF4-FFF2-40B4-BE49-F238E27FC236}">
                <a16:creationId xmlns:a16="http://schemas.microsoft.com/office/drawing/2014/main" id="{28A39EF9-7B23-1C42-978A-F9A2F7F18077}"/>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298902" y="6045336"/>
            <a:ext cx="685800" cy="685800"/>
          </a:xfrm>
          <a:prstGeom prst="rect">
            <a:avLst/>
          </a:prstGeom>
        </p:spPr>
      </p:pic>
      <p:sp>
        <p:nvSpPr>
          <p:cNvPr id="8" name="TextBox 7">
            <a:extLst>
              <a:ext uri="{FF2B5EF4-FFF2-40B4-BE49-F238E27FC236}">
                <a16:creationId xmlns:a16="http://schemas.microsoft.com/office/drawing/2014/main" id="{673E859C-9902-B244-BCCD-44A203A7893F}"/>
              </a:ext>
            </a:extLst>
          </p:cNvPr>
          <p:cNvSpPr txBox="1"/>
          <p:nvPr/>
        </p:nvSpPr>
        <p:spPr>
          <a:xfrm>
            <a:off x="2239617" y="389088"/>
            <a:ext cx="7712765" cy="830997"/>
          </a:xfrm>
          <a:prstGeom prst="rect">
            <a:avLst/>
          </a:prstGeom>
          <a:noFill/>
        </p:spPr>
        <p:txBody>
          <a:bodyPr wrap="square" rtlCol="0">
            <a:spAutoFit/>
          </a:bodyPr>
          <a:lstStyle/>
          <a:p>
            <a:pPr algn="ctr"/>
            <a:r>
              <a:rPr lang="en-US" sz="4800" b="1" spc="3000" dirty="0" smtClean="0">
                <a:solidFill>
                  <a:srgbClr val="D7E488"/>
                </a:solidFill>
              </a:rPr>
              <a:t>DISCUSSION</a:t>
            </a:r>
            <a:endParaRPr lang="en-US" sz="4800" b="1" dirty="0">
              <a:solidFill>
                <a:srgbClr val="D7E488"/>
              </a:solidFill>
            </a:endParaRPr>
          </a:p>
        </p:txBody>
      </p:sp>
    </p:spTree>
    <p:custDataLst>
      <p:tags r:id="rId1"/>
    </p:custDataLst>
    <p:extLst>
      <p:ext uri="{BB962C8B-B14F-4D97-AF65-F5344CB8AC3E}">
        <p14:creationId xmlns:p14="http://schemas.microsoft.com/office/powerpoint/2010/main" val="68216291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11201</TotalTime>
  <Words>2727</Words>
  <Application>Microsoft Office PowerPoint</Application>
  <PresentationFormat>Widescreen</PresentationFormat>
  <Paragraphs>315</Paragraphs>
  <Slides>21</Slides>
  <Notes>20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21</vt:i4>
      </vt:variant>
    </vt:vector>
  </HeadingPairs>
  <TitlesOfParts>
    <vt:vector size="35" baseType="lpstr">
      <vt:lpstr>Arial</vt:lpstr>
      <vt:lpstr>Calibre</vt:lpstr>
      <vt:lpstr>Calibre Medium</vt:lpstr>
      <vt:lpstr>Calibre Semibold</vt:lpstr>
      <vt:lpstr>Calibri</vt:lpstr>
      <vt:lpstr>Calibri Light</vt:lpstr>
      <vt:lpstr>Gill Sans</vt:lpstr>
      <vt:lpstr>Gill Sans SemiBold</vt:lpstr>
      <vt:lpstr>Helvetica Light</vt:lpstr>
      <vt:lpstr>Wingdings</vt:lpstr>
      <vt:lpstr>Office Theme</vt:lpstr>
      <vt:lpstr>Custom Design</vt:lpstr>
      <vt:lpstr>1_Custom Design</vt:lpstr>
      <vt:lpstr>2_Custom Design</vt:lpstr>
      <vt:lpstr>NJ Fall Ag Ed Teachers Workshop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Foundational SAE in Action      Foundational SAE Portfolio</vt:lpstr>
      <vt:lpstr>Foundational SAE in Action      SAE Activity Guide</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Isackson, Abby S</dc:creator>
  <cp:keywords/>
  <dc:description/>
  <cp:lastModifiedBy>imageassist</cp:lastModifiedBy>
  <cp:revision>337</cp:revision>
  <cp:lastPrinted>2019-05-31T02:30:14Z</cp:lastPrinted>
  <dcterms:created xsi:type="dcterms:W3CDTF">2019-04-11T18:01:46Z</dcterms:created>
  <dcterms:modified xsi:type="dcterms:W3CDTF">2019-09-27T01:03:23Z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459753DE-8B3B-498D-A3EA-769EDE1819C1</vt:lpwstr>
  </property>
  <property fmtid="{D5CDD505-2E9C-101B-9397-08002B2CF9AE}" pid="3" name="ArticulatePath">
    <vt:lpwstr>Facilitator Guide_Alpha_190430</vt:lpwstr>
  </property>
</Properties>
</file>