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6" r:id="rId1"/>
  </p:sldMasterIdLst>
  <p:notesMasterIdLst>
    <p:notesMasterId r:id="rId16"/>
  </p:notesMasterIdLst>
  <p:sldIdLst>
    <p:sldId id="319" r:id="rId2"/>
    <p:sldId id="321" r:id="rId3"/>
    <p:sldId id="331" r:id="rId4"/>
    <p:sldId id="332" r:id="rId5"/>
    <p:sldId id="333" r:id="rId6"/>
    <p:sldId id="326" r:id="rId7"/>
    <p:sldId id="320" r:id="rId8"/>
    <p:sldId id="327" r:id="rId9"/>
    <p:sldId id="328" r:id="rId10"/>
    <p:sldId id="329" r:id="rId11"/>
    <p:sldId id="293" r:id="rId12"/>
    <p:sldId id="274" r:id="rId13"/>
    <p:sldId id="334" r:id="rId14"/>
    <p:sldId id="322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8A72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-75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DE30E6-C7B6-654A-99CD-72D13C1C3F49}" type="datetimeFigureOut">
              <a:rPr lang="en-US" smtClean="0"/>
              <a:t>9/27/13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6C3144-68DE-EC49-8A1D-6608382B5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711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Shortage=having an adequate supply of quality candidates. Degree institutions feel the pressure to graduate students</a:t>
            </a:r>
            <a:r>
              <a:rPr lang="en-US" baseline="0" dirty="0" smtClean="0"/>
              <a:t> who may not be the best teacher candidates because of the shortage.  This compounds the problem further.  </a:t>
            </a:r>
          </a:p>
          <a:p>
            <a:r>
              <a:rPr lang="en-US" baseline="0" dirty="0" smtClean="0"/>
              <a:t>26 states out of 35 respondents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6C3144-68DE-EC49-8A1D-6608382B51A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250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A5E7D-008E-A941-B86A-5FAE085316F3}" type="datetimeFigureOut">
              <a:rPr lang="en-US" smtClean="0"/>
              <a:t>9/27/13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950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A5E7D-008E-A941-B86A-5FAE085316F3}" type="datetimeFigureOut">
              <a:rPr lang="en-US" smtClean="0"/>
              <a:t>9/27/13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92CB-2A90-2A4C-8390-C872803CB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566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A5E7D-008E-A941-B86A-5FAE085316F3}" type="datetimeFigureOut">
              <a:rPr lang="en-US" smtClean="0"/>
              <a:t>9/27/13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92CB-2A90-2A4C-8390-C872803CB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793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A5E7D-008E-A941-B86A-5FAE085316F3}" type="datetimeFigureOut">
              <a:rPr lang="en-US" smtClean="0"/>
              <a:t>9/27/13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92CB-2A90-2A4C-8390-C872803CB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301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A5E7D-008E-A941-B86A-5FAE085316F3}" type="datetimeFigureOut">
              <a:rPr lang="en-US" smtClean="0"/>
              <a:t>9/27/13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92CB-2A90-2A4C-8390-C872803CB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451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A5E7D-008E-A941-B86A-5FAE085316F3}" type="datetimeFigureOut">
              <a:rPr lang="en-US" smtClean="0"/>
              <a:t>9/27/13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92CB-2A90-2A4C-8390-C872803CB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06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A5E7D-008E-A941-B86A-5FAE085316F3}" type="datetimeFigureOut">
              <a:rPr lang="en-US" smtClean="0"/>
              <a:t>9/27/13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92CB-2A90-2A4C-8390-C872803CB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816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A5E7D-008E-A941-B86A-5FAE085316F3}" type="datetimeFigureOut">
              <a:rPr lang="en-US" smtClean="0"/>
              <a:t>9/27/13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92CB-2A90-2A4C-8390-C872803CB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924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A5E7D-008E-A941-B86A-5FAE085316F3}" type="datetimeFigureOut">
              <a:rPr lang="en-US" smtClean="0"/>
              <a:t>9/27/13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92CB-2A90-2A4C-8390-C872803CB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28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A5E7D-008E-A941-B86A-5FAE085316F3}" type="datetimeFigureOut">
              <a:rPr lang="en-US" smtClean="0"/>
              <a:t>9/27/13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374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A5E7D-008E-A941-B86A-5FAE085316F3}" type="datetimeFigureOut">
              <a:rPr lang="en-US" smtClean="0"/>
              <a:t>9/27/13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92CB-2A90-2A4C-8390-C872803CB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102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4A5E7D-008E-A941-B86A-5FAE085316F3}" type="datetimeFigureOut">
              <a:rPr lang="en-US" smtClean="0"/>
              <a:t>9/27/13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292CB-2A90-2A4C-8390-C872803CB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200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naae.org/teachag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ae.org/teachag" TargetMode="External"/><Relationship Id="rId4" Type="http://schemas.openxmlformats.org/officeDocument/2006/relationships/image" Target="../media/image3.jpg"/><Relationship Id="rId5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2" Type="http://schemas.openxmlformats.org/officeDocument/2006/relationships/hyperlink" Target="mailto:Ethompson.naae@uky.ed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.jpg"/><Relationship Id="rId1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5" Type="http://schemas.openxmlformats.org/officeDocument/2006/relationships/image" Target="../media/image11.JPG"/><Relationship Id="rId6" Type="http://schemas.openxmlformats.org/officeDocument/2006/relationships/image" Target="../media/image12.jpg"/><Relationship Id="rId7" Type="http://schemas.openxmlformats.org/officeDocument/2006/relationships/image" Target="../media/image13.jpg"/><Relationship Id="rId8" Type="http://schemas.openxmlformats.org/officeDocument/2006/relationships/image" Target="../media/image14.jpg"/><Relationship Id="rId9" Type="http://schemas.openxmlformats.org/officeDocument/2006/relationships/image" Target="../media/image15.jpg"/><Relationship Id="rId10" Type="http://schemas.openxmlformats.org/officeDocument/2006/relationships/image" Target="../media/image1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244" y="274638"/>
            <a:ext cx="8488743" cy="1143000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78A72F"/>
                </a:solidFill>
              </a:rPr>
              <a:t>National Teach Ag Campaign </a:t>
            </a:r>
            <a:endParaRPr lang="en-US" b="1" dirty="0">
              <a:solidFill>
                <a:srgbClr val="78A72F"/>
              </a:solidFill>
            </a:endParaRPr>
          </a:p>
        </p:txBody>
      </p:sp>
      <p:pic>
        <p:nvPicPr>
          <p:cNvPr id="13" name="Content Placeholder 12" descr="Supply and Demand of Ag Teachers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413" r="-21413"/>
          <a:stretch/>
        </p:blipFill>
        <p:spPr>
          <a:xfrm>
            <a:off x="4573269" y="1931877"/>
            <a:ext cx="3824584" cy="2655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teachaglogofin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789" y="16110"/>
            <a:ext cx="1481234" cy="1803242"/>
          </a:xfrm>
          <a:prstGeom prst="rect">
            <a:avLst/>
          </a:prstGeom>
        </p:spPr>
      </p:pic>
      <p:pic>
        <p:nvPicPr>
          <p:cNvPr id="5" name="Picture 4" descr="2013 Sponsor Ba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7824"/>
            <a:ext cx="9144000" cy="15846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5249" y="1819352"/>
            <a:ext cx="380104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What you need today: </a:t>
            </a:r>
          </a:p>
          <a:p>
            <a:endParaRPr lang="en-US" sz="2800" b="1" dirty="0"/>
          </a:p>
          <a:p>
            <a:pPr marL="285750" indent="-285750">
              <a:buFont typeface="Arial"/>
              <a:buChar char="•"/>
            </a:pPr>
            <a:r>
              <a:rPr lang="en-US" sz="2800" b="1" dirty="0" smtClean="0"/>
              <a:t>Writing Object</a:t>
            </a:r>
          </a:p>
          <a:p>
            <a:pPr marL="285750" indent="-285750">
              <a:buFont typeface="Arial"/>
              <a:buChar char="•"/>
            </a:pPr>
            <a:r>
              <a:rPr lang="en-US" sz="2800" b="1" dirty="0" smtClean="0"/>
              <a:t>Something to write on</a:t>
            </a:r>
          </a:p>
          <a:p>
            <a:pPr marL="285750" indent="-285750">
              <a:buFont typeface="Arial"/>
              <a:buChar char="•"/>
            </a:pPr>
            <a:r>
              <a:rPr lang="en-US" sz="2800" b="1" dirty="0" smtClean="0"/>
              <a:t>Positive Attitude </a:t>
            </a:r>
          </a:p>
          <a:p>
            <a:pPr marL="285750" indent="-285750">
              <a:buFont typeface="Arial"/>
              <a:buChar char="•"/>
            </a:pPr>
            <a:r>
              <a:rPr lang="en-US" sz="2800" b="1" dirty="0" smtClean="0"/>
              <a:t>Smile </a:t>
            </a:r>
            <a:r>
              <a:rPr lang="en-US" sz="2800" b="1" dirty="0" smtClean="0">
                <a:sym typeface="Wingdings"/>
              </a:rPr>
              <a:t>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682938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rgbClr val="78A72F"/>
                </a:solidFill>
              </a:rPr>
              <a:t>You can help! </a:t>
            </a:r>
            <a:endParaRPr lang="en-US" b="1" dirty="0">
              <a:solidFill>
                <a:srgbClr val="78A72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Love your job and let it show!</a:t>
            </a:r>
          </a:p>
          <a:p>
            <a:r>
              <a:rPr lang="en-US" dirty="0" smtClean="0"/>
              <a:t>Encourage students in your classroom to consider Ag Ed. </a:t>
            </a:r>
          </a:p>
          <a:p>
            <a:r>
              <a:rPr lang="en-US" dirty="0" smtClean="0"/>
              <a:t>Mentor and befriend new agriculture teachers</a:t>
            </a:r>
          </a:p>
          <a:p>
            <a:r>
              <a:rPr lang="en-US" dirty="0" smtClean="0"/>
              <a:t>Work together</a:t>
            </a:r>
          </a:p>
          <a:p>
            <a:r>
              <a:rPr lang="en-US" dirty="0" smtClean="0"/>
              <a:t>Stop the do it all mentality</a:t>
            </a:r>
          </a:p>
          <a:p>
            <a:r>
              <a:rPr lang="en-US" dirty="0" smtClean="0"/>
              <a:t>Build strong relationships with decision makers </a:t>
            </a:r>
          </a:p>
          <a:p>
            <a:endParaRPr lang="en-US" dirty="0"/>
          </a:p>
        </p:txBody>
      </p:sp>
      <p:pic>
        <p:nvPicPr>
          <p:cNvPr id="5" name="Content Placeholder 4" descr="Minnesota3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946" b="-33946"/>
          <a:stretch>
            <a:fillRect/>
          </a:stretch>
        </p:blipFill>
        <p:spPr>
          <a:xfrm>
            <a:off x="4648200" y="1335568"/>
            <a:ext cx="4274736" cy="4790595"/>
          </a:xfrm>
        </p:spPr>
      </p:pic>
    </p:spTree>
    <p:extLst>
      <p:ext uri="{BB962C8B-B14F-4D97-AF65-F5344CB8AC3E}">
        <p14:creationId xmlns:p14="http://schemas.microsoft.com/office/powerpoint/2010/main" val="31543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rgbClr val="78A72F"/>
                </a:solidFill>
              </a:rPr>
              <a:t>Get Involved! </a:t>
            </a:r>
            <a:endParaRPr lang="en-US" b="1" dirty="0">
              <a:solidFill>
                <a:srgbClr val="78A72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7"/>
            <a:ext cx="8229600" cy="5301715"/>
          </a:xfrm>
        </p:spPr>
        <p:txBody>
          <a:bodyPr>
            <a:normAutofit/>
          </a:bodyPr>
          <a:lstStyle/>
          <a:p>
            <a:r>
              <a:rPr lang="en-US" dirty="0" smtClean="0"/>
              <a:t>Work with others in your state to develop a recruitment and retention plan. </a:t>
            </a:r>
          </a:p>
          <a:p>
            <a:r>
              <a:rPr lang="en-US" b="1" u="sng" dirty="0" smtClean="0">
                <a:solidFill>
                  <a:srgbClr val="78A72F"/>
                </a:solidFill>
              </a:rPr>
              <a:t>Share best practices</a:t>
            </a:r>
          </a:p>
          <a:p>
            <a:r>
              <a:rPr lang="en-US" dirty="0" smtClean="0"/>
              <a:t>Tag a future agriculture teacher</a:t>
            </a:r>
            <a:endParaRPr lang="en-US" dirty="0"/>
          </a:p>
          <a:p>
            <a:r>
              <a:rPr lang="en-US" dirty="0" smtClean="0"/>
              <a:t>Apply for a Teach Ag grant</a:t>
            </a:r>
          </a:p>
          <a:p>
            <a:r>
              <a:rPr lang="en-US" dirty="0" smtClean="0"/>
              <a:t>Sign Up for the National Teach Ag Campaign</a:t>
            </a:r>
            <a:endParaRPr lang="en-US" dirty="0"/>
          </a:p>
          <a:p>
            <a:r>
              <a:rPr lang="en-US" dirty="0" smtClean="0"/>
              <a:t>Utilize Teach Ag Resources</a:t>
            </a:r>
          </a:p>
        </p:txBody>
      </p:sp>
    </p:spTree>
    <p:extLst>
      <p:ext uri="{BB962C8B-B14F-4D97-AF65-F5344CB8AC3E}">
        <p14:creationId xmlns:p14="http://schemas.microsoft.com/office/powerpoint/2010/main" val="1320107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solidFill>
                  <a:srgbClr val="78A72F"/>
                </a:solidFill>
              </a:rPr>
              <a:t>National Teach Ag Campaign Website</a:t>
            </a:r>
            <a:r>
              <a:rPr lang="en-US" b="1" dirty="0" smtClean="0">
                <a:solidFill>
                  <a:srgbClr val="008000"/>
                </a:solidFill>
              </a:rPr>
              <a:t/>
            </a:r>
            <a:br>
              <a:rPr lang="en-US" b="1" dirty="0" smtClean="0">
                <a:solidFill>
                  <a:srgbClr val="008000"/>
                </a:solidFill>
              </a:rPr>
            </a:br>
            <a:r>
              <a:rPr lang="en-US" sz="3600" dirty="0" smtClean="0">
                <a:hlinkClick r:id="rId2"/>
              </a:rPr>
              <a:t>www.naae.org/teachag</a:t>
            </a:r>
            <a:r>
              <a:rPr lang="en-US" sz="3600" dirty="0" smtClean="0"/>
              <a:t> 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Sign Up for the National Teach Ag Campaign</a:t>
            </a:r>
          </a:p>
          <a:p>
            <a:r>
              <a:rPr lang="en-US" dirty="0" smtClean="0"/>
              <a:t>Search by state for institutions that offer an Ag Ed degree</a:t>
            </a:r>
          </a:p>
          <a:p>
            <a:r>
              <a:rPr lang="en-US" dirty="0" smtClean="0"/>
              <a:t>State teacher licensure requirements</a:t>
            </a:r>
          </a:p>
          <a:p>
            <a:r>
              <a:rPr lang="en-US" dirty="0" smtClean="0"/>
              <a:t>Ag Ed FAQ Section</a:t>
            </a:r>
          </a:p>
          <a:p>
            <a:r>
              <a:rPr lang="en-US" dirty="0" smtClean="0"/>
              <a:t>Job Openings by State</a:t>
            </a:r>
          </a:p>
          <a:p>
            <a:r>
              <a:rPr lang="en-US" dirty="0" smtClean="0"/>
              <a:t>Teach Ag Lesson Plans, Activities, Games</a:t>
            </a:r>
          </a:p>
          <a:p>
            <a:r>
              <a:rPr lang="en-US" dirty="0" smtClean="0"/>
              <a:t>Teach Ag Merchandise and Promotional Materials</a:t>
            </a:r>
          </a:p>
          <a:p>
            <a:r>
              <a:rPr lang="en-US" dirty="0" smtClean="0"/>
              <a:t>Teach Ag Workshop Materials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018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rgbClr val="78A72F"/>
                </a:solidFill>
              </a:rPr>
              <a:t>Your turn again…	</a:t>
            </a:r>
            <a:endParaRPr lang="en-US" b="1" dirty="0">
              <a:solidFill>
                <a:srgbClr val="78A72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Challenge</a:t>
            </a:r>
          </a:p>
          <a:p>
            <a:r>
              <a:rPr lang="en-US" dirty="0" smtClean="0"/>
              <a:t>Questions? </a:t>
            </a:r>
          </a:p>
          <a:p>
            <a:r>
              <a:rPr lang="en-US" dirty="0" smtClean="0"/>
              <a:t>Comments?</a:t>
            </a:r>
          </a:p>
          <a:p>
            <a:r>
              <a:rPr lang="en-US" dirty="0" smtClean="0"/>
              <a:t>Suggestions?</a:t>
            </a:r>
          </a:p>
          <a:p>
            <a:r>
              <a:rPr lang="en-US" dirty="0" smtClean="0"/>
              <a:t>Ideas?</a:t>
            </a:r>
          </a:p>
          <a:p>
            <a:r>
              <a:rPr lang="en-US" dirty="0" smtClean="0"/>
              <a:t>Needs? </a:t>
            </a:r>
          </a:p>
          <a:p>
            <a:r>
              <a:rPr lang="en-US" dirty="0" smtClean="0"/>
              <a:t>Concerns?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 descr="KO Teach Ag Poster Build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712" b="-24712"/>
          <a:stretch>
            <a:fillRect/>
          </a:stretch>
        </p:blipFill>
        <p:spPr>
          <a:xfrm>
            <a:off x="3794258" y="836108"/>
            <a:ext cx="4892542" cy="5482955"/>
          </a:xfrm>
        </p:spPr>
      </p:pic>
    </p:spTree>
    <p:extLst>
      <p:ext uri="{BB962C8B-B14F-4D97-AF65-F5344CB8AC3E}">
        <p14:creationId xmlns:p14="http://schemas.microsoft.com/office/powerpoint/2010/main" val="3984695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solidFill>
                  <a:srgbClr val="78A72F"/>
                </a:solidFill>
              </a:rPr>
              <a:t>Contact Me Anytime about Anything:</a:t>
            </a:r>
            <a:endParaRPr lang="en-US" b="1" dirty="0">
              <a:solidFill>
                <a:srgbClr val="78A72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hlinkClick r:id="rId2"/>
              </a:rPr>
              <a:t>ethompson.naae@uky.edu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605.350.3842</a:t>
            </a:r>
          </a:p>
          <a:p>
            <a:pPr marL="0" indent="0">
              <a:buNone/>
            </a:pPr>
            <a:r>
              <a:rPr lang="en-US" dirty="0" smtClean="0">
                <a:hlinkClick r:id="rId3"/>
              </a:rPr>
              <a:t>www.naae.org/teachag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 smtClean="0"/>
              <a:t>@</a:t>
            </a:r>
            <a:r>
              <a:rPr lang="en-US" dirty="0" err="1" smtClean="0"/>
              <a:t>ellencthompson</a:t>
            </a:r>
            <a:r>
              <a:rPr lang="en-US" dirty="0" smtClean="0"/>
              <a:t> </a:t>
            </a:r>
          </a:p>
        </p:txBody>
      </p:sp>
      <p:pic>
        <p:nvPicPr>
          <p:cNvPr id="4" name="Picture 3" descr="Sponsor-Bar-with-wordin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73357"/>
            <a:ext cx="9144000" cy="1584643"/>
          </a:xfrm>
          <a:prstGeom prst="rect">
            <a:avLst/>
          </a:prstGeom>
        </p:spPr>
      </p:pic>
      <p:pic>
        <p:nvPicPr>
          <p:cNvPr id="5" name="Picture 4" descr="teachaglogofina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400" y="1262038"/>
            <a:ext cx="2336800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135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rgbClr val="78A72F"/>
                </a:solidFill>
              </a:rPr>
              <a:t>Personal Background </a:t>
            </a:r>
            <a:endParaRPr lang="en-US" b="1" dirty="0">
              <a:solidFill>
                <a:srgbClr val="78A72F"/>
              </a:solidFill>
            </a:endParaRPr>
          </a:p>
        </p:txBody>
      </p:sp>
      <p:pic>
        <p:nvPicPr>
          <p:cNvPr id="13" name="Content Placeholder 12" descr="MN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0" r="14990"/>
          <a:stretch>
            <a:fillRect/>
          </a:stretch>
        </p:blipFill>
        <p:spPr/>
      </p:pic>
      <p:pic>
        <p:nvPicPr>
          <p:cNvPr id="12" name="Content Placeholder 11" descr="StateFFA08Group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051" b="-34051"/>
          <a:stretch>
            <a:fillRect/>
          </a:stretch>
        </p:blipFill>
        <p:spPr>
          <a:xfrm>
            <a:off x="5324431" y="2914024"/>
            <a:ext cx="1655970" cy="1855806"/>
          </a:xfrm>
        </p:spPr>
      </p:pic>
      <p:cxnSp>
        <p:nvCxnSpPr>
          <p:cNvPr id="17" name="Straight Arrow Connector 16"/>
          <p:cNvCxnSpPr/>
          <p:nvPr/>
        </p:nvCxnSpPr>
        <p:spPr>
          <a:xfrm flipH="1">
            <a:off x="1801263" y="4219185"/>
            <a:ext cx="3455091" cy="1439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224944" y="3705879"/>
            <a:ext cx="1767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Sauk Centre, MN 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992687" y="5369872"/>
            <a:ext cx="426366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2282985" y="2057601"/>
            <a:ext cx="3041446" cy="21615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224944" y="1872935"/>
            <a:ext cx="1476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Royalton, MN </a:t>
            </a:r>
            <a:endParaRPr lang="en-US" dirty="0"/>
          </a:p>
        </p:txBody>
      </p:sp>
      <p:pic>
        <p:nvPicPr>
          <p:cNvPr id="22" name="Picture 21" descr="DSC0019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431" y="4855186"/>
            <a:ext cx="1987562" cy="1029371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7443819" y="5185206"/>
            <a:ext cx="147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Brookings, SD</a:t>
            </a:r>
            <a:endParaRPr lang="en-US" dirty="0"/>
          </a:p>
        </p:txBody>
      </p:sp>
      <p:pic>
        <p:nvPicPr>
          <p:cNvPr id="37" name="Picture 36" descr="IMG_465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431" y="1223375"/>
            <a:ext cx="1900513" cy="142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456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13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314" y="-139654"/>
            <a:ext cx="2611686" cy="3482248"/>
          </a:xfrm>
          <a:prstGeom prst="rect">
            <a:avLst/>
          </a:prstGeom>
        </p:spPr>
      </p:pic>
      <p:pic>
        <p:nvPicPr>
          <p:cNvPr id="9" name="Picture 8" descr="IMG_243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20626"/>
            <a:ext cx="3249830" cy="2437373"/>
          </a:xfrm>
          <a:prstGeom prst="rect">
            <a:avLst/>
          </a:prstGeom>
        </p:spPr>
      </p:pic>
      <p:pic>
        <p:nvPicPr>
          <p:cNvPr id="10" name="Picture 9" descr="IMG_1953.JPG"/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5227" y="0"/>
            <a:ext cx="3373075" cy="2529807"/>
          </a:xfrm>
          <a:prstGeom prst="rect">
            <a:avLst/>
          </a:prstGeom>
        </p:spPr>
      </p:pic>
      <p:pic>
        <p:nvPicPr>
          <p:cNvPr id="11" name="Picture 10" descr="IMG_035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531" y="-9773"/>
            <a:ext cx="3314128" cy="2485596"/>
          </a:xfrm>
          <a:prstGeom prst="rect">
            <a:avLst/>
          </a:prstGeom>
        </p:spPr>
      </p:pic>
      <p:pic>
        <p:nvPicPr>
          <p:cNvPr id="12" name="Picture 11" descr="IMG_1317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898" y="-9773"/>
            <a:ext cx="1941724" cy="2495367"/>
          </a:xfrm>
          <a:prstGeom prst="rect">
            <a:avLst/>
          </a:prstGeom>
        </p:spPr>
      </p:pic>
      <p:pic>
        <p:nvPicPr>
          <p:cNvPr id="13" name="Picture 12" descr="Daniel Tagged Photo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529" y="4590396"/>
            <a:ext cx="3023472" cy="2267604"/>
          </a:xfrm>
          <a:prstGeom prst="rect">
            <a:avLst/>
          </a:prstGeom>
        </p:spPr>
      </p:pic>
      <p:pic>
        <p:nvPicPr>
          <p:cNvPr id="14" name="Picture 13" descr="Robin Tagged 2012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389" y="2487515"/>
            <a:ext cx="1442282" cy="1933111"/>
          </a:xfrm>
          <a:prstGeom prst="rect">
            <a:avLst/>
          </a:prstGeom>
        </p:spPr>
      </p:pic>
      <p:pic>
        <p:nvPicPr>
          <p:cNvPr id="15" name="Picture 14" descr="NFFA Workshop Panel 2012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023" y="2487515"/>
            <a:ext cx="3286977" cy="2296787"/>
          </a:xfrm>
          <a:prstGeom prst="rect">
            <a:avLst/>
          </a:prstGeom>
        </p:spPr>
      </p:pic>
      <p:pic>
        <p:nvPicPr>
          <p:cNvPr id="16" name="Picture 15" descr="AmyEllenNAAE 2011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4731"/>
            <a:ext cx="1605737" cy="1885895"/>
          </a:xfrm>
          <a:prstGeom prst="rect">
            <a:avLst/>
          </a:prstGeom>
        </p:spPr>
      </p:pic>
      <p:pic>
        <p:nvPicPr>
          <p:cNvPr id="17" name="Picture 16" descr="MN OHHH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467" y="4723910"/>
            <a:ext cx="3201136" cy="2134090"/>
          </a:xfrm>
          <a:prstGeom prst="rect">
            <a:avLst/>
          </a:prstGeom>
        </p:spPr>
      </p:pic>
      <p:pic>
        <p:nvPicPr>
          <p:cNvPr id="3" name="Picture 2" descr="IMG_1218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467" y="2462355"/>
            <a:ext cx="3014063" cy="226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15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rgbClr val="78A72F"/>
                </a:solidFill>
              </a:rPr>
              <a:t>Your turn…</a:t>
            </a:r>
            <a:endParaRPr lang="en-US" b="1" dirty="0">
              <a:solidFill>
                <a:srgbClr val="78A72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Using previously mentioned writing tools answer:</a:t>
            </a:r>
          </a:p>
          <a:p>
            <a:r>
              <a:rPr lang="en-US" dirty="0" smtClean="0"/>
              <a:t>Future Teachers</a:t>
            </a:r>
          </a:p>
          <a:p>
            <a:pPr lvl="1"/>
            <a:r>
              <a:rPr lang="en-US" dirty="0" smtClean="0"/>
              <a:t>What do you admire about your agriculture teacher?</a:t>
            </a:r>
          </a:p>
          <a:p>
            <a:r>
              <a:rPr lang="en-US" dirty="0" smtClean="0"/>
              <a:t>Teachers </a:t>
            </a:r>
          </a:p>
          <a:p>
            <a:pPr lvl="1"/>
            <a:r>
              <a:rPr lang="en-US" dirty="0" smtClean="0"/>
              <a:t>What do you love about teaching agriculture?</a:t>
            </a:r>
          </a:p>
          <a:p>
            <a:pPr lvl="1"/>
            <a:r>
              <a:rPr lang="en-US" dirty="0" smtClean="0"/>
              <a:t>List all the internal and external benefits of teaching agriculture? </a:t>
            </a:r>
          </a:p>
        </p:txBody>
      </p:sp>
      <p:pic>
        <p:nvPicPr>
          <p:cNvPr id="5" name="Content Placeholder 4" descr="IMG_1303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712" b="-24712"/>
          <a:stretch>
            <a:fillRect/>
          </a:stretch>
        </p:blipFill>
        <p:spPr>
          <a:xfrm>
            <a:off x="4648200" y="973274"/>
            <a:ext cx="4038600" cy="4525963"/>
          </a:xfrm>
        </p:spPr>
      </p:pic>
    </p:spTree>
    <p:extLst>
      <p:ext uri="{BB962C8B-B14F-4D97-AF65-F5344CB8AC3E}">
        <p14:creationId xmlns:p14="http://schemas.microsoft.com/office/powerpoint/2010/main" val="3260610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rgbClr val="78A72F"/>
                </a:solidFill>
              </a:rPr>
              <a:t>Now answer this</a:t>
            </a:r>
            <a:endParaRPr lang="en-US" b="1" dirty="0">
              <a:solidFill>
                <a:srgbClr val="78A72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How many times have you shared the items on your list with your students?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How many people have you told “teaching agriculture is a great career choice”?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962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rgbClr val="78A72F"/>
                </a:solidFill>
              </a:rPr>
              <a:t>Yes! There really is a shortage:</a:t>
            </a:r>
            <a:endParaRPr lang="en-US" b="1" dirty="0">
              <a:solidFill>
                <a:srgbClr val="78A72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2565344" cy="452596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Alabama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Arizona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California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Colorado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Florida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Georgia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Idaho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Illinois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Indiana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Kansas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Kentucky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Minnesota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Mississippi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Missouri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Montana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Nebrask</a:t>
            </a:r>
            <a:r>
              <a:rPr lang="en-US" dirty="0" smtClean="0"/>
              <a:t>a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4828" y="1640924"/>
            <a:ext cx="2329375" cy="452596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Nevada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New </a:t>
            </a:r>
            <a:r>
              <a:rPr lang="en-US" dirty="0">
                <a:solidFill>
                  <a:srgbClr val="000000"/>
                </a:solidFill>
              </a:rPr>
              <a:t>Mexico 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New </a:t>
            </a:r>
            <a:r>
              <a:rPr lang="en-US" dirty="0">
                <a:solidFill>
                  <a:srgbClr val="000000"/>
                </a:solidFill>
              </a:rPr>
              <a:t>York 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North </a:t>
            </a:r>
            <a:r>
              <a:rPr lang="en-US" dirty="0">
                <a:solidFill>
                  <a:srgbClr val="000000"/>
                </a:solidFill>
              </a:rPr>
              <a:t>Carolina 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North </a:t>
            </a:r>
            <a:r>
              <a:rPr lang="en-US" dirty="0">
                <a:solidFill>
                  <a:srgbClr val="000000"/>
                </a:solidFill>
              </a:rPr>
              <a:t>Dakota 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Ohio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Oklahoma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Oregon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South </a:t>
            </a:r>
            <a:r>
              <a:rPr lang="en-US" dirty="0">
                <a:solidFill>
                  <a:srgbClr val="000000"/>
                </a:solidFill>
              </a:rPr>
              <a:t>Dakota 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Tennessee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Texas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Utah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Washington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Wisconsin 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Wyoming 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 descr="Screen shot 2013-06-05 at 3.26.0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203" y="2272200"/>
            <a:ext cx="4497508" cy="303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860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rgbClr val="78A72F"/>
                </a:solidFill>
              </a:rPr>
              <a:t>What we know…</a:t>
            </a:r>
            <a:endParaRPr lang="en-US" b="1" dirty="0">
              <a:solidFill>
                <a:srgbClr val="78A72F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157401"/>
            <a:ext cx="4040188" cy="562625"/>
          </a:xfrm>
        </p:spPr>
        <p:txBody>
          <a:bodyPr/>
          <a:lstStyle/>
          <a:p>
            <a:r>
              <a:rPr lang="en-US" dirty="0" smtClean="0"/>
              <a:t>Nationwide	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1720026"/>
            <a:ext cx="4040188" cy="4406137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117</a:t>
            </a:r>
            <a:r>
              <a:rPr lang="en-US" b="1" dirty="0" smtClean="0"/>
              <a:t> new </a:t>
            </a:r>
            <a:r>
              <a:rPr lang="en-US" b="1" dirty="0" err="1" smtClean="0"/>
              <a:t>ag</a:t>
            </a:r>
            <a:r>
              <a:rPr lang="en-US" b="1" dirty="0" smtClean="0"/>
              <a:t> programs opened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14</a:t>
            </a:r>
            <a:r>
              <a:rPr lang="en-US" dirty="0" smtClean="0"/>
              <a:t> average years of teaching experience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7737</a:t>
            </a:r>
            <a:r>
              <a:rPr lang="en-US" dirty="0" smtClean="0"/>
              <a:t> </a:t>
            </a:r>
            <a:r>
              <a:rPr lang="en-US" dirty="0" err="1" smtClean="0"/>
              <a:t>ag</a:t>
            </a:r>
            <a:r>
              <a:rPr lang="en-US" dirty="0" smtClean="0"/>
              <a:t> </a:t>
            </a:r>
            <a:r>
              <a:rPr lang="en-US" dirty="0" err="1" smtClean="0"/>
              <a:t>ed</a:t>
            </a:r>
            <a:r>
              <a:rPr lang="en-US" dirty="0" smtClean="0"/>
              <a:t> programs 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742</a:t>
            </a:r>
            <a:r>
              <a:rPr lang="en-US" b="1" dirty="0" smtClean="0"/>
              <a:t> agriculture teachers will retire in the next three years/</a:t>
            </a:r>
            <a:r>
              <a:rPr lang="en-US" b="1" dirty="0" smtClean="0">
                <a:solidFill>
                  <a:srgbClr val="0000FF"/>
                </a:solidFill>
              </a:rPr>
              <a:t>247 </a:t>
            </a:r>
            <a:r>
              <a:rPr lang="en-US" b="1" dirty="0" smtClean="0"/>
              <a:t>year 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22</a:t>
            </a:r>
            <a:r>
              <a:rPr lang="en-US" b="1" dirty="0" smtClean="0"/>
              <a:t> </a:t>
            </a:r>
            <a:r>
              <a:rPr lang="en-US" b="1" dirty="0" err="1" smtClean="0"/>
              <a:t>ag</a:t>
            </a:r>
            <a:r>
              <a:rPr lang="en-US" b="1" dirty="0" smtClean="0"/>
              <a:t> programs closed because they couldn’t find an </a:t>
            </a:r>
            <a:r>
              <a:rPr lang="en-US" b="1" dirty="0" err="1" smtClean="0"/>
              <a:t>ag</a:t>
            </a:r>
            <a:r>
              <a:rPr lang="en-US" b="1" dirty="0" smtClean="0"/>
              <a:t> teacher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146 </a:t>
            </a:r>
            <a:r>
              <a:rPr lang="en-US" b="1" dirty="0" smtClean="0"/>
              <a:t>programs are operating with a teacher not licensed to teach agriculture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473</a:t>
            </a:r>
            <a:r>
              <a:rPr lang="en-US" dirty="0" smtClean="0"/>
              <a:t> of last years </a:t>
            </a:r>
            <a:r>
              <a:rPr lang="en-US" b="1" dirty="0" smtClean="0">
                <a:solidFill>
                  <a:srgbClr val="0000FF"/>
                </a:solidFill>
              </a:rPr>
              <a:t>679</a:t>
            </a:r>
            <a:r>
              <a:rPr lang="en-US" dirty="0" smtClean="0"/>
              <a:t> </a:t>
            </a:r>
            <a:r>
              <a:rPr lang="en-US" dirty="0" err="1" smtClean="0"/>
              <a:t>ag</a:t>
            </a:r>
            <a:r>
              <a:rPr lang="en-US" dirty="0" smtClean="0"/>
              <a:t> </a:t>
            </a:r>
            <a:r>
              <a:rPr lang="en-US" dirty="0" err="1" smtClean="0"/>
              <a:t>ed</a:t>
            </a:r>
            <a:r>
              <a:rPr lang="en-US" dirty="0" smtClean="0"/>
              <a:t> graduates are teaching* </a:t>
            </a:r>
            <a:r>
              <a:rPr lang="en-US" b="1" dirty="0" smtClean="0">
                <a:solidFill>
                  <a:srgbClr val="0000FF"/>
                </a:solidFill>
              </a:rPr>
              <a:t>69</a:t>
            </a:r>
            <a:r>
              <a:rPr lang="en-US" dirty="0" smtClean="0"/>
              <a:t>%</a:t>
            </a:r>
          </a:p>
          <a:p>
            <a:r>
              <a:rPr lang="en-US" dirty="0" smtClean="0"/>
              <a:t>Approximately </a:t>
            </a:r>
            <a:r>
              <a:rPr lang="en-US" b="1" dirty="0" smtClean="0">
                <a:solidFill>
                  <a:srgbClr val="0000FF"/>
                </a:solidFill>
              </a:rPr>
              <a:t>3216</a:t>
            </a:r>
            <a:r>
              <a:rPr lang="en-US" dirty="0" smtClean="0"/>
              <a:t> students are currently enrolled in an </a:t>
            </a:r>
            <a:r>
              <a:rPr lang="en-US" dirty="0" err="1" smtClean="0"/>
              <a:t>ag</a:t>
            </a:r>
            <a:r>
              <a:rPr lang="en-US" dirty="0" smtClean="0"/>
              <a:t> </a:t>
            </a:r>
            <a:r>
              <a:rPr lang="en-US" dirty="0" err="1" smtClean="0"/>
              <a:t>ed</a:t>
            </a:r>
            <a:r>
              <a:rPr lang="en-US" dirty="0" smtClean="0"/>
              <a:t> degree program across the country (</a:t>
            </a:r>
            <a:r>
              <a:rPr lang="en-US" b="1" dirty="0" smtClean="0">
                <a:solidFill>
                  <a:srgbClr val="0000FF"/>
                </a:solidFill>
              </a:rPr>
              <a:t>804</a:t>
            </a:r>
            <a:r>
              <a:rPr lang="en-US" dirty="0" smtClean="0"/>
              <a:t> each class)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45025" y="1157401"/>
            <a:ext cx="4041775" cy="562625"/>
          </a:xfrm>
        </p:spPr>
        <p:txBody>
          <a:bodyPr/>
          <a:lstStyle/>
          <a:p>
            <a:r>
              <a:rPr lang="en-US" dirty="0" smtClean="0"/>
              <a:t>Region 6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>
          <a:xfrm>
            <a:off x="4645025" y="1720026"/>
            <a:ext cx="4041775" cy="5015402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9</a:t>
            </a:r>
            <a:r>
              <a:rPr lang="en-US" b="1" dirty="0" smtClean="0"/>
              <a:t> </a:t>
            </a:r>
            <a:r>
              <a:rPr lang="en-US" b="1" dirty="0"/>
              <a:t>new </a:t>
            </a:r>
            <a:r>
              <a:rPr lang="en-US" b="1" dirty="0" err="1"/>
              <a:t>ag</a:t>
            </a:r>
            <a:r>
              <a:rPr lang="en-US" b="1" dirty="0"/>
              <a:t> programs </a:t>
            </a:r>
            <a:r>
              <a:rPr lang="en-US" b="1" dirty="0" smtClean="0"/>
              <a:t>opened last year</a:t>
            </a:r>
            <a:endParaRPr lang="en-US" b="1" dirty="0"/>
          </a:p>
          <a:p>
            <a:r>
              <a:rPr lang="en-US" b="1" dirty="0" smtClean="0">
                <a:solidFill>
                  <a:srgbClr val="0000FF"/>
                </a:solidFill>
              </a:rPr>
              <a:t>15 </a:t>
            </a:r>
            <a:r>
              <a:rPr lang="en-US" dirty="0" smtClean="0"/>
              <a:t>average </a:t>
            </a:r>
            <a:r>
              <a:rPr lang="en-US" dirty="0"/>
              <a:t>years of teaching experience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737</a:t>
            </a:r>
            <a:r>
              <a:rPr lang="en-US" dirty="0" smtClean="0"/>
              <a:t> </a:t>
            </a:r>
            <a:r>
              <a:rPr lang="en-US" dirty="0" err="1" smtClean="0"/>
              <a:t>ag</a:t>
            </a:r>
            <a:r>
              <a:rPr lang="en-US" dirty="0" smtClean="0"/>
              <a:t> </a:t>
            </a:r>
            <a:r>
              <a:rPr lang="en-US" dirty="0" err="1" smtClean="0"/>
              <a:t>ed</a:t>
            </a:r>
            <a:r>
              <a:rPr lang="en-US" dirty="0" smtClean="0"/>
              <a:t> programs/</a:t>
            </a:r>
            <a:r>
              <a:rPr lang="en-US" b="1" dirty="0" smtClean="0">
                <a:solidFill>
                  <a:srgbClr val="0000FF"/>
                </a:solidFill>
              </a:rPr>
              <a:t>43 NJ</a:t>
            </a:r>
            <a:r>
              <a:rPr lang="en-US" dirty="0" smtClean="0"/>
              <a:t> programs</a:t>
            </a:r>
            <a:endParaRPr lang="en-US" dirty="0"/>
          </a:p>
          <a:p>
            <a:r>
              <a:rPr lang="en-US" b="1" dirty="0" smtClean="0">
                <a:solidFill>
                  <a:srgbClr val="0000FF"/>
                </a:solidFill>
              </a:rPr>
              <a:t>124 </a:t>
            </a:r>
            <a:r>
              <a:rPr lang="en-US" b="1" dirty="0" smtClean="0"/>
              <a:t>agriculture </a:t>
            </a:r>
            <a:r>
              <a:rPr lang="en-US" b="1" dirty="0"/>
              <a:t>teachers will retire in the next three </a:t>
            </a:r>
            <a:r>
              <a:rPr lang="en-US" b="1" dirty="0" smtClean="0"/>
              <a:t>years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smtClean="0"/>
              <a:t> </a:t>
            </a:r>
            <a:endParaRPr lang="en-US" b="1" dirty="0"/>
          </a:p>
          <a:p>
            <a:r>
              <a:rPr lang="en-US" b="1" dirty="0">
                <a:solidFill>
                  <a:srgbClr val="0000FF"/>
                </a:solidFill>
              </a:rPr>
              <a:t>9</a:t>
            </a:r>
            <a:r>
              <a:rPr lang="en-US" b="1" dirty="0" smtClean="0"/>
              <a:t> </a:t>
            </a:r>
            <a:r>
              <a:rPr lang="en-US" b="1" dirty="0" err="1"/>
              <a:t>ag</a:t>
            </a:r>
            <a:r>
              <a:rPr lang="en-US" b="1" dirty="0"/>
              <a:t> programs closed because they couldn’t find an </a:t>
            </a:r>
            <a:r>
              <a:rPr lang="en-US" b="1" dirty="0" err="1"/>
              <a:t>ag</a:t>
            </a:r>
            <a:r>
              <a:rPr lang="en-US" b="1" dirty="0"/>
              <a:t> teacher</a:t>
            </a:r>
          </a:p>
          <a:p>
            <a:r>
              <a:rPr lang="en-US" b="1" dirty="0">
                <a:solidFill>
                  <a:srgbClr val="0000FF"/>
                </a:solidFill>
              </a:rPr>
              <a:t>1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/>
              <a:t>programs are operating with a teacher not licensed to teach agriculture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27</a:t>
            </a:r>
            <a:r>
              <a:rPr lang="en-US" dirty="0" smtClean="0"/>
              <a:t> </a:t>
            </a:r>
            <a:r>
              <a:rPr lang="en-US" dirty="0"/>
              <a:t>of last years </a:t>
            </a:r>
            <a:r>
              <a:rPr lang="en-US" b="1" dirty="0" smtClean="0">
                <a:solidFill>
                  <a:srgbClr val="0000FF"/>
                </a:solidFill>
              </a:rPr>
              <a:t>58</a:t>
            </a:r>
            <a:r>
              <a:rPr lang="en-US" dirty="0" smtClean="0"/>
              <a:t> </a:t>
            </a:r>
            <a:r>
              <a:rPr lang="en-US" dirty="0" err="1"/>
              <a:t>ag</a:t>
            </a:r>
            <a:r>
              <a:rPr lang="en-US" dirty="0"/>
              <a:t> </a:t>
            </a:r>
            <a:r>
              <a:rPr lang="en-US" dirty="0" err="1"/>
              <a:t>ed</a:t>
            </a:r>
            <a:r>
              <a:rPr lang="en-US" dirty="0"/>
              <a:t> graduates are teaching* </a:t>
            </a:r>
            <a:r>
              <a:rPr lang="en-US" b="1" dirty="0" smtClean="0">
                <a:solidFill>
                  <a:srgbClr val="0000FF"/>
                </a:solidFill>
              </a:rPr>
              <a:t>46</a:t>
            </a:r>
            <a:r>
              <a:rPr lang="en-US" dirty="0" smtClean="0"/>
              <a:t>%</a:t>
            </a:r>
            <a:r>
              <a:rPr lang="en-US" b="1" dirty="0" smtClean="0"/>
              <a:t> </a:t>
            </a:r>
            <a:endParaRPr lang="en-US" dirty="0"/>
          </a:p>
          <a:p>
            <a:r>
              <a:rPr lang="en-US" dirty="0"/>
              <a:t>Approximately </a:t>
            </a:r>
            <a:r>
              <a:rPr lang="en-US" b="1" dirty="0" smtClean="0">
                <a:solidFill>
                  <a:srgbClr val="0000FF"/>
                </a:solidFill>
              </a:rPr>
              <a:t>268</a:t>
            </a:r>
            <a:r>
              <a:rPr lang="en-US" dirty="0" smtClean="0"/>
              <a:t> </a:t>
            </a:r>
            <a:r>
              <a:rPr lang="en-US" dirty="0"/>
              <a:t>students are currently enrolled </a:t>
            </a:r>
            <a:r>
              <a:rPr lang="en-US" dirty="0" smtClean="0"/>
              <a:t>in </a:t>
            </a:r>
            <a:r>
              <a:rPr lang="en-US" dirty="0" err="1"/>
              <a:t>ag</a:t>
            </a:r>
            <a:r>
              <a:rPr lang="en-US" dirty="0"/>
              <a:t> </a:t>
            </a:r>
            <a:r>
              <a:rPr lang="en-US" dirty="0" err="1" smtClean="0"/>
              <a:t>ed</a:t>
            </a:r>
            <a:endParaRPr lang="en-US" dirty="0" smtClean="0"/>
          </a:p>
          <a:p>
            <a:r>
              <a:rPr lang="en-US" b="1" dirty="0" smtClean="0">
                <a:solidFill>
                  <a:srgbClr val="0000FF"/>
                </a:solidFill>
              </a:rPr>
              <a:t>14</a:t>
            </a:r>
            <a:r>
              <a:rPr lang="en-US" dirty="0" smtClean="0"/>
              <a:t> new teachers added/</a:t>
            </a:r>
            <a:r>
              <a:rPr lang="en-US" b="1" dirty="0" smtClean="0">
                <a:solidFill>
                  <a:srgbClr val="0000FF"/>
                </a:solidFill>
              </a:rPr>
              <a:t>1 </a:t>
            </a:r>
            <a:r>
              <a:rPr lang="en-US" dirty="0" smtClean="0"/>
              <a:t>in NJ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b="1" dirty="0" smtClean="0">
              <a:solidFill>
                <a:srgbClr val="0000FF"/>
              </a:solidFill>
            </a:endParaRP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881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rgbClr val="78A72F"/>
                </a:solidFill>
              </a:rPr>
              <a:t>Causes of the shortage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09274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New programs</a:t>
            </a:r>
          </a:p>
          <a:p>
            <a:r>
              <a:rPr lang="en-US" dirty="0" smtClean="0"/>
              <a:t>Programs expanding</a:t>
            </a:r>
          </a:p>
          <a:p>
            <a:r>
              <a:rPr lang="en-US" dirty="0" smtClean="0"/>
              <a:t>Retirements</a:t>
            </a:r>
          </a:p>
          <a:p>
            <a:r>
              <a:rPr lang="en-US" dirty="0" smtClean="0"/>
              <a:t>Current teachers leaving for other positions</a:t>
            </a:r>
          </a:p>
          <a:p>
            <a:r>
              <a:rPr lang="en-US" dirty="0" smtClean="0"/>
              <a:t>Ag Industry attracting Ag Ed graduates into more lucrative careers. </a:t>
            </a:r>
          </a:p>
          <a:p>
            <a:r>
              <a:rPr lang="en-US" dirty="0" smtClean="0"/>
              <a:t>Negative attitudes by the media and policy makers towards education and teachers. </a:t>
            </a:r>
          </a:p>
          <a:p>
            <a:r>
              <a:rPr lang="en-US" dirty="0"/>
              <a:t>N</a:t>
            </a:r>
            <a:r>
              <a:rPr lang="en-US" dirty="0" smtClean="0"/>
              <a:t>ot promoting our own profession. </a:t>
            </a:r>
          </a:p>
          <a:p>
            <a:r>
              <a:rPr lang="en-US" dirty="0" smtClean="0"/>
              <a:t>Geography </a:t>
            </a:r>
          </a:p>
          <a:p>
            <a:r>
              <a:rPr lang="en-US" dirty="0" smtClean="0"/>
              <a:t>Attitude of current generation towards work/life balance. </a:t>
            </a:r>
          </a:p>
          <a:p>
            <a:r>
              <a:rPr lang="en-US" dirty="0" smtClean="0"/>
              <a:t>Overall shortage of agriculture talent </a:t>
            </a:r>
          </a:p>
        </p:txBody>
      </p:sp>
    </p:spTree>
    <p:extLst>
      <p:ext uri="{BB962C8B-B14F-4D97-AF65-F5344CB8AC3E}">
        <p14:creationId xmlns:p14="http://schemas.microsoft.com/office/powerpoint/2010/main" val="4246782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solidFill>
                  <a:srgbClr val="78A72F"/>
                </a:solidFill>
              </a:rPr>
              <a:t>How does the shortage affect you?</a:t>
            </a:r>
            <a:endParaRPr lang="en-US" b="1" dirty="0">
              <a:solidFill>
                <a:srgbClr val="78A72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931990"/>
          </a:xfrm>
        </p:spPr>
        <p:txBody>
          <a:bodyPr/>
          <a:lstStyle/>
          <a:p>
            <a:r>
              <a:rPr lang="en-US" dirty="0" smtClean="0"/>
              <a:t>Workload </a:t>
            </a:r>
          </a:p>
          <a:p>
            <a:r>
              <a:rPr lang="en-US" dirty="0" smtClean="0"/>
              <a:t>Validity</a:t>
            </a:r>
          </a:p>
          <a:p>
            <a:r>
              <a:rPr lang="en-US" dirty="0" smtClean="0"/>
              <a:t>Quality of Education </a:t>
            </a:r>
          </a:p>
          <a:p>
            <a:r>
              <a:rPr lang="en-US" dirty="0" smtClean="0"/>
              <a:t>Professional obligation </a:t>
            </a:r>
          </a:p>
          <a:p>
            <a:r>
              <a:rPr lang="en-US" dirty="0" smtClean="0"/>
              <a:t>Job security </a:t>
            </a:r>
          </a:p>
          <a:p>
            <a:r>
              <a:rPr lang="en-US" dirty="0" smtClean="0"/>
              <a:t>Strength and power in numbers </a:t>
            </a:r>
          </a:p>
          <a:p>
            <a:r>
              <a:rPr lang="en-US" dirty="0" smtClean="0"/>
              <a:t>Future funding 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406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7176</TotalTime>
  <Words>624</Words>
  <Application>Microsoft Macintosh PowerPoint</Application>
  <PresentationFormat>On-screen Show (4:3)</PresentationFormat>
  <Paragraphs>135</Paragraphs>
  <Slides>14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National Teach Ag Campaign </vt:lpstr>
      <vt:lpstr>Personal Background </vt:lpstr>
      <vt:lpstr>PowerPoint Presentation</vt:lpstr>
      <vt:lpstr>Your turn…</vt:lpstr>
      <vt:lpstr>Now answer this</vt:lpstr>
      <vt:lpstr>Yes! There really is a shortage:</vt:lpstr>
      <vt:lpstr>What we know…</vt:lpstr>
      <vt:lpstr>Causes of the shortage </vt:lpstr>
      <vt:lpstr>How does the shortage affect you?</vt:lpstr>
      <vt:lpstr>You can help! </vt:lpstr>
      <vt:lpstr>Get Involved! </vt:lpstr>
      <vt:lpstr>National Teach Ag Campaign Website www.naae.org/teachag </vt:lpstr>
      <vt:lpstr>Your turn again… </vt:lpstr>
      <vt:lpstr>Contact Me Anytime about Anything: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Teach Ag Campaign  </dc:title>
  <dc:creator>Ellen Thompson</dc:creator>
  <cp:lastModifiedBy>Ellen Thompson</cp:lastModifiedBy>
  <cp:revision>109</cp:revision>
  <dcterms:created xsi:type="dcterms:W3CDTF">2012-06-08T18:12:10Z</dcterms:created>
  <dcterms:modified xsi:type="dcterms:W3CDTF">2013-09-27T16:39:03Z</dcterms:modified>
</cp:coreProperties>
</file>