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400" r:id="rId3"/>
    <p:sldId id="260" r:id="rId4"/>
    <p:sldId id="261" r:id="rId5"/>
    <p:sldId id="262" r:id="rId6"/>
    <p:sldId id="263" r:id="rId7"/>
    <p:sldId id="264" r:id="rId8"/>
    <p:sldId id="265" r:id="rId9"/>
    <p:sldId id="410" r:id="rId10"/>
    <p:sldId id="411" r:id="rId11"/>
    <p:sldId id="412" r:id="rId12"/>
    <p:sldId id="421" r:id="rId13"/>
    <p:sldId id="422" r:id="rId14"/>
    <p:sldId id="423" r:id="rId15"/>
    <p:sldId id="333" r:id="rId16"/>
    <p:sldId id="399" r:id="rId17"/>
    <p:sldId id="268" r:id="rId18"/>
    <p:sldId id="435" r:id="rId19"/>
    <p:sldId id="434" r:id="rId20"/>
    <p:sldId id="332" r:id="rId21"/>
    <p:sldId id="395" r:id="rId22"/>
    <p:sldId id="334" r:id="rId23"/>
    <p:sldId id="397" r:id="rId24"/>
    <p:sldId id="335" r:id="rId25"/>
    <p:sldId id="398" r:id="rId26"/>
    <p:sldId id="323" r:id="rId27"/>
    <p:sldId id="324" r:id="rId28"/>
    <p:sldId id="325" r:id="rId29"/>
    <p:sldId id="326" r:id="rId30"/>
    <p:sldId id="272" r:id="rId31"/>
    <p:sldId id="286" r:id="rId32"/>
    <p:sldId id="287" r:id="rId33"/>
    <p:sldId id="403" r:id="rId34"/>
    <p:sldId id="382" r:id="rId35"/>
    <p:sldId id="404" r:id="rId36"/>
    <p:sldId id="408" r:id="rId37"/>
    <p:sldId id="409" r:id="rId38"/>
    <p:sldId id="383" r:id="rId39"/>
    <p:sldId id="424" r:id="rId40"/>
    <p:sldId id="425" r:id="rId41"/>
    <p:sldId id="426" r:id="rId42"/>
    <p:sldId id="427" r:id="rId43"/>
    <p:sldId id="428" r:id="rId44"/>
    <p:sldId id="384" r:id="rId45"/>
    <p:sldId id="385" r:id="rId46"/>
    <p:sldId id="386" r:id="rId47"/>
    <p:sldId id="430" r:id="rId48"/>
    <p:sldId id="432" r:id="rId49"/>
    <p:sldId id="431" r:id="rId50"/>
    <p:sldId id="433" r:id="rId51"/>
    <p:sldId id="413" r:id="rId52"/>
    <p:sldId id="414" r:id="rId53"/>
    <p:sldId id="415" r:id="rId54"/>
    <p:sldId id="416" r:id="rId55"/>
    <p:sldId id="417" r:id="rId56"/>
    <p:sldId id="418" r:id="rId57"/>
    <p:sldId id="419" r:id="rId58"/>
    <p:sldId id="420" r:id="rId59"/>
    <p:sldId id="392" r:id="rId60"/>
    <p:sldId id="393" r:id="rId61"/>
    <p:sldId id="394" r:id="rId6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FF01"/>
    <a:srgbClr val="D5FF81"/>
    <a:srgbClr val="CAF78D"/>
    <a:srgbClr val="D5F9A5"/>
    <a:srgbClr val="EBF995"/>
    <a:srgbClr val="484DB8"/>
    <a:srgbClr val="996633"/>
    <a:srgbClr val="D5AB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horzBarState="maximized">
    <p:restoredLeft sz="15413" autoAdjust="0"/>
    <p:restoredTop sz="91729" autoAdjust="0"/>
  </p:normalViewPr>
  <p:slideViewPr>
    <p:cSldViewPr>
      <p:cViewPr varScale="1">
        <p:scale>
          <a:sx n="68" d="100"/>
          <a:sy n="68" d="100"/>
        </p:scale>
        <p:origin x="124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0E8B2600-ABBA-49FE-96DF-DB8B6CFDB8C5}"/>
              </a:ext>
            </a:extLst>
          </p:cNvPr>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Century" pitchFamily="18" charset="0"/>
              </a:defRPr>
            </a:lvl1pPr>
          </a:lstStyle>
          <a:p>
            <a:pPr>
              <a:defRPr/>
            </a:pPr>
            <a:endParaRPr lang="en-US"/>
          </a:p>
        </p:txBody>
      </p:sp>
      <p:sp>
        <p:nvSpPr>
          <p:cNvPr id="166915" name="Rectangle 3">
            <a:extLst>
              <a:ext uri="{FF2B5EF4-FFF2-40B4-BE49-F238E27FC236}">
                <a16:creationId xmlns:a16="http://schemas.microsoft.com/office/drawing/2014/main" id="{4951FC01-4B8E-446A-86A0-047ED37F0EB1}"/>
              </a:ext>
            </a:extLst>
          </p:cNvPr>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Century" pitchFamily="18" charset="0"/>
              </a:defRPr>
            </a:lvl1pPr>
          </a:lstStyle>
          <a:p>
            <a:pPr>
              <a:defRPr/>
            </a:pPr>
            <a:fld id="{621C5F8A-2E53-4E0D-AB86-FDDA133624B0}" type="datetime1">
              <a:rPr lang="en-US"/>
              <a:pPr>
                <a:defRPr/>
              </a:pPr>
              <a:t>12/21/2017</a:t>
            </a:fld>
            <a:endParaRPr lang="en-US"/>
          </a:p>
        </p:txBody>
      </p:sp>
      <p:sp>
        <p:nvSpPr>
          <p:cNvPr id="166916" name="Rectangle 4">
            <a:extLst>
              <a:ext uri="{FF2B5EF4-FFF2-40B4-BE49-F238E27FC236}">
                <a16:creationId xmlns:a16="http://schemas.microsoft.com/office/drawing/2014/main" id="{CAD662E6-24C5-4375-8690-F89A64FFE6E4}"/>
              </a:ext>
            </a:extLst>
          </p:cNvPr>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Century" pitchFamily="18" charset="0"/>
              </a:defRPr>
            </a:lvl1pPr>
          </a:lstStyle>
          <a:p>
            <a:pPr>
              <a:defRPr/>
            </a:pPr>
            <a:endParaRPr lang="en-US"/>
          </a:p>
        </p:txBody>
      </p:sp>
      <p:sp>
        <p:nvSpPr>
          <p:cNvPr id="166917" name="Rectangle 5">
            <a:extLst>
              <a:ext uri="{FF2B5EF4-FFF2-40B4-BE49-F238E27FC236}">
                <a16:creationId xmlns:a16="http://schemas.microsoft.com/office/drawing/2014/main" id="{A08FEFEE-666C-4DA0-966D-D33B13B587E6}"/>
              </a:ext>
            </a:extLst>
          </p:cNvPr>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smtClean="0">
                <a:latin typeface="Century" panose="02040604050505020304" pitchFamily="18" charset="0"/>
              </a:defRPr>
            </a:lvl1pPr>
          </a:lstStyle>
          <a:p>
            <a:pPr>
              <a:defRPr/>
            </a:pPr>
            <a:fld id="{B317DAA2-CE3F-459C-A86B-29A5476BBE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3B8D53F-D319-477F-9964-DE004CDCA017}"/>
              </a:ext>
            </a:extLst>
          </p:cNvPr>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Century" pitchFamily="18" charset="0"/>
              </a:defRPr>
            </a:lvl1pPr>
          </a:lstStyle>
          <a:p>
            <a:pPr>
              <a:defRPr/>
            </a:pPr>
            <a:endParaRPr lang="en-US"/>
          </a:p>
        </p:txBody>
      </p:sp>
      <p:sp>
        <p:nvSpPr>
          <p:cNvPr id="16387" name="Rectangle 3">
            <a:extLst>
              <a:ext uri="{FF2B5EF4-FFF2-40B4-BE49-F238E27FC236}">
                <a16:creationId xmlns:a16="http://schemas.microsoft.com/office/drawing/2014/main" id="{029D0E53-D4A3-4BE7-80B9-8703C27FCFE8}"/>
              </a:ext>
            </a:extLst>
          </p:cNvPr>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Century" pitchFamily="18" charset="0"/>
              </a:defRPr>
            </a:lvl1pPr>
          </a:lstStyle>
          <a:p>
            <a:pPr>
              <a:defRPr/>
            </a:pPr>
            <a:fld id="{4AF4F0C8-83CA-4E08-9BCA-302DAC265C2D}" type="datetime1">
              <a:rPr lang="en-US"/>
              <a:pPr>
                <a:defRPr/>
              </a:pPr>
              <a:t>12/21/2017</a:t>
            </a:fld>
            <a:endParaRPr lang="en-US"/>
          </a:p>
        </p:txBody>
      </p:sp>
      <p:sp>
        <p:nvSpPr>
          <p:cNvPr id="3076" name="Rectangle 4">
            <a:extLst>
              <a:ext uri="{FF2B5EF4-FFF2-40B4-BE49-F238E27FC236}">
                <a16:creationId xmlns:a16="http://schemas.microsoft.com/office/drawing/2014/main" id="{D58EDE58-7A23-4F5F-B523-4B19BE607BB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a:extLst>
              <a:ext uri="{FF2B5EF4-FFF2-40B4-BE49-F238E27FC236}">
                <a16:creationId xmlns:a16="http://schemas.microsoft.com/office/drawing/2014/main" id="{9C7CD541-87A6-4677-A5D1-D05B201ABA4A}"/>
              </a:ext>
            </a:extLst>
          </p:cNvPr>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CD3941D4-B80B-4241-815A-D11E68CCDE95}"/>
              </a:ext>
            </a:extLst>
          </p:cNvPr>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Century" pitchFamily="18" charset="0"/>
              </a:defRPr>
            </a:lvl1pPr>
          </a:lstStyle>
          <a:p>
            <a:pPr>
              <a:defRPr/>
            </a:pPr>
            <a:endParaRPr lang="en-US"/>
          </a:p>
        </p:txBody>
      </p:sp>
      <p:sp>
        <p:nvSpPr>
          <p:cNvPr id="16391" name="Rectangle 7">
            <a:extLst>
              <a:ext uri="{FF2B5EF4-FFF2-40B4-BE49-F238E27FC236}">
                <a16:creationId xmlns:a16="http://schemas.microsoft.com/office/drawing/2014/main" id="{9BA0E5AC-C06D-412F-BF91-B71ACBB598A0}"/>
              </a:ext>
            </a:extLst>
          </p:cNvPr>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smtClean="0">
                <a:latin typeface="Century" panose="02040604050505020304" pitchFamily="18" charset="0"/>
              </a:defRPr>
            </a:lvl1pPr>
          </a:lstStyle>
          <a:p>
            <a:pPr>
              <a:defRPr/>
            </a:pPr>
            <a:fld id="{974B70F0-339A-4823-9688-F0F000FF27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45BB81E3-8212-450C-8F99-AE0C479DF93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4C5E6D-B01D-406B-A1C0-42BD5CDEE290}" type="slidenum">
              <a:rPr lang="en-US" altLang="en-US">
                <a:latin typeface="Century" panose="02040604050505020304" pitchFamily="18" charset="0"/>
              </a:rPr>
              <a:pPr>
                <a:spcBef>
                  <a:spcPct val="0"/>
                </a:spcBef>
              </a:pPr>
              <a:t>1</a:t>
            </a:fld>
            <a:endParaRPr lang="en-US" altLang="en-US">
              <a:latin typeface="Century" panose="02040604050505020304" pitchFamily="18" charset="0"/>
            </a:endParaRPr>
          </a:p>
        </p:txBody>
      </p:sp>
      <p:sp>
        <p:nvSpPr>
          <p:cNvPr id="6147" name="Rectangle 2">
            <a:extLst>
              <a:ext uri="{FF2B5EF4-FFF2-40B4-BE49-F238E27FC236}">
                <a16:creationId xmlns:a16="http://schemas.microsoft.com/office/drawing/2014/main" id="{C392C632-A4C6-4BEB-BA8E-855C49E245C4}"/>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B485340-27B2-4A3A-B19C-68D878F7A0CD}"/>
              </a:ext>
            </a:extLst>
          </p:cNvPr>
          <p:cNvSpPr>
            <a:spLocks noGrp="1" noChangeArrowheads="1"/>
          </p:cNvSpPr>
          <p:nvPr>
            <p:ph type="body" idx="1"/>
          </p:nvPr>
        </p:nvSpPr>
        <p:spPr>
          <a:noFill/>
        </p:spPr>
        <p:txBody>
          <a:bodyPr/>
          <a:lstStyle/>
          <a:p>
            <a:pPr eaLnBrk="1" hangingPunct="1"/>
            <a:r>
              <a:rPr lang="en-US" altLang="en-US" sz="1300" b="1"/>
              <a:t>The purpose</a:t>
            </a:r>
            <a:r>
              <a:rPr lang="en-US" altLang="en-US"/>
              <a:t> training </a:t>
            </a:r>
            <a:r>
              <a:rPr lang="en-US" altLang="en-US" sz="1300"/>
              <a:t>is to explain –</a:t>
            </a:r>
          </a:p>
          <a:p>
            <a:pPr lvl="1" eaLnBrk="1" hangingPunct="1">
              <a:buFontTx/>
              <a:buChar char="•"/>
            </a:pPr>
            <a:r>
              <a:rPr lang="en-US" altLang="en-US" sz="1300"/>
              <a:t>The goals of the civil rights provisions in the Child Nutrition Programs</a:t>
            </a:r>
          </a:p>
          <a:p>
            <a:pPr lvl="1" eaLnBrk="1" hangingPunct="1">
              <a:buFontTx/>
              <a:buChar char="•"/>
            </a:pPr>
            <a:r>
              <a:rPr lang="en-US" altLang="en-US" sz="1300"/>
              <a:t>Who they apply to </a:t>
            </a:r>
          </a:p>
          <a:p>
            <a:pPr lvl="1" eaLnBrk="1" hangingPunct="1">
              <a:buFontTx/>
              <a:buChar char="•"/>
            </a:pPr>
            <a:r>
              <a:rPr lang="en-US" altLang="en-US" sz="1300"/>
              <a:t>What they cover and the basis of the legal authority </a:t>
            </a:r>
          </a:p>
          <a:p>
            <a:pPr lvl="1" eaLnBrk="1" hangingPunct="1">
              <a:buFontTx/>
              <a:buChar char="•"/>
            </a:pPr>
            <a:r>
              <a:rPr lang="en-US" altLang="en-US" sz="1300"/>
              <a:t>When and how we assure</a:t>
            </a:r>
            <a:r>
              <a:rPr lang="en-US" altLang="en-US" sz="1400"/>
              <a:t> they are carried out</a:t>
            </a:r>
          </a:p>
          <a:p>
            <a:pPr lvl="1" eaLnBrk="1" hangingPunct="1"/>
            <a:endParaRPr lang="en-US" altLang="en-US" sz="900"/>
          </a:p>
          <a:p>
            <a:pPr eaLnBrk="1" hangingPunct="1"/>
            <a:r>
              <a:rPr lang="en-US" altLang="en-US" sz="1300" b="1"/>
              <a:t>The goal</a:t>
            </a:r>
            <a:r>
              <a:rPr lang="en-US" altLang="en-US" sz="1300"/>
              <a:t> is three fold.</a:t>
            </a:r>
          </a:p>
          <a:p>
            <a:pPr eaLnBrk="1" hangingPunct="1"/>
            <a:endParaRPr lang="en-US" altLang="en-US" sz="900"/>
          </a:p>
          <a:p>
            <a:pPr lvl="1" eaLnBrk="1" hangingPunct="1">
              <a:buFontTx/>
              <a:buAutoNum type="arabicPeriod"/>
            </a:pPr>
            <a:r>
              <a:rPr lang="en-US" altLang="en-US" sz="1300"/>
              <a:t>  Become familiar with the Instruction itself</a:t>
            </a:r>
          </a:p>
          <a:p>
            <a:pPr lvl="1" eaLnBrk="1" hangingPunct="1">
              <a:buFontTx/>
              <a:buAutoNum type="arabicPeriod"/>
            </a:pPr>
            <a:r>
              <a:rPr lang="en-US" altLang="en-US" sz="1300"/>
              <a:t>  Provide practical applications</a:t>
            </a:r>
          </a:p>
          <a:p>
            <a:pPr lvl="1" eaLnBrk="1" hangingPunct="1">
              <a:buFontTx/>
              <a:buAutoNum type="arabicPeriod"/>
            </a:pPr>
            <a:r>
              <a:rPr lang="en-US" altLang="en-US" sz="1300"/>
              <a:t>  Provide a prototype training format for your use and/or adaptation.</a:t>
            </a:r>
          </a:p>
          <a:p>
            <a:pPr eaLnBrk="1" hangingPunct="1"/>
            <a:endParaRPr lang="en-US" altLang="en-US" sz="1300"/>
          </a:p>
          <a:p>
            <a:pPr eaLnBrk="1" hangingPunct="1"/>
            <a:r>
              <a:rPr lang="en-US" altLang="en-US" sz="1300"/>
              <a:t>The FNS Inst. 113-1 was last revised in the mid 1980’s. The Nov. 8, 2005 revision incorporated all the previous separate or independent 113 series instructions and provides a clearer explanation of roles and responsibilities.</a:t>
            </a:r>
            <a:r>
              <a:rPr lang="en-US" altLang="en-US" sz="1400"/>
              <a:t> </a:t>
            </a:r>
          </a:p>
          <a:p>
            <a:pPr eaLnBrk="1" hangingPunct="1"/>
            <a:endParaRPr lang="en-US" altLang="en-US" sz="1400"/>
          </a:p>
          <a:p>
            <a:pPr eaLnBrk="1" hangingPunct="1"/>
            <a:r>
              <a:rPr lang="en-US" altLang="en-US" sz="1300" b="1"/>
              <a:t>Accepting Federal financial assistance requires compliance with civil rights rules in all aspects of operations not just in the program being funded.  </a:t>
            </a: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092B7E17-E7CE-4CD8-8547-B7A65555D5C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E73C5D-8847-49C6-8D38-A7378828B288}" type="slidenum">
              <a:rPr lang="en-US" altLang="en-US">
                <a:latin typeface="Century" panose="02040604050505020304" pitchFamily="18" charset="0"/>
              </a:rPr>
              <a:pPr>
                <a:spcBef>
                  <a:spcPct val="0"/>
                </a:spcBef>
              </a:pPr>
              <a:t>10</a:t>
            </a:fld>
            <a:endParaRPr lang="en-US" altLang="en-US">
              <a:latin typeface="Century" panose="02040604050505020304" pitchFamily="18" charset="0"/>
            </a:endParaRPr>
          </a:p>
        </p:txBody>
      </p:sp>
      <p:sp>
        <p:nvSpPr>
          <p:cNvPr id="24579" name="Rectangle 7">
            <a:extLst>
              <a:ext uri="{FF2B5EF4-FFF2-40B4-BE49-F238E27FC236}">
                <a16:creationId xmlns:a16="http://schemas.microsoft.com/office/drawing/2014/main" id="{0064A258-A392-45E4-8FD9-DD0D3A8675BF}"/>
              </a:ext>
            </a:extLst>
          </p:cNvPr>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F91F5CB-1000-4222-857C-466366C3336E}" type="slidenum">
              <a:rPr lang="en-US" altLang="en-US"/>
              <a:pPr algn="r" eaLnBrk="1" hangingPunct="1">
                <a:spcBef>
                  <a:spcPct val="0"/>
                </a:spcBef>
              </a:pPr>
              <a:t>10</a:t>
            </a:fld>
            <a:endParaRPr lang="en-US" altLang="en-US"/>
          </a:p>
        </p:txBody>
      </p:sp>
      <p:sp>
        <p:nvSpPr>
          <p:cNvPr id="24580" name="Rectangle 2">
            <a:extLst>
              <a:ext uri="{FF2B5EF4-FFF2-40B4-BE49-F238E27FC236}">
                <a16:creationId xmlns:a16="http://schemas.microsoft.com/office/drawing/2014/main" id="{817BBEE3-E71C-4BF8-B417-E0EB9C0B8FA4}"/>
              </a:ext>
            </a:extLst>
          </p:cNvPr>
          <p:cNvSpPr>
            <a:spLocks noGrp="1" noRot="1" noChangeAspect="1" noChangeArrowheads="1" noTextEdit="1"/>
          </p:cNvSpPr>
          <p:nvPr>
            <p:ph type="sldImg"/>
          </p:nvPr>
        </p:nvSpPr>
        <p:spPr>
          <a:ln/>
        </p:spPr>
      </p:sp>
      <p:sp>
        <p:nvSpPr>
          <p:cNvPr id="24581" name="Rectangle 3">
            <a:extLst>
              <a:ext uri="{FF2B5EF4-FFF2-40B4-BE49-F238E27FC236}">
                <a16:creationId xmlns:a16="http://schemas.microsoft.com/office/drawing/2014/main" id="{47B58A73-74A9-4D81-8199-7713A5323A85}"/>
              </a:ext>
            </a:extLst>
          </p:cNvPr>
          <p:cNvSpPr>
            <a:spLocks noGrp="1" noChangeArrowheads="1"/>
          </p:cNvSpPr>
          <p:nvPr>
            <p:ph type="body" idx="1"/>
          </p:nvPr>
        </p:nvSpPr>
        <p:spPr>
          <a:noFill/>
        </p:spPr>
        <p:txBody>
          <a:bodyPr/>
          <a:lstStyle/>
          <a:p>
            <a:pPr eaLnBrk="1" hangingPunct="1">
              <a:spcBef>
                <a:spcPct val="0"/>
              </a:spcBef>
            </a:pPr>
            <a:r>
              <a:rPr lang="en-US" altLang="en-US"/>
              <a:t>To qualify for Federal financial assistance, an application must be accompanied by a </a:t>
            </a:r>
            <a:r>
              <a:rPr lang="en-US" altLang="en-US" u="sng"/>
              <a:t>written</a:t>
            </a:r>
            <a:r>
              <a:rPr lang="en-US" altLang="en-US"/>
              <a:t> </a:t>
            </a:r>
            <a:r>
              <a:rPr lang="en-US" altLang="en-US" u="sng"/>
              <a:t>assurance</a:t>
            </a:r>
            <a:r>
              <a:rPr lang="en-US" altLang="en-US"/>
              <a:t> that the entity to receive financial assistance will be operated in compliance with all nondiscrimination laws, regulations, instructions, policies, and guidelines.</a:t>
            </a:r>
          </a:p>
          <a:p>
            <a:pPr eaLnBrk="1" hangingPunct="1">
              <a:spcBef>
                <a:spcPct val="0"/>
              </a:spcBef>
            </a:pPr>
            <a:endParaRPr lang="en-US" altLang="en-US"/>
          </a:p>
          <a:p>
            <a:pPr eaLnBrk="1" hangingPunct="1">
              <a:spcBef>
                <a:spcPct val="0"/>
              </a:spcBef>
            </a:pPr>
            <a:r>
              <a:rPr lang="en-US" altLang="en-US"/>
              <a:t>It is required that assurances of compliance with the Civil Rights Act of 1964 be given by agencies and entities administering the CACFP.  It is in the agreement between NJDA and sponsoring organizations of the CACFP.</a:t>
            </a:r>
          </a:p>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758CF55-670A-4751-9D39-16684DBE68C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582892-466D-445A-AA0A-57ADCCD69894}" type="slidenum">
              <a:rPr lang="en-US" altLang="en-US">
                <a:latin typeface="Century" panose="02040604050505020304" pitchFamily="18" charset="0"/>
              </a:rPr>
              <a:pPr>
                <a:spcBef>
                  <a:spcPct val="0"/>
                </a:spcBef>
              </a:pPr>
              <a:t>11</a:t>
            </a:fld>
            <a:endParaRPr lang="en-US" altLang="en-US">
              <a:latin typeface="Century" panose="02040604050505020304" pitchFamily="18" charset="0"/>
            </a:endParaRPr>
          </a:p>
        </p:txBody>
      </p:sp>
      <p:sp>
        <p:nvSpPr>
          <p:cNvPr id="26627" name="Rectangle 2">
            <a:extLst>
              <a:ext uri="{FF2B5EF4-FFF2-40B4-BE49-F238E27FC236}">
                <a16:creationId xmlns:a16="http://schemas.microsoft.com/office/drawing/2014/main" id="{60A8063C-2B10-41E3-AC39-3830283EDA97}"/>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9625A4AE-6A6A-4DA2-9BD4-3DC0A01FE86D}"/>
              </a:ext>
            </a:extLst>
          </p:cNvPr>
          <p:cNvSpPr>
            <a:spLocks noGrp="1" noChangeArrowheads="1"/>
          </p:cNvSpPr>
          <p:nvPr>
            <p:ph type="body" idx="1"/>
          </p:nvPr>
        </p:nvSpPr>
        <p:spPr>
          <a:noFill/>
        </p:spPr>
        <p:txBody>
          <a:bodyPr/>
          <a:lstStyle/>
          <a:p>
            <a:pPr eaLnBrk="1" hangingPunct="1"/>
            <a:r>
              <a:rPr lang="en-US" altLang="en-US"/>
              <a:t>It is required that assurances of compliance with the Civil Rights Act of 1964 be given by agencies and entities administering the CACFP.  It is in the agreement between NJDA and sponsoring organizations of the CACFP.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3C46F328-7C1D-41F2-B8CC-5DC8F054ADA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554DC-6C45-4776-BC06-D6A0A82C6EE9}" type="slidenum">
              <a:rPr lang="en-US" altLang="en-US">
                <a:latin typeface="Century" panose="02040604050505020304" pitchFamily="18" charset="0"/>
              </a:rPr>
              <a:pPr>
                <a:spcBef>
                  <a:spcPct val="0"/>
                </a:spcBef>
              </a:pPr>
              <a:t>12</a:t>
            </a:fld>
            <a:endParaRPr lang="en-US" altLang="en-US">
              <a:latin typeface="Century" panose="02040604050505020304" pitchFamily="18" charset="0"/>
            </a:endParaRPr>
          </a:p>
        </p:txBody>
      </p:sp>
      <p:sp>
        <p:nvSpPr>
          <p:cNvPr id="28675" name="Rectangle 2">
            <a:extLst>
              <a:ext uri="{FF2B5EF4-FFF2-40B4-BE49-F238E27FC236}">
                <a16:creationId xmlns:a16="http://schemas.microsoft.com/office/drawing/2014/main" id="{EC229D2A-D748-4D95-841D-4D19F7F30C7A}"/>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37348B22-1A40-433B-A8F5-4B1286DF4F49}"/>
              </a:ext>
            </a:extLst>
          </p:cNvPr>
          <p:cNvSpPr>
            <a:spLocks noGrp="1" noChangeArrowheads="1"/>
          </p:cNvSpPr>
          <p:nvPr>
            <p:ph type="body" idx="1"/>
          </p:nvPr>
        </p:nvSpPr>
        <p:spPr>
          <a:noFill/>
        </p:spPr>
        <p:txBody>
          <a:bodyPr/>
          <a:lstStyle/>
          <a:p>
            <a:pPr eaLnBrk="1" hangingPunct="1"/>
            <a:r>
              <a:rPr lang="en-US" altLang="en-US"/>
              <a:t>Each year CACFP institutions are responsible for training:</a:t>
            </a:r>
          </a:p>
          <a:p>
            <a:pPr eaLnBrk="1" hangingPunct="1"/>
            <a:r>
              <a:rPr lang="en-US" altLang="en-US" b="1"/>
              <a:t>Frontline staff</a:t>
            </a:r>
            <a:r>
              <a:rPr lang="en-US" altLang="en-US"/>
              <a:t> who interact with program applicants or participants such as caregivers/providers, recruiters, reviewers and office staff that interact with caregivers/providers. </a:t>
            </a:r>
          </a:p>
          <a:p>
            <a:pPr eaLnBrk="1" hangingPunct="1"/>
            <a:r>
              <a:rPr lang="en-US" altLang="en-US" b="1"/>
              <a:t>Supervisory staff</a:t>
            </a:r>
            <a:r>
              <a:rPr lang="en-US" altLang="en-US"/>
              <a:t> including staff with oversight of the program and frontline staff.</a:t>
            </a:r>
            <a:r>
              <a:rPr lang="en-US" altLang="en-US" b="1"/>
              <a:t> </a:t>
            </a:r>
          </a:p>
          <a:p>
            <a:pPr eaLnBrk="1" hangingPunct="1"/>
            <a:r>
              <a:rPr lang="en-US" altLang="en-US" b="1"/>
              <a:t> </a:t>
            </a:r>
            <a:endParaRPr lang="en-US" altLang="en-US"/>
          </a:p>
          <a:p>
            <a:pPr eaLnBrk="1" hangingPunct="1"/>
            <a:r>
              <a:rPr lang="en-US" altLang="en-US"/>
              <a:t>Institutions must not only train staff/providers annually but also train new staff/providers as hired.  Training documentation, i.e., the agenda indicating specific topics, date, and sign-in sheets for attendees must be maintained on file for three years.</a:t>
            </a:r>
          </a:p>
          <a:p>
            <a:pPr eaLnBrk="1" hangingPunct="1"/>
            <a:endParaRPr lang="en-US" altLang="en-US"/>
          </a:p>
          <a:p>
            <a:pPr eaLnBrk="1" hangingPunct="1"/>
            <a:r>
              <a:rPr lang="en-US" altLang="en-US" b="1"/>
              <a:t>Who Are the “Frontline and Supervisory Staff”?  </a:t>
            </a:r>
            <a:endParaRPr lang="en-US" altLang="en-US"/>
          </a:p>
          <a:p>
            <a:pPr lvl="2" eaLnBrk="1" hangingPunct="1"/>
            <a:r>
              <a:rPr lang="en-US" altLang="en-US"/>
              <a:t> </a:t>
            </a:r>
          </a:p>
          <a:p>
            <a:pPr lvl="2" eaLnBrk="1" hangingPunct="1"/>
            <a:r>
              <a:rPr lang="en-US" altLang="en-US"/>
              <a:t>Center Director</a:t>
            </a:r>
          </a:p>
          <a:p>
            <a:pPr lvl="2" eaLnBrk="1" hangingPunct="1"/>
            <a:r>
              <a:rPr lang="en-US" altLang="en-US"/>
              <a:t>Caregivers/Providers</a:t>
            </a:r>
          </a:p>
          <a:p>
            <a:pPr lvl="2" eaLnBrk="1" hangingPunct="1"/>
            <a:r>
              <a:rPr lang="en-US" altLang="en-US"/>
              <a:t>Business Owner (if for-profit)</a:t>
            </a:r>
          </a:p>
          <a:p>
            <a:pPr lvl="2" eaLnBrk="1" hangingPunct="1"/>
            <a:r>
              <a:rPr lang="en-US" altLang="en-US"/>
              <a:t>Teachers (if supervising meal services) </a:t>
            </a:r>
          </a:p>
          <a:p>
            <a:pPr lvl="2" eaLnBrk="1" hangingPunct="1"/>
            <a:r>
              <a:rPr lang="en-US" altLang="en-US"/>
              <a:t>Monitors, reviewers, recruiters </a:t>
            </a:r>
          </a:p>
          <a:p>
            <a:pPr lvl="2" eaLnBrk="1" hangingPunct="1"/>
            <a:r>
              <a:rPr lang="en-US" altLang="en-US"/>
              <a:t>Staff that compiles/prepares claims</a:t>
            </a:r>
          </a:p>
          <a:p>
            <a:pPr lvl="2" eaLnBrk="1" hangingPunct="1"/>
            <a:r>
              <a:rPr lang="en-US" altLang="en-US"/>
              <a:t>Cook (if meals are prepared on-site)</a:t>
            </a:r>
          </a:p>
          <a:p>
            <a:pPr lvl="2" eaLnBrk="1" hangingPunct="1"/>
            <a:r>
              <a:rPr lang="en-US" altLang="en-US"/>
              <a:t>Staff involved in free/reduced price determinations</a:t>
            </a:r>
          </a:p>
          <a:p>
            <a:pPr lvl="2"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5DE53D6-3B55-4F6A-82EA-932F0377288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3024A1-1551-49EE-A7C3-6BA734FD1424}" type="slidenum">
              <a:rPr lang="en-US" altLang="en-US">
                <a:latin typeface="Century" panose="02040604050505020304" pitchFamily="18" charset="0"/>
              </a:rPr>
              <a:pPr>
                <a:spcBef>
                  <a:spcPct val="0"/>
                </a:spcBef>
              </a:pPr>
              <a:t>13</a:t>
            </a:fld>
            <a:endParaRPr lang="en-US" altLang="en-US">
              <a:latin typeface="Century" panose="02040604050505020304" pitchFamily="18" charset="0"/>
            </a:endParaRPr>
          </a:p>
        </p:txBody>
      </p:sp>
      <p:sp>
        <p:nvSpPr>
          <p:cNvPr id="30723" name="Rectangle 2">
            <a:extLst>
              <a:ext uri="{FF2B5EF4-FFF2-40B4-BE49-F238E27FC236}">
                <a16:creationId xmlns:a16="http://schemas.microsoft.com/office/drawing/2014/main" id="{6F477448-2058-46A8-8520-8C01292C838F}"/>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DB774182-6F19-4917-8C3E-5D17CAEDEE12}"/>
              </a:ext>
            </a:extLst>
          </p:cNvPr>
          <p:cNvSpPr>
            <a:spLocks noGrp="1" noChangeArrowheads="1"/>
          </p:cNvSpPr>
          <p:nvPr>
            <p:ph type="body" idx="1"/>
          </p:nvPr>
        </p:nvSpPr>
        <p:spPr>
          <a:noFill/>
        </p:spPr>
        <p:txBody>
          <a:bodyPr/>
          <a:lstStyle/>
          <a:p>
            <a:pPr marL="232943" indent="-232943" eaLnBrk="1" hangingPunct="1"/>
            <a:r>
              <a:rPr lang="en-US" altLang="en-US" b="1"/>
              <a:t>What Are the Required Points for Annual Civil Rights Training? </a:t>
            </a:r>
          </a:p>
          <a:p>
            <a:pPr marL="1164717" lvl="2" indent="-232943" eaLnBrk="1" hangingPunct="1"/>
            <a:r>
              <a:rPr lang="en-US" altLang="en-US"/>
              <a:t>Assurances</a:t>
            </a:r>
          </a:p>
          <a:p>
            <a:pPr marL="1164717" lvl="2" indent="-232943" eaLnBrk="1" hangingPunct="1"/>
            <a:r>
              <a:rPr lang="en-US" altLang="en-US"/>
              <a:t>Effective Public Notification Systems</a:t>
            </a:r>
          </a:p>
          <a:p>
            <a:pPr marL="1164717" lvl="2" indent="-232943" eaLnBrk="1" hangingPunct="1"/>
            <a:r>
              <a:rPr lang="en-US" altLang="en-US"/>
              <a:t>Collection and Use Of Data	</a:t>
            </a:r>
          </a:p>
          <a:p>
            <a:pPr marL="1164717" lvl="2" indent="-232943" eaLnBrk="1" hangingPunct="1"/>
            <a:r>
              <a:rPr lang="en-US" altLang="en-US"/>
              <a:t>Requirements For Reasonable Accommodations for persons with disabilities</a:t>
            </a:r>
          </a:p>
          <a:p>
            <a:pPr marL="1164717" lvl="2" indent="-232943" eaLnBrk="1" hangingPunct="1"/>
            <a:r>
              <a:rPr lang="en-US" altLang="en-US"/>
              <a:t>Requirements For Language Assistance (LEP)	</a:t>
            </a:r>
          </a:p>
          <a:p>
            <a:pPr marL="1164717" lvl="2" indent="-232943" eaLnBrk="1" hangingPunct="1"/>
            <a:r>
              <a:rPr lang="en-US" altLang="en-US"/>
              <a:t>Customer Service</a:t>
            </a:r>
          </a:p>
          <a:p>
            <a:pPr marL="1164717" lvl="2" indent="-232943" eaLnBrk="1" hangingPunct="1"/>
            <a:r>
              <a:rPr lang="en-US" altLang="en-US"/>
              <a:t>Complaint Procedures				</a:t>
            </a:r>
          </a:p>
          <a:p>
            <a:pPr marL="1164717" lvl="2" indent="-232943" eaLnBrk="1" hangingPunct="1"/>
            <a:r>
              <a:rPr lang="en-US" altLang="en-US"/>
              <a:t>Resolution Of Noncompliance/ Conflict Resolution</a:t>
            </a:r>
          </a:p>
          <a:p>
            <a:pPr marL="1164717" lvl="2" indent="-232943" eaLnBrk="1" hangingPunct="1"/>
            <a:r>
              <a:rPr lang="en-US" altLang="en-US"/>
              <a:t>Compliance Review Techniques</a:t>
            </a:r>
          </a:p>
          <a:p>
            <a:pPr marL="1164717" lvl="2" indent="-232943"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BD5EB0E-C128-40C8-BAA1-18A78FB1DC3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DFFD67-B1EA-46D9-A5A4-7012EF07BF97}" type="slidenum">
              <a:rPr lang="en-US" altLang="en-US">
                <a:latin typeface="Century" panose="02040604050505020304" pitchFamily="18" charset="0"/>
              </a:rPr>
              <a:pPr>
                <a:spcBef>
                  <a:spcPct val="0"/>
                </a:spcBef>
              </a:pPr>
              <a:t>14</a:t>
            </a:fld>
            <a:endParaRPr lang="en-US" altLang="en-US">
              <a:latin typeface="Century" panose="02040604050505020304" pitchFamily="18" charset="0"/>
            </a:endParaRPr>
          </a:p>
        </p:txBody>
      </p:sp>
      <p:sp>
        <p:nvSpPr>
          <p:cNvPr id="32771" name="Rectangle 2">
            <a:extLst>
              <a:ext uri="{FF2B5EF4-FFF2-40B4-BE49-F238E27FC236}">
                <a16:creationId xmlns:a16="http://schemas.microsoft.com/office/drawing/2014/main" id="{A428961E-DB13-4AD1-B823-4EA031B05D30}"/>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BAC89FB-1BC6-42C9-A573-B80C8457A1B2}"/>
              </a:ext>
            </a:extLst>
          </p:cNvPr>
          <p:cNvSpPr>
            <a:spLocks noGrp="1" noChangeArrowheads="1"/>
          </p:cNvSpPr>
          <p:nvPr>
            <p:ph type="body" idx="1"/>
          </p:nvPr>
        </p:nvSpPr>
        <p:spPr>
          <a:noFill/>
        </p:spPr>
        <p:txBody>
          <a:bodyPr/>
          <a:lstStyle/>
          <a:p>
            <a:pPr marL="232943" indent="-232943"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17E9D8A-260F-4078-81F9-F98EC049B77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C0BBF1-A90F-4793-A9D6-E194CBB8EE4F}" type="slidenum">
              <a:rPr lang="en-US" altLang="en-US">
                <a:latin typeface="Century" panose="02040604050505020304" pitchFamily="18" charset="0"/>
              </a:rPr>
              <a:pPr>
                <a:spcBef>
                  <a:spcPct val="0"/>
                </a:spcBef>
              </a:pPr>
              <a:t>15</a:t>
            </a:fld>
            <a:endParaRPr lang="en-US" altLang="en-US">
              <a:latin typeface="Century" panose="02040604050505020304" pitchFamily="18" charset="0"/>
            </a:endParaRPr>
          </a:p>
        </p:txBody>
      </p:sp>
      <p:sp>
        <p:nvSpPr>
          <p:cNvPr id="34819" name="Rectangle 2">
            <a:extLst>
              <a:ext uri="{FF2B5EF4-FFF2-40B4-BE49-F238E27FC236}">
                <a16:creationId xmlns:a16="http://schemas.microsoft.com/office/drawing/2014/main" id="{5BCB1244-1F4A-4DF8-8D5C-B20FAE4D3FE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3DBF6143-A004-4DF0-B336-00C0CA7E2D70}"/>
              </a:ext>
            </a:extLst>
          </p:cNvPr>
          <p:cNvSpPr>
            <a:spLocks noGrp="1" noChangeArrowheads="1"/>
          </p:cNvSpPr>
          <p:nvPr>
            <p:ph type="body" idx="1"/>
          </p:nvPr>
        </p:nvSpPr>
        <p:spPr>
          <a:noFill/>
        </p:spPr>
        <p:txBody>
          <a:bodyPr/>
          <a:lstStyle/>
          <a:p>
            <a:pPr eaLnBrk="1" hangingPunct="1"/>
            <a:r>
              <a:rPr lang="en-US" altLang="en-US" sz="1300"/>
              <a:t>This requirement is about outreach and communication.  </a:t>
            </a:r>
          </a:p>
          <a:p>
            <a:pPr eaLnBrk="1" hangingPunct="1"/>
            <a:r>
              <a:rPr lang="en-US" altLang="en-US" sz="1300"/>
              <a:t>People need to be informed of their rights in CACFP administration and operation.</a:t>
            </a:r>
            <a:r>
              <a:rPr lang="en-US" altLang="en-US" sz="1300" b="1"/>
              <a:t> </a:t>
            </a:r>
          </a:p>
          <a:p>
            <a:pPr eaLnBrk="1" hangingPunct="1"/>
            <a:r>
              <a:rPr lang="en-US" altLang="en-US" sz="1300" b="1"/>
              <a:t>CACFP also performs this activity with a annual public release to the media for all participating institutions in New Jersey.  </a:t>
            </a:r>
            <a:r>
              <a:rPr lang="en-US" altLang="en-US" sz="1300"/>
              <a:t> </a:t>
            </a:r>
          </a:p>
          <a:p>
            <a:pPr eaLnBrk="1" hangingPunct="1"/>
            <a:r>
              <a:rPr lang="en-US" altLang="en-US" sz="1300"/>
              <a:t>Underserved populations need special attention and special efforts.  This is an opportunity to market your program and the fact that it does not discriminate!</a:t>
            </a:r>
          </a:p>
          <a:p>
            <a:pPr eaLnBrk="1" hangingPunct="1"/>
            <a:endParaRPr lang="en-US" altLang="en-US"/>
          </a:p>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4A7E593-FB48-41E2-92D2-19332F51D62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0699D1-9388-48F5-9F75-3E17C617DAC0}" type="slidenum">
              <a:rPr lang="en-US" altLang="en-US">
                <a:latin typeface="Century" panose="02040604050505020304" pitchFamily="18" charset="0"/>
              </a:rPr>
              <a:pPr>
                <a:spcBef>
                  <a:spcPct val="0"/>
                </a:spcBef>
              </a:pPr>
              <a:t>16</a:t>
            </a:fld>
            <a:endParaRPr lang="en-US" altLang="en-US">
              <a:latin typeface="Century" panose="02040604050505020304" pitchFamily="18" charset="0"/>
            </a:endParaRPr>
          </a:p>
        </p:txBody>
      </p:sp>
      <p:sp>
        <p:nvSpPr>
          <p:cNvPr id="36867" name="Rectangle 2">
            <a:extLst>
              <a:ext uri="{FF2B5EF4-FFF2-40B4-BE49-F238E27FC236}">
                <a16:creationId xmlns:a16="http://schemas.microsoft.com/office/drawing/2014/main" id="{BCA946F8-5B9A-4D6F-A77E-9F5E4E61F466}"/>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36868" name="Rectangle 3">
            <a:extLst>
              <a:ext uri="{FF2B5EF4-FFF2-40B4-BE49-F238E27FC236}">
                <a16:creationId xmlns:a16="http://schemas.microsoft.com/office/drawing/2014/main" id="{6C6F5824-85A2-458F-9699-29D7F9509ECA}"/>
              </a:ext>
            </a:extLst>
          </p:cNvPr>
          <p:cNvSpPr>
            <a:spLocks noGrp="1" noChangeArrowheads="1"/>
          </p:cNvSpPr>
          <p:nvPr>
            <p:ph type="body" idx="1"/>
          </p:nvPr>
        </p:nvSpPr>
        <p:spPr>
          <a:xfrm>
            <a:off x="934720" y="4415790"/>
            <a:ext cx="5140960" cy="4183380"/>
          </a:xfrm>
          <a:noFill/>
        </p:spPr>
        <p:txBody>
          <a:bodyPr lIns="93824" tIns="46913" rIns="93824" bIns="46913"/>
          <a:lstStyle/>
          <a:p>
            <a:pPr lvl="1" eaLnBrk="1" hangingPunct="1"/>
            <a:r>
              <a:rPr lang="en-US" altLang="en-US">
                <a:solidFill>
                  <a:srgbClr val="000000"/>
                </a:solidFill>
              </a:rPr>
              <a:t>All information materials and sources including Web sites to inform the public about FNS programs are produced for public </a:t>
            </a:r>
            <a:r>
              <a:rPr lang="en-US" altLang="en-US" b="1">
                <a:solidFill>
                  <a:srgbClr val="000000"/>
                </a:solidFill>
              </a:rPr>
              <a:t>information</a:t>
            </a:r>
            <a:r>
              <a:rPr lang="en-US" altLang="en-US">
                <a:solidFill>
                  <a:srgbClr val="000000"/>
                </a:solidFill>
              </a:rPr>
              <a:t>, public </a:t>
            </a:r>
            <a:r>
              <a:rPr lang="en-US" altLang="en-US" b="1">
                <a:solidFill>
                  <a:srgbClr val="000000"/>
                </a:solidFill>
              </a:rPr>
              <a:t>education</a:t>
            </a:r>
            <a:r>
              <a:rPr lang="en-US" altLang="en-US">
                <a:solidFill>
                  <a:srgbClr val="000000"/>
                </a:solidFill>
              </a:rPr>
              <a:t> or public </a:t>
            </a:r>
            <a:r>
              <a:rPr lang="en-US" altLang="en-US" b="1">
                <a:solidFill>
                  <a:srgbClr val="000000"/>
                </a:solidFill>
              </a:rPr>
              <a:t>distribution</a:t>
            </a:r>
            <a:r>
              <a:rPr lang="en-US" altLang="en-US">
                <a:solidFill>
                  <a:srgbClr val="000000"/>
                </a:solidFill>
              </a:rPr>
              <a:t>. </a:t>
            </a:r>
          </a:p>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EFDE4D7E-7B33-46C9-BEA9-9CA0E1A3597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3F8E80-37E0-49CD-B1BB-B18AF5796766}" type="slidenum">
              <a:rPr lang="en-US" altLang="en-US">
                <a:latin typeface="Century" panose="02040604050505020304" pitchFamily="18" charset="0"/>
              </a:rPr>
              <a:pPr>
                <a:spcBef>
                  <a:spcPct val="0"/>
                </a:spcBef>
              </a:pPr>
              <a:t>17</a:t>
            </a:fld>
            <a:endParaRPr lang="en-US" altLang="en-US">
              <a:latin typeface="Century" panose="02040604050505020304" pitchFamily="18" charset="0"/>
            </a:endParaRPr>
          </a:p>
        </p:txBody>
      </p:sp>
      <p:sp>
        <p:nvSpPr>
          <p:cNvPr id="38915" name="Rectangle 2">
            <a:extLst>
              <a:ext uri="{FF2B5EF4-FFF2-40B4-BE49-F238E27FC236}">
                <a16:creationId xmlns:a16="http://schemas.microsoft.com/office/drawing/2014/main" id="{C3FB76E1-EAAB-4C97-AD45-15CD21E11388}"/>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38916" name="Rectangle 3">
            <a:extLst>
              <a:ext uri="{FF2B5EF4-FFF2-40B4-BE49-F238E27FC236}">
                <a16:creationId xmlns:a16="http://schemas.microsoft.com/office/drawing/2014/main" id="{ECE597EF-669B-471F-86A0-BF9BEBDBB1BA}"/>
              </a:ext>
            </a:extLst>
          </p:cNvPr>
          <p:cNvSpPr>
            <a:spLocks noGrp="1" noChangeArrowheads="1"/>
          </p:cNvSpPr>
          <p:nvPr>
            <p:ph type="body" idx="1"/>
          </p:nvPr>
        </p:nvSpPr>
        <p:spPr>
          <a:xfrm>
            <a:off x="934720" y="4415790"/>
            <a:ext cx="5140960" cy="4183380"/>
          </a:xfrm>
          <a:noFill/>
        </p:spPr>
        <p:txBody>
          <a:bodyPr lIns="93824" tIns="46913" rIns="93824" bIns="46913"/>
          <a:lstStyle/>
          <a:p>
            <a:pPr algn="just" eaLnBrk="1" hangingPunct="1"/>
            <a:r>
              <a:rPr lang="en-US" altLang="en-US"/>
              <a:t>The non-discrimination statement and a procedure for filing a complaint concerning the CACFP should be made readily available to the parents/guardians of CACFP enrolled participants, as well as, adults and children who may potentially participate</a:t>
            </a:r>
            <a:r>
              <a:rPr lang="en-US" altLang="en-US" sz="1400"/>
              <a:t>.</a:t>
            </a:r>
          </a:p>
          <a:p>
            <a:pPr eaLnBrk="1" hangingPunct="1"/>
            <a:endParaRPr lang="en-US" altLang="en-US"/>
          </a:p>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3A94993-83F5-4BCA-B254-BBD47FC9BE1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DF6455-7D87-4F33-ABCD-07DE421616D9}" type="slidenum">
              <a:rPr lang="en-US" altLang="en-US">
                <a:latin typeface="Century" panose="02040604050505020304" pitchFamily="18" charset="0"/>
              </a:rPr>
              <a:pPr>
                <a:spcBef>
                  <a:spcPct val="0"/>
                </a:spcBef>
              </a:pPr>
              <a:t>20</a:t>
            </a:fld>
            <a:endParaRPr lang="en-US" altLang="en-US">
              <a:latin typeface="Century" panose="02040604050505020304" pitchFamily="18" charset="0"/>
            </a:endParaRPr>
          </a:p>
        </p:txBody>
      </p:sp>
      <p:sp>
        <p:nvSpPr>
          <p:cNvPr id="43011" name="Rectangle 2">
            <a:extLst>
              <a:ext uri="{FF2B5EF4-FFF2-40B4-BE49-F238E27FC236}">
                <a16:creationId xmlns:a16="http://schemas.microsoft.com/office/drawing/2014/main" id="{BEFFD131-C7F9-4AB9-93A9-B8634A78E8B1}"/>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9D10AAFF-9A58-4AE8-B4A4-3DBC8B743CD0}"/>
              </a:ext>
            </a:extLst>
          </p:cNvPr>
          <p:cNvSpPr>
            <a:spLocks noGrp="1" noChangeArrowheads="1"/>
          </p:cNvSpPr>
          <p:nvPr>
            <p:ph type="body" idx="1"/>
          </p:nvPr>
        </p:nvSpPr>
        <p:spPr>
          <a:noFill/>
        </p:spPr>
        <p:txBody>
          <a:bodyPr/>
          <a:lstStyle/>
          <a:p>
            <a:pPr eaLnBrk="1" hangingPunct="1"/>
            <a:r>
              <a:rPr lang="en-US" altLang="en-US"/>
              <a:t>When publications contain information that is directed to parents, participants, employees and the general public regarding USDA and / or CACFP, the nondiscrimination statement must be included, in full, on all materials</a:t>
            </a:r>
          </a:p>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E3FE963-1E18-4503-8B96-77C0411E447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4F44AA-2D77-458A-B559-281DF3A883DC}" type="slidenum">
              <a:rPr lang="en-US" altLang="en-US">
                <a:latin typeface="Century" panose="02040604050505020304" pitchFamily="18" charset="0"/>
              </a:rPr>
              <a:pPr>
                <a:spcBef>
                  <a:spcPct val="0"/>
                </a:spcBef>
              </a:pPr>
              <a:t>21</a:t>
            </a:fld>
            <a:endParaRPr lang="en-US" altLang="en-US">
              <a:latin typeface="Century" panose="02040604050505020304" pitchFamily="18" charset="0"/>
            </a:endParaRPr>
          </a:p>
        </p:txBody>
      </p:sp>
      <p:sp>
        <p:nvSpPr>
          <p:cNvPr id="45059" name="Rectangle 2">
            <a:extLst>
              <a:ext uri="{FF2B5EF4-FFF2-40B4-BE49-F238E27FC236}">
                <a16:creationId xmlns:a16="http://schemas.microsoft.com/office/drawing/2014/main" id="{50ECFB61-BDFE-45E8-9EAD-1CC8ACDE21DA}"/>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45060" name="Rectangle 3">
            <a:extLst>
              <a:ext uri="{FF2B5EF4-FFF2-40B4-BE49-F238E27FC236}">
                <a16:creationId xmlns:a16="http://schemas.microsoft.com/office/drawing/2014/main" id="{3164F35F-FB97-49C6-9AA8-FD60D7F9D0A7}"/>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7175C3B-48AF-4932-B83B-922BDF300CA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AC8582-5804-4F23-AB81-5C8C7C6592B0}" type="slidenum">
              <a:rPr lang="en-US" altLang="en-US">
                <a:latin typeface="Century" panose="02040604050505020304" pitchFamily="18" charset="0"/>
              </a:rPr>
              <a:pPr>
                <a:spcBef>
                  <a:spcPct val="0"/>
                </a:spcBef>
              </a:pPr>
              <a:t>2</a:t>
            </a:fld>
            <a:endParaRPr lang="en-US" altLang="en-US">
              <a:latin typeface="Century" panose="02040604050505020304" pitchFamily="18" charset="0"/>
            </a:endParaRPr>
          </a:p>
        </p:txBody>
      </p:sp>
      <p:sp>
        <p:nvSpPr>
          <p:cNvPr id="8195" name="Rectangle 2">
            <a:extLst>
              <a:ext uri="{FF2B5EF4-FFF2-40B4-BE49-F238E27FC236}">
                <a16:creationId xmlns:a16="http://schemas.microsoft.com/office/drawing/2014/main" id="{6BC4BF54-7BF6-4C2D-9933-9D1694ED416B}"/>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DFA7B917-333E-4931-8911-7D7A6C4A9FD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EDF928B2-25BB-42A4-9221-BA0A87F8FD6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14C964-C098-46C3-974B-C2EA3DD26093}" type="slidenum">
              <a:rPr lang="en-US" altLang="en-US">
                <a:latin typeface="Century" panose="02040604050505020304" pitchFamily="18" charset="0"/>
              </a:rPr>
              <a:pPr>
                <a:spcBef>
                  <a:spcPct val="0"/>
                </a:spcBef>
              </a:pPr>
              <a:t>22</a:t>
            </a:fld>
            <a:endParaRPr lang="en-US" altLang="en-US">
              <a:latin typeface="Century" panose="02040604050505020304" pitchFamily="18" charset="0"/>
            </a:endParaRPr>
          </a:p>
        </p:txBody>
      </p:sp>
      <p:sp>
        <p:nvSpPr>
          <p:cNvPr id="47107" name="Rectangle 2">
            <a:extLst>
              <a:ext uri="{FF2B5EF4-FFF2-40B4-BE49-F238E27FC236}">
                <a16:creationId xmlns:a16="http://schemas.microsoft.com/office/drawing/2014/main" id="{693CDBA9-198A-48E9-887C-699EF42DF95A}"/>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8F2DA345-AF6D-4F21-BB1D-FCD059325390}"/>
              </a:ext>
            </a:extLst>
          </p:cNvPr>
          <p:cNvSpPr>
            <a:spLocks noGrp="1" noChangeArrowheads="1"/>
          </p:cNvSpPr>
          <p:nvPr>
            <p:ph type="body" idx="1"/>
          </p:nvPr>
        </p:nvSpPr>
        <p:spPr>
          <a:noFill/>
        </p:spPr>
        <p:txBody>
          <a:bodyPr/>
          <a:lstStyle/>
          <a:p>
            <a:pPr lvl="1" eaLnBrk="1" hangingPunct="1">
              <a:buFont typeface="Wingdings" panose="05000000000000000000" pitchFamily="2" charset="2"/>
              <a:buNone/>
            </a:pPr>
            <a:r>
              <a:rPr lang="en-US" altLang="en-US" b="1"/>
              <a:t>The shorter version may be used where the longer statement does not fit.</a:t>
            </a:r>
          </a:p>
          <a:p>
            <a:pPr lvl="1" eaLnBrk="1" hangingPunct="1">
              <a:buFont typeface="Wingdings" panose="05000000000000000000" pitchFamily="2" charset="2"/>
              <a:buNone/>
            </a:pPr>
            <a:r>
              <a:rPr lang="en-US" altLang="en-US" b="1"/>
              <a:t>The statement must be in font size no smaller than font size used in rest of publication</a:t>
            </a:r>
          </a:p>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21EACAD-483A-4668-ABF1-BA056A0ADEC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95B157-C4DE-41F1-9F8E-7D894055B4D7}" type="slidenum">
              <a:rPr lang="en-US" altLang="en-US">
                <a:latin typeface="Century" panose="02040604050505020304" pitchFamily="18" charset="0"/>
              </a:rPr>
              <a:pPr>
                <a:spcBef>
                  <a:spcPct val="0"/>
                </a:spcBef>
              </a:pPr>
              <a:t>23</a:t>
            </a:fld>
            <a:endParaRPr lang="en-US" altLang="en-US">
              <a:latin typeface="Century" panose="02040604050505020304" pitchFamily="18" charset="0"/>
            </a:endParaRPr>
          </a:p>
        </p:txBody>
      </p:sp>
      <p:sp>
        <p:nvSpPr>
          <p:cNvPr id="49155" name="Rectangle 2">
            <a:extLst>
              <a:ext uri="{FF2B5EF4-FFF2-40B4-BE49-F238E27FC236}">
                <a16:creationId xmlns:a16="http://schemas.microsoft.com/office/drawing/2014/main" id="{BD552827-B694-44D1-A7EB-4DA7261D4671}"/>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49156" name="Rectangle 3">
            <a:extLst>
              <a:ext uri="{FF2B5EF4-FFF2-40B4-BE49-F238E27FC236}">
                <a16:creationId xmlns:a16="http://schemas.microsoft.com/office/drawing/2014/main" id="{F5753297-7481-46CF-8886-EC7E81CA8447}"/>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r>
              <a:rPr lang="en-US" altLang="en-US" b="1">
                <a:solidFill>
                  <a:srgbClr val="000000"/>
                </a:solidFill>
              </a:rPr>
              <a:t>Prominently display the “And Justice For All”  poster in each food service area and in all administrative offices so it is visible to participants and their families.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D3D0EB7-5115-413C-A2F2-38D96272093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EC4064-42EA-42E2-9EA2-028F31C6A4CB}" type="slidenum">
              <a:rPr lang="en-US" altLang="en-US">
                <a:latin typeface="Century" panose="02040604050505020304" pitchFamily="18" charset="0"/>
              </a:rPr>
              <a:pPr>
                <a:spcBef>
                  <a:spcPct val="0"/>
                </a:spcBef>
              </a:pPr>
              <a:t>24</a:t>
            </a:fld>
            <a:endParaRPr lang="en-US" altLang="en-US">
              <a:latin typeface="Century" panose="02040604050505020304" pitchFamily="18" charset="0"/>
            </a:endParaRPr>
          </a:p>
        </p:txBody>
      </p:sp>
      <p:sp>
        <p:nvSpPr>
          <p:cNvPr id="51203" name="Rectangle 2">
            <a:extLst>
              <a:ext uri="{FF2B5EF4-FFF2-40B4-BE49-F238E27FC236}">
                <a16:creationId xmlns:a16="http://schemas.microsoft.com/office/drawing/2014/main" id="{503BC55C-47F8-4967-AD01-7BC64FC5E47E}"/>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2444C058-84DC-4503-B062-84A1994C1F10}"/>
              </a:ext>
            </a:extLst>
          </p:cNvPr>
          <p:cNvSpPr>
            <a:spLocks noGrp="1" noChangeArrowheads="1"/>
          </p:cNvSpPr>
          <p:nvPr>
            <p:ph type="body" idx="1"/>
          </p:nvPr>
        </p:nvSpPr>
        <p:spPr>
          <a:noFill/>
        </p:spPr>
        <p:txBody>
          <a:bodyPr/>
          <a:lstStyle/>
          <a:p>
            <a:pPr eaLnBrk="1" hangingPunct="1">
              <a:lnSpc>
                <a:spcPct val="85000"/>
              </a:lnSpc>
            </a:pPr>
            <a:r>
              <a:rPr lang="en-US" altLang="en-US" sz="1400" b="1">
                <a:solidFill>
                  <a:srgbClr val="000000"/>
                </a:solidFill>
              </a:rPr>
              <a:t>Why do I have to collect racial and ethnic data?</a:t>
            </a:r>
          </a:p>
          <a:p>
            <a:pPr eaLnBrk="1" hangingPunct="1">
              <a:lnSpc>
                <a:spcPct val="85000"/>
              </a:lnSpc>
            </a:pPr>
            <a:r>
              <a:rPr lang="en-US" altLang="en-US">
                <a:solidFill>
                  <a:srgbClr val="000000"/>
                </a:solidFill>
                <a:latin typeface="Arial" panose="020B0604020202020204" pitchFamily="34" charset="0"/>
              </a:rPr>
              <a:t>This data is used to determine how effectively your program is reaching potentially eligible participants and where outreach may be needed.</a:t>
            </a:r>
          </a:p>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16DFD9A-6ED7-4841-8119-6D8ECCA54D4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50A175-7EF4-4445-B5F0-F0E606C011B6}" type="slidenum">
              <a:rPr lang="en-US" altLang="en-US">
                <a:latin typeface="Century" panose="02040604050505020304" pitchFamily="18" charset="0"/>
              </a:rPr>
              <a:pPr>
                <a:spcBef>
                  <a:spcPct val="0"/>
                </a:spcBef>
              </a:pPr>
              <a:t>25</a:t>
            </a:fld>
            <a:endParaRPr lang="en-US" altLang="en-US">
              <a:latin typeface="Century" panose="02040604050505020304" pitchFamily="18" charset="0"/>
            </a:endParaRPr>
          </a:p>
        </p:txBody>
      </p:sp>
      <p:sp>
        <p:nvSpPr>
          <p:cNvPr id="53251" name="Rectangle 2">
            <a:extLst>
              <a:ext uri="{FF2B5EF4-FFF2-40B4-BE49-F238E27FC236}">
                <a16:creationId xmlns:a16="http://schemas.microsoft.com/office/drawing/2014/main" id="{BEF2F7E4-59CC-4D96-99D4-6BA14A870CAD}"/>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53252" name="Rectangle 3">
            <a:extLst>
              <a:ext uri="{FF2B5EF4-FFF2-40B4-BE49-F238E27FC236}">
                <a16:creationId xmlns:a16="http://schemas.microsoft.com/office/drawing/2014/main" id="{1B01D122-4CE2-4BD8-990C-8AEE83A082E3}"/>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lnSpc>
                <a:spcPct val="85000"/>
              </a:lnSpc>
              <a:spcBef>
                <a:spcPct val="40000"/>
              </a:spcBef>
            </a:pPr>
            <a:r>
              <a:rPr lang="en-US" altLang="en-US" sz="1800">
                <a:solidFill>
                  <a:srgbClr val="000000"/>
                </a:solidFill>
              </a:rPr>
              <a:t>Data should be kept secure and  confidential</a:t>
            </a:r>
          </a:p>
          <a:p>
            <a:pPr eaLnBrk="1" hangingPunct="1"/>
            <a:endParaRPr lang="en-US" altLang="en-US" sz="18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5F4A5FC-1039-49D2-9F07-2D168AE4184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F283B1-831C-4E47-883B-309F251CB991}" type="slidenum">
              <a:rPr lang="en-US" altLang="en-US">
                <a:latin typeface="Century" panose="02040604050505020304" pitchFamily="18" charset="0"/>
              </a:rPr>
              <a:pPr>
                <a:spcBef>
                  <a:spcPct val="0"/>
                </a:spcBef>
              </a:pPr>
              <a:t>26</a:t>
            </a:fld>
            <a:endParaRPr lang="en-US" altLang="en-US">
              <a:latin typeface="Century" panose="02040604050505020304" pitchFamily="18" charset="0"/>
            </a:endParaRPr>
          </a:p>
        </p:txBody>
      </p:sp>
      <p:sp>
        <p:nvSpPr>
          <p:cNvPr id="55299" name="Rectangle 2">
            <a:extLst>
              <a:ext uri="{FF2B5EF4-FFF2-40B4-BE49-F238E27FC236}">
                <a16:creationId xmlns:a16="http://schemas.microsoft.com/office/drawing/2014/main" id="{A03F00C1-3E8B-4FE9-A625-7ABF89842461}"/>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79F1F4D1-3A72-4832-84B0-EFA708E01323}"/>
              </a:ext>
            </a:extLst>
          </p:cNvPr>
          <p:cNvSpPr>
            <a:spLocks noGrp="1" noChangeArrowheads="1"/>
          </p:cNvSpPr>
          <p:nvPr>
            <p:ph type="body" idx="1"/>
          </p:nvPr>
        </p:nvSpPr>
        <p:spPr/>
        <p:txBody>
          <a:bodyPr/>
          <a:lstStyle/>
          <a:p>
            <a:pPr eaLnBrk="1" hangingPunct="1">
              <a:defRPr/>
            </a:pPr>
            <a:r>
              <a:rPr lang="en-US" b="1">
                <a:effectLst>
                  <a:outerShdw blurRad="38100" dist="38100" dir="2700000" algn="tl">
                    <a:srgbClr val="C0C0C0"/>
                  </a:outerShdw>
                </a:effectLst>
              </a:rPr>
              <a:t>You may report this data as a PERCENTAGE.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DBC773F2-9827-4263-8D55-DCD807A7E8C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5C4CC4-D2EB-472C-9944-191B58F0776A}" type="slidenum">
              <a:rPr lang="en-US" altLang="en-US">
                <a:latin typeface="Century" panose="02040604050505020304" pitchFamily="18" charset="0"/>
              </a:rPr>
              <a:pPr>
                <a:spcBef>
                  <a:spcPct val="0"/>
                </a:spcBef>
              </a:pPr>
              <a:t>27</a:t>
            </a:fld>
            <a:endParaRPr lang="en-US" altLang="en-US">
              <a:latin typeface="Century" panose="02040604050505020304" pitchFamily="18" charset="0"/>
            </a:endParaRPr>
          </a:p>
        </p:txBody>
      </p:sp>
      <p:sp>
        <p:nvSpPr>
          <p:cNvPr id="57347" name="Rectangle 2">
            <a:extLst>
              <a:ext uri="{FF2B5EF4-FFF2-40B4-BE49-F238E27FC236}">
                <a16:creationId xmlns:a16="http://schemas.microsoft.com/office/drawing/2014/main" id="{1C15B441-74E2-47F8-B40F-74CB6E212114}"/>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0C4FB34E-6663-4939-B586-757B34C2A8C4}"/>
              </a:ext>
            </a:extLst>
          </p:cNvPr>
          <p:cNvSpPr>
            <a:spLocks noGrp="1" noChangeArrowheads="1"/>
          </p:cNvSpPr>
          <p:nvPr>
            <p:ph type="body" idx="1"/>
          </p:nvPr>
        </p:nvSpPr>
        <p:spPr/>
        <p:txBody>
          <a:bodyPr/>
          <a:lstStyle/>
          <a:p>
            <a:pPr>
              <a:spcBef>
                <a:spcPct val="0"/>
              </a:spcBef>
              <a:defRPr/>
            </a:pPr>
            <a:r>
              <a:rPr lang="en-US" b="1">
                <a:effectLst>
                  <a:outerShdw blurRad="38100" dist="38100" dir="2700000" algn="tl">
                    <a:srgbClr val="C0C0C0"/>
                  </a:outerShdw>
                </a:effectLst>
              </a:rPr>
              <a:t>Report ACTUAL number – by October 31 each year.</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996210-8D3B-4091-AAFD-CE26955DB48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6055D9-B384-4ED4-AADA-CAAFB8F514A4}" type="slidenum">
              <a:rPr lang="en-US" altLang="en-US">
                <a:latin typeface="Century" panose="02040604050505020304" pitchFamily="18" charset="0"/>
              </a:rPr>
              <a:pPr>
                <a:spcBef>
                  <a:spcPct val="0"/>
                </a:spcBef>
              </a:pPr>
              <a:t>28</a:t>
            </a:fld>
            <a:endParaRPr lang="en-US" altLang="en-US">
              <a:latin typeface="Century" panose="02040604050505020304" pitchFamily="18" charset="0"/>
            </a:endParaRPr>
          </a:p>
        </p:txBody>
      </p:sp>
      <p:sp>
        <p:nvSpPr>
          <p:cNvPr id="59395" name="Rectangle 2">
            <a:extLst>
              <a:ext uri="{FF2B5EF4-FFF2-40B4-BE49-F238E27FC236}">
                <a16:creationId xmlns:a16="http://schemas.microsoft.com/office/drawing/2014/main" id="{C751DFCA-B583-4057-9333-544271194219}"/>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DD21A94F-13D4-483C-AA30-7E6E03156CC8}"/>
              </a:ext>
            </a:extLst>
          </p:cNvPr>
          <p:cNvSpPr>
            <a:spLocks noGrp="1" noChangeArrowheads="1"/>
          </p:cNvSpPr>
          <p:nvPr>
            <p:ph type="body" idx="1"/>
          </p:nvPr>
        </p:nvSpPr>
        <p:spPr>
          <a:noFill/>
        </p:spPr>
        <p:txBody>
          <a:bodyPr/>
          <a:lstStyle/>
          <a:p>
            <a:pPr eaLnBrk="1" hangingPunct="1"/>
            <a:endParaRPr lang="en-US" altLang="en-US"/>
          </a:p>
          <a:p>
            <a:pPr eaLnBrk="1" hangingPunct="1"/>
            <a:r>
              <a:rPr lang="en-US" altLang="en-US"/>
              <a:t>The sum of “Hispanic or Latino” and “Not Hispanic of Latino” categories must equal 100% of the participants or total enrolled 	</a:t>
            </a:r>
          </a:p>
          <a:p>
            <a:pPr eaLnBrk="1" hangingPunct="1"/>
            <a:endParaRPr lang="en-US" altLang="en-US"/>
          </a:p>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6A1A485-C5C3-4860-8C99-838DFC13319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86853F-60F3-4830-97A5-28B220DB0341}" type="slidenum">
              <a:rPr lang="en-US" altLang="en-US">
                <a:latin typeface="Century" panose="02040604050505020304" pitchFamily="18" charset="0"/>
              </a:rPr>
              <a:pPr>
                <a:spcBef>
                  <a:spcPct val="0"/>
                </a:spcBef>
              </a:pPr>
              <a:t>29</a:t>
            </a:fld>
            <a:endParaRPr lang="en-US" altLang="en-US">
              <a:latin typeface="Century" panose="02040604050505020304" pitchFamily="18" charset="0"/>
            </a:endParaRPr>
          </a:p>
        </p:txBody>
      </p:sp>
      <p:sp>
        <p:nvSpPr>
          <p:cNvPr id="61443" name="Rectangle 2">
            <a:extLst>
              <a:ext uri="{FF2B5EF4-FFF2-40B4-BE49-F238E27FC236}">
                <a16:creationId xmlns:a16="http://schemas.microsoft.com/office/drawing/2014/main" id="{1106EF7B-ADF0-443D-A8C9-084A90491B44}"/>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F5D4B9F2-CAE8-42B0-B5B4-9FD6A55F54E3}"/>
              </a:ext>
            </a:extLst>
          </p:cNvPr>
          <p:cNvSpPr>
            <a:spLocks noGrp="1" noChangeArrowheads="1"/>
          </p:cNvSpPr>
          <p:nvPr>
            <p:ph type="body" idx="1"/>
          </p:nvPr>
        </p:nvSpPr>
        <p:spPr>
          <a:noFill/>
        </p:spPr>
        <p:txBody>
          <a:bodyPr/>
          <a:lstStyle/>
          <a:p>
            <a:pPr eaLnBrk="1" hangingPunct="1"/>
            <a:r>
              <a:rPr lang="en-US" altLang="en-US"/>
              <a:t>The form has been revised to define the Racial and Ethnic categories. </a:t>
            </a:r>
          </a:p>
          <a:p>
            <a:pPr eaLnBrk="1" hangingPunct="1"/>
            <a:r>
              <a:rPr lang="en-US" altLang="en-US"/>
              <a:t>Agencies are now required to use this revised form when completing the annual data collection of race and ethnicity of the participants at your center.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B0D3BF15-4144-4547-B2E2-1E7DC1993B4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4EFFA7-C5E4-49BD-BBD0-4480A962F2ED}" type="slidenum">
              <a:rPr lang="en-US" altLang="en-US">
                <a:latin typeface="Century" panose="02040604050505020304" pitchFamily="18" charset="0"/>
              </a:rPr>
              <a:pPr>
                <a:spcBef>
                  <a:spcPct val="0"/>
                </a:spcBef>
              </a:pPr>
              <a:t>30</a:t>
            </a:fld>
            <a:endParaRPr lang="en-US" altLang="en-US">
              <a:latin typeface="Century" panose="02040604050505020304" pitchFamily="18" charset="0"/>
            </a:endParaRPr>
          </a:p>
        </p:txBody>
      </p:sp>
      <p:sp>
        <p:nvSpPr>
          <p:cNvPr id="63491" name="Rectangle 2">
            <a:extLst>
              <a:ext uri="{FF2B5EF4-FFF2-40B4-BE49-F238E27FC236}">
                <a16:creationId xmlns:a16="http://schemas.microsoft.com/office/drawing/2014/main" id="{64C48D7B-942F-41BE-8A3E-7F4EFDEAB308}"/>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63492" name="Rectangle 3">
            <a:extLst>
              <a:ext uri="{FF2B5EF4-FFF2-40B4-BE49-F238E27FC236}">
                <a16:creationId xmlns:a16="http://schemas.microsoft.com/office/drawing/2014/main" id="{BFB3BE6E-EE08-4B07-B052-33870FB0F105}"/>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r>
              <a:rPr lang="en-US" altLang="en-US"/>
              <a:t>Agencies may use visual identification to determine a participant’s racial or ethnic category. </a:t>
            </a:r>
          </a:p>
          <a:p>
            <a:pPr eaLnBrk="1" hangingPunct="1"/>
            <a:r>
              <a:rPr lang="en-US" altLang="en-US"/>
              <a:t>A participant may be included in the group that he/she appears to belong, identifies with, or is regarded as a member by the community. </a:t>
            </a:r>
          </a:p>
          <a:p>
            <a:pPr eaLnBrk="1" hangingPunct="1"/>
            <a:endParaRPr lang="en-US" altLang="en-US"/>
          </a:p>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B4340A16-B2C7-43EE-8CDF-3C77815BCCD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F7B10A-687E-4864-AD1B-2B83DC369C86}" type="slidenum">
              <a:rPr lang="en-US" altLang="en-US">
                <a:latin typeface="Century" panose="02040604050505020304" pitchFamily="18" charset="0"/>
              </a:rPr>
              <a:pPr>
                <a:spcBef>
                  <a:spcPct val="0"/>
                </a:spcBef>
              </a:pPr>
              <a:t>31</a:t>
            </a:fld>
            <a:endParaRPr lang="en-US" altLang="en-US">
              <a:latin typeface="Century" panose="02040604050505020304" pitchFamily="18" charset="0"/>
            </a:endParaRPr>
          </a:p>
        </p:txBody>
      </p:sp>
      <p:sp>
        <p:nvSpPr>
          <p:cNvPr id="65539" name="Rectangle 2">
            <a:extLst>
              <a:ext uri="{FF2B5EF4-FFF2-40B4-BE49-F238E27FC236}">
                <a16:creationId xmlns:a16="http://schemas.microsoft.com/office/drawing/2014/main" id="{0F963763-0573-42AC-9F3A-8B58903E434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CCC46301-CD05-4C39-BA93-A2391BF5ADB5}"/>
              </a:ext>
            </a:extLst>
          </p:cNvPr>
          <p:cNvSpPr>
            <a:spLocks noGrp="1" noChangeArrowheads="1"/>
          </p:cNvSpPr>
          <p:nvPr>
            <p:ph type="body" idx="1"/>
          </p:nvPr>
        </p:nvSpPr>
        <p:spPr>
          <a:noFill/>
        </p:spPr>
        <p:txBody>
          <a:bodyPr/>
          <a:lstStyle/>
          <a:p>
            <a:pPr eaLnBrk="1" hangingPunct="1"/>
            <a:r>
              <a:rPr lang="en-US" altLang="en-US"/>
              <a:t>The Child and Adult Care Food Program enclosed this form in your application renewal package to help you meet CACFP requirements.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B975776C-998A-443F-9A6B-7BF0F21F7C0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B9CBBF-DE66-4151-A9D5-411C22E50210}" type="slidenum">
              <a:rPr lang="en-US" altLang="en-US">
                <a:latin typeface="Century" panose="02040604050505020304" pitchFamily="18" charset="0"/>
              </a:rPr>
              <a:pPr>
                <a:spcBef>
                  <a:spcPct val="0"/>
                </a:spcBef>
              </a:pPr>
              <a:t>3</a:t>
            </a:fld>
            <a:endParaRPr lang="en-US" altLang="en-US">
              <a:latin typeface="Century" panose="02040604050505020304" pitchFamily="18" charset="0"/>
            </a:endParaRPr>
          </a:p>
        </p:txBody>
      </p:sp>
      <p:sp>
        <p:nvSpPr>
          <p:cNvPr id="10243" name="Rectangle 2">
            <a:extLst>
              <a:ext uri="{FF2B5EF4-FFF2-40B4-BE49-F238E27FC236}">
                <a16:creationId xmlns:a16="http://schemas.microsoft.com/office/drawing/2014/main" id="{E35494A4-E31C-441F-95D3-3C5C8CF1D05C}"/>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0244" name="Rectangle 3">
            <a:extLst>
              <a:ext uri="{FF2B5EF4-FFF2-40B4-BE49-F238E27FC236}">
                <a16:creationId xmlns:a16="http://schemas.microsoft.com/office/drawing/2014/main" id="{074B8AD6-2D45-41EF-A765-226C43B5735B}"/>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r>
              <a:rPr lang="en-US" altLang="en-US" sz="1300"/>
              <a:t>There are essentially four Civil Rights goals for USDA’s Nutrition Programs and Activities.</a:t>
            </a:r>
          </a:p>
          <a:p>
            <a:pPr eaLnBrk="1" hangingPunct="1"/>
            <a:r>
              <a:rPr lang="en-US" altLang="en-US" sz="1300"/>
              <a:t>These goals are accomplished through steps outlined in FNS Instruction 113-1 such as –</a:t>
            </a:r>
          </a:p>
          <a:p>
            <a:pPr lvl="2" eaLnBrk="1" hangingPunct="1">
              <a:buFontTx/>
              <a:buChar char="•"/>
            </a:pPr>
            <a:r>
              <a:rPr lang="en-US" altLang="en-US" sz="1300"/>
              <a:t>Awareness of protected classes and the definition of discrimination –</a:t>
            </a:r>
          </a:p>
          <a:p>
            <a:pPr lvl="2" eaLnBrk="1" hangingPunct="1">
              <a:buFontTx/>
              <a:buChar char="•"/>
            </a:pPr>
            <a:r>
              <a:rPr lang="en-US" altLang="en-US" sz="1300"/>
              <a:t>Public notification of complaint procedures</a:t>
            </a:r>
          </a:p>
          <a:p>
            <a:pPr lvl="2" eaLnBrk="1" hangingPunct="1">
              <a:buFontTx/>
              <a:buChar char="•"/>
            </a:pPr>
            <a:r>
              <a:rPr lang="en-US" altLang="en-US" sz="1300"/>
              <a:t>Training </a:t>
            </a:r>
          </a:p>
          <a:p>
            <a:pPr lvl="2" eaLnBrk="1" hangingPunct="1">
              <a:buFontTx/>
              <a:buChar char="•"/>
            </a:pPr>
            <a:r>
              <a:rPr lang="en-US" altLang="en-US" sz="1300"/>
              <a:t>Data collection</a:t>
            </a:r>
          </a:p>
          <a:p>
            <a:pPr lvl="2" eaLnBrk="1" hangingPunct="1">
              <a:buFontTx/>
              <a:buChar char="•"/>
            </a:pPr>
            <a:r>
              <a:rPr lang="en-US" altLang="en-US" sz="1300"/>
              <a:t>Review and evaluation procedures and </a:t>
            </a:r>
          </a:p>
          <a:p>
            <a:pPr lvl="2" eaLnBrk="1" hangingPunct="1">
              <a:buFontTx/>
              <a:buChar char="•"/>
            </a:pPr>
            <a:r>
              <a:rPr lang="en-US" altLang="en-US" sz="1300"/>
              <a:t>Complaint procedures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1EDF1C66-D2C7-4657-BBA9-E9A57559B03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401AE4-2C61-4782-BB87-072189794D07}" type="slidenum">
              <a:rPr lang="en-US" altLang="en-US">
                <a:latin typeface="Century" panose="02040604050505020304" pitchFamily="18" charset="0"/>
              </a:rPr>
              <a:pPr>
                <a:spcBef>
                  <a:spcPct val="0"/>
                </a:spcBef>
              </a:pPr>
              <a:t>32</a:t>
            </a:fld>
            <a:endParaRPr lang="en-US" altLang="en-US">
              <a:latin typeface="Century" panose="02040604050505020304" pitchFamily="18" charset="0"/>
            </a:endParaRPr>
          </a:p>
        </p:txBody>
      </p:sp>
      <p:sp>
        <p:nvSpPr>
          <p:cNvPr id="67587" name="Rectangle 2">
            <a:extLst>
              <a:ext uri="{FF2B5EF4-FFF2-40B4-BE49-F238E27FC236}">
                <a16:creationId xmlns:a16="http://schemas.microsoft.com/office/drawing/2014/main" id="{8F11C05F-3CD7-4190-A2D8-39988D27A6AE}"/>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40819BA-EBB9-4580-A072-F4DA91FC3D66}"/>
              </a:ext>
            </a:extLst>
          </p:cNvPr>
          <p:cNvSpPr>
            <a:spLocks noGrp="1" noChangeArrowheads="1"/>
          </p:cNvSpPr>
          <p:nvPr>
            <p:ph type="body" idx="1"/>
          </p:nvPr>
        </p:nvSpPr>
        <p:spPr>
          <a:noFill/>
        </p:spPr>
        <p:txBody>
          <a:bodyPr/>
          <a:lstStyle/>
          <a:p>
            <a:pPr eaLnBrk="1" hangingPunct="1"/>
            <a:r>
              <a:rPr lang="en-US" altLang="en-US"/>
              <a:t>Each agency is required to obtain data by race and ethnic category on potentially eligible populations, applicants, and participants in their Program service area.  </a:t>
            </a:r>
          </a:p>
          <a:p>
            <a:pPr eaLnBrk="1" hangingPunct="1"/>
            <a:r>
              <a:rPr lang="en-US" altLang="en-US"/>
              <a:t>Use the Civil Rights Data Collection Form to collect this data.</a:t>
            </a:r>
          </a:p>
          <a:p>
            <a:pPr eaLnBrk="1" hangingPunct="1"/>
            <a:r>
              <a:rPr lang="en-US" altLang="en-US"/>
              <a:t>These forms were enclosed with the application renewal package stapled to Technical Assistance Forms. </a:t>
            </a:r>
          </a:p>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6250852D-33EF-4BF9-979A-EF30FE08AA1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24B61D-13C2-4D9A-A09C-11E428C92D37}" type="slidenum">
              <a:rPr lang="en-US" altLang="en-US">
                <a:latin typeface="Century" panose="02040604050505020304" pitchFamily="18" charset="0"/>
              </a:rPr>
              <a:pPr>
                <a:spcBef>
                  <a:spcPct val="0"/>
                </a:spcBef>
              </a:pPr>
              <a:t>33</a:t>
            </a:fld>
            <a:endParaRPr lang="en-US" altLang="en-US">
              <a:latin typeface="Century" panose="02040604050505020304" pitchFamily="18" charset="0"/>
            </a:endParaRPr>
          </a:p>
        </p:txBody>
      </p:sp>
      <p:sp>
        <p:nvSpPr>
          <p:cNvPr id="69635" name="Rectangle 2">
            <a:extLst>
              <a:ext uri="{FF2B5EF4-FFF2-40B4-BE49-F238E27FC236}">
                <a16:creationId xmlns:a16="http://schemas.microsoft.com/office/drawing/2014/main" id="{AA7D8D72-BAD9-4ACA-8B3F-95DBA6F1B0A6}"/>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954A6552-64A5-41C7-AB80-A1D19E41A3F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A59FFDA4-2358-4B39-BEDC-E442DB15416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1D91E3-AFEA-47A7-BE80-0181DE1A21D1}" type="slidenum">
              <a:rPr lang="en-US" altLang="en-US">
                <a:latin typeface="Century" panose="02040604050505020304" pitchFamily="18" charset="0"/>
              </a:rPr>
              <a:pPr>
                <a:spcBef>
                  <a:spcPct val="0"/>
                </a:spcBef>
              </a:pPr>
              <a:t>34</a:t>
            </a:fld>
            <a:endParaRPr lang="en-US" altLang="en-US">
              <a:latin typeface="Century" panose="02040604050505020304" pitchFamily="18" charset="0"/>
            </a:endParaRPr>
          </a:p>
        </p:txBody>
      </p:sp>
      <p:sp>
        <p:nvSpPr>
          <p:cNvPr id="71683" name="Rectangle 2">
            <a:extLst>
              <a:ext uri="{FF2B5EF4-FFF2-40B4-BE49-F238E27FC236}">
                <a16:creationId xmlns:a16="http://schemas.microsoft.com/office/drawing/2014/main" id="{4A9CDB09-0917-4C92-BD06-72BCA008B3AF}"/>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71684" name="Rectangle 3">
            <a:extLst>
              <a:ext uri="{FF2B5EF4-FFF2-40B4-BE49-F238E27FC236}">
                <a16:creationId xmlns:a16="http://schemas.microsoft.com/office/drawing/2014/main" id="{CB89F0D2-8D54-47BC-B479-C8FCAEC064CF}"/>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F29F387E-4BEF-4112-A6CF-7CD262B6D38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E17AB1-B78A-4CC3-95B2-02F86E85E8BD}" type="slidenum">
              <a:rPr lang="en-US" altLang="en-US">
                <a:latin typeface="Century" panose="02040604050505020304" pitchFamily="18" charset="0"/>
              </a:rPr>
              <a:pPr>
                <a:spcBef>
                  <a:spcPct val="0"/>
                </a:spcBef>
              </a:pPr>
              <a:t>35</a:t>
            </a:fld>
            <a:endParaRPr lang="en-US" altLang="en-US">
              <a:latin typeface="Century" panose="02040604050505020304" pitchFamily="18" charset="0"/>
            </a:endParaRPr>
          </a:p>
        </p:txBody>
      </p:sp>
      <p:sp>
        <p:nvSpPr>
          <p:cNvPr id="73731" name="Rectangle 2">
            <a:extLst>
              <a:ext uri="{FF2B5EF4-FFF2-40B4-BE49-F238E27FC236}">
                <a16:creationId xmlns:a16="http://schemas.microsoft.com/office/drawing/2014/main" id="{7C6BA5EA-A112-4A40-BF7D-8202DD546988}"/>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2FC92944-11D8-4F11-B901-CA569EE6CC87}"/>
              </a:ext>
            </a:extLst>
          </p:cNvPr>
          <p:cNvSpPr>
            <a:spLocks noGrp="1" noChangeArrowheads="1"/>
          </p:cNvSpPr>
          <p:nvPr>
            <p:ph type="body" idx="1"/>
          </p:nvPr>
        </p:nvSpPr>
        <p:spPr>
          <a:noFill/>
        </p:spPr>
        <p:txBody>
          <a:bodyPr/>
          <a:lstStyle/>
          <a:p>
            <a:pPr eaLnBrk="1" hangingPunct="1">
              <a:lnSpc>
                <a:spcPct val="80000"/>
              </a:lnSpc>
              <a:spcBef>
                <a:spcPct val="75000"/>
              </a:spcBef>
              <a:buFont typeface="Wingdings" panose="05000000000000000000" pitchFamily="2" charset="2"/>
              <a:buNone/>
            </a:pPr>
            <a:r>
              <a:rPr lang="en-US" altLang="en-US" sz="700"/>
              <a:t>Institutions and sponsors participating in the Child Nutrition Programs </a:t>
            </a:r>
            <a:r>
              <a:rPr lang="en-US" altLang="en-US" sz="700">
                <a:solidFill>
                  <a:srgbClr val="000000"/>
                </a:solidFill>
              </a:rPr>
              <a:t>are required to make substitutions or modifications to the meal patterns for those participants with disabilities who are unable to consume the meals offered to non-disabled participants.</a:t>
            </a:r>
          </a:p>
          <a:p>
            <a:pPr eaLnBrk="1" hangingPunct="1">
              <a:lnSpc>
                <a:spcPct val="80000"/>
              </a:lnSpc>
              <a:spcBef>
                <a:spcPct val="75000"/>
              </a:spcBef>
              <a:buFont typeface="Wingdings" panose="05000000000000000000" pitchFamily="2" charset="2"/>
              <a:buNone/>
            </a:pPr>
            <a:endParaRPr lang="en-US" altLang="en-US" sz="700">
              <a:solidFill>
                <a:srgbClr val="000000"/>
              </a:solidFill>
            </a:endParaRPr>
          </a:p>
          <a:p>
            <a:pPr eaLnBrk="1" hangingPunct="1">
              <a:lnSpc>
                <a:spcPct val="80000"/>
              </a:lnSpc>
              <a:spcBef>
                <a:spcPct val="75000"/>
              </a:spcBef>
              <a:buFont typeface="Wingdings" panose="05000000000000000000" pitchFamily="2" charset="2"/>
              <a:buNone/>
            </a:pPr>
            <a:r>
              <a:rPr lang="en-US" altLang="en-US" sz="700">
                <a:solidFill>
                  <a:srgbClr val="000000"/>
                </a:solidFill>
              </a:rPr>
              <a:t>Each person with a disability has different needs.  Therefore requests for reasonable accommodation are handled on a case-by-case basis.</a:t>
            </a:r>
          </a:p>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7A818FE8-E0BE-485E-BC02-D519C605B4F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702B7A-9661-4640-AFE2-B42A2579CA2A}" type="slidenum">
              <a:rPr lang="en-US" altLang="en-US">
                <a:latin typeface="Century" panose="02040604050505020304" pitchFamily="18" charset="0"/>
              </a:rPr>
              <a:pPr>
                <a:spcBef>
                  <a:spcPct val="0"/>
                </a:spcBef>
              </a:pPr>
              <a:t>36</a:t>
            </a:fld>
            <a:endParaRPr lang="en-US" altLang="en-US">
              <a:latin typeface="Century" panose="02040604050505020304" pitchFamily="18" charset="0"/>
            </a:endParaRPr>
          </a:p>
        </p:txBody>
      </p:sp>
      <p:sp>
        <p:nvSpPr>
          <p:cNvPr id="75779" name="Rectangle 2">
            <a:extLst>
              <a:ext uri="{FF2B5EF4-FFF2-40B4-BE49-F238E27FC236}">
                <a16:creationId xmlns:a16="http://schemas.microsoft.com/office/drawing/2014/main" id="{CE9EC72B-36BC-4FFF-8699-DB96F445BBB9}"/>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22666421-D47F-47BB-86E4-6F5FDB26293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EAAEC8F0-9E33-4EC6-8808-EB04992963C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E11C95-C73A-4A8B-B4E1-2B1AE94CC0B5}" type="slidenum">
              <a:rPr lang="en-US" altLang="en-US">
                <a:latin typeface="Century" panose="02040604050505020304" pitchFamily="18" charset="0"/>
              </a:rPr>
              <a:pPr>
                <a:spcBef>
                  <a:spcPct val="0"/>
                </a:spcBef>
              </a:pPr>
              <a:t>37</a:t>
            </a:fld>
            <a:endParaRPr lang="en-US" altLang="en-US">
              <a:latin typeface="Century" panose="02040604050505020304" pitchFamily="18" charset="0"/>
            </a:endParaRPr>
          </a:p>
        </p:txBody>
      </p:sp>
      <p:sp>
        <p:nvSpPr>
          <p:cNvPr id="77827" name="Rectangle 2">
            <a:extLst>
              <a:ext uri="{FF2B5EF4-FFF2-40B4-BE49-F238E27FC236}">
                <a16:creationId xmlns:a16="http://schemas.microsoft.com/office/drawing/2014/main" id="{EE79DA94-D8C7-49ED-A18F-74A55E91B033}"/>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4446788C-915C-4EF2-9C7C-92FC1B7D343A}"/>
              </a:ext>
            </a:extLst>
          </p:cNvPr>
          <p:cNvSpPr>
            <a:spLocks noGrp="1" noChangeArrowheads="1"/>
          </p:cNvSpPr>
          <p:nvPr>
            <p:ph type="body" idx="1"/>
          </p:nvPr>
        </p:nvSpPr>
        <p:spPr>
          <a:noFill/>
        </p:spPr>
        <p:txBody>
          <a:bodyPr/>
          <a:lstStyle/>
          <a:p>
            <a:pPr eaLnBrk="1" hangingPunct="1"/>
            <a:r>
              <a:rPr lang="en-US" altLang="en-US"/>
              <a:t>Lack of documentation is the equivalent to meals not meeting program requirements.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454A7E7-318C-45B7-B250-77ED2185847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D12678-3FE5-4197-8296-05497A32F666}" type="slidenum">
              <a:rPr lang="en-US" altLang="en-US">
                <a:latin typeface="Century" panose="02040604050505020304" pitchFamily="18" charset="0"/>
              </a:rPr>
              <a:pPr>
                <a:spcBef>
                  <a:spcPct val="0"/>
                </a:spcBef>
              </a:pPr>
              <a:t>38</a:t>
            </a:fld>
            <a:endParaRPr lang="en-US" altLang="en-US">
              <a:latin typeface="Century" panose="02040604050505020304" pitchFamily="18" charset="0"/>
            </a:endParaRPr>
          </a:p>
        </p:txBody>
      </p:sp>
      <p:sp>
        <p:nvSpPr>
          <p:cNvPr id="79875" name="Rectangle 2">
            <a:extLst>
              <a:ext uri="{FF2B5EF4-FFF2-40B4-BE49-F238E27FC236}">
                <a16:creationId xmlns:a16="http://schemas.microsoft.com/office/drawing/2014/main" id="{F6D1FCCE-DA89-4F19-A1AE-7004B7D51435}"/>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79876" name="Rectangle 3">
            <a:extLst>
              <a:ext uri="{FF2B5EF4-FFF2-40B4-BE49-F238E27FC236}">
                <a16:creationId xmlns:a16="http://schemas.microsoft.com/office/drawing/2014/main" id="{89AFB04B-DC17-4CF7-9FF0-B2E9B3EEAA1F}"/>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4B6C50F2-924E-476C-8AB2-5D552937A8D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68F4FD-62F2-4DAF-BF8D-C363FD7B0CE6}" type="slidenum">
              <a:rPr lang="en-US" altLang="en-US">
                <a:latin typeface="Century" panose="02040604050505020304" pitchFamily="18" charset="0"/>
              </a:rPr>
              <a:pPr>
                <a:spcBef>
                  <a:spcPct val="0"/>
                </a:spcBef>
              </a:pPr>
              <a:t>39</a:t>
            </a:fld>
            <a:endParaRPr lang="en-US" altLang="en-US">
              <a:latin typeface="Century" panose="02040604050505020304" pitchFamily="18" charset="0"/>
            </a:endParaRPr>
          </a:p>
        </p:txBody>
      </p:sp>
      <p:sp>
        <p:nvSpPr>
          <p:cNvPr id="81923" name="Rectangle 2">
            <a:extLst>
              <a:ext uri="{FF2B5EF4-FFF2-40B4-BE49-F238E27FC236}">
                <a16:creationId xmlns:a16="http://schemas.microsoft.com/office/drawing/2014/main" id="{4D0E4B2D-66CF-4F6A-83A4-127DF1305D0D}"/>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81924" name="Rectangle 3">
            <a:extLst>
              <a:ext uri="{FF2B5EF4-FFF2-40B4-BE49-F238E27FC236}">
                <a16:creationId xmlns:a16="http://schemas.microsoft.com/office/drawing/2014/main" id="{2DBB606B-04A8-4942-A673-5EEBC79B2650}"/>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r>
              <a:rPr lang="en-US" altLang="en-US">
                <a:solidFill>
                  <a:srgbClr val="000000"/>
                </a:solidFill>
              </a:rPr>
              <a:t>Individuals who do not speak English as their primary language and have a limited ability to read, speak, write, or understand English.</a:t>
            </a:r>
          </a:p>
          <a:p>
            <a:pPr eaLnBrk="1" hangingPunct="1"/>
            <a:r>
              <a:rPr lang="en-US" altLang="en-US">
                <a:solidFill>
                  <a:srgbClr val="000000"/>
                </a:solidFill>
              </a:rPr>
              <a:t>Recipients of Federal financial assistance have a responsibility to take reasonable steps to ensure meaningful access to their programs and activities by persons with LEP.</a:t>
            </a:r>
          </a:p>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C6FE33E-76A7-40B0-9302-E1539194BBF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99678E-339B-485A-8EE4-AAD10304C01E}" type="slidenum">
              <a:rPr lang="en-US" altLang="en-US">
                <a:latin typeface="Century" panose="02040604050505020304" pitchFamily="18" charset="0"/>
              </a:rPr>
              <a:pPr>
                <a:spcBef>
                  <a:spcPct val="0"/>
                </a:spcBef>
              </a:pPr>
              <a:t>40</a:t>
            </a:fld>
            <a:endParaRPr lang="en-US" altLang="en-US">
              <a:latin typeface="Century" panose="02040604050505020304" pitchFamily="18" charset="0"/>
            </a:endParaRPr>
          </a:p>
        </p:txBody>
      </p:sp>
      <p:sp>
        <p:nvSpPr>
          <p:cNvPr id="83971" name="Rectangle 2">
            <a:extLst>
              <a:ext uri="{FF2B5EF4-FFF2-40B4-BE49-F238E27FC236}">
                <a16:creationId xmlns:a16="http://schemas.microsoft.com/office/drawing/2014/main" id="{825D7A76-B1F2-4D53-B203-AF37B425C348}"/>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83972" name="Rectangle 3">
            <a:extLst>
              <a:ext uri="{FF2B5EF4-FFF2-40B4-BE49-F238E27FC236}">
                <a16:creationId xmlns:a16="http://schemas.microsoft.com/office/drawing/2014/main" id="{9267275C-AC88-4D92-868C-EFC9782CDE6A}"/>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15FAD7C3-05ED-447D-95AC-2DDACECE4D6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A46E58-2D5B-47B4-A984-E781F03F8324}" type="slidenum">
              <a:rPr lang="en-US" altLang="en-US">
                <a:latin typeface="Century" panose="02040604050505020304" pitchFamily="18" charset="0"/>
              </a:rPr>
              <a:pPr>
                <a:spcBef>
                  <a:spcPct val="0"/>
                </a:spcBef>
              </a:pPr>
              <a:t>41</a:t>
            </a:fld>
            <a:endParaRPr lang="en-US" altLang="en-US">
              <a:latin typeface="Century" panose="02040604050505020304" pitchFamily="18" charset="0"/>
            </a:endParaRPr>
          </a:p>
        </p:txBody>
      </p:sp>
      <p:sp>
        <p:nvSpPr>
          <p:cNvPr id="86019" name="Rectangle 2">
            <a:extLst>
              <a:ext uri="{FF2B5EF4-FFF2-40B4-BE49-F238E27FC236}">
                <a16:creationId xmlns:a16="http://schemas.microsoft.com/office/drawing/2014/main" id="{93237B6E-528A-4B44-86CC-647A2589742D}"/>
              </a:ext>
            </a:extLst>
          </p:cNvPr>
          <p:cNvSpPr>
            <a:spLocks noGrp="1" noRot="1" noChangeAspect="1" noChangeArrowheads="1" noTextEdit="1"/>
          </p:cNvSpPr>
          <p:nvPr>
            <p:ph type="sldImg"/>
          </p:nvPr>
        </p:nvSpPr>
        <p:spPr>
          <a:xfrm>
            <a:off x="1189038" y="703263"/>
            <a:ext cx="4632325" cy="3473450"/>
          </a:xfrm>
          <a:ln/>
        </p:spPr>
      </p:sp>
      <p:sp>
        <p:nvSpPr>
          <p:cNvPr id="86020" name="Rectangle 3">
            <a:extLst>
              <a:ext uri="{FF2B5EF4-FFF2-40B4-BE49-F238E27FC236}">
                <a16:creationId xmlns:a16="http://schemas.microsoft.com/office/drawing/2014/main" id="{896718B5-146C-4295-84BB-29836A4103D9}"/>
              </a:ext>
            </a:extLst>
          </p:cNvPr>
          <p:cNvSpPr>
            <a:spLocks noGrp="1" noChangeArrowheads="1"/>
          </p:cNvSpPr>
          <p:nvPr>
            <p:ph type="body" idx="1"/>
          </p:nvPr>
        </p:nvSpPr>
        <p:spPr>
          <a:xfrm>
            <a:off x="934720" y="4415790"/>
            <a:ext cx="5140960" cy="4183380"/>
          </a:xfrm>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A38AA73-AC5A-4181-A8BD-73E91B2B3FE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D2E3F0-D9A1-4ED7-81A5-1F84A9973E9A}" type="slidenum">
              <a:rPr lang="en-US" altLang="en-US">
                <a:latin typeface="Century" panose="02040604050505020304" pitchFamily="18" charset="0"/>
              </a:rPr>
              <a:pPr>
                <a:spcBef>
                  <a:spcPct val="0"/>
                </a:spcBef>
              </a:pPr>
              <a:t>4</a:t>
            </a:fld>
            <a:endParaRPr lang="en-US" altLang="en-US">
              <a:latin typeface="Century" panose="02040604050505020304" pitchFamily="18" charset="0"/>
            </a:endParaRPr>
          </a:p>
        </p:txBody>
      </p:sp>
      <p:sp>
        <p:nvSpPr>
          <p:cNvPr id="12291" name="Rectangle 2">
            <a:extLst>
              <a:ext uri="{FF2B5EF4-FFF2-40B4-BE49-F238E27FC236}">
                <a16:creationId xmlns:a16="http://schemas.microsoft.com/office/drawing/2014/main" id="{30960034-B8DB-44C9-9636-242FCBFC8589}"/>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2292" name="Rectangle 3">
            <a:extLst>
              <a:ext uri="{FF2B5EF4-FFF2-40B4-BE49-F238E27FC236}">
                <a16:creationId xmlns:a16="http://schemas.microsoft.com/office/drawing/2014/main" id="{81DE6EE2-23AB-46BD-AD8C-2C0724BFA1DE}"/>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29A56A63-898F-4FCD-A245-69622B2ED8E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03DDCE-97F8-4525-A2C8-E70EA3E41E2A}" type="slidenum">
              <a:rPr lang="en-US" altLang="en-US">
                <a:latin typeface="Century" panose="02040604050505020304" pitchFamily="18" charset="0"/>
              </a:rPr>
              <a:pPr>
                <a:spcBef>
                  <a:spcPct val="0"/>
                </a:spcBef>
              </a:pPr>
              <a:t>42</a:t>
            </a:fld>
            <a:endParaRPr lang="en-US" altLang="en-US">
              <a:latin typeface="Century" panose="02040604050505020304" pitchFamily="18" charset="0"/>
            </a:endParaRPr>
          </a:p>
        </p:txBody>
      </p:sp>
      <p:sp>
        <p:nvSpPr>
          <p:cNvPr id="88067" name="Rectangle 2">
            <a:extLst>
              <a:ext uri="{FF2B5EF4-FFF2-40B4-BE49-F238E27FC236}">
                <a16:creationId xmlns:a16="http://schemas.microsoft.com/office/drawing/2014/main" id="{6DD74DF6-97DA-41D6-A9AA-E172CBF15731}"/>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6F111172-1603-4655-8586-F6D326C7F025}"/>
              </a:ext>
            </a:extLst>
          </p:cNvPr>
          <p:cNvSpPr>
            <a:spLocks noGrp="1" noChangeArrowheads="1"/>
          </p:cNvSpPr>
          <p:nvPr>
            <p:ph type="body" idx="1"/>
          </p:nvPr>
        </p:nvSpPr>
        <p:spPr>
          <a:noFill/>
        </p:spPr>
        <p:txBody>
          <a:bodyPr/>
          <a:lstStyle/>
          <a:p>
            <a:pPr eaLnBrk="1" hangingPunct="1"/>
            <a:r>
              <a:rPr lang="en-US" altLang="en-US"/>
              <a:t>Participants must receive the same menu items in the same amounts (as specified for each age group in the meal pattern unless the meal follows a written statement from a medical authority regarding food from home.) </a:t>
            </a:r>
          </a:p>
          <a:p>
            <a:pPr eaLnBrk="1" hangingPunct="1"/>
            <a:endParaRPr lang="en-US" altLang="en-US"/>
          </a:p>
          <a:p>
            <a:pPr eaLnBrk="1" hangingPunct="1"/>
            <a:r>
              <a:rPr lang="en-US" altLang="en-US"/>
              <a:t>All participants must be included in meals services, activities, and discussions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8238C046-CFC3-4EF0-BA21-E3CB1413ABD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5122CE-8FE0-4D17-B91C-5865AFE4A67B}" type="slidenum">
              <a:rPr lang="en-US" altLang="en-US">
                <a:latin typeface="Century" panose="02040604050505020304" pitchFamily="18" charset="0"/>
              </a:rPr>
              <a:pPr>
                <a:spcBef>
                  <a:spcPct val="0"/>
                </a:spcBef>
              </a:pPr>
              <a:t>43</a:t>
            </a:fld>
            <a:endParaRPr lang="en-US" altLang="en-US">
              <a:latin typeface="Century" panose="02040604050505020304" pitchFamily="18" charset="0"/>
            </a:endParaRPr>
          </a:p>
        </p:txBody>
      </p:sp>
      <p:sp>
        <p:nvSpPr>
          <p:cNvPr id="90115" name="Rectangle 2">
            <a:extLst>
              <a:ext uri="{FF2B5EF4-FFF2-40B4-BE49-F238E27FC236}">
                <a16:creationId xmlns:a16="http://schemas.microsoft.com/office/drawing/2014/main" id="{C5372E4B-E2C5-4C6B-AEB2-83FE860D3329}"/>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3B1284A5-9B84-4D5D-9397-747D1FF8428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090EF081-409D-4FEF-8DE0-300473CD860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23C075-2FBC-4ABA-BE0A-61F564FA4238}" type="slidenum">
              <a:rPr lang="en-US" altLang="en-US">
                <a:latin typeface="Century" panose="02040604050505020304" pitchFamily="18" charset="0"/>
              </a:rPr>
              <a:pPr>
                <a:spcBef>
                  <a:spcPct val="0"/>
                </a:spcBef>
              </a:pPr>
              <a:t>44</a:t>
            </a:fld>
            <a:endParaRPr lang="en-US" altLang="en-US">
              <a:latin typeface="Century" panose="02040604050505020304" pitchFamily="18" charset="0"/>
            </a:endParaRPr>
          </a:p>
        </p:txBody>
      </p:sp>
      <p:sp>
        <p:nvSpPr>
          <p:cNvPr id="92163" name="Rectangle 2">
            <a:extLst>
              <a:ext uri="{FF2B5EF4-FFF2-40B4-BE49-F238E27FC236}">
                <a16:creationId xmlns:a16="http://schemas.microsoft.com/office/drawing/2014/main" id="{D00BDA5F-3841-415C-A545-89B9729E4F9C}"/>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9E67CBF2-8F0B-4BC3-A604-0A3C4202A16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882C9260-5123-4FAD-8474-0EF7C22E101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AA700D-236A-4331-842B-5B58EACF3740}" type="slidenum">
              <a:rPr lang="en-US" altLang="en-US">
                <a:latin typeface="Century" panose="02040604050505020304" pitchFamily="18" charset="0"/>
              </a:rPr>
              <a:pPr>
                <a:spcBef>
                  <a:spcPct val="0"/>
                </a:spcBef>
              </a:pPr>
              <a:t>45</a:t>
            </a:fld>
            <a:endParaRPr lang="en-US" altLang="en-US">
              <a:latin typeface="Century" panose="02040604050505020304" pitchFamily="18" charset="0"/>
            </a:endParaRPr>
          </a:p>
        </p:txBody>
      </p:sp>
      <p:sp>
        <p:nvSpPr>
          <p:cNvPr id="94211" name="Rectangle 2">
            <a:extLst>
              <a:ext uri="{FF2B5EF4-FFF2-40B4-BE49-F238E27FC236}">
                <a16:creationId xmlns:a16="http://schemas.microsoft.com/office/drawing/2014/main" id="{8EE01A45-AC91-4F19-8CDD-6281EF31B712}"/>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8FA5235A-52EE-4EF7-8D04-0042BD67867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E14A8A7-0473-4C27-97F3-0A307FD483C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8AD2B0-9D97-4A40-BE83-98C691FE0593}" type="slidenum">
              <a:rPr lang="en-US" altLang="en-US">
                <a:latin typeface="Century" panose="02040604050505020304" pitchFamily="18" charset="0"/>
              </a:rPr>
              <a:pPr>
                <a:spcBef>
                  <a:spcPct val="0"/>
                </a:spcBef>
              </a:pPr>
              <a:t>46</a:t>
            </a:fld>
            <a:endParaRPr lang="en-US" altLang="en-US">
              <a:latin typeface="Century" panose="02040604050505020304" pitchFamily="18" charset="0"/>
            </a:endParaRPr>
          </a:p>
        </p:txBody>
      </p:sp>
      <p:sp>
        <p:nvSpPr>
          <p:cNvPr id="96259" name="Rectangle 2">
            <a:extLst>
              <a:ext uri="{FF2B5EF4-FFF2-40B4-BE49-F238E27FC236}">
                <a16:creationId xmlns:a16="http://schemas.microsoft.com/office/drawing/2014/main" id="{B466F3F1-2889-49F9-AF63-93DFC6B6D69F}"/>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CC4CB093-7589-4893-B9F9-B03D3FE7B78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47883E00-1968-4D83-9898-9BFE2D4FFF4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FACFCB-BE98-43D5-9E16-BC082612815D}" type="slidenum">
              <a:rPr lang="en-US" altLang="en-US">
                <a:latin typeface="Century" panose="02040604050505020304" pitchFamily="18" charset="0"/>
              </a:rPr>
              <a:pPr>
                <a:spcBef>
                  <a:spcPct val="0"/>
                </a:spcBef>
              </a:pPr>
              <a:t>47</a:t>
            </a:fld>
            <a:endParaRPr lang="en-US" altLang="en-US">
              <a:latin typeface="Century" panose="02040604050505020304" pitchFamily="18" charset="0"/>
            </a:endParaRPr>
          </a:p>
        </p:txBody>
      </p:sp>
      <p:sp>
        <p:nvSpPr>
          <p:cNvPr id="98307" name="Rectangle 2">
            <a:extLst>
              <a:ext uri="{FF2B5EF4-FFF2-40B4-BE49-F238E27FC236}">
                <a16:creationId xmlns:a16="http://schemas.microsoft.com/office/drawing/2014/main" id="{737B692E-8538-4F31-B662-71E93BF1854A}"/>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98308" name="Rectangle 3">
            <a:extLst>
              <a:ext uri="{FF2B5EF4-FFF2-40B4-BE49-F238E27FC236}">
                <a16:creationId xmlns:a16="http://schemas.microsoft.com/office/drawing/2014/main" id="{FACA71EF-4247-4341-9D53-ACD52BE090D0}"/>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D37EEFB-896B-4AC1-A5E9-0CA07A5EE4F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C2E09B-B5BD-492B-BE08-7B5D768BBB62}" type="slidenum">
              <a:rPr lang="en-US" altLang="en-US">
                <a:latin typeface="Century" panose="02040604050505020304" pitchFamily="18" charset="0"/>
              </a:rPr>
              <a:pPr>
                <a:spcBef>
                  <a:spcPct val="0"/>
                </a:spcBef>
              </a:pPr>
              <a:t>48</a:t>
            </a:fld>
            <a:endParaRPr lang="en-US" altLang="en-US">
              <a:latin typeface="Century" panose="02040604050505020304" pitchFamily="18" charset="0"/>
            </a:endParaRPr>
          </a:p>
        </p:txBody>
      </p:sp>
      <p:sp>
        <p:nvSpPr>
          <p:cNvPr id="100355" name="Rectangle 2">
            <a:extLst>
              <a:ext uri="{FF2B5EF4-FFF2-40B4-BE49-F238E27FC236}">
                <a16:creationId xmlns:a16="http://schemas.microsoft.com/office/drawing/2014/main" id="{FB15CDE2-2390-4A02-AE56-AAC7F7438AF4}"/>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00356" name="Rectangle 3">
            <a:extLst>
              <a:ext uri="{FF2B5EF4-FFF2-40B4-BE49-F238E27FC236}">
                <a16:creationId xmlns:a16="http://schemas.microsoft.com/office/drawing/2014/main" id="{9FAE3969-B0CC-4128-B2B5-B19FB6D401FB}"/>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DEF640DD-FCA8-4BEA-9DAF-BFC4E7BFDB3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05A58D-284E-45EB-81EE-9ADD23DFA51B}" type="slidenum">
              <a:rPr lang="en-US" altLang="en-US">
                <a:latin typeface="Century" panose="02040604050505020304" pitchFamily="18" charset="0"/>
              </a:rPr>
              <a:pPr>
                <a:spcBef>
                  <a:spcPct val="0"/>
                </a:spcBef>
              </a:pPr>
              <a:t>49</a:t>
            </a:fld>
            <a:endParaRPr lang="en-US" altLang="en-US">
              <a:latin typeface="Century" panose="02040604050505020304" pitchFamily="18" charset="0"/>
            </a:endParaRPr>
          </a:p>
        </p:txBody>
      </p:sp>
      <p:sp>
        <p:nvSpPr>
          <p:cNvPr id="102403" name="Rectangle 2">
            <a:extLst>
              <a:ext uri="{FF2B5EF4-FFF2-40B4-BE49-F238E27FC236}">
                <a16:creationId xmlns:a16="http://schemas.microsoft.com/office/drawing/2014/main" id="{105BCAED-117F-48F8-BDAE-112618C74E3C}"/>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02404" name="Rectangle 3">
            <a:extLst>
              <a:ext uri="{FF2B5EF4-FFF2-40B4-BE49-F238E27FC236}">
                <a16:creationId xmlns:a16="http://schemas.microsoft.com/office/drawing/2014/main" id="{A69E0E38-B77F-4426-BC1C-4E72EF2F16B0}"/>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00558DF0-3C78-48AE-A54A-5383B988861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650366-C0AD-47FC-B38F-3BAB0E0435F7}" type="slidenum">
              <a:rPr lang="en-US" altLang="en-US">
                <a:latin typeface="Century" panose="02040604050505020304" pitchFamily="18" charset="0"/>
              </a:rPr>
              <a:pPr>
                <a:spcBef>
                  <a:spcPct val="0"/>
                </a:spcBef>
              </a:pPr>
              <a:t>50</a:t>
            </a:fld>
            <a:endParaRPr lang="en-US" altLang="en-US">
              <a:latin typeface="Century" panose="02040604050505020304" pitchFamily="18" charset="0"/>
            </a:endParaRPr>
          </a:p>
        </p:txBody>
      </p:sp>
      <p:sp>
        <p:nvSpPr>
          <p:cNvPr id="104451" name="Rectangle 2">
            <a:extLst>
              <a:ext uri="{FF2B5EF4-FFF2-40B4-BE49-F238E27FC236}">
                <a16:creationId xmlns:a16="http://schemas.microsoft.com/office/drawing/2014/main" id="{0AFC6ED6-219B-40C7-9643-86FF2EBEB644}"/>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04452" name="Rectangle 3">
            <a:extLst>
              <a:ext uri="{FF2B5EF4-FFF2-40B4-BE49-F238E27FC236}">
                <a16:creationId xmlns:a16="http://schemas.microsoft.com/office/drawing/2014/main" id="{054896CF-8C59-49C9-821E-977B7DB01BA8}"/>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r>
              <a:rPr lang="en-US" altLang="en-US"/>
              <a:t>If non-compliance is indicated on a State Agency review, corrective action must be taken immediately to achieve compliance within 60 days.  </a:t>
            </a:r>
          </a:p>
          <a:p>
            <a:pPr eaLnBrk="1" hangingPunct="1"/>
            <a:r>
              <a:rPr lang="en-US" altLang="en-US"/>
              <a:t>If voluntary compliance is not achieved, the U.S.D.A. Regional Office will be notified. </a:t>
            </a:r>
          </a:p>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C2A62858-C175-4C8E-B435-4163AA7EACA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6029B4-7F7D-44AC-BC27-CCFA5A3C6D2C}" type="slidenum">
              <a:rPr lang="en-US" altLang="en-US">
                <a:latin typeface="Century" panose="02040604050505020304" pitchFamily="18" charset="0"/>
              </a:rPr>
              <a:pPr>
                <a:spcBef>
                  <a:spcPct val="0"/>
                </a:spcBef>
              </a:pPr>
              <a:t>51</a:t>
            </a:fld>
            <a:endParaRPr lang="en-US" altLang="en-US">
              <a:latin typeface="Century" panose="02040604050505020304" pitchFamily="18" charset="0"/>
            </a:endParaRPr>
          </a:p>
        </p:txBody>
      </p:sp>
      <p:sp>
        <p:nvSpPr>
          <p:cNvPr id="106499" name="Rectangle 2">
            <a:extLst>
              <a:ext uri="{FF2B5EF4-FFF2-40B4-BE49-F238E27FC236}">
                <a16:creationId xmlns:a16="http://schemas.microsoft.com/office/drawing/2014/main" id="{17AD6997-005F-4CED-B4DC-856154EF9C8B}"/>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C8C1E2C3-92AB-43D9-B73C-C1BDBB01C072}"/>
              </a:ext>
            </a:extLst>
          </p:cNvPr>
          <p:cNvSpPr>
            <a:spLocks noGrp="1" noChangeArrowheads="1"/>
          </p:cNvSpPr>
          <p:nvPr>
            <p:ph type="body" idx="1"/>
          </p:nvPr>
        </p:nvSpPr>
        <p:spPr>
          <a:noFill/>
        </p:spPr>
        <p:txBody>
          <a:bodyPr/>
          <a:lstStyle/>
          <a:p>
            <a:pPr eaLnBrk="1" hangingPunct="1"/>
            <a:r>
              <a:rPr lang="en-US" altLang="en-US" sz="1300">
                <a:cs typeface="Times New Roman" panose="02020603050405020304" pitchFamily="18" charset="0"/>
              </a:rPr>
              <a:t>The CACFP office conducts administrative reviews and local reviews. </a:t>
            </a:r>
          </a:p>
          <a:p>
            <a:pPr eaLnBrk="1" hangingPunct="1"/>
            <a:r>
              <a:rPr lang="en-US" altLang="en-US" sz="1300">
                <a:cs typeface="Times New Roman" panose="02020603050405020304" pitchFamily="18" charset="0"/>
              </a:rPr>
              <a:t>Administrative reviews include requests for documentation of data collected for </a:t>
            </a:r>
            <a:r>
              <a:rPr lang="en-US" altLang="en-US" sz="1300" b="1">
                <a:cs typeface="Times New Roman" panose="02020603050405020304" pitchFamily="18" charset="0"/>
              </a:rPr>
              <a:t>potential eligible populations</a:t>
            </a:r>
            <a:r>
              <a:rPr lang="en-US" altLang="en-US" sz="1300">
                <a:cs typeface="Times New Roman" panose="02020603050405020304" pitchFamily="18" charset="0"/>
              </a:rPr>
              <a:t>, </a:t>
            </a:r>
            <a:r>
              <a:rPr lang="en-US" altLang="en-US" sz="1300" b="1">
                <a:cs typeface="Times New Roman" panose="02020603050405020304" pitchFamily="18" charset="0"/>
              </a:rPr>
              <a:t>applicants</a:t>
            </a:r>
            <a:r>
              <a:rPr lang="en-US" altLang="en-US" sz="1300">
                <a:cs typeface="Times New Roman" panose="02020603050405020304" pitchFamily="18" charset="0"/>
              </a:rPr>
              <a:t> and </a:t>
            </a:r>
            <a:r>
              <a:rPr lang="en-US" altLang="en-US" sz="1300" b="1">
                <a:cs typeface="Times New Roman" panose="02020603050405020304" pitchFamily="18" charset="0"/>
              </a:rPr>
              <a:t>current participants</a:t>
            </a:r>
            <a:r>
              <a:rPr lang="en-US" altLang="en-US" sz="1300">
                <a:cs typeface="Times New Roman" panose="02020603050405020304" pitchFamily="18" charset="0"/>
              </a:rPr>
              <a:t>. </a:t>
            </a:r>
          </a:p>
          <a:p>
            <a:pPr eaLnBrk="1" hangingPunct="1"/>
            <a:r>
              <a:rPr lang="en-US" altLang="en-US" sz="1300">
                <a:cs typeface="Times New Roman" panose="02020603050405020304" pitchFamily="18" charset="0"/>
              </a:rPr>
              <a:t>The CACFP office will also request the agency’s documented civil rights training, outreach activities, public notification processes. </a:t>
            </a:r>
          </a:p>
          <a:p>
            <a:pPr eaLnBrk="1" hangingPunct="1"/>
            <a:endParaRPr lang="en-US" altLang="en-US" sz="1300">
              <a:cs typeface="Times New Roman" panose="02020603050405020304" pitchFamily="18" charset="0"/>
            </a:endParaRPr>
          </a:p>
          <a:p>
            <a:pPr eaLnBrk="1" hangingPunct="1"/>
            <a:r>
              <a:rPr lang="en-US" altLang="en-US" sz="1300">
                <a:cs typeface="Times New Roman" panose="02020603050405020304" pitchFamily="18" charset="0"/>
              </a:rPr>
              <a:t>Awareness of all activities and  record keeping in this area will assist with the required compliance review.</a:t>
            </a:r>
          </a:p>
          <a:p>
            <a:pPr eaLnBrk="1" hangingPunct="1">
              <a:buFont typeface="Wingdings" panose="05000000000000000000" pitchFamily="2" charset="2"/>
              <a:buNone/>
            </a:pPr>
            <a:endParaRPr lang="en-US" altLang="en-US" sz="1300">
              <a:cs typeface="Times New Roman" panose="02020603050405020304" pitchFamily="18" charset="0"/>
            </a:endParaRPr>
          </a:p>
          <a:p>
            <a:pPr eaLnBrk="1" hangingPunct="1"/>
            <a:endParaRPr lang="en-US" altLang="en-US"/>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CAF76F6-FD7E-4653-9E2B-5CE442A56D5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172983-4D07-4A26-AFB0-CC653A897AF7}" type="slidenum">
              <a:rPr lang="en-US" altLang="en-US">
                <a:latin typeface="Century" panose="02040604050505020304" pitchFamily="18" charset="0"/>
              </a:rPr>
              <a:pPr>
                <a:spcBef>
                  <a:spcPct val="0"/>
                </a:spcBef>
              </a:pPr>
              <a:t>5</a:t>
            </a:fld>
            <a:endParaRPr lang="en-US" altLang="en-US">
              <a:latin typeface="Century" panose="02040604050505020304" pitchFamily="18" charset="0"/>
            </a:endParaRPr>
          </a:p>
        </p:txBody>
      </p:sp>
      <p:sp>
        <p:nvSpPr>
          <p:cNvPr id="14339" name="Rectangle 2">
            <a:extLst>
              <a:ext uri="{FF2B5EF4-FFF2-40B4-BE49-F238E27FC236}">
                <a16:creationId xmlns:a16="http://schemas.microsoft.com/office/drawing/2014/main" id="{A7320CFB-56E6-4CF6-A3E0-C19051969F00}"/>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4340" name="Rectangle 3">
            <a:extLst>
              <a:ext uri="{FF2B5EF4-FFF2-40B4-BE49-F238E27FC236}">
                <a16:creationId xmlns:a16="http://schemas.microsoft.com/office/drawing/2014/main" id="{616B152E-1935-4043-BEA0-D51A27E8115D}"/>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r>
              <a:rPr lang="en-US" altLang="en-US" b="1"/>
              <a:t>Any person or group of people who have characteristics for which discrimination is prohibited based on a law, regulation, or executive order</a:t>
            </a:r>
            <a:r>
              <a:rPr lang="en-US" altLang="en-US" sz="1400" b="1"/>
              <a:t>.</a:t>
            </a:r>
          </a:p>
          <a:p>
            <a:pPr eaLnBrk="1" hangingPunct="1"/>
            <a:r>
              <a:rPr lang="en-US" altLang="en-US"/>
              <a:t>What are some examples of people or groups that could be a protected class?</a:t>
            </a:r>
          </a:p>
          <a:p>
            <a:pPr eaLnBrk="1" hangingPunct="1"/>
            <a:r>
              <a:rPr lang="en-US" altLang="en-US"/>
              <a:t>	Hispanic population</a:t>
            </a:r>
          </a:p>
          <a:p>
            <a:pPr eaLnBrk="1" hangingPunct="1"/>
            <a:r>
              <a:rPr lang="en-US" altLang="en-US"/>
              <a:t>	Asian</a:t>
            </a:r>
          </a:p>
          <a:p>
            <a:pPr eaLnBrk="1" hangingPunct="1"/>
            <a:r>
              <a:rPr lang="en-US" altLang="en-US"/>
              <a:t>	African American </a:t>
            </a:r>
          </a:p>
          <a:p>
            <a:pPr eaLnBrk="1" hangingPunct="1"/>
            <a:r>
              <a:rPr lang="en-US" altLang="en-US"/>
              <a:t>	Males</a:t>
            </a:r>
          </a:p>
          <a:p>
            <a:pPr eaLnBrk="1" hangingPunct="1"/>
            <a:r>
              <a:rPr lang="en-US" altLang="en-US"/>
              <a:t>	Females</a:t>
            </a:r>
          </a:p>
          <a:p>
            <a:pPr eaLnBrk="1" hangingPunct="1"/>
            <a:r>
              <a:rPr lang="en-US" altLang="en-US"/>
              <a:t>	Visually impaired</a:t>
            </a:r>
          </a:p>
          <a:p>
            <a:pPr eaLnBrk="1" hangingPunct="1"/>
            <a:r>
              <a:rPr lang="en-US" altLang="en-US"/>
              <a:t>	and more</a:t>
            </a:r>
          </a:p>
          <a:p>
            <a:pPr eaLnBrk="1" hangingPunct="1"/>
            <a:endParaRPr lang="en-US" altLang="en-US" sz="1300"/>
          </a:p>
          <a:p>
            <a:pPr eaLnBrk="1" hangingPunct="1"/>
            <a:r>
              <a:rPr lang="en-US" altLang="en-US" sz="1300"/>
              <a:t>USDA programs must be delivered to any one and all persons equitably.  </a:t>
            </a:r>
          </a:p>
          <a:p>
            <a:pPr eaLnBrk="1" hangingPunct="1"/>
            <a:r>
              <a:rPr lang="en-US" altLang="en-US" sz="1300"/>
              <a:t>Staff and recipients must be aware of the protected classes and their responsibilities in public notification, training responsibilities, program delivery, review compliance, complaint procedures.</a:t>
            </a:r>
          </a:p>
          <a:p>
            <a:pPr eaLnBrk="1" hangingPunct="1"/>
            <a:r>
              <a:rPr lang="en-US" altLang="en-US" sz="1300"/>
              <a:t>FNS 113-1 in Section III</a:t>
            </a:r>
            <a:r>
              <a:rPr lang="en-US" altLang="en-US" sz="1300" b="1"/>
              <a:t>, </a:t>
            </a:r>
            <a:r>
              <a:rPr lang="en-US" altLang="en-US" sz="1300" b="1" i="1"/>
              <a:t>Policy</a:t>
            </a:r>
            <a:r>
              <a:rPr lang="en-US" altLang="en-US" sz="1300"/>
              <a:t>, on </a:t>
            </a:r>
            <a:r>
              <a:rPr lang="en-US" altLang="en-US" sz="1300" b="1" u="sng"/>
              <a:t>pages 2 and 3 </a:t>
            </a:r>
            <a:r>
              <a:rPr lang="en-US" altLang="en-US" sz="1300" b="1"/>
              <a:t>state  the protected classes in CACFP are</a:t>
            </a:r>
            <a:r>
              <a:rPr lang="en-US" altLang="en-US" sz="1300"/>
              <a:t> race, color, national origin, age, sex, and disability. </a:t>
            </a:r>
          </a:p>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1AC540C7-D6D2-4D49-B96D-F5844A480E2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C516AB-F876-4FE4-8057-8C73AA79E928}" type="slidenum">
              <a:rPr lang="en-US" altLang="en-US">
                <a:latin typeface="Century" panose="02040604050505020304" pitchFamily="18" charset="0"/>
              </a:rPr>
              <a:pPr>
                <a:spcBef>
                  <a:spcPct val="0"/>
                </a:spcBef>
              </a:pPr>
              <a:t>52</a:t>
            </a:fld>
            <a:endParaRPr lang="en-US" altLang="en-US">
              <a:latin typeface="Century" panose="02040604050505020304" pitchFamily="18" charset="0"/>
            </a:endParaRPr>
          </a:p>
        </p:txBody>
      </p:sp>
      <p:sp>
        <p:nvSpPr>
          <p:cNvPr id="108547" name="Rectangle 2">
            <a:extLst>
              <a:ext uri="{FF2B5EF4-FFF2-40B4-BE49-F238E27FC236}">
                <a16:creationId xmlns:a16="http://schemas.microsoft.com/office/drawing/2014/main" id="{FFE938EB-AF8C-4058-ABE9-BFBC713B7AD2}"/>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08548" name="Rectangle 3">
            <a:extLst>
              <a:ext uri="{FF2B5EF4-FFF2-40B4-BE49-F238E27FC236}">
                <a16:creationId xmlns:a16="http://schemas.microsoft.com/office/drawing/2014/main" id="{F6701303-6292-485D-A587-1DD098B79E6F}"/>
              </a:ext>
            </a:extLst>
          </p:cNvPr>
          <p:cNvSpPr>
            <a:spLocks noGrp="1" noChangeArrowheads="1"/>
          </p:cNvSpPr>
          <p:nvPr>
            <p:ph type="body" idx="1"/>
          </p:nvPr>
        </p:nvSpPr>
        <p:spPr>
          <a:xfrm>
            <a:off x="934720" y="4415790"/>
            <a:ext cx="5140960" cy="4183380"/>
          </a:xfrm>
          <a:noFill/>
        </p:spPr>
        <p:txBody>
          <a:bodyPr lIns="93824" tIns="46913" rIns="93824" bIns="46913"/>
          <a:lstStyle/>
          <a:p>
            <a:pPr marL="232943" indent="-232943"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BA2A02C7-5C56-43C2-AA57-2631F43058D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D2A280-ABD8-45D7-B934-466FF75A500B}" type="slidenum">
              <a:rPr lang="en-US" altLang="en-US">
                <a:latin typeface="Century" panose="02040604050505020304" pitchFamily="18" charset="0"/>
              </a:rPr>
              <a:pPr>
                <a:spcBef>
                  <a:spcPct val="0"/>
                </a:spcBef>
              </a:pPr>
              <a:t>53</a:t>
            </a:fld>
            <a:endParaRPr lang="en-US" altLang="en-US">
              <a:latin typeface="Century" panose="02040604050505020304" pitchFamily="18" charset="0"/>
            </a:endParaRPr>
          </a:p>
        </p:txBody>
      </p:sp>
      <p:sp>
        <p:nvSpPr>
          <p:cNvPr id="110595" name="Rectangle 2">
            <a:extLst>
              <a:ext uri="{FF2B5EF4-FFF2-40B4-BE49-F238E27FC236}">
                <a16:creationId xmlns:a16="http://schemas.microsoft.com/office/drawing/2014/main" id="{946CEE96-832B-4D5C-ACF1-940E9480909A}"/>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10596" name="Rectangle 3">
            <a:extLst>
              <a:ext uri="{FF2B5EF4-FFF2-40B4-BE49-F238E27FC236}">
                <a16:creationId xmlns:a16="http://schemas.microsoft.com/office/drawing/2014/main" id="{37CD8AAD-07C0-4DA8-A485-0D5A4A916C28}"/>
              </a:ext>
            </a:extLst>
          </p:cNvPr>
          <p:cNvSpPr>
            <a:spLocks noGrp="1" noChangeArrowheads="1"/>
          </p:cNvSpPr>
          <p:nvPr>
            <p:ph type="body" idx="1"/>
          </p:nvPr>
        </p:nvSpPr>
        <p:spPr>
          <a:xfrm>
            <a:off x="934720" y="4415790"/>
            <a:ext cx="5140960" cy="4183380"/>
          </a:xfrm>
          <a:noFill/>
        </p:spPr>
        <p:txBody>
          <a:bodyPr lIns="93824" tIns="46913" rIns="93824" bIns="46913"/>
          <a:lstStyle/>
          <a:p>
            <a:pPr marL="232943" indent="-232943" eaLnBrk="1" hangingPunct="1"/>
            <a:r>
              <a:rPr lang="en-US" altLang="en-US"/>
              <a:t> </a:t>
            </a:r>
            <a:r>
              <a:rPr lang="en-US" altLang="en-US" b="1"/>
              <a:t>Basic Civil Rights Requirements (FNS Instruction 113-1) </a:t>
            </a:r>
            <a:endParaRPr lang="en-US" altLang="en-US"/>
          </a:p>
          <a:p>
            <a:pPr marL="698830" lvl="1" indent="-232943" eaLnBrk="1" hangingPunct="1"/>
            <a:r>
              <a:rPr lang="en-US" altLang="en-US"/>
              <a:t>a. </a:t>
            </a:r>
            <a:r>
              <a:rPr lang="en-US" altLang="en-US" u="sng"/>
              <a:t>Equal Access and Service</a:t>
            </a:r>
            <a:r>
              <a:rPr lang="en-US" altLang="en-US"/>
              <a:t> - In CACFP Institutions, no person shall, on the grounds of race, color, national origin, sex, age or disability, be denied the benefits of the CACFP or otherwise be subjected to discrimination. </a:t>
            </a:r>
          </a:p>
          <a:p>
            <a:pPr marL="698830" lvl="1" indent="-232943" eaLnBrk="1" hangingPunct="1"/>
            <a:r>
              <a:rPr lang="en-US" altLang="en-US"/>
              <a:t>b. </a:t>
            </a:r>
            <a:r>
              <a:rPr lang="en-US" altLang="en-US" u="sng"/>
              <a:t>Reasonable Accommodations for Persons with Disabilities</a:t>
            </a:r>
            <a:r>
              <a:rPr lang="en-US" altLang="en-US"/>
              <a:t> - Program information in alternative formats for persons with disabilities must be made available.  Reasonable effort must be made to allow persons with disabilities equal access to the institutions programs and services. </a:t>
            </a:r>
          </a:p>
          <a:p>
            <a:pPr marL="698830" lvl="1" indent="-232943" eaLnBrk="1" hangingPunct="1"/>
            <a:r>
              <a:rPr lang="en-US" altLang="en-US"/>
              <a:t>c. </a:t>
            </a:r>
            <a:r>
              <a:rPr lang="en-US" altLang="en-US" u="sng"/>
              <a:t>Requirements for Language Assistance</a:t>
            </a:r>
            <a:r>
              <a:rPr lang="en-US" altLang="en-US"/>
              <a:t> - Local agencies have a responsibility to take reasonable steps to ensure access to their programs and activities by persons with limited English proficiency (LEP) and hearing impaired. </a:t>
            </a:r>
          </a:p>
          <a:p>
            <a:pPr marL="698830" lvl="1" indent="-232943"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898EA5E8-4CE7-46C3-95A7-4EF81812F82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A616D5-4B2A-43FE-8E73-2BDE61000467}" type="slidenum">
              <a:rPr lang="en-US" altLang="en-US">
                <a:latin typeface="Century" panose="02040604050505020304" pitchFamily="18" charset="0"/>
              </a:rPr>
              <a:pPr>
                <a:spcBef>
                  <a:spcPct val="0"/>
                </a:spcBef>
              </a:pPr>
              <a:t>54</a:t>
            </a:fld>
            <a:endParaRPr lang="en-US" altLang="en-US">
              <a:latin typeface="Century" panose="02040604050505020304" pitchFamily="18" charset="0"/>
            </a:endParaRPr>
          </a:p>
        </p:txBody>
      </p:sp>
      <p:sp>
        <p:nvSpPr>
          <p:cNvPr id="112643" name="Rectangle 2">
            <a:extLst>
              <a:ext uri="{FF2B5EF4-FFF2-40B4-BE49-F238E27FC236}">
                <a16:creationId xmlns:a16="http://schemas.microsoft.com/office/drawing/2014/main" id="{FF3980F1-CF22-40F8-A31B-B862003E9F50}"/>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12644" name="Rectangle 3">
            <a:extLst>
              <a:ext uri="{FF2B5EF4-FFF2-40B4-BE49-F238E27FC236}">
                <a16:creationId xmlns:a16="http://schemas.microsoft.com/office/drawing/2014/main" id="{F358281F-270C-4E1F-8902-9F206ABBD409}"/>
              </a:ext>
            </a:extLst>
          </p:cNvPr>
          <p:cNvSpPr>
            <a:spLocks noGrp="1" noChangeArrowheads="1"/>
          </p:cNvSpPr>
          <p:nvPr>
            <p:ph type="body" idx="1"/>
          </p:nvPr>
        </p:nvSpPr>
        <p:spPr>
          <a:xfrm>
            <a:off x="934720" y="4415790"/>
            <a:ext cx="5140960" cy="4183380"/>
          </a:xfrm>
          <a:noFill/>
        </p:spPr>
        <p:txBody>
          <a:bodyPr lIns="93824" tIns="46913" rIns="93824" bIns="46913"/>
          <a:lstStyle/>
          <a:p>
            <a:pPr lvl="1" eaLnBrk="1" hangingPunct="1"/>
            <a:r>
              <a:rPr lang="en-US" altLang="en-US"/>
              <a:t>All Child Nutrition Programs must include a public notification system.  The purpose of this system is to inform applicants, participants, and potentially eligible persons of the program availability; program rights and responsibilities; the policy of nondiscrimination; and the procedure for filing a complaint.  The public notification system must include the following basic elements: </a:t>
            </a:r>
          </a:p>
          <a:p>
            <a:pPr lvl="1" eaLnBrk="1" hangingPunct="1"/>
            <a:endParaRPr lang="en-US" altLang="en-US"/>
          </a:p>
          <a:p>
            <a:pPr lvl="4" eaLnBrk="1" hangingPunct="1"/>
            <a:r>
              <a:rPr lang="en-US" altLang="en-US"/>
              <a:t>• </a:t>
            </a:r>
            <a:r>
              <a:rPr lang="en-US" altLang="en-US" b="1" u="sng"/>
              <a:t>Program Availability</a:t>
            </a:r>
            <a:r>
              <a:rPr lang="en-US" altLang="en-US"/>
              <a:t> – Each local agency must take specific action to inform applicants, participants, and potentially eligible persons of their Program rights and</a:t>
            </a:r>
          </a:p>
          <a:p>
            <a:pPr lvl="4" eaLnBrk="1" hangingPunct="1"/>
            <a:r>
              <a:rPr lang="en-US" altLang="en-US"/>
              <a:t>  responsibilities and the steps necessary for participation. </a:t>
            </a:r>
          </a:p>
          <a:p>
            <a:pPr lvl="4" eaLnBrk="1" hangingPunct="1"/>
            <a:r>
              <a:rPr lang="en-US" altLang="en-US"/>
              <a:t>• </a:t>
            </a:r>
            <a:r>
              <a:rPr lang="en-US" altLang="en-US" b="1" u="sng"/>
              <a:t>Complaint Information</a:t>
            </a:r>
            <a:r>
              <a:rPr lang="en-US" altLang="en-US"/>
              <a:t> – Applicants and participants must be advised at the service delivery point of their right to file a complaint, how to file a complaint, and the </a:t>
            </a:r>
          </a:p>
          <a:p>
            <a:pPr lvl="4" eaLnBrk="1" hangingPunct="1"/>
            <a:r>
              <a:rPr lang="en-US" altLang="en-US"/>
              <a:t>   complaint procedures. </a:t>
            </a:r>
          </a:p>
          <a:p>
            <a:pPr lvl="4" eaLnBrk="1" hangingPunct="1"/>
            <a:r>
              <a:rPr lang="en-US" altLang="en-US"/>
              <a:t>• </a:t>
            </a:r>
            <a:r>
              <a:rPr lang="en-US" altLang="en-US" b="1" u="sng"/>
              <a:t>Nondiscrimination Statement</a:t>
            </a:r>
            <a:r>
              <a:rPr lang="en-US" altLang="en-US"/>
              <a:t> – All materials and sources, including websites, used by a local agency to inform the public about the CACFP must contain the</a:t>
            </a:r>
          </a:p>
          <a:p>
            <a:pPr lvl="4" eaLnBrk="1" hangingPunct="1"/>
            <a:r>
              <a:rPr lang="en-US" altLang="en-US"/>
              <a:t>  nondiscrimination statement.  Participating CACFP agencies must include the following nondiscrimination statement: </a:t>
            </a:r>
          </a:p>
          <a:p>
            <a:pPr lvl="1" eaLnBrk="1" hangingPunct="1"/>
            <a:endParaRPr lang="en-US" altLang="en-US"/>
          </a:p>
          <a:p>
            <a:pPr lvl="1" eaLnBrk="1" hangingPunct="1"/>
            <a:r>
              <a:rPr lang="en-US" altLang="en-US"/>
              <a:t>Each participating agency must take the following actions to inform the general public, potentially eligible populations, community leaders, grassroots organizations, and referral sources about the CACFP and applicable Civil Rights requirements. The following are various methods:</a:t>
            </a:r>
          </a:p>
          <a:p>
            <a:pPr lvl="1" eaLnBrk="1" hangingPunct="1"/>
            <a:endParaRPr lang="en-US" altLang="en-US"/>
          </a:p>
          <a:p>
            <a:pPr lvl="4" eaLnBrk="1" hangingPunct="1"/>
            <a:r>
              <a:rPr lang="en-US" altLang="en-US"/>
              <a:t>• Prominently display the “And Justice for All” poster. </a:t>
            </a:r>
          </a:p>
          <a:p>
            <a:pPr lvl="4" eaLnBrk="1" hangingPunct="1"/>
            <a:r>
              <a:rPr lang="en-US" altLang="en-US"/>
              <a:t>• Inform potentially eligible persons, applicants, participants, and grassroots organizations of Programs or changes in Programs.  The “Building for the Future” brochure</a:t>
            </a:r>
          </a:p>
          <a:p>
            <a:pPr lvl="4" eaLnBrk="1" hangingPunct="1"/>
            <a:r>
              <a:rPr lang="en-US" altLang="en-US"/>
              <a:t>  should be given to all families with the enrollment packet. </a:t>
            </a:r>
          </a:p>
          <a:p>
            <a:pPr lvl="4" eaLnBrk="1" hangingPunct="1"/>
            <a:r>
              <a:rPr lang="en-US" altLang="en-US"/>
              <a:t>• A media release must annually be provided to local media outlets. </a:t>
            </a:r>
          </a:p>
          <a:p>
            <a:pPr lvl="4" eaLnBrk="1" hangingPunct="1"/>
            <a:r>
              <a:rPr lang="en-US" altLang="en-US"/>
              <a:t>• Provide appropriate information, including web-based information, in alternative formats for persons with disabilities. </a:t>
            </a:r>
          </a:p>
          <a:p>
            <a:pPr lvl="4" eaLnBrk="1" hangingPunct="1"/>
            <a:r>
              <a:rPr lang="en-US" altLang="en-US"/>
              <a:t>• Include the required nondiscrimination statement on all appropriate agency publications that make reference to the CACFP or admissions (e.g. parent handbook, letters,</a:t>
            </a:r>
          </a:p>
          <a:p>
            <a:pPr lvl="4" eaLnBrk="1" hangingPunct="1"/>
            <a:r>
              <a:rPr lang="en-US" altLang="en-US"/>
              <a:t>  information materials provided to the public, etc). </a:t>
            </a:r>
          </a:p>
          <a:p>
            <a:pPr lvl="4" eaLnBrk="1" hangingPunct="1"/>
            <a:r>
              <a:rPr lang="en-US" altLang="en-US"/>
              <a:t>• Convey the message of equal opportunity in all photographic and other graphics that are used to provide program or program-related information. </a:t>
            </a:r>
          </a:p>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9843A0D7-7841-4C07-BD99-13E0981D498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CB1010-C315-43E8-B343-FCEBEEBAAB7D}" type="slidenum">
              <a:rPr lang="en-US" altLang="en-US">
                <a:latin typeface="Century" panose="02040604050505020304" pitchFamily="18" charset="0"/>
              </a:rPr>
              <a:pPr>
                <a:spcBef>
                  <a:spcPct val="0"/>
                </a:spcBef>
              </a:pPr>
              <a:t>55</a:t>
            </a:fld>
            <a:endParaRPr lang="en-US" altLang="en-US">
              <a:latin typeface="Century" panose="02040604050505020304" pitchFamily="18" charset="0"/>
            </a:endParaRPr>
          </a:p>
        </p:txBody>
      </p:sp>
      <p:sp>
        <p:nvSpPr>
          <p:cNvPr id="114691" name="Rectangle 2">
            <a:extLst>
              <a:ext uri="{FF2B5EF4-FFF2-40B4-BE49-F238E27FC236}">
                <a16:creationId xmlns:a16="http://schemas.microsoft.com/office/drawing/2014/main" id="{C39C0240-F742-42BD-9817-A7C1BC4E7418}"/>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14692" name="Rectangle 3">
            <a:extLst>
              <a:ext uri="{FF2B5EF4-FFF2-40B4-BE49-F238E27FC236}">
                <a16:creationId xmlns:a16="http://schemas.microsoft.com/office/drawing/2014/main" id="{0DF24E50-EC45-4181-BBED-3FBDAD1FCC3D}"/>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buFont typeface="Wingdings" panose="05000000000000000000" pitchFamily="2" charset="2"/>
              <a:buNone/>
            </a:pPr>
            <a:r>
              <a:rPr lang="en-US" altLang="en-US" sz="1300">
                <a:cs typeface="Times New Roman" panose="02020603050405020304" pitchFamily="18" charset="0"/>
              </a:rPr>
              <a:t>The Food and Nutrition Service Civil Rights Division reviews Regional offices, </a:t>
            </a:r>
          </a:p>
          <a:p>
            <a:pPr lvl="2" eaLnBrk="1" hangingPunct="1">
              <a:buFont typeface="Wingdings" panose="05000000000000000000" pitchFamily="2" charset="2"/>
              <a:buNone/>
            </a:pPr>
            <a:r>
              <a:rPr lang="en-US" altLang="en-US" sz="1300">
                <a:cs typeface="Times New Roman" panose="02020603050405020304" pitchFamily="18" charset="0"/>
              </a:rPr>
              <a:t>Regional offices review State agencies, </a:t>
            </a:r>
          </a:p>
          <a:p>
            <a:pPr lvl="2" eaLnBrk="1" hangingPunct="1">
              <a:buFont typeface="Wingdings" panose="05000000000000000000" pitchFamily="2" charset="2"/>
              <a:buNone/>
            </a:pPr>
            <a:r>
              <a:rPr lang="en-US" altLang="en-US" sz="1300">
                <a:cs typeface="Times New Roman" panose="02020603050405020304" pitchFamily="18" charset="0"/>
              </a:rPr>
              <a:t>State agencies review local agencies, </a:t>
            </a:r>
          </a:p>
          <a:p>
            <a:pPr lvl="2" eaLnBrk="1" hangingPunct="1">
              <a:buFont typeface="Wingdings" panose="05000000000000000000" pitchFamily="2" charset="2"/>
              <a:buNone/>
            </a:pPr>
            <a:r>
              <a:rPr lang="en-US" altLang="en-US" sz="1300">
                <a:cs typeface="Times New Roman" panose="02020603050405020304" pitchFamily="18" charset="0"/>
              </a:rPr>
              <a:t>Local offices review sub-recipients. </a:t>
            </a:r>
          </a:p>
          <a:p>
            <a:pPr eaLnBrk="1" hangingPunct="1">
              <a:buFont typeface="Wingdings" panose="05000000000000000000" pitchFamily="2" charset="2"/>
              <a:buNone/>
            </a:pPr>
            <a:r>
              <a:rPr lang="en-US" altLang="en-US" sz="1300">
                <a:cs typeface="Times New Roman" panose="02020603050405020304" pitchFamily="18" charset="0"/>
              </a:rPr>
              <a:t>The frequency is required by FNS 113, in Appendix B, page 11 and applicable regulations -  through our regular review requirements. </a:t>
            </a:r>
          </a:p>
          <a:p>
            <a:pPr eaLnBrk="1" hangingPunct="1">
              <a:buFont typeface="Wingdings" panose="05000000000000000000" pitchFamily="2" charset="2"/>
              <a:buNone/>
            </a:pPr>
            <a:endParaRPr lang="en-US" altLang="en-US" sz="1300">
              <a:cs typeface="Times New Roman" panose="02020603050405020304" pitchFamily="18" charset="0"/>
            </a:endParaRPr>
          </a:p>
          <a:p>
            <a:pPr eaLnBrk="1" hangingPunct="1"/>
            <a:r>
              <a:rPr lang="en-US" altLang="en-US" sz="1300">
                <a:cs typeface="Times New Roman" panose="02020603050405020304" pitchFamily="18" charset="0"/>
              </a:rPr>
              <a:t>The CACFP office conducts administrative reviews and local reviews. Administrative reviews include requests for documentation of data collection for </a:t>
            </a:r>
            <a:r>
              <a:rPr lang="en-US" altLang="en-US" sz="1300" b="1">
                <a:cs typeface="Times New Roman" panose="02020603050405020304" pitchFamily="18" charset="0"/>
              </a:rPr>
              <a:t>potential eligible populations</a:t>
            </a:r>
            <a:r>
              <a:rPr lang="en-US" altLang="en-US" sz="1300">
                <a:cs typeface="Times New Roman" panose="02020603050405020304" pitchFamily="18" charset="0"/>
              </a:rPr>
              <a:t>, </a:t>
            </a:r>
            <a:r>
              <a:rPr lang="en-US" altLang="en-US" sz="1300" b="1">
                <a:cs typeface="Times New Roman" panose="02020603050405020304" pitchFamily="18" charset="0"/>
              </a:rPr>
              <a:t>applicants</a:t>
            </a:r>
            <a:r>
              <a:rPr lang="en-US" altLang="en-US" sz="1300">
                <a:cs typeface="Times New Roman" panose="02020603050405020304" pitchFamily="18" charset="0"/>
              </a:rPr>
              <a:t> and </a:t>
            </a:r>
            <a:r>
              <a:rPr lang="en-US" altLang="en-US" sz="1300" b="1">
                <a:cs typeface="Times New Roman" panose="02020603050405020304" pitchFamily="18" charset="0"/>
              </a:rPr>
              <a:t>current participants</a:t>
            </a:r>
            <a:r>
              <a:rPr lang="en-US" altLang="en-US" sz="1300">
                <a:cs typeface="Times New Roman" panose="02020603050405020304" pitchFamily="18" charset="0"/>
              </a:rPr>
              <a:t>. The CACFP office will also ask about the agency’s civil rights training, outreach activities, public notification processes. </a:t>
            </a:r>
          </a:p>
          <a:p>
            <a:pPr eaLnBrk="1" hangingPunct="1"/>
            <a:endParaRPr lang="en-US" altLang="en-US" sz="1300">
              <a:cs typeface="Times New Roman" panose="02020603050405020304" pitchFamily="18" charset="0"/>
            </a:endParaRPr>
          </a:p>
          <a:p>
            <a:pPr eaLnBrk="1" hangingPunct="1"/>
            <a:r>
              <a:rPr lang="en-US" altLang="en-US" sz="1300">
                <a:cs typeface="Times New Roman" panose="02020603050405020304" pitchFamily="18" charset="0"/>
              </a:rPr>
              <a:t>Awareness of all activities and  record keeping in this area will assist with the required compliance review.</a:t>
            </a:r>
          </a:p>
          <a:p>
            <a:pPr eaLnBrk="1" hangingPunct="1">
              <a:buFont typeface="Wingdings" panose="05000000000000000000" pitchFamily="2" charset="2"/>
              <a:buNone/>
            </a:pPr>
            <a:endParaRPr lang="en-US" altLang="en-US" sz="1300">
              <a:cs typeface="Times New Roman" panose="02020603050405020304" pitchFamily="18" charset="0"/>
            </a:endParaRPr>
          </a:p>
          <a:p>
            <a:pPr eaLnBrk="1" hangingPunct="1"/>
            <a:endParaRPr lang="en-US" altLang="en-US"/>
          </a:p>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B3ACEBA5-C438-47D4-9CDC-F2689FD489E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F3B7D5-A4D9-479B-80A1-7BDB77C61E1F}" type="slidenum">
              <a:rPr lang="en-US" altLang="en-US">
                <a:latin typeface="Century" panose="02040604050505020304" pitchFamily="18" charset="0"/>
              </a:rPr>
              <a:pPr>
                <a:spcBef>
                  <a:spcPct val="0"/>
                </a:spcBef>
              </a:pPr>
              <a:t>56</a:t>
            </a:fld>
            <a:endParaRPr lang="en-US" altLang="en-US">
              <a:latin typeface="Century" panose="02040604050505020304" pitchFamily="18" charset="0"/>
            </a:endParaRPr>
          </a:p>
        </p:txBody>
      </p:sp>
      <p:sp>
        <p:nvSpPr>
          <p:cNvPr id="116739" name="Rectangle 2">
            <a:extLst>
              <a:ext uri="{FF2B5EF4-FFF2-40B4-BE49-F238E27FC236}">
                <a16:creationId xmlns:a16="http://schemas.microsoft.com/office/drawing/2014/main" id="{AD3DF791-C946-4441-8EB9-E3A4DCF53FB8}"/>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16740" name="Rectangle 3">
            <a:extLst>
              <a:ext uri="{FF2B5EF4-FFF2-40B4-BE49-F238E27FC236}">
                <a16:creationId xmlns:a16="http://schemas.microsoft.com/office/drawing/2014/main" id="{59C35DF4-F3FB-4506-9183-91AC878736A5}"/>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r>
              <a:rPr lang="en-US" altLang="en-US" b="1"/>
              <a:t>Civil Rights Policy </a:t>
            </a:r>
            <a:endParaRPr lang="en-US" altLang="en-US"/>
          </a:p>
          <a:p>
            <a:pPr eaLnBrk="1" hangingPunct="1"/>
            <a:r>
              <a:rPr lang="en-US" altLang="en-US"/>
              <a:t>The U.S. Department of Agriculture prohibits discrimination in the CACFP on the basis of race, color, national origin, sex, sex, and disability.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D0A776D-91DC-44F7-A7C7-D58917CE3F6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897FC9-0CB2-4AC0-9DF1-91A5B00CEC3F}" type="slidenum">
              <a:rPr lang="en-US" altLang="en-US">
                <a:latin typeface="Century" panose="02040604050505020304" pitchFamily="18" charset="0"/>
              </a:rPr>
              <a:pPr>
                <a:spcBef>
                  <a:spcPct val="0"/>
                </a:spcBef>
              </a:pPr>
              <a:t>57</a:t>
            </a:fld>
            <a:endParaRPr lang="en-US" altLang="en-US">
              <a:latin typeface="Century" panose="02040604050505020304" pitchFamily="18" charset="0"/>
            </a:endParaRPr>
          </a:p>
        </p:txBody>
      </p:sp>
      <p:sp>
        <p:nvSpPr>
          <p:cNvPr id="118787" name="Rectangle 2">
            <a:extLst>
              <a:ext uri="{FF2B5EF4-FFF2-40B4-BE49-F238E27FC236}">
                <a16:creationId xmlns:a16="http://schemas.microsoft.com/office/drawing/2014/main" id="{A86E12D3-6A94-4653-A8CC-65576F4577D3}"/>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18788" name="Rectangle 3">
            <a:extLst>
              <a:ext uri="{FF2B5EF4-FFF2-40B4-BE49-F238E27FC236}">
                <a16:creationId xmlns:a16="http://schemas.microsoft.com/office/drawing/2014/main" id="{95630683-B7D1-430E-9B41-8B5A3ED62E27}"/>
              </a:ext>
            </a:extLst>
          </p:cNvPr>
          <p:cNvSpPr>
            <a:spLocks noGrp="1" noChangeArrowheads="1"/>
          </p:cNvSpPr>
          <p:nvPr>
            <p:ph type="body" idx="1"/>
          </p:nvPr>
        </p:nvSpPr>
        <p:spPr>
          <a:xfrm>
            <a:off x="934720" y="4415790"/>
            <a:ext cx="5140960" cy="4183380"/>
          </a:xfrm>
          <a:noFill/>
        </p:spPr>
        <p:txBody>
          <a:bodyPr lIns="93824" tIns="46913" rIns="93824" bIns="46913"/>
          <a:lstStyle/>
          <a:p>
            <a:pPr marL="698830" lvl="1" indent="-232943" eaLnBrk="1" hangingPunct="1"/>
            <a:r>
              <a:rPr lang="en-US" altLang="en-US" b="1" u="sng"/>
              <a:t>State Agency Reviews</a:t>
            </a:r>
            <a:r>
              <a:rPr lang="en-US" altLang="en-US"/>
              <a:t> </a:t>
            </a:r>
          </a:p>
          <a:p>
            <a:pPr marL="1164717" lvl="2" indent="-232943" eaLnBrk="1" hangingPunct="1"/>
            <a:r>
              <a:rPr lang="en-US" altLang="en-US"/>
              <a:t>• The State Agency must determine that all local agencies are in compliance with Civil Rights requirements prior to approval for participation in the CACFP and upon application renewal.  </a:t>
            </a:r>
          </a:p>
          <a:p>
            <a:pPr marL="1164717" lvl="2" indent="-232943" eaLnBrk="1" hangingPunct="1"/>
            <a:r>
              <a:rPr lang="en-US" altLang="en-US"/>
              <a:t>• State Agency CACFP monitoring reviews include a review of on-going Civil Rights compliance at the center.</a:t>
            </a:r>
          </a:p>
          <a:p>
            <a:pPr marL="698830" lvl="1" indent="-232943" eaLnBrk="1" hangingPunct="1"/>
            <a:endParaRPr lang="en-US" altLang="en-US"/>
          </a:p>
          <a:p>
            <a:pPr marL="698830" lvl="1" indent="-232943" eaLnBrk="1" hangingPunct="1"/>
            <a:r>
              <a:rPr lang="en-US" altLang="en-US"/>
              <a:t> </a:t>
            </a:r>
            <a:r>
              <a:rPr lang="en-US" altLang="en-US" b="1" u="sng"/>
              <a:t>Center Sponsor Monitoring Requirements</a:t>
            </a:r>
            <a:r>
              <a:rPr lang="en-US" altLang="en-US"/>
              <a:t> </a:t>
            </a:r>
          </a:p>
          <a:p>
            <a:pPr marL="1164717" lvl="2" indent="-232943" eaLnBrk="1" hangingPunct="1"/>
            <a:r>
              <a:rPr lang="en-US" altLang="en-US"/>
              <a:t>• Sponsor of centers must review their sites for Civil Rights compliance when conducting monitoring visits. </a:t>
            </a:r>
          </a:p>
          <a:p>
            <a:pPr marL="1164717" lvl="2" indent="-232943" eaLnBrk="1" hangingPunct="1"/>
            <a:r>
              <a:rPr lang="en-US" altLang="en-US"/>
              <a:t>• The state recommended site review form includes required Civil Rights questions. </a:t>
            </a:r>
          </a:p>
          <a:p>
            <a:pPr marL="1164717" lvl="2" indent="-232943" eaLnBrk="1" hangingPunct="1"/>
            <a:r>
              <a:rPr lang="en-US" altLang="en-US"/>
              <a:t>• If non-compliance is identified on a review, the site monitor must document the areas of non-compliance and list a corrective action plan. </a:t>
            </a:r>
          </a:p>
          <a:p>
            <a:pPr marL="1164717" lvl="2" indent="-232943" eaLnBrk="1" hangingPunct="1"/>
            <a:r>
              <a:rPr lang="en-US" altLang="en-US"/>
              <a:t>• Site monitors must conduct  a follow-up visit to verify that corrective actions were implemented and maintained.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6A7558BD-9902-42B8-80C8-BEDC209E2F5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4686AA-AB88-4686-81E0-20E3DCF05B4D}" type="slidenum">
              <a:rPr lang="en-US" altLang="en-US">
                <a:latin typeface="Century" panose="02040604050505020304" pitchFamily="18" charset="0"/>
              </a:rPr>
              <a:pPr>
                <a:spcBef>
                  <a:spcPct val="0"/>
                </a:spcBef>
              </a:pPr>
              <a:t>58</a:t>
            </a:fld>
            <a:endParaRPr lang="en-US" altLang="en-US">
              <a:latin typeface="Century" panose="02040604050505020304" pitchFamily="18" charset="0"/>
            </a:endParaRPr>
          </a:p>
        </p:txBody>
      </p:sp>
      <p:sp>
        <p:nvSpPr>
          <p:cNvPr id="120835" name="Rectangle 2">
            <a:extLst>
              <a:ext uri="{FF2B5EF4-FFF2-40B4-BE49-F238E27FC236}">
                <a16:creationId xmlns:a16="http://schemas.microsoft.com/office/drawing/2014/main" id="{CF651F7E-857A-422F-88E0-012B1FBBE285}"/>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0D4354CB-C8EE-48DE-9F54-0E0403CEC726}"/>
              </a:ext>
            </a:extLst>
          </p:cNvPr>
          <p:cNvSpPr>
            <a:spLocks noGrp="1" noChangeArrowheads="1"/>
          </p:cNvSpPr>
          <p:nvPr>
            <p:ph type="body" idx="1"/>
          </p:nvPr>
        </p:nvSpPr>
        <p:spPr>
          <a:noFill/>
        </p:spPr>
        <p:txBody>
          <a:bodyPr/>
          <a:lstStyle/>
          <a:p>
            <a:pPr eaLnBrk="1" hangingPunct="1"/>
            <a:r>
              <a:rPr lang="en-US" altLang="en-US"/>
              <a:t>This self-assessment form is designed to assist you in assessing your Program in order to remain in compliance with CACFP regulations.</a:t>
            </a:r>
          </a:p>
          <a:p>
            <a:pPr eaLnBrk="1" hangingPunct="1"/>
            <a:r>
              <a:rPr lang="en-US" altLang="en-US"/>
              <a:t>The checklist uses the same compliance areas as the Administrative Review and can help you prepare for your CACFP administrative review.</a:t>
            </a:r>
          </a:p>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E39AE9A9-9F76-4630-9F4D-7F9DDE1ED3D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C80895-BA6C-4FF3-BCC8-3EC8B89A413F}" type="slidenum">
              <a:rPr lang="en-US" altLang="en-US">
                <a:latin typeface="Century" panose="02040604050505020304" pitchFamily="18" charset="0"/>
              </a:rPr>
              <a:pPr>
                <a:spcBef>
                  <a:spcPct val="0"/>
                </a:spcBef>
              </a:pPr>
              <a:t>59</a:t>
            </a:fld>
            <a:endParaRPr lang="en-US" altLang="en-US">
              <a:latin typeface="Century" panose="02040604050505020304" pitchFamily="18" charset="0"/>
            </a:endParaRPr>
          </a:p>
        </p:txBody>
      </p:sp>
      <p:sp>
        <p:nvSpPr>
          <p:cNvPr id="122883" name="Rectangle 2">
            <a:extLst>
              <a:ext uri="{FF2B5EF4-FFF2-40B4-BE49-F238E27FC236}">
                <a16:creationId xmlns:a16="http://schemas.microsoft.com/office/drawing/2014/main" id="{47667530-B9C5-46AA-AC42-28B0C7A13980}"/>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ED9BEEF5-7C4C-47F0-8730-767380167BDC}"/>
              </a:ext>
            </a:extLst>
          </p:cNvPr>
          <p:cNvSpPr>
            <a:spLocks noGrp="1" noChangeArrowheads="1"/>
          </p:cNvSpPr>
          <p:nvPr>
            <p:ph type="body" idx="1"/>
          </p:nvPr>
        </p:nvSpPr>
        <p:spPr>
          <a:noFill/>
        </p:spPr>
        <p:txBody>
          <a:bodyPr/>
          <a:lstStyle/>
          <a:p>
            <a:pPr marL="232943" indent="-232943"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9E58B44-51EC-47E4-B403-9022DFD532B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47DA57-ADCE-4CAA-ABF0-D2EDAFD770B3}" type="slidenum">
              <a:rPr lang="en-US" altLang="en-US">
                <a:latin typeface="Century" panose="02040604050505020304" pitchFamily="18" charset="0"/>
              </a:rPr>
              <a:pPr>
                <a:spcBef>
                  <a:spcPct val="0"/>
                </a:spcBef>
              </a:pPr>
              <a:t>60</a:t>
            </a:fld>
            <a:endParaRPr lang="en-US" altLang="en-US">
              <a:latin typeface="Century" panose="02040604050505020304" pitchFamily="18" charset="0"/>
            </a:endParaRPr>
          </a:p>
        </p:txBody>
      </p:sp>
      <p:sp>
        <p:nvSpPr>
          <p:cNvPr id="124931" name="Rectangle 2">
            <a:extLst>
              <a:ext uri="{FF2B5EF4-FFF2-40B4-BE49-F238E27FC236}">
                <a16:creationId xmlns:a16="http://schemas.microsoft.com/office/drawing/2014/main" id="{6BA320DB-928F-4D60-B087-68C49EDED86E}"/>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24932" name="Rectangle 3">
            <a:extLst>
              <a:ext uri="{FF2B5EF4-FFF2-40B4-BE49-F238E27FC236}">
                <a16:creationId xmlns:a16="http://schemas.microsoft.com/office/drawing/2014/main" id="{B1CF4D6F-5D5C-444C-8BC2-5E44C2F35E27}"/>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C5E4E970-F015-40C1-A0B9-9B3B54AEA03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9EE0CD-352C-4819-A364-FC173DC52A6C}" type="slidenum">
              <a:rPr lang="en-US" altLang="en-US">
                <a:latin typeface="Century" panose="02040604050505020304" pitchFamily="18" charset="0"/>
              </a:rPr>
              <a:pPr>
                <a:spcBef>
                  <a:spcPct val="0"/>
                </a:spcBef>
              </a:pPr>
              <a:t>61</a:t>
            </a:fld>
            <a:endParaRPr lang="en-US" altLang="en-US">
              <a:latin typeface="Century" panose="02040604050505020304" pitchFamily="18" charset="0"/>
            </a:endParaRPr>
          </a:p>
        </p:txBody>
      </p:sp>
      <p:sp>
        <p:nvSpPr>
          <p:cNvPr id="126979" name="Rectangle 2">
            <a:extLst>
              <a:ext uri="{FF2B5EF4-FFF2-40B4-BE49-F238E27FC236}">
                <a16:creationId xmlns:a16="http://schemas.microsoft.com/office/drawing/2014/main" id="{0ED1BD85-C057-4F15-A7B0-D4B32D3817F8}"/>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B2C46DBA-DCD3-4686-A6F9-625F7246E76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37966EA-2BCE-443A-BBDE-43B1F26D51D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249B46-F1EC-4F5C-8FA6-5E90EFE4465C}" type="slidenum">
              <a:rPr lang="en-US" altLang="en-US">
                <a:latin typeface="Century" panose="02040604050505020304" pitchFamily="18" charset="0"/>
              </a:rPr>
              <a:pPr>
                <a:spcBef>
                  <a:spcPct val="0"/>
                </a:spcBef>
              </a:pPr>
              <a:t>6</a:t>
            </a:fld>
            <a:endParaRPr lang="en-US" altLang="en-US">
              <a:latin typeface="Century" panose="02040604050505020304" pitchFamily="18" charset="0"/>
            </a:endParaRPr>
          </a:p>
        </p:txBody>
      </p:sp>
      <p:sp>
        <p:nvSpPr>
          <p:cNvPr id="16387" name="Rectangle 2">
            <a:extLst>
              <a:ext uri="{FF2B5EF4-FFF2-40B4-BE49-F238E27FC236}">
                <a16:creationId xmlns:a16="http://schemas.microsoft.com/office/drawing/2014/main" id="{4F0CF288-B925-418A-8677-5456E1CD1C33}"/>
              </a:ext>
            </a:extLst>
          </p:cNvPr>
          <p:cNvSpPr>
            <a:spLocks noGrp="1" noRot="1" noChangeAspect="1" noChangeArrowheads="1" noTextEdit="1"/>
          </p:cNvSpPr>
          <p:nvPr>
            <p:ph type="sldImg"/>
          </p:nvPr>
        </p:nvSpPr>
        <p:spPr>
          <a:xfrm>
            <a:off x="1189038" y="703263"/>
            <a:ext cx="4632325" cy="3473450"/>
          </a:xfrm>
          <a:ln/>
        </p:spPr>
      </p:sp>
      <p:sp>
        <p:nvSpPr>
          <p:cNvPr id="16388" name="Rectangle 3">
            <a:extLst>
              <a:ext uri="{FF2B5EF4-FFF2-40B4-BE49-F238E27FC236}">
                <a16:creationId xmlns:a16="http://schemas.microsoft.com/office/drawing/2014/main" id="{26BCBAF9-542D-4E5A-BBF4-D1592479FDB5}"/>
              </a:ext>
            </a:extLst>
          </p:cNvPr>
          <p:cNvSpPr>
            <a:spLocks noGrp="1" noChangeArrowheads="1"/>
          </p:cNvSpPr>
          <p:nvPr>
            <p:ph type="body" idx="1"/>
          </p:nvPr>
        </p:nvSpPr>
        <p:spPr>
          <a:xfrm>
            <a:off x="934720" y="4415790"/>
            <a:ext cx="5140960" cy="4183380"/>
          </a:xfrm>
          <a:noFill/>
        </p:spPr>
        <p:txBody>
          <a:bodyPr/>
          <a:lstStyle/>
          <a:p>
            <a:pPr eaLnBrk="1" hangingPunct="1"/>
            <a:r>
              <a:rPr lang="en-US" altLang="en-US" b="1">
                <a:solidFill>
                  <a:srgbClr val="000000"/>
                </a:solidFill>
                <a:latin typeface="Arial" panose="020B0604020202020204" pitchFamily="34" charset="0"/>
              </a:rPr>
              <a:t>History Lesson: </a:t>
            </a:r>
            <a:br>
              <a:rPr lang="en-US" altLang="en-US" b="1">
                <a:solidFill>
                  <a:srgbClr val="000000"/>
                </a:solidFill>
                <a:latin typeface="Arial" panose="020B0604020202020204" pitchFamily="34" charset="0"/>
              </a:rPr>
            </a:br>
            <a:r>
              <a:rPr lang="en-US" altLang="en-US" b="1">
                <a:solidFill>
                  <a:srgbClr val="000000"/>
                </a:solidFill>
                <a:latin typeface="Arial" panose="020B0604020202020204" pitchFamily="34" charset="0"/>
              </a:rPr>
              <a:t>Where Did Our Current Laws Originate?</a:t>
            </a:r>
          </a:p>
          <a:p>
            <a:pPr eaLnBrk="1" hangingPunct="1"/>
            <a:r>
              <a:rPr lang="en-US" altLang="en-US"/>
              <a:t>The Civil Rights Act of 1964 outlawed discrimination based on race, color, religion, sex, or national origin, and the bill was amended to protect the civil rights of everyone in the United States </a:t>
            </a:r>
          </a:p>
          <a:p>
            <a:pPr eaLnBrk="1" hangingPunct="1"/>
            <a:r>
              <a:rPr lang="en-US" altLang="en-US"/>
              <a:t>There have been a number of “Civil Rights” acts passed by Congress since the end of the Civil War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F2A0859-B8AE-45FC-B7C5-7BD37EDB8DF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719D63-D187-4625-A0B9-4E7313BB4D58}" type="slidenum">
              <a:rPr lang="en-US" altLang="en-US">
                <a:latin typeface="Century" panose="02040604050505020304" pitchFamily="18" charset="0"/>
              </a:rPr>
              <a:pPr>
                <a:spcBef>
                  <a:spcPct val="0"/>
                </a:spcBef>
              </a:pPr>
              <a:t>7</a:t>
            </a:fld>
            <a:endParaRPr lang="en-US" altLang="en-US">
              <a:latin typeface="Century" panose="02040604050505020304" pitchFamily="18" charset="0"/>
            </a:endParaRPr>
          </a:p>
        </p:txBody>
      </p:sp>
      <p:sp>
        <p:nvSpPr>
          <p:cNvPr id="18435" name="Rectangle 2">
            <a:extLst>
              <a:ext uri="{FF2B5EF4-FFF2-40B4-BE49-F238E27FC236}">
                <a16:creationId xmlns:a16="http://schemas.microsoft.com/office/drawing/2014/main" id="{694666A1-3C7F-47F4-A01E-AF7B8506AF7C}"/>
              </a:ext>
            </a:extLst>
          </p:cNvPr>
          <p:cNvSpPr>
            <a:spLocks noGrp="1" noRot="1" noChangeAspect="1" noChangeArrowheads="1" noTextEdit="1"/>
          </p:cNvSpPr>
          <p:nvPr>
            <p:ph type="sldImg"/>
          </p:nvPr>
        </p:nvSpPr>
        <p:spPr>
          <a:xfrm>
            <a:off x="1189038" y="703263"/>
            <a:ext cx="4632325" cy="3473450"/>
          </a:xfrm>
          <a:ln/>
        </p:spPr>
      </p:sp>
      <p:sp>
        <p:nvSpPr>
          <p:cNvPr id="18436" name="Rectangle 3">
            <a:extLst>
              <a:ext uri="{FF2B5EF4-FFF2-40B4-BE49-F238E27FC236}">
                <a16:creationId xmlns:a16="http://schemas.microsoft.com/office/drawing/2014/main" id="{304631E4-1EE1-4905-92B4-7257023762EC}"/>
              </a:ext>
            </a:extLst>
          </p:cNvPr>
          <p:cNvSpPr>
            <a:spLocks noGrp="1" noChangeArrowheads="1"/>
          </p:cNvSpPr>
          <p:nvPr>
            <p:ph type="body" idx="1"/>
          </p:nvPr>
        </p:nvSpPr>
        <p:spPr>
          <a:xfrm>
            <a:off x="934720" y="4415790"/>
            <a:ext cx="5140960" cy="4183380"/>
          </a:xfrm>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A273287-A423-418B-A7B5-488DF7DFFED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0A7F8F-034B-4581-8606-1E10EDB258DC}" type="slidenum">
              <a:rPr lang="en-US" altLang="en-US">
                <a:latin typeface="Century" panose="02040604050505020304" pitchFamily="18" charset="0"/>
              </a:rPr>
              <a:pPr>
                <a:spcBef>
                  <a:spcPct val="0"/>
                </a:spcBef>
              </a:pPr>
              <a:t>8</a:t>
            </a:fld>
            <a:endParaRPr lang="en-US" altLang="en-US">
              <a:latin typeface="Century" panose="02040604050505020304" pitchFamily="18" charset="0"/>
            </a:endParaRPr>
          </a:p>
        </p:txBody>
      </p:sp>
      <p:sp>
        <p:nvSpPr>
          <p:cNvPr id="20483" name="Rectangle 2">
            <a:extLst>
              <a:ext uri="{FF2B5EF4-FFF2-40B4-BE49-F238E27FC236}">
                <a16:creationId xmlns:a16="http://schemas.microsoft.com/office/drawing/2014/main" id="{7F3D4706-3BBC-4DF9-BF0B-EC1CDDB0A287}"/>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20484" name="Rectangle 3">
            <a:extLst>
              <a:ext uri="{FF2B5EF4-FFF2-40B4-BE49-F238E27FC236}">
                <a16:creationId xmlns:a16="http://schemas.microsoft.com/office/drawing/2014/main" id="{68FCEA8B-5E8C-4F9B-AFD9-2BCD87655A13}"/>
              </a:ext>
            </a:extLst>
          </p:cNvPr>
          <p:cNvSpPr>
            <a:spLocks noGrp="1" noChangeArrowheads="1"/>
          </p:cNvSpPr>
          <p:nvPr>
            <p:ph type="body" idx="1"/>
          </p:nvPr>
        </p:nvSpPr>
        <p:spPr>
          <a:xfrm>
            <a:off x="934720" y="4415790"/>
            <a:ext cx="5140960" cy="4183380"/>
          </a:xfrm>
          <a:noFill/>
        </p:spPr>
        <p:txBody>
          <a:bodyPr lIns="93824" tIns="46913" rIns="93824" bIns="46913"/>
          <a:lstStyle/>
          <a:p>
            <a:pPr eaLnBrk="1" hangingPunct="1"/>
            <a:r>
              <a:rPr lang="en-US" altLang="en-US" sz="1300"/>
              <a:t>Detailed in FNS 113-1 in Section XI, </a:t>
            </a:r>
            <a:r>
              <a:rPr lang="en-US" altLang="en-US" sz="1300" i="1"/>
              <a:t>Civil Rights Training</a:t>
            </a:r>
            <a:r>
              <a:rPr lang="en-US" altLang="en-US" sz="1300"/>
              <a:t>, </a:t>
            </a:r>
            <a:r>
              <a:rPr lang="en-US" altLang="en-US" sz="1300" b="1"/>
              <a:t>on </a:t>
            </a:r>
            <a:r>
              <a:rPr lang="en-US" altLang="en-US" sz="1300" b="1" u="sng"/>
              <a:t>page 16</a:t>
            </a:r>
            <a:r>
              <a:rPr lang="en-US" altLang="en-US" sz="1300" b="1"/>
              <a:t>. </a:t>
            </a:r>
          </a:p>
          <a:p>
            <a:pPr eaLnBrk="1" hangingPunct="1"/>
            <a:r>
              <a:rPr lang="en-US" altLang="en-US" sz="1300" b="1"/>
              <a:t>Note: Training must be scheduled on an ANNUAL basis </a:t>
            </a:r>
            <a:r>
              <a:rPr lang="en-US" altLang="en-US" sz="1300"/>
              <a:t>in compliance with USDA’s agreement year of October 1</a:t>
            </a:r>
            <a:r>
              <a:rPr lang="en-US" altLang="en-US" sz="1300" baseline="30000"/>
              <a:t>st</a:t>
            </a:r>
            <a:r>
              <a:rPr lang="en-US" altLang="en-US" sz="1300"/>
              <a:t> to September 30</a:t>
            </a:r>
            <a:r>
              <a:rPr lang="en-US" altLang="en-US" sz="1300" baseline="30000"/>
              <a:t>th</a:t>
            </a:r>
            <a:r>
              <a:rPr lang="en-US" altLang="en-US" sz="1300"/>
              <a:t>.</a:t>
            </a:r>
          </a:p>
          <a:p>
            <a:pPr eaLnBrk="1" hangingPunct="1"/>
            <a:r>
              <a:rPr lang="en-US" altLang="en-US" sz="1300"/>
              <a:t>Local agencies are responsible for training their sub recipients, including frontline staff that interact with program applicants or participants and also those that supervise frontline staff.</a:t>
            </a:r>
            <a:r>
              <a:rPr lang="en-US" altLang="en-US" sz="1300" b="1"/>
              <a:t>  </a:t>
            </a:r>
          </a:p>
          <a:p>
            <a:pPr eaLnBrk="1" hangingPunct="1"/>
            <a:r>
              <a:rPr lang="en-US" altLang="en-US" sz="1300" b="1"/>
              <a:t>Frontline staff includes providers/caregivers, recruiters, reviewers and office staff that interact with day care providers.  </a:t>
            </a:r>
          </a:p>
          <a:p>
            <a:pPr eaLnBrk="1" hangingPunct="1"/>
            <a:r>
              <a:rPr lang="en-US" altLang="en-US" sz="1300" b="1"/>
              <a:t>Supervisors would include those with oversight of the program and frontline staff.  </a:t>
            </a:r>
          </a:p>
          <a:p>
            <a:pPr eaLnBrk="1" hangingPunct="1"/>
            <a:r>
              <a:rPr lang="en-US" altLang="en-US" sz="1300"/>
              <a:t>Training at the appropriate level must be provided to all current staff/providers and new staff/providers that employed after the annual training.  </a:t>
            </a:r>
          </a:p>
          <a:p>
            <a:pPr eaLnBrk="1" hangingPunct="1"/>
            <a:r>
              <a:rPr lang="en-US" altLang="en-US" sz="1300"/>
              <a:t>All training must be documented with agenda indicating specific topics, date, and sign-in sheets for attendees.</a:t>
            </a:r>
          </a:p>
          <a:p>
            <a:pPr eaLnBrk="1" hangingPunct="1"/>
            <a:r>
              <a:rPr lang="en-US" altLang="en-US" sz="1300" b="1"/>
              <a:t>Train staff member at their appropriate level.</a:t>
            </a:r>
          </a:p>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828940ED-D99D-42E8-804C-D32FB732C9C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DBC182-0D0D-41ED-94B1-3A2D8304FB33}" type="slidenum">
              <a:rPr lang="en-US" altLang="en-US">
                <a:latin typeface="Century" panose="02040604050505020304" pitchFamily="18" charset="0"/>
              </a:rPr>
              <a:pPr>
                <a:spcBef>
                  <a:spcPct val="0"/>
                </a:spcBef>
              </a:pPr>
              <a:t>9</a:t>
            </a:fld>
            <a:endParaRPr lang="en-US" altLang="en-US">
              <a:latin typeface="Century" panose="02040604050505020304" pitchFamily="18" charset="0"/>
            </a:endParaRPr>
          </a:p>
        </p:txBody>
      </p:sp>
      <p:sp>
        <p:nvSpPr>
          <p:cNvPr id="22531" name="Rectangle 2">
            <a:extLst>
              <a:ext uri="{FF2B5EF4-FFF2-40B4-BE49-F238E27FC236}">
                <a16:creationId xmlns:a16="http://schemas.microsoft.com/office/drawing/2014/main" id="{1F1C9F4C-9E9E-46AD-A60D-FEFE6918A18F}"/>
              </a:ext>
            </a:extLst>
          </p:cNvPr>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22532" name="Rectangle 3">
            <a:extLst>
              <a:ext uri="{FF2B5EF4-FFF2-40B4-BE49-F238E27FC236}">
                <a16:creationId xmlns:a16="http://schemas.microsoft.com/office/drawing/2014/main" id="{DF32CC0E-B292-4379-8447-758A9F1C7A03}"/>
              </a:ext>
            </a:extLst>
          </p:cNvPr>
          <p:cNvSpPr>
            <a:spLocks noGrp="1" noChangeArrowheads="1"/>
          </p:cNvSpPr>
          <p:nvPr>
            <p:ph type="body" idx="1"/>
          </p:nvPr>
        </p:nvSpPr>
        <p:spPr>
          <a:xfrm>
            <a:off x="934720" y="4415790"/>
            <a:ext cx="5140960" cy="4183380"/>
          </a:xfrm>
          <a:noFill/>
        </p:spPr>
        <p:txBody>
          <a:bodyPr lIns="93824" tIns="46913" rIns="93824" bIns="46913"/>
          <a:lstStyle/>
          <a:p>
            <a:pPr marL="232943" indent="-232943"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NJ pix.png">
            <a:extLst>
              <a:ext uri="{FF2B5EF4-FFF2-40B4-BE49-F238E27FC236}">
                <a16:creationId xmlns:a16="http://schemas.microsoft.com/office/drawing/2014/main" id="{29D2D9F2-891F-4E84-9061-6A8BFFF733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49588"/>
            <a:ext cx="9144000"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NJ flag.png">
            <a:extLst>
              <a:ext uri="{FF2B5EF4-FFF2-40B4-BE49-F238E27FC236}">
                <a16:creationId xmlns:a16="http://schemas.microsoft.com/office/drawing/2014/main" id="{D331F2E9-B0B9-425F-9B3E-5DAA57B3B6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5038" y="304800"/>
            <a:ext cx="137001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1000" y="304800"/>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381000" y="1371600"/>
            <a:ext cx="6400800" cy="838200"/>
          </a:xfrm>
        </p:spPr>
        <p:txBody>
          <a:bodyPr/>
          <a:lstStyle>
            <a:lvl1pPr marL="0" indent="0" algn="l">
              <a:buNone/>
              <a:defRPr>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a:extLst>
              <a:ext uri="{FF2B5EF4-FFF2-40B4-BE49-F238E27FC236}">
                <a16:creationId xmlns:a16="http://schemas.microsoft.com/office/drawing/2014/main" id="{C1160A3D-503C-4CBE-9C93-05CF2915D453}"/>
              </a:ext>
            </a:extLst>
          </p:cNvPr>
          <p:cNvSpPr>
            <a:spLocks noGrp="1"/>
          </p:cNvSpPr>
          <p:nvPr>
            <p:ph type="dt" sz="half" idx="10"/>
          </p:nvPr>
        </p:nvSpPr>
        <p:spPr/>
        <p:txBody>
          <a:bodyPr/>
          <a:lstStyle>
            <a:lvl1pPr>
              <a:defRPr/>
            </a:lvl1pPr>
          </a:lstStyle>
          <a:p>
            <a:pPr>
              <a:defRPr/>
            </a:pPr>
            <a:fld id="{D7E4EFF1-9253-4612-BAC4-287A9D6D524C}" type="datetime1">
              <a:rPr lang="en-US"/>
              <a:pPr>
                <a:defRPr/>
              </a:pPr>
              <a:t>12/21/2017</a:t>
            </a:fld>
            <a:endParaRPr lang="en-US"/>
          </a:p>
        </p:txBody>
      </p:sp>
      <p:sp>
        <p:nvSpPr>
          <p:cNvPr id="7" name="Footer Placeholder 4">
            <a:extLst>
              <a:ext uri="{FF2B5EF4-FFF2-40B4-BE49-F238E27FC236}">
                <a16:creationId xmlns:a16="http://schemas.microsoft.com/office/drawing/2014/main" id="{2D57D8C7-ABAC-4C9D-9366-9C64B94F6E9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6BAAF61-2954-4D67-A435-D8F911DB42AA}"/>
              </a:ext>
            </a:extLst>
          </p:cNvPr>
          <p:cNvSpPr>
            <a:spLocks noGrp="1"/>
          </p:cNvSpPr>
          <p:nvPr>
            <p:ph type="sldNum" sz="quarter" idx="12"/>
          </p:nvPr>
        </p:nvSpPr>
        <p:spPr/>
        <p:txBody>
          <a:bodyPr/>
          <a:lstStyle>
            <a:lvl1pPr>
              <a:defRPr smtClean="0"/>
            </a:lvl1pPr>
          </a:lstStyle>
          <a:p>
            <a:pPr>
              <a:defRPr/>
            </a:pPr>
            <a:fld id="{A4E6B185-A27B-44FD-8F84-7E978278ABD9}" type="slidenum">
              <a:rPr lang="en-US" altLang="en-US"/>
              <a:pPr>
                <a:defRPr/>
              </a:pPr>
              <a:t>‹#›</a:t>
            </a:fld>
            <a:endParaRPr lang="en-US" altLang="en-US"/>
          </a:p>
        </p:txBody>
      </p:sp>
    </p:spTree>
    <p:extLst>
      <p:ext uri="{BB962C8B-B14F-4D97-AF65-F5344CB8AC3E}">
        <p14:creationId xmlns:p14="http://schemas.microsoft.com/office/powerpoint/2010/main" val="375599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089B6-72EE-4DCC-8527-4341EE70047E}"/>
              </a:ext>
            </a:extLst>
          </p:cNvPr>
          <p:cNvSpPr>
            <a:spLocks noGrp="1"/>
          </p:cNvSpPr>
          <p:nvPr>
            <p:ph type="dt" sz="half" idx="10"/>
          </p:nvPr>
        </p:nvSpPr>
        <p:spPr/>
        <p:txBody>
          <a:bodyPr/>
          <a:lstStyle>
            <a:lvl1pPr>
              <a:defRPr/>
            </a:lvl1pPr>
          </a:lstStyle>
          <a:p>
            <a:pPr>
              <a:defRPr/>
            </a:pPr>
            <a:fld id="{218C2B17-6402-4AD8-8A44-CFEAFAB89B86}" type="datetime1">
              <a:rPr lang="en-US"/>
              <a:pPr>
                <a:defRPr/>
              </a:pPr>
              <a:t>12/21/2017</a:t>
            </a:fld>
            <a:endParaRPr lang="en-US"/>
          </a:p>
        </p:txBody>
      </p:sp>
      <p:sp>
        <p:nvSpPr>
          <p:cNvPr id="5" name="Rectangle 5">
            <a:extLst>
              <a:ext uri="{FF2B5EF4-FFF2-40B4-BE49-F238E27FC236}">
                <a16:creationId xmlns:a16="http://schemas.microsoft.com/office/drawing/2014/main" id="{2A456E92-F60E-4021-889B-A0E39965F7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ED32AB-4FFC-4D55-95A5-8FBEA6C6235A}"/>
              </a:ext>
            </a:extLst>
          </p:cNvPr>
          <p:cNvSpPr>
            <a:spLocks noGrp="1"/>
          </p:cNvSpPr>
          <p:nvPr>
            <p:ph type="sldNum" sz="quarter" idx="12"/>
          </p:nvPr>
        </p:nvSpPr>
        <p:spPr/>
        <p:txBody>
          <a:bodyPr/>
          <a:lstStyle>
            <a:lvl1pPr>
              <a:defRPr/>
            </a:lvl1pPr>
          </a:lstStyle>
          <a:p>
            <a:pPr>
              <a:defRPr/>
            </a:pPr>
            <a:fld id="{FAB5D19F-06A8-4EB2-9606-2465CE7DA569}" type="slidenum">
              <a:rPr lang="en-US" altLang="en-US"/>
              <a:pPr>
                <a:defRPr/>
              </a:pPr>
              <a:t>‹#›</a:t>
            </a:fld>
            <a:endParaRPr lang="en-US" altLang="en-US"/>
          </a:p>
        </p:txBody>
      </p:sp>
    </p:spTree>
    <p:extLst>
      <p:ext uri="{BB962C8B-B14F-4D97-AF65-F5344CB8AC3E}">
        <p14:creationId xmlns:p14="http://schemas.microsoft.com/office/powerpoint/2010/main" val="80405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68640-45D8-4E66-9CBB-39A98DB9CCF3}"/>
              </a:ext>
            </a:extLst>
          </p:cNvPr>
          <p:cNvSpPr>
            <a:spLocks noGrp="1"/>
          </p:cNvSpPr>
          <p:nvPr>
            <p:ph type="dt" sz="half" idx="10"/>
          </p:nvPr>
        </p:nvSpPr>
        <p:spPr/>
        <p:txBody>
          <a:bodyPr/>
          <a:lstStyle>
            <a:lvl1pPr>
              <a:defRPr/>
            </a:lvl1pPr>
          </a:lstStyle>
          <a:p>
            <a:pPr>
              <a:defRPr/>
            </a:pPr>
            <a:fld id="{5E41FC10-1F06-4DB0-BCFC-0E182DA776C7}" type="datetime1">
              <a:rPr lang="en-US"/>
              <a:pPr>
                <a:defRPr/>
              </a:pPr>
              <a:t>12/21/2017</a:t>
            </a:fld>
            <a:endParaRPr lang="en-US"/>
          </a:p>
        </p:txBody>
      </p:sp>
      <p:sp>
        <p:nvSpPr>
          <p:cNvPr id="5" name="Rectangle 5">
            <a:extLst>
              <a:ext uri="{FF2B5EF4-FFF2-40B4-BE49-F238E27FC236}">
                <a16:creationId xmlns:a16="http://schemas.microsoft.com/office/drawing/2014/main" id="{A68D785A-2B20-4554-AFE1-11CA8FDE95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22268C-8AEC-4AEB-B10F-D2BAEC824ACE}"/>
              </a:ext>
            </a:extLst>
          </p:cNvPr>
          <p:cNvSpPr>
            <a:spLocks noGrp="1"/>
          </p:cNvSpPr>
          <p:nvPr>
            <p:ph type="sldNum" sz="quarter" idx="12"/>
          </p:nvPr>
        </p:nvSpPr>
        <p:spPr/>
        <p:txBody>
          <a:bodyPr/>
          <a:lstStyle>
            <a:lvl1pPr>
              <a:defRPr/>
            </a:lvl1pPr>
          </a:lstStyle>
          <a:p>
            <a:pPr>
              <a:defRPr/>
            </a:pPr>
            <a:fld id="{5C462938-86E3-474A-AD2C-7EBD105F5221}" type="slidenum">
              <a:rPr lang="en-US" altLang="en-US"/>
              <a:pPr>
                <a:defRPr/>
              </a:pPr>
              <a:t>‹#›</a:t>
            </a:fld>
            <a:endParaRPr lang="en-US" altLang="en-US"/>
          </a:p>
        </p:txBody>
      </p:sp>
    </p:spTree>
    <p:extLst>
      <p:ext uri="{BB962C8B-B14F-4D97-AF65-F5344CB8AC3E}">
        <p14:creationId xmlns:p14="http://schemas.microsoft.com/office/powerpoint/2010/main" val="113577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E795461-F9C1-4454-9973-5DFEFA64DDFB}"/>
              </a:ext>
            </a:extLst>
          </p:cNvPr>
          <p:cNvSpPr>
            <a:spLocks noGrp="1"/>
          </p:cNvSpPr>
          <p:nvPr>
            <p:ph type="dt" sz="half" idx="10"/>
          </p:nvPr>
        </p:nvSpPr>
        <p:spPr/>
        <p:txBody>
          <a:bodyPr/>
          <a:lstStyle>
            <a:lvl1pPr>
              <a:defRPr/>
            </a:lvl1pPr>
          </a:lstStyle>
          <a:p>
            <a:pPr>
              <a:defRPr/>
            </a:pPr>
            <a:fld id="{7AD76AED-2605-4245-A58A-7363A2E34164}" type="datetime1">
              <a:rPr lang="en-US"/>
              <a:pPr>
                <a:defRPr/>
              </a:pPr>
              <a:t>12/21/2017</a:t>
            </a:fld>
            <a:endParaRPr lang="en-US"/>
          </a:p>
        </p:txBody>
      </p:sp>
      <p:sp>
        <p:nvSpPr>
          <p:cNvPr id="6" name="Rectangle 5">
            <a:extLst>
              <a:ext uri="{FF2B5EF4-FFF2-40B4-BE49-F238E27FC236}">
                <a16:creationId xmlns:a16="http://schemas.microsoft.com/office/drawing/2014/main" id="{76137C00-8F2B-4C2E-A218-197B4269D6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22B74D-94B9-4A3D-801E-CD93C8631D8B}"/>
              </a:ext>
            </a:extLst>
          </p:cNvPr>
          <p:cNvSpPr>
            <a:spLocks noGrp="1"/>
          </p:cNvSpPr>
          <p:nvPr>
            <p:ph type="sldNum" sz="quarter" idx="12"/>
          </p:nvPr>
        </p:nvSpPr>
        <p:spPr/>
        <p:txBody>
          <a:bodyPr/>
          <a:lstStyle>
            <a:lvl1pPr>
              <a:defRPr/>
            </a:lvl1pPr>
          </a:lstStyle>
          <a:p>
            <a:pPr>
              <a:defRPr/>
            </a:pPr>
            <a:fld id="{2DA32563-E336-48AD-A491-AE61C2A96DB0}" type="slidenum">
              <a:rPr lang="en-US" altLang="en-US"/>
              <a:pPr>
                <a:defRPr/>
              </a:pPr>
              <a:t>‹#›</a:t>
            </a:fld>
            <a:endParaRPr lang="en-US" altLang="en-US"/>
          </a:p>
        </p:txBody>
      </p:sp>
    </p:spTree>
    <p:extLst>
      <p:ext uri="{BB962C8B-B14F-4D97-AF65-F5344CB8AC3E}">
        <p14:creationId xmlns:p14="http://schemas.microsoft.com/office/powerpoint/2010/main" val="23775936"/>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CD914E1F-2558-4E57-A04C-803955C54BEB}"/>
              </a:ext>
            </a:extLst>
          </p:cNvPr>
          <p:cNvSpPr>
            <a:spLocks noGrp="1"/>
          </p:cNvSpPr>
          <p:nvPr>
            <p:ph type="dt" sz="half" idx="10"/>
          </p:nvPr>
        </p:nvSpPr>
        <p:spPr/>
        <p:txBody>
          <a:bodyPr/>
          <a:lstStyle>
            <a:lvl1pPr>
              <a:defRPr/>
            </a:lvl1pPr>
          </a:lstStyle>
          <a:p>
            <a:pPr>
              <a:defRPr/>
            </a:pPr>
            <a:fld id="{088F21B2-E534-4864-9447-50F9952535A9}" type="datetime1">
              <a:rPr lang="en-US"/>
              <a:pPr>
                <a:defRPr/>
              </a:pPr>
              <a:t>12/21/2017</a:t>
            </a:fld>
            <a:endParaRPr lang="en-US"/>
          </a:p>
        </p:txBody>
      </p:sp>
      <p:sp>
        <p:nvSpPr>
          <p:cNvPr id="5" name="Rectangle 5">
            <a:extLst>
              <a:ext uri="{FF2B5EF4-FFF2-40B4-BE49-F238E27FC236}">
                <a16:creationId xmlns:a16="http://schemas.microsoft.com/office/drawing/2014/main" id="{92778D96-F7F8-444A-81FD-9C804BEEE8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DCF3B3-495E-4F0A-A78E-C434D7D88601}"/>
              </a:ext>
            </a:extLst>
          </p:cNvPr>
          <p:cNvSpPr>
            <a:spLocks noGrp="1"/>
          </p:cNvSpPr>
          <p:nvPr>
            <p:ph type="sldNum" sz="quarter" idx="12"/>
          </p:nvPr>
        </p:nvSpPr>
        <p:spPr/>
        <p:txBody>
          <a:bodyPr/>
          <a:lstStyle>
            <a:lvl1pPr>
              <a:defRPr/>
            </a:lvl1pPr>
          </a:lstStyle>
          <a:p>
            <a:pPr>
              <a:defRPr/>
            </a:pPr>
            <a:fld id="{FB062C77-93A2-4C24-8B76-EFE93BB2AC39}" type="slidenum">
              <a:rPr lang="en-US" altLang="en-US"/>
              <a:pPr>
                <a:defRPr/>
              </a:pPr>
              <a:t>‹#›</a:t>
            </a:fld>
            <a:endParaRPr lang="en-US" altLang="en-US"/>
          </a:p>
        </p:txBody>
      </p:sp>
    </p:spTree>
    <p:extLst>
      <p:ext uri="{BB962C8B-B14F-4D97-AF65-F5344CB8AC3E}">
        <p14:creationId xmlns:p14="http://schemas.microsoft.com/office/powerpoint/2010/main" val="2341632941"/>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4E44A8-0068-41C6-8D37-CE3FFA0F10FA}"/>
              </a:ext>
            </a:extLst>
          </p:cNvPr>
          <p:cNvSpPr>
            <a:spLocks noGrp="1"/>
          </p:cNvSpPr>
          <p:nvPr>
            <p:ph type="dt" sz="half" idx="10"/>
          </p:nvPr>
        </p:nvSpPr>
        <p:spPr/>
        <p:txBody>
          <a:bodyPr/>
          <a:lstStyle>
            <a:lvl1pPr>
              <a:defRPr/>
            </a:lvl1pPr>
          </a:lstStyle>
          <a:p>
            <a:pPr>
              <a:defRPr/>
            </a:pPr>
            <a:fld id="{74E1457A-1E95-4FAA-BEC5-7B0A48448B20}" type="datetime1">
              <a:rPr lang="en-US"/>
              <a:pPr>
                <a:defRPr/>
              </a:pPr>
              <a:t>12/21/2017</a:t>
            </a:fld>
            <a:endParaRPr lang="en-US"/>
          </a:p>
        </p:txBody>
      </p:sp>
      <p:sp>
        <p:nvSpPr>
          <p:cNvPr id="5" name="Rectangle 5">
            <a:extLst>
              <a:ext uri="{FF2B5EF4-FFF2-40B4-BE49-F238E27FC236}">
                <a16:creationId xmlns:a16="http://schemas.microsoft.com/office/drawing/2014/main" id="{94FEC246-0A84-4D68-B5B7-7F2BFC5839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66640C-6ABF-4961-A245-A31916883FDF}"/>
              </a:ext>
            </a:extLst>
          </p:cNvPr>
          <p:cNvSpPr>
            <a:spLocks noGrp="1"/>
          </p:cNvSpPr>
          <p:nvPr>
            <p:ph type="sldNum" sz="quarter" idx="12"/>
          </p:nvPr>
        </p:nvSpPr>
        <p:spPr/>
        <p:txBody>
          <a:bodyPr/>
          <a:lstStyle>
            <a:lvl1pPr>
              <a:defRPr/>
            </a:lvl1pPr>
          </a:lstStyle>
          <a:p>
            <a:pPr>
              <a:defRPr/>
            </a:pPr>
            <a:fld id="{DC5ABA84-6246-4E3B-A988-53F84021224E}" type="slidenum">
              <a:rPr lang="en-US" altLang="en-US"/>
              <a:pPr>
                <a:defRPr/>
              </a:pPr>
              <a:t>‹#›</a:t>
            </a:fld>
            <a:endParaRPr lang="en-US" altLang="en-US"/>
          </a:p>
        </p:txBody>
      </p:sp>
    </p:spTree>
    <p:extLst>
      <p:ext uri="{BB962C8B-B14F-4D97-AF65-F5344CB8AC3E}">
        <p14:creationId xmlns:p14="http://schemas.microsoft.com/office/powerpoint/2010/main" val="18015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C33D3D-9471-4020-B5AF-34E78A6919BA}"/>
              </a:ext>
            </a:extLst>
          </p:cNvPr>
          <p:cNvSpPr>
            <a:spLocks noGrp="1"/>
          </p:cNvSpPr>
          <p:nvPr>
            <p:ph type="dt" sz="half" idx="10"/>
          </p:nvPr>
        </p:nvSpPr>
        <p:spPr/>
        <p:txBody>
          <a:bodyPr/>
          <a:lstStyle>
            <a:lvl1pPr>
              <a:defRPr/>
            </a:lvl1pPr>
          </a:lstStyle>
          <a:p>
            <a:pPr>
              <a:defRPr/>
            </a:pPr>
            <a:fld id="{F4E34467-C475-44B0-B6C0-63FF969A7E0A}" type="datetime1">
              <a:rPr lang="en-US"/>
              <a:pPr>
                <a:defRPr/>
              </a:pPr>
              <a:t>12/21/2017</a:t>
            </a:fld>
            <a:endParaRPr lang="en-US"/>
          </a:p>
        </p:txBody>
      </p:sp>
      <p:sp>
        <p:nvSpPr>
          <p:cNvPr id="5" name="Rectangle 5">
            <a:extLst>
              <a:ext uri="{FF2B5EF4-FFF2-40B4-BE49-F238E27FC236}">
                <a16:creationId xmlns:a16="http://schemas.microsoft.com/office/drawing/2014/main" id="{A97BBA86-2AB8-4907-B79E-BCEAF3EE53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36B347-BE66-4728-9E68-622CD0229985}"/>
              </a:ext>
            </a:extLst>
          </p:cNvPr>
          <p:cNvSpPr>
            <a:spLocks noGrp="1"/>
          </p:cNvSpPr>
          <p:nvPr>
            <p:ph type="sldNum" sz="quarter" idx="12"/>
          </p:nvPr>
        </p:nvSpPr>
        <p:spPr/>
        <p:txBody>
          <a:bodyPr/>
          <a:lstStyle>
            <a:lvl1pPr>
              <a:defRPr/>
            </a:lvl1pPr>
          </a:lstStyle>
          <a:p>
            <a:pPr>
              <a:defRPr/>
            </a:pPr>
            <a:fld id="{743B6A81-A2DA-47D8-9300-9D700FAC30CC}" type="slidenum">
              <a:rPr lang="en-US" altLang="en-US"/>
              <a:pPr>
                <a:defRPr/>
              </a:pPr>
              <a:t>‹#›</a:t>
            </a:fld>
            <a:endParaRPr lang="en-US" altLang="en-US"/>
          </a:p>
        </p:txBody>
      </p:sp>
    </p:spTree>
    <p:extLst>
      <p:ext uri="{BB962C8B-B14F-4D97-AF65-F5344CB8AC3E}">
        <p14:creationId xmlns:p14="http://schemas.microsoft.com/office/powerpoint/2010/main" val="107293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019D717-F735-4594-A35A-137526FB086E}"/>
              </a:ext>
            </a:extLst>
          </p:cNvPr>
          <p:cNvSpPr>
            <a:spLocks noGrp="1"/>
          </p:cNvSpPr>
          <p:nvPr>
            <p:ph type="dt" sz="half" idx="10"/>
          </p:nvPr>
        </p:nvSpPr>
        <p:spPr/>
        <p:txBody>
          <a:bodyPr/>
          <a:lstStyle>
            <a:lvl1pPr>
              <a:defRPr/>
            </a:lvl1pPr>
          </a:lstStyle>
          <a:p>
            <a:pPr>
              <a:defRPr/>
            </a:pPr>
            <a:fld id="{4F58888D-A6E1-450D-9AFE-FD71362A06B4}" type="datetime1">
              <a:rPr lang="en-US"/>
              <a:pPr>
                <a:defRPr/>
              </a:pPr>
              <a:t>12/21/2017</a:t>
            </a:fld>
            <a:endParaRPr lang="en-US"/>
          </a:p>
        </p:txBody>
      </p:sp>
      <p:sp>
        <p:nvSpPr>
          <p:cNvPr id="6" name="Rectangle 5">
            <a:extLst>
              <a:ext uri="{FF2B5EF4-FFF2-40B4-BE49-F238E27FC236}">
                <a16:creationId xmlns:a16="http://schemas.microsoft.com/office/drawing/2014/main" id="{74CF08E9-824E-43A0-A25F-085051963E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2D2680-A6A6-49DB-A164-EA00DDB8A415}"/>
              </a:ext>
            </a:extLst>
          </p:cNvPr>
          <p:cNvSpPr>
            <a:spLocks noGrp="1"/>
          </p:cNvSpPr>
          <p:nvPr>
            <p:ph type="sldNum" sz="quarter" idx="12"/>
          </p:nvPr>
        </p:nvSpPr>
        <p:spPr/>
        <p:txBody>
          <a:bodyPr/>
          <a:lstStyle>
            <a:lvl1pPr>
              <a:defRPr/>
            </a:lvl1pPr>
          </a:lstStyle>
          <a:p>
            <a:pPr>
              <a:defRPr/>
            </a:pPr>
            <a:fld id="{A34A00A2-2180-44EA-9EDA-56B60B8BA5B0}" type="slidenum">
              <a:rPr lang="en-US" altLang="en-US"/>
              <a:pPr>
                <a:defRPr/>
              </a:pPr>
              <a:t>‹#›</a:t>
            </a:fld>
            <a:endParaRPr lang="en-US" altLang="en-US"/>
          </a:p>
        </p:txBody>
      </p:sp>
    </p:spTree>
    <p:extLst>
      <p:ext uri="{BB962C8B-B14F-4D97-AF65-F5344CB8AC3E}">
        <p14:creationId xmlns:p14="http://schemas.microsoft.com/office/powerpoint/2010/main" val="17096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1D709A7-C314-4421-BABC-E88637D052EE}"/>
              </a:ext>
            </a:extLst>
          </p:cNvPr>
          <p:cNvSpPr>
            <a:spLocks noGrp="1"/>
          </p:cNvSpPr>
          <p:nvPr>
            <p:ph type="dt" sz="half" idx="10"/>
          </p:nvPr>
        </p:nvSpPr>
        <p:spPr/>
        <p:txBody>
          <a:bodyPr/>
          <a:lstStyle>
            <a:lvl1pPr>
              <a:defRPr/>
            </a:lvl1pPr>
          </a:lstStyle>
          <a:p>
            <a:pPr>
              <a:defRPr/>
            </a:pPr>
            <a:fld id="{002613B4-6701-4C6E-8887-B0648ADC426E}" type="datetime1">
              <a:rPr lang="en-US"/>
              <a:pPr>
                <a:defRPr/>
              </a:pPr>
              <a:t>12/21/2017</a:t>
            </a:fld>
            <a:endParaRPr lang="en-US"/>
          </a:p>
        </p:txBody>
      </p:sp>
      <p:sp>
        <p:nvSpPr>
          <p:cNvPr id="8" name="Rectangle 5">
            <a:extLst>
              <a:ext uri="{FF2B5EF4-FFF2-40B4-BE49-F238E27FC236}">
                <a16:creationId xmlns:a16="http://schemas.microsoft.com/office/drawing/2014/main" id="{7A18937E-6BE9-4510-8CB9-309FE6CD453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2247C20-86D0-4A7D-869B-20C9F345AF18}"/>
              </a:ext>
            </a:extLst>
          </p:cNvPr>
          <p:cNvSpPr>
            <a:spLocks noGrp="1"/>
          </p:cNvSpPr>
          <p:nvPr>
            <p:ph type="sldNum" sz="quarter" idx="12"/>
          </p:nvPr>
        </p:nvSpPr>
        <p:spPr/>
        <p:txBody>
          <a:bodyPr/>
          <a:lstStyle>
            <a:lvl1pPr>
              <a:defRPr/>
            </a:lvl1pPr>
          </a:lstStyle>
          <a:p>
            <a:pPr>
              <a:defRPr/>
            </a:pPr>
            <a:fld id="{E56527AD-3BBC-4411-A0DA-6C231E9FA44D}" type="slidenum">
              <a:rPr lang="en-US" altLang="en-US"/>
              <a:pPr>
                <a:defRPr/>
              </a:pPr>
              <a:t>‹#›</a:t>
            </a:fld>
            <a:endParaRPr lang="en-US" altLang="en-US"/>
          </a:p>
        </p:txBody>
      </p:sp>
    </p:spTree>
    <p:extLst>
      <p:ext uri="{BB962C8B-B14F-4D97-AF65-F5344CB8AC3E}">
        <p14:creationId xmlns:p14="http://schemas.microsoft.com/office/powerpoint/2010/main" val="30568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8AAFB3A-94B1-469C-A6CE-806EE93E7A42}"/>
              </a:ext>
            </a:extLst>
          </p:cNvPr>
          <p:cNvSpPr>
            <a:spLocks noGrp="1"/>
          </p:cNvSpPr>
          <p:nvPr>
            <p:ph type="dt" sz="half" idx="10"/>
          </p:nvPr>
        </p:nvSpPr>
        <p:spPr/>
        <p:txBody>
          <a:bodyPr/>
          <a:lstStyle>
            <a:lvl1pPr>
              <a:defRPr/>
            </a:lvl1pPr>
          </a:lstStyle>
          <a:p>
            <a:pPr>
              <a:defRPr/>
            </a:pPr>
            <a:fld id="{FB988465-9842-4480-AA62-59E238E32A24}" type="datetime1">
              <a:rPr lang="en-US"/>
              <a:pPr>
                <a:defRPr/>
              </a:pPr>
              <a:t>12/21/2017</a:t>
            </a:fld>
            <a:endParaRPr lang="en-US"/>
          </a:p>
        </p:txBody>
      </p:sp>
      <p:sp>
        <p:nvSpPr>
          <p:cNvPr id="4" name="Rectangle 5">
            <a:extLst>
              <a:ext uri="{FF2B5EF4-FFF2-40B4-BE49-F238E27FC236}">
                <a16:creationId xmlns:a16="http://schemas.microsoft.com/office/drawing/2014/main" id="{70D3456C-55B8-4CC8-8FB6-63A02C81A08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76B7A98-CD74-4F3C-BB64-D07CA3C91D46}"/>
              </a:ext>
            </a:extLst>
          </p:cNvPr>
          <p:cNvSpPr>
            <a:spLocks noGrp="1"/>
          </p:cNvSpPr>
          <p:nvPr>
            <p:ph type="sldNum" sz="quarter" idx="12"/>
          </p:nvPr>
        </p:nvSpPr>
        <p:spPr/>
        <p:txBody>
          <a:bodyPr/>
          <a:lstStyle>
            <a:lvl1pPr>
              <a:defRPr/>
            </a:lvl1pPr>
          </a:lstStyle>
          <a:p>
            <a:pPr>
              <a:defRPr/>
            </a:pPr>
            <a:fld id="{B39BE296-8DFB-4E10-8F21-DB4B9E759E93}" type="slidenum">
              <a:rPr lang="en-US" altLang="en-US"/>
              <a:pPr>
                <a:defRPr/>
              </a:pPr>
              <a:t>‹#›</a:t>
            </a:fld>
            <a:endParaRPr lang="en-US" altLang="en-US"/>
          </a:p>
        </p:txBody>
      </p:sp>
    </p:spTree>
    <p:extLst>
      <p:ext uri="{BB962C8B-B14F-4D97-AF65-F5344CB8AC3E}">
        <p14:creationId xmlns:p14="http://schemas.microsoft.com/office/powerpoint/2010/main" val="251287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828E5B2-892A-40E4-B947-632EAF98448C}"/>
              </a:ext>
            </a:extLst>
          </p:cNvPr>
          <p:cNvSpPr>
            <a:spLocks noGrp="1"/>
          </p:cNvSpPr>
          <p:nvPr>
            <p:ph type="dt" sz="half" idx="10"/>
          </p:nvPr>
        </p:nvSpPr>
        <p:spPr/>
        <p:txBody>
          <a:bodyPr/>
          <a:lstStyle>
            <a:lvl1pPr>
              <a:defRPr/>
            </a:lvl1pPr>
          </a:lstStyle>
          <a:p>
            <a:pPr>
              <a:defRPr/>
            </a:pPr>
            <a:fld id="{E677053E-D754-4B19-B1C9-4C56F72C1D84}" type="datetime1">
              <a:rPr lang="en-US"/>
              <a:pPr>
                <a:defRPr/>
              </a:pPr>
              <a:t>12/21/2017</a:t>
            </a:fld>
            <a:endParaRPr lang="en-US"/>
          </a:p>
        </p:txBody>
      </p:sp>
      <p:sp>
        <p:nvSpPr>
          <p:cNvPr id="3" name="Rectangle 5">
            <a:extLst>
              <a:ext uri="{FF2B5EF4-FFF2-40B4-BE49-F238E27FC236}">
                <a16:creationId xmlns:a16="http://schemas.microsoft.com/office/drawing/2014/main" id="{139C05DA-8090-454E-80BB-6977FBCC639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C5972D0-394D-4FED-A8F2-79CC9E5E91E4}"/>
              </a:ext>
            </a:extLst>
          </p:cNvPr>
          <p:cNvSpPr>
            <a:spLocks noGrp="1"/>
          </p:cNvSpPr>
          <p:nvPr>
            <p:ph type="sldNum" sz="quarter" idx="12"/>
          </p:nvPr>
        </p:nvSpPr>
        <p:spPr/>
        <p:txBody>
          <a:bodyPr/>
          <a:lstStyle>
            <a:lvl1pPr>
              <a:defRPr/>
            </a:lvl1pPr>
          </a:lstStyle>
          <a:p>
            <a:pPr>
              <a:defRPr/>
            </a:pPr>
            <a:fld id="{B73410AC-FBAF-4149-81A1-4A93E831975C}" type="slidenum">
              <a:rPr lang="en-US" altLang="en-US"/>
              <a:pPr>
                <a:defRPr/>
              </a:pPr>
              <a:t>‹#›</a:t>
            </a:fld>
            <a:endParaRPr lang="en-US" altLang="en-US"/>
          </a:p>
        </p:txBody>
      </p:sp>
    </p:spTree>
    <p:extLst>
      <p:ext uri="{BB962C8B-B14F-4D97-AF65-F5344CB8AC3E}">
        <p14:creationId xmlns:p14="http://schemas.microsoft.com/office/powerpoint/2010/main" val="333838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581ECFF-9BF8-45F9-846D-FE921554E916}"/>
              </a:ext>
            </a:extLst>
          </p:cNvPr>
          <p:cNvSpPr>
            <a:spLocks noGrp="1"/>
          </p:cNvSpPr>
          <p:nvPr>
            <p:ph type="dt" sz="half" idx="10"/>
          </p:nvPr>
        </p:nvSpPr>
        <p:spPr/>
        <p:txBody>
          <a:bodyPr/>
          <a:lstStyle>
            <a:lvl1pPr>
              <a:defRPr/>
            </a:lvl1pPr>
          </a:lstStyle>
          <a:p>
            <a:pPr>
              <a:defRPr/>
            </a:pPr>
            <a:fld id="{C14359BF-13B5-4CAD-B7E0-B18D35A5281D}" type="datetime1">
              <a:rPr lang="en-US"/>
              <a:pPr>
                <a:defRPr/>
              </a:pPr>
              <a:t>12/21/2017</a:t>
            </a:fld>
            <a:endParaRPr lang="en-US"/>
          </a:p>
        </p:txBody>
      </p:sp>
      <p:sp>
        <p:nvSpPr>
          <p:cNvPr id="6" name="Rectangle 5">
            <a:extLst>
              <a:ext uri="{FF2B5EF4-FFF2-40B4-BE49-F238E27FC236}">
                <a16:creationId xmlns:a16="http://schemas.microsoft.com/office/drawing/2014/main" id="{74182E17-7F41-497F-BD23-08C04DE6AE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BABA4C-D40B-4654-9A85-904E1981F03F}"/>
              </a:ext>
            </a:extLst>
          </p:cNvPr>
          <p:cNvSpPr>
            <a:spLocks noGrp="1"/>
          </p:cNvSpPr>
          <p:nvPr>
            <p:ph type="sldNum" sz="quarter" idx="12"/>
          </p:nvPr>
        </p:nvSpPr>
        <p:spPr/>
        <p:txBody>
          <a:bodyPr/>
          <a:lstStyle>
            <a:lvl1pPr>
              <a:defRPr/>
            </a:lvl1pPr>
          </a:lstStyle>
          <a:p>
            <a:pPr>
              <a:defRPr/>
            </a:pPr>
            <a:fld id="{0D2023D0-F8DF-47F2-B4C7-1D541DE1ED48}" type="slidenum">
              <a:rPr lang="en-US" altLang="en-US"/>
              <a:pPr>
                <a:defRPr/>
              </a:pPr>
              <a:t>‹#›</a:t>
            </a:fld>
            <a:endParaRPr lang="en-US" altLang="en-US"/>
          </a:p>
        </p:txBody>
      </p:sp>
    </p:spTree>
    <p:extLst>
      <p:ext uri="{BB962C8B-B14F-4D97-AF65-F5344CB8AC3E}">
        <p14:creationId xmlns:p14="http://schemas.microsoft.com/office/powerpoint/2010/main" val="404826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8D6BC6-16DE-45B7-8E19-565A9493C350}"/>
              </a:ext>
            </a:extLst>
          </p:cNvPr>
          <p:cNvSpPr>
            <a:spLocks noGrp="1"/>
          </p:cNvSpPr>
          <p:nvPr>
            <p:ph type="dt" sz="half" idx="10"/>
          </p:nvPr>
        </p:nvSpPr>
        <p:spPr/>
        <p:txBody>
          <a:bodyPr/>
          <a:lstStyle>
            <a:lvl1pPr>
              <a:defRPr/>
            </a:lvl1pPr>
          </a:lstStyle>
          <a:p>
            <a:pPr>
              <a:defRPr/>
            </a:pPr>
            <a:fld id="{5915873B-AFE5-42C7-AB90-B9AD353701F0}" type="datetime1">
              <a:rPr lang="en-US"/>
              <a:pPr>
                <a:defRPr/>
              </a:pPr>
              <a:t>12/21/2017</a:t>
            </a:fld>
            <a:endParaRPr lang="en-US"/>
          </a:p>
        </p:txBody>
      </p:sp>
      <p:sp>
        <p:nvSpPr>
          <p:cNvPr id="6" name="Rectangle 5">
            <a:extLst>
              <a:ext uri="{FF2B5EF4-FFF2-40B4-BE49-F238E27FC236}">
                <a16:creationId xmlns:a16="http://schemas.microsoft.com/office/drawing/2014/main" id="{ACD1E8E4-A476-4CED-B7B3-72C407F9AD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C006FF0-1CED-440D-BAED-1F2827176613}"/>
              </a:ext>
            </a:extLst>
          </p:cNvPr>
          <p:cNvSpPr>
            <a:spLocks noGrp="1"/>
          </p:cNvSpPr>
          <p:nvPr>
            <p:ph type="sldNum" sz="quarter" idx="12"/>
          </p:nvPr>
        </p:nvSpPr>
        <p:spPr/>
        <p:txBody>
          <a:bodyPr/>
          <a:lstStyle>
            <a:lvl1pPr>
              <a:defRPr/>
            </a:lvl1pPr>
          </a:lstStyle>
          <a:p>
            <a:pPr>
              <a:defRPr/>
            </a:pPr>
            <a:fld id="{4B363DA2-2811-4EFC-85AE-6198B1C72C61}" type="slidenum">
              <a:rPr lang="en-US" altLang="en-US"/>
              <a:pPr>
                <a:defRPr/>
              </a:pPr>
              <a:t>‹#›</a:t>
            </a:fld>
            <a:endParaRPr lang="en-US" altLang="en-US"/>
          </a:p>
        </p:txBody>
      </p:sp>
    </p:spTree>
    <p:extLst>
      <p:ext uri="{BB962C8B-B14F-4D97-AF65-F5344CB8AC3E}">
        <p14:creationId xmlns:p14="http://schemas.microsoft.com/office/powerpoint/2010/main" val="283291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21616"/>
            </a:gs>
            <a:gs pos="50000">
              <a:srgbClr val="B19C7D"/>
            </a:gs>
            <a:gs pos="100000">
              <a:srgbClr val="921616"/>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E303065-7EDA-4F8F-9565-9EEC911F1E7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F159D7-8034-4A42-9FD6-D5B0ACA2B7B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3EFF9D-0E82-4842-83C3-62B65519999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DFB52C3-1C15-48FF-A43C-88F9D8A8F756}" type="datetime1">
              <a:rPr lang="en-US"/>
              <a:pPr>
                <a:defRPr/>
              </a:pPr>
              <a:t>12/21/2017</a:t>
            </a:fld>
            <a:endParaRPr lang="en-US"/>
          </a:p>
        </p:txBody>
      </p:sp>
      <p:sp>
        <p:nvSpPr>
          <p:cNvPr id="5" name="Rectangle 5">
            <a:extLst>
              <a:ext uri="{FF2B5EF4-FFF2-40B4-BE49-F238E27FC236}">
                <a16:creationId xmlns:a16="http://schemas.microsoft.com/office/drawing/2014/main" id="{08557B8E-8132-4BE9-AA31-09D32EF6B816}"/>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entury"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1B5B2F9F-BDA2-4EFA-8A53-2C576A9DC32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entury" panose="02040604050505020304" pitchFamily="18" charset="0"/>
              </a:defRPr>
            </a:lvl1pPr>
          </a:lstStyle>
          <a:p>
            <a:pPr>
              <a:defRPr/>
            </a:pPr>
            <a:fld id="{AC60E8A9-E21D-48FD-B06C-C50AF2642F91}" type="slidenum">
              <a:rPr lang="en-US" altLang="en-US"/>
              <a:pPr>
                <a:defRPr/>
              </a:pPr>
              <a:t>‹#›</a:t>
            </a:fld>
            <a:endParaRPr lang="en-US" altLang="en-US"/>
          </a:p>
        </p:txBody>
      </p:sp>
      <p:pic>
        <p:nvPicPr>
          <p:cNvPr id="1031" name="Picture 7" descr="NJ footer.png">
            <a:extLst>
              <a:ext uri="{FF2B5EF4-FFF2-40B4-BE49-F238E27FC236}">
                <a16:creationId xmlns:a16="http://schemas.microsoft.com/office/drawing/2014/main" id="{90EE9246-6AA9-42A8-AB1A-AA04F4A4F964}"/>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400800"/>
            <a:ext cx="9144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ransition spd="med">
    <p:random/>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marL="457200" algn="ctr" rtl="0" fontAlgn="base">
        <a:spcBef>
          <a:spcPct val="0"/>
        </a:spcBef>
        <a:spcAft>
          <a:spcPct val="0"/>
        </a:spcAft>
        <a:defRPr sz="4400">
          <a:solidFill>
            <a:schemeClr val="tx1"/>
          </a:solidFill>
          <a:latin typeface="Constantia" pitchFamily="18" charset="0"/>
        </a:defRPr>
      </a:lvl6pPr>
      <a:lvl7pPr marL="914400" algn="ctr" rtl="0" fontAlgn="base">
        <a:spcBef>
          <a:spcPct val="0"/>
        </a:spcBef>
        <a:spcAft>
          <a:spcPct val="0"/>
        </a:spcAft>
        <a:defRPr sz="4400">
          <a:solidFill>
            <a:schemeClr val="tx1"/>
          </a:solidFill>
          <a:latin typeface="Constantia" pitchFamily="18" charset="0"/>
        </a:defRPr>
      </a:lvl7pPr>
      <a:lvl8pPr marL="1371600" algn="ctr" rtl="0" fontAlgn="base">
        <a:spcBef>
          <a:spcPct val="0"/>
        </a:spcBef>
        <a:spcAft>
          <a:spcPct val="0"/>
        </a:spcAft>
        <a:defRPr sz="4400">
          <a:solidFill>
            <a:schemeClr val="tx1"/>
          </a:solidFill>
          <a:latin typeface="Constantia" pitchFamily="18" charset="0"/>
        </a:defRPr>
      </a:lvl8pPr>
      <a:lvl9pPr marL="1828800" algn="ctr" rtl="0" fontAlgn="base">
        <a:spcBef>
          <a:spcPct val="0"/>
        </a:spcBef>
        <a:spcAft>
          <a:spcPct val="0"/>
        </a:spcAft>
        <a:defRPr sz="4400">
          <a:solidFill>
            <a:schemeClr val="tx1"/>
          </a:solidFill>
          <a:latin typeface="Constantia"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imgres?imgurl=http://www.designatom.com/_images/jumpingmobile.gif&amp;imgrefurl=http://www.designatom.com/graphics/graphicsp2.php&amp;usg=__gr0rn4D7pMJ0nMfDvaLdCnRVJlg=&amp;h=280&amp;w=200&amp;sz=255&amp;hl=en&amp;start=4&amp;zoom=1&amp;um=1&amp;itbs=1&amp;tbnid=kAfQQeSRG0u-nM:&amp;tbnh=114&amp;tbnw=81&amp;prev=/images?q%3Danimation%2Bmobile%2Bphone%26um%3D1%26hl%3Den%26rlz%3D1T4DMUS_enUS315US315%26tbs%3Disch: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3.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4.wmf"/><Relationship Id="rId5" Type="http://schemas.openxmlformats.org/officeDocument/2006/relationships/image" Target="../media/image43.emf"/><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E26CA4"/>
            </a:gs>
            <a:gs pos="50000">
              <a:srgbClr val="000000"/>
            </a:gs>
            <a:gs pos="100000">
              <a:srgbClr val="000000"/>
            </a:gs>
          </a:gsLst>
          <a:lin ang="5400000"/>
        </a:gradFill>
        <a:effectLst/>
      </p:bgPr>
    </p:bg>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8986FDEC-B63A-49FD-8679-060AAB0913F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3EE432DB-40CD-482C-8E62-C6F5E88235A1}" type="slidenum">
              <a:rPr lang="en-US" altLang="en-US" sz="1200">
                <a:solidFill>
                  <a:srgbClr val="898989"/>
                </a:solidFill>
              </a:rPr>
              <a:pPr>
                <a:spcBef>
                  <a:spcPct val="0"/>
                </a:spcBef>
                <a:buFontTx/>
                <a:buNone/>
              </a:pPr>
              <a:t>1</a:t>
            </a:fld>
            <a:endParaRPr lang="en-US" altLang="en-US" sz="1200">
              <a:solidFill>
                <a:srgbClr val="898989"/>
              </a:solidFill>
            </a:endParaRPr>
          </a:p>
        </p:txBody>
      </p:sp>
      <p:sp>
        <p:nvSpPr>
          <p:cNvPr id="3" name="Subtitle 2">
            <a:extLst>
              <a:ext uri="{FF2B5EF4-FFF2-40B4-BE49-F238E27FC236}">
                <a16:creationId xmlns:a16="http://schemas.microsoft.com/office/drawing/2014/main" id="{C6A5250D-AA11-4ED8-8CE6-8ED1A3BA6E3E}"/>
              </a:ext>
            </a:extLst>
          </p:cNvPr>
          <p:cNvSpPr>
            <a:spLocks noGrp="1"/>
          </p:cNvSpPr>
          <p:nvPr>
            <p:ph type="subTitle" idx="1"/>
          </p:nvPr>
        </p:nvSpPr>
        <p:spPr>
          <a:xfrm>
            <a:off x="0" y="2743200"/>
            <a:ext cx="9144000" cy="533400"/>
          </a:xfrm>
          <a:gradFill rotWithShape="1">
            <a:gsLst>
              <a:gs pos="0">
                <a:srgbClr val="921616"/>
              </a:gs>
              <a:gs pos="50000">
                <a:srgbClr val="B7A18B"/>
              </a:gs>
              <a:gs pos="100000">
                <a:srgbClr val="921616"/>
              </a:gs>
            </a:gsLst>
            <a:lin ang="5400000" scaled="1"/>
          </a:gradFill>
        </p:spPr>
        <p:txBody>
          <a:bodyPr/>
          <a:lstStyle/>
          <a:p>
            <a:pPr eaLnBrk="1" hangingPunct="1">
              <a:buFont typeface="Arial" charset="0"/>
              <a:buNone/>
              <a:defRPr/>
            </a:pPr>
            <a:r>
              <a:rPr lang="en-US" sz="2900" b="1">
                <a:solidFill>
                  <a:srgbClr val="000026"/>
                </a:solidFill>
                <a:effectLst>
                  <a:outerShdw blurRad="38100" dist="38100" dir="2700000" algn="tl">
                    <a:srgbClr val="000000"/>
                  </a:outerShdw>
                </a:effectLst>
              </a:rPr>
              <a:t>     </a:t>
            </a:r>
            <a:r>
              <a:rPr lang="en-US" sz="2900" b="1">
                <a:solidFill>
                  <a:schemeClr val="tx1"/>
                </a:solidFill>
                <a:effectLst>
                  <a:outerShdw blurRad="38100" dist="38100" dir="2700000" algn="tl">
                    <a:srgbClr val="FFFFFF"/>
                  </a:outerShdw>
                </a:effectLst>
                <a:latin typeface="Arial" charset="0"/>
              </a:rPr>
              <a:t>CIVIL  RIGHTS  COMPLIANCE  TRAINING  </a:t>
            </a:r>
          </a:p>
        </p:txBody>
      </p:sp>
      <p:sp>
        <p:nvSpPr>
          <p:cNvPr id="13318" name="Rectangle 6">
            <a:extLst>
              <a:ext uri="{FF2B5EF4-FFF2-40B4-BE49-F238E27FC236}">
                <a16:creationId xmlns:a16="http://schemas.microsoft.com/office/drawing/2014/main" id="{96B76724-92AA-47A6-AC4A-C64F2BCF9A6A}"/>
              </a:ext>
            </a:extLst>
          </p:cNvPr>
          <p:cNvSpPr>
            <a:spLocks noChangeArrowheads="1"/>
          </p:cNvSpPr>
          <p:nvPr/>
        </p:nvSpPr>
        <p:spPr bwMode="auto">
          <a:xfrm>
            <a:off x="762000" y="452487"/>
            <a:ext cx="76962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20000"/>
              </a:lnSpc>
              <a:tabLst>
                <a:tab pos="-3771900" algn="ctr"/>
                <a:tab pos="-3657600" algn="l"/>
                <a:tab pos="-3543300" algn="r"/>
                <a:tab pos="3048000" algn="ctr"/>
                <a:tab pos="5867400" algn="ctr"/>
              </a:tabLst>
              <a:defRPr/>
            </a:pPr>
            <a:r>
              <a:rPr lang="en-US" sz="2000" b="1" dirty="0">
                <a:solidFill>
                  <a:srgbClr val="000026"/>
                </a:solidFill>
                <a:effectLst>
                  <a:outerShdw blurRad="38100" dist="38100" dir="2700000" algn="tl">
                    <a:srgbClr val="000000"/>
                  </a:outerShdw>
                </a:effectLst>
                <a:latin typeface="Times New Roman" pitchFamily="18" charset="0"/>
              </a:rPr>
              <a:t>DEPARTMENT OF AGRICULTURE</a:t>
            </a:r>
            <a:endParaRPr lang="en-US" sz="1200" b="1" dirty="0">
              <a:solidFill>
                <a:srgbClr val="000026"/>
              </a:solidFill>
              <a:effectLst>
                <a:outerShdw blurRad="38100" dist="38100" dir="2700000" algn="tl">
                  <a:srgbClr val="000000"/>
                </a:outerShdw>
              </a:effectLst>
              <a:latin typeface="Times New Roman" pitchFamily="18" charset="0"/>
            </a:endParaRPr>
          </a:p>
          <a:p>
            <a:pPr algn="ctr" eaLnBrk="1" hangingPunct="1">
              <a:lnSpc>
                <a:spcPct val="120000"/>
              </a:lnSpc>
              <a:tabLst>
                <a:tab pos="-3771900" algn="ctr"/>
                <a:tab pos="-3657600" algn="l"/>
                <a:tab pos="-3543300" algn="r"/>
                <a:tab pos="3048000" algn="ctr"/>
                <a:tab pos="5867400" algn="ctr"/>
              </a:tabLst>
              <a:defRPr/>
            </a:pPr>
            <a:r>
              <a:rPr lang="en-US" sz="1400" b="1" dirty="0">
                <a:solidFill>
                  <a:srgbClr val="000026"/>
                </a:solidFill>
                <a:effectLst>
                  <a:outerShdw blurRad="38100" dist="38100" dir="2700000" algn="tl">
                    <a:srgbClr val="000000"/>
                  </a:outerShdw>
                </a:effectLst>
                <a:latin typeface="Times New Roman" pitchFamily="18" charset="0"/>
              </a:rPr>
              <a:t>DIVISION OF FOOD AND NUTRITION</a:t>
            </a:r>
          </a:p>
          <a:p>
            <a:pPr algn="ctr" eaLnBrk="1" hangingPunct="1">
              <a:lnSpc>
                <a:spcPct val="120000"/>
              </a:lnSpc>
              <a:tabLst>
                <a:tab pos="-3771900" algn="ctr"/>
                <a:tab pos="-3657600" algn="l"/>
                <a:tab pos="-3543300" algn="r"/>
                <a:tab pos="3048000" algn="ctr"/>
                <a:tab pos="5867400" algn="ctr"/>
              </a:tabLst>
              <a:defRPr/>
            </a:pPr>
            <a:r>
              <a:rPr lang="en-US" sz="1700" b="1" i="1" u="sng" dirty="0">
                <a:solidFill>
                  <a:srgbClr val="000026"/>
                </a:solidFill>
                <a:effectLst>
                  <a:outerShdw blurRad="38100" dist="38100" dir="2700000" algn="tl">
                    <a:srgbClr val="000000"/>
                  </a:outerShdw>
                </a:effectLst>
                <a:latin typeface="Times New Roman" pitchFamily="18" charset="0"/>
              </a:rPr>
              <a:t>CHILD AND ADULT CARE FOOD PROGRAM</a:t>
            </a:r>
          </a:p>
          <a:p>
            <a:pPr algn="ctr" eaLnBrk="1" hangingPunct="1">
              <a:lnSpc>
                <a:spcPct val="110000"/>
              </a:lnSpc>
              <a:tabLst>
                <a:tab pos="-3771900" algn="ctr"/>
                <a:tab pos="-3657600" algn="l"/>
                <a:tab pos="-3543300" algn="r"/>
                <a:tab pos="3048000" algn="ctr"/>
                <a:tab pos="5867400" algn="ctr"/>
              </a:tabLst>
              <a:defRPr/>
            </a:pPr>
            <a:r>
              <a:rPr lang="en-US" sz="1400" b="1" dirty="0">
                <a:solidFill>
                  <a:srgbClr val="000026"/>
                </a:solidFill>
                <a:effectLst>
                  <a:outerShdw blurRad="38100" dist="38100" dir="2700000" algn="tl">
                    <a:srgbClr val="000000"/>
                  </a:outerShdw>
                </a:effectLst>
                <a:latin typeface="Times New Roman" pitchFamily="18" charset="0"/>
              </a:rPr>
              <a:t>PO BOX 334</a:t>
            </a:r>
          </a:p>
          <a:p>
            <a:pPr algn="ctr" eaLnBrk="1" hangingPunct="1">
              <a:tabLst>
                <a:tab pos="-3771900" algn="ctr"/>
                <a:tab pos="-3657600" algn="l"/>
                <a:tab pos="-3543300" algn="r"/>
                <a:tab pos="3048000" algn="ctr"/>
                <a:tab pos="5867400" algn="ctr"/>
              </a:tabLst>
              <a:defRPr/>
            </a:pPr>
            <a:r>
              <a:rPr lang="en-US" sz="1400" b="1" dirty="0">
                <a:solidFill>
                  <a:srgbClr val="000026"/>
                </a:solidFill>
                <a:effectLst>
                  <a:outerShdw blurRad="38100" dist="38100" dir="2700000" algn="tl">
                    <a:srgbClr val="000000"/>
                  </a:outerShdw>
                </a:effectLst>
                <a:latin typeface="Times New Roman" pitchFamily="18" charset="0"/>
              </a:rPr>
              <a:t>TRENTON, NEW JERSEY 08625-0334 </a:t>
            </a:r>
          </a:p>
          <a:p>
            <a:pPr algn="ctr" eaLnBrk="1" hangingPunct="1">
              <a:tabLst>
                <a:tab pos="-3771900" algn="ctr"/>
                <a:tab pos="-3657600" algn="l"/>
                <a:tab pos="-3543300" algn="r"/>
                <a:tab pos="3048000" algn="ctr"/>
                <a:tab pos="5867400" algn="ctr"/>
              </a:tabLst>
              <a:defRPr/>
            </a:pPr>
            <a:r>
              <a:rPr lang="en-US" sz="1400" b="1" dirty="0">
                <a:solidFill>
                  <a:srgbClr val="000026"/>
                </a:solidFill>
                <a:effectLst>
                  <a:outerShdw blurRad="38100" dist="38100" dir="2700000" algn="tl">
                    <a:srgbClr val="000000"/>
                  </a:outerShdw>
                </a:effectLst>
                <a:latin typeface="Times New Roman" pitchFamily="18" charset="0"/>
              </a:rPr>
              <a:t>609 984-1250</a:t>
            </a:r>
          </a:p>
          <a:p>
            <a:pPr algn="ctr" eaLnBrk="1" hangingPunct="1">
              <a:tabLst>
                <a:tab pos="-3771900" algn="ctr"/>
                <a:tab pos="-3657600" algn="l"/>
                <a:tab pos="-3543300" algn="r"/>
                <a:tab pos="3048000" algn="ctr"/>
                <a:tab pos="5867400" algn="ctr"/>
              </a:tabLst>
              <a:defRPr/>
            </a:pPr>
            <a:endParaRPr lang="en-US" sz="1200" i="1" dirty="0">
              <a:effectLst>
                <a:outerShdw blurRad="38100" dist="38100" dir="2700000" algn="tl">
                  <a:srgbClr val="FFFFFF"/>
                </a:outerShdw>
              </a:effectLst>
              <a:latin typeface="Times New Roman" pitchFamily="18" charset="0"/>
            </a:endParaRPr>
          </a:p>
          <a:p>
            <a:pPr algn="ctr" eaLnBrk="1" hangingPunct="1">
              <a:tabLst>
                <a:tab pos="-3771900" algn="ctr"/>
                <a:tab pos="-3657600" algn="l"/>
                <a:tab pos="-3543300" algn="r"/>
                <a:tab pos="3048000" algn="ctr"/>
                <a:tab pos="5867400" algn="ctr"/>
              </a:tabLst>
              <a:defRPr/>
            </a:pPr>
            <a:r>
              <a:rPr lang="en-US" sz="1600" b="1" i="1" dirty="0">
                <a:latin typeface="Times New Roman" pitchFamily="18" charset="0"/>
              </a:rPr>
              <a:t>(FNS Instruction 113-1)</a:t>
            </a:r>
          </a:p>
          <a:p>
            <a:pPr algn="ctr" eaLnBrk="1" hangingPunct="1">
              <a:lnSpc>
                <a:spcPct val="110000"/>
              </a:lnSpc>
              <a:tabLst>
                <a:tab pos="-3771900" algn="ctr"/>
                <a:tab pos="-3657600" algn="l"/>
                <a:tab pos="-3543300" algn="r"/>
                <a:tab pos="3048000" algn="ctr"/>
                <a:tab pos="5867400" algn="ctr"/>
              </a:tabLst>
              <a:defRPr/>
            </a:pPr>
            <a:endParaRPr lang="en-US" sz="1400" b="1" i="1" dirty="0">
              <a:solidFill>
                <a:srgbClr val="000026"/>
              </a:solidFill>
              <a:latin typeface="Times New Roman" pitchFamily="18" charset="0"/>
            </a:endParaRPr>
          </a:p>
          <a:p>
            <a:pPr algn="ctr" eaLnBrk="1" hangingPunct="1">
              <a:lnSpc>
                <a:spcPct val="80000"/>
              </a:lnSpc>
              <a:tabLst>
                <a:tab pos="-3771900" algn="ctr"/>
                <a:tab pos="-3657600" algn="l"/>
                <a:tab pos="-3543300" algn="r"/>
                <a:tab pos="3048000" algn="ctr"/>
                <a:tab pos="5867400" algn="ctr"/>
              </a:tabLst>
              <a:defRPr/>
            </a:pPr>
            <a:r>
              <a:rPr lang="en-US" sz="2000" b="1" dirty="0">
                <a:solidFill>
                  <a:srgbClr val="000066"/>
                </a:solidFill>
                <a:latin typeface="Times New Roman" pitchFamily="18" charset="0"/>
              </a:rPr>
              <a:t>	</a:t>
            </a:r>
            <a:r>
              <a:rPr lang="en-US" sz="2000" b="1" dirty="0">
                <a:solidFill>
                  <a:srgbClr val="000086"/>
                </a:solidFill>
                <a:latin typeface="Times New Roman" pitchFamily="18" charset="0"/>
              </a:rPr>
              <a:t>	</a:t>
            </a: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66A8398C-BC53-41D3-B74F-53CCD570E7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665D42D1-468E-4A86-8824-315F7335470A}" type="slidenum">
              <a:rPr lang="en-US" altLang="en-US" sz="1200">
                <a:solidFill>
                  <a:srgbClr val="898989"/>
                </a:solidFill>
              </a:rPr>
              <a:pPr>
                <a:spcBef>
                  <a:spcPct val="0"/>
                </a:spcBef>
                <a:buFontTx/>
                <a:buNone/>
              </a:pPr>
              <a:t>10</a:t>
            </a:fld>
            <a:endParaRPr lang="en-US" altLang="en-US" sz="1200">
              <a:solidFill>
                <a:srgbClr val="898989"/>
              </a:solidFill>
            </a:endParaRPr>
          </a:p>
        </p:txBody>
      </p:sp>
      <p:sp>
        <p:nvSpPr>
          <p:cNvPr id="23555" name="Rectangle 2">
            <a:extLst>
              <a:ext uri="{FF2B5EF4-FFF2-40B4-BE49-F238E27FC236}">
                <a16:creationId xmlns:a16="http://schemas.microsoft.com/office/drawing/2014/main" id="{C1167F49-2586-46E3-966F-9AF58BEA8E73}"/>
              </a:ext>
            </a:extLst>
          </p:cNvPr>
          <p:cNvSpPr>
            <a:spLocks noGrp="1"/>
          </p:cNvSpPr>
          <p:nvPr>
            <p:ph type="title" idx="4294967295"/>
          </p:nvPr>
        </p:nvSpPr>
        <p:spPr/>
        <p:txBody>
          <a:bodyPr anchor="b"/>
          <a:lstStyle/>
          <a:p>
            <a:pPr eaLnBrk="1" hangingPunct="1"/>
            <a:r>
              <a:rPr lang="en-US" altLang="en-US" sz="3600" b="1">
                <a:latin typeface="Arial" panose="020B0604020202020204" pitchFamily="34" charset="0"/>
              </a:rPr>
              <a:t>ASSURANCES = PROMISES</a:t>
            </a:r>
          </a:p>
        </p:txBody>
      </p:sp>
      <p:sp>
        <p:nvSpPr>
          <p:cNvPr id="23556" name="Rectangle 3">
            <a:extLst>
              <a:ext uri="{FF2B5EF4-FFF2-40B4-BE49-F238E27FC236}">
                <a16:creationId xmlns:a16="http://schemas.microsoft.com/office/drawing/2014/main" id="{728312B0-6ECC-4625-993F-D2ABF4FF3088}"/>
              </a:ext>
            </a:extLst>
          </p:cNvPr>
          <p:cNvSpPr>
            <a:spLocks noGrp="1"/>
          </p:cNvSpPr>
          <p:nvPr>
            <p:ph sz="quarter" idx="4294967295"/>
          </p:nvPr>
        </p:nvSpPr>
        <p:spPr>
          <a:xfrm>
            <a:off x="914400" y="1371600"/>
            <a:ext cx="7772400" cy="4525963"/>
          </a:xfrm>
        </p:spPr>
        <p:txBody>
          <a:bodyPr/>
          <a:lstStyle/>
          <a:p>
            <a:pPr marL="273050" indent="-273050" eaLnBrk="1" hangingPunct="1">
              <a:lnSpc>
                <a:spcPct val="60000"/>
              </a:lnSpc>
            </a:pPr>
            <a:r>
              <a:rPr lang="en-US" altLang="en-US" sz="3000">
                <a:latin typeface="Arial" panose="020B0604020202020204" pitchFamily="34" charset="0"/>
              </a:rPr>
              <a:t>Included on the Permanent Agreement</a:t>
            </a:r>
            <a:br>
              <a:rPr lang="en-US" altLang="en-US" sz="3000">
                <a:latin typeface="Arial" panose="020B0604020202020204" pitchFamily="34" charset="0"/>
              </a:rPr>
            </a:br>
            <a:endParaRPr lang="en-US" altLang="en-US" sz="3000">
              <a:latin typeface="Arial" panose="020B0604020202020204" pitchFamily="34" charset="0"/>
            </a:endParaRPr>
          </a:p>
          <a:p>
            <a:pPr marL="273050" indent="-273050" eaLnBrk="1" hangingPunct="1">
              <a:lnSpc>
                <a:spcPct val="70000"/>
              </a:lnSpc>
            </a:pPr>
            <a:r>
              <a:rPr lang="en-US" altLang="en-US" sz="3000">
                <a:latin typeface="Arial" panose="020B0604020202020204" pitchFamily="34" charset="0"/>
              </a:rPr>
              <a:t>No discrimination based on race, color, national origin, age, sex, or disability</a:t>
            </a:r>
            <a:br>
              <a:rPr lang="en-US" altLang="en-US" sz="3000">
                <a:latin typeface="Arial" panose="020B0604020202020204" pitchFamily="34" charset="0"/>
              </a:rPr>
            </a:br>
            <a:endParaRPr lang="en-US" altLang="en-US" sz="3000">
              <a:latin typeface="Arial" panose="020B0604020202020204" pitchFamily="34" charset="0"/>
            </a:endParaRPr>
          </a:p>
          <a:p>
            <a:pPr marL="273050" indent="-273050" eaLnBrk="1" hangingPunct="1">
              <a:lnSpc>
                <a:spcPct val="70000"/>
              </a:lnSpc>
            </a:pPr>
            <a:r>
              <a:rPr lang="en-US" altLang="en-US" sz="3000">
                <a:latin typeface="Arial" panose="020B0604020202020204" pitchFamily="34" charset="0"/>
              </a:rPr>
              <a:t>Program will operate in compliance with all nondiscrimination laws, regulations, instructions, policies, and guidelines</a:t>
            </a:r>
            <a:br>
              <a:rPr lang="en-US" altLang="en-US" sz="3000">
                <a:latin typeface="Arial" panose="020B0604020202020204" pitchFamily="34" charset="0"/>
              </a:rPr>
            </a:br>
            <a:endParaRPr lang="en-US" altLang="en-US" sz="3000">
              <a:latin typeface="Arial" panose="020B0604020202020204" pitchFamily="34" charset="0"/>
            </a:endParaRPr>
          </a:p>
          <a:p>
            <a:pPr marL="273050" indent="-273050" eaLnBrk="1" hangingPunct="1">
              <a:lnSpc>
                <a:spcPct val="70000"/>
              </a:lnSpc>
            </a:pPr>
            <a:r>
              <a:rPr lang="en-US" altLang="en-US" sz="3000">
                <a:latin typeface="Arial" panose="020B0604020202020204" pitchFamily="34" charset="0"/>
              </a:rPr>
              <a:t>Compile data, maintain records, submit reports</a:t>
            </a:r>
            <a:br>
              <a:rPr lang="en-US" altLang="en-US" sz="3000">
                <a:latin typeface="Arial" panose="020B0604020202020204" pitchFamily="34" charset="0"/>
              </a:rPr>
            </a:br>
            <a:endParaRPr lang="en-US" altLang="en-US" sz="3000">
              <a:latin typeface="Arial" panose="020B0604020202020204" pitchFamily="34" charset="0"/>
            </a:endParaRPr>
          </a:p>
          <a:p>
            <a:pPr marL="273050" indent="-273050" eaLnBrk="1" hangingPunct="1">
              <a:lnSpc>
                <a:spcPct val="60000"/>
              </a:lnSpc>
            </a:pPr>
            <a:r>
              <a:rPr lang="en-US" altLang="en-US" sz="3000">
                <a:latin typeface="Arial" panose="020B0604020202020204" pitchFamily="34" charset="0"/>
              </a:rPr>
              <a:t>Allow reviews and access</a:t>
            </a:r>
          </a:p>
        </p:txBody>
      </p:sp>
      <p:sp>
        <p:nvSpPr>
          <p:cNvPr id="23557" name="Slide Number Placeholder 3">
            <a:extLst>
              <a:ext uri="{FF2B5EF4-FFF2-40B4-BE49-F238E27FC236}">
                <a16:creationId xmlns:a16="http://schemas.microsoft.com/office/drawing/2014/main" id="{CA82EE29-E841-4693-A0D2-6C38C3F65A3D}"/>
              </a:ext>
            </a:extLst>
          </p:cNvPr>
          <p:cNvSpPr txBox="1">
            <a:spLocks noGrp="1"/>
          </p:cNvSpPr>
          <p:nvPr/>
        </p:nvSpPr>
        <p:spPr bwMode="auto">
          <a:xfrm>
            <a:off x="8129588" y="5734050"/>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lgn="ctr" eaLnBrk="1" hangingPunct="1">
              <a:spcBef>
                <a:spcPct val="0"/>
              </a:spcBef>
              <a:buFontTx/>
              <a:buNone/>
            </a:pPr>
            <a:fld id="{39D22D27-54FD-4504-B9D7-C3DDB791C468}" type="slidenum">
              <a:rPr lang="en-US" altLang="en-US" sz="1400" b="1">
                <a:solidFill>
                  <a:srgbClr val="FFFFFF"/>
                </a:solidFill>
                <a:latin typeface="Arial" panose="020B0604020202020204" pitchFamily="34" charset="0"/>
              </a:rPr>
              <a:pPr algn="ctr" eaLnBrk="1" hangingPunct="1">
                <a:spcBef>
                  <a:spcPct val="0"/>
                </a:spcBef>
                <a:buFontTx/>
                <a:buNone/>
              </a:pPr>
              <a:t>10</a:t>
            </a:fld>
            <a:endParaRPr lang="en-US" altLang="en-US" sz="1400" b="1">
              <a:solidFill>
                <a:srgbClr val="FFFFFF"/>
              </a:solidFill>
              <a:latin typeface="Arial" panose="020B0604020202020204" pitchFamily="34" charset="0"/>
            </a:endParaRPr>
          </a:p>
        </p:txBody>
      </p:sp>
      <p:sp>
        <p:nvSpPr>
          <p:cNvPr id="23558" name="Footer Placeholder 4">
            <a:extLst>
              <a:ext uri="{FF2B5EF4-FFF2-40B4-BE49-F238E27FC236}">
                <a16:creationId xmlns:a16="http://schemas.microsoft.com/office/drawing/2014/main" id="{4890797D-9FC4-4237-A6BC-0F6CF8EB4752}"/>
              </a:ext>
            </a:extLst>
          </p:cNvPr>
          <p:cNvSpPr txBox="1">
            <a:spLocks noGrp="1"/>
          </p:cNvSpPr>
          <p:nvPr/>
        </p:nvSpPr>
        <p:spPr bwMode="auto">
          <a:xfrm rot="5400000">
            <a:off x="6989763" y="3736975"/>
            <a:ext cx="3200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eaLnBrk="1" hangingPunct="1">
              <a:spcBef>
                <a:spcPct val="0"/>
              </a:spcBef>
              <a:buFontTx/>
              <a:buNone/>
            </a:pPr>
            <a:endParaRPr lang="en-US" altLang="en-US" sz="1200">
              <a:solidFill>
                <a:schemeClr val="tx2"/>
              </a:solidFill>
              <a:latin typeface="Arial" panose="020B0604020202020204" pitchFamily="34" charset="0"/>
            </a:endParaRP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6A32CF7D-87BF-42B3-8D26-40AA10DE029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8FB50173-5072-4085-BF7B-0338D52CEFBF}" type="slidenum">
              <a:rPr lang="en-US" altLang="en-US" sz="1200">
                <a:solidFill>
                  <a:srgbClr val="898989"/>
                </a:solidFill>
              </a:rPr>
              <a:pPr>
                <a:spcBef>
                  <a:spcPct val="0"/>
                </a:spcBef>
                <a:buFontTx/>
                <a:buNone/>
              </a:pPr>
              <a:t>11</a:t>
            </a:fld>
            <a:endParaRPr lang="en-US" altLang="en-US" sz="1200">
              <a:solidFill>
                <a:srgbClr val="898989"/>
              </a:solidFill>
            </a:endParaRPr>
          </a:p>
        </p:txBody>
      </p:sp>
      <p:sp>
        <p:nvSpPr>
          <p:cNvPr id="25603" name="Rectangle 2">
            <a:extLst>
              <a:ext uri="{FF2B5EF4-FFF2-40B4-BE49-F238E27FC236}">
                <a16:creationId xmlns:a16="http://schemas.microsoft.com/office/drawing/2014/main" id="{F66FEEB2-4704-42D0-83CF-56068746B99E}"/>
              </a:ext>
            </a:extLst>
          </p:cNvPr>
          <p:cNvSpPr>
            <a:spLocks noGrp="1"/>
          </p:cNvSpPr>
          <p:nvPr>
            <p:ph type="title"/>
          </p:nvPr>
        </p:nvSpPr>
        <p:spPr>
          <a:xfrm>
            <a:off x="457200" y="609600"/>
            <a:ext cx="8229600" cy="1143000"/>
          </a:xfrm>
        </p:spPr>
        <p:txBody>
          <a:bodyPr/>
          <a:lstStyle/>
          <a:p>
            <a:pPr eaLnBrk="1" hangingPunct="1">
              <a:lnSpc>
                <a:spcPct val="70000"/>
              </a:lnSpc>
            </a:pPr>
            <a:r>
              <a:rPr lang="en-US" altLang="en-US" sz="3600" b="1">
                <a:latin typeface="Arial" panose="020B0604020202020204" pitchFamily="34" charset="0"/>
              </a:rPr>
              <a:t>Refer to CACFP </a:t>
            </a:r>
            <a:br>
              <a:rPr lang="en-US" altLang="en-US" sz="3600" b="1">
                <a:latin typeface="Arial" panose="020B0604020202020204" pitchFamily="34" charset="0"/>
              </a:rPr>
            </a:br>
            <a:r>
              <a:rPr lang="en-US" altLang="en-US" sz="3600" b="1">
                <a:latin typeface="Arial" panose="020B0604020202020204" pitchFamily="34" charset="0"/>
              </a:rPr>
              <a:t>Permanent Agreement</a:t>
            </a:r>
            <a:r>
              <a:rPr lang="en-US" altLang="en-US" sz="4000"/>
              <a:t> </a:t>
            </a:r>
            <a:br>
              <a:rPr lang="en-US" altLang="en-US" sz="4000"/>
            </a:br>
            <a:r>
              <a:rPr lang="en-US" altLang="en-US" sz="2400" i="1">
                <a:solidFill>
                  <a:srgbClr val="000060"/>
                </a:solidFill>
              </a:rPr>
              <a:t>(Assurance Excerpt)</a:t>
            </a:r>
            <a:r>
              <a:rPr lang="en-US" altLang="en-US" sz="4000"/>
              <a:t> </a:t>
            </a:r>
          </a:p>
        </p:txBody>
      </p:sp>
      <p:sp>
        <p:nvSpPr>
          <p:cNvPr id="25604" name="Rectangle 3">
            <a:extLst>
              <a:ext uri="{FF2B5EF4-FFF2-40B4-BE49-F238E27FC236}">
                <a16:creationId xmlns:a16="http://schemas.microsoft.com/office/drawing/2014/main" id="{A0252B83-29EB-4671-82F6-BB1D2405837C}"/>
              </a:ext>
            </a:extLst>
          </p:cNvPr>
          <p:cNvSpPr>
            <a:spLocks noGrp="1"/>
          </p:cNvSpPr>
          <p:nvPr>
            <p:ph type="body" idx="1"/>
          </p:nvPr>
        </p:nvSpPr>
        <p:spPr>
          <a:xfrm>
            <a:off x="1143000" y="2133600"/>
            <a:ext cx="7315200" cy="3429000"/>
          </a:xfrm>
        </p:spPr>
        <p:txBody>
          <a:bodyPr/>
          <a:lstStyle/>
          <a:p>
            <a:pPr marL="0" indent="0" algn="just" eaLnBrk="1" hangingPunct="1">
              <a:lnSpc>
                <a:spcPct val="80000"/>
              </a:lnSpc>
              <a:buFont typeface="Arial" panose="020B0604020202020204" pitchFamily="34" charset="0"/>
              <a:buNone/>
            </a:pPr>
            <a:r>
              <a:rPr lang="en-US" altLang="en-US" sz="1900">
                <a:latin typeface="Arial" panose="020B0604020202020204" pitchFamily="34" charset="0"/>
              </a:rPr>
              <a:t>The Sponsor hereby agrees that it will comply with Title VI of the Civil Rights Act of 1964 (P.L. 88-352) and all requirements imposed by the regulations of the United States Department of Agriculture (7CFR Part 15), the United States Department of Justice (28 CFR Parts 42 and 50), and Food and Nutrition Service directives or regulations issued pursuant to the Act and regulations, to the effect that, no person in the United States shall, on the ground of race, color, national origin, sex, disability, age, or reprisal or retaliation for prior civil rights activity in any program or activity conducted or funded by USDA be excluded from participation in, be denied the benefits of, or be otherwise subject to discrimination under any program or activity for which the Sponsor received federal financial assistance from the United States Department of Agriculture, and hereby gives assurance that they will immediately take any measures necessary to effectuate this agreement;</a:t>
            </a:r>
          </a:p>
          <a:p>
            <a:pPr marL="0" indent="0" algn="r" eaLnBrk="1" hangingPunct="1">
              <a:lnSpc>
                <a:spcPct val="80000"/>
              </a:lnSpc>
              <a:buFont typeface="Arial" panose="020B0604020202020204" pitchFamily="34" charset="0"/>
              <a:buNone/>
            </a:pPr>
            <a:endParaRPr lang="en-US" altLang="en-US" sz="1700"/>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285DAA3D-D2CB-4A59-8DC9-D05C97435D4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FDDD2E27-F16F-4989-A7D2-72FF1BE3172A}" type="slidenum">
              <a:rPr lang="en-US" altLang="en-US" sz="1200">
                <a:solidFill>
                  <a:srgbClr val="898989"/>
                </a:solidFill>
              </a:rPr>
              <a:pPr>
                <a:spcBef>
                  <a:spcPct val="0"/>
                </a:spcBef>
                <a:buFontTx/>
                <a:buNone/>
              </a:pPr>
              <a:t>12</a:t>
            </a:fld>
            <a:endParaRPr lang="en-US" altLang="en-US" sz="1200">
              <a:solidFill>
                <a:srgbClr val="898989"/>
              </a:solidFill>
            </a:endParaRPr>
          </a:p>
        </p:txBody>
      </p:sp>
      <p:sp>
        <p:nvSpPr>
          <p:cNvPr id="27651" name="Rectangle 2">
            <a:extLst>
              <a:ext uri="{FF2B5EF4-FFF2-40B4-BE49-F238E27FC236}">
                <a16:creationId xmlns:a16="http://schemas.microsoft.com/office/drawing/2014/main" id="{FC9201CA-AD33-4960-AFC1-60B2E816F9DE}"/>
              </a:ext>
            </a:extLst>
          </p:cNvPr>
          <p:cNvSpPr>
            <a:spLocks noGrp="1"/>
          </p:cNvSpPr>
          <p:nvPr>
            <p:ph type="title"/>
          </p:nvPr>
        </p:nvSpPr>
        <p:spPr>
          <a:xfrm>
            <a:off x="457200" y="609600"/>
            <a:ext cx="8229600" cy="1143000"/>
          </a:xfrm>
        </p:spPr>
        <p:txBody>
          <a:bodyPr/>
          <a:lstStyle/>
          <a:p>
            <a:pPr eaLnBrk="1" hangingPunct="1"/>
            <a:r>
              <a:rPr lang="en-US" altLang="en-US" sz="4000" b="1">
                <a:latin typeface="Arial Black" panose="020B0A04020102020204" pitchFamily="34" charset="0"/>
              </a:rPr>
              <a:t>Civil Rights Compliance Training</a:t>
            </a:r>
          </a:p>
        </p:txBody>
      </p:sp>
      <p:pic>
        <p:nvPicPr>
          <p:cNvPr id="27652" name="Picture 3" descr="MC900017027[1]">
            <a:extLst>
              <a:ext uri="{FF2B5EF4-FFF2-40B4-BE49-F238E27FC236}">
                <a16:creationId xmlns:a16="http://schemas.microsoft.com/office/drawing/2014/main" id="{42847B85-0759-4509-BBDD-ADD6E5977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09800"/>
            <a:ext cx="3544888"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MC900071084[1]">
            <a:extLst>
              <a:ext uri="{FF2B5EF4-FFF2-40B4-BE49-F238E27FC236}">
                <a16:creationId xmlns:a16="http://schemas.microsoft.com/office/drawing/2014/main" id="{79E6AAF3-F069-4663-9EF3-B8C281749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590800"/>
            <a:ext cx="7937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75554D8C-B8DD-4D1E-B48D-F4433747EF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22A2A966-3168-4925-B8AC-BD334CAD568A}" type="slidenum">
              <a:rPr lang="en-US" altLang="en-US" sz="1200">
                <a:solidFill>
                  <a:srgbClr val="898989"/>
                </a:solidFill>
              </a:rPr>
              <a:pPr>
                <a:spcBef>
                  <a:spcPct val="0"/>
                </a:spcBef>
                <a:buFontTx/>
                <a:buNone/>
              </a:pPr>
              <a:t>13</a:t>
            </a:fld>
            <a:endParaRPr lang="en-US" altLang="en-US" sz="1200">
              <a:solidFill>
                <a:srgbClr val="898989"/>
              </a:solidFill>
            </a:endParaRPr>
          </a:p>
        </p:txBody>
      </p:sp>
      <p:sp>
        <p:nvSpPr>
          <p:cNvPr id="29699" name="Rectangle 2">
            <a:extLst>
              <a:ext uri="{FF2B5EF4-FFF2-40B4-BE49-F238E27FC236}">
                <a16:creationId xmlns:a16="http://schemas.microsoft.com/office/drawing/2014/main" id="{7F4464A9-30DE-464C-91F7-DAF72630A769}"/>
              </a:ext>
            </a:extLst>
          </p:cNvPr>
          <p:cNvSpPr>
            <a:spLocks noGrp="1"/>
          </p:cNvSpPr>
          <p:nvPr>
            <p:ph type="title"/>
          </p:nvPr>
        </p:nvSpPr>
        <p:spPr/>
        <p:txBody>
          <a:bodyPr/>
          <a:lstStyle/>
          <a:p>
            <a:pPr eaLnBrk="1" hangingPunct="1"/>
            <a:r>
              <a:rPr lang="en-US" altLang="en-US" b="1">
                <a:latin typeface="Arial" panose="020B0604020202020204" pitchFamily="34" charset="0"/>
              </a:rPr>
              <a:t>Civil Rights Training</a:t>
            </a:r>
          </a:p>
        </p:txBody>
      </p:sp>
      <p:sp>
        <p:nvSpPr>
          <p:cNvPr id="29700" name="Rectangle 3">
            <a:extLst>
              <a:ext uri="{FF2B5EF4-FFF2-40B4-BE49-F238E27FC236}">
                <a16:creationId xmlns:a16="http://schemas.microsoft.com/office/drawing/2014/main" id="{D1C091DE-3D65-44C1-83EC-D7416C195CCD}"/>
              </a:ext>
            </a:extLst>
          </p:cNvPr>
          <p:cNvSpPr>
            <a:spLocks noGrp="1"/>
          </p:cNvSpPr>
          <p:nvPr>
            <p:ph type="body" idx="1"/>
          </p:nvPr>
        </p:nvSpPr>
        <p:spPr>
          <a:xfrm>
            <a:off x="457200" y="1676400"/>
            <a:ext cx="8229600" cy="4419600"/>
          </a:xfrm>
        </p:spPr>
        <p:txBody>
          <a:bodyPr/>
          <a:lstStyle/>
          <a:p>
            <a:pPr eaLnBrk="1" hangingPunct="1"/>
            <a:r>
              <a:rPr lang="en-US" altLang="en-US" sz="2800">
                <a:latin typeface="Arial" panose="020B0604020202020204" pitchFamily="34" charset="0"/>
              </a:rPr>
              <a:t>All CACFP staff must receive annual training on Civil Rights requirements.</a:t>
            </a:r>
          </a:p>
          <a:p>
            <a:pPr eaLnBrk="1" hangingPunct="1">
              <a:buFont typeface="Arial" panose="020B0604020202020204" pitchFamily="34" charset="0"/>
              <a:buNone/>
            </a:pPr>
            <a:r>
              <a:rPr lang="en-US" altLang="en-US" sz="2800">
                <a:latin typeface="Arial" panose="020B0604020202020204" pitchFamily="34" charset="0"/>
              </a:rPr>
              <a:t>  </a:t>
            </a:r>
          </a:p>
          <a:p>
            <a:pPr eaLnBrk="1" hangingPunct="1">
              <a:buFont typeface="Arial" panose="020B0604020202020204" pitchFamily="34" charset="0"/>
              <a:buNone/>
            </a:pPr>
            <a:r>
              <a:rPr lang="en-US" altLang="en-US" sz="2800" b="1">
                <a:latin typeface="Arial" panose="020B0604020202020204" pitchFamily="34" charset="0"/>
              </a:rPr>
              <a:t>Topics to cover</a:t>
            </a:r>
            <a:r>
              <a:rPr lang="en-US" altLang="en-US" sz="2800">
                <a:latin typeface="Arial" panose="020B0604020202020204" pitchFamily="34" charset="0"/>
              </a:rPr>
              <a:t>:</a:t>
            </a:r>
          </a:p>
          <a:p>
            <a:pPr lvl="1" eaLnBrk="1" hangingPunct="1"/>
            <a:r>
              <a:rPr lang="en-US" altLang="en-US" sz="2400">
                <a:latin typeface="Arial" panose="020B0604020202020204" pitchFamily="34" charset="0"/>
              </a:rPr>
              <a:t>What is discrimination?</a:t>
            </a:r>
          </a:p>
          <a:p>
            <a:pPr lvl="1" eaLnBrk="1" hangingPunct="1"/>
            <a:r>
              <a:rPr lang="en-US" altLang="en-US" sz="2400">
                <a:latin typeface="Arial" panose="020B0604020202020204" pitchFamily="34" charset="0"/>
              </a:rPr>
              <a:t>Collecting and recording racial and ethnic data</a:t>
            </a:r>
          </a:p>
          <a:p>
            <a:pPr lvl="1" eaLnBrk="1" hangingPunct="1"/>
            <a:r>
              <a:rPr lang="en-US" altLang="en-US" sz="2400">
                <a:latin typeface="Arial" panose="020B0604020202020204" pitchFamily="34" charset="0"/>
              </a:rPr>
              <a:t>Where to display “And Justice for All” posters</a:t>
            </a:r>
          </a:p>
          <a:p>
            <a:pPr lvl="1" eaLnBrk="1" hangingPunct="1"/>
            <a:r>
              <a:rPr lang="en-US" altLang="en-US" sz="2400">
                <a:latin typeface="Arial" panose="020B0604020202020204" pitchFamily="34" charset="0"/>
              </a:rPr>
              <a:t>What is a Civil Rights complaint?</a:t>
            </a:r>
          </a:p>
          <a:p>
            <a:pPr lvl="1" eaLnBrk="1" hangingPunct="1"/>
            <a:r>
              <a:rPr lang="en-US" altLang="en-US" sz="2400">
                <a:latin typeface="Arial" panose="020B0604020202020204" pitchFamily="34" charset="0"/>
              </a:rPr>
              <a:t>How to handle a Civil Rights complaint</a:t>
            </a:r>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51D2B5F1-AD9F-4181-A510-7813C135626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467D3F1C-B305-482E-826C-7F622C0E01B6}" type="slidenum">
              <a:rPr lang="en-US" altLang="en-US" sz="1200">
                <a:solidFill>
                  <a:srgbClr val="898989"/>
                </a:solidFill>
              </a:rPr>
              <a:pPr>
                <a:spcBef>
                  <a:spcPct val="0"/>
                </a:spcBef>
                <a:buFontTx/>
                <a:buNone/>
              </a:pPr>
              <a:t>14</a:t>
            </a:fld>
            <a:endParaRPr lang="en-US" altLang="en-US" sz="1200">
              <a:solidFill>
                <a:srgbClr val="898989"/>
              </a:solidFill>
            </a:endParaRPr>
          </a:p>
        </p:txBody>
      </p:sp>
      <p:sp>
        <p:nvSpPr>
          <p:cNvPr id="31747" name="Rectangle 2">
            <a:extLst>
              <a:ext uri="{FF2B5EF4-FFF2-40B4-BE49-F238E27FC236}">
                <a16:creationId xmlns:a16="http://schemas.microsoft.com/office/drawing/2014/main" id="{638981DB-AFCB-47D4-8D09-DE247B2BBBDE}"/>
              </a:ext>
            </a:extLst>
          </p:cNvPr>
          <p:cNvSpPr>
            <a:spLocks noGrp="1"/>
          </p:cNvSpPr>
          <p:nvPr>
            <p:ph type="title"/>
          </p:nvPr>
        </p:nvSpPr>
        <p:spPr>
          <a:xfrm>
            <a:off x="609600" y="381000"/>
            <a:ext cx="7716838" cy="838200"/>
          </a:xfrm>
          <a:noFill/>
          <a:extLst>
            <a:ext uri="{91240B29-F687-4F45-9708-019B960494DF}">
              <a14:hiddenLine xmlns:a14="http://schemas.microsoft.com/office/drawing/2010/main" w="76200" cmpd="tri">
                <a:solidFill>
                  <a:schemeClr val="bg2"/>
                </a:solidFill>
                <a:miter lim="800000"/>
                <a:headEnd/>
                <a:tailEnd/>
              </a14:hiddenLine>
            </a:ext>
          </a:extLst>
        </p:spPr>
        <p:txBody>
          <a:bodyPr/>
          <a:lstStyle/>
          <a:p>
            <a:pPr eaLnBrk="1" hangingPunct="1">
              <a:lnSpc>
                <a:spcPct val="90000"/>
              </a:lnSpc>
            </a:pPr>
            <a:r>
              <a:rPr lang="en-US" altLang="en-US" sz="3600" b="1">
                <a:latin typeface="Verdana" panose="020B0604030504040204" pitchFamily="34" charset="0"/>
              </a:rPr>
              <a:t>Civil Rights Training Procedures</a:t>
            </a:r>
          </a:p>
        </p:txBody>
      </p:sp>
      <p:sp>
        <p:nvSpPr>
          <p:cNvPr id="31748" name="Rectangle 3">
            <a:extLst>
              <a:ext uri="{FF2B5EF4-FFF2-40B4-BE49-F238E27FC236}">
                <a16:creationId xmlns:a16="http://schemas.microsoft.com/office/drawing/2014/main" id="{6DA3CB30-A8CF-4CE9-B8B0-5B50441C7073}"/>
              </a:ext>
            </a:extLst>
          </p:cNvPr>
          <p:cNvSpPr>
            <a:spLocks noGrp="1"/>
          </p:cNvSpPr>
          <p:nvPr>
            <p:ph type="body" idx="1"/>
          </p:nvPr>
        </p:nvSpPr>
        <p:spPr>
          <a:xfrm>
            <a:off x="838200" y="1828800"/>
            <a:ext cx="7772400" cy="3886200"/>
          </a:xfrm>
          <a:noFill/>
          <a:ln w="28575">
            <a:solidFill>
              <a:schemeClr val="tx2"/>
            </a:solidFill>
            <a:miter lim="800000"/>
            <a:headEnd/>
            <a:tailEnd/>
          </a:ln>
        </p:spPr>
        <p:txBody>
          <a:bodyPr/>
          <a:lstStyle/>
          <a:p>
            <a:pPr eaLnBrk="1" hangingPunct="1">
              <a:lnSpc>
                <a:spcPct val="90000"/>
              </a:lnSpc>
            </a:pPr>
            <a:r>
              <a:rPr lang="en-US" altLang="en-US" sz="2400">
                <a:latin typeface="Arial" panose="020B0604020202020204" pitchFamily="34" charset="0"/>
              </a:rPr>
              <a:t>Upon request, make available to the public, participants and potential participants, information about </a:t>
            </a:r>
          </a:p>
          <a:p>
            <a:pPr eaLnBrk="1" hangingPunct="1">
              <a:lnSpc>
                <a:spcPct val="90000"/>
              </a:lnSpc>
              <a:buFont typeface="Arial" panose="020B0604020202020204" pitchFamily="34" charset="0"/>
              <a:buNone/>
            </a:pPr>
            <a:endParaRPr lang="en-US" altLang="en-US" sz="1800">
              <a:latin typeface="Arial" panose="020B0604020202020204" pitchFamily="34" charset="0"/>
            </a:endParaRPr>
          </a:p>
          <a:p>
            <a:pPr lvl="3" eaLnBrk="1" hangingPunct="1">
              <a:lnSpc>
                <a:spcPct val="90000"/>
              </a:lnSpc>
            </a:pPr>
            <a:r>
              <a:rPr lang="en-US" altLang="en-US" sz="1800">
                <a:latin typeface="Arial" panose="020B0604020202020204" pitchFamily="34" charset="0"/>
              </a:rPr>
              <a:t>Program eligibility</a:t>
            </a:r>
          </a:p>
          <a:p>
            <a:pPr lvl="3" eaLnBrk="1" hangingPunct="1">
              <a:lnSpc>
                <a:spcPct val="90000"/>
              </a:lnSpc>
            </a:pPr>
            <a:r>
              <a:rPr lang="en-US" altLang="en-US" sz="1800">
                <a:latin typeface="Arial" panose="020B0604020202020204" pitchFamily="34" charset="0"/>
              </a:rPr>
              <a:t>Benefits and services</a:t>
            </a:r>
          </a:p>
          <a:p>
            <a:pPr lvl="3" eaLnBrk="1" hangingPunct="1">
              <a:lnSpc>
                <a:spcPct val="90000"/>
              </a:lnSpc>
            </a:pPr>
            <a:r>
              <a:rPr lang="en-US" altLang="en-US" sz="1800">
                <a:latin typeface="Arial" panose="020B0604020202020204" pitchFamily="34" charset="0"/>
              </a:rPr>
              <a:t>Procedures for filing a complaint, in English and/or in the appropriate translation to non-English speaking persons</a:t>
            </a:r>
            <a:r>
              <a:rPr lang="en-US" altLang="en-US" sz="1600">
                <a:latin typeface="Arial" panose="020B0604020202020204" pitchFamily="34" charset="0"/>
              </a:rPr>
              <a:t>.</a:t>
            </a:r>
          </a:p>
          <a:p>
            <a:pPr lvl="1" eaLnBrk="1" hangingPunct="1">
              <a:lnSpc>
                <a:spcPct val="90000"/>
              </a:lnSpc>
            </a:pPr>
            <a:endParaRPr lang="en-US" altLang="en-US" sz="1600">
              <a:latin typeface="Arial" panose="020B0604020202020204" pitchFamily="34" charset="0"/>
            </a:endParaRPr>
          </a:p>
          <a:p>
            <a:pPr lvl="1" eaLnBrk="1" hangingPunct="1">
              <a:lnSpc>
                <a:spcPct val="90000"/>
              </a:lnSpc>
            </a:pPr>
            <a:endParaRPr lang="en-US" altLang="en-US" sz="1600">
              <a:latin typeface="Arial" panose="020B0604020202020204" pitchFamily="34" charset="0"/>
            </a:endParaRPr>
          </a:p>
          <a:p>
            <a:pPr eaLnBrk="1" hangingPunct="1">
              <a:lnSpc>
                <a:spcPct val="90000"/>
              </a:lnSpc>
            </a:pPr>
            <a:r>
              <a:rPr lang="en-US" altLang="en-US" sz="2400">
                <a:latin typeface="Arial" panose="020B0604020202020204" pitchFamily="34" charset="0"/>
              </a:rPr>
              <a:t>If needed, use alternative means of communication (Braille, large print, audiotape, etc.).</a:t>
            </a: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0BF9582D-04EC-4F70-BF16-CA906B4BD75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574F8C59-D780-4E38-88AB-155D710E32E0}" type="slidenum">
              <a:rPr lang="en-US" altLang="en-US" sz="1200">
                <a:solidFill>
                  <a:srgbClr val="898989"/>
                </a:solidFill>
              </a:rPr>
              <a:pPr>
                <a:spcBef>
                  <a:spcPct val="0"/>
                </a:spcBef>
                <a:buFontTx/>
                <a:buNone/>
              </a:pPr>
              <a:t>15</a:t>
            </a:fld>
            <a:endParaRPr lang="en-US" altLang="en-US" sz="1200">
              <a:solidFill>
                <a:srgbClr val="898989"/>
              </a:solidFill>
            </a:endParaRPr>
          </a:p>
        </p:txBody>
      </p:sp>
      <p:sp>
        <p:nvSpPr>
          <p:cNvPr id="33795" name="Rectangle 2">
            <a:extLst>
              <a:ext uri="{FF2B5EF4-FFF2-40B4-BE49-F238E27FC236}">
                <a16:creationId xmlns:a16="http://schemas.microsoft.com/office/drawing/2014/main" id="{332B57B7-C7B5-445E-AA77-0CF16865C3AA}"/>
              </a:ext>
            </a:extLst>
          </p:cNvPr>
          <p:cNvSpPr>
            <a:spLocks noGrp="1"/>
          </p:cNvSpPr>
          <p:nvPr>
            <p:ph type="ctrTitle"/>
          </p:nvPr>
        </p:nvSpPr>
        <p:spPr>
          <a:xfrm>
            <a:off x="685800" y="685800"/>
            <a:ext cx="7772400" cy="1470025"/>
          </a:xfrm>
        </p:spPr>
        <p:txBody>
          <a:bodyPr/>
          <a:lstStyle/>
          <a:p>
            <a:pPr eaLnBrk="1" hangingPunct="1"/>
            <a:r>
              <a:rPr lang="en-US" altLang="en-US">
                <a:latin typeface="Arial Black" panose="020B0A04020102020204" pitchFamily="34" charset="0"/>
              </a:rPr>
              <a:t>Public Notification System</a:t>
            </a:r>
          </a:p>
        </p:txBody>
      </p:sp>
      <p:pic>
        <p:nvPicPr>
          <p:cNvPr id="33796" name="Picture 7" descr="MC900285922[1]">
            <a:extLst>
              <a:ext uri="{FF2B5EF4-FFF2-40B4-BE49-F238E27FC236}">
                <a16:creationId xmlns:a16="http://schemas.microsoft.com/office/drawing/2014/main" id="{5C58849D-D22C-4172-B645-2E59D7603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19375"/>
            <a:ext cx="3429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12874F1C-2E9C-4E9A-9B55-A7873885A93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E67AD5B1-EBCF-4391-8083-7A0124CF503C}" type="slidenum">
              <a:rPr lang="en-US" altLang="en-US" sz="1200">
                <a:solidFill>
                  <a:srgbClr val="898989"/>
                </a:solidFill>
              </a:rPr>
              <a:pPr>
                <a:spcBef>
                  <a:spcPct val="0"/>
                </a:spcBef>
                <a:buFontTx/>
                <a:buNone/>
              </a:pPr>
              <a:t>16</a:t>
            </a:fld>
            <a:endParaRPr lang="en-US" altLang="en-US" sz="1200">
              <a:solidFill>
                <a:srgbClr val="898989"/>
              </a:solidFill>
            </a:endParaRPr>
          </a:p>
        </p:txBody>
      </p:sp>
      <p:sp>
        <p:nvSpPr>
          <p:cNvPr id="35843" name="AutoShape 2">
            <a:extLst>
              <a:ext uri="{FF2B5EF4-FFF2-40B4-BE49-F238E27FC236}">
                <a16:creationId xmlns:a16="http://schemas.microsoft.com/office/drawing/2014/main" id="{3A4BB110-61BF-4E3A-B87A-899286460B2F}"/>
              </a:ext>
            </a:extLst>
          </p:cNvPr>
          <p:cNvSpPr>
            <a:spLocks noChangeArrowheads="1"/>
          </p:cNvSpPr>
          <p:nvPr/>
        </p:nvSpPr>
        <p:spPr bwMode="auto">
          <a:xfrm>
            <a:off x="1295400" y="1676400"/>
            <a:ext cx="6781800" cy="1905000"/>
          </a:xfrm>
          <a:prstGeom prst="flowChartAlternateProcess">
            <a:avLst/>
          </a:prstGeom>
          <a:gradFill rotWithShape="1">
            <a:gsLst>
              <a:gs pos="0">
                <a:srgbClr val="680023"/>
              </a:gs>
              <a:gs pos="50000">
                <a:srgbClr val="9D8663"/>
              </a:gs>
              <a:gs pos="100000">
                <a:srgbClr val="68002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lvl="3" eaLnBrk="1" hangingPunct="1">
              <a:spcBef>
                <a:spcPct val="0"/>
              </a:spcBef>
              <a:buFontTx/>
              <a:buChar char="•"/>
            </a:pPr>
            <a:endParaRPr lang="en-US" altLang="en-US" sz="2400" dirty="0">
              <a:latin typeface="Arial" panose="020B0604020202020204" pitchFamily="34" charset="0"/>
            </a:endParaRPr>
          </a:p>
          <a:p>
            <a:pPr lvl="3" eaLnBrk="1" hangingPunct="1">
              <a:spcBef>
                <a:spcPct val="0"/>
              </a:spcBef>
              <a:buFontTx/>
              <a:buNone/>
            </a:pPr>
            <a:endParaRPr lang="en-US" altLang="en-US" sz="800" dirty="0">
              <a:latin typeface="Arial" panose="020B0604020202020204" pitchFamily="34" charset="0"/>
            </a:endParaRPr>
          </a:p>
          <a:p>
            <a:pPr lvl="3" eaLnBrk="1" hangingPunct="1">
              <a:lnSpc>
                <a:spcPct val="90000"/>
              </a:lnSpc>
              <a:spcBef>
                <a:spcPct val="0"/>
              </a:spcBef>
              <a:buFontTx/>
              <a:buChar char="•"/>
            </a:pPr>
            <a:r>
              <a:rPr lang="en-US" altLang="en-US" sz="2800" dirty="0">
                <a:latin typeface="Arial" panose="020B0604020202020204" pitchFamily="34" charset="0"/>
              </a:rPr>
              <a:t>Program availability</a:t>
            </a:r>
          </a:p>
          <a:p>
            <a:pPr lvl="3" eaLnBrk="1" hangingPunct="1">
              <a:lnSpc>
                <a:spcPct val="90000"/>
              </a:lnSpc>
              <a:spcBef>
                <a:spcPct val="0"/>
              </a:spcBef>
              <a:buFontTx/>
              <a:buChar char="•"/>
            </a:pPr>
            <a:r>
              <a:rPr lang="en-US" altLang="en-US" sz="2800" dirty="0">
                <a:latin typeface="Arial" panose="020B0604020202020204" pitchFamily="34" charset="0"/>
              </a:rPr>
              <a:t>Complaint Information</a:t>
            </a:r>
          </a:p>
          <a:p>
            <a:pPr lvl="3" eaLnBrk="1" hangingPunct="1">
              <a:lnSpc>
                <a:spcPct val="90000"/>
              </a:lnSpc>
              <a:spcBef>
                <a:spcPct val="0"/>
              </a:spcBef>
              <a:buFontTx/>
              <a:buChar char="•"/>
            </a:pPr>
            <a:r>
              <a:rPr lang="en-US" altLang="en-US" sz="2800" dirty="0">
                <a:latin typeface="Arial" panose="020B0604020202020204" pitchFamily="34" charset="0"/>
              </a:rPr>
              <a:t>Nondiscrimination</a:t>
            </a:r>
            <a:r>
              <a:rPr lang="en-US" altLang="en-US" sz="2400" dirty="0">
                <a:latin typeface="Arial" panose="020B0604020202020204" pitchFamily="34" charset="0"/>
              </a:rPr>
              <a:t> </a:t>
            </a:r>
            <a:r>
              <a:rPr lang="en-US" altLang="en-US" sz="2800" dirty="0">
                <a:latin typeface="Arial" panose="020B0604020202020204" pitchFamily="34" charset="0"/>
              </a:rPr>
              <a:t>Statement</a:t>
            </a:r>
            <a:endParaRPr lang="en-US" altLang="en-US" sz="2400" dirty="0">
              <a:latin typeface="Arial" panose="020B0604020202020204" pitchFamily="34" charset="0"/>
            </a:endParaRPr>
          </a:p>
        </p:txBody>
      </p:sp>
      <p:sp>
        <p:nvSpPr>
          <p:cNvPr id="35844" name="Rectangle 3">
            <a:extLst>
              <a:ext uri="{FF2B5EF4-FFF2-40B4-BE49-F238E27FC236}">
                <a16:creationId xmlns:a16="http://schemas.microsoft.com/office/drawing/2014/main" id="{ECE1888A-A64B-4C87-98FB-27DD19F5DD02}"/>
              </a:ext>
            </a:extLst>
          </p:cNvPr>
          <p:cNvSpPr>
            <a:spLocks noGrp="1"/>
          </p:cNvSpPr>
          <p:nvPr>
            <p:ph type="title"/>
          </p:nvPr>
        </p:nvSpPr>
        <p:spPr>
          <a:xfrm>
            <a:off x="838200" y="609600"/>
            <a:ext cx="7423150" cy="457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a:latin typeface="Arial" panose="020B0604020202020204" pitchFamily="34" charset="0"/>
              </a:rPr>
              <a:t>Public Notification System</a:t>
            </a:r>
          </a:p>
        </p:txBody>
      </p:sp>
      <p:sp>
        <p:nvSpPr>
          <p:cNvPr id="35845" name="Rectangle 4">
            <a:extLst>
              <a:ext uri="{FF2B5EF4-FFF2-40B4-BE49-F238E27FC236}">
                <a16:creationId xmlns:a16="http://schemas.microsoft.com/office/drawing/2014/main" id="{81009064-444B-4067-844C-69F27B7D5467}"/>
              </a:ext>
            </a:extLst>
          </p:cNvPr>
          <p:cNvSpPr>
            <a:spLocks noGrp="1"/>
          </p:cNvSpPr>
          <p:nvPr>
            <p:ph type="body" idx="1"/>
          </p:nvPr>
        </p:nvSpPr>
        <p:spPr>
          <a:xfrm>
            <a:off x="838200" y="1676400"/>
            <a:ext cx="7315200" cy="1828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lvl="1" algn="just" eaLnBrk="1" hangingPunct="1">
              <a:buFont typeface="Arial" panose="020B0604020202020204" pitchFamily="34" charset="0"/>
              <a:buNone/>
            </a:pPr>
            <a:r>
              <a:rPr lang="en-US" altLang="en-US" b="1" dirty="0">
                <a:latin typeface="Arial" panose="020B0604020202020204" pitchFamily="34" charset="0"/>
              </a:rPr>
              <a:t>ANNOUNCES</a:t>
            </a:r>
            <a:r>
              <a:rPr lang="en-US" altLang="en-US" sz="3600" dirty="0"/>
              <a:t>	</a:t>
            </a:r>
            <a:endParaRPr lang="en-US" altLang="en-US" sz="4000" dirty="0"/>
          </a:p>
        </p:txBody>
      </p:sp>
      <p:sp>
        <p:nvSpPr>
          <p:cNvPr id="35846" name="Text Box 5">
            <a:extLst>
              <a:ext uri="{FF2B5EF4-FFF2-40B4-BE49-F238E27FC236}">
                <a16:creationId xmlns:a16="http://schemas.microsoft.com/office/drawing/2014/main" id="{D4D21119-F54D-47CF-908C-895297E84F4B}"/>
              </a:ext>
            </a:extLst>
          </p:cNvPr>
          <p:cNvSpPr txBox="1">
            <a:spLocks noChangeArrowheads="1"/>
          </p:cNvSpPr>
          <p:nvPr/>
        </p:nvSpPr>
        <p:spPr bwMode="auto">
          <a:xfrm>
            <a:off x="1371600" y="4038600"/>
            <a:ext cx="61722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eaLnBrk="1" hangingPunct="1">
              <a:spcBef>
                <a:spcPct val="50000"/>
              </a:spcBef>
              <a:buFontTx/>
              <a:buChar char="•"/>
            </a:pPr>
            <a:r>
              <a:rPr lang="en-US" altLang="en-US" sz="1800" dirty="0">
                <a:latin typeface="Arial" panose="020B0604020202020204" pitchFamily="34" charset="0"/>
              </a:rPr>
              <a:t>Labels must be added to brochures, and to materials when produced.</a:t>
            </a:r>
          </a:p>
          <a:p>
            <a:pPr eaLnBrk="1" hangingPunct="1">
              <a:spcBef>
                <a:spcPct val="50000"/>
              </a:spcBef>
              <a:buFontTx/>
              <a:buChar char="•"/>
            </a:pPr>
            <a:r>
              <a:rPr lang="en-US" altLang="en-US" sz="1800" dirty="0">
                <a:latin typeface="Arial" panose="020B0604020202020204" pitchFamily="34" charset="0"/>
              </a:rPr>
              <a:t>Adhesive labels are provided each year with the application renewal packet. </a:t>
            </a:r>
          </a:p>
        </p:txBody>
      </p:sp>
      <p:pic>
        <p:nvPicPr>
          <p:cNvPr id="35847" name="Picture 6" descr="MC900029935[1]">
            <a:extLst>
              <a:ext uri="{FF2B5EF4-FFF2-40B4-BE49-F238E27FC236}">
                <a16:creationId xmlns:a16="http://schemas.microsoft.com/office/drawing/2014/main" id="{58FDCD3D-D783-4D49-8F29-D15E60592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6194">
            <a:off x="7126288" y="3981450"/>
            <a:ext cx="15001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B126C05C-8266-4D12-B537-8AB78FBD23D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7D71DD55-6CC3-4552-B474-CD9CCB6E8380}" type="slidenum">
              <a:rPr lang="en-US" altLang="en-US" sz="1200">
                <a:solidFill>
                  <a:srgbClr val="898989"/>
                </a:solidFill>
              </a:rPr>
              <a:pPr>
                <a:spcBef>
                  <a:spcPct val="0"/>
                </a:spcBef>
                <a:buFontTx/>
                <a:buNone/>
              </a:pPr>
              <a:t>17</a:t>
            </a:fld>
            <a:endParaRPr lang="en-US" altLang="en-US" sz="1200">
              <a:solidFill>
                <a:srgbClr val="898989"/>
              </a:solidFill>
            </a:endParaRPr>
          </a:p>
        </p:txBody>
      </p:sp>
      <p:sp>
        <p:nvSpPr>
          <p:cNvPr id="37891" name="Rectangle 2">
            <a:extLst>
              <a:ext uri="{FF2B5EF4-FFF2-40B4-BE49-F238E27FC236}">
                <a16:creationId xmlns:a16="http://schemas.microsoft.com/office/drawing/2014/main" id="{5E097940-F8BC-4350-8957-D897704DD05A}"/>
              </a:ext>
            </a:extLst>
          </p:cNvPr>
          <p:cNvSpPr>
            <a:spLocks noGrp="1"/>
          </p:cNvSpPr>
          <p:nvPr>
            <p:ph type="title"/>
          </p:nvPr>
        </p:nvSpPr>
        <p:spPr>
          <a:xfrm>
            <a:off x="533400" y="762000"/>
            <a:ext cx="8229600" cy="762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a:latin typeface="Arial" panose="020B0604020202020204" pitchFamily="34" charset="0"/>
              </a:rPr>
              <a:t>Public Notification System</a:t>
            </a:r>
          </a:p>
        </p:txBody>
      </p:sp>
      <p:sp>
        <p:nvSpPr>
          <p:cNvPr id="37892" name="Rectangle 3">
            <a:extLst>
              <a:ext uri="{FF2B5EF4-FFF2-40B4-BE49-F238E27FC236}">
                <a16:creationId xmlns:a16="http://schemas.microsoft.com/office/drawing/2014/main" id="{070C4612-FE62-483F-8581-F03666644B01}"/>
              </a:ext>
            </a:extLst>
          </p:cNvPr>
          <p:cNvSpPr>
            <a:spLocks noGrp="1"/>
          </p:cNvSpPr>
          <p:nvPr>
            <p:ph type="body" idx="1"/>
          </p:nvPr>
        </p:nvSpPr>
        <p:spPr>
          <a:xfrm>
            <a:off x="838200" y="2057400"/>
            <a:ext cx="7315200" cy="3429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just" eaLnBrk="1" hangingPunct="1">
              <a:lnSpc>
                <a:spcPct val="80000"/>
              </a:lnSpc>
            </a:pPr>
            <a:r>
              <a:rPr lang="en-US" altLang="en-US" sz="2800">
                <a:latin typeface="Arial" panose="020B0604020202020204" pitchFamily="34" charset="0"/>
              </a:rPr>
              <a:t>Make program information available to the public upon request. </a:t>
            </a:r>
          </a:p>
          <a:p>
            <a:pPr algn="just" eaLnBrk="1" hangingPunct="1">
              <a:lnSpc>
                <a:spcPct val="80000"/>
              </a:lnSpc>
              <a:buFont typeface="Arial" panose="020B0604020202020204" pitchFamily="34" charset="0"/>
              <a:buNone/>
            </a:pPr>
            <a:endParaRPr lang="en-US" altLang="en-US" sz="2800">
              <a:latin typeface="Arial" panose="020B0604020202020204" pitchFamily="34" charset="0"/>
            </a:endParaRPr>
          </a:p>
          <a:p>
            <a:pPr algn="just" eaLnBrk="1" hangingPunct="1">
              <a:lnSpc>
                <a:spcPct val="80000"/>
              </a:lnSpc>
            </a:pPr>
            <a:r>
              <a:rPr lang="en-US" altLang="en-US" sz="2800">
                <a:latin typeface="Arial" panose="020B0604020202020204" pitchFamily="34" charset="0"/>
              </a:rPr>
              <a:t>Provide parent/guardian with specific program information which is pertinent to their family member’s receipt of benefits through the CACFP.</a:t>
            </a:r>
          </a:p>
        </p:txBody>
      </p: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A3B0E-72F5-4224-B117-3484D4109C08}"/>
              </a:ext>
            </a:extLst>
          </p:cNvPr>
          <p:cNvSpPr>
            <a:spLocks noGrp="1"/>
          </p:cNvSpPr>
          <p:nvPr>
            <p:ph idx="1"/>
          </p:nvPr>
        </p:nvSpPr>
        <p:spPr>
          <a:xfrm>
            <a:off x="152400" y="838200"/>
            <a:ext cx="8839200" cy="5943600"/>
          </a:xfrm>
        </p:spPr>
        <p:txBody>
          <a:bodyPr/>
          <a:lstStyle/>
          <a:p>
            <a:pPr marL="0" indent="0">
              <a:buFont typeface="Arial" charset="0"/>
              <a:buNone/>
              <a:defRPr/>
            </a:pPr>
            <a:r>
              <a:rPr lang="en-US" sz="13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0" indent="0">
              <a:buFont typeface="Arial" charset="0"/>
              <a:buNone/>
              <a:defRPr/>
            </a:pPr>
            <a:endParaRPr lang="en-US" sz="1300" dirty="0"/>
          </a:p>
          <a:p>
            <a:pPr marL="0" indent="0">
              <a:buFont typeface="Arial" charset="0"/>
              <a:buNone/>
              <a:defRPr/>
            </a:pPr>
            <a:r>
              <a:rPr lang="en-US" sz="130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p>
          <a:p>
            <a:pPr marL="0" indent="0">
              <a:buFont typeface="Arial" charset="0"/>
              <a:buNone/>
              <a:defRPr/>
            </a:pPr>
            <a:endParaRPr lang="en-US" sz="1300" dirty="0"/>
          </a:p>
          <a:p>
            <a:pPr marL="0" indent="0">
              <a:buFont typeface="Arial" charset="0"/>
              <a:buNone/>
              <a:defRPr/>
            </a:pPr>
            <a:r>
              <a:rPr lang="en-US" sz="1300" dirty="0"/>
              <a:t>To file a program complaint of discrimination, complete the </a:t>
            </a:r>
            <a:r>
              <a:rPr lang="en-US" sz="1300" u="sng" dirty="0"/>
              <a:t>USDA Program Discrimination Complaint Form</a:t>
            </a:r>
            <a:r>
              <a:rPr lang="en-US" sz="1300" dirty="0"/>
              <a:t>, (AD-3027) found online at: </a:t>
            </a:r>
          </a:p>
          <a:p>
            <a:pPr marL="0" indent="0">
              <a:buFont typeface="Arial" charset="0"/>
              <a:buNone/>
              <a:defRPr/>
            </a:pPr>
            <a:r>
              <a:rPr lang="en-US" sz="1300" dirty="0">
                <a:hlinkClick r:id="rId2"/>
              </a:rPr>
              <a:t>http://www.ascr.usda.gov/complaint_filing_cust.html</a:t>
            </a:r>
            <a:r>
              <a:rPr lang="en-US" sz="1300" dirty="0"/>
              <a:t>, and at any USDA office, or write a letter addressed to USDA and provide in the letter all of the information requested in the form. To request a copy of the complaint form, call (866) 632-9992. Submit your completed form or letter to USDA by: </a:t>
            </a:r>
          </a:p>
          <a:p>
            <a:pPr marL="0" indent="0">
              <a:buFont typeface="Arial" charset="0"/>
              <a:buNone/>
              <a:defRPr/>
            </a:pPr>
            <a:endParaRPr lang="en-US" sz="1300" dirty="0"/>
          </a:p>
          <a:p>
            <a:pPr lvl="1">
              <a:buFont typeface="+mj-lt"/>
              <a:buAutoNum type="arabicPeriod"/>
              <a:defRPr/>
            </a:pPr>
            <a:r>
              <a:rPr lang="en-US" sz="1300" dirty="0"/>
              <a:t>mail: U.S. Department of Agriculture Office of the Assistant Secretary for Civil Rights 		      1400 Independence Avenue, SW </a:t>
            </a:r>
          </a:p>
          <a:p>
            <a:pPr marL="457200" lvl="1" indent="0">
              <a:buFont typeface="Arial" charset="0"/>
              <a:buNone/>
              <a:defRPr/>
            </a:pPr>
            <a:r>
              <a:rPr lang="en-US" sz="1300" dirty="0"/>
              <a:t>	      Washington, D.C. 20250-9410; </a:t>
            </a:r>
          </a:p>
          <a:p>
            <a:pPr lvl="1">
              <a:buFont typeface="+mj-lt"/>
              <a:buAutoNum type="arabicPeriod"/>
              <a:defRPr/>
            </a:pPr>
            <a:endParaRPr lang="en-US" sz="1300" dirty="0"/>
          </a:p>
          <a:p>
            <a:pPr lvl="1">
              <a:buFont typeface="+mj-lt"/>
              <a:buAutoNum type="arabicPeriod"/>
              <a:defRPr/>
            </a:pPr>
            <a:r>
              <a:rPr lang="en-US" sz="1300" dirty="0"/>
              <a:t>fax: (202) 690-7442; or </a:t>
            </a:r>
          </a:p>
          <a:p>
            <a:pPr lvl="1">
              <a:buFont typeface="+mj-lt"/>
              <a:buAutoNum type="arabicPeriod"/>
              <a:defRPr/>
            </a:pPr>
            <a:endParaRPr lang="en-US" sz="1300" dirty="0"/>
          </a:p>
          <a:p>
            <a:pPr lvl="1">
              <a:buFont typeface="+mj-lt"/>
              <a:buAutoNum type="arabicPeriod"/>
              <a:defRPr/>
            </a:pPr>
            <a:r>
              <a:rPr lang="en-US" sz="1300" dirty="0"/>
              <a:t>email: </a:t>
            </a:r>
            <a:r>
              <a:rPr lang="en-US" sz="1300" dirty="0">
                <a:hlinkClick r:id="rId3"/>
              </a:rPr>
              <a:t>program.intake@usda.gov</a:t>
            </a:r>
            <a:r>
              <a:rPr lang="en-US" sz="1300" dirty="0"/>
              <a:t>.</a:t>
            </a:r>
          </a:p>
          <a:p>
            <a:pPr marL="1314450" lvl="3" indent="0">
              <a:buFont typeface="Arial" charset="0"/>
              <a:buNone/>
              <a:defRPr/>
            </a:pPr>
            <a:r>
              <a:rPr lang="en-US" sz="1300" dirty="0"/>
              <a:t> This institution is an equal opportunity provider</a:t>
            </a:r>
          </a:p>
        </p:txBody>
      </p:sp>
      <p:sp>
        <p:nvSpPr>
          <p:cNvPr id="39939" name="Slide Number Placeholder 3">
            <a:extLst>
              <a:ext uri="{FF2B5EF4-FFF2-40B4-BE49-F238E27FC236}">
                <a16:creationId xmlns:a16="http://schemas.microsoft.com/office/drawing/2014/main" id="{507B3402-31E1-4F49-8B9D-F07134E3523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CE44E190-6423-4D01-A225-C6EE28A210B9}" type="slidenum">
              <a:rPr lang="en-US" altLang="en-US" sz="1200">
                <a:solidFill>
                  <a:srgbClr val="898989"/>
                </a:solidFill>
              </a:rPr>
              <a:pPr>
                <a:spcBef>
                  <a:spcPct val="0"/>
                </a:spcBef>
                <a:buFontTx/>
                <a:buNone/>
              </a:pPr>
              <a:t>18</a:t>
            </a:fld>
            <a:endParaRPr lang="en-US" altLang="en-US" sz="1200">
              <a:solidFill>
                <a:srgbClr val="898989"/>
              </a:solidFill>
            </a:endParaRPr>
          </a:p>
        </p:txBody>
      </p:sp>
      <p:sp>
        <p:nvSpPr>
          <p:cNvPr id="39940" name="Rectangle 4">
            <a:extLst>
              <a:ext uri="{FF2B5EF4-FFF2-40B4-BE49-F238E27FC236}">
                <a16:creationId xmlns:a16="http://schemas.microsoft.com/office/drawing/2014/main" id="{AB1079DA-8C55-40EA-93B2-B9F1FFBC9C99}"/>
              </a:ext>
            </a:extLst>
          </p:cNvPr>
          <p:cNvSpPr>
            <a:spLocks noChangeArrowheads="1"/>
          </p:cNvSpPr>
          <p:nvPr/>
        </p:nvSpPr>
        <p:spPr bwMode="auto">
          <a:xfrm>
            <a:off x="1828800" y="12700"/>
            <a:ext cx="5338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lgn="ctr" eaLnBrk="1" hangingPunct="1">
              <a:spcBef>
                <a:spcPct val="0"/>
              </a:spcBef>
              <a:buFontTx/>
              <a:buNone/>
            </a:pPr>
            <a:r>
              <a:rPr lang="en-US" altLang="en-US" sz="2800" b="1">
                <a:latin typeface="Arial" panose="020B0604020202020204" pitchFamily="34" charset="0"/>
              </a:rPr>
              <a:t>Non-Discrimination Statement</a:t>
            </a:r>
          </a:p>
          <a:p>
            <a:pPr algn="ctr" eaLnBrk="1" hangingPunct="1">
              <a:spcBef>
                <a:spcPct val="0"/>
              </a:spcBef>
              <a:buFontTx/>
              <a:buNone/>
            </a:pPr>
            <a:r>
              <a:rPr lang="en-US" altLang="en-US" sz="2000" b="1">
                <a:latin typeface="Arial" panose="020B0604020202020204" pitchFamily="34" charset="0"/>
              </a:rPr>
              <a:t>(</a:t>
            </a:r>
            <a:r>
              <a:rPr lang="en-US" altLang="en-US" sz="1800" b="1">
                <a:latin typeface="Arial" panose="020B0604020202020204" pitchFamily="34" charset="0"/>
              </a:rPr>
              <a:t>Must be displayed as shown below</a:t>
            </a:r>
            <a:r>
              <a:rPr lang="en-US" altLang="en-US" sz="2000" b="1">
                <a:latin typeface="Arial" panose="020B0604020202020204" pitchFamily="34" charset="0"/>
              </a:rPr>
              <a:t>)</a:t>
            </a:r>
            <a:endParaRPr lang="en-US" altLang="en-US" sz="2000">
              <a:latin typeface="Arial" panose="020B0604020202020204" pitchFamily="34" charset="0"/>
            </a:endParaRPr>
          </a:p>
        </p:txBody>
      </p: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267FCA2-D2AE-4F57-B512-285168B041C3}"/>
              </a:ext>
            </a:extLst>
          </p:cNvPr>
          <p:cNvSpPr>
            <a:spLocks noGrp="1"/>
          </p:cNvSpPr>
          <p:nvPr>
            <p:ph type="title"/>
          </p:nvPr>
        </p:nvSpPr>
        <p:spPr/>
        <p:txBody>
          <a:bodyPr/>
          <a:lstStyle/>
          <a:p>
            <a:r>
              <a:rPr lang="en-US" altLang="en-US"/>
              <a:t>To File a Complaint</a:t>
            </a:r>
          </a:p>
        </p:txBody>
      </p:sp>
      <p:sp>
        <p:nvSpPr>
          <p:cNvPr id="3" name="Content Placeholder 2">
            <a:extLst>
              <a:ext uri="{FF2B5EF4-FFF2-40B4-BE49-F238E27FC236}">
                <a16:creationId xmlns:a16="http://schemas.microsoft.com/office/drawing/2014/main" id="{0F9E0C53-9CF6-4C6E-A43A-477A692C4A28}"/>
              </a:ext>
            </a:extLst>
          </p:cNvPr>
          <p:cNvSpPr>
            <a:spLocks noGrp="1"/>
          </p:cNvSpPr>
          <p:nvPr>
            <p:ph idx="1"/>
          </p:nvPr>
        </p:nvSpPr>
        <p:spPr>
          <a:xfrm>
            <a:off x="533400" y="1600200"/>
            <a:ext cx="8153400" cy="4419600"/>
          </a:xfrm>
        </p:spPr>
        <p:txBody>
          <a:bodyPr/>
          <a:lstStyle/>
          <a:p>
            <a:pPr marL="1588" indent="-1588" algn="just" eaLnBrk="1" hangingPunct="1">
              <a:lnSpc>
                <a:spcPct val="70000"/>
              </a:lnSpc>
              <a:buFont typeface="Arial" charset="0"/>
              <a:buNone/>
              <a:defRPr/>
            </a:pPr>
            <a:r>
              <a:rPr lang="en-US" sz="2800" dirty="0">
                <a:solidFill>
                  <a:prstClr val="black"/>
                </a:solidFill>
                <a:latin typeface="Arial Narrow" pitchFamily="34" charset="0"/>
              </a:rPr>
              <a:t>To file a program complaint of discrimination:</a:t>
            </a:r>
          </a:p>
          <a:p>
            <a:pPr marL="1588" indent="-1588" algn="just" eaLnBrk="1" hangingPunct="1">
              <a:lnSpc>
                <a:spcPct val="70000"/>
              </a:lnSpc>
              <a:buFont typeface="Arial" charset="0"/>
              <a:buNone/>
              <a:defRPr/>
            </a:pPr>
            <a:endParaRPr lang="en-US" sz="2400" dirty="0">
              <a:solidFill>
                <a:prstClr val="black"/>
              </a:solidFill>
              <a:latin typeface="Arial Narrow" pitchFamily="34" charset="0"/>
            </a:endParaRPr>
          </a:p>
          <a:p>
            <a:pPr lvl="1" algn="just" eaLnBrk="1" hangingPunct="1">
              <a:lnSpc>
                <a:spcPct val="70000"/>
              </a:lnSpc>
              <a:buFont typeface="Arial" charset="0"/>
              <a:buChar char="–"/>
              <a:defRPr/>
            </a:pPr>
            <a:r>
              <a:rPr lang="en-US" sz="2000" dirty="0">
                <a:solidFill>
                  <a:prstClr val="black"/>
                </a:solidFill>
                <a:latin typeface="Arial Narrow" pitchFamily="34" charset="0"/>
              </a:rPr>
              <a:t>complete the USDA Program Discrimination Complaint Form, (AD-3027) found online at: </a:t>
            </a:r>
            <a:r>
              <a:rPr lang="en-US" sz="2000" dirty="0">
                <a:solidFill>
                  <a:prstClr val="black"/>
                </a:solidFill>
                <a:latin typeface="Arial Narrow" pitchFamily="34" charset="0"/>
                <a:hlinkClick r:id="rId2"/>
              </a:rPr>
              <a:t>http://www.ascr.usda.gov/complaint_filing_cust.html</a:t>
            </a:r>
            <a:r>
              <a:rPr lang="en-US" sz="2000" dirty="0">
                <a:solidFill>
                  <a:prstClr val="black"/>
                </a:solidFill>
                <a:latin typeface="Arial Narrow" pitchFamily="34" charset="0"/>
              </a:rPr>
              <a:t>, and at any USDA office, or </a:t>
            </a:r>
          </a:p>
          <a:p>
            <a:pPr lvl="1" algn="just" eaLnBrk="1" hangingPunct="1">
              <a:lnSpc>
                <a:spcPct val="70000"/>
              </a:lnSpc>
              <a:buFont typeface="Arial" charset="0"/>
              <a:buChar char="–"/>
              <a:defRPr/>
            </a:pPr>
            <a:r>
              <a:rPr lang="en-US" sz="2000" dirty="0">
                <a:solidFill>
                  <a:prstClr val="black"/>
                </a:solidFill>
                <a:latin typeface="Arial Narrow" pitchFamily="34" charset="0"/>
              </a:rPr>
              <a:t>write a letter addressed to USDA and provide in the letter all of the information requested in the form. </a:t>
            </a:r>
          </a:p>
          <a:p>
            <a:pPr lvl="1" algn="just" eaLnBrk="1" hangingPunct="1">
              <a:lnSpc>
                <a:spcPct val="70000"/>
              </a:lnSpc>
              <a:buFont typeface="Arial" charset="0"/>
              <a:buChar char="–"/>
              <a:defRPr/>
            </a:pPr>
            <a:endParaRPr lang="en-US" sz="2000" dirty="0">
              <a:solidFill>
                <a:prstClr val="black"/>
              </a:solidFill>
              <a:latin typeface="Arial Narrow" pitchFamily="34" charset="0"/>
            </a:endParaRPr>
          </a:p>
          <a:p>
            <a:pPr marL="0" indent="0" algn="just" eaLnBrk="1" hangingPunct="1">
              <a:lnSpc>
                <a:spcPct val="70000"/>
              </a:lnSpc>
              <a:buFont typeface="Arial" charset="0"/>
              <a:buNone/>
              <a:defRPr/>
            </a:pPr>
            <a:r>
              <a:rPr lang="en-US" sz="2400" dirty="0">
                <a:solidFill>
                  <a:prstClr val="black"/>
                </a:solidFill>
                <a:latin typeface="Arial Narrow" pitchFamily="34" charset="0"/>
              </a:rPr>
              <a:t>To request a copy of the complaint form, call (866) 632-9992. </a:t>
            </a:r>
          </a:p>
          <a:p>
            <a:pPr marL="0" indent="0" algn="just" eaLnBrk="1" hangingPunct="1">
              <a:lnSpc>
                <a:spcPct val="70000"/>
              </a:lnSpc>
              <a:buFont typeface="Arial" charset="0"/>
              <a:buNone/>
              <a:defRPr/>
            </a:pPr>
            <a:endParaRPr lang="en-US" sz="2400" dirty="0">
              <a:solidFill>
                <a:prstClr val="black"/>
              </a:solidFill>
              <a:latin typeface="Arial Narrow" pitchFamily="34" charset="0"/>
            </a:endParaRPr>
          </a:p>
          <a:p>
            <a:pPr marL="0" indent="0" algn="just" eaLnBrk="1" hangingPunct="1">
              <a:lnSpc>
                <a:spcPct val="70000"/>
              </a:lnSpc>
              <a:buFont typeface="Arial" charset="0"/>
              <a:buNone/>
              <a:defRPr/>
            </a:pPr>
            <a:r>
              <a:rPr lang="en-US" sz="2400" dirty="0">
                <a:solidFill>
                  <a:prstClr val="black"/>
                </a:solidFill>
                <a:latin typeface="Arial Narrow" pitchFamily="34" charset="0"/>
              </a:rPr>
              <a:t>Submit your completed form or letter to USDA by: </a:t>
            </a:r>
          </a:p>
          <a:p>
            <a:pPr marL="857250" lvl="1" indent="-457200" algn="just" eaLnBrk="1" hangingPunct="1">
              <a:lnSpc>
                <a:spcPct val="70000"/>
              </a:lnSpc>
              <a:buFont typeface="+mj-lt"/>
              <a:buAutoNum type="arabicPeriod"/>
              <a:defRPr/>
            </a:pPr>
            <a:r>
              <a:rPr lang="en-US" sz="2000" dirty="0">
                <a:solidFill>
                  <a:prstClr val="black"/>
                </a:solidFill>
                <a:latin typeface="Arial Narrow" pitchFamily="34" charset="0"/>
              </a:rPr>
              <a:t>(1) mail: U.S. Department of Agriculture Office of the Assistant Secretary for Civil Rights 1400 Independence Avenue, SW Washington, D.C. 20250-9410; </a:t>
            </a:r>
          </a:p>
          <a:p>
            <a:pPr marL="857250" lvl="1" indent="-457200" algn="just" eaLnBrk="1" hangingPunct="1">
              <a:lnSpc>
                <a:spcPct val="70000"/>
              </a:lnSpc>
              <a:buFont typeface="+mj-lt"/>
              <a:buAutoNum type="arabicPeriod"/>
              <a:defRPr/>
            </a:pPr>
            <a:r>
              <a:rPr lang="en-US" sz="2000" dirty="0">
                <a:solidFill>
                  <a:prstClr val="black"/>
                </a:solidFill>
                <a:latin typeface="Arial Narrow" pitchFamily="34" charset="0"/>
              </a:rPr>
              <a:t>(2) fax: (202) 690-7442; or </a:t>
            </a:r>
          </a:p>
          <a:p>
            <a:pPr marL="857250" lvl="1" indent="-457200" algn="just" eaLnBrk="1" hangingPunct="1">
              <a:lnSpc>
                <a:spcPct val="70000"/>
              </a:lnSpc>
              <a:buFont typeface="+mj-lt"/>
              <a:buAutoNum type="arabicPeriod"/>
              <a:defRPr/>
            </a:pPr>
            <a:r>
              <a:rPr lang="en-US" sz="2000" dirty="0">
                <a:solidFill>
                  <a:prstClr val="black"/>
                </a:solidFill>
                <a:latin typeface="Arial Narrow" pitchFamily="34" charset="0"/>
              </a:rPr>
              <a:t>(3) email: </a:t>
            </a:r>
            <a:r>
              <a:rPr lang="en-US" sz="2000" dirty="0">
                <a:solidFill>
                  <a:prstClr val="black"/>
                </a:solidFill>
                <a:latin typeface="Arial Narrow" pitchFamily="34" charset="0"/>
                <a:hlinkClick r:id="rId3"/>
              </a:rPr>
              <a:t>program.intake@usda.gov</a:t>
            </a:r>
            <a:r>
              <a:rPr lang="en-US" sz="2000" dirty="0">
                <a:solidFill>
                  <a:prstClr val="black"/>
                </a:solidFill>
                <a:latin typeface="Arial Narrow" pitchFamily="34" charset="0"/>
              </a:rPr>
              <a:t>. This institution is an equal opportunity provider.</a:t>
            </a:r>
          </a:p>
          <a:p>
            <a:pPr>
              <a:buFont typeface="Arial" charset="0"/>
              <a:buChar char="•"/>
              <a:defRPr/>
            </a:pPr>
            <a:endParaRPr lang="en-US" dirty="0"/>
          </a:p>
        </p:txBody>
      </p:sp>
      <p:sp>
        <p:nvSpPr>
          <p:cNvPr id="40964" name="Slide Number Placeholder 3">
            <a:extLst>
              <a:ext uri="{FF2B5EF4-FFF2-40B4-BE49-F238E27FC236}">
                <a16:creationId xmlns:a16="http://schemas.microsoft.com/office/drawing/2014/main" id="{24C6E323-5160-461E-BED4-0F4062E6033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00D7101A-0DA8-45BC-96A0-1D5A1D458015}" type="slidenum">
              <a:rPr lang="en-US" altLang="en-US" sz="1200">
                <a:solidFill>
                  <a:srgbClr val="898989"/>
                </a:solidFill>
              </a:rPr>
              <a:pPr>
                <a:spcBef>
                  <a:spcPct val="0"/>
                </a:spcBef>
                <a:buFontTx/>
                <a:buNone/>
              </a:pPr>
              <a:t>19</a:t>
            </a:fld>
            <a:endParaRPr lang="en-US" altLang="en-US" sz="1200">
              <a:solidFill>
                <a:srgbClr val="898989"/>
              </a:solidFill>
            </a:endParaRP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75429C2B-AA67-4386-9045-D6CB77A151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6D35C9CC-53BF-41DE-8210-6DF53AE48A7D}" type="slidenum">
              <a:rPr lang="en-US" altLang="en-US" sz="1200">
                <a:solidFill>
                  <a:srgbClr val="898989"/>
                </a:solidFill>
              </a:rPr>
              <a:pPr>
                <a:spcBef>
                  <a:spcPct val="0"/>
                </a:spcBef>
                <a:buFontTx/>
                <a:buNone/>
              </a:pPr>
              <a:t>2</a:t>
            </a:fld>
            <a:endParaRPr lang="en-US" altLang="en-US" sz="1200">
              <a:solidFill>
                <a:srgbClr val="898989"/>
              </a:solidFill>
            </a:endParaRPr>
          </a:p>
        </p:txBody>
      </p:sp>
      <p:sp>
        <p:nvSpPr>
          <p:cNvPr id="7171" name="Rectangle 3">
            <a:extLst>
              <a:ext uri="{FF2B5EF4-FFF2-40B4-BE49-F238E27FC236}">
                <a16:creationId xmlns:a16="http://schemas.microsoft.com/office/drawing/2014/main" id="{90F262EB-7AF4-478C-9578-95D32818CDC2}"/>
              </a:ext>
            </a:extLst>
          </p:cNvPr>
          <p:cNvSpPr>
            <a:spLocks noGrp="1"/>
          </p:cNvSpPr>
          <p:nvPr>
            <p:ph type="body" sz="half" idx="4294967295"/>
          </p:nvPr>
        </p:nvSpPr>
        <p:spPr>
          <a:xfrm>
            <a:off x="228600" y="1295400"/>
            <a:ext cx="7315200" cy="2438400"/>
          </a:xfrm>
        </p:spPr>
        <p:txBody>
          <a:bodyPr/>
          <a:lstStyle/>
          <a:p>
            <a:pPr marL="0" indent="0" eaLnBrk="1" hangingPunct="1">
              <a:lnSpc>
                <a:spcPct val="80000"/>
              </a:lnSpc>
              <a:buFont typeface="Arial" panose="020B0604020202020204" pitchFamily="34" charset="0"/>
              <a:buNone/>
            </a:pPr>
            <a:r>
              <a:rPr lang="en-US" altLang="en-US" sz="2000" b="1">
                <a:solidFill>
                  <a:srgbClr val="003D96"/>
                </a:solidFill>
              </a:rPr>
              <a:t>Please be considerate to</a:t>
            </a:r>
          </a:p>
          <a:p>
            <a:pPr marL="0" indent="0" eaLnBrk="1" hangingPunct="1">
              <a:lnSpc>
                <a:spcPct val="80000"/>
              </a:lnSpc>
              <a:buFont typeface="Arial" panose="020B0604020202020204" pitchFamily="34" charset="0"/>
              <a:buNone/>
            </a:pPr>
            <a:r>
              <a:rPr lang="en-US" altLang="en-US" sz="2000" b="1">
                <a:solidFill>
                  <a:srgbClr val="003D96"/>
                </a:solidFill>
              </a:rPr>
              <a:t>trainers and other participants</a:t>
            </a:r>
          </a:p>
          <a:p>
            <a:pPr marL="0" indent="0" eaLnBrk="1" hangingPunct="1">
              <a:lnSpc>
                <a:spcPct val="80000"/>
              </a:lnSpc>
              <a:buFont typeface="Arial" panose="020B0604020202020204" pitchFamily="34" charset="0"/>
              <a:buNone/>
            </a:pPr>
            <a:r>
              <a:rPr lang="en-US" altLang="en-US" sz="2000" b="1">
                <a:solidFill>
                  <a:srgbClr val="003D96"/>
                </a:solidFill>
              </a:rPr>
              <a:t>Silence or Turn off cell Phones and Pagers…..</a:t>
            </a:r>
          </a:p>
          <a:p>
            <a:pPr marL="0" indent="0" eaLnBrk="1" hangingPunct="1">
              <a:lnSpc>
                <a:spcPct val="80000"/>
              </a:lnSpc>
              <a:buFont typeface="Arial" panose="020B0604020202020204" pitchFamily="34" charset="0"/>
              <a:buNone/>
            </a:pPr>
            <a:endParaRPr lang="en-US" altLang="en-US" sz="800" b="1">
              <a:solidFill>
                <a:srgbClr val="003D96"/>
              </a:solidFill>
            </a:endParaRPr>
          </a:p>
          <a:p>
            <a:pPr marL="0" indent="0" eaLnBrk="1" hangingPunct="1">
              <a:lnSpc>
                <a:spcPct val="80000"/>
              </a:lnSpc>
              <a:buFont typeface="Arial" panose="020B0604020202020204" pitchFamily="34" charset="0"/>
              <a:buNone/>
            </a:pPr>
            <a:r>
              <a:rPr lang="en-US" altLang="en-US" sz="2000" b="1"/>
              <a:t>Apples, Blackberries, Strawberries</a:t>
            </a:r>
            <a:r>
              <a:rPr lang="en-US" altLang="en-US" sz="1800" b="1"/>
              <a:t>, and any other</a:t>
            </a:r>
            <a:r>
              <a:rPr lang="en-US" altLang="en-US" sz="2000"/>
              <a:t> </a:t>
            </a:r>
            <a:r>
              <a:rPr lang="en-US" altLang="en-US" sz="2000" b="1"/>
              <a:t>berries</a:t>
            </a:r>
            <a:r>
              <a:rPr lang="en-US" altLang="en-US" sz="2000"/>
              <a:t> </a:t>
            </a:r>
            <a:r>
              <a:rPr lang="en-US" altLang="en-US" sz="1800" b="1"/>
              <a:t>you may have. </a:t>
            </a:r>
          </a:p>
        </p:txBody>
      </p:sp>
      <p:sp>
        <p:nvSpPr>
          <p:cNvPr id="7172" name="AutoShape 10" descr="Z">
            <a:hlinkClick r:id="rId3"/>
            <a:extLst>
              <a:ext uri="{FF2B5EF4-FFF2-40B4-BE49-F238E27FC236}">
                <a16:creationId xmlns:a16="http://schemas.microsoft.com/office/drawing/2014/main" id="{09B17EA9-9AE2-4D5B-8D72-3CFF66ECAB94}"/>
              </a:ext>
            </a:extLst>
          </p:cNvPr>
          <p:cNvSpPr>
            <a:spLocks noChangeAspect="1" noChangeArrowheads="1"/>
          </p:cNvSpPr>
          <p:nvPr/>
        </p:nvSpPr>
        <p:spPr bwMode="auto">
          <a:xfrm>
            <a:off x="4110038" y="2778125"/>
            <a:ext cx="925512"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173" name="AutoShape 12" descr="Z">
            <a:hlinkClick r:id="rId3"/>
            <a:extLst>
              <a:ext uri="{FF2B5EF4-FFF2-40B4-BE49-F238E27FC236}">
                <a16:creationId xmlns:a16="http://schemas.microsoft.com/office/drawing/2014/main" id="{03CC9570-4240-4D1D-859B-A3A119D90D06}"/>
              </a:ext>
            </a:extLst>
          </p:cNvPr>
          <p:cNvSpPr>
            <a:spLocks noChangeAspect="1" noChangeArrowheads="1"/>
          </p:cNvSpPr>
          <p:nvPr/>
        </p:nvSpPr>
        <p:spPr bwMode="auto">
          <a:xfrm>
            <a:off x="4110038" y="2778125"/>
            <a:ext cx="925512"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7174" name="Picture 14" descr="Mobile_phone_sings">
            <a:extLst>
              <a:ext uri="{FF2B5EF4-FFF2-40B4-BE49-F238E27FC236}">
                <a16:creationId xmlns:a16="http://schemas.microsoft.com/office/drawing/2014/main" id="{AC90A387-4215-4996-8B2B-766C5F682160}"/>
              </a:ext>
            </a:extLst>
          </p:cNvPr>
          <p:cNvPicPr>
            <a:picLocks noChangeAspect="1" noChangeArrowheads="1" noCrop="1"/>
          </p:cNvPicPr>
          <p:nvPr/>
        </p:nvPicPr>
        <p:blipFill>
          <a:blip r:embed="rId4">
            <a:lum bright="-18000" contrast="54000"/>
            <a:extLst>
              <a:ext uri="{28A0092B-C50C-407E-A947-70E740481C1C}">
                <a14:useLocalDpi xmlns:a14="http://schemas.microsoft.com/office/drawing/2010/main" val="0"/>
              </a:ext>
            </a:extLst>
          </a:blip>
          <a:srcRect/>
          <a:stretch>
            <a:fillRect/>
          </a:stretch>
        </p:blipFill>
        <p:spPr bwMode="auto">
          <a:xfrm rot="1742403">
            <a:off x="7620000" y="1230313"/>
            <a:ext cx="736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44" name="Text Box 16">
            <a:extLst>
              <a:ext uri="{FF2B5EF4-FFF2-40B4-BE49-F238E27FC236}">
                <a16:creationId xmlns:a16="http://schemas.microsoft.com/office/drawing/2014/main" id="{2CF92F6C-CFEF-48B5-A832-BA7E8599CA1B}"/>
              </a:ext>
            </a:extLst>
          </p:cNvPr>
          <p:cNvSpPr txBox="1">
            <a:spLocks noChangeArrowheads="1"/>
          </p:cNvSpPr>
          <p:nvPr/>
        </p:nvSpPr>
        <p:spPr bwMode="auto">
          <a:xfrm>
            <a:off x="1905000" y="228600"/>
            <a:ext cx="5257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5400" b="1">
                <a:solidFill>
                  <a:srgbClr val="D5FEAC"/>
                </a:solidFill>
                <a:effectLst>
                  <a:outerShdw blurRad="38100" dist="38100" dir="2700000" algn="tl">
                    <a:srgbClr val="000000"/>
                  </a:outerShdw>
                </a:effectLst>
                <a:latin typeface="Times New Roman" pitchFamily="18" charset="0"/>
              </a:rPr>
              <a:t>CELL PHONES</a:t>
            </a:r>
          </a:p>
        </p:txBody>
      </p:sp>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2CF40225-8856-415E-BA8D-1BD1FDB25E2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A2D94CD9-B50C-479E-9109-23ED8F19B98F}" type="slidenum">
              <a:rPr lang="en-US" altLang="en-US" sz="1200">
                <a:solidFill>
                  <a:srgbClr val="898989"/>
                </a:solidFill>
              </a:rPr>
              <a:pPr>
                <a:spcBef>
                  <a:spcPct val="0"/>
                </a:spcBef>
                <a:buFontTx/>
                <a:buNone/>
              </a:pPr>
              <a:t>20</a:t>
            </a:fld>
            <a:endParaRPr lang="en-US" altLang="en-US" sz="1200">
              <a:solidFill>
                <a:srgbClr val="898989"/>
              </a:solidFill>
            </a:endParaRPr>
          </a:p>
        </p:txBody>
      </p:sp>
      <p:sp>
        <p:nvSpPr>
          <p:cNvPr id="41987" name="Rectangle 2">
            <a:extLst>
              <a:ext uri="{FF2B5EF4-FFF2-40B4-BE49-F238E27FC236}">
                <a16:creationId xmlns:a16="http://schemas.microsoft.com/office/drawing/2014/main" id="{895838FC-9A34-4985-B049-E686C3D1CB54}"/>
              </a:ext>
            </a:extLst>
          </p:cNvPr>
          <p:cNvSpPr>
            <a:spLocks noGrp="1"/>
          </p:cNvSpPr>
          <p:nvPr>
            <p:ph type="title"/>
          </p:nvPr>
        </p:nvSpPr>
        <p:spPr>
          <a:xfrm>
            <a:off x="1066800" y="533400"/>
            <a:ext cx="6934200" cy="990600"/>
          </a:xfrm>
        </p:spPr>
        <p:txBody>
          <a:bodyPr/>
          <a:lstStyle/>
          <a:p>
            <a:pPr algn="l" eaLnBrk="1" hangingPunct="1">
              <a:lnSpc>
                <a:spcPct val="80000"/>
              </a:lnSpc>
            </a:pPr>
            <a:r>
              <a:rPr lang="en-US" altLang="en-US" sz="3600" b="1">
                <a:latin typeface="Arial" panose="020B0604020202020204" pitchFamily="34" charset="0"/>
              </a:rPr>
              <a:t>When is a Non-discrimination Statement is Needed?</a:t>
            </a:r>
          </a:p>
        </p:txBody>
      </p:sp>
      <p:sp>
        <p:nvSpPr>
          <p:cNvPr id="41988" name="Rectangle 3">
            <a:extLst>
              <a:ext uri="{FF2B5EF4-FFF2-40B4-BE49-F238E27FC236}">
                <a16:creationId xmlns:a16="http://schemas.microsoft.com/office/drawing/2014/main" id="{1F70DA09-EBF2-4679-82FE-BCCADEEEEB27}"/>
              </a:ext>
            </a:extLst>
          </p:cNvPr>
          <p:cNvSpPr>
            <a:spLocks noGrp="1"/>
          </p:cNvSpPr>
          <p:nvPr>
            <p:ph type="body" idx="1"/>
          </p:nvPr>
        </p:nvSpPr>
        <p:spPr>
          <a:xfrm>
            <a:off x="762000" y="2286000"/>
            <a:ext cx="7239000" cy="769938"/>
          </a:xfrm>
        </p:spPr>
        <p:txBody>
          <a:bodyPr/>
          <a:lstStyle/>
          <a:p>
            <a:pPr marL="0" indent="0" eaLnBrk="1" hangingPunct="1">
              <a:lnSpc>
                <a:spcPct val="80000"/>
              </a:lnSpc>
              <a:buFont typeface="Arial" panose="020B0604020202020204" pitchFamily="34" charset="0"/>
              <a:buNone/>
            </a:pPr>
            <a:r>
              <a:rPr lang="en-US" altLang="en-US" sz="2400" b="1">
                <a:latin typeface="Arial" panose="020B0604020202020204" pitchFamily="34" charset="0"/>
              </a:rPr>
              <a:t>Informational Materials requires the </a:t>
            </a:r>
          </a:p>
          <a:p>
            <a:pPr marL="0" indent="0" eaLnBrk="1" hangingPunct="1">
              <a:lnSpc>
                <a:spcPct val="80000"/>
              </a:lnSpc>
              <a:buFont typeface="Arial" panose="020B0604020202020204" pitchFamily="34" charset="0"/>
              <a:buNone/>
            </a:pPr>
            <a:r>
              <a:rPr lang="en-US" altLang="en-US" sz="2400" b="1">
                <a:latin typeface="Arial" panose="020B0604020202020204" pitchFamily="34" charset="0"/>
              </a:rPr>
              <a:t>Non-discrimination Statement,  including:</a:t>
            </a:r>
            <a:r>
              <a:rPr lang="en-US" altLang="en-US" sz="2400">
                <a:latin typeface="Arial" panose="020B0604020202020204" pitchFamily="34" charset="0"/>
              </a:rPr>
              <a:t>  </a:t>
            </a:r>
          </a:p>
        </p:txBody>
      </p:sp>
      <p:sp>
        <p:nvSpPr>
          <p:cNvPr id="41989" name="Text Box 4">
            <a:extLst>
              <a:ext uri="{FF2B5EF4-FFF2-40B4-BE49-F238E27FC236}">
                <a16:creationId xmlns:a16="http://schemas.microsoft.com/office/drawing/2014/main" id="{C7442435-4C4A-4407-94FD-D399188E9911}"/>
              </a:ext>
            </a:extLst>
          </p:cNvPr>
          <p:cNvSpPr txBox="1">
            <a:spLocks noChangeArrowheads="1"/>
          </p:cNvSpPr>
          <p:nvPr/>
        </p:nvSpPr>
        <p:spPr bwMode="auto">
          <a:xfrm>
            <a:off x="1066800" y="3352800"/>
            <a:ext cx="3505200"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lnSpc>
                <a:spcPct val="60000"/>
              </a:lnSpc>
              <a:spcBef>
                <a:spcPct val="50000"/>
              </a:spcBef>
              <a:buFontTx/>
              <a:buChar char="•"/>
            </a:pPr>
            <a:r>
              <a:rPr lang="en-US" altLang="en-US" sz="2400">
                <a:latin typeface="Arial" panose="020B0604020202020204" pitchFamily="34" charset="0"/>
              </a:rPr>
              <a:t>Employee Handbooks</a:t>
            </a:r>
          </a:p>
          <a:p>
            <a:pPr>
              <a:lnSpc>
                <a:spcPct val="60000"/>
              </a:lnSpc>
              <a:spcBef>
                <a:spcPct val="50000"/>
              </a:spcBef>
              <a:buFontTx/>
              <a:buChar char="•"/>
            </a:pPr>
            <a:r>
              <a:rPr lang="en-US" altLang="en-US" sz="2400">
                <a:latin typeface="Arial" panose="020B0604020202020204" pitchFamily="34" charset="0"/>
              </a:rPr>
              <a:t>Enrollment Forms</a:t>
            </a:r>
          </a:p>
          <a:p>
            <a:pPr>
              <a:lnSpc>
                <a:spcPct val="60000"/>
              </a:lnSpc>
              <a:spcBef>
                <a:spcPct val="50000"/>
              </a:spcBef>
              <a:buFontTx/>
              <a:buChar char="•"/>
            </a:pPr>
            <a:r>
              <a:rPr lang="en-US" altLang="en-US" sz="2400">
                <a:latin typeface="Arial" panose="020B0604020202020204" pitchFamily="34" charset="0"/>
              </a:rPr>
              <a:t>Menus</a:t>
            </a:r>
          </a:p>
          <a:p>
            <a:pPr>
              <a:lnSpc>
                <a:spcPct val="60000"/>
              </a:lnSpc>
              <a:spcBef>
                <a:spcPct val="50000"/>
              </a:spcBef>
              <a:buFontTx/>
              <a:buChar char="•"/>
            </a:pPr>
            <a:r>
              <a:rPr lang="en-US" altLang="en-US" sz="2400">
                <a:latin typeface="Arial" panose="020B0604020202020204" pitchFamily="34" charset="0"/>
              </a:rPr>
              <a:t>Newsletters</a:t>
            </a:r>
          </a:p>
          <a:p>
            <a:pPr>
              <a:lnSpc>
                <a:spcPct val="60000"/>
              </a:lnSpc>
              <a:spcBef>
                <a:spcPct val="50000"/>
              </a:spcBef>
              <a:buFontTx/>
              <a:buChar char="•"/>
            </a:pPr>
            <a:r>
              <a:rPr lang="en-US" altLang="en-US" sz="2400">
                <a:latin typeface="Arial" panose="020B0604020202020204" pitchFamily="34" charset="0"/>
              </a:rPr>
              <a:t>Brochures	</a:t>
            </a:r>
          </a:p>
        </p:txBody>
      </p:sp>
      <p:sp>
        <p:nvSpPr>
          <p:cNvPr id="41990" name="Text Box 5">
            <a:extLst>
              <a:ext uri="{FF2B5EF4-FFF2-40B4-BE49-F238E27FC236}">
                <a16:creationId xmlns:a16="http://schemas.microsoft.com/office/drawing/2014/main" id="{70D497FE-CB6E-46E2-9F2E-45FC68E4296C}"/>
              </a:ext>
            </a:extLst>
          </p:cNvPr>
          <p:cNvSpPr txBox="1">
            <a:spLocks noChangeArrowheads="1"/>
          </p:cNvSpPr>
          <p:nvPr/>
        </p:nvSpPr>
        <p:spPr bwMode="auto">
          <a:xfrm>
            <a:off x="4876800" y="3276600"/>
            <a:ext cx="3276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lnSpc>
                <a:spcPct val="80000"/>
              </a:lnSpc>
              <a:spcBef>
                <a:spcPct val="50000"/>
              </a:spcBef>
              <a:buFontTx/>
              <a:buChar char="•"/>
            </a:pPr>
            <a:r>
              <a:rPr lang="en-US" altLang="en-US" sz="2400">
                <a:latin typeface="Arial" panose="020B0604020202020204" pitchFamily="34" charset="0"/>
              </a:rPr>
              <a:t>Parent Handbooks</a:t>
            </a:r>
          </a:p>
          <a:p>
            <a:pPr>
              <a:lnSpc>
                <a:spcPct val="70000"/>
              </a:lnSpc>
              <a:spcBef>
                <a:spcPct val="50000"/>
              </a:spcBef>
              <a:buFontTx/>
              <a:buChar char="•"/>
            </a:pPr>
            <a:r>
              <a:rPr lang="en-US" altLang="en-US" sz="2400">
                <a:latin typeface="Arial" panose="020B0604020202020204" pitchFamily="34" charset="0"/>
              </a:rPr>
              <a:t>Print or broadcast advertisements</a:t>
            </a:r>
          </a:p>
          <a:p>
            <a:pPr>
              <a:lnSpc>
                <a:spcPct val="70000"/>
              </a:lnSpc>
              <a:spcBef>
                <a:spcPct val="50000"/>
              </a:spcBef>
              <a:buFontTx/>
              <a:buChar char="•"/>
            </a:pPr>
            <a:r>
              <a:rPr lang="en-US" altLang="en-US" sz="2400">
                <a:latin typeface="Arial" panose="020B0604020202020204" pitchFamily="34" charset="0"/>
              </a:rPr>
              <a:t>Flyers</a:t>
            </a:r>
          </a:p>
          <a:p>
            <a:pPr>
              <a:lnSpc>
                <a:spcPct val="70000"/>
              </a:lnSpc>
              <a:spcBef>
                <a:spcPct val="50000"/>
              </a:spcBef>
              <a:buFontTx/>
              <a:buChar char="•"/>
            </a:pPr>
            <a:r>
              <a:rPr lang="en-US" altLang="en-US" sz="2400">
                <a:latin typeface="Arial" panose="020B0604020202020204" pitchFamily="34" charset="0"/>
              </a:rPr>
              <a:t>Websites</a:t>
            </a: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EC61B4F4-9DA5-4EAE-A2EC-9C55EFA6803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388A2791-B7A7-4143-8463-F34855EAF388}" type="slidenum">
              <a:rPr lang="en-US" altLang="en-US" sz="1200">
                <a:solidFill>
                  <a:srgbClr val="898989"/>
                </a:solidFill>
              </a:rPr>
              <a:pPr>
                <a:spcBef>
                  <a:spcPct val="0"/>
                </a:spcBef>
                <a:buFontTx/>
                <a:buNone/>
              </a:pPr>
              <a:t>21</a:t>
            </a:fld>
            <a:endParaRPr lang="en-US" altLang="en-US" sz="1200">
              <a:solidFill>
                <a:srgbClr val="898989"/>
              </a:solidFill>
            </a:endParaRPr>
          </a:p>
        </p:txBody>
      </p:sp>
      <p:sp>
        <p:nvSpPr>
          <p:cNvPr id="44035" name="Rectangle 2">
            <a:extLst>
              <a:ext uri="{FF2B5EF4-FFF2-40B4-BE49-F238E27FC236}">
                <a16:creationId xmlns:a16="http://schemas.microsoft.com/office/drawing/2014/main" id="{3400E0BB-43CD-419E-A98C-73A0DD7256D8}"/>
              </a:ext>
            </a:extLst>
          </p:cNvPr>
          <p:cNvSpPr>
            <a:spLocks noGrp="1"/>
          </p:cNvSpPr>
          <p:nvPr>
            <p:ph type="title"/>
          </p:nvPr>
        </p:nvSpPr>
        <p:spPr>
          <a:xfrm>
            <a:off x="457200" y="457200"/>
            <a:ext cx="8229600" cy="533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a:latin typeface="Arial" panose="020B0604020202020204" pitchFamily="34" charset="0"/>
              </a:rPr>
              <a:t>Public Notification System</a:t>
            </a:r>
          </a:p>
        </p:txBody>
      </p:sp>
      <p:sp>
        <p:nvSpPr>
          <p:cNvPr id="44036" name="Rectangle 3">
            <a:extLst>
              <a:ext uri="{FF2B5EF4-FFF2-40B4-BE49-F238E27FC236}">
                <a16:creationId xmlns:a16="http://schemas.microsoft.com/office/drawing/2014/main" id="{E2FC0816-57CF-4218-90D9-8CAEDC5D0CF7}"/>
              </a:ext>
            </a:extLst>
          </p:cNvPr>
          <p:cNvSpPr>
            <a:spLocks noGrp="1"/>
          </p:cNvSpPr>
          <p:nvPr>
            <p:ph type="body" idx="1"/>
          </p:nvPr>
        </p:nvSpPr>
        <p:spPr>
          <a:xfrm>
            <a:off x="914400" y="1905000"/>
            <a:ext cx="7696200" cy="3886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indent="-3175" eaLnBrk="1" hangingPunct="1">
              <a:buFont typeface="Arial" panose="020B0604020202020204" pitchFamily="34" charset="0"/>
              <a:buNone/>
            </a:pPr>
            <a:r>
              <a:rPr lang="en-US" altLang="en-US">
                <a:latin typeface="Arial" panose="020B0604020202020204" pitchFamily="34" charset="0"/>
              </a:rPr>
              <a:t>Provide informational materials in the appropriate translation regarding the availability and nutritional benefits of the CACFP.</a:t>
            </a:r>
          </a:p>
        </p:txBody>
      </p:sp>
      <p:pic>
        <p:nvPicPr>
          <p:cNvPr id="44037" name="Picture 4" descr="MC900055135[1]">
            <a:extLst>
              <a:ext uri="{FF2B5EF4-FFF2-40B4-BE49-F238E27FC236}">
                <a16:creationId xmlns:a16="http://schemas.microsoft.com/office/drawing/2014/main" id="{6F7C1138-3C31-405D-8418-AEACF4CE5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86200"/>
            <a:ext cx="21955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CC4B7382-9499-4DBF-A220-511FBE715F9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D53A8298-EE9F-49A7-9C96-E5FFD64DEEB1}" type="slidenum">
              <a:rPr lang="en-US" altLang="en-US" sz="1200">
                <a:solidFill>
                  <a:srgbClr val="898989"/>
                </a:solidFill>
              </a:rPr>
              <a:pPr>
                <a:spcBef>
                  <a:spcPct val="0"/>
                </a:spcBef>
                <a:buFontTx/>
                <a:buNone/>
              </a:pPr>
              <a:t>22</a:t>
            </a:fld>
            <a:endParaRPr lang="en-US" altLang="en-US" sz="1200">
              <a:solidFill>
                <a:srgbClr val="898989"/>
              </a:solidFill>
            </a:endParaRPr>
          </a:p>
        </p:txBody>
      </p:sp>
      <p:sp>
        <p:nvSpPr>
          <p:cNvPr id="46083" name="Rectangle 2">
            <a:extLst>
              <a:ext uri="{FF2B5EF4-FFF2-40B4-BE49-F238E27FC236}">
                <a16:creationId xmlns:a16="http://schemas.microsoft.com/office/drawing/2014/main" id="{68C3A5FF-9A04-466A-9725-44FD1E5F54BF}"/>
              </a:ext>
            </a:extLst>
          </p:cNvPr>
          <p:cNvSpPr>
            <a:spLocks noGrp="1"/>
          </p:cNvSpPr>
          <p:nvPr>
            <p:ph type="title"/>
          </p:nvPr>
        </p:nvSpPr>
        <p:spPr>
          <a:xfrm>
            <a:off x="762000" y="1600200"/>
            <a:ext cx="7848600" cy="1143000"/>
          </a:xfrm>
        </p:spPr>
        <p:txBody>
          <a:bodyPr/>
          <a:lstStyle/>
          <a:p>
            <a:pPr algn="l" eaLnBrk="1" hangingPunct="1">
              <a:lnSpc>
                <a:spcPct val="80000"/>
              </a:lnSpc>
            </a:pPr>
            <a:r>
              <a:rPr lang="en-US" altLang="en-US" sz="3600" b="1">
                <a:latin typeface="Arial" panose="020B0604020202020204" pitchFamily="34" charset="0"/>
              </a:rPr>
              <a:t>Nondiscrimination Statement </a:t>
            </a:r>
            <a:br>
              <a:rPr lang="en-US" altLang="en-US" sz="3600" b="1">
                <a:latin typeface="Arial" panose="020B0604020202020204" pitchFamily="34" charset="0"/>
              </a:rPr>
            </a:br>
            <a:endParaRPr lang="en-US" altLang="en-US" sz="3200" b="1">
              <a:latin typeface="Arial" panose="020B0604020202020204" pitchFamily="34" charset="0"/>
            </a:endParaRPr>
          </a:p>
        </p:txBody>
      </p:sp>
      <p:sp>
        <p:nvSpPr>
          <p:cNvPr id="46084" name="Rectangle 3">
            <a:extLst>
              <a:ext uri="{FF2B5EF4-FFF2-40B4-BE49-F238E27FC236}">
                <a16:creationId xmlns:a16="http://schemas.microsoft.com/office/drawing/2014/main" id="{566890A9-CD86-4553-A66A-CA6BD362CC9F}"/>
              </a:ext>
            </a:extLst>
          </p:cNvPr>
          <p:cNvSpPr>
            <a:spLocks noGrp="1"/>
          </p:cNvSpPr>
          <p:nvPr>
            <p:ph type="body" idx="1"/>
          </p:nvPr>
        </p:nvSpPr>
        <p:spPr>
          <a:xfrm>
            <a:off x="685800" y="3048000"/>
            <a:ext cx="7696200" cy="1447800"/>
          </a:xfrm>
        </p:spPr>
        <p:txBody>
          <a:bodyPr/>
          <a:lstStyle/>
          <a:p>
            <a:pPr lvl="1" eaLnBrk="1" hangingPunct="1">
              <a:lnSpc>
                <a:spcPct val="80000"/>
              </a:lnSpc>
            </a:pPr>
            <a:r>
              <a:rPr lang="en-US" altLang="en-US" sz="2400">
                <a:latin typeface="Arial" panose="020B0604020202020204" pitchFamily="34" charset="0"/>
              </a:rPr>
              <a:t>When mentioning USDA or CACFP the short version may be used.</a:t>
            </a:r>
          </a:p>
          <a:p>
            <a:pPr lvl="1" eaLnBrk="1" hangingPunct="1">
              <a:lnSpc>
                <a:spcPct val="30000"/>
              </a:lnSpc>
            </a:pPr>
            <a:endParaRPr lang="en-US" altLang="en-US" sz="2400">
              <a:latin typeface="Arial" panose="020B0604020202020204" pitchFamily="34" charset="0"/>
            </a:endParaRPr>
          </a:p>
          <a:p>
            <a:pPr lvl="1" eaLnBrk="1" hangingPunct="1">
              <a:lnSpc>
                <a:spcPct val="80000"/>
              </a:lnSpc>
            </a:pPr>
            <a:r>
              <a:rPr lang="en-US" altLang="en-US" sz="2400">
                <a:latin typeface="Arial" panose="020B0604020202020204" pitchFamily="34" charset="0"/>
              </a:rPr>
              <a:t>Must be in font size no smaller than font size used in rest of publication</a:t>
            </a:r>
          </a:p>
        </p:txBody>
      </p:sp>
      <p:sp>
        <p:nvSpPr>
          <p:cNvPr id="46085" name="Rectangle 4">
            <a:extLst>
              <a:ext uri="{FF2B5EF4-FFF2-40B4-BE49-F238E27FC236}">
                <a16:creationId xmlns:a16="http://schemas.microsoft.com/office/drawing/2014/main" id="{4FDC218E-B3D4-42AD-BB50-6163F06D2721}"/>
              </a:ext>
            </a:extLst>
          </p:cNvPr>
          <p:cNvSpPr>
            <a:spLocks noChangeArrowheads="1"/>
          </p:cNvSpPr>
          <p:nvPr/>
        </p:nvSpPr>
        <p:spPr bwMode="auto">
          <a:xfrm>
            <a:off x="685800" y="510540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eaLnBrk="1" hangingPunct="1">
              <a:spcBef>
                <a:spcPct val="0"/>
              </a:spcBef>
              <a:buFontTx/>
              <a:buNone/>
            </a:pPr>
            <a:r>
              <a:rPr lang="en-US" altLang="en-US" sz="2600" b="1" i="1">
                <a:solidFill>
                  <a:srgbClr val="B9FFB9"/>
                </a:solidFill>
                <a:latin typeface="Arial" panose="020B0604020202020204" pitchFamily="34" charset="0"/>
              </a:rPr>
              <a:t>“This institution is an equal opportunity provider”</a:t>
            </a:r>
          </a:p>
        </p:txBody>
      </p:sp>
      <p:sp>
        <p:nvSpPr>
          <p:cNvPr id="46086" name="Rectangle 5">
            <a:extLst>
              <a:ext uri="{FF2B5EF4-FFF2-40B4-BE49-F238E27FC236}">
                <a16:creationId xmlns:a16="http://schemas.microsoft.com/office/drawing/2014/main" id="{E0315059-6040-4124-AFCF-BD95F9C0D252}"/>
              </a:ext>
            </a:extLst>
          </p:cNvPr>
          <p:cNvSpPr>
            <a:spLocks/>
          </p:cNvSpPr>
          <p:nvPr/>
        </p:nvSpPr>
        <p:spPr bwMode="auto">
          <a:xfrm>
            <a:off x="457200" y="381000"/>
            <a:ext cx="82296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lgn="ctr" eaLnBrk="1" hangingPunct="1">
              <a:spcBef>
                <a:spcPct val="0"/>
              </a:spcBef>
              <a:buFontTx/>
              <a:buNone/>
            </a:pPr>
            <a:r>
              <a:rPr lang="en-US" altLang="en-US" sz="4400">
                <a:latin typeface="Arial" panose="020B0604020202020204" pitchFamily="34" charset="0"/>
              </a:rPr>
              <a:t>Public Notification System</a:t>
            </a:r>
          </a:p>
        </p:txBody>
      </p:sp>
      <p:sp>
        <p:nvSpPr>
          <p:cNvPr id="46087" name="Rectangle 6">
            <a:extLst>
              <a:ext uri="{FF2B5EF4-FFF2-40B4-BE49-F238E27FC236}">
                <a16:creationId xmlns:a16="http://schemas.microsoft.com/office/drawing/2014/main" id="{8B533580-8340-4187-B608-11428264CA09}"/>
              </a:ext>
            </a:extLst>
          </p:cNvPr>
          <p:cNvSpPr>
            <a:spLocks noChangeArrowheads="1"/>
          </p:cNvSpPr>
          <p:nvPr/>
        </p:nvSpPr>
        <p:spPr bwMode="auto">
          <a:xfrm>
            <a:off x="685800" y="2411413"/>
            <a:ext cx="297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eaLnBrk="1" hangingPunct="1">
              <a:spcBef>
                <a:spcPct val="0"/>
              </a:spcBef>
              <a:buFontTx/>
              <a:buNone/>
            </a:pPr>
            <a:r>
              <a:rPr lang="en-US" altLang="en-US" sz="2800" b="1" i="1">
                <a:latin typeface="Arial" panose="020B0604020202020204" pitchFamily="34" charset="0"/>
              </a:rPr>
              <a:t>Shorter Version:</a:t>
            </a:r>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C0DEBDC8-C2DC-4A86-9BB6-F75C470593E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8233B490-A54F-4A47-B07E-E08F3C56AE40}" type="slidenum">
              <a:rPr lang="en-US" altLang="en-US" sz="1200">
                <a:solidFill>
                  <a:srgbClr val="898989"/>
                </a:solidFill>
              </a:rPr>
              <a:pPr>
                <a:spcBef>
                  <a:spcPct val="0"/>
                </a:spcBef>
                <a:buFontTx/>
                <a:buNone/>
              </a:pPr>
              <a:t>23</a:t>
            </a:fld>
            <a:endParaRPr lang="en-US" altLang="en-US" sz="1200">
              <a:solidFill>
                <a:srgbClr val="898989"/>
              </a:solidFill>
            </a:endParaRPr>
          </a:p>
        </p:txBody>
      </p:sp>
      <p:sp>
        <p:nvSpPr>
          <p:cNvPr id="48131" name="Rectangle 2">
            <a:extLst>
              <a:ext uri="{FF2B5EF4-FFF2-40B4-BE49-F238E27FC236}">
                <a16:creationId xmlns:a16="http://schemas.microsoft.com/office/drawing/2014/main" id="{9BACB6AE-0631-4689-9739-14B248EDEC06}"/>
              </a:ext>
            </a:extLst>
          </p:cNvPr>
          <p:cNvSpPr>
            <a:spLocks noGrp="1"/>
          </p:cNvSpPr>
          <p:nvPr>
            <p:ph type="title"/>
          </p:nvPr>
        </p:nvSpPr>
        <p:spPr>
          <a:xfrm>
            <a:off x="457200" y="381000"/>
            <a:ext cx="8229600" cy="457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sz="4000">
                <a:latin typeface="Arial Black" panose="020B0A04020102020204" pitchFamily="34" charset="0"/>
              </a:rPr>
              <a:t>Public Notification System</a:t>
            </a:r>
          </a:p>
        </p:txBody>
      </p:sp>
      <p:sp>
        <p:nvSpPr>
          <p:cNvPr id="48132" name="Rectangle 3">
            <a:extLst>
              <a:ext uri="{FF2B5EF4-FFF2-40B4-BE49-F238E27FC236}">
                <a16:creationId xmlns:a16="http://schemas.microsoft.com/office/drawing/2014/main" id="{B6F1F7AB-6535-4B60-9642-38F2634EC71B}"/>
              </a:ext>
            </a:extLst>
          </p:cNvPr>
          <p:cNvSpPr>
            <a:spLocks noGrp="1"/>
          </p:cNvSpPr>
          <p:nvPr>
            <p:ph type="body" idx="1"/>
          </p:nvPr>
        </p:nvSpPr>
        <p:spPr>
          <a:xfrm>
            <a:off x="685800" y="1681163"/>
            <a:ext cx="4495800" cy="38401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234950" lvl="1" indent="0" eaLnBrk="1" hangingPunct="1">
              <a:lnSpc>
                <a:spcPct val="80000"/>
              </a:lnSpc>
              <a:buFont typeface="Arial" panose="020B0604020202020204" pitchFamily="34" charset="0"/>
              <a:buNone/>
            </a:pPr>
            <a:r>
              <a:rPr lang="en-US" altLang="en-US" sz="3200">
                <a:latin typeface="Arial" panose="020B0604020202020204" pitchFamily="34" charset="0"/>
              </a:rPr>
              <a:t>Display the “And Justice For All,” Poster in a </a:t>
            </a:r>
            <a:r>
              <a:rPr lang="en-US" altLang="en-US" sz="3200" b="1">
                <a:latin typeface="Arial" panose="020B0604020202020204" pitchFamily="34" charset="0"/>
              </a:rPr>
              <a:t>prominent</a:t>
            </a:r>
            <a:r>
              <a:rPr lang="en-US" altLang="en-US" sz="3200">
                <a:latin typeface="Arial" panose="020B0604020202020204" pitchFamily="34" charset="0"/>
              </a:rPr>
              <a:t> place.</a:t>
            </a:r>
            <a:r>
              <a:rPr lang="en-US" altLang="en-US" sz="3200"/>
              <a:t> </a:t>
            </a:r>
          </a:p>
        </p:txBody>
      </p:sp>
      <p:pic>
        <p:nvPicPr>
          <p:cNvPr id="48133" name="Picture 6">
            <a:extLst>
              <a:ext uri="{FF2B5EF4-FFF2-40B4-BE49-F238E27FC236}">
                <a16:creationId xmlns:a16="http://schemas.microsoft.com/office/drawing/2014/main" id="{69085B39-0D5E-4E86-AAC4-EE1749A57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08075"/>
            <a:ext cx="3175000" cy="491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a:extLst>
              <a:ext uri="{FF2B5EF4-FFF2-40B4-BE49-F238E27FC236}">
                <a16:creationId xmlns:a16="http://schemas.microsoft.com/office/drawing/2014/main" id="{9F34177A-6F57-4729-9783-1A12DF0D1A0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8FBDDFF8-61C7-4A00-A634-2C0A713871C8}" type="slidenum">
              <a:rPr lang="en-US" altLang="en-US" sz="1200">
                <a:solidFill>
                  <a:srgbClr val="898989"/>
                </a:solidFill>
              </a:rPr>
              <a:pPr>
                <a:spcBef>
                  <a:spcPct val="0"/>
                </a:spcBef>
                <a:buFontTx/>
                <a:buNone/>
              </a:pPr>
              <a:t>24</a:t>
            </a:fld>
            <a:endParaRPr lang="en-US" altLang="en-US" sz="1200">
              <a:solidFill>
                <a:srgbClr val="898989"/>
              </a:solidFill>
            </a:endParaRPr>
          </a:p>
        </p:txBody>
      </p:sp>
      <p:sp>
        <p:nvSpPr>
          <p:cNvPr id="50179" name="Rectangle 4">
            <a:extLst>
              <a:ext uri="{FF2B5EF4-FFF2-40B4-BE49-F238E27FC236}">
                <a16:creationId xmlns:a16="http://schemas.microsoft.com/office/drawing/2014/main" id="{9D534430-FBEA-4E36-9B79-D760BDA8D2EE}"/>
              </a:ext>
            </a:extLst>
          </p:cNvPr>
          <p:cNvSpPr>
            <a:spLocks noGrp="1"/>
          </p:cNvSpPr>
          <p:nvPr>
            <p:ph type="ctrTitle"/>
          </p:nvPr>
        </p:nvSpPr>
        <p:spPr>
          <a:xfrm>
            <a:off x="762000" y="1295400"/>
            <a:ext cx="7772400" cy="1470025"/>
          </a:xfrm>
        </p:spPr>
        <p:txBody>
          <a:bodyPr/>
          <a:lstStyle/>
          <a:p>
            <a:pPr eaLnBrk="1" hangingPunct="1"/>
            <a:r>
              <a:rPr lang="en-US" altLang="en-US">
                <a:latin typeface="Arial Black" panose="020B0A04020102020204" pitchFamily="34" charset="0"/>
              </a:rPr>
              <a:t>Data Collection and Maintenance</a:t>
            </a:r>
          </a:p>
        </p:txBody>
      </p:sp>
      <p:pic>
        <p:nvPicPr>
          <p:cNvPr id="50180" name="Picture 6" descr="MC900053936[1]">
            <a:extLst>
              <a:ext uri="{FF2B5EF4-FFF2-40B4-BE49-F238E27FC236}">
                <a16:creationId xmlns:a16="http://schemas.microsoft.com/office/drawing/2014/main" id="{DFBCB942-BF6B-44B2-A8C0-FDB0961C1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971800"/>
            <a:ext cx="27432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a:extLst>
              <a:ext uri="{FF2B5EF4-FFF2-40B4-BE49-F238E27FC236}">
                <a16:creationId xmlns:a16="http://schemas.microsoft.com/office/drawing/2014/main" id="{C24B7B07-EADD-4EE5-9182-0E49DBAF103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148A212F-0D4F-4914-8882-2F1D8067295F}" type="slidenum">
              <a:rPr lang="en-US" altLang="en-US" sz="1200">
                <a:solidFill>
                  <a:srgbClr val="898989"/>
                </a:solidFill>
              </a:rPr>
              <a:pPr>
                <a:spcBef>
                  <a:spcPct val="0"/>
                </a:spcBef>
                <a:buFontTx/>
                <a:buNone/>
              </a:pPr>
              <a:t>25</a:t>
            </a:fld>
            <a:endParaRPr lang="en-US" altLang="en-US" sz="1200">
              <a:solidFill>
                <a:srgbClr val="898989"/>
              </a:solidFill>
            </a:endParaRPr>
          </a:p>
        </p:txBody>
      </p:sp>
      <p:sp>
        <p:nvSpPr>
          <p:cNvPr id="52227" name="Rectangle 2">
            <a:extLst>
              <a:ext uri="{FF2B5EF4-FFF2-40B4-BE49-F238E27FC236}">
                <a16:creationId xmlns:a16="http://schemas.microsoft.com/office/drawing/2014/main" id="{B8E72D3B-1CD3-44AA-A736-26F4C697F7EA}"/>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lnSpc>
                <a:spcPct val="70000"/>
              </a:lnSpc>
            </a:pPr>
            <a:r>
              <a:rPr lang="en-US" altLang="en-US">
                <a:latin typeface="Arial" panose="020B0604020202020204" pitchFamily="34" charset="0"/>
              </a:rPr>
              <a:t>Data Collection and Maintenance</a:t>
            </a:r>
          </a:p>
        </p:txBody>
      </p:sp>
      <p:sp>
        <p:nvSpPr>
          <p:cNvPr id="351235" name="Rectangle 3">
            <a:extLst>
              <a:ext uri="{FF2B5EF4-FFF2-40B4-BE49-F238E27FC236}">
                <a16:creationId xmlns:a16="http://schemas.microsoft.com/office/drawing/2014/main" id="{520D60FA-6796-4A4B-99B5-E3BE8D3F27C3}"/>
              </a:ext>
            </a:extLst>
          </p:cNvPr>
          <p:cNvSpPr>
            <a:spLocks noGrp="1"/>
          </p:cNvSpPr>
          <p:nvPr>
            <p:ph type="body" idx="1"/>
          </p:nvPr>
        </p:nvSpPr>
        <p:spPr>
          <a:xfrm>
            <a:off x="457200" y="2057400"/>
            <a:ext cx="8229600" cy="33528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just" eaLnBrk="1" hangingPunct="1">
              <a:lnSpc>
                <a:spcPct val="90000"/>
              </a:lnSpc>
              <a:buFont typeface="Arial" charset="0"/>
              <a:buChar char="•"/>
              <a:defRPr/>
            </a:pPr>
            <a:r>
              <a:rPr lang="en-US" sz="2400">
                <a:latin typeface="Arial" charset="0"/>
              </a:rPr>
              <a:t>Each CACFP institution must ensure that racial/ethnic data are collected and maintained on file for </a:t>
            </a:r>
            <a:r>
              <a:rPr lang="en-US" sz="2400" b="1" u="sng">
                <a:effectLst>
                  <a:outerShdw blurRad="38100" dist="38100" dir="2700000" algn="tl">
                    <a:srgbClr val="FFFFFF"/>
                  </a:outerShdw>
                </a:effectLst>
                <a:latin typeface="Arial" charset="0"/>
              </a:rPr>
              <a:t>5</a:t>
            </a:r>
            <a:r>
              <a:rPr lang="en-US" sz="2400">
                <a:latin typeface="Arial" charset="0"/>
              </a:rPr>
              <a:t> years for each facility it sponsors.</a:t>
            </a:r>
          </a:p>
          <a:p>
            <a:pPr algn="just" eaLnBrk="1" hangingPunct="1">
              <a:lnSpc>
                <a:spcPct val="90000"/>
              </a:lnSpc>
              <a:buFont typeface="Arial" charset="0"/>
              <a:buNone/>
              <a:defRPr/>
            </a:pPr>
            <a:endParaRPr lang="en-US" sz="2400">
              <a:latin typeface="Arial" charset="0"/>
            </a:endParaRPr>
          </a:p>
          <a:p>
            <a:pPr algn="just" eaLnBrk="1" hangingPunct="1">
              <a:lnSpc>
                <a:spcPct val="80000"/>
              </a:lnSpc>
              <a:buFont typeface="Arial" charset="0"/>
              <a:buChar char="•"/>
              <a:defRPr/>
            </a:pPr>
            <a:r>
              <a:rPr lang="en-US" sz="2400">
                <a:latin typeface="Arial" charset="0"/>
              </a:rPr>
              <a:t>This data must include the number of participants </a:t>
            </a:r>
          </a:p>
          <a:p>
            <a:pPr lvl="1" algn="just" eaLnBrk="1" hangingPunct="1">
              <a:buFont typeface="Arial" charset="0"/>
              <a:buChar char="–"/>
              <a:defRPr/>
            </a:pPr>
            <a:r>
              <a:rPr lang="en-US" sz="2400" b="1" i="1" u="sng"/>
              <a:t>actually</a:t>
            </a:r>
            <a:r>
              <a:rPr lang="en-US" sz="2400"/>
              <a:t> </a:t>
            </a:r>
            <a:r>
              <a:rPr lang="en-US" sz="2400">
                <a:latin typeface="Arial" charset="0"/>
              </a:rPr>
              <a:t>participating; and the</a:t>
            </a:r>
            <a:r>
              <a:rPr lang="en-US" sz="2400"/>
              <a:t> </a:t>
            </a:r>
            <a:r>
              <a:rPr lang="en-US" sz="2400" i="1"/>
              <a:t>estimated</a:t>
            </a:r>
            <a:r>
              <a:rPr lang="en-US" sz="2400"/>
              <a:t> </a:t>
            </a:r>
            <a:r>
              <a:rPr lang="en-US" sz="2400">
                <a:latin typeface="Arial" charset="0"/>
              </a:rPr>
              <a:t>number of</a:t>
            </a:r>
          </a:p>
          <a:p>
            <a:pPr lvl="1" algn="just" eaLnBrk="1" hangingPunct="1">
              <a:buFont typeface="Arial" charset="0"/>
              <a:buChar char="–"/>
              <a:defRPr/>
            </a:pPr>
            <a:r>
              <a:rPr lang="en-US" sz="2400"/>
              <a:t> </a:t>
            </a:r>
            <a:r>
              <a:rPr lang="en-US" sz="2400" b="1" u="sng"/>
              <a:t>potential </a:t>
            </a:r>
            <a:r>
              <a:rPr lang="en-US" sz="2400">
                <a:latin typeface="Arial" charset="0"/>
              </a:rPr>
              <a:t>eligible participants by racial/ethnic category.</a:t>
            </a:r>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a:extLst>
              <a:ext uri="{FF2B5EF4-FFF2-40B4-BE49-F238E27FC236}">
                <a16:creationId xmlns:a16="http://schemas.microsoft.com/office/drawing/2014/main" id="{CC233DEA-95DF-4B6C-B098-A2EDFD65EB3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BE9F43D9-F497-4098-A49B-7DFE9E04911F}" type="slidenum">
              <a:rPr lang="en-US" altLang="en-US" sz="1200">
                <a:solidFill>
                  <a:srgbClr val="898989"/>
                </a:solidFill>
              </a:rPr>
              <a:pPr>
                <a:spcBef>
                  <a:spcPct val="0"/>
                </a:spcBef>
                <a:buFontTx/>
                <a:buNone/>
              </a:pPr>
              <a:t>26</a:t>
            </a:fld>
            <a:endParaRPr lang="en-US" altLang="en-US" sz="1200">
              <a:solidFill>
                <a:srgbClr val="898989"/>
              </a:solidFill>
            </a:endParaRPr>
          </a:p>
        </p:txBody>
      </p:sp>
      <p:sp>
        <p:nvSpPr>
          <p:cNvPr id="54275" name="Rectangle 2">
            <a:extLst>
              <a:ext uri="{FF2B5EF4-FFF2-40B4-BE49-F238E27FC236}">
                <a16:creationId xmlns:a16="http://schemas.microsoft.com/office/drawing/2014/main" id="{C784B273-6DC2-4833-8CA3-406FBA9EBF3B}"/>
              </a:ext>
            </a:extLst>
          </p:cNvPr>
          <p:cNvSpPr>
            <a:spLocks noGrp="1"/>
          </p:cNvSpPr>
          <p:nvPr>
            <p:ph type="title"/>
          </p:nvPr>
        </p:nvSpPr>
        <p:spPr>
          <a:xfrm>
            <a:off x="457200" y="609600"/>
            <a:ext cx="8229600" cy="762000"/>
          </a:xfrm>
        </p:spPr>
        <p:txBody>
          <a:bodyPr/>
          <a:lstStyle/>
          <a:p>
            <a:pPr eaLnBrk="1" hangingPunct="1">
              <a:lnSpc>
                <a:spcPct val="80000"/>
              </a:lnSpc>
            </a:pPr>
            <a:r>
              <a:rPr lang="en-US" altLang="en-US" b="1">
                <a:latin typeface="Arial" panose="020B0604020202020204" pitchFamily="34" charset="0"/>
              </a:rPr>
              <a:t>Collection of Data</a:t>
            </a:r>
          </a:p>
        </p:txBody>
      </p:sp>
      <p:sp>
        <p:nvSpPr>
          <p:cNvPr id="54276" name="Rectangle 3">
            <a:extLst>
              <a:ext uri="{FF2B5EF4-FFF2-40B4-BE49-F238E27FC236}">
                <a16:creationId xmlns:a16="http://schemas.microsoft.com/office/drawing/2014/main" id="{0A122812-D98D-4B56-BA49-6A2BD6C10D71}"/>
              </a:ext>
            </a:extLst>
          </p:cNvPr>
          <p:cNvSpPr>
            <a:spLocks noGrp="1"/>
          </p:cNvSpPr>
          <p:nvPr>
            <p:ph type="body" idx="1"/>
          </p:nvPr>
        </p:nvSpPr>
        <p:spPr>
          <a:xfrm>
            <a:off x="457200" y="1600200"/>
            <a:ext cx="8229600" cy="3962400"/>
          </a:xfrm>
        </p:spPr>
        <p:txBody>
          <a:bodyPr/>
          <a:lstStyle/>
          <a:p>
            <a:pPr algn="ctr" eaLnBrk="1" hangingPunct="1">
              <a:lnSpc>
                <a:spcPct val="80000"/>
              </a:lnSpc>
              <a:spcBef>
                <a:spcPct val="0"/>
              </a:spcBef>
              <a:buFont typeface="Arial" panose="020B0604020202020204" pitchFamily="34" charset="0"/>
              <a:buNone/>
            </a:pPr>
            <a:r>
              <a:rPr lang="en-US" altLang="en-US" sz="3600" b="1"/>
              <a:t>	Ethnic and Racial Data from Your Service Area</a:t>
            </a:r>
            <a:r>
              <a:rPr lang="en-US" altLang="en-US" sz="4000" b="1">
                <a:solidFill>
                  <a:schemeClr val="accent2"/>
                </a:solidFill>
              </a:rPr>
              <a:t>   </a:t>
            </a:r>
            <a:r>
              <a:rPr lang="en-US" altLang="en-US" b="1" i="1">
                <a:solidFill>
                  <a:schemeClr val="tx2"/>
                </a:solidFill>
              </a:rPr>
              <a:t>(</a:t>
            </a:r>
            <a:r>
              <a:rPr lang="en-US" altLang="en-US" b="1" i="1" u="sng">
                <a:solidFill>
                  <a:schemeClr val="tx2"/>
                </a:solidFill>
              </a:rPr>
              <a:t>Potential</a:t>
            </a:r>
            <a:r>
              <a:rPr lang="en-US" altLang="en-US" b="1" i="1">
                <a:solidFill>
                  <a:schemeClr val="tx2"/>
                </a:solidFill>
              </a:rPr>
              <a:t> Applicants)</a:t>
            </a:r>
          </a:p>
          <a:p>
            <a:pPr eaLnBrk="1" hangingPunct="1">
              <a:spcBef>
                <a:spcPct val="0"/>
              </a:spcBef>
              <a:buFont typeface="Arial" panose="020B0604020202020204" pitchFamily="34" charset="0"/>
              <a:buNone/>
            </a:pPr>
            <a:r>
              <a:rPr lang="en-US" altLang="en-US" sz="2400" b="1">
                <a:solidFill>
                  <a:schemeClr val="accent2"/>
                </a:solidFill>
              </a:rPr>
              <a:t>			</a:t>
            </a:r>
            <a:endParaRPr lang="en-US" altLang="en-US" sz="2400"/>
          </a:p>
        </p:txBody>
      </p:sp>
      <p:pic>
        <p:nvPicPr>
          <p:cNvPr id="54277" name="Picture 4" descr="MCj01961760000[1]">
            <a:extLst>
              <a:ext uri="{FF2B5EF4-FFF2-40B4-BE49-F238E27FC236}">
                <a16:creationId xmlns:a16="http://schemas.microsoft.com/office/drawing/2014/main" id="{8E036422-9521-471E-9066-6B60B3FA9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14800"/>
            <a:ext cx="178752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5">
            <a:extLst>
              <a:ext uri="{FF2B5EF4-FFF2-40B4-BE49-F238E27FC236}">
                <a16:creationId xmlns:a16="http://schemas.microsoft.com/office/drawing/2014/main" id="{5D1B3190-F1FE-46CB-A9B6-1F615D4EA013}"/>
              </a:ext>
            </a:extLst>
          </p:cNvPr>
          <p:cNvSpPr txBox="1">
            <a:spLocks noChangeArrowheads="1"/>
          </p:cNvSpPr>
          <p:nvPr/>
        </p:nvSpPr>
        <p:spPr bwMode="auto">
          <a:xfrm>
            <a:off x="1143000" y="2971800"/>
            <a:ext cx="61722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r>
              <a:rPr lang="en-US" altLang="en-US" sz="2400">
                <a:latin typeface="Arial" panose="020B0604020202020204" pitchFamily="34" charset="0"/>
              </a:rPr>
              <a:t>Local libraries or census online can provide census data by county to assist in meeting this requirement. </a:t>
            </a:r>
          </a:p>
          <a:p>
            <a:pPr>
              <a:spcBef>
                <a:spcPct val="0"/>
              </a:spcBef>
              <a:buFontTx/>
              <a:buNone/>
            </a:pPr>
            <a:endParaRPr lang="en-US" altLang="en-US" sz="2400">
              <a:latin typeface="Arial" panose="020B0604020202020204" pitchFamily="34" charset="0"/>
            </a:endParaRPr>
          </a:p>
          <a:p>
            <a:pPr>
              <a:spcBef>
                <a:spcPct val="0"/>
              </a:spcBef>
              <a:buFontTx/>
              <a:buNone/>
            </a:pPr>
            <a:r>
              <a:rPr lang="en-US" altLang="en-US" sz="2400">
                <a:latin typeface="Arial" panose="020B0604020202020204" pitchFamily="34" charset="0"/>
              </a:rPr>
              <a:t>Update with the 2010 census numbers when they are available.  </a:t>
            </a:r>
          </a:p>
        </p:txBody>
      </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5E522C50-710A-4619-9B5E-2E8E1ADDEA0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910A7DFF-5A12-4576-9D21-2C568A2F2691}" type="slidenum">
              <a:rPr lang="en-US" altLang="en-US" sz="1200">
                <a:solidFill>
                  <a:srgbClr val="898989"/>
                </a:solidFill>
              </a:rPr>
              <a:pPr>
                <a:spcBef>
                  <a:spcPct val="0"/>
                </a:spcBef>
                <a:buFontTx/>
                <a:buNone/>
              </a:pPr>
              <a:t>27</a:t>
            </a:fld>
            <a:endParaRPr lang="en-US" altLang="en-US" sz="1200">
              <a:solidFill>
                <a:srgbClr val="898989"/>
              </a:solidFill>
            </a:endParaRPr>
          </a:p>
        </p:txBody>
      </p:sp>
      <p:sp>
        <p:nvSpPr>
          <p:cNvPr id="56323" name="Rectangle 2">
            <a:extLst>
              <a:ext uri="{FF2B5EF4-FFF2-40B4-BE49-F238E27FC236}">
                <a16:creationId xmlns:a16="http://schemas.microsoft.com/office/drawing/2014/main" id="{01A830A9-E8C3-4584-8D0E-70653CB2229E}"/>
              </a:ext>
            </a:extLst>
          </p:cNvPr>
          <p:cNvSpPr>
            <a:spLocks noGrp="1"/>
          </p:cNvSpPr>
          <p:nvPr>
            <p:ph type="title"/>
          </p:nvPr>
        </p:nvSpPr>
        <p:spPr>
          <a:xfrm>
            <a:off x="457200" y="533400"/>
            <a:ext cx="8229600" cy="685800"/>
          </a:xfrm>
        </p:spPr>
        <p:txBody>
          <a:bodyPr/>
          <a:lstStyle/>
          <a:p>
            <a:pPr eaLnBrk="1" hangingPunct="1"/>
            <a:r>
              <a:rPr lang="en-US" altLang="en-US" sz="3600">
                <a:latin typeface="Arial" panose="020B0604020202020204" pitchFamily="34" charset="0"/>
              </a:rPr>
              <a:t>Collection of Racial and Ethnic Data</a:t>
            </a:r>
          </a:p>
        </p:txBody>
      </p:sp>
      <p:sp>
        <p:nvSpPr>
          <p:cNvPr id="56324" name="Rectangle 3">
            <a:extLst>
              <a:ext uri="{FF2B5EF4-FFF2-40B4-BE49-F238E27FC236}">
                <a16:creationId xmlns:a16="http://schemas.microsoft.com/office/drawing/2014/main" id="{7F3CD2DF-23E0-44B0-AA63-E8B5859C14FD}"/>
              </a:ext>
            </a:extLst>
          </p:cNvPr>
          <p:cNvSpPr>
            <a:spLocks noGrp="1"/>
          </p:cNvSpPr>
          <p:nvPr>
            <p:ph type="body" idx="1"/>
          </p:nvPr>
        </p:nvSpPr>
        <p:spPr>
          <a:xfrm>
            <a:off x="381000" y="1752600"/>
            <a:ext cx="8305800" cy="3124200"/>
          </a:xfrm>
        </p:spPr>
        <p:txBody>
          <a:bodyPr/>
          <a:lstStyle/>
          <a:p>
            <a:pPr eaLnBrk="1" hangingPunct="1">
              <a:spcBef>
                <a:spcPct val="0"/>
              </a:spcBef>
              <a:buFont typeface="Arial" panose="020B0604020202020204" pitchFamily="34" charset="0"/>
              <a:buNone/>
            </a:pPr>
            <a:r>
              <a:rPr lang="en-US" altLang="en-US" sz="4000" b="1"/>
              <a:t>  </a:t>
            </a:r>
            <a:r>
              <a:rPr lang="en-US" altLang="en-US">
                <a:latin typeface="Arial" panose="020B0604020202020204" pitchFamily="34" charset="0"/>
              </a:rPr>
              <a:t>Ethnic and Racial Data about the</a:t>
            </a:r>
            <a:r>
              <a:rPr lang="en-US" altLang="en-US" b="1"/>
              <a:t> </a:t>
            </a:r>
            <a:r>
              <a:rPr lang="en-US" altLang="en-US" b="1" i="1" u="sng">
                <a:solidFill>
                  <a:schemeClr val="tx2"/>
                </a:solidFill>
              </a:rPr>
              <a:t>Actual</a:t>
            </a:r>
            <a:r>
              <a:rPr lang="en-US" altLang="en-US" b="1" i="1">
                <a:solidFill>
                  <a:schemeClr val="tx2"/>
                </a:solidFill>
              </a:rPr>
              <a:t> </a:t>
            </a:r>
            <a:r>
              <a:rPr lang="en-US" altLang="en-US" b="1" i="1" u="sng">
                <a:solidFill>
                  <a:schemeClr val="tx2"/>
                </a:solidFill>
              </a:rPr>
              <a:t>Participants</a:t>
            </a:r>
            <a:r>
              <a:rPr lang="en-US" altLang="en-US" b="1">
                <a:solidFill>
                  <a:schemeClr val="accent2"/>
                </a:solidFill>
              </a:rPr>
              <a:t> </a:t>
            </a:r>
            <a:r>
              <a:rPr lang="en-US" altLang="en-US" b="1"/>
              <a:t> </a:t>
            </a:r>
            <a:r>
              <a:rPr lang="en-US" altLang="en-US">
                <a:latin typeface="Arial" panose="020B0604020202020204" pitchFamily="34" charset="0"/>
              </a:rPr>
              <a:t>- Collected </a:t>
            </a:r>
            <a:r>
              <a:rPr lang="en-US" altLang="en-US" u="sng">
                <a:latin typeface="Arial" panose="020B0604020202020204" pitchFamily="34" charset="0"/>
              </a:rPr>
              <a:t>annually</a:t>
            </a:r>
            <a:r>
              <a:rPr lang="en-US" altLang="en-US">
                <a:latin typeface="Arial" panose="020B0604020202020204" pitchFamily="34" charset="0"/>
              </a:rPr>
              <a:t>.</a:t>
            </a:r>
          </a:p>
          <a:p>
            <a:pPr eaLnBrk="1" hangingPunct="1">
              <a:spcBef>
                <a:spcPct val="0"/>
              </a:spcBef>
              <a:buFont typeface="Arial" panose="020B0604020202020204" pitchFamily="34" charset="0"/>
              <a:buNone/>
            </a:pPr>
            <a:endParaRPr lang="en-US" altLang="en-US">
              <a:solidFill>
                <a:schemeClr val="accent2"/>
              </a:solidFill>
              <a:latin typeface="Arial" panose="020B0604020202020204" pitchFamily="34" charset="0"/>
            </a:endParaRPr>
          </a:p>
        </p:txBody>
      </p:sp>
      <p:pic>
        <p:nvPicPr>
          <p:cNvPr id="56325" name="Picture 4" descr="MCj01961760000[1]">
            <a:extLst>
              <a:ext uri="{FF2B5EF4-FFF2-40B4-BE49-F238E27FC236}">
                <a16:creationId xmlns:a16="http://schemas.microsoft.com/office/drawing/2014/main" id="{5DBCA253-6AC9-4BF5-882D-E0EAC9857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10000"/>
            <a:ext cx="178752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5">
            <a:extLst>
              <a:ext uri="{FF2B5EF4-FFF2-40B4-BE49-F238E27FC236}">
                <a16:creationId xmlns:a16="http://schemas.microsoft.com/office/drawing/2014/main" id="{CEFDC432-AEE0-4AF6-8483-4F10431C4AF5}"/>
              </a:ext>
            </a:extLst>
          </p:cNvPr>
          <p:cNvSpPr>
            <a:spLocks noChangeArrowheads="1"/>
          </p:cNvSpPr>
          <p:nvPr/>
        </p:nvSpPr>
        <p:spPr bwMode="auto">
          <a:xfrm>
            <a:off x="914400" y="3276600"/>
            <a:ext cx="57912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pPr>
            <a:r>
              <a:rPr lang="en-US" altLang="en-US" sz="2400">
                <a:latin typeface="Arial" panose="020B0604020202020204" pitchFamily="34" charset="0"/>
              </a:rPr>
              <a:t>Sponsor collects data from Free and Reduced Applications, or </a:t>
            </a:r>
          </a:p>
          <a:p>
            <a:pPr>
              <a:lnSpc>
                <a:spcPct val="50000"/>
              </a:lnSpc>
              <a:spcBef>
                <a:spcPct val="0"/>
              </a:spcBef>
            </a:pPr>
            <a:endParaRPr lang="en-US" altLang="en-US" sz="2400">
              <a:latin typeface="Arial" panose="020B0604020202020204" pitchFamily="34" charset="0"/>
            </a:endParaRPr>
          </a:p>
          <a:p>
            <a:pPr>
              <a:lnSpc>
                <a:spcPct val="40000"/>
              </a:lnSpc>
              <a:spcBef>
                <a:spcPct val="0"/>
              </a:spcBef>
            </a:pPr>
            <a:endParaRPr lang="en-US" altLang="en-US" sz="2400">
              <a:latin typeface="Arial" panose="020B0604020202020204" pitchFamily="34" charset="0"/>
            </a:endParaRPr>
          </a:p>
          <a:p>
            <a:pPr>
              <a:spcBef>
                <a:spcPct val="0"/>
              </a:spcBef>
            </a:pPr>
            <a:r>
              <a:rPr lang="en-US" altLang="en-US" sz="2400">
                <a:latin typeface="Arial" panose="020B0604020202020204" pitchFamily="34" charset="0"/>
              </a:rPr>
              <a:t>Staff may make a visual identification of participants’ category.  </a:t>
            </a:r>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a:extLst>
              <a:ext uri="{FF2B5EF4-FFF2-40B4-BE49-F238E27FC236}">
                <a16:creationId xmlns:a16="http://schemas.microsoft.com/office/drawing/2014/main" id="{40768E09-2863-4132-B870-87BA8114B6D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A189870F-46AE-4316-988F-3D5ABA7F30E1}" type="slidenum">
              <a:rPr lang="en-US" altLang="en-US" sz="1200">
                <a:solidFill>
                  <a:srgbClr val="898989"/>
                </a:solidFill>
              </a:rPr>
              <a:pPr>
                <a:spcBef>
                  <a:spcPct val="0"/>
                </a:spcBef>
                <a:buFontTx/>
                <a:buNone/>
              </a:pPr>
              <a:t>28</a:t>
            </a:fld>
            <a:endParaRPr lang="en-US" altLang="en-US" sz="1200">
              <a:solidFill>
                <a:srgbClr val="898989"/>
              </a:solidFill>
            </a:endParaRPr>
          </a:p>
        </p:txBody>
      </p:sp>
      <p:sp>
        <p:nvSpPr>
          <p:cNvPr id="58371" name="Rectangle 2">
            <a:extLst>
              <a:ext uri="{FF2B5EF4-FFF2-40B4-BE49-F238E27FC236}">
                <a16:creationId xmlns:a16="http://schemas.microsoft.com/office/drawing/2014/main" id="{1C637949-F215-41F0-9BE5-0D650C0904D9}"/>
              </a:ext>
            </a:extLst>
          </p:cNvPr>
          <p:cNvSpPr>
            <a:spLocks noGrp="1"/>
          </p:cNvSpPr>
          <p:nvPr>
            <p:ph type="title"/>
          </p:nvPr>
        </p:nvSpPr>
        <p:spPr>
          <a:xfrm>
            <a:off x="1066800" y="3962400"/>
            <a:ext cx="7772400" cy="1143000"/>
          </a:xfrm>
        </p:spPr>
        <p:txBody>
          <a:bodyPr/>
          <a:lstStyle/>
          <a:p>
            <a:pPr eaLnBrk="1" hangingPunct="1"/>
            <a:br>
              <a:rPr lang="en-US" altLang="en-US">
                <a:latin typeface="Book Antiqua" panose="02040602050305030304" pitchFamily="18" charset="0"/>
              </a:rPr>
            </a:br>
            <a:endParaRPr lang="en-US" altLang="en-US">
              <a:latin typeface="Book Antiqua" panose="02040602050305030304" pitchFamily="18" charset="0"/>
            </a:endParaRPr>
          </a:p>
        </p:txBody>
      </p:sp>
      <p:sp>
        <p:nvSpPr>
          <p:cNvPr id="58372" name="Text Box 3">
            <a:extLst>
              <a:ext uri="{FF2B5EF4-FFF2-40B4-BE49-F238E27FC236}">
                <a16:creationId xmlns:a16="http://schemas.microsoft.com/office/drawing/2014/main" id="{6A7483A0-251F-4041-9722-153A9EFD0FD6}"/>
              </a:ext>
            </a:extLst>
          </p:cNvPr>
          <p:cNvSpPr txBox="1">
            <a:spLocks noChangeArrowheads="1"/>
          </p:cNvSpPr>
          <p:nvPr/>
        </p:nvSpPr>
        <p:spPr bwMode="auto">
          <a:xfrm>
            <a:off x="533400" y="2971800"/>
            <a:ext cx="8001000" cy="2676525"/>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entury" panose="02040604050505020304" pitchFamily="18" charset="0"/>
              </a:defRPr>
            </a:lvl1pPr>
            <a:lvl2pPr marL="635000" indent="-177800">
              <a:spcBef>
                <a:spcPct val="20000"/>
              </a:spcBef>
              <a:buFont typeface="Arial" panose="020B0604020202020204" pitchFamily="34" charset="0"/>
              <a:buChar char="–"/>
              <a:defRPr sz="2800">
                <a:solidFill>
                  <a:schemeClr val="tx1"/>
                </a:solidFill>
                <a:latin typeface="Century" panose="02040604050505020304" pitchFamily="18" charset="0"/>
              </a:defRPr>
            </a:lvl2pPr>
            <a:lvl3pPr>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lvl="1">
              <a:spcBef>
                <a:spcPct val="0"/>
              </a:spcBef>
              <a:buFontTx/>
              <a:buChar char="•"/>
            </a:pPr>
            <a:r>
              <a:rPr lang="en-US" altLang="en-US" sz="2400" b="1">
                <a:latin typeface="Verdana" panose="020B0604030504040204" pitchFamily="34" charset="0"/>
              </a:rPr>
              <a:t>Hispanic or Latino</a:t>
            </a:r>
            <a:r>
              <a:rPr lang="en-US" altLang="en-US" sz="2400">
                <a:latin typeface="Verdana" panose="020B0604030504040204" pitchFamily="34" charset="0"/>
              </a:rPr>
              <a:t> </a:t>
            </a:r>
          </a:p>
          <a:p>
            <a:pPr lvl="1">
              <a:spcBef>
                <a:spcPct val="0"/>
              </a:spcBef>
              <a:buFontTx/>
              <a:buNone/>
            </a:pPr>
            <a:r>
              <a:rPr lang="en-US" altLang="en-US" sz="2400">
                <a:latin typeface="Verdana" panose="020B0604030504040204" pitchFamily="34" charset="0"/>
              </a:rPr>
              <a:t> persons of Cuban, Mexican, Puerto Rican, South or Central American or other Spanish culture or origin regardless of race.</a:t>
            </a:r>
          </a:p>
          <a:p>
            <a:pPr lvl="2">
              <a:spcBef>
                <a:spcPct val="0"/>
              </a:spcBef>
              <a:buFontTx/>
              <a:buChar char="•"/>
            </a:pPr>
            <a:endParaRPr lang="en-US" altLang="en-US">
              <a:latin typeface="Verdana" panose="020B0604030504040204" pitchFamily="34" charset="0"/>
            </a:endParaRPr>
          </a:p>
          <a:p>
            <a:pPr lvl="1">
              <a:spcBef>
                <a:spcPct val="0"/>
              </a:spcBef>
              <a:buFontTx/>
              <a:buChar char="•"/>
            </a:pPr>
            <a:r>
              <a:rPr lang="en-US" altLang="en-US" sz="2400" b="1">
                <a:latin typeface="Verdana" panose="020B0604030504040204" pitchFamily="34" charset="0"/>
              </a:rPr>
              <a:t>Not Hispanic or Latino</a:t>
            </a:r>
            <a:endParaRPr lang="en-US" altLang="en-US" sz="2400">
              <a:latin typeface="Verdana" panose="020B0604030504040204" pitchFamily="34" charset="0"/>
            </a:endParaRPr>
          </a:p>
          <a:p>
            <a:pPr lvl="2">
              <a:spcBef>
                <a:spcPct val="0"/>
              </a:spcBef>
              <a:buFontTx/>
              <a:buChar char="•"/>
            </a:pPr>
            <a:endParaRPr lang="en-US" altLang="en-US">
              <a:latin typeface="Verdana" panose="020B0604030504040204" pitchFamily="34" charset="0"/>
            </a:endParaRPr>
          </a:p>
        </p:txBody>
      </p:sp>
      <p:sp>
        <p:nvSpPr>
          <p:cNvPr id="58373" name="Text Box 4">
            <a:extLst>
              <a:ext uri="{FF2B5EF4-FFF2-40B4-BE49-F238E27FC236}">
                <a16:creationId xmlns:a16="http://schemas.microsoft.com/office/drawing/2014/main" id="{5E9FC6DA-DD86-45D9-9895-A6B9D85CF03F}"/>
              </a:ext>
            </a:extLst>
          </p:cNvPr>
          <p:cNvSpPr txBox="1">
            <a:spLocks noChangeArrowheads="1"/>
          </p:cNvSpPr>
          <p:nvPr/>
        </p:nvSpPr>
        <p:spPr bwMode="auto">
          <a:xfrm>
            <a:off x="762000" y="4572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lgn="ctr">
              <a:spcBef>
                <a:spcPct val="50000"/>
              </a:spcBef>
              <a:buFontTx/>
              <a:buNone/>
            </a:pPr>
            <a:r>
              <a:rPr lang="en-US" altLang="en-US" sz="3600" b="1">
                <a:latin typeface="Verdana" panose="020B0604030504040204" pitchFamily="34" charset="0"/>
              </a:rPr>
              <a:t>Civil Rights Data Collection</a:t>
            </a:r>
          </a:p>
        </p:txBody>
      </p:sp>
      <p:sp>
        <p:nvSpPr>
          <p:cNvPr id="58374" name="Rectangle 5">
            <a:extLst>
              <a:ext uri="{FF2B5EF4-FFF2-40B4-BE49-F238E27FC236}">
                <a16:creationId xmlns:a16="http://schemas.microsoft.com/office/drawing/2014/main" id="{D0DD46D5-B3F7-4A02-9660-6CAE28028EB4}"/>
              </a:ext>
            </a:extLst>
          </p:cNvPr>
          <p:cNvSpPr>
            <a:spLocks noChangeArrowheads="1"/>
          </p:cNvSpPr>
          <p:nvPr/>
        </p:nvSpPr>
        <p:spPr bwMode="auto">
          <a:xfrm>
            <a:off x="838200" y="1524000"/>
            <a:ext cx="72390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lnSpc>
                <a:spcPct val="70000"/>
              </a:lnSpc>
              <a:spcBef>
                <a:spcPct val="50000"/>
              </a:spcBef>
              <a:buFontTx/>
              <a:buNone/>
            </a:pPr>
            <a:r>
              <a:rPr lang="en-US" altLang="en-US">
                <a:latin typeface="Arial" panose="020B0604020202020204" pitchFamily="34" charset="0"/>
              </a:rPr>
              <a:t>New Reporting Requirement</a:t>
            </a:r>
          </a:p>
          <a:p>
            <a:pPr>
              <a:lnSpc>
                <a:spcPct val="70000"/>
              </a:lnSpc>
              <a:spcBef>
                <a:spcPct val="50000"/>
              </a:spcBef>
              <a:buFontTx/>
              <a:buNone/>
            </a:pPr>
            <a:r>
              <a:rPr lang="en-US" altLang="en-US" u="sng">
                <a:latin typeface="Arial" panose="020B0604020202020204" pitchFamily="34" charset="0"/>
              </a:rPr>
              <a:t>2</a:t>
            </a:r>
            <a:r>
              <a:rPr lang="en-US" altLang="en-US">
                <a:latin typeface="Arial" panose="020B0604020202020204" pitchFamily="34" charset="0"/>
              </a:rPr>
              <a:t> Ethnic Categories</a:t>
            </a: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a:extLst>
              <a:ext uri="{FF2B5EF4-FFF2-40B4-BE49-F238E27FC236}">
                <a16:creationId xmlns:a16="http://schemas.microsoft.com/office/drawing/2014/main" id="{B378C489-C813-40C1-B1A0-A7C3C815E3F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94E3D521-F611-45A7-BED4-AF4B2B8C4A75}" type="slidenum">
              <a:rPr lang="en-US" altLang="en-US" sz="1200">
                <a:solidFill>
                  <a:srgbClr val="898989"/>
                </a:solidFill>
              </a:rPr>
              <a:pPr>
                <a:spcBef>
                  <a:spcPct val="0"/>
                </a:spcBef>
                <a:buFontTx/>
                <a:buNone/>
              </a:pPr>
              <a:t>29</a:t>
            </a:fld>
            <a:endParaRPr lang="en-US" altLang="en-US" sz="1200">
              <a:solidFill>
                <a:srgbClr val="898989"/>
              </a:solidFill>
            </a:endParaRPr>
          </a:p>
        </p:txBody>
      </p:sp>
      <p:sp>
        <p:nvSpPr>
          <p:cNvPr id="60419" name="Rectangle 2">
            <a:extLst>
              <a:ext uri="{FF2B5EF4-FFF2-40B4-BE49-F238E27FC236}">
                <a16:creationId xmlns:a16="http://schemas.microsoft.com/office/drawing/2014/main" id="{1AFE8421-5133-4534-9FAC-C0BDCF5C3B0A}"/>
              </a:ext>
            </a:extLst>
          </p:cNvPr>
          <p:cNvSpPr>
            <a:spLocks noGrp="1"/>
          </p:cNvSpPr>
          <p:nvPr>
            <p:ph type="title"/>
          </p:nvPr>
        </p:nvSpPr>
        <p:spPr>
          <a:xfrm>
            <a:off x="1066800" y="3962400"/>
            <a:ext cx="7772400" cy="1143000"/>
          </a:xfrm>
        </p:spPr>
        <p:txBody>
          <a:bodyPr/>
          <a:lstStyle/>
          <a:p>
            <a:pPr eaLnBrk="1" hangingPunct="1"/>
            <a:br>
              <a:rPr lang="en-US" altLang="en-US">
                <a:latin typeface="Book Antiqua" panose="02040602050305030304" pitchFamily="18" charset="0"/>
              </a:rPr>
            </a:br>
            <a:endParaRPr lang="en-US" altLang="en-US">
              <a:latin typeface="Book Antiqua" panose="02040602050305030304" pitchFamily="18" charset="0"/>
            </a:endParaRPr>
          </a:p>
        </p:txBody>
      </p:sp>
      <p:sp>
        <p:nvSpPr>
          <p:cNvPr id="60420" name="Text Box 3">
            <a:extLst>
              <a:ext uri="{FF2B5EF4-FFF2-40B4-BE49-F238E27FC236}">
                <a16:creationId xmlns:a16="http://schemas.microsoft.com/office/drawing/2014/main" id="{EEE4C540-A23F-4DA3-917C-8FB7413CB2A1}"/>
              </a:ext>
            </a:extLst>
          </p:cNvPr>
          <p:cNvSpPr txBox="1">
            <a:spLocks noChangeArrowheads="1"/>
          </p:cNvSpPr>
          <p:nvPr/>
        </p:nvSpPr>
        <p:spPr bwMode="auto">
          <a:xfrm>
            <a:off x="609600" y="1295400"/>
            <a:ext cx="7620000" cy="501015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4572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lvl="2" algn="just">
              <a:spcBef>
                <a:spcPct val="0"/>
              </a:spcBef>
              <a:buFontTx/>
              <a:buChar char="•"/>
            </a:pPr>
            <a:r>
              <a:rPr lang="en-US" altLang="en-US" sz="1600" b="1">
                <a:latin typeface="Verdana" panose="020B0604030504040204" pitchFamily="34" charset="0"/>
              </a:rPr>
              <a:t>Black or African American</a:t>
            </a:r>
            <a:r>
              <a:rPr lang="en-US" altLang="en-US" sz="1600">
                <a:latin typeface="Verdana" panose="020B0604030504040204" pitchFamily="34" charset="0"/>
              </a:rPr>
              <a:t> (persons having origins in any of the black racial groups of Africa)</a:t>
            </a:r>
          </a:p>
          <a:p>
            <a:pPr lvl="2" algn="just">
              <a:spcBef>
                <a:spcPct val="0"/>
              </a:spcBef>
              <a:buFontTx/>
              <a:buNone/>
            </a:pPr>
            <a:endParaRPr lang="en-US" altLang="en-US" sz="1600">
              <a:latin typeface="Verdana" panose="020B0604030504040204" pitchFamily="34" charset="0"/>
            </a:endParaRPr>
          </a:p>
          <a:p>
            <a:pPr lvl="2" algn="just">
              <a:spcBef>
                <a:spcPct val="0"/>
              </a:spcBef>
              <a:buFontTx/>
              <a:buChar char="•"/>
            </a:pPr>
            <a:r>
              <a:rPr lang="en-US" altLang="en-US" sz="1600" b="1">
                <a:latin typeface="Verdana" panose="020B0604030504040204" pitchFamily="34" charset="0"/>
              </a:rPr>
              <a:t>Asian</a:t>
            </a:r>
            <a:r>
              <a:rPr lang="en-US" altLang="en-US" sz="1600">
                <a:latin typeface="Verdana" panose="020B0604030504040204" pitchFamily="34" charset="0"/>
              </a:rPr>
              <a:t> (includes the Far East, Southeast Asia, or the Indian subcontinent including Cambodia, China, India, Japan, Korea, Malaysia, Pakistan, the Philippine Islands, Thailand, and Vietnam)</a:t>
            </a:r>
          </a:p>
          <a:p>
            <a:pPr lvl="2" algn="just">
              <a:spcBef>
                <a:spcPct val="0"/>
              </a:spcBef>
              <a:buFontTx/>
              <a:buNone/>
            </a:pPr>
            <a:endParaRPr lang="en-US" altLang="en-US" sz="1600">
              <a:latin typeface="Verdana" panose="020B0604030504040204" pitchFamily="34" charset="0"/>
            </a:endParaRPr>
          </a:p>
          <a:p>
            <a:pPr lvl="2" algn="just">
              <a:spcBef>
                <a:spcPct val="0"/>
              </a:spcBef>
              <a:buFontTx/>
              <a:buChar char="•"/>
            </a:pPr>
            <a:r>
              <a:rPr lang="en-US" altLang="en-US" sz="1600" b="1">
                <a:latin typeface="Verdana" panose="020B0604030504040204" pitchFamily="34" charset="0"/>
              </a:rPr>
              <a:t>American Indian</a:t>
            </a:r>
            <a:r>
              <a:rPr lang="en-US" altLang="en-US" sz="1600">
                <a:latin typeface="Verdana" panose="020B0604030504040204" pitchFamily="34" charset="0"/>
              </a:rPr>
              <a:t> (North, Central and South American Indians) </a:t>
            </a:r>
            <a:r>
              <a:rPr lang="en-US" altLang="en-US" sz="1600" b="1">
                <a:latin typeface="Verdana" panose="020B0604030504040204" pitchFamily="34" charset="0"/>
              </a:rPr>
              <a:t>&amp; Alaska Native</a:t>
            </a:r>
          </a:p>
          <a:p>
            <a:pPr lvl="2" algn="just">
              <a:spcBef>
                <a:spcPct val="0"/>
              </a:spcBef>
              <a:buFontTx/>
              <a:buNone/>
            </a:pPr>
            <a:endParaRPr lang="en-US" altLang="en-US" sz="1600" b="1">
              <a:latin typeface="Verdana" panose="020B0604030504040204" pitchFamily="34" charset="0"/>
            </a:endParaRPr>
          </a:p>
          <a:p>
            <a:pPr lvl="2">
              <a:spcBef>
                <a:spcPct val="0"/>
              </a:spcBef>
              <a:buFontTx/>
              <a:buChar char="•"/>
            </a:pPr>
            <a:r>
              <a:rPr lang="en-US" altLang="en-US" sz="1600" b="1">
                <a:latin typeface="Verdana" panose="020B0604030504040204" pitchFamily="34" charset="0"/>
              </a:rPr>
              <a:t>White</a:t>
            </a:r>
            <a:r>
              <a:rPr lang="en-US" altLang="en-US" sz="1600">
                <a:latin typeface="Verdana" panose="020B0604030504040204" pitchFamily="34" charset="0"/>
              </a:rPr>
              <a:t> (persons having origins in any of the original peoples of Europe, the Middle East, or North Africa)</a:t>
            </a:r>
          </a:p>
          <a:p>
            <a:pPr lvl="2">
              <a:spcBef>
                <a:spcPct val="0"/>
              </a:spcBef>
              <a:buFontTx/>
              <a:buNone/>
            </a:pPr>
            <a:endParaRPr lang="en-US" altLang="en-US" sz="1600">
              <a:latin typeface="Verdana" panose="020B0604030504040204" pitchFamily="34" charset="0"/>
            </a:endParaRPr>
          </a:p>
          <a:p>
            <a:pPr lvl="2">
              <a:spcBef>
                <a:spcPct val="0"/>
              </a:spcBef>
              <a:buFontTx/>
              <a:buChar char="•"/>
            </a:pPr>
            <a:r>
              <a:rPr lang="en-US" altLang="en-US" sz="1600" b="1">
                <a:latin typeface="Verdana" panose="020B0604030504040204" pitchFamily="34" charset="0"/>
              </a:rPr>
              <a:t>Native Hawaiian or Other Pacific Islander</a:t>
            </a:r>
            <a:r>
              <a:rPr lang="en-US" altLang="en-US" sz="1600">
                <a:latin typeface="Verdana" panose="020B0604030504040204" pitchFamily="34" charset="0"/>
              </a:rPr>
              <a:t> (Native Hawaiians, Guamanians, Samoans, Carolinian, Fijian, Kosraean, Melanesian, Micronesian, Northern Mariana Islander, Palauan, Papua New Guinean, Ponapean (Pohnpelan) Polynesian, Solomon Islander, Tahitian, Tarawa Islander, Tokelauan, Tongan, Trukese (Chuukese) and Yapese)</a:t>
            </a:r>
          </a:p>
          <a:p>
            <a:pPr lvl="2" algn="just">
              <a:spcBef>
                <a:spcPct val="0"/>
              </a:spcBef>
              <a:buFontTx/>
              <a:buNone/>
            </a:pPr>
            <a:endParaRPr lang="en-US" altLang="en-US" sz="1600">
              <a:latin typeface="Verdana" panose="020B0604030504040204" pitchFamily="34" charset="0"/>
            </a:endParaRPr>
          </a:p>
        </p:txBody>
      </p:sp>
      <p:sp>
        <p:nvSpPr>
          <p:cNvPr id="60421" name="Text Box 4">
            <a:extLst>
              <a:ext uri="{FF2B5EF4-FFF2-40B4-BE49-F238E27FC236}">
                <a16:creationId xmlns:a16="http://schemas.microsoft.com/office/drawing/2014/main" id="{6B78D6E4-F999-4B3B-945D-B826338D52DA}"/>
              </a:ext>
            </a:extLst>
          </p:cNvPr>
          <p:cNvSpPr txBox="1">
            <a:spLocks noChangeArrowheads="1"/>
          </p:cNvSpPr>
          <p:nvPr/>
        </p:nvSpPr>
        <p:spPr bwMode="auto">
          <a:xfrm>
            <a:off x="609600" y="381000"/>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lgn="ctr">
              <a:spcBef>
                <a:spcPct val="50000"/>
              </a:spcBef>
              <a:buFontTx/>
              <a:buNone/>
            </a:pPr>
            <a:r>
              <a:rPr lang="en-US" altLang="en-US" sz="4000" b="1" u="sng">
                <a:latin typeface="Verdana" panose="020B0604030504040204" pitchFamily="34" charset="0"/>
              </a:rPr>
              <a:t>5</a:t>
            </a:r>
            <a:r>
              <a:rPr lang="en-US" altLang="en-US" sz="4000" b="1">
                <a:latin typeface="Verdana" panose="020B0604030504040204" pitchFamily="34" charset="0"/>
              </a:rPr>
              <a:t> Racial Categories</a:t>
            </a:r>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24E7F62C-7CC4-4332-9965-B2FCD5B25FF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E73DC9D3-CB8C-486B-A237-5DACF3B02A9F}" type="slidenum">
              <a:rPr lang="en-US" altLang="en-US" sz="1200">
                <a:solidFill>
                  <a:srgbClr val="898989"/>
                </a:solidFill>
              </a:rPr>
              <a:pPr>
                <a:spcBef>
                  <a:spcPct val="0"/>
                </a:spcBef>
                <a:buFontTx/>
                <a:buNone/>
              </a:pPr>
              <a:t>3</a:t>
            </a:fld>
            <a:endParaRPr lang="en-US" altLang="en-US" sz="1200">
              <a:solidFill>
                <a:srgbClr val="898989"/>
              </a:solidFill>
            </a:endParaRPr>
          </a:p>
        </p:txBody>
      </p:sp>
      <p:sp>
        <p:nvSpPr>
          <p:cNvPr id="9219" name="Rectangle 2">
            <a:extLst>
              <a:ext uri="{FF2B5EF4-FFF2-40B4-BE49-F238E27FC236}">
                <a16:creationId xmlns:a16="http://schemas.microsoft.com/office/drawing/2014/main" id="{22A027D8-9E27-4653-9044-FA9CD236F5D8}"/>
              </a:ext>
            </a:extLst>
          </p:cNvPr>
          <p:cNvSpPr>
            <a:spLocks noGrp="1"/>
          </p:cNvSpPr>
          <p:nvPr>
            <p:ph type="title"/>
          </p:nvPr>
        </p:nvSpPr>
        <p:spPr>
          <a:xfrm>
            <a:off x="838200" y="533400"/>
            <a:ext cx="7543800" cy="1447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lnSpc>
                <a:spcPct val="70000"/>
              </a:lnSpc>
            </a:pPr>
            <a:r>
              <a:rPr lang="en-US" altLang="en-US" b="1">
                <a:latin typeface="Arial Black" panose="020B0A04020102020204" pitchFamily="34" charset="0"/>
              </a:rPr>
              <a:t>Civil Rights Compliance</a:t>
            </a:r>
            <a:r>
              <a:rPr lang="en-US" altLang="en-US" b="1">
                <a:latin typeface="Arial" panose="020B0604020202020204" pitchFamily="34" charset="0"/>
              </a:rPr>
              <a:t> </a:t>
            </a:r>
            <a:br>
              <a:rPr lang="en-US" altLang="en-US" b="1">
                <a:latin typeface="Arial" panose="020B0604020202020204" pitchFamily="34" charset="0"/>
              </a:rPr>
            </a:br>
            <a:r>
              <a:rPr lang="en-US" altLang="en-US" sz="1800">
                <a:latin typeface="Arial" panose="020B0604020202020204" pitchFamily="34" charset="0"/>
              </a:rPr>
              <a:t>in the </a:t>
            </a:r>
            <a:br>
              <a:rPr lang="en-US" altLang="en-US" sz="1800">
                <a:latin typeface="Arial" panose="020B0604020202020204" pitchFamily="34" charset="0"/>
              </a:rPr>
            </a:br>
            <a:r>
              <a:rPr lang="en-US" altLang="en-US" sz="3200">
                <a:latin typeface="Arial Narrow" panose="020B0606020202030204" pitchFamily="34" charset="0"/>
              </a:rPr>
              <a:t>Child and Adult Care Food Program</a:t>
            </a:r>
            <a:r>
              <a:rPr lang="en-US" altLang="en-US">
                <a:latin typeface="Arial Narrow" panose="020B0606020202030204" pitchFamily="34" charset="0"/>
              </a:rPr>
              <a:t>	</a:t>
            </a:r>
          </a:p>
        </p:txBody>
      </p:sp>
      <p:pic>
        <p:nvPicPr>
          <p:cNvPr id="9220" name="Picture 3" descr="MC900070936[1]">
            <a:extLst>
              <a:ext uri="{FF2B5EF4-FFF2-40B4-BE49-F238E27FC236}">
                <a16:creationId xmlns:a16="http://schemas.microsoft.com/office/drawing/2014/main" id="{D30BE9FB-3995-46FA-BBFA-A49C8F842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581400"/>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a:extLst>
              <a:ext uri="{FF2B5EF4-FFF2-40B4-BE49-F238E27FC236}">
                <a16:creationId xmlns:a16="http://schemas.microsoft.com/office/drawing/2014/main" id="{C0B497C4-614A-49DF-9AEB-DD871898BE9C}"/>
              </a:ext>
            </a:extLst>
          </p:cNvPr>
          <p:cNvSpPr>
            <a:spLocks noChangeArrowheads="1"/>
          </p:cNvSpPr>
          <p:nvPr/>
        </p:nvSpPr>
        <p:spPr bwMode="auto">
          <a:xfrm>
            <a:off x="457200" y="2133600"/>
            <a:ext cx="6248400" cy="35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spAutoFit/>
          </a:bodyPr>
          <a:lstStyle>
            <a:lvl1pPr marL="457200" indent="-342900">
              <a:spcBef>
                <a:spcPct val="20000"/>
              </a:spcBef>
              <a:buFont typeface="Arial" panose="020B0604020202020204" pitchFamily="34" charset="0"/>
              <a:buChar char="•"/>
              <a:tabLst>
                <a:tab pos="177800" algn="l"/>
                <a:tab pos="342900" algn="l"/>
              </a:tabLst>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tabLst>
                <a:tab pos="177800" algn="l"/>
                <a:tab pos="342900" algn="l"/>
              </a:tabLst>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tabLst>
                <a:tab pos="177800" algn="l"/>
                <a:tab pos="342900" algn="l"/>
              </a:tabLst>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tabLst>
                <a:tab pos="177800" algn="l"/>
                <a:tab pos="342900" algn="l"/>
              </a:tabLst>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tabLst>
                <a:tab pos="177800" algn="l"/>
                <a:tab pos="342900" algn="l"/>
              </a:tabLst>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tabLst>
                <a:tab pos="177800" algn="l"/>
                <a:tab pos="342900" algn="l"/>
              </a:tabLst>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tabLst>
                <a:tab pos="177800" algn="l"/>
                <a:tab pos="342900" algn="l"/>
              </a:tabLst>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tabLst>
                <a:tab pos="177800" algn="l"/>
                <a:tab pos="342900" algn="l"/>
              </a:tabLst>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tabLst>
                <a:tab pos="177800" algn="l"/>
                <a:tab pos="342900" algn="l"/>
              </a:tabLst>
              <a:defRPr sz="2000">
                <a:solidFill>
                  <a:schemeClr val="tx1"/>
                </a:solidFill>
                <a:latin typeface="Century" panose="02040604050505020304" pitchFamily="18" charset="0"/>
              </a:defRPr>
            </a:lvl9pPr>
          </a:lstStyle>
          <a:p>
            <a:pPr eaLnBrk="1" hangingPunct="1">
              <a:spcBef>
                <a:spcPct val="0"/>
              </a:spcBef>
              <a:buFontTx/>
              <a:buNone/>
            </a:pPr>
            <a:r>
              <a:rPr lang="en-US" altLang="en-US" sz="2000" b="1">
                <a:latin typeface="Arial" panose="020B0604020202020204" pitchFamily="34" charset="0"/>
              </a:rPr>
              <a:t>GOALS: </a:t>
            </a:r>
          </a:p>
          <a:p>
            <a:pPr eaLnBrk="1" hangingPunct="1">
              <a:spcBef>
                <a:spcPct val="0"/>
              </a:spcBef>
              <a:buFontTx/>
              <a:buNone/>
            </a:pPr>
            <a:endParaRPr lang="en-US" altLang="en-US" sz="2000" b="1">
              <a:latin typeface="Arial" panose="020B0604020202020204" pitchFamily="34" charset="0"/>
            </a:endParaRPr>
          </a:p>
          <a:p>
            <a:pPr eaLnBrk="1" hangingPunct="1">
              <a:lnSpc>
                <a:spcPct val="80000"/>
              </a:lnSpc>
              <a:buClr>
                <a:schemeClr val="tx1"/>
              </a:buClr>
              <a:buFontTx/>
              <a:buChar char="•"/>
            </a:pPr>
            <a:r>
              <a:rPr lang="en-US" altLang="en-US" sz="2200">
                <a:latin typeface="Arial" panose="020B0604020202020204" pitchFamily="34" charset="0"/>
              </a:rPr>
              <a:t>Equal treatment for all applicants and  beneficiaries under the law</a:t>
            </a:r>
          </a:p>
          <a:p>
            <a:pPr eaLnBrk="1" hangingPunct="1">
              <a:lnSpc>
                <a:spcPct val="80000"/>
              </a:lnSpc>
              <a:buClr>
                <a:schemeClr val="tx1"/>
              </a:buClr>
              <a:buFontTx/>
              <a:buChar char="•"/>
            </a:pPr>
            <a:endParaRPr lang="en-US" altLang="en-US" sz="2200">
              <a:latin typeface="Arial" panose="020B0604020202020204" pitchFamily="34" charset="0"/>
            </a:endParaRPr>
          </a:p>
          <a:p>
            <a:pPr eaLnBrk="1" hangingPunct="1">
              <a:lnSpc>
                <a:spcPct val="80000"/>
              </a:lnSpc>
              <a:buClr>
                <a:schemeClr val="tx1"/>
              </a:buClr>
              <a:buFontTx/>
              <a:buChar char="•"/>
            </a:pPr>
            <a:r>
              <a:rPr lang="en-US" altLang="en-US" sz="2200">
                <a:latin typeface="Arial" panose="020B0604020202020204" pitchFamily="34" charset="0"/>
              </a:rPr>
              <a:t>Knowledge of rights &amp; responsibilities</a:t>
            </a:r>
          </a:p>
          <a:p>
            <a:pPr eaLnBrk="1" hangingPunct="1">
              <a:lnSpc>
                <a:spcPct val="80000"/>
              </a:lnSpc>
              <a:buClr>
                <a:schemeClr val="tx1"/>
              </a:buClr>
              <a:buFontTx/>
              <a:buChar char="•"/>
            </a:pPr>
            <a:endParaRPr lang="en-US" altLang="en-US" sz="2200">
              <a:latin typeface="Arial" panose="020B0604020202020204" pitchFamily="34" charset="0"/>
            </a:endParaRPr>
          </a:p>
          <a:p>
            <a:pPr eaLnBrk="1" hangingPunct="1">
              <a:lnSpc>
                <a:spcPct val="80000"/>
              </a:lnSpc>
              <a:buClr>
                <a:schemeClr val="tx1"/>
              </a:buClr>
              <a:buFontTx/>
              <a:buChar char="•"/>
            </a:pPr>
            <a:r>
              <a:rPr lang="en-US" altLang="en-US" sz="2200">
                <a:latin typeface="Arial" panose="020B0604020202020204" pitchFamily="34" charset="0"/>
              </a:rPr>
              <a:t>Elimination of illegal barriers that prevent or deter people from receiving benefits</a:t>
            </a:r>
          </a:p>
          <a:p>
            <a:pPr eaLnBrk="1" hangingPunct="1">
              <a:lnSpc>
                <a:spcPct val="80000"/>
              </a:lnSpc>
              <a:buClr>
                <a:schemeClr val="tx1"/>
              </a:buClr>
              <a:buFontTx/>
              <a:buChar char="•"/>
            </a:pPr>
            <a:endParaRPr lang="en-US" altLang="en-US" sz="2200">
              <a:latin typeface="Arial" panose="020B0604020202020204" pitchFamily="34" charset="0"/>
            </a:endParaRPr>
          </a:p>
          <a:p>
            <a:pPr eaLnBrk="1" hangingPunct="1">
              <a:lnSpc>
                <a:spcPct val="80000"/>
              </a:lnSpc>
              <a:buClr>
                <a:schemeClr val="tx1"/>
              </a:buClr>
              <a:buFontTx/>
              <a:buChar char="•"/>
            </a:pPr>
            <a:r>
              <a:rPr lang="en-US" altLang="en-US" sz="2200">
                <a:latin typeface="Arial" panose="020B0604020202020204" pitchFamily="34" charset="0"/>
              </a:rPr>
              <a:t>Dignity and respect for all</a:t>
            </a: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a:extLst>
              <a:ext uri="{FF2B5EF4-FFF2-40B4-BE49-F238E27FC236}">
                <a16:creationId xmlns:a16="http://schemas.microsoft.com/office/drawing/2014/main" id="{4F14BFFF-9148-485E-8002-48BA5470002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8211C036-10B8-404F-BE79-690E5A91E3E8}" type="slidenum">
              <a:rPr lang="en-US" altLang="en-US" sz="1200">
                <a:solidFill>
                  <a:srgbClr val="898989"/>
                </a:solidFill>
              </a:rPr>
              <a:pPr>
                <a:spcBef>
                  <a:spcPct val="0"/>
                </a:spcBef>
                <a:buFontTx/>
                <a:buNone/>
              </a:pPr>
              <a:t>30</a:t>
            </a:fld>
            <a:endParaRPr lang="en-US" altLang="en-US" sz="1200">
              <a:solidFill>
                <a:srgbClr val="898989"/>
              </a:solidFill>
            </a:endParaRPr>
          </a:p>
        </p:txBody>
      </p:sp>
      <p:sp>
        <p:nvSpPr>
          <p:cNvPr id="62467" name="Rectangle 2">
            <a:extLst>
              <a:ext uri="{FF2B5EF4-FFF2-40B4-BE49-F238E27FC236}">
                <a16:creationId xmlns:a16="http://schemas.microsoft.com/office/drawing/2014/main" id="{6E38B727-B17E-431D-9377-3B1AABE690F8}"/>
              </a:ext>
            </a:extLst>
          </p:cNvPr>
          <p:cNvSpPr>
            <a:spLocks noGrp="1"/>
          </p:cNvSpPr>
          <p:nvPr>
            <p:ph type="title"/>
          </p:nvPr>
        </p:nvSpPr>
        <p:spPr>
          <a:xfrm>
            <a:off x="457200" y="427038"/>
            <a:ext cx="8229600" cy="990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sz="3800" b="1">
                <a:latin typeface="Arial Narrow" panose="020B0606020202030204" pitchFamily="34" charset="0"/>
              </a:rPr>
              <a:t>Data Collection and Maintenance</a:t>
            </a:r>
          </a:p>
        </p:txBody>
      </p:sp>
      <p:sp>
        <p:nvSpPr>
          <p:cNvPr id="62468" name="Rectangle 3">
            <a:extLst>
              <a:ext uri="{FF2B5EF4-FFF2-40B4-BE49-F238E27FC236}">
                <a16:creationId xmlns:a16="http://schemas.microsoft.com/office/drawing/2014/main" id="{742DBE96-661E-44D2-A688-8F1F05100E38}"/>
              </a:ext>
            </a:extLst>
          </p:cNvPr>
          <p:cNvSpPr>
            <a:spLocks noGrp="1"/>
          </p:cNvSpPr>
          <p:nvPr>
            <p:ph type="body" idx="1"/>
          </p:nvPr>
        </p:nvSpPr>
        <p:spPr>
          <a:xfrm>
            <a:off x="457200" y="1684338"/>
            <a:ext cx="7988300" cy="44418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just" eaLnBrk="1" hangingPunct="1"/>
            <a:r>
              <a:rPr lang="en-US" altLang="en-US" sz="2800">
                <a:latin typeface="Arial" panose="020B0604020202020204" pitchFamily="34" charset="0"/>
              </a:rPr>
              <a:t>Visual identification is used to determine a participant’s racial/ethnic category or the parent/guardian may be asked to identify the racial/ethnic group of their family member.</a:t>
            </a:r>
          </a:p>
        </p:txBody>
      </p:sp>
      <p:pic>
        <p:nvPicPr>
          <p:cNvPr id="62469" name="Picture 4" descr="MC900070836[1]">
            <a:extLst>
              <a:ext uri="{FF2B5EF4-FFF2-40B4-BE49-F238E27FC236}">
                <a16:creationId xmlns:a16="http://schemas.microsoft.com/office/drawing/2014/main" id="{8749190C-3F9D-4606-B672-51E69E306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2971">
            <a:off x="6134100" y="3738563"/>
            <a:ext cx="1901825"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a:extLst>
              <a:ext uri="{FF2B5EF4-FFF2-40B4-BE49-F238E27FC236}">
                <a16:creationId xmlns:a16="http://schemas.microsoft.com/office/drawing/2014/main" id="{EB1F46DB-C4B4-4FA4-9A6B-E09330B5848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EA5D53CF-37BC-4765-81AA-8C583ED30738}" type="slidenum">
              <a:rPr lang="en-US" altLang="en-US" sz="1200">
                <a:solidFill>
                  <a:srgbClr val="898989"/>
                </a:solidFill>
              </a:rPr>
              <a:pPr>
                <a:spcBef>
                  <a:spcPct val="0"/>
                </a:spcBef>
                <a:buFontTx/>
                <a:buNone/>
              </a:pPr>
              <a:t>31</a:t>
            </a:fld>
            <a:endParaRPr lang="en-US" altLang="en-US" sz="1200">
              <a:solidFill>
                <a:srgbClr val="898989"/>
              </a:solidFill>
            </a:endParaRPr>
          </a:p>
        </p:txBody>
      </p:sp>
      <p:sp>
        <p:nvSpPr>
          <p:cNvPr id="64515" name="Rectangle 5">
            <a:extLst>
              <a:ext uri="{FF2B5EF4-FFF2-40B4-BE49-F238E27FC236}">
                <a16:creationId xmlns:a16="http://schemas.microsoft.com/office/drawing/2014/main" id="{9D61C083-495E-4CBA-93C5-F00DDEBBBB8B}"/>
              </a:ext>
            </a:extLst>
          </p:cNvPr>
          <p:cNvSpPr>
            <a:spLocks noGrp="1"/>
          </p:cNvSpPr>
          <p:nvPr>
            <p:ph type="title"/>
          </p:nvPr>
        </p:nvSpPr>
        <p:spPr>
          <a:xfrm>
            <a:off x="457200" y="152400"/>
            <a:ext cx="8229600" cy="990600"/>
          </a:xfrm>
        </p:spPr>
        <p:txBody>
          <a:bodyPr/>
          <a:lstStyle/>
          <a:p>
            <a:pPr eaLnBrk="1" hangingPunct="1"/>
            <a:r>
              <a:rPr lang="en-US" altLang="en-US" sz="3200" b="1">
                <a:latin typeface="Arial" panose="020B0604020202020204" pitchFamily="34" charset="0"/>
              </a:rPr>
              <a:t>CIVIL RIGHTS DATA COLLECTION FORM</a:t>
            </a:r>
          </a:p>
        </p:txBody>
      </p:sp>
      <p:graphicFrame>
        <p:nvGraphicFramePr>
          <p:cNvPr id="64516" name="Object 4">
            <a:extLst>
              <a:ext uri="{FF2B5EF4-FFF2-40B4-BE49-F238E27FC236}">
                <a16:creationId xmlns:a16="http://schemas.microsoft.com/office/drawing/2014/main" id="{9D5B6DB0-1431-4EB3-ADCA-8F29E182C77D}"/>
              </a:ext>
            </a:extLst>
          </p:cNvPr>
          <p:cNvGraphicFramePr>
            <a:graphicFrameLocks noGrp="1" noChangeAspect="1"/>
          </p:cNvGraphicFramePr>
          <p:nvPr>
            <p:ph idx="1"/>
          </p:nvPr>
        </p:nvGraphicFramePr>
        <p:xfrm>
          <a:off x="2962275" y="1068388"/>
          <a:ext cx="3582988" cy="5053012"/>
        </p:xfrm>
        <a:graphic>
          <a:graphicData uri="http://schemas.openxmlformats.org/presentationml/2006/ole">
            <mc:AlternateContent xmlns:mc="http://schemas.openxmlformats.org/markup-compatibility/2006">
              <mc:Choice xmlns:v="urn:schemas-microsoft-com:vml" Requires="v">
                <p:oleObj spid="_x0000_s64522" name="Document" r:id="rId4" imgW="6704483" imgH="9455161" progId="Word.Document.8">
                  <p:embed/>
                </p:oleObj>
              </mc:Choice>
              <mc:Fallback>
                <p:oleObj name="Document" r:id="rId4" imgW="6704483" imgH="9455161"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2275" y="1068388"/>
                        <a:ext cx="3582988" cy="50530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a:extLst>
              <a:ext uri="{FF2B5EF4-FFF2-40B4-BE49-F238E27FC236}">
                <a16:creationId xmlns:a16="http://schemas.microsoft.com/office/drawing/2014/main" id="{517CFA36-4E4F-40DC-A3D4-91D6037CE7A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A836AE28-897D-4B14-848A-A8001893B2EA}" type="slidenum">
              <a:rPr lang="en-US" altLang="en-US" sz="1200">
                <a:solidFill>
                  <a:srgbClr val="898989"/>
                </a:solidFill>
              </a:rPr>
              <a:pPr>
                <a:spcBef>
                  <a:spcPct val="0"/>
                </a:spcBef>
                <a:buFontTx/>
                <a:buNone/>
              </a:pPr>
              <a:t>32</a:t>
            </a:fld>
            <a:endParaRPr lang="en-US" altLang="en-US" sz="1200">
              <a:solidFill>
                <a:srgbClr val="898989"/>
              </a:solidFill>
            </a:endParaRPr>
          </a:p>
        </p:txBody>
      </p:sp>
      <p:sp>
        <p:nvSpPr>
          <p:cNvPr id="66563" name="Rectangle 5">
            <a:extLst>
              <a:ext uri="{FF2B5EF4-FFF2-40B4-BE49-F238E27FC236}">
                <a16:creationId xmlns:a16="http://schemas.microsoft.com/office/drawing/2014/main" id="{5DA791B2-B763-4100-828E-A451207E1F85}"/>
              </a:ext>
            </a:extLst>
          </p:cNvPr>
          <p:cNvSpPr>
            <a:spLocks noGrp="1"/>
          </p:cNvSpPr>
          <p:nvPr>
            <p:ph type="title"/>
          </p:nvPr>
        </p:nvSpPr>
        <p:spPr/>
        <p:txBody>
          <a:bodyPr/>
          <a:lstStyle/>
          <a:p>
            <a:pPr eaLnBrk="1" hangingPunct="1"/>
            <a:r>
              <a:rPr lang="en-US" altLang="en-US" sz="4000" b="1">
                <a:latin typeface="Arial" panose="020B0604020202020204" pitchFamily="34" charset="0"/>
              </a:rPr>
              <a:t>Reporting Ethnicity and Race</a:t>
            </a:r>
          </a:p>
        </p:txBody>
      </p:sp>
      <p:graphicFrame>
        <p:nvGraphicFramePr>
          <p:cNvPr id="66564" name="Object 4">
            <a:extLst>
              <a:ext uri="{FF2B5EF4-FFF2-40B4-BE49-F238E27FC236}">
                <a16:creationId xmlns:a16="http://schemas.microsoft.com/office/drawing/2014/main" id="{0CB2206A-24AC-4A31-91C9-40E009CA8D8E}"/>
              </a:ext>
            </a:extLst>
          </p:cNvPr>
          <p:cNvGraphicFramePr>
            <a:graphicFrameLocks noGrp="1" noChangeAspect="1"/>
          </p:cNvGraphicFramePr>
          <p:nvPr>
            <p:ph idx="1"/>
          </p:nvPr>
        </p:nvGraphicFramePr>
        <p:xfrm>
          <a:off x="914400" y="1773238"/>
          <a:ext cx="7543800" cy="4308475"/>
        </p:xfrm>
        <a:graphic>
          <a:graphicData uri="http://schemas.openxmlformats.org/presentationml/2006/ole">
            <mc:AlternateContent xmlns:mc="http://schemas.openxmlformats.org/markup-compatibility/2006">
              <mc:Choice xmlns:v="urn:schemas-microsoft-com:vml" Requires="v">
                <p:oleObj spid="_x0000_s66570" name="Document" r:id="rId4" imgW="6442338" imgH="3680454" progId="Word.Document.8">
                  <p:embed/>
                </p:oleObj>
              </mc:Choice>
              <mc:Fallback>
                <p:oleObj name="Document" r:id="rId4" imgW="6442338" imgH="3680454"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73238"/>
                        <a:ext cx="7543800" cy="43084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a:extLst>
              <a:ext uri="{FF2B5EF4-FFF2-40B4-BE49-F238E27FC236}">
                <a16:creationId xmlns:a16="http://schemas.microsoft.com/office/drawing/2014/main" id="{3AB4A894-9E7A-4822-AABE-6605FBFEE47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B19D40CC-9BAB-42FA-9763-D013762FAEA1}" type="slidenum">
              <a:rPr lang="en-US" altLang="en-US" sz="1200">
                <a:solidFill>
                  <a:srgbClr val="898989"/>
                </a:solidFill>
              </a:rPr>
              <a:pPr>
                <a:spcBef>
                  <a:spcPct val="0"/>
                </a:spcBef>
                <a:buFontTx/>
                <a:buNone/>
              </a:pPr>
              <a:t>33</a:t>
            </a:fld>
            <a:endParaRPr lang="en-US" altLang="en-US" sz="1200">
              <a:solidFill>
                <a:srgbClr val="898989"/>
              </a:solidFill>
            </a:endParaRPr>
          </a:p>
        </p:txBody>
      </p:sp>
      <p:sp>
        <p:nvSpPr>
          <p:cNvPr id="68611" name="Rectangle 2">
            <a:extLst>
              <a:ext uri="{FF2B5EF4-FFF2-40B4-BE49-F238E27FC236}">
                <a16:creationId xmlns:a16="http://schemas.microsoft.com/office/drawing/2014/main" id="{AE162B97-3735-4AED-BF3A-B0C5B3AC3516}"/>
              </a:ext>
            </a:extLst>
          </p:cNvPr>
          <p:cNvSpPr>
            <a:spLocks noGrp="1"/>
          </p:cNvSpPr>
          <p:nvPr>
            <p:ph type="title"/>
          </p:nvPr>
        </p:nvSpPr>
        <p:spPr>
          <a:xfrm>
            <a:off x="457200" y="381000"/>
            <a:ext cx="8229600" cy="792163"/>
          </a:xfrm>
        </p:spPr>
        <p:txBody>
          <a:bodyPr/>
          <a:lstStyle/>
          <a:p>
            <a:pPr eaLnBrk="1" hangingPunct="1"/>
            <a:r>
              <a:rPr lang="en-US" altLang="en-US" sz="4000" b="1">
                <a:latin typeface="Arial" panose="020B0604020202020204" pitchFamily="34" charset="0"/>
              </a:rPr>
              <a:t>Reasonable Accommodations</a:t>
            </a:r>
          </a:p>
        </p:txBody>
      </p:sp>
      <p:sp>
        <p:nvSpPr>
          <p:cNvPr id="68612" name="Rectangle 3">
            <a:extLst>
              <a:ext uri="{FF2B5EF4-FFF2-40B4-BE49-F238E27FC236}">
                <a16:creationId xmlns:a16="http://schemas.microsoft.com/office/drawing/2014/main" id="{D82BF4A3-E39B-47C3-B42A-43750EC54208}"/>
              </a:ext>
            </a:extLst>
          </p:cNvPr>
          <p:cNvSpPr>
            <a:spLocks noGrp="1"/>
          </p:cNvSpPr>
          <p:nvPr>
            <p:ph type="body" idx="1"/>
          </p:nvPr>
        </p:nvSpPr>
        <p:spPr>
          <a:xfrm>
            <a:off x="685800" y="1676400"/>
            <a:ext cx="8001000" cy="2362200"/>
          </a:xfrm>
        </p:spPr>
        <p:txBody>
          <a:bodyPr/>
          <a:lstStyle/>
          <a:p>
            <a:pPr algn="ctr" eaLnBrk="1" hangingPunct="1">
              <a:lnSpc>
                <a:spcPct val="90000"/>
              </a:lnSpc>
              <a:buFont typeface="Wingdings" panose="05000000000000000000" pitchFamily="2" charset="2"/>
              <a:buNone/>
            </a:pPr>
            <a:r>
              <a:rPr lang="en-US" altLang="en-US">
                <a:latin typeface="Arial" panose="020B0604020202020204" pitchFamily="34" charset="0"/>
              </a:rPr>
              <a:t>Ensures access for people with disabilities</a:t>
            </a:r>
            <a:endParaRPr lang="en-US" altLang="en-US" sz="2800">
              <a:latin typeface="Arial" panose="020B0604020202020204" pitchFamily="34" charset="0"/>
            </a:endParaRPr>
          </a:p>
          <a:p>
            <a:pPr eaLnBrk="1" hangingPunct="1">
              <a:lnSpc>
                <a:spcPct val="90000"/>
              </a:lnSpc>
              <a:spcBef>
                <a:spcPct val="50000"/>
              </a:spcBef>
              <a:buFont typeface="Wingdings" panose="05000000000000000000" pitchFamily="2" charset="2"/>
              <a:buChar char="v"/>
            </a:pPr>
            <a:r>
              <a:rPr lang="en-US" altLang="en-US" sz="2400">
                <a:latin typeface="Arial" panose="020B0604020202020204" pitchFamily="34" charset="0"/>
              </a:rPr>
              <a:t>If you get a request that you are not able to accommodate contact the CACFP office.  </a:t>
            </a:r>
          </a:p>
          <a:p>
            <a:pPr eaLnBrk="1" hangingPunct="1">
              <a:lnSpc>
                <a:spcPct val="90000"/>
              </a:lnSpc>
              <a:spcBef>
                <a:spcPct val="50000"/>
              </a:spcBef>
              <a:buFont typeface="Wingdings" panose="05000000000000000000" pitchFamily="2" charset="2"/>
              <a:buChar char="v"/>
            </a:pPr>
            <a:r>
              <a:rPr lang="en-US" altLang="en-US" sz="2400">
                <a:latin typeface="Arial" panose="020B0604020202020204" pitchFamily="34" charset="0"/>
              </a:rPr>
              <a:t>If they are unable to fulfill the request they will contact USDA Mid-Atlantic Regional Office.</a:t>
            </a:r>
            <a:endParaRPr lang="en-US" altLang="en-US"/>
          </a:p>
        </p:txBody>
      </p:sp>
      <p:pic>
        <p:nvPicPr>
          <p:cNvPr id="68613" name="Content Placeholder 5" descr="disabilities.gif">
            <a:extLst>
              <a:ext uri="{FF2B5EF4-FFF2-40B4-BE49-F238E27FC236}">
                <a16:creationId xmlns:a16="http://schemas.microsoft.com/office/drawing/2014/main" id="{E78561FC-D096-4CA9-A0DD-5B6416E46C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191000"/>
            <a:ext cx="67818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a:extLst>
              <a:ext uri="{FF2B5EF4-FFF2-40B4-BE49-F238E27FC236}">
                <a16:creationId xmlns:a16="http://schemas.microsoft.com/office/drawing/2014/main" id="{2BCD4A98-F327-4906-81A3-6257A19D125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19A33283-DC97-42E1-9AEA-EBA45ED39399}" type="slidenum">
              <a:rPr lang="en-US" altLang="en-US" sz="1200">
                <a:solidFill>
                  <a:srgbClr val="898989"/>
                </a:solidFill>
              </a:rPr>
              <a:pPr>
                <a:spcBef>
                  <a:spcPct val="0"/>
                </a:spcBef>
                <a:buFontTx/>
                <a:buNone/>
              </a:pPr>
              <a:t>34</a:t>
            </a:fld>
            <a:endParaRPr lang="en-US" altLang="en-US" sz="1200">
              <a:solidFill>
                <a:srgbClr val="898989"/>
              </a:solidFill>
            </a:endParaRPr>
          </a:p>
        </p:txBody>
      </p:sp>
      <p:sp>
        <p:nvSpPr>
          <p:cNvPr id="70659" name="Rectangle 2">
            <a:extLst>
              <a:ext uri="{FF2B5EF4-FFF2-40B4-BE49-F238E27FC236}">
                <a16:creationId xmlns:a16="http://schemas.microsoft.com/office/drawing/2014/main" id="{D332CA39-1C3B-4885-A0D2-D5CBD63335C2}"/>
              </a:ext>
            </a:extLst>
          </p:cNvPr>
          <p:cNvSpPr>
            <a:spLocks noGrp="1"/>
          </p:cNvSpPr>
          <p:nvPr>
            <p:ph type="title"/>
          </p:nvPr>
        </p:nvSpPr>
        <p:spPr>
          <a:xfrm>
            <a:off x="914400" y="457200"/>
            <a:ext cx="7848600" cy="1143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l" eaLnBrk="1" hangingPunct="1"/>
            <a:br>
              <a:rPr lang="en-US" altLang="en-US" sz="3200" b="1">
                <a:latin typeface="Arial" panose="020B0604020202020204" pitchFamily="34" charset="0"/>
              </a:rPr>
            </a:br>
            <a:r>
              <a:rPr lang="en-US" altLang="en-US" sz="3200" b="1">
                <a:latin typeface="Arial" panose="020B0604020202020204" pitchFamily="34" charset="0"/>
              </a:rPr>
              <a:t>The following information should be</a:t>
            </a:r>
            <a:br>
              <a:rPr lang="en-US" altLang="en-US" sz="3200" b="1">
                <a:latin typeface="Arial" panose="020B0604020202020204" pitchFamily="34" charset="0"/>
              </a:rPr>
            </a:br>
            <a:r>
              <a:rPr lang="en-US" altLang="en-US" sz="3200" b="1">
                <a:latin typeface="Arial" panose="020B0604020202020204" pitchFamily="34" charset="0"/>
              </a:rPr>
              <a:t>included in a Civil Rights Complaint</a:t>
            </a:r>
            <a:r>
              <a:rPr lang="en-US" altLang="en-US" sz="3200" b="1"/>
              <a:t>…</a:t>
            </a:r>
            <a:r>
              <a:rPr lang="en-US" altLang="en-US" sz="3200" b="1">
                <a:latin typeface="Arial" panose="020B0604020202020204" pitchFamily="34" charset="0"/>
              </a:rPr>
              <a:t>.</a:t>
            </a:r>
          </a:p>
        </p:txBody>
      </p:sp>
      <p:sp>
        <p:nvSpPr>
          <p:cNvPr id="70660" name="Rectangle 3">
            <a:extLst>
              <a:ext uri="{FF2B5EF4-FFF2-40B4-BE49-F238E27FC236}">
                <a16:creationId xmlns:a16="http://schemas.microsoft.com/office/drawing/2014/main" id="{7C037D13-E04E-4628-910E-E80B875167E7}"/>
              </a:ext>
            </a:extLst>
          </p:cNvPr>
          <p:cNvSpPr>
            <a:spLocks noGrp="1"/>
          </p:cNvSpPr>
          <p:nvPr>
            <p:ph type="body" idx="1"/>
          </p:nvPr>
        </p:nvSpPr>
        <p:spPr>
          <a:xfrm>
            <a:off x="457200" y="2057400"/>
            <a:ext cx="8001000" cy="3657600"/>
          </a:xfrm>
          <a:noFill/>
          <a:extLst>
            <a:ext uri="{AF507438-7753-43E0-B8FC-AC1667EBCBE1}">
              <a14:hiddenEffects xmlns:a14="http://schemas.microsoft.com/office/drawing/2010/main">
                <a:effectLst>
                  <a:outerShdw dist="107763" dir="18900000" algn="ctr" rotWithShape="0">
                    <a:srgbClr val="808080"/>
                  </a:outerShdw>
                </a:effectLst>
              </a14:hiddenEffects>
            </a:ext>
          </a:extLst>
        </p:spPr>
        <p:txBody>
          <a:bodyPr lIns="92075" tIns="46038" rIns="92075" bIns="46038"/>
          <a:lstStyle/>
          <a:p>
            <a:pPr lvl="1" eaLnBrk="1" hangingPunct="1">
              <a:lnSpc>
                <a:spcPct val="70000"/>
              </a:lnSpc>
            </a:pPr>
            <a:r>
              <a:rPr lang="en-US" altLang="en-US" sz="2400">
                <a:latin typeface="Arial" panose="020B0604020202020204" pitchFamily="34" charset="0"/>
              </a:rPr>
              <a:t>Name, Address, and Telephone number of the complainant. </a:t>
            </a:r>
          </a:p>
          <a:p>
            <a:pPr lvl="1" eaLnBrk="1" hangingPunct="1">
              <a:lnSpc>
                <a:spcPct val="70000"/>
              </a:lnSpc>
              <a:buFont typeface="Arial" panose="020B0604020202020204" pitchFamily="34" charset="0"/>
              <a:buNone/>
            </a:pPr>
            <a:endParaRPr lang="en-US" altLang="en-US" sz="2400">
              <a:latin typeface="Arial" panose="020B0604020202020204" pitchFamily="34" charset="0"/>
            </a:endParaRPr>
          </a:p>
          <a:p>
            <a:pPr lvl="1" eaLnBrk="1" hangingPunct="1">
              <a:lnSpc>
                <a:spcPct val="70000"/>
              </a:lnSpc>
            </a:pPr>
            <a:r>
              <a:rPr lang="en-US" altLang="en-US" sz="2400">
                <a:latin typeface="Arial" panose="020B0604020202020204" pitchFamily="34" charset="0"/>
              </a:rPr>
              <a:t>Specific location and name of the entity delivering the service or benefit.</a:t>
            </a:r>
          </a:p>
          <a:p>
            <a:pPr lvl="1" eaLnBrk="1" hangingPunct="1">
              <a:lnSpc>
                <a:spcPct val="70000"/>
              </a:lnSpc>
              <a:buFont typeface="Arial" panose="020B0604020202020204" pitchFamily="34" charset="0"/>
              <a:buNone/>
            </a:pPr>
            <a:endParaRPr lang="en-US" altLang="en-US" sz="2400">
              <a:latin typeface="Arial" panose="020B0604020202020204" pitchFamily="34" charset="0"/>
            </a:endParaRPr>
          </a:p>
          <a:p>
            <a:pPr lvl="1" algn="just" eaLnBrk="1" hangingPunct="1">
              <a:lnSpc>
                <a:spcPct val="70000"/>
              </a:lnSpc>
            </a:pPr>
            <a:r>
              <a:rPr lang="en-US" altLang="en-US" sz="2400">
                <a:latin typeface="Arial" panose="020B0604020202020204" pitchFamily="34" charset="0"/>
              </a:rPr>
              <a:t>Nature of the incident or action that led the complainant to feel discrimination was a factor, or an example of the method of administration which is having an effect on the public, potential participants, or participants.</a:t>
            </a:r>
          </a:p>
        </p:txBody>
      </p:sp>
    </p:spTree>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a:extLst>
              <a:ext uri="{FF2B5EF4-FFF2-40B4-BE49-F238E27FC236}">
                <a16:creationId xmlns:a16="http://schemas.microsoft.com/office/drawing/2014/main" id="{1314EA62-5F58-4931-9D90-6FA8A93FD25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0D9D25A0-8874-4C47-8A69-87C711EB4968}" type="slidenum">
              <a:rPr lang="en-US" altLang="en-US" sz="1200">
                <a:solidFill>
                  <a:srgbClr val="898989"/>
                </a:solidFill>
              </a:rPr>
              <a:pPr>
                <a:spcBef>
                  <a:spcPct val="0"/>
                </a:spcBef>
                <a:buFontTx/>
                <a:buNone/>
              </a:pPr>
              <a:t>35</a:t>
            </a:fld>
            <a:endParaRPr lang="en-US" altLang="en-US" sz="1200">
              <a:solidFill>
                <a:srgbClr val="898989"/>
              </a:solidFill>
            </a:endParaRPr>
          </a:p>
        </p:txBody>
      </p:sp>
      <p:sp>
        <p:nvSpPr>
          <p:cNvPr id="31747" name="Rectangle 3">
            <a:extLst>
              <a:ext uri="{FF2B5EF4-FFF2-40B4-BE49-F238E27FC236}">
                <a16:creationId xmlns:a16="http://schemas.microsoft.com/office/drawing/2014/main" id="{9FFACBFE-E0A9-490D-AC34-812DEAC0A9FC}"/>
              </a:ext>
            </a:extLst>
          </p:cNvPr>
          <p:cNvSpPr>
            <a:spLocks noChangeArrowheads="1"/>
          </p:cNvSpPr>
          <p:nvPr/>
        </p:nvSpPr>
        <p:spPr bwMode="auto">
          <a:xfrm>
            <a:off x="1447800" y="2209800"/>
            <a:ext cx="6781800" cy="2133600"/>
          </a:xfrm>
          <a:prstGeom prst="rect">
            <a:avLst/>
          </a:prstGeom>
          <a:noFill/>
          <a:ln>
            <a:noFill/>
          </a:ln>
          <a:extLst>
            <a:ext uri="{909E8E84-426E-40DD-AFC4-6F175D3DCCD1}">
              <a14:hiddenFill xmlns:a14="http://schemas.microsoft.com/office/drawing/2010/main">
                <a:solidFill>
                  <a:srgbClr val="B9CDE5"/>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eaLnBrk="1" hangingPunct="1">
              <a:lnSpc>
                <a:spcPct val="80000"/>
              </a:lnSpc>
              <a:spcBef>
                <a:spcPct val="75000"/>
              </a:spcBef>
              <a:buFont typeface="Wingdings" panose="05000000000000000000" pitchFamily="2" charset="2"/>
              <a:buNone/>
            </a:pPr>
            <a:r>
              <a:rPr lang="en-US" altLang="en-US" sz="2000">
                <a:latin typeface="Arial" panose="020B0604020202020204" pitchFamily="34" charset="0"/>
              </a:rPr>
              <a:t>"Handicapped person" is defined in </a:t>
            </a:r>
            <a:r>
              <a:rPr lang="en-US" altLang="en-US" sz="2000">
                <a:solidFill>
                  <a:schemeClr val="bg2"/>
                </a:solidFill>
                <a:latin typeface="Arial" panose="020B0604020202020204" pitchFamily="34" charset="0"/>
              </a:rPr>
              <a:t>7 CFR 15b.3(i)</a:t>
            </a:r>
            <a:r>
              <a:rPr lang="en-US" altLang="en-US" sz="2000">
                <a:latin typeface="Arial" panose="020B0604020202020204" pitchFamily="34" charset="0"/>
              </a:rPr>
              <a:t> as any person who has "a physical or mental impairment which substantially limits one or more major life activities, has a record of such impairment, or is regarded as having such an impairment." </a:t>
            </a:r>
          </a:p>
          <a:p>
            <a:pPr eaLnBrk="1" hangingPunct="1">
              <a:lnSpc>
                <a:spcPct val="80000"/>
              </a:lnSpc>
              <a:spcBef>
                <a:spcPct val="75000"/>
              </a:spcBef>
              <a:buFont typeface="Wingdings" panose="05000000000000000000" pitchFamily="2" charset="2"/>
              <a:buNone/>
            </a:pPr>
            <a:endParaRPr lang="en-US" altLang="en-US" sz="600">
              <a:latin typeface="Arial" panose="020B0604020202020204" pitchFamily="34" charset="0"/>
            </a:endParaRPr>
          </a:p>
          <a:p>
            <a:pPr eaLnBrk="1" hangingPunct="1">
              <a:lnSpc>
                <a:spcPct val="80000"/>
              </a:lnSpc>
              <a:spcBef>
                <a:spcPct val="75000"/>
              </a:spcBef>
              <a:buFont typeface="Wingdings" panose="05000000000000000000" pitchFamily="2" charset="2"/>
              <a:buNone/>
            </a:pPr>
            <a:r>
              <a:rPr lang="en-US" altLang="en-US" sz="2000">
                <a:latin typeface="Arial" panose="020B0604020202020204" pitchFamily="34" charset="0"/>
              </a:rPr>
              <a:t>"Major life activities" are defined in 7 CFR 15b.3(k) as "functions such as caring for one's self, performing manual tasks, walking, seeing, hearing, speaking, breathing, learning and working." </a:t>
            </a:r>
            <a:endParaRPr lang="en-US" altLang="en-US" sz="2000">
              <a:solidFill>
                <a:srgbClr val="000000"/>
              </a:solidFill>
              <a:latin typeface="Arial" panose="020B0604020202020204" pitchFamily="34" charset="0"/>
            </a:endParaRPr>
          </a:p>
          <a:p>
            <a:pPr eaLnBrk="1" hangingPunct="1">
              <a:lnSpc>
                <a:spcPct val="80000"/>
              </a:lnSpc>
            </a:pPr>
            <a:endParaRPr lang="en-US" altLang="en-US" sz="2000">
              <a:latin typeface="Arial" panose="020B0604020202020204" pitchFamily="34" charset="0"/>
            </a:endParaRPr>
          </a:p>
        </p:txBody>
      </p:sp>
      <p:sp>
        <p:nvSpPr>
          <p:cNvPr id="72708" name="Rectangle 6">
            <a:extLst>
              <a:ext uri="{FF2B5EF4-FFF2-40B4-BE49-F238E27FC236}">
                <a16:creationId xmlns:a16="http://schemas.microsoft.com/office/drawing/2014/main" id="{7CD1D110-1CCD-4B88-81DF-D4F92B9167A1}"/>
              </a:ext>
            </a:extLst>
          </p:cNvPr>
          <p:cNvSpPr>
            <a:spLocks noChangeArrowheads="1"/>
          </p:cNvSpPr>
          <p:nvPr/>
        </p:nvSpPr>
        <p:spPr bwMode="auto">
          <a:xfrm>
            <a:off x="1447800" y="533400"/>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lgn="ctr" eaLnBrk="1" hangingPunct="1">
              <a:spcBef>
                <a:spcPct val="0"/>
              </a:spcBef>
              <a:buFontTx/>
              <a:buNone/>
            </a:pPr>
            <a:r>
              <a:rPr lang="en-US" altLang="en-US" sz="4000">
                <a:latin typeface="Arial Black" panose="020B0A04020102020204" pitchFamily="34" charset="0"/>
              </a:rPr>
              <a:t>Definition of Disability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a:extLst>
              <a:ext uri="{FF2B5EF4-FFF2-40B4-BE49-F238E27FC236}">
                <a16:creationId xmlns:a16="http://schemas.microsoft.com/office/drawing/2014/main" id="{FE90088B-4BF1-4A09-838B-14BAB946ECC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BE13E6B7-633A-43FB-817D-D9ECE94B1721}" type="slidenum">
              <a:rPr lang="en-US" altLang="en-US" sz="1200">
                <a:solidFill>
                  <a:srgbClr val="898989"/>
                </a:solidFill>
              </a:rPr>
              <a:pPr>
                <a:spcBef>
                  <a:spcPct val="0"/>
                </a:spcBef>
                <a:buFontTx/>
                <a:buNone/>
              </a:pPr>
              <a:t>36</a:t>
            </a:fld>
            <a:endParaRPr lang="en-US" altLang="en-US" sz="1200">
              <a:solidFill>
                <a:srgbClr val="898989"/>
              </a:solidFill>
            </a:endParaRPr>
          </a:p>
        </p:txBody>
      </p:sp>
      <p:sp>
        <p:nvSpPr>
          <p:cNvPr id="74755" name="Rectangle 2">
            <a:extLst>
              <a:ext uri="{FF2B5EF4-FFF2-40B4-BE49-F238E27FC236}">
                <a16:creationId xmlns:a16="http://schemas.microsoft.com/office/drawing/2014/main" id="{00ECF432-9FBA-4926-87FB-B525F9225533}"/>
              </a:ext>
            </a:extLst>
          </p:cNvPr>
          <p:cNvSpPr>
            <a:spLocks noGrp="1"/>
          </p:cNvSpPr>
          <p:nvPr>
            <p:ph type="title"/>
          </p:nvPr>
        </p:nvSpPr>
        <p:spPr>
          <a:xfrm>
            <a:off x="457200" y="533400"/>
            <a:ext cx="8229600" cy="1143000"/>
          </a:xfrm>
        </p:spPr>
        <p:txBody>
          <a:bodyPr/>
          <a:lstStyle/>
          <a:p>
            <a:pPr eaLnBrk="1" hangingPunct="1">
              <a:lnSpc>
                <a:spcPct val="90000"/>
              </a:lnSpc>
            </a:pPr>
            <a:r>
              <a:rPr lang="en-US" altLang="en-US" sz="3200" b="1">
                <a:latin typeface="Arial" panose="020B0604020202020204" pitchFamily="34" charset="0"/>
              </a:rPr>
              <a:t>SUBSTITUTIONS TO </a:t>
            </a:r>
            <a:br>
              <a:rPr lang="en-US" altLang="en-US" sz="3200" b="1">
                <a:latin typeface="Arial" panose="020B0604020202020204" pitchFamily="34" charset="0"/>
              </a:rPr>
            </a:br>
            <a:r>
              <a:rPr lang="en-US" altLang="en-US" sz="3200" b="1">
                <a:latin typeface="Arial" panose="020B0604020202020204" pitchFamily="34" charset="0"/>
              </a:rPr>
              <a:t>CACFP MEAL PATTERNS</a:t>
            </a:r>
            <a:br>
              <a:rPr lang="en-US" altLang="en-US" sz="3600" b="1">
                <a:latin typeface="Arial" panose="020B0604020202020204" pitchFamily="34" charset="0"/>
              </a:rPr>
            </a:br>
            <a:endParaRPr lang="en-US" altLang="en-US" sz="3600" b="1">
              <a:latin typeface="Arial" panose="020B0604020202020204" pitchFamily="34" charset="0"/>
            </a:endParaRPr>
          </a:p>
        </p:txBody>
      </p:sp>
      <p:sp>
        <p:nvSpPr>
          <p:cNvPr id="74756" name="Rectangle 5">
            <a:extLst>
              <a:ext uri="{FF2B5EF4-FFF2-40B4-BE49-F238E27FC236}">
                <a16:creationId xmlns:a16="http://schemas.microsoft.com/office/drawing/2014/main" id="{9CD8F1C3-3110-4E02-A93D-27E8B76C980C}"/>
              </a:ext>
            </a:extLst>
          </p:cNvPr>
          <p:cNvSpPr>
            <a:spLocks noChangeArrowheads="1"/>
          </p:cNvSpPr>
          <p:nvPr/>
        </p:nvSpPr>
        <p:spPr bwMode="auto">
          <a:xfrm>
            <a:off x="457200" y="1676400"/>
            <a:ext cx="8077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entury" panose="02040604050505020304" pitchFamily="18" charset="0"/>
              </a:defRPr>
            </a:lvl1pPr>
            <a:lvl2pPr>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lvl="1" eaLnBrk="1" hangingPunct="1">
              <a:spcBef>
                <a:spcPct val="0"/>
              </a:spcBef>
              <a:buFontTx/>
              <a:buNone/>
            </a:pPr>
            <a:r>
              <a:rPr lang="en-US" altLang="en-US" sz="2400" b="1">
                <a:latin typeface="Arial" panose="020B0604020202020204" pitchFamily="34" charset="0"/>
              </a:rPr>
              <a:t>Substitutions are </a:t>
            </a:r>
            <a:r>
              <a:rPr lang="en-US" altLang="en-US" sz="2400" b="1" u="sng">
                <a:latin typeface="Arial" panose="020B0604020202020204" pitchFamily="34" charset="0"/>
              </a:rPr>
              <a:t>required</a:t>
            </a:r>
            <a:r>
              <a:rPr lang="en-US" altLang="en-US" sz="2400" b="1">
                <a:latin typeface="Arial" panose="020B0604020202020204" pitchFamily="34" charset="0"/>
              </a:rPr>
              <a:t> for disabled individuals and must be documented by a licensed physician</a:t>
            </a:r>
          </a:p>
          <a:p>
            <a:pPr lvl="1" eaLnBrk="1" hangingPunct="1">
              <a:spcBef>
                <a:spcPct val="0"/>
              </a:spcBef>
              <a:buFontTx/>
              <a:buNone/>
            </a:pPr>
            <a:endParaRPr lang="en-US" altLang="en-US" sz="2400" b="1">
              <a:latin typeface="Arial" panose="020B0604020202020204" pitchFamily="34" charset="0"/>
            </a:endParaRPr>
          </a:p>
          <a:p>
            <a:pPr lvl="1" eaLnBrk="1" hangingPunct="1">
              <a:spcBef>
                <a:spcPct val="0"/>
              </a:spcBef>
              <a:buFontTx/>
              <a:buNone/>
            </a:pPr>
            <a:r>
              <a:rPr lang="en-US" altLang="en-US" sz="2400" b="1">
                <a:latin typeface="Arial" panose="020B0604020202020204" pitchFamily="34" charset="0"/>
              </a:rPr>
              <a:t>Substitutions are </a:t>
            </a:r>
            <a:r>
              <a:rPr lang="en-US" altLang="en-US" sz="2400" b="1" u="sng">
                <a:latin typeface="Arial" panose="020B0604020202020204" pitchFamily="34" charset="0"/>
              </a:rPr>
              <a:t>permitted</a:t>
            </a:r>
            <a:r>
              <a:rPr lang="en-US" altLang="en-US" sz="2400" b="1">
                <a:latin typeface="Arial" panose="020B0604020202020204" pitchFamily="34" charset="0"/>
              </a:rPr>
              <a:t> for medical or other special dietary needs and must be documented by a medical authority</a:t>
            </a:r>
          </a:p>
        </p:txBody>
      </p:sp>
      <p:pic>
        <p:nvPicPr>
          <p:cNvPr id="74757" name="Picture 2" descr="http://isaiahinternational.org/yahoo_site_admin/assets/images/kids_world_new_whitebg.1200521_std.jpg">
            <a:extLst>
              <a:ext uri="{FF2B5EF4-FFF2-40B4-BE49-F238E27FC236}">
                <a16:creationId xmlns:a16="http://schemas.microsoft.com/office/drawing/2014/main" id="{0B425960-F0D0-4D4D-B705-39A63EE0B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00" t="30556" r="5000"/>
          <a:stretch>
            <a:fillRect/>
          </a:stretch>
        </p:blipFill>
        <p:spPr bwMode="auto">
          <a:xfrm>
            <a:off x="2528888" y="4495800"/>
            <a:ext cx="43291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a:extLst>
              <a:ext uri="{FF2B5EF4-FFF2-40B4-BE49-F238E27FC236}">
                <a16:creationId xmlns:a16="http://schemas.microsoft.com/office/drawing/2014/main" id="{F6C801DC-B9F4-47B3-B685-121F8010928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60C41A17-5A42-491A-9FBF-FA68DFB48E8C}" type="slidenum">
              <a:rPr lang="en-US" altLang="en-US" sz="1200">
                <a:solidFill>
                  <a:srgbClr val="898989"/>
                </a:solidFill>
              </a:rPr>
              <a:pPr>
                <a:spcBef>
                  <a:spcPct val="0"/>
                </a:spcBef>
                <a:buFontTx/>
                <a:buNone/>
              </a:pPr>
              <a:t>37</a:t>
            </a:fld>
            <a:endParaRPr lang="en-US" altLang="en-US" sz="1200">
              <a:solidFill>
                <a:srgbClr val="898989"/>
              </a:solidFill>
            </a:endParaRPr>
          </a:p>
        </p:txBody>
      </p:sp>
      <p:sp>
        <p:nvSpPr>
          <p:cNvPr id="76803" name="Rectangle 2">
            <a:extLst>
              <a:ext uri="{FF2B5EF4-FFF2-40B4-BE49-F238E27FC236}">
                <a16:creationId xmlns:a16="http://schemas.microsoft.com/office/drawing/2014/main" id="{FFF134A2-C71F-47BE-90D2-0E8C7CC1D775}"/>
              </a:ext>
            </a:extLst>
          </p:cNvPr>
          <p:cNvSpPr>
            <a:spLocks noGrp="1"/>
          </p:cNvSpPr>
          <p:nvPr>
            <p:ph type="title"/>
          </p:nvPr>
        </p:nvSpPr>
        <p:spPr/>
        <p:txBody>
          <a:bodyPr/>
          <a:lstStyle/>
          <a:p>
            <a:pPr eaLnBrk="1" hangingPunct="1"/>
            <a:r>
              <a:rPr lang="en-US" altLang="en-US" sz="3600" b="1">
                <a:latin typeface="Arial" panose="020B0604020202020204" pitchFamily="34" charset="0"/>
              </a:rPr>
              <a:t>Documentation Required for CACFP </a:t>
            </a:r>
            <a:r>
              <a:rPr lang="en-US" altLang="en-US" sz="3200" b="1">
                <a:solidFill>
                  <a:srgbClr val="000060"/>
                </a:solidFill>
                <a:latin typeface="Arial" panose="020B0604020202020204" pitchFamily="34" charset="0"/>
              </a:rPr>
              <a:t>Meal Substitutions</a:t>
            </a:r>
          </a:p>
        </p:txBody>
      </p:sp>
      <p:sp>
        <p:nvSpPr>
          <p:cNvPr id="76804" name="Rectangle 3">
            <a:extLst>
              <a:ext uri="{FF2B5EF4-FFF2-40B4-BE49-F238E27FC236}">
                <a16:creationId xmlns:a16="http://schemas.microsoft.com/office/drawing/2014/main" id="{0F863212-BCC1-473B-995E-31574C6C02F3}"/>
              </a:ext>
            </a:extLst>
          </p:cNvPr>
          <p:cNvSpPr>
            <a:spLocks noGrp="1"/>
          </p:cNvSpPr>
          <p:nvPr>
            <p:ph type="body" idx="1"/>
          </p:nvPr>
        </p:nvSpPr>
        <p:spPr>
          <a:xfrm>
            <a:off x="457200" y="1905000"/>
            <a:ext cx="8229600" cy="3886200"/>
          </a:xfrm>
        </p:spPr>
        <p:txBody>
          <a:bodyPr/>
          <a:lstStyle/>
          <a:p>
            <a:pPr eaLnBrk="1" hangingPunct="1">
              <a:lnSpc>
                <a:spcPct val="90000"/>
              </a:lnSpc>
              <a:spcBef>
                <a:spcPct val="0"/>
              </a:spcBef>
              <a:buClr>
                <a:schemeClr val="tx1"/>
              </a:buClr>
              <a:buFont typeface="Wingdings" panose="05000000000000000000" pitchFamily="2" charset="2"/>
              <a:buNone/>
            </a:pPr>
            <a:r>
              <a:rPr lang="en-US" altLang="en-US" sz="2400" b="1" u="sng">
                <a:latin typeface="Arial" panose="020B0604020202020204" pitchFamily="34" charset="0"/>
              </a:rPr>
              <a:t>Disabled Individual</a:t>
            </a:r>
            <a:r>
              <a:rPr lang="en-US" altLang="en-US" sz="2400" b="1">
                <a:latin typeface="Arial" panose="020B0604020202020204" pitchFamily="34" charset="0"/>
              </a:rPr>
              <a:t> - </a:t>
            </a:r>
            <a:r>
              <a:rPr lang="en-US" altLang="en-US" sz="2400" b="1">
                <a:solidFill>
                  <a:srgbClr val="000060"/>
                </a:solidFill>
                <a:latin typeface="Arial" panose="020B0604020202020204" pitchFamily="34" charset="0"/>
              </a:rPr>
              <a:t>Physician’s Statement</a:t>
            </a:r>
            <a:r>
              <a:rPr lang="en-US" altLang="en-US" sz="2400" b="1">
                <a:latin typeface="Arial" panose="020B0604020202020204" pitchFamily="34" charset="0"/>
              </a:rPr>
              <a:t> </a:t>
            </a:r>
          </a:p>
          <a:p>
            <a:pPr eaLnBrk="1" hangingPunct="1">
              <a:lnSpc>
                <a:spcPct val="40000"/>
              </a:lnSpc>
              <a:spcBef>
                <a:spcPct val="0"/>
              </a:spcBef>
              <a:buClr>
                <a:schemeClr val="tx1"/>
              </a:buClr>
              <a:buFont typeface="Wingdings" panose="05000000000000000000" pitchFamily="2" charset="2"/>
              <a:buNone/>
            </a:pPr>
            <a:endParaRPr lang="en-US" altLang="en-US" sz="2400" b="1">
              <a:latin typeface="Arial" panose="020B0604020202020204" pitchFamily="34" charset="0"/>
            </a:endParaRPr>
          </a:p>
          <a:p>
            <a:pPr lvl="1" eaLnBrk="1" hangingPunct="1">
              <a:lnSpc>
                <a:spcPct val="90000"/>
              </a:lnSpc>
              <a:spcBef>
                <a:spcPct val="0"/>
              </a:spcBef>
              <a:buClr>
                <a:schemeClr val="tx1"/>
              </a:buClr>
            </a:pPr>
            <a:r>
              <a:rPr lang="en-US" altLang="en-US" sz="2000" b="1">
                <a:latin typeface="Arial" panose="020B0604020202020204" pitchFamily="34" charset="0"/>
              </a:rPr>
              <a:t>Specify disability and why it restricts diet,</a:t>
            </a:r>
          </a:p>
          <a:p>
            <a:pPr lvl="1" eaLnBrk="1" hangingPunct="1">
              <a:lnSpc>
                <a:spcPct val="90000"/>
              </a:lnSpc>
              <a:buClr>
                <a:schemeClr val="tx1"/>
              </a:buClr>
            </a:pPr>
            <a:r>
              <a:rPr lang="en-US" altLang="en-US" sz="2000" b="1">
                <a:latin typeface="Arial" panose="020B0604020202020204" pitchFamily="34" charset="0"/>
              </a:rPr>
              <a:t>Major life activity affected, and</a:t>
            </a:r>
          </a:p>
          <a:p>
            <a:pPr lvl="1" eaLnBrk="1" hangingPunct="1">
              <a:lnSpc>
                <a:spcPct val="90000"/>
              </a:lnSpc>
              <a:buClr>
                <a:schemeClr val="tx1"/>
              </a:buClr>
            </a:pPr>
            <a:r>
              <a:rPr lang="en-US" altLang="en-US" sz="2000" b="1">
                <a:latin typeface="Arial" panose="020B0604020202020204" pitchFamily="34" charset="0"/>
              </a:rPr>
              <a:t>Food(s) to be omitted and food(s) to be substituted.</a:t>
            </a:r>
          </a:p>
          <a:p>
            <a:pPr lvl="1" eaLnBrk="1" hangingPunct="1">
              <a:lnSpc>
                <a:spcPct val="90000"/>
              </a:lnSpc>
              <a:buClr>
                <a:schemeClr val="tx1"/>
              </a:buClr>
              <a:buFont typeface="Wingdings" panose="05000000000000000000" pitchFamily="2" charset="2"/>
              <a:buNone/>
            </a:pPr>
            <a:r>
              <a:rPr lang="en-US" altLang="en-US" sz="2000" b="1">
                <a:latin typeface="Arial" panose="020B0604020202020204" pitchFamily="34" charset="0"/>
              </a:rPr>
              <a:t>	</a:t>
            </a:r>
          </a:p>
          <a:p>
            <a:pPr lvl="1" eaLnBrk="1" hangingPunct="1">
              <a:lnSpc>
                <a:spcPct val="90000"/>
              </a:lnSpc>
              <a:buClr>
                <a:schemeClr val="tx1"/>
              </a:buClr>
              <a:buFont typeface="Wingdings" panose="05000000000000000000" pitchFamily="2" charset="2"/>
              <a:buNone/>
            </a:pPr>
            <a:endParaRPr lang="en-US" altLang="en-US" sz="2000" b="1">
              <a:latin typeface="Arial" panose="020B0604020202020204" pitchFamily="34" charset="0"/>
            </a:endParaRPr>
          </a:p>
          <a:p>
            <a:pPr eaLnBrk="1" hangingPunct="1">
              <a:lnSpc>
                <a:spcPct val="90000"/>
              </a:lnSpc>
              <a:buClr>
                <a:schemeClr val="tx1"/>
              </a:buClr>
              <a:buFont typeface="Wingdings" panose="05000000000000000000" pitchFamily="2" charset="2"/>
              <a:buNone/>
            </a:pPr>
            <a:r>
              <a:rPr lang="en-US" altLang="en-US" sz="2400" b="1" u="sng">
                <a:latin typeface="Arial" panose="020B0604020202020204" pitchFamily="34" charset="0"/>
              </a:rPr>
              <a:t>Special Dietary Needs</a:t>
            </a:r>
            <a:r>
              <a:rPr lang="en-US" altLang="en-US" sz="2400" b="1">
                <a:latin typeface="Arial" panose="020B0604020202020204" pitchFamily="34" charset="0"/>
              </a:rPr>
              <a:t>  –  </a:t>
            </a:r>
            <a:r>
              <a:rPr lang="en-US" altLang="en-US" sz="2400" b="1">
                <a:solidFill>
                  <a:srgbClr val="000060"/>
                </a:solidFill>
                <a:latin typeface="Arial" panose="020B0604020202020204" pitchFamily="34" charset="0"/>
              </a:rPr>
              <a:t>Medical Authority</a:t>
            </a:r>
          </a:p>
          <a:p>
            <a:pPr eaLnBrk="1" hangingPunct="1">
              <a:lnSpc>
                <a:spcPct val="40000"/>
              </a:lnSpc>
              <a:spcBef>
                <a:spcPct val="0"/>
              </a:spcBef>
              <a:buClr>
                <a:schemeClr val="tx1"/>
              </a:buClr>
              <a:buFont typeface="Wingdings" panose="05000000000000000000" pitchFamily="2" charset="2"/>
              <a:buNone/>
            </a:pPr>
            <a:endParaRPr lang="en-US" altLang="en-US" sz="2400" b="1">
              <a:solidFill>
                <a:srgbClr val="000060"/>
              </a:solidFill>
              <a:latin typeface="Arial" panose="020B0604020202020204" pitchFamily="34" charset="0"/>
            </a:endParaRPr>
          </a:p>
          <a:p>
            <a:pPr lvl="1" eaLnBrk="1" hangingPunct="1">
              <a:lnSpc>
                <a:spcPct val="90000"/>
              </a:lnSpc>
              <a:spcBef>
                <a:spcPct val="0"/>
              </a:spcBef>
              <a:buClr>
                <a:schemeClr val="tx1"/>
              </a:buClr>
            </a:pPr>
            <a:r>
              <a:rPr lang="en-US" altLang="en-US" sz="2000" b="1">
                <a:latin typeface="Arial" panose="020B0604020202020204" pitchFamily="34" charset="0"/>
              </a:rPr>
              <a:t>Specify medical or special need and</a:t>
            </a:r>
          </a:p>
          <a:p>
            <a:pPr lvl="1" eaLnBrk="1" hangingPunct="1">
              <a:lnSpc>
                <a:spcPct val="90000"/>
              </a:lnSpc>
              <a:buClr>
                <a:schemeClr val="tx1"/>
              </a:buClr>
            </a:pPr>
            <a:r>
              <a:rPr lang="en-US" altLang="en-US" sz="2000" b="1">
                <a:latin typeface="Arial" panose="020B0604020202020204" pitchFamily="34" charset="0"/>
              </a:rPr>
              <a:t>Food(s) to be omitted and food(s) to be substituted.</a:t>
            </a:r>
            <a:endParaRPr lang="en-US" altLang="en-US" sz="2000">
              <a:latin typeface="Arial" panose="020B0604020202020204" pitchFamily="34" charset="0"/>
            </a:endParaRPr>
          </a:p>
          <a:p>
            <a:pPr eaLnBrk="1" hangingPunct="1">
              <a:lnSpc>
                <a:spcPct val="90000"/>
              </a:lnSpc>
            </a:pPr>
            <a:endParaRPr lang="en-US" altLang="en-US" sz="2400">
              <a:latin typeface="Arial" panose="020B0604020202020204" pitchFamily="34" charset="0"/>
            </a:endParaRPr>
          </a:p>
        </p:txBody>
      </p:sp>
    </p:spTree>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a:extLst>
              <a:ext uri="{FF2B5EF4-FFF2-40B4-BE49-F238E27FC236}">
                <a16:creationId xmlns:a16="http://schemas.microsoft.com/office/drawing/2014/main" id="{706F407C-670A-4F6B-B26B-B5A10481100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E3EA32E4-FC9C-4D06-8354-0668D3A27176}" type="slidenum">
              <a:rPr lang="en-US" altLang="en-US" sz="1200">
                <a:solidFill>
                  <a:srgbClr val="898989"/>
                </a:solidFill>
              </a:rPr>
              <a:pPr>
                <a:spcBef>
                  <a:spcPct val="0"/>
                </a:spcBef>
                <a:buFontTx/>
                <a:buNone/>
              </a:pPr>
              <a:t>38</a:t>
            </a:fld>
            <a:endParaRPr lang="en-US" altLang="en-US" sz="1200">
              <a:solidFill>
                <a:srgbClr val="898989"/>
              </a:solidFill>
            </a:endParaRPr>
          </a:p>
        </p:txBody>
      </p:sp>
      <p:sp>
        <p:nvSpPr>
          <p:cNvPr id="78851" name="Rectangle 2">
            <a:extLst>
              <a:ext uri="{FF2B5EF4-FFF2-40B4-BE49-F238E27FC236}">
                <a16:creationId xmlns:a16="http://schemas.microsoft.com/office/drawing/2014/main" id="{0160CF24-59A5-468D-B695-4023F27BE5EC}"/>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lnSpc>
                <a:spcPct val="90000"/>
              </a:lnSpc>
            </a:pPr>
            <a:br>
              <a:rPr lang="en-US" altLang="en-US" sz="3200" b="1" i="1">
                <a:latin typeface="Arial" panose="020B0604020202020204" pitchFamily="34" charset="0"/>
              </a:rPr>
            </a:br>
            <a:r>
              <a:rPr lang="en-US" altLang="en-US" sz="3200" b="1">
                <a:latin typeface="Arial" panose="020B0604020202020204" pitchFamily="34" charset="0"/>
              </a:rPr>
              <a:t>The following information should be</a:t>
            </a:r>
            <a:br>
              <a:rPr lang="en-US" altLang="en-US" sz="3200" b="1">
                <a:latin typeface="Arial" panose="020B0604020202020204" pitchFamily="34" charset="0"/>
              </a:rPr>
            </a:br>
            <a:r>
              <a:rPr lang="en-US" altLang="en-US" sz="3200" b="1">
                <a:latin typeface="Arial" panose="020B0604020202020204" pitchFamily="34" charset="0"/>
              </a:rPr>
              <a:t>included in a Civil Rights Complaint</a:t>
            </a:r>
            <a:r>
              <a:rPr lang="en-US" altLang="en-US" sz="3200" b="1" i="1">
                <a:latin typeface="Arial" panose="020B0604020202020204" pitchFamily="34" charset="0"/>
              </a:rPr>
              <a:t> </a:t>
            </a:r>
            <a:r>
              <a:rPr lang="en-US" altLang="en-US" sz="2800" b="1" i="1">
                <a:solidFill>
                  <a:srgbClr val="000060"/>
                </a:solidFill>
                <a:latin typeface="Times New Roman" panose="02020603050405020304" pitchFamily="18" charset="0"/>
              </a:rPr>
              <a:t>(Continued…)</a:t>
            </a:r>
          </a:p>
        </p:txBody>
      </p:sp>
      <p:sp>
        <p:nvSpPr>
          <p:cNvPr id="78852" name="Rectangle 3">
            <a:extLst>
              <a:ext uri="{FF2B5EF4-FFF2-40B4-BE49-F238E27FC236}">
                <a16:creationId xmlns:a16="http://schemas.microsoft.com/office/drawing/2014/main" id="{18D7EF62-7352-4007-80E8-0EA836B77079}"/>
              </a:ext>
            </a:extLst>
          </p:cNvPr>
          <p:cNvSpPr>
            <a:spLocks noGrp="1"/>
          </p:cNvSpPr>
          <p:nvPr>
            <p:ph type="body" idx="1"/>
          </p:nvPr>
        </p:nvSpPr>
        <p:spPr>
          <a:xfrm>
            <a:off x="457200" y="2057400"/>
            <a:ext cx="8153400" cy="4362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lvl="1" eaLnBrk="1" hangingPunct="1">
              <a:lnSpc>
                <a:spcPct val="90000"/>
              </a:lnSpc>
            </a:pPr>
            <a:r>
              <a:rPr lang="en-US" altLang="en-US" sz="2400">
                <a:latin typeface="Arial" panose="020B0604020202020204" pitchFamily="34" charset="0"/>
              </a:rPr>
              <a:t>The basis on which the complainant feels discrimination exists (race, color, national origin, sex, age or disability)</a:t>
            </a:r>
          </a:p>
          <a:p>
            <a:pPr lvl="1" eaLnBrk="1" hangingPunct="1">
              <a:lnSpc>
                <a:spcPct val="90000"/>
              </a:lnSpc>
            </a:pPr>
            <a:endParaRPr lang="en-US" altLang="en-US" sz="2400">
              <a:latin typeface="Arial" panose="020B0604020202020204" pitchFamily="34" charset="0"/>
            </a:endParaRPr>
          </a:p>
          <a:p>
            <a:pPr lvl="1" eaLnBrk="1" hangingPunct="1">
              <a:lnSpc>
                <a:spcPct val="90000"/>
              </a:lnSpc>
            </a:pPr>
            <a:r>
              <a:rPr lang="en-US" altLang="en-US" sz="2400">
                <a:latin typeface="Arial" panose="020B0604020202020204" pitchFamily="34" charset="0"/>
              </a:rPr>
              <a:t>The names, titles, and business addresses of persons who may have knowledge of the discriminatory action.</a:t>
            </a:r>
          </a:p>
          <a:p>
            <a:pPr lvl="1" eaLnBrk="1" hangingPunct="1">
              <a:lnSpc>
                <a:spcPct val="90000"/>
              </a:lnSpc>
            </a:pPr>
            <a:endParaRPr lang="en-US" altLang="en-US" sz="2400">
              <a:latin typeface="Arial" panose="020B0604020202020204" pitchFamily="34" charset="0"/>
            </a:endParaRPr>
          </a:p>
          <a:p>
            <a:pPr lvl="1" eaLnBrk="1" hangingPunct="1">
              <a:lnSpc>
                <a:spcPct val="90000"/>
              </a:lnSpc>
            </a:pPr>
            <a:r>
              <a:rPr lang="en-US" altLang="en-US" sz="2400">
                <a:latin typeface="Arial" panose="020B0604020202020204" pitchFamily="34" charset="0"/>
              </a:rPr>
              <a:t>The date(s) during which the alleged discriminatory actions occurred, or if continuing, the duration of such actions.</a:t>
            </a:r>
          </a:p>
        </p:txBody>
      </p:sp>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a:extLst>
              <a:ext uri="{FF2B5EF4-FFF2-40B4-BE49-F238E27FC236}">
                <a16:creationId xmlns:a16="http://schemas.microsoft.com/office/drawing/2014/main" id="{9561D41B-A0AE-4864-9AC1-772EE53C7E7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BBA5A74C-FD2A-419F-8C6E-B5A85EF975C1}" type="slidenum">
              <a:rPr lang="en-US" altLang="en-US" sz="1200">
                <a:solidFill>
                  <a:srgbClr val="898989"/>
                </a:solidFill>
              </a:rPr>
              <a:pPr>
                <a:spcBef>
                  <a:spcPct val="0"/>
                </a:spcBef>
                <a:buFontTx/>
                <a:buNone/>
              </a:pPr>
              <a:t>39</a:t>
            </a:fld>
            <a:endParaRPr lang="en-US" altLang="en-US" sz="1200">
              <a:solidFill>
                <a:srgbClr val="898989"/>
              </a:solidFill>
            </a:endParaRPr>
          </a:p>
        </p:txBody>
      </p:sp>
      <p:sp>
        <p:nvSpPr>
          <p:cNvPr id="80899" name="Rectangle 2">
            <a:extLst>
              <a:ext uri="{FF2B5EF4-FFF2-40B4-BE49-F238E27FC236}">
                <a16:creationId xmlns:a16="http://schemas.microsoft.com/office/drawing/2014/main" id="{22D22A69-E560-4460-AF19-E7177366EC10}"/>
              </a:ext>
            </a:extLst>
          </p:cNvPr>
          <p:cNvSpPr>
            <a:spLocks noGrp="1"/>
          </p:cNvSpPr>
          <p:nvPr>
            <p:ph type="title"/>
          </p:nvPr>
        </p:nvSpPr>
        <p:spPr>
          <a:xfrm>
            <a:off x="304800" y="457200"/>
            <a:ext cx="8686800" cy="1143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sz="4000">
                <a:latin typeface="Arial Black" panose="020B0A04020102020204" pitchFamily="34" charset="0"/>
              </a:rPr>
              <a:t>Limited English Proficiency</a:t>
            </a:r>
            <a:br>
              <a:rPr lang="en-US" altLang="en-US" sz="4000">
                <a:latin typeface="Arial Black" panose="020B0A04020102020204" pitchFamily="34" charset="0"/>
              </a:rPr>
            </a:br>
            <a:r>
              <a:rPr lang="en-US" altLang="en-US" sz="4000">
                <a:latin typeface="Arial Black" panose="020B0A04020102020204" pitchFamily="34" charset="0"/>
              </a:rPr>
              <a:t>(LEP)</a:t>
            </a:r>
          </a:p>
        </p:txBody>
      </p:sp>
      <p:pic>
        <p:nvPicPr>
          <p:cNvPr id="80900" name="Picture 34" descr="MC900433934[1]">
            <a:extLst>
              <a:ext uri="{FF2B5EF4-FFF2-40B4-BE49-F238E27FC236}">
                <a16:creationId xmlns:a16="http://schemas.microsoft.com/office/drawing/2014/main" id="{6B86CA9E-BD7D-489B-8F3F-16DA73EF9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08200"/>
            <a:ext cx="30480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35" descr="MC900433925[1]">
            <a:extLst>
              <a:ext uri="{FF2B5EF4-FFF2-40B4-BE49-F238E27FC236}">
                <a16:creationId xmlns:a16="http://schemas.microsoft.com/office/drawing/2014/main" id="{DDAB48EE-01EF-4E39-AF66-117D6EC30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8194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27E91A5B-70E5-4686-BBA8-6D0EAD8670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6BA01E2E-23EB-4272-B289-4836E6A7F0A4}" type="slidenum">
              <a:rPr lang="en-US" altLang="en-US" sz="1200">
                <a:solidFill>
                  <a:srgbClr val="898989"/>
                </a:solidFill>
              </a:rPr>
              <a:pPr>
                <a:spcBef>
                  <a:spcPct val="0"/>
                </a:spcBef>
                <a:buFontTx/>
                <a:buNone/>
              </a:pPr>
              <a:t>4</a:t>
            </a:fld>
            <a:endParaRPr lang="en-US" altLang="en-US" sz="1200">
              <a:solidFill>
                <a:srgbClr val="898989"/>
              </a:solidFill>
            </a:endParaRPr>
          </a:p>
        </p:txBody>
      </p:sp>
      <p:sp>
        <p:nvSpPr>
          <p:cNvPr id="11267" name="Rectangle 2">
            <a:extLst>
              <a:ext uri="{FF2B5EF4-FFF2-40B4-BE49-F238E27FC236}">
                <a16:creationId xmlns:a16="http://schemas.microsoft.com/office/drawing/2014/main" id="{86D58311-DA30-41B9-A2D9-BD450B237848}"/>
              </a:ext>
            </a:extLst>
          </p:cNvPr>
          <p:cNvSpPr>
            <a:spLocks noGrp="1"/>
          </p:cNvSpPr>
          <p:nvPr>
            <p:ph type="title"/>
          </p:nvPr>
        </p:nvSpPr>
        <p:spPr>
          <a:xfrm>
            <a:off x="685800" y="381000"/>
            <a:ext cx="7772400" cy="762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a:latin typeface="Arial Black" panose="020B0A04020102020204" pitchFamily="34" charset="0"/>
              </a:rPr>
              <a:t>What is Discrimination?</a:t>
            </a:r>
          </a:p>
        </p:txBody>
      </p:sp>
      <p:sp>
        <p:nvSpPr>
          <p:cNvPr id="11268" name="Rectangle 3">
            <a:extLst>
              <a:ext uri="{FF2B5EF4-FFF2-40B4-BE49-F238E27FC236}">
                <a16:creationId xmlns:a16="http://schemas.microsoft.com/office/drawing/2014/main" id="{D6818EFD-6066-40FB-AE55-3CC81D217281}"/>
              </a:ext>
            </a:extLst>
          </p:cNvPr>
          <p:cNvSpPr>
            <a:spLocks noGrp="1"/>
          </p:cNvSpPr>
          <p:nvPr>
            <p:ph type="body" idx="1"/>
          </p:nvPr>
        </p:nvSpPr>
        <p:spPr>
          <a:xfrm>
            <a:off x="533400" y="1524000"/>
            <a:ext cx="78486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eaLnBrk="1" hangingPunct="1">
              <a:lnSpc>
                <a:spcPct val="80000"/>
              </a:lnSpc>
              <a:buFont typeface="Arial" panose="020B0604020202020204" pitchFamily="34" charset="0"/>
              <a:buNone/>
            </a:pPr>
            <a:r>
              <a:rPr lang="en-US" altLang="en-US" sz="3600">
                <a:latin typeface="Arial" panose="020B0604020202020204" pitchFamily="34" charset="0"/>
              </a:rPr>
              <a:t>Different treatment, making a distinction of one person or a group of persons from others. It may be:</a:t>
            </a:r>
            <a:endParaRPr lang="en-US" altLang="en-US" sz="1600">
              <a:latin typeface="Arial" panose="020B0604020202020204" pitchFamily="34" charset="0"/>
            </a:endParaRPr>
          </a:p>
          <a:p>
            <a:pPr marL="0" indent="0" eaLnBrk="1" hangingPunct="1">
              <a:lnSpc>
                <a:spcPct val="80000"/>
              </a:lnSpc>
              <a:buFont typeface="Arial" panose="020B0604020202020204" pitchFamily="34" charset="0"/>
              <a:buNone/>
            </a:pPr>
            <a:endParaRPr lang="en-US" altLang="en-US" sz="1600">
              <a:latin typeface="Arial" panose="020B0604020202020204" pitchFamily="34" charset="0"/>
            </a:endParaRPr>
          </a:p>
          <a:p>
            <a:pPr marL="1371600" lvl="1" indent="-398463" eaLnBrk="1" hangingPunct="1">
              <a:lnSpc>
                <a:spcPct val="80000"/>
              </a:lnSpc>
            </a:pPr>
            <a:r>
              <a:rPr lang="en-US" altLang="en-US" sz="3200">
                <a:latin typeface="Arial" panose="020B0604020202020204" pitchFamily="34" charset="0"/>
              </a:rPr>
              <a:t>intentionally, </a:t>
            </a:r>
          </a:p>
          <a:p>
            <a:pPr marL="1371600" lvl="1" indent="-398463" eaLnBrk="1" hangingPunct="1">
              <a:lnSpc>
                <a:spcPct val="80000"/>
              </a:lnSpc>
            </a:pPr>
            <a:r>
              <a:rPr lang="en-US" altLang="en-US" sz="3200">
                <a:latin typeface="Arial" panose="020B0604020202020204" pitchFamily="34" charset="0"/>
              </a:rPr>
              <a:t>by neglect, or </a:t>
            </a:r>
          </a:p>
          <a:p>
            <a:pPr marL="1371600" lvl="1" indent="-398463" eaLnBrk="1" hangingPunct="1">
              <a:lnSpc>
                <a:spcPct val="80000"/>
              </a:lnSpc>
            </a:pPr>
            <a:r>
              <a:rPr lang="en-US" altLang="en-US" sz="3200">
                <a:latin typeface="Arial" panose="020B0604020202020204" pitchFamily="34" charset="0"/>
              </a:rPr>
              <a:t>by the actions or lack of actions</a:t>
            </a:r>
          </a:p>
        </p:txBody>
      </p:sp>
      <p:pic>
        <p:nvPicPr>
          <p:cNvPr id="11269" name="Picture 5" descr="MC900283347[1]">
            <a:extLst>
              <a:ext uri="{FF2B5EF4-FFF2-40B4-BE49-F238E27FC236}">
                <a16:creationId xmlns:a16="http://schemas.microsoft.com/office/drawing/2014/main" id="{1DB2CCB1-9C3A-41A9-AABE-98886020C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648200"/>
            <a:ext cx="18288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a:extLst>
              <a:ext uri="{FF2B5EF4-FFF2-40B4-BE49-F238E27FC236}">
                <a16:creationId xmlns:a16="http://schemas.microsoft.com/office/drawing/2014/main" id="{8A8B2D79-61D1-4BDB-A947-567DED98CE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71721483-5299-4309-9542-5396338CEC8E}" type="slidenum">
              <a:rPr lang="en-US" altLang="en-US" sz="1200">
                <a:solidFill>
                  <a:srgbClr val="898989"/>
                </a:solidFill>
              </a:rPr>
              <a:pPr>
                <a:spcBef>
                  <a:spcPct val="0"/>
                </a:spcBef>
                <a:buFontTx/>
                <a:buNone/>
              </a:pPr>
              <a:t>40</a:t>
            </a:fld>
            <a:endParaRPr lang="en-US" altLang="en-US" sz="1200">
              <a:solidFill>
                <a:srgbClr val="898989"/>
              </a:solidFill>
            </a:endParaRPr>
          </a:p>
        </p:txBody>
      </p:sp>
      <p:sp>
        <p:nvSpPr>
          <p:cNvPr id="82947" name="Rectangle 2">
            <a:extLst>
              <a:ext uri="{FF2B5EF4-FFF2-40B4-BE49-F238E27FC236}">
                <a16:creationId xmlns:a16="http://schemas.microsoft.com/office/drawing/2014/main" id="{F4A02FE9-DA4C-4659-B5A9-B3D76F9D29E9}"/>
              </a:ext>
            </a:extLst>
          </p:cNvPr>
          <p:cNvSpPr>
            <a:spLocks noGrp="1"/>
          </p:cNvSpPr>
          <p:nvPr>
            <p:ph type="title"/>
          </p:nvPr>
        </p:nvSpPr>
        <p:spPr>
          <a:xfrm>
            <a:off x="457200" y="685800"/>
            <a:ext cx="8229600" cy="1143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sz="4000" b="1">
                <a:latin typeface="Arial" panose="020B0604020202020204" pitchFamily="34" charset="0"/>
              </a:rPr>
              <a:t>Limited English Proficiency</a:t>
            </a:r>
            <a:br>
              <a:rPr lang="en-US" altLang="en-US" sz="4000" b="1">
                <a:latin typeface="Arial" panose="020B0604020202020204" pitchFamily="34" charset="0"/>
              </a:rPr>
            </a:br>
            <a:r>
              <a:rPr lang="en-US" altLang="en-US" sz="4000" b="1">
                <a:latin typeface="Arial" panose="020B0604020202020204" pitchFamily="34" charset="0"/>
              </a:rPr>
              <a:t>(LEP)</a:t>
            </a:r>
          </a:p>
        </p:txBody>
      </p:sp>
      <p:sp>
        <p:nvSpPr>
          <p:cNvPr id="82948" name="Rectangle 3">
            <a:extLst>
              <a:ext uri="{FF2B5EF4-FFF2-40B4-BE49-F238E27FC236}">
                <a16:creationId xmlns:a16="http://schemas.microsoft.com/office/drawing/2014/main" id="{23073996-FD9A-432F-A816-B56D31B0F6E2}"/>
              </a:ext>
            </a:extLst>
          </p:cNvPr>
          <p:cNvSpPr>
            <a:spLocks noGrp="1"/>
          </p:cNvSpPr>
          <p:nvPr>
            <p:ph type="body" idx="1"/>
          </p:nvPr>
        </p:nvSpPr>
        <p:spPr>
          <a:xfrm>
            <a:off x="457200" y="2057400"/>
            <a:ext cx="8534400" cy="40687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sz="2800">
                <a:latin typeface="Arial" panose="020B0604020202020204" pitchFamily="34" charset="0"/>
              </a:rPr>
              <a:t>Agencies will provide services or information in languages other than English in order to inform potential participates about CACFP benefits.</a:t>
            </a:r>
            <a:r>
              <a:rPr lang="en-US" altLang="en-US" sz="2800">
                <a:latin typeface="Century Schoolbook" panose="02040604050505020304" pitchFamily="18" charset="0"/>
              </a:rPr>
              <a:t> </a:t>
            </a:r>
          </a:p>
        </p:txBody>
      </p:sp>
      <p:pic>
        <p:nvPicPr>
          <p:cNvPr id="82949" name="Picture 4" descr="MC900434949[1]">
            <a:extLst>
              <a:ext uri="{FF2B5EF4-FFF2-40B4-BE49-F238E27FC236}">
                <a16:creationId xmlns:a16="http://schemas.microsoft.com/office/drawing/2014/main" id="{5B9E9619-3983-4288-A551-01D88CAFF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86200"/>
            <a:ext cx="24384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a:extLst>
              <a:ext uri="{FF2B5EF4-FFF2-40B4-BE49-F238E27FC236}">
                <a16:creationId xmlns:a16="http://schemas.microsoft.com/office/drawing/2014/main" id="{CA60D787-1DBD-41DB-855F-B1C5B55801A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6EFA2C19-5907-40D9-B1BC-D4045DC88015}" type="slidenum">
              <a:rPr lang="en-US" altLang="en-US" sz="1200">
                <a:solidFill>
                  <a:srgbClr val="898989"/>
                </a:solidFill>
              </a:rPr>
              <a:pPr>
                <a:spcBef>
                  <a:spcPct val="0"/>
                </a:spcBef>
                <a:buFontTx/>
                <a:buNone/>
              </a:pPr>
              <a:t>41</a:t>
            </a:fld>
            <a:endParaRPr lang="en-US" altLang="en-US" sz="1200">
              <a:solidFill>
                <a:srgbClr val="898989"/>
              </a:solidFill>
            </a:endParaRPr>
          </a:p>
        </p:txBody>
      </p:sp>
      <p:sp>
        <p:nvSpPr>
          <p:cNvPr id="84995" name="Rectangle 2">
            <a:extLst>
              <a:ext uri="{FF2B5EF4-FFF2-40B4-BE49-F238E27FC236}">
                <a16:creationId xmlns:a16="http://schemas.microsoft.com/office/drawing/2014/main" id="{A961ED4B-AD2E-413E-842A-593A4253BD49}"/>
              </a:ext>
            </a:extLst>
          </p:cNvPr>
          <p:cNvSpPr>
            <a:spLocks noGrp="1"/>
          </p:cNvSpPr>
          <p:nvPr>
            <p:ph type="title"/>
          </p:nvPr>
        </p:nvSpPr>
        <p:spPr>
          <a:xfrm>
            <a:off x="533400" y="609600"/>
            <a:ext cx="8229600" cy="1143000"/>
          </a:xfrm>
        </p:spPr>
        <p:txBody>
          <a:bodyPr/>
          <a:lstStyle/>
          <a:p>
            <a:pPr eaLnBrk="1" hangingPunct="1">
              <a:lnSpc>
                <a:spcPct val="90000"/>
              </a:lnSpc>
            </a:pPr>
            <a:r>
              <a:rPr lang="en-US" altLang="en-US" sz="3800" b="1">
                <a:latin typeface="Arial" panose="020B0604020202020204" pitchFamily="34" charset="0"/>
              </a:rPr>
              <a:t>Limited English Proficiency</a:t>
            </a:r>
            <a:br>
              <a:rPr lang="en-US" altLang="en-US" sz="3800" b="1">
                <a:latin typeface="Arial" panose="020B0604020202020204" pitchFamily="34" charset="0"/>
              </a:rPr>
            </a:br>
            <a:r>
              <a:rPr lang="en-US" altLang="en-US" sz="3800" b="1">
                <a:latin typeface="Arial" panose="020B0604020202020204" pitchFamily="34" charset="0"/>
              </a:rPr>
              <a:t>(LEP)</a:t>
            </a:r>
          </a:p>
        </p:txBody>
      </p:sp>
      <p:sp>
        <p:nvSpPr>
          <p:cNvPr id="84996" name="Rectangle 3">
            <a:extLst>
              <a:ext uri="{FF2B5EF4-FFF2-40B4-BE49-F238E27FC236}">
                <a16:creationId xmlns:a16="http://schemas.microsoft.com/office/drawing/2014/main" id="{30399CCC-A794-450C-8178-7945AFBDBE62}"/>
              </a:ext>
            </a:extLst>
          </p:cNvPr>
          <p:cNvSpPr>
            <a:spLocks noGrp="1"/>
          </p:cNvSpPr>
          <p:nvPr>
            <p:ph type="body" idx="1"/>
          </p:nvPr>
        </p:nvSpPr>
        <p:spPr>
          <a:xfrm>
            <a:off x="990600" y="1828800"/>
            <a:ext cx="7543800" cy="4525963"/>
          </a:xfrm>
        </p:spPr>
        <p:txBody>
          <a:bodyPr/>
          <a:lstStyle/>
          <a:p>
            <a:pPr marL="0" indent="0" eaLnBrk="1" hangingPunct="1">
              <a:buFont typeface="Arial" panose="020B0604020202020204" pitchFamily="34" charset="0"/>
              <a:buNone/>
            </a:pPr>
            <a:r>
              <a:rPr lang="en-US" altLang="en-US">
                <a:latin typeface="Arial" panose="020B0604020202020204" pitchFamily="34" charset="0"/>
              </a:rPr>
              <a:t>Factors to consider when Addressing Limited English Proficiency…</a:t>
            </a:r>
          </a:p>
          <a:p>
            <a:pPr marL="0" indent="0" eaLnBrk="1" hangingPunct="1">
              <a:buFont typeface="Arial" panose="020B0604020202020204" pitchFamily="34" charset="0"/>
              <a:buNone/>
            </a:pPr>
            <a:endParaRPr lang="en-US" altLang="en-US" sz="1000">
              <a:latin typeface="Arial" panose="020B0604020202020204" pitchFamily="34" charset="0"/>
            </a:endParaRPr>
          </a:p>
          <a:p>
            <a:pPr lvl="2" eaLnBrk="1" hangingPunct="1"/>
            <a:r>
              <a:rPr lang="en-US" altLang="en-US" sz="2000">
                <a:latin typeface="Arial" panose="020B0604020202020204" pitchFamily="34" charset="0"/>
              </a:rPr>
              <a:t>Number of LEP individuals participating in the Program.</a:t>
            </a:r>
          </a:p>
          <a:p>
            <a:pPr lvl="2" eaLnBrk="1" hangingPunct="1"/>
            <a:r>
              <a:rPr lang="en-US" altLang="en-US" sz="2000">
                <a:latin typeface="Arial" panose="020B0604020202020204" pitchFamily="34" charset="0"/>
              </a:rPr>
              <a:t>Frequency of contact with the Program.</a:t>
            </a:r>
          </a:p>
          <a:p>
            <a:pPr lvl="2" eaLnBrk="1" hangingPunct="1"/>
            <a:r>
              <a:rPr lang="en-US" altLang="en-US" sz="2000">
                <a:latin typeface="Arial" panose="020B0604020202020204" pitchFamily="34" charset="0"/>
              </a:rPr>
              <a:t>Nature and importance of the Program.</a:t>
            </a:r>
          </a:p>
          <a:p>
            <a:pPr lvl="2" eaLnBrk="1" hangingPunct="1"/>
            <a:r>
              <a:rPr lang="en-US" altLang="en-US" sz="2000">
                <a:latin typeface="Arial" panose="020B0604020202020204" pitchFamily="34" charset="0"/>
              </a:rPr>
              <a:t>Resources available.</a:t>
            </a:r>
          </a:p>
          <a:p>
            <a:pPr marL="0" indent="0" eaLnBrk="1" hangingPunct="1">
              <a:buFont typeface="Arial" panose="020B0604020202020204" pitchFamily="34" charset="0"/>
              <a:buNone/>
            </a:pPr>
            <a:r>
              <a:rPr lang="en-US" altLang="en-US">
                <a:latin typeface="Arial" panose="020B0604020202020204" pitchFamily="34" charset="0"/>
              </a:rPr>
              <a:t>	</a:t>
            </a:r>
          </a:p>
        </p:txBody>
      </p:sp>
      <p:pic>
        <p:nvPicPr>
          <p:cNvPr id="84997" name="Picture 4" descr="Multicultural%20group">
            <a:extLst>
              <a:ext uri="{FF2B5EF4-FFF2-40B4-BE49-F238E27FC236}">
                <a16:creationId xmlns:a16="http://schemas.microsoft.com/office/drawing/2014/main" id="{B4F95F79-F17E-4D3D-958C-BBE7A4168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53307">
            <a:off x="6781800" y="3962400"/>
            <a:ext cx="14573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a:extLst>
              <a:ext uri="{FF2B5EF4-FFF2-40B4-BE49-F238E27FC236}">
                <a16:creationId xmlns:a16="http://schemas.microsoft.com/office/drawing/2014/main" id="{D017BC5C-529C-4115-B438-C8ABA8BA9D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4110624C-CCEE-452B-A953-029E3D9551E6}" type="slidenum">
              <a:rPr lang="en-US" altLang="en-US" sz="1200">
                <a:solidFill>
                  <a:srgbClr val="898989"/>
                </a:solidFill>
              </a:rPr>
              <a:pPr>
                <a:spcBef>
                  <a:spcPct val="0"/>
                </a:spcBef>
                <a:buFontTx/>
                <a:buNone/>
              </a:pPr>
              <a:t>42</a:t>
            </a:fld>
            <a:endParaRPr lang="en-US" altLang="en-US" sz="1200">
              <a:solidFill>
                <a:srgbClr val="898989"/>
              </a:solidFill>
            </a:endParaRPr>
          </a:p>
        </p:txBody>
      </p:sp>
      <p:pic>
        <p:nvPicPr>
          <p:cNvPr id="87043" name="Picture 13" descr="MC900071059[1]">
            <a:extLst>
              <a:ext uri="{FF2B5EF4-FFF2-40B4-BE49-F238E27FC236}">
                <a16:creationId xmlns:a16="http://schemas.microsoft.com/office/drawing/2014/main" id="{485A32AC-E235-4B68-B023-BE9AD23F7FF5}"/>
              </a:ext>
            </a:extLst>
          </p:cNvPr>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rot="1504518">
            <a:off x="2743200" y="1981200"/>
            <a:ext cx="4808538"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2">
            <a:extLst>
              <a:ext uri="{FF2B5EF4-FFF2-40B4-BE49-F238E27FC236}">
                <a16:creationId xmlns:a16="http://schemas.microsoft.com/office/drawing/2014/main" id="{116B4388-2258-4845-847D-9D0239EFA24B}"/>
              </a:ext>
            </a:extLst>
          </p:cNvPr>
          <p:cNvSpPr>
            <a:spLocks noGrp="1"/>
          </p:cNvSpPr>
          <p:nvPr>
            <p:ph type="title"/>
          </p:nvPr>
        </p:nvSpPr>
        <p:spPr>
          <a:xfrm>
            <a:off x="457200" y="274638"/>
            <a:ext cx="8229600" cy="715962"/>
          </a:xfrm>
        </p:spPr>
        <p:txBody>
          <a:bodyPr/>
          <a:lstStyle/>
          <a:p>
            <a:pPr eaLnBrk="1" hangingPunct="1"/>
            <a:r>
              <a:rPr lang="en-US" altLang="en-US" sz="4000" b="1">
                <a:latin typeface="Arial Black" panose="020B0A04020102020204" pitchFamily="34" charset="0"/>
              </a:rPr>
              <a:t>Customer Service </a:t>
            </a:r>
          </a:p>
        </p:txBody>
      </p:sp>
      <p:sp>
        <p:nvSpPr>
          <p:cNvPr id="87045" name="Rectangle 3">
            <a:extLst>
              <a:ext uri="{FF2B5EF4-FFF2-40B4-BE49-F238E27FC236}">
                <a16:creationId xmlns:a16="http://schemas.microsoft.com/office/drawing/2014/main" id="{D4499468-7F51-4782-95A4-18D0D040FE28}"/>
              </a:ext>
            </a:extLst>
          </p:cNvPr>
          <p:cNvSpPr>
            <a:spLocks noGrp="1"/>
          </p:cNvSpPr>
          <p:nvPr>
            <p:ph type="body" idx="1"/>
          </p:nvPr>
        </p:nvSpPr>
        <p:spPr>
          <a:xfrm>
            <a:off x="990600" y="990600"/>
            <a:ext cx="7848600" cy="457200"/>
          </a:xfrm>
        </p:spPr>
        <p:txBody>
          <a:bodyPr/>
          <a:lstStyle/>
          <a:p>
            <a:pPr marL="0" indent="0" eaLnBrk="1" hangingPunct="1">
              <a:lnSpc>
                <a:spcPct val="80000"/>
              </a:lnSpc>
              <a:buFont typeface="Arial" panose="020B0604020202020204" pitchFamily="34" charset="0"/>
              <a:buNone/>
            </a:pPr>
            <a:r>
              <a:rPr lang="en-US" altLang="en-US" sz="2800" b="1">
                <a:latin typeface="Arial Narrow" panose="020B0606020202030204" pitchFamily="34" charset="0"/>
              </a:rPr>
              <a:t>All participants must be treated in the same manner.</a:t>
            </a:r>
          </a:p>
        </p:txBody>
      </p:sp>
    </p:spTree>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a:extLst>
              <a:ext uri="{FF2B5EF4-FFF2-40B4-BE49-F238E27FC236}">
                <a16:creationId xmlns:a16="http://schemas.microsoft.com/office/drawing/2014/main" id="{740E4BA1-4C6A-4317-8FB9-4ECFC3ADE28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772F1278-A0F0-4373-B465-16350D9E2E24}" type="slidenum">
              <a:rPr lang="en-US" altLang="en-US" sz="1200">
                <a:solidFill>
                  <a:srgbClr val="898989"/>
                </a:solidFill>
              </a:rPr>
              <a:pPr>
                <a:spcBef>
                  <a:spcPct val="0"/>
                </a:spcBef>
                <a:buFontTx/>
                <a:buNone/>
              </a:pPr>
              <a:t>43</a:t>
            </a:fld>
            <a:endParaRPr lang="en-US" altLang="en-US" sz="1200">
              <a:solidFill>
                <a:srgbClr val="898989"/>
              </a:solidFill>
            </a:endParaRPr>
          </a:p>
        </p:txBody>
      </p:sp>
      <p:pic>
        <p:nvPicPr>
          <p:cNvPr id="89091" name="Picture 4" descr="MC900078762[1]">
            <a:extLst>
              <a:ext uri="{FF2B5EF4-FFF2-40B4-BE49-F238E27FC236}">
                <a16:creationId xmlns:a16="http://schemas.microsoft.com/office/drawing/2014/main" id="{D0EFF5BA-9AAF-4855-BE15-2C544364C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76400"/>
            <a:ext cx="1450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9">
            <a:extLst>
              <a:ext uri="{FF2B5EF4-FFF2-40B4-BE49-F238E27FC236}">
                <a16:creationId xmlns:a16="http://schemas.microsoft.com/office/drawing/2014/main" id="{58204B3E-2A08-43FF-A163-2640E601AF46}"/>
              </a:ext>
            </a:extLst>
          </p:cNvPr>
          <p:cNvSpPr>
            <a:spLocks noChangeArrowheads="1"/>
          </p:cNvSpPr>
          <p:nvPr/>
        </p:nvSpPr>
        <p:spPr bwMode="auto">
          <a:xfrm>
            <a:off x="304800" y="533400"/>
            <a:ext cx="883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eaLnBrk="1" hangingPunct="1">
              <a:spcBef>
                <a:spcPct val="0"/>
              </a:spcBef>
              <a:buFontTx/>
              <a:buNone/>
            </a:pPr>
            <a:r>
              <a:rPr lang="en-US" altLang="en-US" sz="3600" b="1">
                <a:latin typeface="Arial Black" panose="020B0A04020102020204" pitchFamily="34" charset="0"/>
              </a:rPr>
              <a:t>Civil Rights Complaint Procedures</a:t>
            </a:r>
          </a:p>
        </p:txBody>
      </p:sp>
      <p:pic>
        <p:nvPicPr>
          <p:cNvPr id="89093" name="Picture 10" descr="MC900039006[1]">
            <a:extLst>
              <a:ext uri="{FF2B5EF4-FFF2-40B4-BE49-F238E27FC236}">
                <a16:creationId xmlns:a16="http://schemas.microsoft.com/office/drawing/2014/main" id="{D24B34C0-E7A3-499B-AAB7-01AA780E0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828800"/>
            <a:ext cx="40513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a:extLst>
              <a:ext uri="{FF2B5EF4-FFF2-40B4-BE49-F238E27FC236}">
                <a16:creationId xmlns:a16="http://schemas.microsoft.com/office/drawing/2014/main" id="{2876CBB6-C7CA-4B36-BCB9-2FC23EEA99A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7AC1D51E-216B-47A8-8843-7BB3A63A9D45}" type="slidenum">
              <a:rPr lang="en-US" altLang="en-US" sz="1200">
                <a:solidFill>
                  <a:srgbClr val="898989"/>
                </a:solidFill>
              </a:rPr>
              <a:pPr>
                <a:spcBef>
                  <a:spcPct val="0"/>
                </a:spcBef>
                <a:buFontTx/>
                <a:buNone/>
              </a:pPr>
              <a:t>44</a:t>
            </a:fld>
            <a:endParaRPr lang="en-US" altLang="en-US" sz="1200">
              <a:solidFill>
                <a:srgbClr val="898989"/>
              </a:solidFill>
            </a:endParaRPr>
          </a:p>
        </p:txBody>
      </p:sp>
      <p:sp>
        <p:nvSpPr>
          <p:cNvPr id="91139" name="Rectangle 2">
            <a:extLst>
              <a:ext uri="{FF2B5EF4-FFF2-40B4-BE49-F238E27FC236}">
                <a16:creationId xmlns:a16="http://schemas.microsoft.com/office/drawing/2014/main" id="{FA5C9D96-7DC7-4F57-96F3-62D93E9E2FC5}"/>
              </a:ext>
            </a:extLst>
          </p:cNvPr>
          <p:cNvSpPr>
            <a:spLocks noGrp="1"/>
          </p:cNvSpPr>
          <p:nvPr>
            <p:ph type="title"/>
          </p:nvPr>
        </p:nvSpPr>
        <p:spPr>
          <a:xfrm>
            <a:off x="381000" y="533400"/>
            <a:ext cx="8229600" cy="838200"/>
          </a:xfrm>
        </p:spPr>
        <p:txBody>
          <a:bodyPr/>
          <a:lstStyle/>
          <a:p>
            <a:pPr eaLnBrk="1" hangingPunct="1"/>
            <a:r>
              <a:rPr lang="en-US" altLang="en-US" sz="4000" b="1">
                <a:latin typeface="Arial" panose="020B0604020202020204" pitchFamily="34" charset="0"/>
              </a:rPr>
              <a:t>Civil Rights (CR) Complaint Form</a:t>
            </a:r>
            <a:endParaRPr lang="en-US" altLang="en-US" sz="4000" b="1">
              <a:solidFill>
                <a:schemeClr val="accent2"/>
              </a:solidFill>
              <a:latin typeface="Arial" panose="020B0604020202020204" pitchFamily="34" charset="0"/>
            </a:endParaRPr>
          </a:p>
        </p:txBody>
      </p:sp>
      <p:sp>
        <p:nvSpPr>
          <p:cNvPr id="91140" name="Rectangle 3">
            <a:extLst>
              <a:ext uri="{FF2B5EF4-FFF2-40B4-BE49-F238E27FC236}">
                <a16:creationId xmlns:a16="http://schemas.microsoft.com/office/drawing/2014/main" id="{EE205E06-44AC-4E08-9B6B-859D62CA2259}"/>
              </a:ext>
            </a:extLst>
          </p:cNvPr>
          <p:cNvSpPr>
            <a:spLocks noGrp="1"/>
          </p:cNvSpPr>
          <p:nvPr>
            <p:ph type="body" idx="1"/>
          </p:nvPr>
        </p:nvSpPr>
        <p:spPr>
          <a:xfrm>
            <a:off x="990600" y="1905000"/>
            <a:ext cx="7624763" cy="3352800"/>
          </a:xfrm>
        </p:spPr>
        <p:txBody>
          <a:bodyPr/>
          <a:lstStyle/>
          <a:p>
            <a:pPr eaLnBrk="1" hangingPunct="1">
              <a:lnSpc>
                <a:spcPct val="90000"/>
              </a:lnSpc>
            </a:pPr>
            <a:r>
              <a:rPr lang="en-US" altLang="en-US" sz="2400">
                <a:latin typeface="Arial" panose="020B0604020202020204" pitchFamily="34" charset="0"/>
              </a:rPr>
              <a:t>CR Complaint Form must be readily available at all sites</a:t>
            </a:r>
          </a:p>
          <a:p>
            <a:pPr eaLnBrk="1" hangingPunct="1">
              <a:lnSpc>
                <a:spcPct val="170000"/>
              </a:lnSpc>
              <a:buFont typeface="Arial" panose="020B0604020202020204" pitchFamily="34" charset="0"/>
              <a:buNone/>
            </a:pPr>
            <a:endParaRPr lang="en-US" altLang="en-US" sz="800">
              <a:latin typeface="Arial" panose="020B0604020202020204" pitchFamily="34" charset="0"/>
            </a:endParaRPr>
          </a:p>
          <a:p>
            <a:pPr eaLnBrk="1" hangingPunct="1">
              <a:lnSpc>
                <a:spcPct val="90000"/>
              </a:lnSpc>
            </a:pPr>
            <a:r>
              <a:rPr lang="en-US" altLang="en-US" sz="2400">
                <a:latin typeface="Arial" panose="020B0604020202020204" pitchFamily="34" charset="0"/>
              </a:rPr>
              <a:t>Sponsor must make every attempt to help complainant complete CR Complaint Form </a:t>
            </a:r>
          </a:p>
          <a:p>
            <a:pPr eaLnBrk="1" hangingPunct="1">
              <a:lnSpc>
                <a:spcPct val="320000"/>
              </a:lnSpc>
              <a:buFont typeface="Arial" panose="020B0604020202020204" pitchFamily="34" charset="0"/>
              <a:buNone/>
            </a:pPr>
            <a:endParaRPr lang="en-US" altLang="en-US" sz="800">
              <a:latin typeface="Arial" panose="020B0604020202020204" pitchFamily="34" charset="0"/>
            </a:endParaRPr>
          </a:p>
          <a:p>
            <a:pPr eaLnBrk="1" hangingPunct="1">
              <a:lnSpc>
                <a:spcPct val="90000"/>
              </a:lnSpc>
            </a:pPr>
            <a:r>
              <a:rPr lang="en-US" altLang="en-US" sz="2400">
                <a:latin typeface="Arial" panose="020B0604020202020204" pitchFamily="34" charset="0"/>
              </a:rPr>
              <a:t>If complainant returns CR Complaint Form to sponsoring agency, it must be forwarded to State agency  within </a:t>
            </a:r>
            <a:r>
              <a:rPr lang="en-US" altLang="en-US" sz="2400" u="sng">
                <a:latin typeface="Arial" panose="020B0604020202020204" pitchFamily="34" charset="0"/>
              </a:rPr>
              <a:t>3</a:t>
            </a:r>
            <a:r>
              <a:rPr lang="en-US" altLang="en-US" sz="2400">
                <a:latin typeface="Arial" panose="020B0604020202020204" pitchFamily="34" charset="0"/>
              </a:rPr>
              <a:t> working days of receipt by sponsor.</a:t>
            </a:r>
          </a:p>
        </p:txBody>
      </p:sp>
    </p:spTree>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a:extLst>
              <a:ext uri="{FF2B5EF4-FFF2-40B4-BE49-F238E27FC236}">
                <a16:creationId xmlns:a16="http://schemas.microsoft.com/office/drawing/2014/main" id="{F1E8D706-32C5-4BA0-99EB-F9B42ED32F8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88D6534B-FEB9-4044-A76C-86894080FE2F}" type="slidenum">
              <a:rPr lang="en-US" altLang="en-US" sz="1200">
                <a:solidFill>
                  <a:srgbClr val="898989"/>
                </a:solidFill>
              </a:rPr>
              <a:pPr>
                <a:spcBef>
                  <a:spcPct val="0"/>
                </a:spcBef>
                <a:buFontTx/>
                <a:buNone/>
              </a:pPr>
              <a:t>45</a:t>
            </a:fld>
            <a:endParaRPr lang="en-US" altLang="en-US" sz="1200">
              <a:solidFill>
                <a:srgbClr val="898989"/>
              </a:solidFill>
            </a:endParaRPr>
          </a:p>
        </p:txBody>
      </p:sp>
      <p:sp>
        <p:nvSpPr>
          <p:cNvPr id="93187" name="Rectangle 2">
            <a:extLst>
              <a:ext uri="{FF2B5EF4-FFF2-40B4-BE49-F238E27FC236}">
                <a16:creationId xmlns:a16="http://schemas.microsoft.com/office/drawing/2014/main" id="{4EBB9F61-FC87-49AF-96F7-BA07013F2DEB}"/>
              </a:ext>
            </a:extLst>
          </p:cNvPr>
          <p:cNvSpPr>
            <a:spLocks noGrp="1"/>
          </p:cNvSpPr>
          <p:nvPr>
            <p:ph type="title"/>
          </p:nvPr>
        </p:nvSpPr>
        <p:spPr/>
        <p:txBody>
          <a:bodyPr/>
          <a:lstStyle/>
          <a:p>
            <a:pPr eaLnBrk="1" hangingPunct="1"/>
            <a:r>
              <a:rPr lang="en-US" altLang="en-US" sz="4000" b="1">
                <a:latin typeface="Arial" panose="020B0604020202020204" pitchFamily="34" charset="0"/>
              </a:rPr>
              <a:t>Civil Rights Complaint Form</a:t>
            </a:r>
          </a:p>
        </p:txBody>
      </p:sp>
      <p:graphicFrame>
        <p:nvGraphicFramePr>
          <p:cNvPr id="93188" name="Object 3">
            <a:extLst>
              <a:ext uri="{FF2B5EF4-FFF2-40B4-BE49-F238E27FC236}">
                <a16:creationId xmlns:a16="http://schemas.microsoft.com/office/drawing/2014/main" id="{CCD67BE5-B766-49F9-B895-3C28EDA0B288}"/>
              </a:ext>
            </a:extLst>
          </p:cNvPr>
          <p:cNvGraphicFramePr>
            <a:graphicFrameLocks noGrp="1" noChangeAspect="1"/>
          </p:cNvGraphicFramePr>
          <p:nvPr>
            <p:ph idx="1"/>
          </p:nvPr>
        </p:nvGraphicFramePr>
        <p:xfrm>
          <a:off x="2819400" y="1371600"/>
          <a:ext cx="3781425" cy="4602163"/>
        </p:xfrm>
        <a:graphic>
          <a:graphicData uri="http://schemas.openxmlformats.org/presentationml/2006/ole">
            <mc:AlternateContent xmlns:mc="http://schemas.openxmlformats.org/markup-compatibility/2006">
              <mc:Choice xmlns:v="urn:schemas-microsoft-com:vml" Requires="v">
                <p:oleObj spid="_x0000_s93194" name="Document" r:id="rId4" imgW="6906267" imgH="8402492" progId="Word.Document.8">
                  <p:embed/>
                </p:oleObj>
              </mc:Choice>
              <mc:Fallback>
                <p:oleObj name="Document" r:id="rId4" imgW="6906267" imgH="8402492"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371600"/>
                        <a:ext cx="3781425" cy="460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a:extLst>
              <a:ext uri="{FF2B5EF4-FFF2-40B4-BE49-F238E27FC236}">
                <a16:creationId xmlns:a16="http://schemas.microsoft.com/office/drawing/2014/main" id="{E3A949DB-114A-4E95-BCC7-C16926D3A25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43DE62C7-F2C3-4181-BB0F-F0C68F56E1BF}" type="slidenum">
              <a:rPr lang="en-US" altLang="en-US" sz="1200">
                <a:solidFill>
                  <a:srgbClr val="898989"/>
                </a:solidFill>
              </a:rPr>
              <a:pPr>
                <a:spcBef>
                  <a:spcPct val="0"/>
                </a:spcBef>
                <a:buFontTx/>
                <a:buNone/>
              </a:pPr>
              <a:t>46</a:t>
            </a:fld>
            <a:endParaRPr lang="en-US" altLang="en-US" sz="1200">
              <a:solidFill>
                <a:srgbClr val="898989"/>
              </a:solidFill>
            </a:endParaRPr>
          </a:p>
        </p:txBody>
      </p:sp>
      <p:sp>
        <p:nvSpPr>
          <p:cNvPr id="95235" name="Rectangle 2">
            <a:extLst>
              <a:ext uri="{FF2B5EF4-FFF2-40B4-BE49-F238E27FC236}">
                <a16:creationId xmlns:a16="http://schemas.microsoft.com/office/drawing/2014/main" id="{22FE529F-8290-4EB3-9DAE-45E45915326E}"/>
              </a:ext>
            </a:extLst>
          </p:cNvPr>
          <p:cNvSpPr>
            <a:spLocks noGrp="1"/>
          </p:cNvSpPr>
          <p:nvPr>
            <p:ph type="title"/>
          </p:nvPr>
        </p:nvSpPr>
        <p:spPr/>
        <p:txBody>
          <a:bodyPr/>
          <a:lstStyle/>
          <a:p>
            <a:pPr eaLnBrk="1" hangingPunct="1"/>
            <a:r>
              <a:rPr lang="en-US" altLang="en-US" sz="4000" b="1">
                <a:latin typeface="Arial" panose="020B0604020202020204" pitchFamily="34" charset="0"/>
              </a:rPr>
              <a:t>Civil Rights Complaint Log</a:t>
            </a:r>
          </a:p>
        </p:txBody>
      </p:sp>
      <p:sp>
        <p:nvSpPr>
          <p:cNvPr id="95236" name="Rectangle 3">
            <a:extLst>
              <a:ext uri="{FF2B5EF4-FFF2-40B4-BE49-F238E27FC236}">
                <a16:creationId xmlns:a16="http://schemas.microsoft.com/office/drawing/2014/main" id="{FD869B28-C529-47F3-AE25-F3A1A0F0E41F}"/>
              </a:ext>
            </a:extLst>
          </p:cNvPr>
          <p:cNvSpPr>
            <a:spLocks noGrp="1"/>
          </p:cNvSpPr>
          <p:nvPr>
            <p:ph type="body" idx="1"/>
          </p:nvPr>
        </p:nvSpPr>
        <p:spPr>
          <a:xfrm>
            <a:off x="914400" y="1676400"/>
            <a:ext cx="7626350" cy="4114800"/>
          </a:xfrm>
        </p:spPr>
        <p:txBody>
          <a:bodyPr/>
          <a:lstStyle/>
          <a:p>
            <a:pPr eaLnBrk="1" hangingPunct="1"/>
            <a:r>
              <a:rPr lang="en-US" altLang="en-US" sz="3000">
                <a:latin typeface="Arial" panose="020B0604020202020204" pitchFamily="34" charset="0"/>
              </a:rPr>
              <a:t>All discrimination complaints must be documented on a Civil Rights complaint log.</a:t>
            </a:r>
          </a:p>
          <a:p>
            <a:pPr eaLnBrk="1" hangingPunct="1">
              <a:lnSpc>
                <a:spcPct val="50000"/>
              </a:lnSpc>
              <a:buFont typeface="Arial" panose="020B0604020202020204" pitchFamily="34" charset="0"/>
              <a:buNone/>
            </a:pPr>
            <a:endParaRPr lang="en-US" altLang="en-US" sz="2800"/>
          </a:p>
          <a:p>
            <a:pPr eaLnBrk="1" hangingPunct="1"/>
            <a:r>
              <a:rPr lang="en-US" altLang="en-US" sz="3000">
                <a:latin typeface="Arial" panose="020B0604020202020204" pitchFamily="34" charset="0"/>
              </a:rPr>
              <a:t>Log must be</a:t>
            </a:r>
            <a:r>
              <a:rPr lang="en-US" altLang="en-US"/>
              <a:t> </a:t>
            </a:r>
            <a:r>
              <a:rPr lang="en-US" altLang="en-US" sz="3000" i="1" u="sng"/>
              <a:t>Dated with Year and Maintained for 4 years + current FY</a:t>
            </a:r>
            <a:r>
              <a:rPr lang="en-US" altLang="en-US" sz="3000"/>
              <a:t>,</a:t>
            </a:r>
            <a:r>
              <a:rPr lang="en-US" altLang="en-US"/>
              <a:t> </a:t>
            </a:r>
            <a:r>
              <a:rPr lang="en-US" altLang="en-US" sz="3000">
                <a:latin typeface="Arial" panose="020B0604020202020204" pitchFamily="34" charset="0"/>
              </a:rPr>
              <a:t>even if no complaints have been received.</a:t>
            </a:r>
          </a:p>
        </p:txBody>
      </p:sp>
    </p:spTree>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a:extLst>
              <a:ext uri="{FF2B5EF4-FFF2-40B4-BE49-F238E27FC236}">
                <a16:creationId xmlns:a16="http://schemas.microsoft.com/office/drawing/2014/main" id="{FA97FD5C-E5AB-4B3B-A6E9-95631C448D9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6C703411-12A5-48C8-BEF5-88E17AFC7013}" type="slidenum">
              <a:rPr lang="en-US" altLang="en-US" sz="1200">
                <a:solidFill>
                  <a:srgbClr val="898989"/>
                </a:solidFill>
              </a:rPr>
              <a:pPr>
                <a:spcBef>
                  <a:spcPct val="0"/>
                </a:spcBef>
                <a:buFontTx/>
                <a:buNone/>
              </a:pPr>
              <a:t>47</a:t>
            </a:fld>
            <a:endParaRPr lang="en-US" altLang="en-US" sz="1200">
              <a:solidFill>
                <a:srgbClr val="898989"/>
              </a:solidFill>
            </a:endParaRPr>
          </a:p>
        </p:txBody>
      </p:sp>
      <p:sp>
        <p:nvSpPr>
          <p:cNvPr id="97283" name="Rectangle 2">
            <a:extLst>
              <a:ext uri="{FF2B5EF4-FFF2-40B4-BE49-F238E27FC236}">
                <a16:creationId xmlns:a16="http://schemas.microsoft.com/office/drawing/2014/main" id="{3AECA6BC-5C78-4104-939B-D33EB187A197}"/>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sz="4000" b="1">
                <a:latin typeface="Arial" panose="020B0604020202020204" pitchFamily="34" charset="0"/>
              </a:rPr>
              <a:t>Civil Rights Complaint Handling</a:t>
            </a:r>
          </a:p>
        </p:txBody>
      </p:sp>
      <p:sp>
        <p:nvSpPr>
          <p:cNvPr id="97284" name="Rectangle 3">
            <a:extLst>
              <a:ext uri="{FF2B5EF4-FFF2-40B4-BE49-F238E27FC236}">
                <a16:creationId xmlns:a16="http://schemas.microsoft.com/office/drawing/2014/main" id="{6B438F06-0AED-4730-86D9-897991A55EFC}"/>
              </a:ext>
            </a:extLst>
          </p:cNvPr>
          <p:cNvSpPr>
            <a:spLocks noGrp="1"/>
          </p:cNvSpPr>
          <p:nvPr>
            <p:ph type="body" idx="1"/>
          </p:nvPr>
        </p:nvSpPr>
        <p:spPr>
          <a:xfrm>
            <a:off x="457200" y="1905000"/>
            <a:ext cx="7620000" cy="2971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just" eaLnBrk="1" hangingPunct="1">
              <a:lnSpc>
                <a:spcPct val="90000"/>
              </a:lnSpc>
            </a:pPr>
            <a:r>
              <a:rPr lang="en-US" altLang="en-US" sz="2800">
                <a:latin typeface="Arial" panose="020B0604020202020204" pitchFamily="34" charset="0"/>
              </a:rPr>
              <a:t>Educate staff to know…</a:t>
            </a:r>
          </a:p>
          <a:p>
            <a:pPr algn="just" eaLnBrk="1" hangingPunct="1">
              <a:lnSpc>
                <a:spcPct val="90000"/>
              </a:lnSpc>
            </a:pPr>
            <a:endParaRPr lang="en-US" altLang="en-US" sz="900">
              <a:latin typeface="Arial" panose="020B0604020202020204" pitchFamily="34" charset="0"/>
            </a:endParaRPr>
          </a:p>
          <a:p>
            <a:pPr lvl="1" algn="just" eaLnBrk="1" hangingPunct="1">
              <a:lnSpc>
                <a:spcPct val="90000"/>
              </a:lnSpc>
            </a:pPr>
            <a:r>
              <a:rPr lang="en-US" altLang="en-US" b="1" u="sng">
                <a:latin typeface="Arial" panose="020B0604020202020204" pitchFamily="34" charset="0"/>
              </a:rPr>
              <a:t>Rights to file a complaint</a:t>
            </a:r>
            <a:r>
              <a:rPr lang="en-US" altLang="en-US">
                <a:latin typeface="Arial" panose="020B0604020202020204" pitchFamily="34" charset="0"/>
              </a:rPr>
              <a:t>: Any Person alleging discrimination based on race, color, national origin, sex, age, or disability has a right to file a complaint within 180 days of the alleged discriminatory action. </a:t>
            </a:r>
          </a:p>
        </p:txBody>
      </p:sp>
      <p:pic>
        <p:nvPicPr>
          <p:cNvPr id="97285" name="Picture 4">
            <a:extLst>
              <a:ext uri="{FF2B5EF4-FFF2-40B4-BE49-F238E27FC236}">
                <a16:creationId xmlns:a16="http://schemas.microsoft.com/office/drawing/2014/main" id="{50E94A8F-C1CA-4B1F-964D-38B66C7A908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648200"/>
            <a:ext cx="1882775" cy="145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a:extLst>
              <a:ext uri="{FF2B5EF4-FFF2-40B4-BE49-F238E27FC236}">
                <a16:creationId xmlns:a16="http://schemas.microsoft.com/office/drawing/2014/main" id="{FB60BD45-3AAF-4796-9070-73EAD91B1EC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8936BFC7-F38C-4AE3-A25F-36ED7F1978E0}" type="slidenum">
              <a:rPr lang="en-US" altLang="en-US" sz="1200">
                <a:solidFill>
                  <a:srgbClr val="898989"/>
                </a:solidFill>
              </a:rPr>
              <a:pPr>
                <a:spcBef>
                  <a:spcPct val="0"/>
                </a:spcBef>
                <a:buFontTx/>
                <a:buNone/>
              </a:pPr>
              <a:t>48</a:t>
            </a:fld>
            <a:endParaRPr lang="en-US" altLang="en-US" sz="1200">
              <a:solidFill>
                <a:srgbClr val="898989"/>
              </a:solidFill>
            </a:endParaRPr>
          </a:p>
        </p:txBody>
      </p:sp>
      <p:sp>
        <p:nvSpPr>
          <p:cNvPr id="99331" name="Rectangle 2">
            <a:extLst>
              <a:ext uri="{FF2B5EF4-FFF2-40B4-BE49-F238E27FC236}">
                <a16:creationId xmlns:a16="http://schemas.microsoft.com/office/drawing/2014/main" id="{6846A463-24DC-400D-BBBB-8D97654D8398}"/>
              </a:ext>
            </a:extLst>
          </p:cNvPr>
          <p:cNvSpPr>
            <a:spLocks noGrp="1"/>
          </p:cNvSpPr>
          <p:nvPr>
            <p:ph type="title"/>
          </p:nvPr>
        </p:nvSpPr>
        <p:spPr>
          <a:xfrm>
            <a:off x="457200" y="533400"/>
            <a:ext cx="8229600" cy="8842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sz="4000" b="1">
                <a:latin typeface="Arial" panose="020B0604020202020204" pitchFamily="34" charset="0"/>
              </a:rPr>
              <a:t>Civil Rights Complaint Handling</a:t>
            </a:r>
          </a:p>
        </p:txBody>
      </p:sp>
      <p:sp>
        <p:nvSpPr>
          <p:cNvPr id="99332" name="Rectangle 3">
            <a:extLst>
              <a:ext uri="{FF2B5EF4-FFF2-40B4-BE49-F238E27FC236}">
                <a16:creationId xmlns:a16="http://schemas.microsoft.com/office/drawing/2014/main" id="{C0FC62B6-9144-4758-9040-989FE0C27C75}"/>
              </a:ext>
            </a:extLst>
          </p:cNvPr>
          <p:cNvSpPr>
            <a:spLocks noGrp="1"/>
          </p:cNvSpPr>
          <p:nvPr>
            <p:ph type="body" idx="1"/>
          </p:nvPr>
        </p:nvSpPr>
        <p:spPr>
          <a:xfrm>
            <a:off x="914400" y="1828800"/>
            <a:ext cx="7315200" cy="3124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lvl="1" algn="just" eaLnBrk="1" hangingPunct="1"/>
            <a:r>
              <a:rPr lang="en-US" altLang="en-US" sz="2400">
                <a:latin typeface="Arial" panose="020B0604020202020204" pitchFamily="34" charset="0"/>
              </a:rPr>
              <a:t>Complaints can be written or verbal.</a:t>
            </a:r>
          </a:p>
          <a:p>
            <a:pPr algn="just" eaLnBrk="1" hangingPunct="1">
              <a:lnSpc>
                <a:spcPct val="50000"/>
              </a:lnSpc>
              <a:buFont typeface="Arial" panose="020B0604020202020204" pitchFamily="34" charset="0"/>
              <a:buNone/>
            </a:pPr>
            <a:endParaRPr lang="en-US" altLang="en-US" sz="2800">
              <a:latin typeface="Arial" panose="020B0604020202020204" pitchFamily="34" charset="0"/>
            </a:endParaRPr>
          </a:p>
          <a:p>
            <a:pPr lvl="1" algn="just" eaLnBrk="1" hangingPunct="1"/>
            <a:r>
              <a:rPr lang="en-US" altLang="en-US" sz="2400">
                <a:latin typeface="Arial" panose="020B0604020202020204" pitchFamily="34" charset="0"/>
              </a:rPr>
              <a:t>Anonymous complaints should be handled as any other complaints.</a:t>
            </a:r>
          </a:p>
          <a:p>
            <a:pPr algn="just" eaLnBrk="1" hangingPunct="1">
              <a:lnSpc>
                <a:spcPct val="50000"/>
              </a:lnSpc>
              <a:buFont typeface="Arial" panose="020B0604020202020204" pitchFamily="34" charset="0"/>
              <a:buNone/>
            </a:pPr>
            <a:endParaRPr lang="en-US" altLang="en-US" sz="2800">
              <a:latin typeface="Arial" panose="020B0604020202020204" pitchFamily="34" charset="0"/>
            </a:endParaRPr>
          </a:p>
          <a:p>
            <a:pPr lvl="1" algn="just" eaLnBrk="1" hangingPunct="1"/>
            <a:r>
              <a:rPr lang="en-US" altLang="en-US" sz="2400">
                <a:latin typeface="Arial" panose="020B0604020202020204" pitchFamily="34" charset="0"/>
              </a:rPr>
              <a:t>Although State agency have issued complaint forms, the use of such forms cannot be a prerequisite for acceptance of a complaint.</a:t>
            </a:r>
          </a:p>
        </p:txBody>
      </p:sp>
    </p:spTree>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a:extLst>
              <a:ext uri="{FF2B5EF4-FFF2-40B4-BE49-F238E27FC236}">
                <a16:creationId xmlns:a16="http://schemas.microsoft.com/office/drawing/2014/main" id="{C0F47D85-3F45-471B-86A1-C90FD0C509D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F83DA8F8-09CA-47D7-9E1E-0402E0C6F595}" type="slidenum">
              <a:rPr lang="en-US" altLang="en-US" sz="1200">
                <a:solidFill>
                  <a:srgbClr val="898989"/>
                </a:solidFill>
              </a:rPr>
              <a:pPr>
                <a:spcBef>
                  <a:spcPct val="0"/>
                </a:spcBef>
                <a:buFontTx/>
                <a:buNone/>
              </a:pPr>
              <a:t>49</a:t>
            </a:fld>
            <a:endParaRPr lang="en-US" altLang="en-US" sz="1200">
              <a:solidFill>
                <a:srgbClr val="898989"/>
              </a:solidFill>
            </a:endParaRPr>
          </a:p>
        </p:txBody>
      </p:sp>
      <p:sp>
        <p:nvSpPr>
          <p:cNvPr id="101379" name="Rectangle 2">
            <a:extLst>
              <a:ext uri="{FF2B5EF4-FFF2-40B4-BE49-F238E27FC236}">
                <a16:creationId xmlns:a16="http://schemas.microsoft.com/office/drawing/2014/main" id="{01F6FE0E-7266-4949-AA3C-6B6DBDEED132}"/>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sz="4000" b="1">
                <a:latin typeface="Arial" panose="020B0604020202020204" pitchFamily="34" charset="0"/>
              </a:rPr>
              <a:t>Civil Rights Complaint Handling</a:t>
            </a:r>
          </a:p>
        </p:txBody>
      </p:sp>
      <p:sp>
        <p:nvSpPr>
          <p:cNvPr id="101380" name="Rectangle 3">
            <a:extLst>
              <a:ext uri="{FF2B5EF4-FFF2-40B4-BE49-F238E27FC236}">
                <a16:creationId xmlns:a16="http://schemas.microsoft.com/office/drawing/2014/main" id="{B22873A8-C0C6-429D-AD11-06C336ABF3F4}"/>
              </a:ext>
            </a:extLst>
          </p:cNvPr>
          <p:cNvSpPr>
            <a:spLocks noGrp="1"/>
          </p:cNvSpPr>
          <p:nvPr>
            <p:ph type="body" idx="1"/>
          </p:nvPr>
        </p:nvSpPr>
        <p:spPr>
          <a:xfrm>
            <a:off x="685800" y="1600200"/>
            <a:ext cx="7467600" cy="1905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lvl="1" algn="just" eaLnBrk="1" hangingPunct="1"/>
            <a:r>
              <a:rPr lang="en-US" altLang="en-US" b="1" u="sng">
                <a:latin typeface="Arial" panose="020B0604020202020204" pitchFamily="34" charset="0"/>
              </a:rPr>
              <a:t>Acceptance</a:t>
            </a:r>
            <a:r>
              <a:rPr lang="en-US" altLang="en-US">
                <a:latin typeface="Arial" panose="020B0604020202020204" pitchFamily="34" charset="0"/>
              </a:rPr>
              <a:t>: All civil rights complaints, written or verbal, shall be accepted and forwarded to the Civil Rights Division of the USDA Food and Nutrition Service.    </a:t>
            </a:r>
          </a:p>
        </p:txBody>
      </p:sp>
      <p:pic>
        <p:nvPicPr>
          <p:cNvPr id="101381" name="Picture 4" descr="MC900078762[1]">
            <a:extLst>
              <a:ext uri="{FF2B5EF4-FFF2-40B4-BE49-F238E27FC236}">
                <a16:creationId xmlns:a16="http://schemas.microsoft.com/office/drawing/2014/main" id="{666835FE-00D8-4459-AF13-BD99FABA7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733800"/>
            <a:ext cx="206216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1DC473FA-7701-4E7C-815E-E72CAC4B77A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DAE34D00-1A9A-4056-8E80-D8CEFCB4BEFB}" type="slidenum">
              <a:rPr lang="en-US" altLang="en-US" sz="1200">
                <a:solidFill>
                  <a:srgbClr val="898989"/>
                </a:solidFill>
              </a:rPr>
              <a:pPr>
                <a:spcBef>
                  <a:spcPct val="0"/>
                </a:spcBef>
                <a:buFontTx/>
                <a:buNone/>
              </a:pPr>
              <a:t>5</a:t>
            </a:fld>
            <a:endParaRPr lang="en-US" altLang="en-US" sz="1200">
              <a:solidFill>
                <a:srgbClr val="898989"/>
              </a:solidFill>
            </a:endParaRPr>
          </a:p>
        </p:txBody>
      </p:sp>
      <p:sp>
        <p:nvSpPr>
          <p:cNvPr id="13315" name="Rectangle 2">
            <a:extLst>
              <a:ext uri="{FF2B5EF4-FFF2-40B4-BE49-F238E27FC236}">
                <a16:creationId xmlns:a16="http://schemas.microsoft.com/office/drawing/2014/main" id="{4F0742BA-C95D-419C-89F6-C8B8F359A1C2}"/>
              </a:ext>
            </a:extLst>
          </p:cNvPr>
          <p:cNvSpPr>
            <a:spLocks noGrp="1"/>
          </p:cNvSpPr>
          <p:nvPr>
            <p:ph type="title"/>
          </p:nvPr>
        </p:nvSpPr>
        <p:spPr>
          <a:xfrm>
            <a:off x="228600" y="274638"/>
            <a:ext cx="8686800" cy="1143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a:latin typeface="Arial Black" panose="020B0A04020102020204" pitchFamily="34" charset="0"/>
              </a:rPr>
              <a:t>6 Protected Classes</a:t>
            </a:r>
          </a:p>
        </p:txBody>
      </p:sp>
      <p:sp>
        <p:nvSpPr>
          <p:cNvPr id="13316" name="Rectangle 3">
            <a:extLst>
              <a:ext uri="{FF2B5EF4-FFF2-40B4-BE49-F238E27FC236}">
                <a16:creationId xmlns:a16="http://schemas.microsoft.com/office/drawing/2014/main" id="{710BB424-6F81-480C-8C39-3CD8C25D2838}"/>
              </a:ext>
            </a:extLst>
          </p:cNvPr>
          <p:cNvSpPr>
            <a:spLocks noGrp="1"/>
          </p:cNvSpPr>
          <p:nvPr>
            <p:ph type="body" idx="1"/>
          </p:nvPr>
        </p:nvSpPr>
        <p:spPr>
          <a:xfrm>
            <a:off x="914400" y="2057400"/>
            <a:ext cx="4038600" cy="3352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lvl="1" eaLnBrk="1" hangingPunct="1"/>
            <a:r>
              <a:rPr lang="en-US" altLang="en-US">
                <a:latin typeface="Arial" panose="020B0604020202020204" pitchFamily="34" charset="0"/>
              </a:rPr>
              <a:t>Race</a:t>
            </a:r>
          </a:p>
          <a:p>
            <a:pPr lvl="1" eaLnBrk="1" hangingPunct="1"/>
            <a:r>
              <a:rPr lang="en-US" altLang="en-US">
                <a:latin typeface="Arial" panose="020B0604020202020204" pitchFamily="34" charset="0"/>
              </a:rPr>
              <a:t>Color</a:t>
            </a:r>
          </a:p>
          <a:p>
            <a:pPr lvl="1" eaLnBrk="1" hangingPunct="1"/>
            <a:r>
              <a:rPr lang="en-US" altLang="en-US">
                <a:latin typeface="Arial" panose="020B0604020202020204" pitchFamily="34" charset="0"/>
              </a:rPr>
              <a:t>National Origin </a:t>
            </a:r>
          </a:p>
          <a:p>
            <a:pPr lvl="1" eaLnBrk="1" hangingPunct="1"/>
            <a:r>
              <a:rPr lang="en-US" altLang="en-US">
                <a:latin typeface="Arial" panose="020B0604020202020204" pitchFamily="34" charset="0"/>
              </a:rPr>
              <a:t>Sex</a:t>
            </a:r>
          </a:p>
          <a:p>
            <a:pPr lvl="1" eaLnBrk="1" hangingPunct="1"/>
            <a:r>
              <a:rPr lang="en-US" altLang="en-US">
                <a:latin typeface="Arial" panose="020B0604020202020204" pitchFamily="34" charset="0"/>
              </a:rPr>
              <a:t>Age</a:t>
            </a:r>
          </a:p>
          <a:p>
            <a:pPr lvl="1" eaLnBrk="1" hangingPunct="1"/>
            <a:r>
              <a:rPr lang="en-US" altLang="en-US">
                <a:latin typeface="Arial" panose="020B0604020202020204" pitchFamily="34" charset="0"/>
              </a:rPr>
              <a:t>Disability</a:t>
            </a:r>
          </a:p>
        </p:txBody>
      </p:sp>
      <p:pic>
        <p:nvPicPr>
          <p:cNvPr id="13317" name="Picture 9" descr="civil_rights">
            <a:extLst>
              <a:ext uri="{FF2B5EF4-FFF2-40B4-BE49-F238E27FC236}">
                <a16:creationId xmlns:a16="http://schemas.microsoft.com/office/drawing/2014/main" id="{3059FFFB-84E8-41A5-8DC8-50147AE28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905000"/>
            <a:ext cx="4114800"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a:extLst>
              <a:ext uri="{FF2B5EF4-FFF2-40B4-BE49-F238E27FC236}">
                <a16:creationId xmlns:a16="http://schemas.microsoft.com/office/drawing/2014/main" id="{9B64F5BE-4744-452E-8C67-9272D973C9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F87404EE-5BE3-4B23-AE20-5E919E869E01}" type="slidenum">
              <a:rPr lang="en-US" altLang="en-US" sz="1200">
                <a:solidFill>
                  <a:srgbClr val="898989"/>
                </a:solidFill>
              </a:rPr>
              <a:pPr>
                <a:spcBef>
                  <a:spcPct val="0"/>
                </a:spcBef>
                <a:buFontTx/>
                <a:buNone/>
              </a:pPr>
              <a:t>50</a:t>
            </a:fld>
            <a:endParaRPr lang="en-US" altLang="en-US" sz="1200">
              <a:solidFill>
                <a:srgbClr val="898989"/>
              </a:solidFill>
            </a:endParaRPr>
          </a:p>
        </p:txBody>
      </p:sp>
      <p:sp>
        <p:nvSpPr>
          <p:cNvPr id="103427" name="Rectangle 2">
            <a:extLst>
              <a:ext uri="{FF2B5EF4-FFF2-40B4-BE49-F238E27FC236}">
                <a16:creationId xmlns:a16="http://schemas.microsoft.com/office/drawing/2014/main" id="{E9C90381-DDB5-40DF-BEEF-2C1345C903B6}"/>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br>
              <a:rPr lang="en-US" altLang="en-US" sz="3400" b="1">
                <a:latin typeface="Arial" panose="020B0604020202020204" pitchFamily="34" charset="0"/>
              </a:rPr>
            </a:br>
            <a:r>
              <a:rPr lang="en-US" altLang="en-US" sz="3400" b="1">
                <a:latin typeface="Arial" panose="020B0604020202020204" pitchFamily="34" charset="0"/>
              </a:rPr>
              <a:t> </a:t>
            </a:r>
            <a:r>
              <a:rPr lang="en-US" altLang="en-US" sz="3800" b="1">
                <a:latin typeface="Arial Black" panose="020B0A04020102020204" pitchFamily="34" charset="0"/>
              </a:rPr>
              <a:t>CONFLICT RESOLUTION</a:t>
            </a:r>
            <a:r>
              <a:rPr lang="en-US" altLang="en-US" sz="3800" b="1">
                <a:latin typeface="Tahoma" panose="020B0604030504040204" pitchFamily="34" charset="0"/>
              </a:rPr>
              <a:t> </a:t>
            </a:r>
            <a:br>
              <a:rPr lang="en-US" altLang="en-US" sz="3800" b="1">
                <a:latin typeface="Tahoma" panose="020B0604030504040204" pitchFamily="34" charset="0"/>
              </a:rPr>
            </a:br>
            <a:r>
              <a:rPr lang="en-US" altLang="en-US" sz="2600">
                <a:latin typeface="Arial" panose="020B0604020202020204" pitchFamily="34" charset="0"/>
              </a:rPr>
              <a:t>and</a:t>
            </a:r>
            <a:r>
              <a:rPr lang="en-US" altLang="en-US" sz="3400" b="1">
                <a:latin typeface="Arial" panose="020B0604020202020204" pitchFamily="34" charset="0"/>
              </a:rPr>
              <a:t> </a:t>
            </a:r>
            <a:br>
              <a:rPr lang="en-US" altLang="en-US" sz="3400" b="1">
                <a:latin typeface="Arial" panose="020B0604020202020204" pitchFamily="34" charset="0"/>
              </a:rPr>
            </a:br>
            <a:r>
              <a:rPr lang="en-US" altLang="en-US" sz="3400" b="1">
                <a:latin typeface="Arial" panose="020B0604020202020204" pitchFamily="34" charset="0"/>
              </a:rPr>
              <a:t>Special Compliance Reviews</a:t>
            </a:r>
          </a:p>
        </p:txBody>
      </p:sp>
      <p:sp>
        <p:nvSpPr>
          <p:cNvPr id="103428" name="Rectangle 3">
            <a:extLst>
              <a:ext uri="{FF2B5EF4-FFF2-40B4-BE49-F238E27FC236}">
                <a16:creationId xmlns:a16="http://schemas.microsoft.com/office/drawing/2014/main" id="{314534F5-F53E-4806-9224-680946AB6FF2}"/>
              </a:ext>
            </a:extLst>
          </p:cNvPr>
          <p:cNvSpPr>
            <a:spLocks noGrp="1"/>
          </p:cNvSpPr>
          <p:nvPr>
            <p:ph type="body" idx="1"/>
          </p:nvPr>
        </p:nvSpPr>
        <p:spPr>
          <a:xfrm>
            <a:off x="685800" y="2362200"/>
            <a:ext cx="7848600" cy="3763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eaLnBrk="1" hangingPunct="1">
              <a:buFont typeface="Arial" panose="020B0604020202020204" pitchFamily="34" charset="0"/>
              <a:buNone/>
            </a:pPr>
            <a:r>
              <a:rPr lang="en-US" altLang="en-US" sz="2800" b="1">
                <a:latin typeface="Arial" panose="020B0604020202020204" pitchFamily="34" charset="0"/>
              </a:rPr>
              <a:t>Additional Compliance Reviews will be conducted if</a:t>
            </a:r>
            <a:r>
              <a:rPr lang="en-US" altLang="en-US" sz="2800" b="1"/>
              <a:t>…</a:t>
            </a:r>
            <a:endParaRPr lang="en-US" altLang="en-US" sz="2800" b="1">
              <a:latin typeface="Arial" panose="020B0604020202020204" pitchFamily="34" charset="0"/>
            </a:endParaRPr>
          </a:p>
          <a:p>
            <a:pPr lvl="1" eaLnBrk="1" hangingPunct="1"/>
            <a:r>
              <a:rPr lang="en-US" altLang="en-US" sz="2400">
                <a:latin typeface="Arial" panose="020B0604020202020204" pitchFamily="34" charset="0"/>
              </a:rPr>
              <a:t>noncompliance concerns or discrimination complaints have been reported or identified during inspections.</a:t>
            </a:r>
          </a:p>
        </p:txBody>
      </p:sp>
      <p:pic>
        <p:nvPicPr>
          <p:cNvPr id="103429" name="Picture 4" descr="MC900055015[1]">
            <a:extLst>
              <a:ext uri="{FF2B5EF4-FFF2-40B4-BE49-F238E27FC236}">
                <a16:creationId xmlns:a16="http://schemas.microsoft.com/office/drawing/2014/main" id="{DFECC3D1-4106-4D39-8919-B751C6F23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724400"/>
            <a:ext cx="215423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a:extLst>
              <a:ext uri="{FF2B5EF4-FFF2-40B4-BE49-F238E27FC236}">
                <a16:creationId xmlns:a16="http://schemas.microsoft.com/office/drawing/2014/main" id="{27420EC3-7303-4AA9-ABDD-35AB005916D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9F1714C4-E748-462E-993A-122C5C7C09BE}" type="slidenum">
              <a:rPr lang="en-US" altLang="en-US" sz="1200">
                <a:solidFill>
                  <a:srgbClr val="898989"/>
                </a:solidFill>
              </a:rPr>
              <a:pPr>
                <a:spcBef>
                  <a:spcPct val="0"/>
                </a:spcBef>
                <a:buFontTx/>
                <a:buNone/>
              </a:pPr>
              <a:t>51</a:t>
            </a:fld>
            <a:endParaRPr lang="en-US" altLang="en-US" sz="1200">
              <a:solidFill>
                <a:srgbClr val="898989"/>
              </a:solidFill>
            </a:endParaRPr>
          </a:p>
        </p:txBody>
      </p:sp>
      <p:sp>
        <p:nvSpPr>
          <p:cNvPr id="105475" name="Rectangle 2">
            <a:extLst>
              <a:ext uri="{FF2B5EF4-FFF2-40B4-BE49-F238E27FC236}">
                <a16:creationId xmlns:a16="http://schemas.microsoft.com/office/drawing/2014/main" id="{0905C3C3-C79F-4079-8E2E-CFEC9298580B}"/>
              </a:ext>
            </a:extLst>
          </p:cNvPr>
          <p:cNvSpPr>
            <a:spLocks noGrp="1"/>
          </p:cNvSpPr>
          <p:nvPr>
            <p:ph type="title"/>
          </p:nvPr>
        </p:nvSpPr>
        <p:spPr>
          <a:xfrm>
            <a:off x="457200" y="533400"/>
            <a:ext cx="8229600" cy="1143000"/>
          </a:xfrm>
        </p:spPr>
        <p:txBody>
          <a:bodyPr/>
          <a:lstStyle/>
          <a:p>
            <a:pPr eaLnBrk="1" hangingPunct="1"/>
            <a:r>
              <a:rPr lang="en-US" altLang="en-US" sz="5400">
                <a:latin typeface="Arial Black" panose="020B0A04020102020204" pitchFamily="34" charset="0"/>
              </a:rPr>
              <a:t>Compliance Reviews</a:t>
            </a:r>
          </a:p>
        </p:txBody>
      </p:sp>
      <p:pic>
        <p:nvPicPr>
          <p:cNvPr id="105476" name="Picture 3" descr="MC900197967[1]">
            <a:extLst>
              <a:ext uri="{FF2B5EF4-FFF2-40B4-BE49-F238E27FC236}">
                <a16:creationId xmlns:a16="http://schemas.microsoft.com/office/drawing/2014/main" id="{B3B4096F-7F6F-41CE-8481-79C44D870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86000"/>
            <a:ext cx="33528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a:extLst>
              <a:ext uri="{FF2B5EF4-FFF2-40B4-BE49-F238E27FC236}">
                <a16:creationId xmlns:a16="http://schemas.microsoft.com/office/drawing/2014/main" id="{0B659F8A-5A0E-4259-9843-1E46A138018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27346935-B70A-4193-A7DC-D7896333D6F7}" type="slidenum">
              <a:rPr lang="en-US" altLang="en-US" sz="1200">
                <a:solidFill>
                  <a:srgbClr val="898989"/>
                </a:solidFill>
              </a:rPr>
              <a:pPr>
                <a:spcBef>
                  <a:spcPct val="0"/>
                </a:spcBef>
                <a:buFontTx/>
                <a:buNone/>
              </a:pPr>
              <a:t>52</a:t>
            </a:fld>
            <a:endParaRPr lang="en-US" altLang="en-US" sz="1200">
              <a:solidFill>
                <a:srgbClr val="898989"/>
              </a:solidFill>
            </a:endParaRPr>
          </a:p>
        </p:txBody>
      </p:sp>
      <p:sp>
        <p:nvSpPr>
          <p:cNvPr id="107523" name="Rectangle 2">
            <a:extLst>
              <a:ext uri="{FF2B5EF4-FFF2-40B4-BE49-F238E27FC236}">
                <a16:creationId xmlns:a16="http://schemas.microsoft.com/office/drawing/2014/main" id="{8A7C294A-F79E-4A71-A084-F9C98E78506A}"/>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b="1">
                <a:latin typeface="Arial" panose="020B0604020202020204" pitchFamily="34" charset="0"/>
              </a:rPr>
              <a:t>Compliance Reviews</a:t>
            </a:r>
          </a:p>
        </p:txBody>
      </p:sp>
      <p:sp>
        <p:nvSpPr>
          <p:cNvPr id="107524" name="Rectangle 3">
            <a:extLst>
              <a:ext uri="{FF2B5EF4-FFF2-40B4-BE49-F238E27FC236}">
                <a16:creationId xmlns:a16="http://schemas.microsoft.com/office/drawing/2014/main" id="{7647A354-B411-4DB0-9F48-E9DFB16BF820}"/>
              </a:ext>
            </a:extLst>
          </p:cNvPr>
          <p:cNvSpPr>
            <a:spLocks noGrp="1"/>
          </p:cNvSpPr>
          <p:nvPr>
            <p:ph type="body" idx="1"/>
          </p:nvPr>
        </p:nvSpPr>
        <p:spPr>
          <a:xfrm>
            <a:off x="685800" y="2209800"/>
            <a:ext cx="5105400" cy="1828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sz="2800">
                <a:latin typeface="Arial" panose="020B0604020202020204" pitchFamily="34" charset="0"/>
              </a:rPr>
              <a:t>Are staff serving meals equally, regardless of the child’s race, color, sex, age, disability, or national origin?</a:t>
            </a:r>
          </a:p>
        </p:txBody>
      </p:sp>
      <p:pic>
        <p:nvPicPr>
          <p:cNvPr id="107525" name="Picture 4">
            <a:extLst>
              <a:ext uri="{FF2B5EF4-FFF2-40B4-BE49-F238E27FC236}">
                <a16:creationId xmlns:a16="http://schemas.microsoft.com/office/drawing/2014/main" id="{3A279BB8-B2F6-43BE-A429-46FA3F95F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828800"/>
            <a:ext cx="25812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6" name="Picture 5" descr="jin29">
            <a:extLst>
              <a:ext uri="{FF2B5EF4-FFF2-40B4-BE49-F238E27FC236}">
                <a16:creationId xmlns:a16="http://schemas.microsoft.com/office/drawing/2014/main" id="{1EA6EC98-EB07-45AD-8442-433F87124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648200"/>
            <a:ext cx="15557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a:extLst>
              <a:ext uri="{FF2B5EF4-FFF2-40B4-BE49-F238E27FC236}">
                <a16:creationId xmlns:a16="http://schemas.microsoft.com/office/drawing/2014/main" id="{F50956DD-5607-48F8-8CBA-4CE0BB8DB66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F41E14AD-E85D-4A67-968C-2D3A279A2985}" type="slidenum">
              <a:rPr lang="en-US" altLang="en-US" sz="1200">
                <a:solidFill>
                  <a:srgbClr val="898989"/>
                </a:solidFill>
              </a:rPr>
              <a:pPr>
                <a:spcBef>
                  <a:spcPct val="0"/>
                </a:spcBef>
                <a:buFontTx/>
                <a:buNone/>
              </a:pPr>
              <a:t>53</a:t>
            </a:fld>
            <a:endParaRPr lang="en-US" altLang="en-US" sz="1200">
              <a:solidFill>
                <a:srgbClr val="898989"/>
              </a:solidFill>
            </a:endParaRPr>
          </a:p>
        </p:txBody>
      </p:sp>
      <p:sp>
        <p:nvSpPr>
          <p:cNvPr id="109571" name="Rectangle 2">
            <a:extLst>
              <a:ext uri="{FF2B5EF4-FFF2-40B4-BE49-F238E27FC236}">
                <a16:creationId xmlns:a16="http://schemas.microsoft.com/office/drawing/2014/main" id="{187BBA62-13B3-4CC9-B55B-F5875641E12E}"/>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sz="4000" b="1">
                <a:latin typeface="Arial" panose="020B0604020202020204" pitchFamily="34" charset="0"/>
              </a:rPr>
              <a:t>Pre-award Compliance Reviews</a:t>
            </a:r>
          </a:p>
        </p:txBody>
      </p:sp>
      <p:sp>
        <p:nvSpPr>
          <p:cNvPr id="109572" name="Rectangle 3">
            <a:extLst>
              <a:ext uri="{FF2B5EF4-FFF2-40B4-BE49-F238E27FC236}">
                <a16:creationId xmlns:a16="http://schemas.microsoft.com/office/drawing/2014/main" id="{7D29DF82-4BFF-495F-9F7E-EAB5FBEFA1FF}"/>
              </a:ext>
            </a:extLst>
          </p:cNvPr>
          <p:cNvSpPr>
            <a:spLocks noGrp="1"/>
          </p:cNvSpPr>
          <p:nvPr>
            <p:ph type="body" idx="1"/>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buFont typeface="Arial" panose="020B0604020202020204" pitchFamily="34" charset="0"/>
              <a:buNone/>
            </a:pPr>
            <a:r>
              <a:rPr lang="en-US" altLang="en-US">
                <a:latin typeface="Arial" panose="020B0604020202020204" pitchFamily="34" charset="0"/>
              </a:rPr>
              <a:t>   No federal funds shall be made available to institution or facility until a Pre-award Compliance Review has been conducted and determined to be in compliance with Title VI.</a:t>
            </a:r>
          </a:p>
        </p:txBody>
      </p:sp>
      <p:pic>
        <p:nvPicPr>
          <p:cNvPr id="109573" name="Picture 4">
            <a:extLst>
              <a:ext uri="{FF2B5EF4-FFF2-40B4-BE49-F238E27FC236}">
                <a16:creationId xmlns:a16="http://schemas.microsoft.com/office/drawing/2014/main" id="{D2B9E70F-51AC-42B3-B923-74765E9942F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38600"/>
            <a:ext cx="1828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a:extLst>
              <a:ext uri="{FF2B5EF4-FFF2-40B4-BE49-F238E27FC236}">
                <a16:creationId xmlns:a16="http://schemas.microsoft.com/office/drawing/2014/main" id="{E122C85C-5D66-46F2-9504-44C06C2BF0A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BFAC9831-7771-4287-8749-11D3F5A8450F}" type="slidenum">
              <a:rPr lang="en-US" altLang="en-US" sz="1200">
                <a:solidFill>
                  <a:srgbClr val="898989"/>
                </a:solidFill>
              </a:rPr>
              <a:pPr>
                <a:spcBef>
                  <a:spcPct val="0"/>
                </a:spcBef>
                <a:buFontTx/>
                <a:buNone/>
              </a:pPr>
              <a:t>54</a:t>
            </a:fld>
            <a:endParaRPr lang="en-US" altLang="en-US" sz="1200">
              <a:solidFill>
                <a:srgbClr val="898989"/>
              </a:solidFill>
            </a:endParaRPr>
          </a:p>
        </p:txBody>
      </p:sp>
      <p:sp>
        <p:nvSpPr>
          <p:cNvPr id="111619" name="Rectangle 2">
            <a:extLst>
              <a:ext uri="{FF2B5EF4-FFF2-40B4-BE49-F238E27FC236}">
                <a16:creationId xmlns:a16="http://schemas.microsoft.com/office/drawing/2014/main" id="{8A81105C-22DC-467F-A238-B340F6B63CED}"/>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sz="4000" b="1">
                <a:latin typeface="Arial" panose="020B0604020202020204" pitchFamily="34" charset="0"/>
              </a:rPr>
              <a:t>Pre-award Compliance Reviews</a:t>
            </a:r>
          </a:p>
        </p:txBody>
      </p:sp>
      <p:sp>
        <p:nvSpPr>
          <p:cNvPr id="111620" name="Rectangle 3">
            <a:extLst>
              <a:ext uri="{FF2B5EF4-FFF2-40B4-BE49-F238E27FC236}">
                <a16:creationId xmlns:a16="http://schemas.microsoft.com/office/drawing/2014/main" id="{C8B226DC-4153-4FD8-8090-BFEF3241168F}"/>
              </a:ext>
            </a:extLst>
          </p:cNvPr>
          <p:cNvSpPr>
            <a:spLocks noGrp="1"/>
          </p:cNvSpPr>
          <p:nvPr>
            <p:ph type="body" idx="1"/>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a:latin typeface="Arial" panose="020B0604020202020204" pitchFamily="34" charset="0"/>
              </a:rPr>
              <a:t>Pre-award Surveys signify</a:t>
            </a:r>
            <a:r>
              <a:rPr lang="en-US" altLang="en-US"/>
              <a:t>…</a:t>
            </a:r>
            <a:endParaRPr lang="en-US" altLang="en-US">
              <a:latin typeface="Arial" panose="020B0604020202020204" pitchFamily="34" charset="0"/>
            </a:endParaRPr>
          </a:p>
          <a:p>
            <a:pPr lvl="1" eaLnBrk="1" hangingPunct="1"/>
            <a:r>
              <a:rPr lang="en-US" altLang="en-US">
                <a:latin typeface="Arial" panose="020B0604020202020204" pitchFamily="34" charset="0"/>
              </a:rPr>
              <a:t>An estimate of the racial/ethnic makeup of the population to be served.</a:t>
            </a:r>
          </a:p>
          <a:p>
            <a:pPr lvl="1" eaLnBrk="1" hangingPunct="1"/>
            <a:r>
              <a:rPr lang="en-US" altLang="en-US">
                <a:latin typeface="Arial" panose="020B0604020202020204" pitchFamily="34" charset="0"/>
              </a:rPr>
              <a:t>The efforts used to assure minority populations have an equal opportunity to participate. </a:t>
            </a:r>
          </a:p>
          <a:p>
            <a:pPr lvl="1" eaLnBrk="1" hangingPunct="1"/>
            <a:r>
              <a:rPr lang="en-US" altLang="en-US">
                <a:latin typeface="Arial" panose="020B0604020202020204" pitchFamily="34" charset="0"/>
              </a:rPr>
              <a:t>The efforts to be used to contact minority and grassroots organizations about the CACFP.</a:t>
            </a:r>
          </a:p>
        </p:txBody>
      </p:sp>
    </p:spTree>
  </p:cSld>
  <p:clrMapOvr>
    <a:masterClrMapping/>
  </p:clrMapOvr>
  <p:transition spd="med">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a:extLst>
              <a:ext uri="{FF2B5EF4-FFF2-40B4-BE49-F238E27FC236}">
                <a16:creationId xmlns:a16="http://schemas.microsoft.com/office/drawing/2014/main" id="{8DFAAE68-E380-4BBB-B152-4E75D760B2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E43EFCA9-247D-4B17-8345-FB47020B44A9}" type="slidenum">
              <a:rPr lang="en-US" altLang="en-US" sz="1200">
                <a:solidFill>
                  <a:srgbClr val="898989"/>
                </a:solidFill>
              </a:rPr>
              <a:pPr>
                <a:spcBef>
                  <a:spcPct val="0"/>
                </a:spcBef>
                <a:buFontTx/>
                <a:buNone/>
              </a:pPr>
              <a:t>55</a:t>
            </a:fld>
            <a:endParaRPr lang="en-US" altLang="en-US" sz="1200">
              <a:solidFill>
                <a:srgbClr val="898989"/>
              </a:solidFill>
            </a:endParaRPr>
          </a:p>
        </p:txBody>
      </p:sp>
      <p:sp>
        <p:nvSpPr>
          <p:cNvPr id="113667" name="Rectangle 2">
            <a:extLst>
              <a:ext uri="{FF2B5EF4-FFF2-40B4-BE49-F238E27FC236}">
                <a16:creationId xmlns:a16="http://schemas.microsoft.com/office/drawing/2014/main" id="{819CA5DE-6D99-44C4-BD73-027BCC45BFC9}"/>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sz="3400" b="1">
                <a:latin typeface="Arial" panose="020B0604020202020204" pitchFamily="34" charset="0"/>
              </a:rPr>
              <a:t>Routine (Post-award) Compliance Reviews</a:t>
            </a:r>
          </a:p>
        </p:txBody>
      </p:sp>
      <p:sp>
        <p:nvSpPr>
          <p:cNvPr id="113668" name="Rectangle 3">
            <a:extLst>
              <a:ext uri="{FF2B5EF4-FFF2-40B4-BE49-F238E27FC236}">
                <a16:creationId xmlns:a16="http://schemas.microsoft.com/office/drawing/2014/main" id="{C81DE018-744D-4CCC-A493-95F7532E65AC}"/>
              </a:ext>
            </a:extLst>
          </p:cNvPr>
          <p:cNvSpPr>
            <a:spLocks noGrp="1"/>
          </p:cNvSpPr>
          <p:nvPr>
            <p:ph type="body" idx="1"/>
          </p:nvPr>
        </p:nvSpPr>
        <p:spPr>
          <a:xfrm>
            <a:off x="457200" y="1981200"/>
            <a:ext cx="8229600" cy="4144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eaLnBrk="1" hangingPunct="1">
              <a:buFont typeface="Arial" panose="020B0604020202020204" pitchFamily="34" charset="0"/>
              <a:buNone/>
            </a:pPr>
            <a:r>
              <a:rPr lang="en-US" altLang="en-US">
                <a:latin typeface="Arial" panose="020B0604020202020204" pitchFamily="34" charset="0"/>
              </a:rPr>
              <a:t>All agencies are reviewed for civil rights compliance during administrative reviews.</a:t>
            </a:r>
          </a:p>
        </p:txBody>
      </p:sp>
      <p:pic>
        <p:nvPicPr>
          <p:cNvPr id="113669" name="Picture 4" descr="MC900355021[1]">
            <a:extLst>
              <a:ext uri="{FF2B5EF4-FFF2-40B4-BE49-F238E27FC236}">
                <a16:creationId xmlns:a16="http://schemas.microsoft.com/office/drawing/2014/main" id="{F3739496-CA82-4012-B313-AB295BF92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352800"/>
            <a:ext cx="32004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a:extLst>
              <a:ext uri="{FF2B5EF4-FFF2-40B4-BE49-F238E27FC236}">
                <a16:creationId xmlns:a16="http://schemas.microsoft.com/office/drawing/2014/main" id="{48E60FD8-D2F1-453B-AFF7-3194847B177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47FB4E70-AC72-4D08-A6A9-8FE5AB845494}" type="slidenum">
              <a:rPr lang="en-US" altLang="en-US" sz="1200">
                <a:solidFill>
                  <a:srgbClr val="898989"/>
                </a:solidFill>
              </a:rPr>
              <a:pPr>
                <a:spcBef>
                  <a:spcPct val="0"/>
                </a:spcBef>
                <a:buFontTx/>
                <a:buNone/>
              </a:pPr>
              <a:t>56</a:t>
            </a:fld>
            <a:endParaRPr lang="en-US" altLang="en-US" sz="1200">
              <a:solidFill>
                <a:srgbClr val="898989"/>
              </a:solidFill>
            </a:endParaRPr>
          </a:p>
        </p:txBody>
      </p:sp>
      <p:sp>
        <p:nvSpPr>
          <p:cNvPr id="115715" name="Rectangle 2">
            <a:extLst>
              <a:ext uri="{FF2B5EF4-FFF2-40B4-BE49-F238E27FC236}">
                <a16:creationId xmlns:a16="http://schemas.microsoft.com/office/drawing/2014/main" id="{A461387C-9F7A-4FA4-86B3-4CA28577BAE7}"/>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b="1">
                <a:latin typeface="Arial" panose="020B0604020202020204" pitchFamily="34" charset="0"/>
              </a:rPr>
              <a:t>Compliance Reviews</a:t>
            </a:r>
          </a:p>
        </p:txBody>
      </p:sp>
      <p:sp>
        <p:nvSpPr>
          <p:cNvPr id="115716" name="Rectangle 3">
            <a:extLst>
              <a:ext uri="{FF2B5EF4-FFF2-40B4-BE49-F238E27FC236}">
                <a16:creationId xmlns:a16="http://schemas.microsoft.com/office/drawing/2014/main" id="{98DE2367-E453-4230-BE29-F44162358466}"/>
              </a:ext>
            </a:extLst>
          </p:cNvPr>
          <p:cNvSpPr>
            <a:spLocks noGrp="1"/>
          </p:cNvSpPr>
          <p:nvPr>
            <p:ph type="body" idx="1"/>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lnSpc>
                <a:spcPct val="90000"/>
              </a:lnSpc>
            </a:pPr>
            <a:r>
              <a:rPr lang="en-US" altLang="en-US">
                <a:latin typeface="Arial" panose="020B0604020202020204" pitchFamily="34" charset="0"/>
              </a:rPr>
              <a:t>Are there any requirements or procedures which restrict or deny enrollment on the basis of </a:t>
            </a:r>
          </a:p>
          <a:p>
            <a:pPr lvl="4" eaLnBrk="1" hangingPunct="1">
              <a:lnSpc>
                <a:spcPct val="70000"/>
              </a:lnSpc>
            </a:pPr>
            <a:r>
              <a:rPr lang="en-US" altLang="en-US" sz="3000">
                <a:latin typeface="Arial" panose="020B0604020202020204" pitchFamily="34" charset="0"/>
              </a:rPr>
              <a:t>Race</a:t>
            </a:r>
          </a:p>
          <a:p>
            <a:pPr lvl="4" eaLnBrk="1" hangingPunct="1">
              <a:lnSpc>
                <a:spcPct val="90000"/>
              </a:lnSpc>
            </a:pPr>
            <a:r>
              <a:rPr lang="en-US" altLang="en-US" sz="3000">
                <a:latin typeface="Arial" panose="020B0604020202020204" pitchFamily="34" charset="0"/>
              </a:rPr>
              <a:t>Color</a:t>
            </a:r>
          </a:p>
          <a:p>
            <a:pPr lvl="4" eaLnBrk="1" hangingPunct="1">
              <a:lnSpc>
                <a:spcPct val="90000"/>
              </a:lnSpc>
            </a:pPr>
            <a:r>
              <a:rPr lang="en-US" altLang="en-US" sz="3000">
                <a:latin typeface="Arial" panose="020B0604020202020204" pitchFamily="34" charset="0"/>
              </a:rPr>
              <a:t>Age</a:t>
            </a:r>
          </a:p>
          <a:p>
            <a:pPr lvl="4" eaLnBrk="1" hangingPunct="1">
              <a:lnSpc>
                <a:spcPct val="90000"/>
              </a:lnSpc>
            </a:pPr>
            <a:r>
              <a:rPr lang="en-US" altLang="en-US" sz="3000">
                <a:latin typeface="Arial" panose="020B0604020202020204" pitchFamily="34" charset="0"/>
              </a:rPr>
              <a:t>Sex</a:t>
            </a:r>
          </a:p>
          <a:p>
            <a:pPr lvl="4" eaLnBrk="1" hangingPunct="1">
              <a:lnSpc>
                <a:spcPct val="90000"/>
              </a:lnSpc>
            </a:pPr>
            <a:r>
              <a:rPr lang="en-US" altLang="en-US" sz="3000">
                <a:latin typeface="Arial" panose="020B0604020202020204" pitchFamily="34" charset="0"/>
              </a:rPr>
              <a:t>Disability, or </a:t>
            </a:r>
          </a:p>
          <a:p>
            <a:pPr lvl="4" eaLnBrk="1" hangingPunct="1">
              <a:lnSpc>
                <a:spcPct val="90000"/>
              </a:lnSpc>
            </a:pPr>
            <a:r>
              <a:rPr lang="en-US" altLang="en-US" sz="3000">
                <a:latin typeface="Arial" panose="020B0604020202020204" pitchFamily="34" charset="0"/>
              </a:rPr>
              <a:t>National Origin</a:t>
            </a:r>
          </a:p>
        </p:txBody>
      </p:sp>
      <p:pic>
        <p:nvPicPr>
          <p:cNvPr id="115717" name="Picture 4" descr="MC900078834[1]">
            <a:extLst>
              <a:ext uri="{FF2B5EF4-FFF2-40B4-BE49-F238E27FC236}">
                <a16:creationId xmlns:a16="http://schemas.microsoft.com/office/drawing/2014/main" id="{12F100E4-FFAC-49CD-B881-98CB969BD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9150">
            <a:off x="6019800" y="3367088"/>
            <a:ext cx="22002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a:extLst>
              <a:ext uri="{FF2B5EF4-FFF2-40B4-BE49-F238E27FC236}">
                <a16:creationId xmlns:a16="http://schemas.microsoft.com/office/drawing/2014/main" id="{89EB08CE-4438-4679-BA57-B6D4290C3A7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50C961DD-E380-47C7-81FF-7F52CF5B3EE2}" type="slidenum">
              <a:rPr lang="en-US" altLang="en-US" sz="1200">
                <a:solidFill>
                  <a:srgbClr val="898989"/>
                </a:solidFill>
              </a:rPr>
              <a:pPr>
                <a:spcBef>
                  <a:spcPct val="0"/>
                </a:spcBef>
                <a:buFontTx/>
                <a:buNone/>
              </a:pPr>
              <a:t>57</a:t>
            </a:fld>
            <a:endParaRPr lang="en-US" altLang="en-US" sz="1200">
              <a:solidFill>
                <a:srgbClr val="898989"/>
              </a:solidFill>
            </a:endParaRPr>
          </a:p>
        </p:txBody>
      </p:sp>
      <p:sp>
        <p:nvSpPr>
          <p:cNvPr id="117763" name="Rectangle 2">
            <a:extLst>
              <a:ext uri="{FF2B5EF4-FFF2-40B4-BE49-F238E27FC236}">
                <a16:creationId xmlns:a16="http://schemas.microsoft.com/office/drawing/2014/main" id="{3C5FCCD2-D490-4150-9843-085155885608}"/>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a:latin typeface="Arial" panose="020B0604020202020204" pitchFamily="34" charset="0"/>
              </a:rPr>
              <a:t>Compliance Reviews</a:t>
            </a:r>
          </a:p>
        </p:txBody>
      </p:sp>
      <p:sp>
        <p:nvSpPr>
          <p:cNvPr id="117764" name="Rectangle 3">
            <a:extLst>
              <a:ext uri="{FF2B5EF4-FFF2-40B4-BE49-F238E27FC236}">
                <a16:creationId xmlns:a16="http://schemas.microsoft.com/office/drawing/2014/main" id="{9A5FA5F7-5B1E-42DC-A3FE-897A1BA96A62}"/>
              </a:ext>
            </a:extLst>
          </p:cNvPr>
          <p:cNvSpPr>
            <a:spLocks noGrp="1"/>
          </p:cNvSpPr>
          <p:nvPr>
            <p:ph type="body" idx="1"/>
          </p:nvPr>
        </p:nvSpPr>
        <p:spPr>
          <a:xfrm>
            <a:off x="860425" y="1600200"/>
            <a:ext cx="7585075" cy="4525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lnSpc>
                <a:spcPct val="50000"/>
              </a:lnSpc>
              <a:buFont typeface="Arial" panose="020B0604020202020204" pitchFamily="34" charset="0"/>
              <a:buNone/>
            </a:pPr>
            <a:r>
              <a:rPr lang="en-US" altLang="en-US">
                <a:latin typeface="Arial" panose="020B0604020202020204" pitchFamily="34" charset="0"/>
              </a:rPr>
              <a:t>These are some review questions that</a:t>
            </a:r>
          </a:p>
          <a:p>
            <a:pPr eaLnBrk="1" hangingPunct="1">
              <a:lnSpc>
                <a:spcPct val="50000"/>
              </a:lnSpc>
              <a:buFont typeface="Arial" panose="020B0604020202020204" pitchFamily="34" charset="0"/>
              <a:buNone/>
            </a:pPr>
            <a:r>
              <a:rPr lang="en-US" altLang="en-US">
                <a:latin typeface="Arial" panose="020B0604020202020204" pitchFamily="34" charset="0"/>
              </a:rPr>
              <a:t>should be addressed</a:t>
            </a:r>
            <a:r>
              <a:rPr lang="en-US" altLang="en-US" sz="4800">
                <a:latin typeface="Arial" panose="020B0604020202020204" pitchFamily="34" charset="0"/>
              </a:rPr>
              <a:t>…</a:t>
            </a:r>
          </a:p>
          <a:p>
            <a:pPr eaLnBrk="1" hangingPunct="1">
              <a:buFont typeface="Arial" panose="020B0604020202020204" pitchFamily="34" charset="0"/>
              <a:buNone/>
            </a:pPr>
            <a:endParaRPr lang="en-US" altLang="en-US">
              <a:latin typeface="Arial" panose="020B0604020202020204" pitchFamily="34" charset="0"/>
            </a:endParaRPr>
          </a:p>
          <a:p>
            <a:pPr eaLnBrk="1" hangingPunct="1">
              <a:buFont typeface="Arial" panose="020B0604020202020204" pitchFamily="34" charset="0"/>
              <a:buNone/>
            </a:pPr>
            <a:endParaRPr lang="en-US" altLang="en-US"/>
          </a:p>
        </p:txBody>
      </p:sp>
      <p:pic>
        <p:nvPicPr>
          <p:cNvPr id="117765" name="Picture 4">
            <a:extLst>
              <a:ext uri="{FF2B5EF4-FFF2-40B4-BE49-F238E27FC236}">
                <a16:creationId xmlns:a16="http://schemas.microsoft.com/office/drawing/2014/main" id="{72CFFFAC-33FF-40A5-AB32-4CB0E031A12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95600"/>
            <a:ext cx="2971800" cy="260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a:extLst>
              <a:ext uri="{FF2B5EF4-FFF2-40B4-BE49-F238E27FC236}">
                <a16:creationId xmlns:a16="http://schemas.microsoft.com/office/drawing/2014/main" id="{C50C194A-D490-4E0D-A245-0B26076372B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981B6190-C6E2-45E7-AB21-B61D994DAFB1}" type="slidenum">
              <a:rPr lang="en-US" altLang="en-US" sz="1200">
                <a:solidFill>
                  <a:srgbClr val="898989"/>
                </a:solidFill>
              </a:rPr>
              <a:pPr>
                <a:spcBef>
                  <a:spcPct val="0"/>
                </a:spcBef>
                <a:buFontTx/>
                <a:buNone/>
              </a:pPr>
              <a:t>58</a:t>
            </a:fld>
            <a:endParaRPr lang="en-US" altLang="en-US" sz="1200">
              <a:solidFill>
                <a:srgbClr val="898989"/>
              </a:solidFill>
            </a:endParaRPr>
          </a:p>
        </p:txBody>
      </p:sp>
      <p:sp>
        <p:nvSpPr>
          <p:cNvPr id="119811" name="Rectangle 2">
            <a:extLst>
              <a:ext uri="{FF2B5EF4-FFF2-40B4-BE49-F238E27FC236}">
                <a16:creationId xmlns:a16="http://schemas.microsoft.com/office/drawing/2014/main" id="{67BAE70E-EB4F-47E4-A190-D551DAF1FB45}"/>
              </a:ext>
            </a:extLst>
          </p:cNvPr>
          <p:cNvSpPr>
            <a:spLocks noGrp="1"/>
          </p:cNvSpPr>
          <p:nvPr>
            <p:ph type="title"/>
          </p:nvPr>
        </p:nvSpPr>
        <p:spPr>
          <a:xfrm>
            <a:off x="152400" y="609600"/>
            <a:ext cx="4419600" cy="1935163"/>
          </a:xfrm>
        </p:spPr>
        <p:txBody>
          <a:bodyPr/>
          <a:lstStyle/>
          <a:p>
            <a:pPr eaLnBrk="1" hangingPunct="1"/>
            <a:r>
              <a:rPr lang="en-US" altLang="en-US" sz="3600" b="1">
                <a:latin typeface="Arial Black" panose="020B0A04020102020204" pitchFamily="34" charset="0"/>
              </a:rPr>
              <a:t>Civil Rights Compliance </a:t>
            </a:r>
            <a:br>
              <a:rPr lang="en-US" altLang="en-US" sz="3600" b="1">
                <a:latin typeface="Arial Black" panose="020B0A04020102020204" pitchFamily="34" charset="0"/>
              </a:rPr>
            </a:br>
            <a:r>
              <a:rPr lang="en-US" altLang="en-US" sz="3600" b="1">
                <a:latin typeface="Arial Black" panose="020B0A04020102020204" pitchFamily="34" charset="0"/>
              </a:rPr>
              <a:t>Self-Assessment</a:t>
            </a:r>
          </a:p>
        </p:txBody>
      </p:sp>
      <p:graphicFrame>
        <p:nvGraphicFramePr>
          <p:cNvPr id="119812" name="Object 3">
            <a:extLst>
              <a:ext uri="{FF2B5EF4-FFF2-40B4-BE49-F238E27FC236}">
                <a16:creationId xmlns:a16="http://schemas.microsoft.com/office/drawing/2014/main" id="{CE4A1E1D-6FD2-4530-82D0-7A806C2B29A3}"/>
              </a:ext>
            </a:extLst>
          </p:cNvPr>
          <p:cNvGraphicFramePr>
            <a:graphicFrameLocks noGrp="1" noChangeAspect="1"/>
          </p:cNvGraphicFramePr>
          <p:nvPr>
            <p:ph idx="1"/>
          </p:nvPr>
        </p:nvGraphicFramePr>
        <p:xfrm>
          <a:off x="4800600" y="685800"/>
          <a:ext cx="4038600" cy="5364163"/>
        </p:xfrm>
        <a:graphic>
          <a:graphicData uri="http://schemas.openxmlformats.org/presentationml/2006/ole">
            <mc:AlternateContent xmlns:mc="http://schemas.openxmlformats.org/markup-compatibility/2006">
              <mc:Choice xmlns:v="urn:schemas-microsoft-com:vml" Requires="v">
                <p:oleObj spid="_x0000_s119819" name="Document" r:id="rId4" imgW="6832674" imgH="8788318" progId="Word.Document.8">
                  <p:embed/>
                </p:oleObj>
              </mc:Choice>
              <mc:Fallback>
                <p:oleObj name="Document" r:id="rId4" imgW="6832674" imgH="8788318"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685800"/>
                        <a:ext cx="4038600" cy="53641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9813" name="Picture 4" descr="MC900215029[1]">
            <a:extLst>
              <a:ext uri="{FF2B5EF4-FFF2-40B4-BE49-F238E27FC236}">
                <a16:creationId xmlns:a16="http://schemas.microsoft.com/office/drawing/2014/main" id="{96170879-E182-4990-8BCD-F9B71579E2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743200"/>
            <a:ext cx="2619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a:extLst>
              <a:ext uri="{FF2B5EF4-FFF2-40B4-BE49-F238E27FC236}">
                <a16:creationId xmlns:a16="http://schemas.microsoft.com/office/drawing/2014/main" id="{056A2324-B62A-4C1D-932C-4603729A57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D473405E-490C-447B-89CA-5784585FB846}" type="slidenum">
              <a:rPr lang="en-US" altLang="en-US" sz="1200">
                <a:solidFill>
                  <a:srgbClr val="898989"/>
                </a:solidFill>
              </a:rPr>
              <a:pPr>
                <a:spcBef>
                  <a:spcPct val="0"/>
                </a:spcBef>
                <a:buFontTx/>
                <a:buNone/>
              </a:pPr>
              <a:t>59</a:t>
            </a:fld>
            <a:endParaRPr lang="en-US" altLang="en-US" sz="1200">
              <a:solidFill>
                <a:srgbClr val="898989"/>
              </a:solidFill>
            </a:endParaRPr>
          </a:p>
        </p:txBody>
      </p:sp>
      <p:sp>
        <p:nvSpPr>
          <p:cNvPr id="121859" name="Rectangle 2">
            <a:extLst>
              <a:ext uri="{FF2B5EF4-FFF2-40B4-BE49-F238E27FC236}">
                <a16:creationId xmlns:a16="http://schemas.microsoft.com/office/drawing/2014/main" id="{BE383582-9249-4D33-9797-2CBB8BBD9D0B}"/>
              </a:ext>
            </a:extLst>
          </p:cNvPr>
          <p:cNvSpPr>
            <a:spLocks noGrp="1"/>
          </p:cNvSpPr>
          <p:nvPr>
            <p:ph type="title"/>
          </p:nvPr>
        </p:nvSpPr>
        <p:spPr/>
        <p:txBody>
          <a:bodyPr/>
          <a:lstStyle/>
          <a:p>
            <a:pPr eaLnBrk="1" hangingPunct="1"/>
            <a:r>
              <a:rPr lang="en-US" altLang="en-US" sz="4000" b="1">
                <a:latin typeface="Arial Black" panose="020B0A04020102020204" pitchFamily="34" charset="0"/>
              </a:rPr>
              <a:t>RECAP</a:t>
            </a:r>
          </a:p>
        </p:txBody>
      </p:sp>
      <p:sp>
        <p:nvSpPr>
          <p:cNvPr id="121860" name="Rectangle 3">
            <a:extLst>
              <a:ext uri="{FF2B5EF4-FFF2-40B4-BE49-F238E27FC236}">
                <a16:creationId xmlns:a16="http://schemas.microsoft.com/office/drawing/2014/main" id="{58E94375-3B89-4B2A-8CC7-2B48F4248EC2}"/>
              </a:ext>
            </a:extLst>
          </p:cNvPr>
          <p:cNvSpPr>
            <a:spLocks noGrp="1"/>
          </p:cNvSpPr>
          <p:nvPr>
            <p:ph type="body" idx="1"/>
          </p:nvPr>
        </p:nvSpPr>
        <p:spPr>
          <a:xfrm>
            <a:off x="838200" y="1524000"/>
            <a:ext cx="7848600" cy="4191000"/>
          </a:xfrm>
        </p:spPr>
        <p:txBody>
          <a:bodyPr/>
          <a:lstStyle/>
          <a:p>
            <a:pPr lvl="1" eaLnBrk="1" hangingPunct="1">
              <a:lnSpc>
                <a:spcPct val="80000"/>
              </a:lnSpc>
            </a:pPr>
            <a:r>
              <a:rPr lang="en-US" altLang="en-US" sz="2500" b="1">
                <a:latin typeface="Arial" panose="020B0604020202020204" pitchFamily="34" charset="0"/>
              </a:rPr>
              <a:t>Comply</a:t>
            </a:r>
            <a:r>
              <a:rPr lang="en-US" altLang="en-US" sz="2500">
                <a:latin typeface="Arial" panose="020B0604020202020204" pitchFamily="34" charset="0"/>
              </a:rPr>
              <a:t> with Title VI Assurances</a:t>
            </a:r>
          </a:p>
          <a:p>
            <a:pPr lvl="1" eaLnBrk="1" hangingPunct="1">
              <a:lnSpc>
                <a:spcPct val="80000"/>
              </a:lnSpc>
            </a:pPr>
            <a:r>
              <a:rPr lang="en-US" altLang="en-US" sz="2500" b="1">
                <a:latin typeface="Arial" panose="020B0604020202020204" pitchFamily="34" charset="0"/>
              </a:rPr>
              <a:t>Conduct</a:t>
            </a:r>
            <a:r>
              <a:rPr lang="en-US" altLang="en-US" sz="2500">
                <a:latin typeface="Arial" panose="020B0604020202020204" pitchFamily="34" charset="0"/>
              </a:rPr>
              <a:t> CR Staff Training Annually </a:t>
            </a:r>
          </a:p>
          <a:p>
            <a:pPr lvl="1" eaLnBrk="1" hangingPunct="1">
              <a:lnSpc>
                <a:spcPct val="80000"/>
              </a:lnSpc>
            </a:pPr>
            <a:r>
              <a:rPr lang="en-US" altLang="en-US" sz="2500" b="1">
                <a:latin typeface="Arial" panose="020B0604020202020204" pitchFamily="34" charset="0"/>
              </a:rPr>
              <a:t>List </a:t>
            </a:r>
            <a:r>
              <a:rPr lang="en-US" altLang="en-US" sz="2500">
                <a:latin typeface="Arial" panose="020B0604020202020204" pitchFamily="34" charset="0"/>
              </a:rPr>
              <a:t>Non-Discrimination Statement on all Public Notifications</a:t>
            </a:r>
          </a:p>
          <a:p>
            <a:pPr lvl="1" eaLnBrk="1" hangingPunct="1">
              <a:lnSpc>
                <a:spcPct val="80000"/>
              </a:lnSpc>
            </a:pPr>
            <a:r>
              <a:rPr lang="en-US" altLang="en-US" sz="2500" b="1">
                <a:latin typeface="Arial" panose="020B0604020202020204" pitchFamily="34" charset="0"/>
              </a:rPr>
              <a:t>Collect</a:t>
            </a:r>
            <a:r>
              <a:rPr lang="en-US" altLang="en-US" sz="2500">
                <a:latin typeface="Arial" panose="020B0604020202020204" pitchFamily="34" charset="0"/>
              </a:rPr>
              <a:t> Racial/Ethic Data Annually</a:t>
            </a:r>
          </a:p>
          <a:p>
            <a:pPr lvl="1" eaLnBrk="1" hangingPunct="1">
              <a:lnSpc>
                <a:spcPct val="80000"/>
              </a:lnSpc>
            </a:pPr>
            <a:r>
              <a:rPr lang="en-US" altLang="en-US" sz="2500" b="1">
                <a:latin typeface="Arial" panose="020B0604020202020204" pitchFamily="34" charset="0"/>
              </a:rPr>
              <a:t>Provide</a:t>
            </a:r>
            <a:r>
              <a:rPr lang="en-US" altLang="en-US" sz="2500">
                <a:latin typeface="Arial" panose="020B0604020202020204" pitchFamily="34" charset="0"/>
              </a:rPr>
              <a:t> Reasonable Accommodations</a:t>
            </a:r>
          </a:p>
          <a:p>
            <a:pPr lvl="1" eaLnBrk="1" hangingPunct="1">
              <a:lnSpc>
                <a:spcPct val="80000"/>
              </a:lnSpc>
            </a:pPr>
            <a:r>
              <a:rPr lang="en-US" altLang="en-US" sz="2500" b="1">
                <a:latin typeface="Arial" panose="020B0604020202020204" pitchFamily="34" charset="0"/>
              </a:rPr>
              <a:t>Establish</a:t>
            </a:r>
            <a:r>
              <a:rPr lang="en-US" altLang="en-US" sz="2500">
                <a:latin typeface="Arial" panose="020B0604020202020204" pitchFamily="34" charset="0"/>
              </a:rPr>
              <a:t> a </a:t>
            </a:r>
            <a:r>
              <a:rPr lang="en-US" altLang="en-US" sz="2600" b="1" u="sng">
                <a:latin typeface="Arial" panose="020B0604020202020204" pitchFamily="34" charset="0"/>
              </a:rPr>
              <a:t>L</a:t>
            </a:r>
            <a:r>
              <a:rPr lang="en-US" altLang="en-US" sz="2500">
                <a:latin typeface="Arial" panose="020B0604020202020204" pitchFamily="34" charset="0"/>
              </a:rPr>
              <a:t>imited </a:t>
            </a:r>
            <a:r>
              <a:rPr lang="en-US" altLang="en-US" sz="2600" b="1" u="sng">
                <a:latin typeface="Arial" panose="020B0604020202020204" pitchFamily="34" charset="0"/>
              </a:rPr>
              <a:t>E</a:t>
            </a:r>
            <a:r>
              <a:rPr lang="en-US" altLang="en-US" sz="2500">
                <a:latin typeface="Arial" panose="020B0604020202020204" pitchFamily="34" charset="0"/>
              </a:rPr>
              <a:t>nglish </a:t>
            </a:r>
            <a:r>
              <a:rPr lang="en-US" altLang="en-US" sz="2600" b="1" u="sng">
                <a:latin typeface="Arial" panose="020B0604020202020204" pitchFamily="34" charset="0"/>
              </a:rPr>
              <a:t>P</a:t>
            </a:r>
            <a:r>
              <a:rPr lang="en-US" altLang="en-US" sz="2500">
                <a:latin typeface="Arial" panose="020B0604020202020204" pitchFamily="34" charset="0"/>
              </a:rPr>
              <a:t>roficiency</a:t>
            </a:r>
          </a:p>
          <a:p>
            <a:pPr lvl="1" eaLnBrk="1" hangingPunct="1">
              <a:lnSpc>
                <a:spcPct val="80000"/>
              </a:lnSpc>
            </a:pPr>
            <a:r>
              <a:rPr lang="en-US" altLang="en-US" sz="2500" b="1">
                <a:latin typeface="Arial" panose="020B0604020202020204" pitchFamily="34" charset="0"/>
              </a:rPr>
              <a:t>Ensure</a:t>
            </a:r>
            <a:r>
              <a:rPr lang="en-US" altLang="en-US" sz="2500">
                <a:latin typeface="Arial" panose="020B0604020202020204" pitchFamily="34" charset="0"/>
              </a:rPr>
              <a:t> Customer Service</a:t>
            </a:r>
          </a:p>
          <a:p>
            <a:pPr lvl="1" eaLnBrk="1" hangingPunct="1">
              <a:lnSpc>
                <a:spcPct val="80000"/>
              </a:lnSpc>
            </a:pPr>
            <a:r>
              <a:rPr lang="en-US" altLang="en-US" sz="2500" b="1">
                <a:latin typeface="Arial" panose="020B0604020202020204" pitchFamily="34" charset="0"/>
              </a:rPr>
              <a:t>Report</a:t>
            </a:r>
            <a:r>
              <a:rPr lang="en-US" altLang="en-US" sz="2500">
                <a:latin typeface="Arial" panose="020B0604020202020204" pitchFamily="34" charset="0"/>
              </a:rPr>
              <a:t> Civil Rights Complaints / Resolutions</a:t>
            </a:r>
          </a:p>
          <a:p>
            <a:pPr lvl="1" eaLnBrk="1" hangingPunct="1">
              <a:lnSpc>
                <a:spcPct val="80000"/>
              </a:lnSpc>
            </a:pPr>
            <a:r>
              <a:rPr lang="en-US" altLang="en-US" sz="2500" b="1">
                <a:latin typeface="Arial" panose="020B0604020202020204" pitchFamily="34" charset="0"/>
              </a:rPr>
              <a:t>Apply</a:t>
            </a:r>
            <a:r>
              <a:rPr lang="en-US" altLang="en-US" sz="2500">
                <a:latin typeface="Arial" panose="020B0604020202020204" pitchFamily="34" charset="0"/>
              </a:rPr>
              <a:t> Compliance Review Techniques</a:t>
            </a:r>
          </a:p>
          <a:p>
            <a:pPr lvl="1" eaLnBrk="1" hangingPunct="1">
              <a:lnSpc>
                <a:spcPct val="80000"/>
              </a:lnSpc>
            </a:pPr>
            <a:r>
              <a:rPr lang="en-US" altLang="en-US" sz="2500" b="1">
                <a:latin typeface="Arial" panose="020B0604020202020204" pitchFamily="34" charset="0"/>
              </a:rPr>
              <a:t>Conduct</a:t>
            </a:r>
            <a:r>
              <a:rPr lang="en-US" altLang="en-US" sz="2500">
                <a:latin typeface="Arial" panose="020B0604020202020204" pitchFamily="34" charset="0"/>
              </a:rPr>
              <a:t> Self-Assessment Reviews</a:t>
            </a:r>
          </a:p>
          <a:p>
            <a:pPr lvl="1" eaLnBrk="1" hangingPunct="1">
              <a:lnSpc>
                <a:spcPct val="80000"/>
              </a:lnSpc>
            </a:pPr>
            <a:endParaRPr lang="en-US" altLang="en-US" sz="2500">
              <a:latin typeface="Arial" panose="020B0604020202020204" pitchFamily="34" charset="0"/>
            </a:endParaRPr>
          </a:p>
          <a:p>
            <a:pPr eaLnBrk="1" hangingPunct="1">
              <a:lnSpc>
                <a:spcPct val="80000"/>
              </a:lnSpc>
            </a:pPr>
            <a:endParaRPr lang="en-US" altLang="en-US" sz="2500">
              <a:latin typeface="Arial" panose="020B0604020202020204" pitchFamily="34" charset="0"/>
            </a:endParaRP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a:extLst>
              <a:ext uri="{FF2B5EF4-FFF2-40B4-BE49-F238E27FC236}">
                <a16:creationId xmlns:a16="http://schemas.microsoft.com/office/drawing/2014/main" id="{6B08789B-2219-49A5-BBC3-248D1D71B4D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CD8387E6-5495-4600-ADFE-69FCC1CADC3D}" type="slidenum">
              <a:rPr lang="en-US" altLang="en-US" sz="1200">
                <a:solidFill>
                  <a:srgbClr val="898989"/>
                </a:solidFill>
              </a:rPr>
              <a:pPr>
                <a:spcBef>
                  <a:spcPct val="0"/>
                </a:spcBef>
                <a:buFontTx/>
                <a:buNone/>
              </a:pPr>
              <a:t>6</a:t>
            </a:fld>
            <a:endParaRPr lang="en-US" altLang="en-US" sz="1200">
              <a:solidFill>
                <a:srgbClr val="898989"/>
              </a:solidFill>
            </a:endParaRPr>
          </a:p>
        </p:txBody>
      </p:sp>
      <p:sp>
        <p:nvSpPr>
          <p:cNvPr id="15363" name="Rectangle 2">
            <a:extLst>
              <a:ext uri="{FF2B5EF4-FFF2-40B4-BE49-F238E27FC236}">
                <a16:creationId xmlns:a16="http://schemas.microsoft.com/office/drawing/2014/main" id="{29D16F36-540C-429C-B19E-5262C6A5FADE}"/>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a:latin typeface="Arial Black" panose="020B0A04020102020204" pitchFamily="34" charset="0"/>
              </a:rPr>
              <a:t>Civil Rights Laws</a:t>
            </a:r>
          </a:p>
        </p:txBody>
      </p:sp>
      <p:graphicFrame>
        <p:nvGraphicFramePr>
          <p:cNvPr id="31891" name="Group 147">
            <a:extLst>
              <a:ext uri="{FF2B5EF4-FFF2-40B4-BE49-F238E27FC236}">
                <a16:creationId xmlns:a16="http://schemas.microsoft.com/office/drawing/2014/main" id="{D42307DB-8CF8-42FB-BA2D-CB05AC752AC1}"/>
              </a:ext>
            </a:extLst>
          </p:cNvPr>
          <p:cNvGraphicFramePr>
            <a:graphicFrameLocks noGrp="1"/>
          </p:cNvGraphicFramePr>
          <p:nvPr>
            <p:ph sz="half" idx="2"/>
          </p:nvPr>
        </p:nvGraphicFramePr>
        <p:xfrm>
          <a:off x="1066800" y="1828800"/>
          <a:ext cx="6934200" cy="3573479"/>
        </p:xfrm>
        <a:graphic>
          <a:graphicData uri="http://schemas.openxmlformats.org/drawingml/2006/table">
            <a:tbl>
              <a:tblPr/>
              <a:tblGrid>
                <a:gridCol w="9906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64004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Arial" charset="0"/>
                        </a:rPr>
                        <a:t>YEAR</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Arial" charset="0"/>
                        </a:rPr>
                        <a:t>ANTI-DISCRIMINATION LAW</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Arial" charset="0"/>
                        </a:rPr>
                        <a:t>PROTECTED CLASS</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73162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rgbClr val="5C0000"/>
                          </a:solidFill>
                          <a:effectLst/>
                          <a:latin typeface="Arial" charset="0"/>
                        </a:rPr>
                        <a:t>1964</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rPr>
                        <a:t>Title VI  of the Civil Rights Act</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rgbClr val="5C0000"/>
                          </a:solidFill>
                          <a:effectLst/>
                          <a:latin typeface="Arial" charset="0"/>
                        </a:rPr>
                        <a:t>Race, Color, National Origin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0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rgbClr val="5C0000"/>
                          </a:solidFill>
                          <a:effectLst/>
                          <a:latin typeface="Arial" charset="0"/>
                        </a:rPr>
                        <a:t>1972</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rPr>
                        <a:t>Title IX of Education Amendments</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rgbClr val="5C0000"/>
                          </a:solidFill>
                          <a:effectLst/>
                          <a:latin typeface="Arial" charset="0"/>
                        </a:rPr>
                        <a:t>Sex</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1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rgbClr val="5C0000"/>
                          </a:solidFill>
                          <a:effectLst/>
                          <a:latin typeface="Arial" charset="0"/>
                        </a:rPr>
                        <a:t>1973</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rPr>
                        <a:t>Section 504 of Rehab. Act</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rgbClr val="5C0000"/>
                          </a:solidFill>
                          <a:effectLst/>
                          <a:latin typeface="Arial" charset="0"/>
                        </a:rPr>
                        <a:t>Disability</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848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rgbClr val="5C0000"/>
                          </a:solidFill>
                          <a:effectLst/>
                          <a:latin typeface="Arial" charset="0"/>
                        </a:rPr>
                        <a:t>1975</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rPr>
                        <a:t>Discrimination Act</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rgbClr val="5C0000"/>
                          </a:solidFill>
                          <a:effectLst/>
                          <a:latin typeface="Arial" charset="0"/>
                        </a:rPr>
                        <a:t>Age</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609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rgbClr val="5C0000"/>
                          </a:solidFill>
                          <a:effectLst/>
                          <a:latin typeface="Arial" charset="0"/>
                        </a:rPr>
                        <a:t>1987</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rPr>
                        <a:t>Civil Rights Restoration Act</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transition spd="med">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a:extLst>
              <a:ext uri="{FF2B5EF4-FFF2-40B4-BE49-F238E27FC236}">
                <a16:creationId xmlns:a16="http://schemas.microsoft.com/office/drawing/2014/main" id="{5AF2B838-0C59-4B2C-9CC2-A4E64306BA4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4D041EEE-5D0D-47A0-A097-2CD9E1C7BEC5}" type="slidenum">
              <a:rPr lang="en-US" altLang="en-US" sz="1200">
                <a:solidFill>
                  <a:srgbClr val="898989"/>
                </a:solidFill>
              </a:rPr>
              <a:pPr>
                <a:spcBef>
                  <a:spcPct val="0"/>
                </a:spcBef>
                <a:buFontTx/>
                <a:buNone/>
              </a:pPr>
              <a:t>60</a:t>
            </a:fld>
            <a:endParaRPr lang="en-US" altLang="en-US" sz="1200">
              <a:solidFill>
                <a:srgbClr val="898989"/>
              </a:solidFill>
            </a:endParaRPr>
          </a:p>
        </p:txBody>
      </p:sp>
      <p:sp>
        <p:nvSpPr>
          <p:cNvPr id="123907" name="Rectangle 2">
            <a:extLst>
              <a:ext uri="{FF2B5EF4-FFF2-40B4-BE49-F238E27FC236}">
                <a16:creationId xmlns:a16="http://schemas.microsoft.com/office/drawing/2014/main" id="{8B2B693E-2104-433D-8BB9-16E65B602478}"/>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b="1">
                <a:latin typeface="Arial" panose="020B0604020202020204" pitchFamily="34" charset="0"/>
              </a:rPr>
              <a:t>Civil Rights Training Recap</a:t>
            </a:r>
          </a:p>
        </p:txBody>
      </p:sp>
      <p:sp>
        <p:nvSpPr>
          <p:cNvPr id="123908" name="Rectangle 3">
            <a:extLst>
              <a:ext uri="{FF2B5EF4-FFF2-40B4-BE49-F238E27FC236}">
                <a16:creationId xmlns:a16="http://schemas.microsoft.com/office/drawing/2014/main" id="{E46A8578-1558-46AD-BCDD-2ADA91AA02E2}"/>
              </a:ext>
            </a:extLst>
          </p:cNvPr>
          <p:cNvSpPr>
            <a:spLocks noGrp="1"/>
          </p:cNvSpPr>
          <p:nvPr>
            <p:ph type="body" idx="1"/>
          </p:nvPr>
        </p:nvSpPr>
        <p:spPr>
          <a:xfrm>
            <a:off x="457200" y="1600200"/>
            <a:ext cx="8229600" cy="3200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sz="2800">
                <a:latin typeface="Arial" panose="020B0604020202020204" pitchFamily="34" charset="0"/>
              </a:rPr>
              <a:t>Staff should…</a:t>
            </a:r>
          </a:p>
          <a:p>
            <a:pPr eaLnBrk="1" hangingPunct="1">
              <a:lnSpc>
                <a:spcPct val="20000"/>
              </a:lnSpc>
              <a:buFont typeface="Arial" panose="020B0604020202020204" pitchFamily="34" charset="0"/>
              <a:buNone/>
            </a:pPr>
            <a:endParaRPr lang="en-US" altLang="en-US" sz="2800">
              <a:latin typeface="Arial" panose="020B0604020202020204" pitchFamily="34" charset="0"/>
            </a:endParaRPr>
          </a:p>
          <a:p>
            <a:pPr lvl="1" eaLnBrk="1" hangingPunct="1">
              <a:lnSpc>
                <a:spcPct val="90000"/>
              </a:lnSpc>
            </a:pPr>
            <a:r>
              <a:rPr lang="en-US" altLang="en-US" sz="2400">
                <a:latin typeface="Arial" panose="020B0604020202020204" pitchFamily="34" charset="0"/>
              </a:rPr>
              <a:t>receive training on all aspects of civil rights compliance.</a:t>
            </a:r>
          </a:p>
          <a:p>
            <a:pPr lvl="1" eaLnBrk="1" hangingPunct="1"/>
            <a:r>
              <a:rPr lang="en-US" altLang="en-US" sz="2400">
                <a:latin typeface="Arial" panose="020B0604020202020204" pitchFamily="34" charset="0"/>
              </a:rPr>
              <a:t>be able to identify a civil rights complaint if received.</a:t>
            </a:r>
          </a:p>
          <a:p>
            <a:pPr lvl="1" eaLnBrk="1" hangingPunct="1"/>
            <a:r>
              <a:rPr lang="en-US" altLang="en-US" sz="2400">
                <a:latin typeface="Arial" panose="020B0604020202020204" pitchFamily="34" charset="0"/>
              </a:rPr>
              <a:t>know what to do if they receive a complaint.</a:t>
            </a:r>
          </a:p>
          <a:p>
            <a:pPr lvl="1" eaLnBrk="1" hangingPunct="1"/>
            <a:r>
              <a:rPr lang="en-US" altLang="en-US" sz="2400">
                <a:latin typeface="Arial" panose="020B0604020202020204" pitchFamily="34" charset="0"/>
              </a:rPr>
              <a:t>understand that it is the basic right of the individual to file a complaint.</a:t>
            </a:r>
          </a:p>
        </p:txBody>
      </p:sp>
      <p:pic>
        <p:nvPicPr>
          <p:cNvPr id="123909" name="Picture 4" descr="MC900071153[1]">
            <a:extLst>
              <a:ext uri="{FF2B5EF4-FFF2-40B4-BE49-F238E27FC236}">
                <a16:creationId xmlns:a16="http://schemas.microsoft.com/office/drawing/2014/main" id="{F9638EFE-CA2B-454D-99C2-D0F5C7070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95800"/>
            <a:ext cx="2057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a:extLst>
              <a:ext uri="{FF2B5EF4-FFF2-40B4-BE49-F238E27FC236}">
                <a16:creationId xmlns:a16="http://schemas.microsoft.com/office/drawing/2014/main" id="{1BFCE523-3863-43E4-9FC5-24DEF6F9291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D2FF7804-26EB-4F67-AF16-C4CC85297909}" type="slidenum">
              <a:rPr lang="en-US" altLang="en-US" sz="1200">
                <a:solidFill>
                  <a:srgbClr val="898989"/>
                </a:solidFill>
              </a:rPr>
              <a:pPr>
                <a:spcBef>
                  <a:spcPct val="0"/>
                </a:spcBef>
                <a:buFontTx/>
                <a:buNone/>
              </a:pPr>
              <a:t>61</a:t>
            </a:fld>
            <a:endParaRPr lang="en-US" altLang="en-US" sz="1200">
              <a:solidFill>
                <a:srgbClr val="898989"/>
              </a:solidFill>
            </a:endParaRPr>
          </a:p>
        </p:txBody>
      </p:sp>
      <p:sp>
        <p:nvSpPr>
          <p:cNvPr id="319490" name="Text Box 2">
            <a:extLst>
              <a:ext uri="{FF2B5EF4-FFF2-40B4-BE49-F238E27FC236}">
                <a16:creationId xmlns:a16="http://schemas.microsoft.com/office/drawing/2014/main" id="{FA938959-C6FA-4101-9A69-4C3B9676CDD8}"/>
              </a:ext>
            </a:extLst>
          </p:cNvPr>
          <p:cNvSpPr txBox="1">
            <a:spLocks noChangeArrowheads="1"/>
          </p:cNvSpPr>
          <p:nvPr/>
        </p:nvSpPr>
        <p:spPr bwMode="auto">
          <a:xfrm>
            <a:off x="619125" y="2438400"/>
            <a:ext cx="8001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600" b="1" dirty="0">
                <a:effectLst>
                  <a:outerShdw blurRad="38100" dist="38100" dir="2700000" algn="tl">
                    <a:srgbClr val="FFFFFF"/>
                  </a:outerShdw>
                </a:effectLst>
                <a:latin typeface="Arial Black" pitchFamily="34" charset="0"/>
              </a:rPr>
              <a:t>Thank you for participating…</a:t>
            </a:r>
          </a:p>
        </p:txBody>
      </p:sp>
      <p:sp>
        <p:nvSpPr>
          <p:cNvPr id="125956" name="Rectangle 4">
            <a:extLst>
              <a:ext uri="{FF2B5EF4-FFF2-40B4-BE49-F238E27FC236}">
                <a16:creationId xmlns:a16="http://schemas.microsoft.com/office/drawing/2014/main" id="{DD4BECB8-58F3-437D-AC8C-E4419CC83F25}"/>
              </a:ext>
            </a:extLst>
          </p:cNvPr>
          <p:cNvSpPr>
            <a:spLocks noChangeArrowheads="1"/>
          </p:cNvSpPr>
          <p:nvPr/>
        </p:nvSpPr>
        <p:spPr bwMode="auto">
          <a:xfrm>
            <a:off x="0" y="3581400"/>
            <a:ext cx="89916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457200">
              <a:spcBef>
                <a:spcPct val="20000"/>
              </a:spcBef>
              <a:buFont typeface="Arial" panose="020B0604020202020204" pitchFamily="34" charset="0"/>
              <a:buChar char="»"/>
              <a:defRPr sz="2000">
                <a:solidFill>
                  <a:schemeClr val="tx1"/>
                </a:solidFill>
                <a:latin typeface="Century" panose="02040604050505020304" pitchFamily="18" charset="0"/>
              </a:defRPr>
            </a:lvl5pPr>
            <a:lvl6pPr marL="9144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1371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18288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22860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lvl="4" eaLnBrk="1" hangingPunct="1">
              <a:lnSpc>
                <a:spcPct val="80000"/>
              </a:lnSpc>
              <a:spcBef>
                <a:spcPct val="0"/>
              </a:spcBef>
              <a:buFontTx/>
              <a:buNone/>
            </a:pPr>
            <a:r>
              <a:rPr lang="en-US" altLang="en-US" sz="2800" b="1">
                <a:latin typeface="Times New Roman" panose="02020603050405020304" pitchFamily="18" charset="0"/>
              </a:rPr>
              <a:t>USDA is an equal opportunity provider and employer.</a:t>
            </a:r>
          </a:p>
        </p:txBody>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CB34D64F-9987-4194-B9D4-BE54E65C616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AF1EE48C-0492-4E9C-84E2-BB24630C99FD}" type="slidenum">
              <a:rPr lang="en-US" altLang="en-US" sz="1200">
                <a:solidFill>
                  <a:srgbClr val="898989"/>
                </a:solidFill>
              </a:rPr>
              <a:pPr>
                <a:spcBef>
                  <a:spcPct val="0"/>
                </a:spcBef>
                <a:buFontTx/>
                <a:buNone/>
              </a:pPr>
              <a:t>7</a:t>
            </a:fld>
            <a:endParaRPr lang="en-US" altLang="en-US" sz="1200">
              <a:solidFill>
                <a:srgbClr val="898989"/>
              </a:solidFill>
            </a:endParaRPr>
          </a:p>
        </p:txBody>
      </p:sp>
      <p:sp>
        <p:nvSpPr>
          <p:cNvPr id="17411" name="Rectangle 2">
            <a:extLst>
              <a:ext uri="{FF2B5EF4-FFF2-40B4-BE49-F238E27FC236}">
                <a16:creationId xmlns:a16="http://schemas.microsoft.com/office/drawing/2014/main" id="{BB61C228-B4C8-48B3-8064-B6EF3B916937}"/>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a:latin typeface="Arial Black" panose="020B0A04020102020204" pitchFamily="34" charset="0"/>
              </a:rPr>
              <a:t>The Heart of Title VI</a:t>
            </a:r>
          </a:p>
        </p:txBody>
      </p:sp>
      <p:sp>
        <p:nvSpPr>
          <p:cNvPr id="17412" name="Rectangle 3">
            <a:extLst>
              <a:ext uri="{FF2B5EF4-FFF2-40B4-BE49-F238E27FC236}">
                <a16:creationId xmlns:a16="http://schemas.microsoft.com/office/drawing/2014/main" id="{57C1114A-FEFC-4BCB-B96A-A6AB7FC7D815}"/>
              </a:ext>
            </a:extLst>
          </p:cNvPr>
          <p:cNvSpPr>
            <a:spLocks noGrp="1"/>
          </p:cNvSpPr>
          <p:nvPr>
            <p:ph type="body" idx="1"/>
          </p:nvPr>
        </p:nvSpPr>
        <p:spPr>
          <a:xfrm>
            <a:off x="838200" y="1600200"/>
            <a:ext cx="8001000" cy="4525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eaLnBrk="1" hangingPunct="1">
              <a:lnSpc>
                <a:spcPct val="90000"/>
              </a:lnSpc>
              <a:buFont typeface="Arial" panose="020B0604020202020204" pitchFamily="34" charset="0"/>
              <a:buNone/>
            </a:pPr>
            <a:r>
              <a:rPr lang="en-US" altLang="en-US">
                <a:latin typeface="Arial" panose="020B0604020202020204" pitchFamily="34" charset="0"/>
              </a:rPr>
              <a:t>No person in the United States shall on the grounds of race, color, or national origin be </a:t>
            </a:r>
          </a:p>
          <a:p>
            <a:pPr lvl="2" eaLnBrk="1" hangingPunct="1">
              <a:lnSpc>
                <a:spcPct val="90000"/>
              </a:lnSpc>
            </a:pPr>
            <a:r>
              <a:rPr lang="en-US" altLang="en-US" sz="2800">
                <a:latin typeface="Arial" panose="020B0604020202020204" pitchFamily="34" charset="0"/>
              </a:rPr>
              <a:t>excluded from participation in,</a:t>
            </a:r>
            <a:endParaRPr lang="en-US" altLang="en-US" sz="900">
              <a:latin typeface="Arial" panose="020B0604020202020204" pitchFamily="34" charset="0"/>
            </a:endParaRPr>
          </a:p>
          <a:p>
            <a:pPr lvl="2" eaLnBrk="1" hangingPunct="1">
              <a:lnSpc>
                <a:spcPct val="90000"/>
              </a:lnSpc>
            </a:pPr>
            <a:r>
              <a:rPr lang="en-US" altLang="en-US" sz="2800">
                <a:latin typeface="Arial" panose="020B0604020202020204" pitchFamily="34" charset="0"/>
              </a:rPr>
              <a:t>be denied the benefits of, or </a:t>
            </a:r>
          </a:p>
          <a:p>
            <a:pPr lvl="2" eaLnBrk="1" hangingPunct="1">
              <a:lnSpc>
                <a:spcPct val="90000"/>
              </a:lnSpc>
            </a:pPr>
            <a:r>
              <a:rPr lang="en-US" altLang="en-US" sz="2800">
                <a:latin typeface="Arial" panose="020B0604020202020204" pitchFamily="34" charset="0"/>
              </a:rPr>
              <a:t>be subjected to discrimination </a:t>
            </a:r>
          </a:p>
          <a:p>
            <a:pPr marL="0" indent="0" eaLnBrk="1" hangingPunct="1">
              <a:lnSpc>
                <a:spcPct val="90000"/>
              </a:lnSpc>
              <a:buFont typeface="Arial" panose="020B0604020202020204" pitchFamily="34" charset="0"/>
              <a:buNone/>
            </a:pPr>
            <a:r>
              <a:rPr lang="en-US" altLang="en-US">
                <a:latin typeface="Arial" panose="020B0604020202020204" pitchFamily="34" charset="0"/>
              </a:rPr>
              <a:t>under any program or activity receiving Federal Financial Assistance.</a:t>
            </a:r>
          </a:p>
          <a:p>
            <a:pPr marL="0" indent="0" algn="r" eaLnBrk="1" hangingPunct="1">
              <a:lnSpc>
                <a:spcPct val="90000"/>
              </a:lnSpc>
              <a:buFont typeface="Arial" panose="020B0604020202020204" pitchFamily="34" charset="0"/>
              <a:buNone/>
            </a:pPr>
            <a:r>
              <a:rPr lang="en-US" altLang="en-US" sz="1800">
                <a:latin typeface="Arial" panose="020B0604020202020204" pitchFamily="34" charset="0"/>
              </a:rPr>
              <a:t>42 U.S.C. s 2000d</a:t>
            </a:r>
          </a:p>
        </p:txBody>
      </p:sp>
      <p:pic>
        <p:nvPicPr>
          <p:cNvPr id="17413" name="Picture 8" descr="top_r2_c1">
            <a:extLst>
              <a:ext uri="{FF2B5EF4-FFF2-40B4-BE49-F238E27FC236}">
                <a16:creationId xmlns:a16="http://schemas.microsoft.com/office/drawing/2014/main" id="{0C084BE8-DCF4-47B5-A8D5-63D935A09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257800"/>
            <a:ext cx="5181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4" descr="2-lady-liberty-vijay-sharon-govender">
            <a:extLst>
              <a:ext uri="{FF2B5EF4-FFF2-40B4-BE49-F238E27FC236}">
                <a16:creationId xmlns:a16="http://schemas.microsoft.com/office/drawing/2014/main" id="{DBDBA819-D455-4406-A14A-0F92EA9B4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334000"/>
            <a:ext cx="53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FDB56A4D-A477-4488-84AA-44A7545E391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A2CEB30E-40F3-45AA-BE3F-0EE733843017}" type="slidenum">
              <a:rPr lang="en-US" altLang="en-US" sz="1200">
                <a:solidFill>
                  <a:srgbClr val="898989"/>
                </a:solidFill>
              </a:rPr>
              <a:pPr>
                <a:spcBef>
                  <a:spcPct val="0"/>
                </a:spcBef>
                <a:buFontTx/>
                <a:buNone/>
              </a:pPr>
              <a:t>8</a:t>
            </a:fld>
            <a:endParaRPr lang="en-US" altLang="en-US" sz="1200">
              <a:solidFill>
                <a:srgbClr val="898989"/>
              </a:solidFill>
            </a:endParaRPr>
          </a:p>
        </p:txBody>
      </p:sp>
      <p:sp>
        <p:nvSpPr>
          <p:cNvPr id="19459" name="Rectangle 2">
            <a:extLst>
              <a:ext uri="{FF2B5EF4-FFF2-40B4-BE49-F238E27FC236}">
                <a16:creationId xmlns:a16="http://schemas.microsoft.com/office/drawing/2014/main" id="{18E2BFC1-502E-4714-AAD2-1A80A38B1D29}"/>
              </a:ext>
            </a:extLst>
          </p:cNvPr>
          <p:cNvSpPr>
            <a:spLocks noGrp="1"/>
          </p:cNvSpPr>
          <p:nvPr>
            <p:ph type="title"/>
          </p:nvPr>
        </p:nvSpPr>
        <p:spPr>
          <a:xfrm>
            <a:off x="457200" y="457200"/>
            <a:ext cx="8229600" cy="685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a:latin typeface="Arial Black" panose="020B0A04020102020204" pitchFamily="34" charset="0"/>
              </a:rPr>
              <a:t>Civil Rights Compliance</a:t>
            </a:r>
            <a:endParaRPr lang="en-US" altLang="en-US" sz="2800">
              <a:latin typeface="Arial Black" panose="020B0A04020102020204" pitchFamily="34" charset="0"/>
            </a:endParaRPr>
          </a:p>
        </p:txBody>
      </p:sp>
      <p:sp>
        <p:nvSpPr>
          <p:cNvPr id="19460" name="Rectangle 3">
            <a:extLst>
              <a:ext uri="{FF2B5EF4-FFF2-40B4-BE49-F238E27FC236}">
                <a16:creationId xmlns:a16="http://schemas.microsoft.com/office/drawing/2014/main" id="{C8FFEAAE-6534-4A9F-885C-387772D2C2BC}"/>
              </a:ext>
            </a:extLst>
          </p:cNvPr>
          <p:cNvSpPr>
            <a:spLocks noGrp="1"/>
          </p:cNvSpPr>
          <p:nvPr>
            <p:ph type="body" idx="1"/>
          </p:nvPr>
        </p:nvSpPr>
        <p:spPr>
          <a:xfrm>
            <a:off x="914400" y="1600200"/>
            <a:ext cx="8001000" cy="3276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990600" lvl="1" indent="-533400" eaLnBrk="1" hangingPunct="1">
              <a:lnSpc>
                <a:spcPct val="80000"/>
              </a:lnSpc>
              <a:buFont typeface="Arial" panose="020B0604020202020204" pitchFamily="34" charset="0"/>
              <a:buAutoNum type="arabicPeriod"/>
            </a:pPr>
            <a:r>
              <a:rPr lang="en-US" altLang="en-US" sz="2000">
                <a:latin typeface="Arial" panose="020B0604020202020204" pitchFamily="34" charset="0"/>
              </a:rPr>
              <a:t>Assurances </a:t>
            </a:r>
          </a:p>
          <a:p>
            <a:pPr marL="990600" lvl="1" indent="-533400" eaLnBrk="1" hangingPunct="1">
              <a:lnSpc>
                <a:spcPct val="80000"/>
              </a:lnSpc>
              <a:buFont typeface="Arial" panose="020B0604020202020204" pitchFamily="34" charset="0"/>
              <a:buAutoNum type="arabicPeriod"/>
            </a:pPr>
            <a:r>
              <a:rPr lang="en-US" altLang="en-US" sz="2000">
                <a:latin typeface="Arial" panose="020B0604020202020204" pitchFamily="34" charset="0"/>
              </a:rPr>
              <a:t>Annual Staff Training</a:t>
            </a:r>
          </a:p>
          <a:p>
            <a:pPr marL="990600" lvl="1" indent="-533400" eaLnBrk="1" hangingPunct="1">
              <a:lnSpc>
                <a:spcPct val="80000"/>
              </a:lnSpc>
              <a:buFont typeface="Arial" panose="020B0604020202020204" pitchFamily="34" charset="0"/>
              <a:buAutoNum type="arabicPeriod"/>
            </a:pPr>
            <a:r>
              <a:rPr lang="en-US" altLang="en-US" sz="2000">
                <a:latin typeface="Arial" panose="020B0604020202020204" pitchFamily="34" charset="0"/>
              </a:rPr>
              <a:t>Public Notification System</a:t>
            </a:r>
          </a:p>
          <a:p>
            <a:pPr marL="990600" lvl="1" indent="-533400" eaLnBrk="1" hangingPunct="1">
              <a:lnSpc>
                <a:spcPct val="80000"/>
              </a:lnSpc>
              <a:buFont typeface="Arial" panose="020B0604020202020204" pitchFamily="34" charset="0"/>
              <a:buAutoNum type="arabicPeriod"/>
            </a:pPr>
            <a:r>
              <a:rPr lang="en-US" altLang="en-US" sz="2000">
                <a:latin typeface="Arial" panose="020B0604020202020204" pitchFamily="34" charset="0"/>
              </a:rPr>
              <a:t>Data Collection</a:t>
            </a:r>
          </a:p>
          <a:p>
            <a:pPr marL="990600" lvl="1" indent="-533400" eaLnBrk="1" hangingPunct="1">
              <a:lnSpc>
                <a:spcPct val="80000"/>
              </a:lnSpc>
              <a:buFont typeface="Arial" panose="020B0604020202020204" pitchFamily="34" charset="0"/>
              <a:buAutoNum type="arabicPeriod"/>
            </a:pPr>
            <a:r>
              <a:rPr lang="en-US" altLang="en-US" sz="2000">
                <a:latin typeface="Arial" panose="020B0604020202020204" pitchFamily="34" charset="0"/>
              </a:rPr>
              <a:t>Reasonable Accommodations for Persons with Disabilities</a:t>
            </a:r>
          </a:p>
          <a:p>
            <a:pPr marL="990600" lvl="1" indent="-533400" eaLnBrk="1" hangingPunct="1">
              <a:lnSpc>
                <a:spcPct val="80000"/>
              </a:lnSpc>
              <a:buFont typeface="Arial" panose="020B0604020202020204" pitchFamily="34" charset="0"/>
              <a:buAutoNum type="arabicPeriod"/>
            </a:pPr>
            <a:r>
              <a:rPr lang="en-US" altLang="en-US" sz="2000">
                <a:latin typeface="Arial" panose="020B0604020202020204" pitchFamily="34" charset="0"/>
              </a:rPr>
              <a:t>Limited English Proficiency (LEP)</a:t>
            </a:r>
          </a:p>
          <a:p>
            <a:pPr marL="990600" lvl="1" indent="-533400" eaLnBrk="1" hangingPunct="1">
              <a:lnSpc>
                <a:spcPct val="80000"/>
              </a:lnSpc>
              <a:buFont typeface="Arial" panose="020B0604020202020204" pitchFamily="34" charset="0"/>
              <a:buAutoNum type="arabicPeriod"/>
            </a:pPr>
            <a:r>
              <a:rPr lang="en-US" altLang="en-US" sz="2000">
                <a:latin typeface="Arial" panose="020B0604020202020204" pitchFamily="34" charset="0"/>
              </a:rPr>
              <a:t>Customer service</a:t>
            </a:r>
          </a:p>
          <a:p>
            <a:pPr marL="990600" lvl="1" indent="-533400" eaLnBrk="1" hangingPunct="1">
              <a:lnSpc>
                <a:spcPct val="80000"/>
              </a:lnSpc>
              <a:buFont typeface="Arial" panose="020B0604020202020204" pitchFamily="34" charset="0"/>
              <a:buAutoNum type="arabicPeriod"/>
            </a:pPr>
            <a:r>
              <a:rPr lang="en-US" altLang="en-US" sz="2000">
                <a:latin typeface="Arial" panose="020B0604020202020204" pitchFamily="34" charset="0"/>
              </a:rPr>
              <a:t>Complaint Procedures </a:t>
            </a:r>
          </a:p>
          <a:p>
            <a:pPr marL="990600" lvl="1" indent="-533400" eaLnBrk="1" hangingPunct="1">
              <a:lnSpc>
                <a:spcPct val="80000"/>
              </a:lnSpc>
              <a:buFont typeface="Arial" panose="020B0604020202020204" pitchFamily="34" charset="0"/>
              <a:buAutoNum type="arabicPeriod"/>
            </a:pPr>
            <a:r>
              <a:rPr lang="en-US" altLang="en-US" sz="2000">
                <a:latin typeface="Arial" panose="020B0604020202020204" pitchFamily="34" charset="0"/>
              </a:rPr>
              <a:t>Resolutions of Noncompliance / Conflict Resolution</a:t>
            </a:r>
          </a:p>
          <a:p>
            <a:pPr marL="990600" lvl="1" indent="-533400" eaLnBrk="1" hangingPunct="1">
              <a:lnSpc>
                <a:spcPct val="80000"/>
              </a:lnSpc>
              <a:buFont typeface="Arial" panose="020B0604020202020204" pitchFamily="34" charset="0"/>
              <a:buAutoNum type="arabicPeriod"/>
            </a:pPr>
            <a:r>
              <a:rPr lang="en-US" altLang="en-US" sz="2000">
                <a:latin typeface="Arial" panose="020B0604020202020204" pitchFamily="34" charset="0"/>
              </a:rPr>
              <a:t>Compliance Review Techniques</a:t>
            </a:r>
          </a:p>
          <a:p>
            <a:pPr marL="990600" lvl="1" indent="-533400" eaLnBrk="1" hangingPunct="1">
              <a:lnSpc>
                <a:spcPct val="80000"/>
              </a:lnSpc>
              <a:buFont typeface="Arial" panose="020B0604020202020204" pitchFamily="34" charset="0"/>
              <a:buAutoNum type="arabicPeriod"/>
            </a:pPr>
            <a:endParaRPr lang="en-US" altLang="en-US" sz="2400">
              <a:latin typeface="Arial" panose="020B0604020202020204" pitchFamily="34" charset="0"/>
            </a:endParaRPr>
          </a:p>
          <a:p>
            <a:pPr marL="990600" lvl="1" indent="-533400" eaLnBrk="1" hangingPunct="1">
              <a:lnSpc>
                <a:spcPct val="80000"/>
              </a:lnSpc>
              <a:buFont typeface="Arial" panose="020B0604020202020204" pitchFamily="34" charset="0"/>
              <a:buAutoNum type="arabicPeriod"/>
            </a:pPr>
            <a:endParaRPr lang="en-US" altLang="en-US" sz="2400">
              <a:latin typeface="Arial" panose="020B0604020202020204" pitchFamily="34" charset="0"/>
            </a:endParaRPr>
          </a:p>
          <a:p>
            <a:pPr marL="990600" lvl="1" indent="-533400" eaLnBrk="1" hangingPunct="1">
              <a:lnSpc>
                <a:spcPct val="80000"/>
              </a:lnSpc>
              <a:buFont typeface="Arial" panose="020B0604020202020204" pitchFamily="34" charset="0"/>
              <a:buAutoNum type="arabicPeriod"/>
            </a:pPr>
            <a:endParaRPr lang="en-US" altLang="en-US" sz="2400">
              <a:latin typeface="Arial" panose="020B0604020202020204" pitchFamily="34" charset="0"/>
            </a:endParaRPr>
          </a:p>
        </p:txBody>
      </p:sp>
      <p:pic>
        <p:nvPicPr>
          <p:cNvPr id="19461" name="Picture 5" descr="MC900250127[1]">
            <a:extLst>
              <a:ext uri="{FF2B5EF4-FFF2-40B4-BE49-F238E27FC236}">
                <a16:creationId xmlns:a16="http://schemas.microsoft.com/office/drawing/2014/main" id="{1F668E01-EE0D-4EF7-8687-D0F9A8192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648200"/>
            <a:ext cx="1905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BAFF1EDA-BB07-47F5-B530-7191FFF9A2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panose="02040604050505020304" pitchFamily="18" charset="0"/>
              </a:defRPr>
            </a:lvl1pPr>
            <a:lvl2pPr marL="742950" indent="-285750">
              <a:spcBef>
                <a:spcPct val="20000"/>
              </a:spcBef>
              <a:buFont typeface="Arial" panose="020B0604020202020204" pitchFamily="34" charset="0"/>
              <a:buChar char="–"/>
              <a:defRPr sz="2800">
                <a:solidFill>
                  <a:schemeClr val="tx1"/>
                </a:solidFill>
                <a:latin typeface="Century" panose="02040604050505020304" pitchFamily="18" charset="0"/>
              </a:defRPr>
            </a:lvl2pPr>
            <a:lvl3pPr marL="1143000" indent="-228600">
              <a:spcBef>
                <a:spcPct val="20000"/>
              </a:spcBef>
              <a:buFont typeface="Arial" panose="020B0604020202020204" pitchFamily="34" charset="0"/>
              <a:buChar char="•"/>
              <a:defRPr sz="2400">
                <a:solidFill>
                  <a:schemeClr val="tx1"/>
                </a:solidFill>
                <a:latin typeface="Century" panose="02040604050505020304" pitchFamily="18" charset="0"/>
              </a:defRPr>
            </a:lvl3pPr>
            <a:lvl4pPr marL="1600200" indent="-228600">
              <a:spcBef>
                <a:spcPct val="20000"/>
              </a:spcBef>
              <a:buFont typeface="Arial" panose="020B0604020202020204" pitchFamily="34" charset="0"/>
              <a:buChar char="–"/>
              <a:defRPr sz="2000">
                <a:solidFill>
                  <a:schemeClr val="tx1"/>
                </a:solidFill>
                <a:latin typeface="Century" panose="02040604050505020304" pitchFamily="18" charset="0"/>
              </a:defRPr>
            </a:lvl4pPr>
            <a:lvl5pPr marL="2057400" indent="-228600">
              <a:spcBef>
                <a:spcPct val="20000"/>
              </a:spcBef>
              <a:buFont typeface="Arial" panose="020B0604020202020204" pitchFamily="34" charset="0"/>
              <a:buChar char="»"/>
              <a:defRPr sz="2000">
                <a:solidFill>
                  <a:schemeClr val="tx1"/>
                </a:solidFill>
                <a:latin typeface="Century" panose="020406040505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panose="02040604050505020304" pitchFamily="18" charset="0"/>
              </a:defRPr>
            </a:lvl9pPr>
          </a:lstStyle>
          <a:p>
            <a:pPr>
              <a:spcBef>
                <a:spcPct val="0"/>
              </a:spcBef>
              <a:buFontTx/>
              <a:buNone/>
            </a:pPr>
            <a:fld id="{42C307AA-034D-480A-AB73-F4642F915DD7}" type="slidenum">
              <a:rPr lang="en-US" altLang="en-US" sz="1200">
                <a:solidFill>
                  <a:srgbClr val="898989"/>
                </a:solidFill>
              </a:rPr>
              <a:pPr>
                <a:spcBef>
                  <a:spcPct val="0"/>
                </a:spcBef>
                <a:buFontTx/>
                <a:buNone/>
              </a:pPr>
              <a:t>9</a:t>
            </a:fld>
            <a:endParaRPr lang="en-US" altLang="en-US" sz="1200">
              <a:solidFill>
                <a:srgbClr val="898989"/>
              </a:solidFill>
            </a:endParaRPr>
          </a:p>
        </p:txBody>
      </p:sp>
      <p:sp>
        <p:nvSpPr>
          <p:cNvPr id="21507" name="Rectangle 2">
            <a:extLst>
              <a:ext uri="{FF2B5EF4-FFF2-40B4-BE49-F238E27FC236}">
                <a16:creationId xmlns:a16="http://schemas.microsoft.com/office/drawing/2014/main" id="{9F6884B9-458C-429B-AC23-BFEA8735A28F}"/>
              </a:ext>
            </a:extLst>
          </p:cNvPr>
          <p:cNvSpPr>
            <a:spLocks noGrp="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b="1">
                <a:latin typeface="Arial Black" panose="020B0A04020102020204" pitchFamily="34" charset="0"/>
              </a:rPr>
              <a:t>Assurances</a:t>
            </a:r>
          </a:p>
        </p:txBody>
      </p:sp>
      <p:sp>
        <p:nvSpPr>
          <p:cNvPr id="21508" name="Rectangle 3">
            <a:extLst>
              <a:ext uri="{FF2B5EF4-FFF2-40B4-BE49-F238E27FC236}">
                <a16:creationId xmlns:a16="http://schemas.microsoft.com/office/drawing/2014/main" id="{3874709C-4886-467F-A582-593C873F52D9}"/>
              </a:ext>
            </a:extLst>
          </p:cNvPr>
          <p:cNvSpPr>
            <a:spLocks noGrp="1"/>
          </p:cNvSpPr>
          <p:nvPr>
            <p:ph type="body" idx="1"/>
          </p:nvPr>
        </p:nvSpPr>
        <p:spPr>
          <a:xfrm>
            <a:off x="457200" y="1600200"/>
            <a:ext cx="8458200" cy="4525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altLang="en-US">
                <a:latin typeface="Arial" panose="020B0604020202020204" pitchFamily="34" charset="0"/>
              </a:rPr>
              <a:t>A civil rights assurance is incorporated in the Permanent Agreement</a:t>
            </a:r>
          </a:p>
          <a:p>
            <a:pPr eaLnBrk="1" hangingPunct="1">
              <a:buFont typeface="Arial" panose="020B0604020202020204" pitchFamily="34" charset="0"/>
              <a:buNone/>
            </a:pPr>
            <a:endParaRPr lang="en-US" altLang="en-US" sz="1000">
              <a:latin typeface="Arial" panose="020B0604020202020204" pitchFamily="34" charset="0"/>
            </a:endParaRPr>
          </a:p>
        </p:txBody>
      </p:sp>
      <p:pic>
        <p:nvPicPr>
          <p:cNvPr id="21509" name="Picture 4" descr="MC900237493[1]">
            <a:extLst>
              <a:ext uri="{FF2B5EF4-FFF2-40B4-BE49-F238E27FC236}">
                <a16:creationId xmlns:a16="http://schemas.microsoft.com/office/drawing/2014/main" id="{68244696-F55C-4E70-81F4-D04F608D8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48000"/>
            <a:ext cx="481965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theme/theme1.xml><?xml version="1.0" encoding="utf-8"?>
<a:theme xmlns:a="http://schemas.openxmlformats.org/drawingml/2006/main" name="Ppt0000001">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2205</TotalTime>
  <Words>4964</Words>
  <Application>Microsoft Office PowerPoint</Application>
  <PresentationFormat>On-screen Show (4:3)</PresentationFormat>
  <Paragraphs>620</Paragraphs>
  <Slides>61</Slides>
  <Notes>59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5" baseType="lpstr">
      <vt:lpstr>Arial</vt:lpstr>
      <vt:lpstr>Arial Black</vt:lpstr>
      <vt:lpstr>Arial Narrow</vt:lpstr>
      <vt:lpstr>Book Antiqua</vt:lpstr>
      <vt:lpstr>Calibri</vt:lpstr>
      <vt:lpstr>Century</vt:lpstr>
      <vt:lpstr>Century Schoolbook</vt:lpstr>
      <vt:lpstr>Constantia</vt:lpstr>
      <vt:lpstr>Tahoma</vt:lpstr>
      <vt:lpstr>Times New Roman</vt:lpstr>
      <vt:lpstr>Verdana</vt:lpstr>
      <vt:lpstr>Wingdings</vt:lpstr>
      <vt:lpstr>Ppt0000001</vt:lpstr>
      <vt:lpstr>Document</vt:lpstr>
      <vt:lpstr>PowerPoint Presentation</vt:lpstr>
      <vt:lpstr>PowerPoint Presentation</vt:lpstr>
      <vt:lpstr>Civil Rights Compliance  in the  Child and Adult Care Food Program </vt:lpstr>
      <vt:lpstr>What is Discrimination?</vt:lpstr>
      <vt:lpstr>6 Protected Classes</vt:lpstr>
      <vt:lpstr>Civil Rights Laws</vt:lpstr>
      <vt:lpstr>The Heart of Title VI</vt:lpstr>
      <vt:lpstr>Civil Rights Compliance</vt:lpstr>
      <vt:lpstr>Assurances</vt:lpstr>
      <vt:lpstr>ASSURANCES = PROMISES</vt:lpstr>
      <vt:lpstr>Refer to CACFP  Permanent Agreement  (Assurance Excerpt) </vt:lpstr>
      <vt:lpstr>Civil Rights Compliance Training</vt:lpstr>
      <vt:lpstr>Civil Rights Training</vt:lpstr>
      <vt:lpstr>Civil Rights Training Procedures</vt:lpstr>
      <vt:lpstr>Public Notification System</vt:lpstr>
      <vt:lpstr>Public Notification System</vt:lpstr>
      <vt:lpstr>Public Notification System</vt:lpstr>
      <vt:lpstr>PowerPoint Presentation</vt:lpstr>
      <vt:lpstr>To File a Complaint</vt:lpstr>
      <vt:lpstr>When is a Non-discrimination Statement is Needed?</vt:lpstr>
      <vt:lpstr>Public Notification System</vt:lpstr>
      <vt:lpstr>Nondiscrimination Statement  </vt:lpstr>
      <vt:lpstr>Public Notification System</vt:lpstr>
      <vt:lpstr>Data Collection and Maintenance</vt:lpstr>
      <vt:lpstr>Data Collection and Maintenance</vt:lpstr>
      <vt:lpstr>Collection of Data</vt:lpstr>
      <vt:lpstr>Collection of Racial and Ethnic Data</vt:lpstr>
      <vt:lpstr> </vt:lpstr>
      <vt:lpstr> </vt:lpstr>
      <vt:lpstr>Data Collection and Maintenance</vt:lpstr>
      <vt:lpstr>CIVIL RIGHTS DATA COLLECTION FORM</vt:lpstr>
      <vt:lpstr>Reporting Ethnicity and Race</vt:lpstr>
      <vt:lpstr>Reasonable Accommodations</vt:lpstr>
      <vt:lpstr> The following information should be included in a Civil Rights Complaint….</vt:lpstr>
      <vt:lpstr>PowerPoint Presentation</vt:lpstr>
      <vt:lpstr>SUBSTITUTIONS TO  CACFP MEAL PATTERNS </vt:lpstr>
      <vt:lpstr>Documentation Required for CACFP Meal Substitutions</vt:lpstr>
      <vt:lpstr> The following information should be included in a Civil Rights Complaint (Continued…)</vt:lpstr>
      <vt:lpstr>Limited English Proficiency (LEP)</vt:lpstr>
      <vt:lpstr>Limited English Proficiency (LEP)</vt:lpstr>
      <vt:lpstr>Limited English Proficiency (LEP)</vt:lpstr>
      <vt:lpstr>Customer Service </vt:lpstr>
      <vt:lpstr>PowerPoint Presentation</vt:lpstr>
      <vt:lpstr>Civil Rights (CR) Complaint Form</vt:lpstr>
      <vt:lpstr>Civil Rights Complaint Form</vt:lpstr>
      <vt:lpstr>Civil Rights Complaint Log</vt:lpstr>
      <vt:lpstr>Civil Rights Complaint Handling</vt:lpstr>
      <vt:lpstr>Civil Rights Complaint Handling</vt:lpstr>
      <vt:lpstr>Civil Rights Complaint Handling</vt:lpstr>
      <vt:lpstr>  CONFLICT RESOLUTION  and  Special Compliance Reviews</vt:lpstr>
      <vt:lpstr>Compliance Reviews</vt:lpstr>
      <vt:lpstr>Compliance Reviews</vt:lpstr>
      <vt:lpstr>Pre-award Compliance Reviews</vt:lpstr>
      <vt:lpstr>Pre-award Compliance Reviews</vt:lpstr>
      <vt:lpstr>Routine (Post-award) Compliance Reviews</vt:lpstr>
      <vt:lpstr>Compliance Reviews</vt:lpstr>
      <vt:lpstr>Compliance Reviews</vt:lpstr>
      <vt:lpstr>Civil Rights Compliance  Self-Assessment</vt:lpstr>
      <vt:lpstr>RECAP</vt:lpstr>
      <vt:lpstr>Civil Rights Training Recap</vt:lpstr>
      <vt:lpstr>PowerPoint Presentation</vt:lpstr>
    </vt:vector>
  </TitlesOfParts>
  <Manager>TDWJ</Manager>
  <Company>STATE OF 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 CACFP - CIVIL RIGHTS POWER POINT PRESENTATION</dc:title>
  <dc:creator>cw/tdwj</dc:creator>
  <cp:lastModifiedBy>Freeman-Wright, Carrie</cp:lastModifiedBy>
  <cp:revision>118</cp:revision>
  <cp:lastPrinted>2017-12-20T20:06:59Z</cp:lastPrinted>
  <dcterms:modified xsi:type="dcterms:W3CDTF">2017-12-21T13:24:12Z</dcterms:modified>
</cp:coreProperties>
</file>