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25"/>
  </p:notesMasterIdLst>
  <p:handoutMasterIdLst>
    <p:handoutMasterId r:id="rId26"/>
  </p:handoutMasterIdLst>
  <p:sldIdLst>
    <p:sldId id="410" r:id="rId5"/>
    <p:sldId id="383" r:id="rId6"/>
    <p:sldId id="430" r:id="rId7"/>
    <p:sldId id="431" r:id="rId8"/>
    <p:sldId id="397" r:id="rId9"/>
    <p:sldId id="391" r:id="rId10"/>
    <p:sldId id="416" r:id="rId11"/>
    <p:sldId id="411" r:id="rId12"/>
    <p:sldId id="417" r:id="rId13"/>
    <p:sldId id="419" r:id="rId14"/>
    <p:sldId id="412" r:id="rId15"/>
    <p:sldId id="418" r:id="rId16"/>
    <p:sldId id="422" r:id="rId17"/>
    <p:sldId id="421" r:id="rId18"/>
    <p:sldId id="414" r:id="rId19"/>
    <p:sldId id="428" r:id="rId20"/>
    <p:sldId id="429" r:id="rId21"/>
    <p:sldId id="432" r:id="rId22"/>
    <p:sldId id="415" r:id="rId23"/>
    <p:sldId id="398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51AFD5-DBA1-4CFB-8D8F-9C465FB126B1}" v="23" dt="2026-07-06T17:41:01.509"/>
  </p1510:revLst>
</p1510:revInfo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6327" autoAdjust="0"/>
  </p:normalViewPr>
  <p:slideViewPr>
    <p:cSldViewPr snapToGrid="0">
      <p:cViewPr varScale="1">
        <p:scale>
          <a:sx n="60" d="100"/>
          <a:sy n="60" d="100"/>
        </p:scale>
        <p:origin x="72" y="118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3240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nners, William [AG]" userId="4b6a4469-9d1f-4296-9fbe-a13304de7612" providerId="ADAL" clId="{2900DDAC-C478-41A0-8F5C-3AA4DF1F9FE8}"/>
    <pc:docChg chg="undo custSel addSld delSld modSld">
      <pc:chgData name="Conners, William [AG]" userId="4b6a4469-9d1f-4296-9fbe-a13304de7612" providerId="ADAL" clId="{2900DDAC-C478-41A0-8F5C-3AA4DF1F9FE8}" dt="2026-07-06T17:45:59.864" v="4505" actId="20577"/>
      <pc:docMkLst>
        <pc:docMk/>
      </pc:docMkLst>
      <pc:sldChg chg="modSp mod">
        <pc:chgData name="Conners, William [AG]" userId="4b6a4469-9d1f-4296-9fbe-a13304de7612" providerId="ADAL" clId="{2900DDAC-C478-41A0-8F5C-3AA4DF1F9FE8}" dt="2026-07-06T13:08:07.482" v="4" actId="20577"/>
        <pc:sldMkLst>
          <pc:docMk/>
          <pc:sldMk cId="3346685798" sldId="383"/>
        </pc:sldMkLst>
        <pc:spChg chg="mod">
          <ac:chgData name="Conners, William [AG]" userId="4b6a4469-9d1f-4296-9fbe-a13304de7612" providerId="ADAL" clId="{2900DDAC-C478-41A0-8F5C-3AA4DF1F9FE8}" dt="2026-07-06T13:08:07.482" v="4" actId="20577"/>
          <ac:spMkLst>
            <pc:docMk/>
            <pc:sldMk cId="3346685798" sldId="383"/>
            <ac:spMk id="3" creationId="{3B8EBC2C-6DD7-5003-38EB-40753046FE8C}"/>
          </ac:spMkLst>
        </pc:spChg>
      </pc:sldChg>
      <pc:sldChg chg="modSp mod">
        <pc:chgData name="Conners, William [AG]" userId="4b6a4469-9d1f-4296-9fbe-a13304de7612" providerId="ADAL" clId="{2900DDAC-C478-41A0-8F5C-3AA4DF1F9FE8}" dt="2026-07-06T17:04:13.299" v="1858" actId="115"/>
        <pc:sldMkLst>
          <pc:docMk/>
          <pc:sldMk cId="3200312026" sldId="391"/>
        </pc:sldMkLst>
        <pc:spChg chg="mod">
          <ac:chgData name="Conners, William [AG]" userId="4b6a4469-9d1f-4296-9fbe-a13304de7612" providerId="ADAL" clId="{2900DDAC-C478-41A0-8F5C-3AA4DF1F9FE8}" dt="2026-07-06T17:04:13.299" v="1858" actId="115"/>
          <ac:spMkLst>
            <pc:docMk/>
            <pc:sldMk cId="3200312026" sldId="391"/>
            <ac:spMk id="7" creationId="{F70BD87D-F7DA-961B-4024-A354DC87D168}"/>
          </ac:spMkLst>
        </pc:spChg>
      </pc:sldChg>
      <pc:sldChg chg="del">
        <pc:chgData name="Conners, William [AG]" userId="4b6a4469-9d1f-4296-9fbe-a13304de7612" providerId="ADAL" clId="{2900DDAC-C478-41A0-8F5C-3AA4DF1F9FE8}" dt="2026-07-06T17:06:04.340" v="1861" actId="2696"/>
        <pc:sldMkLst>
          <pc:docMk/>
          <pc:sldMk cId="888484295" sldId="408"/>
        </pc:sldMkLst>
      </pc:sldChg>
      <pc:sldChg chg="delSp modSp mod">
        <pc:chgData name="Conners, William [AG]" userId="4b6a4469-9d1f-4296-9fbe-a13304de7612" providerId="ADAL" clId="{2900DDAC-C478-41A0-8F5C-3AA4DF1F9FE8}" dt="2026-07-06T17:45:21.178" v="4496" actId="1076"/>
        <pc:sldMkLst>
          <pc:docMk/>
          <pc:sldMk cId="3390304222" sldId="410"/>
        </pc:sldMkLst>
        <pc:spChg chg="mod">
          <ac:chgData name="Conners, William [AG]" userId="4b6a4469-9d1f-4296-9fbe-a13304de7612" providerId="ADAL" clId="{2900DDAC-C478-41A0-8F5C-3AA4DF1F9FE8}" dt="2026-07-06T17:45:05.957" v="4484" actId="403"/>
          <ac:spMkLst>
            <pc:docMk/>
            <pc:sldMk cId="3390304222" sldId="410"/>
            <ac:spMk id="2" creationId="{7AB1D9D6-2977-ABCD-FDF8-51AFA5064E54}"/>
          </ac:spMkLst>
        </pc:spChg>
        <pc:spChg chg="mod">
          <ac:chgData name="Conners, William [AG]" userId="4b6a4469-9d1f-4296-9fbe-a13304de7612" providerId="ADAL" clId="{2900DDAC-C478-41A0-8F5C-3AA4DF1F9FE8}" dt="2026-07-06T17:45:17.558" v="4495" actId="20577"/>
          <ac:spMkLst>
            <pc:docMk/>
            <pc:sldMk cId="3390304222" sldId="410"/>
            <ac:spMk id="4" creationId="{EE36575C-29FF-B79C-E64E-1C1A91901B7F}"/>
          </ac:spMkLst>
        </pc:spChg>
        <pc:picChg chg="mod">
          <ac:chgData name="Conners, William [AG]" userId="4b6a4469-9d1f-4296-9fbe-a13304de7612" providerId="ADAL" clId="{2900DDAC-C478-41A0-8F5C-3AA4DF1F9FE8}" dt="2026-07-06T17:45:21.178" v="4496" actId="1076"/>
          <ac:picMkLst>
            <pc:docMk/>
            <pc:sldMk cId="3390304222" sldId="410"/>
            <ac:picMk id="6" creationId="{ADDCFDFA-27A2-A9A6-1696-171C2C8CF842}"/>
          </ac:picMkLst>
        </pc:picChg>
        <pc:picChg chg="del">
          <ac:chgData name="Conners, William [AG]" userId="4b6a4469-9d1f-4296-9fbe-a13304de7612" providerId="ADAL" clId="{2900DDAC-C478-41A0-8F5C-3AA4DF1F9FE8}" dt="2026-07-06T17:44:45.235" v="4415" actId="478"/>
          <ac:picMkLst>
            <pc:docMk/>
            <pc:sldMk cId="3390304222" sldId="410"/>
            <ac:picMk id="7" creationId="{0487A546-CB56-8BFA-757C-A4831863E6F9}"/>
          </ac:picMkLst>
        </pc:picChg>
      </pc:sldChg>
      <pc:sldChg chg="modSp mod">
        <pc:chgData name="Conners, William [AG]" userId="4b6a4469-9d1f-4296-9fbe-a13304de7612" providerId="ADAL" clId="{2900DDAC-C478-41A0-8F5C-3AA4DF1F9FE8}" dt="2026-07-06T17:09:00.701" v="1900" actId="14100"/>
        <pc:sldMkLst>
          <pc:docMk/>
          <pc:sldMk cId="4022710330" sldId="412"/>
        </pc:sldMkLst>
        <pc:spChg chg="mod">
          <ac:chgData name="Conners, William [AG]" userId="4b6a4469-9d1f-4296-9fbe-a13304de7612" providerId="ADAL" clId="{2900DDAC-C478-41A0-8F5C-3AA4DF1F9FE8}" dt="2026-07-06T17:09:00.701" v="1900" actId="14100"/>
          <ac:spMkLst>
            <pc:docMk/>
            <pc:sldMk cId="4022710330" sldId="412"/>
            <ac:spMk id="9" creationId="{4EF5BFFC-52E2-E5A8-8D1F-55B5A3DC693D}"/>
          </ac:spMkLst>
        </pc:spChg>
      </pc:sldChg>
      <pc:sldChg chg="del">
        <pc:chgData name="Conners, William [AG]" userId="4b6a4469-9d1f-4296-9fbe-a13304de7612" providerId="ADAL" clId="{2900DDAC-C478-41A0-8F5C-3AA4DF1F9FE8}" dt="2026-07-06T17:33:45.594" v="3913" actId="2696"/>
        <pc:sldMkLst>
          <pc:docMk/>
          <pc:sldMk cId="1524582602" sldId="413"/>
        </pc:sldMkLst>
      </pc:sldChg>
      <pc:sldChg chg="modSp mod">
        <pc:chgData name="Conners, William [AG]" userId="4b6a4469-9d1f-4296-9fbe-a13304de7612" providerId="ADAL" clId="{2900DDAC-C478-41A0-8F5C-3AA4DF1F9FE8}" dt="2026-07-06T17:45:59.864" v="4505" actId="20577"/>
        <pc:sldMkLst>
          <pc:docMk/>
          <pc:sldMk cId="4051647000" sldId="416"/>
        </pc:sldMkLst>
        <pc:spChg chg="mod">
          <ac:chgData name="Conners, William [AG]" userId="4b6a4469-9d1f-4296-9fbe-a13304de7612" providerId="ADAL" clId="{2900DDAC-C478-41A0-8F5C-3AA4DF1F9FE8}" dt="2026-07-06T17:06:10.630" v="1867" actId="20577"/>
          <ac:spMkLst>
            <pc:docMk/>
            <pc:sldMk cId="4051647000" sldId="416"/>
            <ac:spMk id="3" creationId="{BBCA6A62-A944-344F-28E7-758AF722F850}"/>
          </ac:spMkLst>
        </pc:spChg>
        <pc:spChg chg="mod">
          <ac:chgData name="Conners, William [AG]" userId="4b6a4469-9d1f-4296-9fbe-a13304de7612" providerId="ADAL" clId="{2900DDAC-C478-41A0-8F5C-3AA4DF1F9FE8}" dt="2026-07-06T17:45:59.864" v="4505" actId="20577"/>
          <ac:spMkLst>
            <pc:docMk/>
            <pc:sldMk cId="4051647000" sldId="416"/>
            <ac:spMk id="7" creationId="{69289079-240C-87DD-F91B-68DE8A98DE22}"/>
          </ac:spMkLst>
        </pc:spChg>
      </pc:sldChg>
      <pc:sldChg chg="modSp mod">
        <pc:chgData name="Conners, William [AG]" userId="4b6a4469-9d1f-4296-9fbe-a13304de7612" providerId="ADAL" clId="{2900DDAC-C478-41A0-8F5C-3AA4DF1F9FE8}" dt="2026-07-06T17:05:39.716" v="1860" actId="1076"/>
        <pc:sldMkLst>
          <pc:docMk/>
          <pc:sldMk cId="4202446493" sldId="417"/>
        </pc:sldMkLst>
        <pc:spChg chg="mod">
          <ac:chgData name="Conners, William [AG]" userId="4b6a4469-9d1f-4296-9fbe-a13304de7612" providerId="ADAL" clId="{2900DDAC-C478-41A0-8F5C-3AA4DF1F9FE8}" dt="2026-07-06T17:05:39.716" v="1860" actId="1076"/>
          <ac:spMkLst>
            <pc:docMk/>
            <pc:sldMk cId="4202446493" sldId="417"/>
            <ac:spMk id="7" creationId="{05205F3A-AA68-35B2-40EB-05C18AFB9DBE}"/>
          </ac:spMkLst>
        </pc:spChg>
      </pc:sldChg>
      <pc:sldChg chg="modSp mod">
        <pc:chgData name="Conners, William [AG]" userId="4b6a4469-9d1f-4296-9fbe-a13304de7612" providerId="ADAL" clId="{2900DDAC-C478-41A0-8F5C-3AA4DF1F9FE8}" dt="2026-07-06T17:34:11.267" v="3919" actId="27636"/>
        <pc:sldMkLst>
          <pc:docMk/>
          <pc:sldMk cId="907431616" sldId="418"/>
        </pc:sldMkLst>
        <pc:spChg chg="mod">
          <ac:chgData name="Conners, William [AG]" userId="4b6a4469-9d1f-4296-9fbe-a13304de7612" providerId="ADAL" clId="{2900DDAC-C478-41A0-8F5C-3AA4DF1F9FE8}" dt="2026-07-06T17:09:23.437" v="1944" actId="20577"/>
          <ac:spMkLst>
            <pc:docMk/>
            <pc:sldMk cId="907431616" sldId="418"/>
            <ac:spMk id="3" creationId="{15DE085C-BAB3-2018-C4D9-38E569BEA153}"/>
          </ac:spMkLst>
        </pc:spChg>
        <pc:spChg chg="mod">
          <ac:chgData name="Conners, William [AG]" userId="4b6a4469-9d1f-4296-9fbe-a13304de7612" providerId="ADAL" clId="{2900DDAC-C478-41A0-8F5C-3AA4DF1F9FE8}" dt="2026-07-06T17:34:11.267" v="3919" actId="27636"/>
          <ac:spMkLst>
            <pc:docMk/>
            <pc:sldMk cId="907431616" sldId="418"/>
            <ac:spMk id="7" creationId="{C964235D-0AF9-3EF1-29A9-0FC84BC37873}"/>
          </ac:spMkLst>
        </pc:spChg>
      </pc:sldChg>
      <pc:sldChg chg="modSp mod">
        <pc:chgData name="Conners, William [AG]" userId="4b6a4469-9d1f-4296-9fbe-a13304de7612" providerId="ADAL" clId="{2900DDAC-C478-41A0-8F5C-3AA4DF1F9FE8}" dt="2026-07-06T17:06:26.368" v="1870" actId="1076"/>
        <pc:sldMkLst>
          <pc:docMk/>
          <pc:sldMk cId="1793877210" sldId="419"/>
        </pc:sldMkLst>
        <pc:spChg chg="mod">
          <ac:chgData name="Conners, William [AG]" userId="4b6a4469-9d1f-4296-9fbe-a13304de7612" providerId="ADAL" clId="{2900DDAC-C478-41A0-8F5C-3AA4DF1F9FE8}" dt="2026-07-06T16:57:32.881" v="1490" actId="20577"/>
          <ac:spMkLst>
            <pc:docMk/>
            <pc:sldMk cId="1793877210" sldId="419"/>
            <ac:spMk id="3" creationId="{E349284B-432E-3A2A-B8B9-81F4B0D4FEA8}"/>
          </ac:spMkLst>
        </pc:spChg>
        <pc:spChg chg="mod">
          <ac:chgData name="Conners, William [AG]" userId="4b6a4469-9d1f-4296-9fbe-a13304de7612" providerId="ADAL" clId="{2900DDAC-C478-41A0-8F5C-3AA4DF1F9FE8}" dt="2026-07-06T17:06:26.368" v="1870" actId="1076"/>
          <ac:spMkLst>
            <pc:docMk/>
            <pc:sldMk cId="1793877210" sldId="419"/>
            <ac:spMk id="7" creationId="{D2E9944B-6A03-B60B-4CB0-83D38E84583E}"/>
          </ac:spMkLst>
        </pc:spChg>
      </pc:sldChg>
      <pc:sldChg chg="modSp del mod">
        <pc:chgData name="Conners, William [AG]" userId="4b6a4469-9d1f-4296-9fbe-a13304de7612" providerId="ADAL" clId="{2900DDAC-C478-41A0-8F5C-3AA4DF1F9FE8}" dt="2026-07-06T17:10:28.105" v="1978" actId="47"/>
        <pc:sldMkLst>
          <pc:docMk/>
          <pc:sldMk cId="2501678874" sldId="420"/>
        </pc:sldMkLst>
        <pc:spChg chg="mod">
          <ac:chgData name="Conners, William [AG]" userId="4b6a4469-9d1f-4296-9fbe-a13304de7612" providerId="ADAL" clId="{2900DDAC-C478-41A0-8F5C-3AA4DF1F9FE8}" dt="2026-07-06T17:01:57.809" v="1550" actId="20577"/>
          <ac:spMkLst>
            <pc:docMk/>
            <pc:sldMk cId="2501678874" sldId="420"/>
            <ac:spMk id="2" creationId="{E8563848-66F5-75F7-5A67-0886FE0E29A9}"/>
          </ac:spMkLst>
        </pc:spChg>
        <pc:graphicFrameChg chg="mod modGraphic">
          <ac:chgData name="Conners, William [AG]" userId="4b6a4469-9d1f-4296-9fbe-a13304de7612" providerId="ADAL" clId="{2900DDAC-C478-41A0-8F5C-3AA4DF1F9FE8}" dt="2026-07-06T17:01:56.569" v="1549"/>
          <ac:graphicFrameMkLst>
            <pc:docMk/>
            <pc:sldMk cId="2501678874" sldId="420"/>
            <ac:graphicFrameMk id="5" creationId="{2A972C28-1A59-4223-1E42-0585ADE01BAD}"/>
          </ac:graphicFrameMkLst>
        </pc:graphicFrameChg>
      </pc:sldChg>
      <pc:sldChg chg="modSp mod">
        <pc:chgData name="Conners, William [AG]" userId="4b6a4469-9d1f-4296-9fbe-a13304de7612" providerId="ADAL" clId="{2900DDAC-C478-41A0-8F5C-3AA4DF1F9FE8}" dt="2026-07-06T17:33:35.694" v="3911" actId="20577"/>
        <pc:sldMkLst>
          <pc:docMk/>
          <pc:sldMk cId="3908362956" sldId="421"/>
        </pc:sldMkLst>
        <pc:spChg chg="mod">
          <ac:chgData name="Conners, William [AG]" userId="4b6a4469-9d1f-4296-9fbe-a13304de7612" providerId="ADAL" clId="{2900DDAC-C478-41A0-8F5C-3AA4DF1F9FE8}" dt="2026-07-06T17:33:35.694" v="3911" actId="20577"/>
          <ac:spMkLst>
            <pc:docMk/>
            <pc:sldMk cId="3908362956" sldId="421"/>
            <ac:spMk id="3" creationId="{919BF9B6-6BBC-6086-6C3E-D9AB090FD5FD}"/>
          </ac:spMkLst>
        </pc:spChg>
      </pc:sldChg>
      <pc:sldChg chg="modSp mod">
        <pc:chgData name="Conners, William [AG]" userId="4b6a4469-9d1f-4296-9fbe-a13304de7612" providerId="ADAL" clId="{2900DDAC-C478-41A0-8F5C-3AA4DF1F9FE8}" dt="2026-07-06T17:18:20.071" v="3336" actId="14100"/>
        <pc:sldMkLst>
          <pc:docMk/>
          <pc:sldMk cId="634507505" sldId="422"/>
        </pc:sldMkLst>
        <pc:spChg chg="mod">
          <ac:chgData name="Conners, William [AG]" userId="4b6a4469-9d1f-4296-9fbe-a13304de7612" providerId="ADAL" clId="{2900DDAC-C478-41A0-8F5C-3AA4DF1F9FE8}" dt="2026-07-06T17:18:20.071" v="3336" actId="14100"/>
          <ac:spMkLst>
            <pc:docMk/>
            <pc:sldMk cId="634507505" sldId="422"/>
            <ac:spMk id="3" creationId="{15770103-1E99-9900-BF58-02E34E85E029}"/>
          </ac:spMkLst>
        </pc:spChg>
        <pc:graphicFrameChg chg="mod modGraphic">
          <ac:chgData name="Conners, William [AG]" userId="4b6a4469-9d1f-4296-9fbe-a13304de7612" providerId="ADAL" clId="{2900DDAC-C478-41A0-8F5C-3AA4DF1F9FE8}" dt="2026-07-06T17:18:01.395" v="3326" actId="20577"/>
          <ac:graphicFrameMkLst>
            <pc:docMk/>
            <pc:sldMk cId="634507505" sldId="422"/>
            <ac:graphicFrameMk id="4" creationId="{191ACB8D-40BD-7E16-5AFA-476EBE056C7C}"/>
          </ac:graphicFrameMkLst>
        </pc:graphicFrameChg>
      </pc:sldChg>
      <pc:sldChg chg="del">
        <pc:chgData name="Conners, William [AG]" userId="4b6a4469-9d1f-4296-9fbe-a13304de7612" providerId="ADAL" clId="{2900DDAC-C478-41A0-8F5C-3AA4DF1F9FE8}" dt="2026-07-06T17:33:41.540" v="3912" actId="2696"/>
        <pc:sldMkLst>
          <pc:docMk/>
          <pc:sldMk cId="165714285" sldId="423"/>
        </pc:sldMkLst>
      </pc:sldChg>
      <pc:sldChg chg="del">
        <pc:chgData name="Conners, William [AG]" userId="4b6a4469-9d1f-4296-9fbe-a13304de7612" providerId="ADAL" clId="{2900DDAC-C478-41A0-8F5C-3AA4DF1F9FE8}" dt="2026-07-06T17:33:51.886" v="3914" actId="2696"/>
        <pc:sldMkLst>
          <pc:docMk/>
          <pc:sldMk cId="2366397364" sldId="424"/>
        </pc:sldMkLst>
      </pc:sldChg>
      <pc:sldChg chg="del">
        <pc:chgData name="Conners, William [AG]" userId="4b6a4469-9d1f-4296-9fbe-a13304de7612" providerId="ADAL" clId="{2900DDAC-C478-41A0-8F5C-3AA4DF1F9FE8}" dt="2026-07-06T17:33:51.886" v="3914" actId="2696"/>
        <pc:sldMkLst>
          <pc:docMk/>
          <pc:sldMk cId="1728601317" sldId="425"/>
        </pc:sldMkLst>
      </pc:sldChg>
      <pc:sldChg chg="del">
        <pc:chgData name="Conners, William [AG]" userId="4b6a4469-9d1f-4296-9fbe-a13304de7612" providerId="ADAL" clId="{2900DDAC-C478-41A0-8F5C-3AA4DF1F9FE8}" dt="2026-07-06T17:33:51.886" v="3914" actId="2696"/>
        <pc:sldMkLst>
          <pc:docMk/>
          <pc:sldMk cId="2663013510" sldId="426"/>
        </pc:sldMkLst>
      </pc:sldChg>
      <pc:sldChg chg="del">
        <pc:chgData name="Conners, William [AG]" userId="4b6a4469-9d1f-4296-9fbe-a13304de7612" providerId="ADAL" clId="{2900DDAC-C478-41A0-8F5C-3AA4DF1F9FE8}" dt="2026-07-06T17:33:51.886" v="3914" actId="2696"/>
        <pc:sldMkLst>
          <pc:docMk/>
          <pc:sldMk cId="608615607" sldId="427"/>
        </pc:sldMkLst>
      </pc:sldChg>
      <pc:sldChg chg="modSp mod">
        <pc:chgData name="Conners, William [AG]" userId="4b6a4469-9d1f-4296-9fbe-a13304de7612" providerId="ADAL" clId="{2900DDAC-C478-41A0-8F5C-3AA4DF1F9FE8}" dt="2026-07-06T17:39:05.115" v="3996" actId="20577"/>
        <pc:sldMkLst>
          <pc:docMk/>
          <pc:sldMk cId="2205474902" sldId="428"/>
        </pc:sldMkLst>
        <pc:graphicFrameChg chg="mod modGraphic">
          <ac:chgData name="Conners, William [AG]" userId="4b6a4469-9d1f-4296-9fbe-a13304de7612" providerId="ADAL" clId="{2900DDAC-C478-41A0-8F5C-3AA4DF1F9FE8}" dt="2026-07-06T17:39:05.115" v="3996" actId="20577"/>
          <ac:graphicFrameMkLst>
            <pc:docMk/>
            <pc:sldMk cId="2205474902" sldId="428"/>
            <ac:graphicFrameMk id="5" creationId="{4CD62ECC-7DBE-C2F3-29B5-0FEB137ABFAE}"/>
          </ac:graphicFrameMkLst>
        </pc:graphicFrameChg>
      </pc:sldChg>
      <pc:sldChg chg="modSp mod">
        <pc:chgData name="Conners, William [AG]" userId="4b6a4469-9d1f-4296-9fbe-a13304de7612" providerId="ADAL" clId="{2900DDAC-C478-41A0-8F5C-3AA4DF1F9FE8}" dt="2026-07-06T17:40:02.029" v="4002" actId="15"/>
        <pc:sldMkLst>
          <pc:docMk/>
          <pc:sldMk cId="1923953298" sldId="429"/>
        </pc:sldMkLst>
        <pc:spChg chg="mod">
          <ac:chgData name="Conners, William [AG]" userId="4b6a4469-9d1f-4296-9fbe-a13304de7612" providerId="ADAL" clId="{2900DDAC-C478-41A0-8F5C-3AA4DF1F9FE8}" dt="2026-07-06T17:40:02.029" v="4002" actId="15"/>
          <ac:spMkLst>
            <pc:docMk/>
            <pc:sldMk cId="1923953298" sldId="429"/>
            <ac:spMk id="3" creationId="{2C921A8D-7CD2-BB1C-7321-998D2EFE5DEA}"/>
          </ac:spMkLst>
        </pc:spChg>
      </pc:sldChg>
      <pc:sldChg chg="modSp add del mod">
        <pc:chgData name="Conners, William [AG]" userId="4b6a4469-9d1f-4296-9fbe-a13304de7612" providerId="ADAL" clId="{2900DDAC-C478-41A0-8F5C-3AA4DF1F9FE8}" dt="2026-07-06T13:08:20.211" v="14" actId="20577"/>
        <pc:sldMkLst>
          <pc:docMk/>
          <pc:sldMk cId="850731210" sldId="430"/>
        </pc:sldMkLst>
        <pc:spChg chg="mod">
          <ac:chgData name="Conners, William [AG]" userId="4b6a4469-9d1f-4296-9fbe-a13304de7612" providerId="ADAL" clId="{2900DDAC-C478-41A0-8F5C-3AA4DF1F9FE8}" dt="2026-07-06T13:08:20.211" v="14" actId="20577"/>
          <ac:spMkLst>
            <pc:docMk/>
            <pc:sldMk cId="850731210" sldId="430"/>
            <ac:spMk id="2" creationId="{A11E75D2-4376-E859-82BA-7FB706C7A222}"/>
          </ac:spMkLst>
        </pc:spChg>
      </pc:sldChg>
      <pc:sldChg chg="modSp add del mod">
        <pc:chgData name="Conners, William [AG]" userId="4b6a4469-9d1f-4296-9fbe-a13304de7612" providerId="ADAL" clId="{2900DDAC-C478-41A0-8F5C-3AA4DF1F9FE8}" dt="2026-07-06T13:16:18.786" v="102" actId="20577"/>
        <pc:sldMkLst>
          <pc:docMk/>
          <pc:sldMk cId="3270920380" sldId="431"/>
        </pc:sldMkLst>
        <pc:spChg chg="mod">
          <ac:chgData name="Conners, William [AG]" userId="4b6a4469-9d1f-4296-9fbe-a13304de7612" providerId="ADAL" clId="{2900DDAC-C478-41A0-8F5C-3AA4DF1F9FE8}" dt="2026-07-06T13:16:18.786" v="102" actId="20577"/>
          <ac:spMkLst>
            <pc:docMk/>
            <pc:sldMk cId="3270920380" sldId="431"/>
            <ac:spMk id="3" creationId="{33EC39A1-44DE-62CA-2855-FD8C42DCE909}"/>
          </ac:spMkLst>
        </pc:spChg>
      </pc:sldChg>
      <pc:sldChg chg="del">
        <pc:chgData name="Conners, William [AG]" userId="4b6a4469-9d1f-4296-9fbe-a13304de7612" providerId="ADAL" clId="{2900DDAC-C478-41A0-8F5C-3AA4DF1F9FE8}" dt="2026-07-06T17:01:12.121" v="1516" actId="2696"/>
        <pc:sldMkLst>
          <pc:docMk/>
          <pc:sldMk cId="443996459" sldId="432"/>
        </pc:sldMkLst>
      </pc:sldChg>
      <pc:sldChg chg="modSp new mod">
        <pc:chgData name="Conners, William [AG]" userId="4b6a4469-9d1f-4296-9fbe-a13304de7612" providerId="ADAL" clId="{2900DDAC-C478-41A0-8F5C-3AA4DF1F9FE8}" dt="2026-07-06T17:44:09.303" v="4414" actId="207"/>
        <pc:sldMkLst>
          <pc:docMk/>
          <pc:sldMk cId="1074057176" sldId="432"/>
        </pc:sldMkLst>
        <pc:spChg chg="mod">
          <ac:chgData name="Conners, William [AG]" userId="4b6a4469-9d1f-4296-9fbe-a13304de7612" providerId="ADAL" clId="{2900DDAC-C478-41A0-8F5C-3AA4DF1F9FE8}" dt="2026-07-06T17:40:33.770" v="4037"/>
          <ac:spMkLst>
            <pc:docMk/>
            <pc:sldMk cId="1074057176" sldId="432"/>
            <ac:spMk id="2" creationId="{D43B8FE7-5FCB-1959-38F4-5FFD31275D97}"/>
          </ac:spMkLst>
        </pc:spChg>
        <pc:spChg chg="mod">
          <ac:chgData name="Conners, William [AG]" userId="4b6a4469-9d1f-4296-9fbe-a13304de7612" providerId="ADAL" clId="{2900DDAC-C478-41A0-8F5C-3AA4DF1F9FE8}" dt="2026-07-06T17:44:09.303" v="4414" actId="207"/>
          <ac:spMkLst>
            <pc:docMk/>
            <pc:sldMk cId="1074057176" sldId="432"/>
            <ac:spMk id="3" creationId="{4391F747-A18E-3B4B-B9AD-F83750EAF323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mailto:NJDA.Grants@ag.nj.gov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mailto:NJDA.Grants@ag.nj.gov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976FCA-46DA-463E-B7D1-0D0D8644C475}" type="doc">
      <dgm:prSet loTypeId="urn:microsoft.com/office/officeart/2016/7/layout/RepeatingBendingProcessNew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B838EE7-5561-471D-9453-741EADEACE0F}">
      <dgm:prSet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US" dirty="0"/>
            <a:t>Review Notice of Funding Availability (NOFA)</a:t>
          </a:r>
        </a:p>
      </dgm:t>
    </dgm:pt>
    <dgm:pt modelId="{6E5AA49E-CF33-4768-A138-B77498E8D081}" type="parTrans" cxnId="{CD0C7AF3-B4F0-47DB-B107-BCCC65AB8FE3}">
      <dgm:prSet/>
      <dgm:spPr/>
      <dgm:t>
        <a:bodyPr/>
        <a:lstStyle/>
        <a:p>
          <a:endParaRPr lang="en-US"/>
        </a:p>
      </dgm:t>
    </dgm:pt>
    <dgm:pt modelId="{3E08173B-C9E1-4019-9BE0-628D2DCE5473}" type="sibTrans" cxnId="{CD0C7AF3-B4F0-47DB-B107-BCCC65AB8FE3}">
      <dgm:prSet/>
      <dgm:spPr/>
      <dgm:t>
        <a:bodyPr/>
        <a:lstStyle/>
        <a:p>
          <a:endParaRPr lang="en-US"/>
        </a:p>
      </dgm:t>
    </dgm:pt>
    <dgm:pt modelId="{02D014A7-6E7C-4D62-B967-9BE473068FAA}">
      <dgm:prSet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US" dirty="0"/>
            <a:t>Complete the application template.</a:t>
          </a:r>
        </a:p>
      </dgm:t>
    </dgm:pt>
    <dgm:pt modelId="{A62C99F3-06F8-4C17-8404-316ADD010CF3}" type="parTrans" cxnId="{DB9D44A8-8886-43D8-9373-B67077CD433E}">
      <dgm:prSet/>
      <dgm:spPr/>
      <dgm:t>
        <a:bodyPr/>
        <a:lstStyle/>
        <a:p>
          <a:endParaRPr lang="en-US"/>
        </a:p>
      </dgm:t>
    </dgm:pt>
    <dgm:pt modelId="{242D9859-B9F1-4DFD-ABA3-4AE3A9522344}" type="sibTrans" cxnId="{DB9D44A8-8886-43D8-9373-B67077CD433E}">
      <dgm:prSet/>
      <dgm:spPr/>
      <dgm:t>
        <a:bodyPr/>
        <a:lstStyle/>
        <a:p>
          <a:endParaRPr lang="en-US"/>
        </a:p>
      </dgm:t>
    </dgm:pt>
    <dgm:pt modelId="{0FE8AA1F-30E6-420B-91A8-55DED2EA0F6E}">
      <dgm:prSet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US" dirty="0"/>
            <a:t>Email completed application template, and any supplemental materials, to </a:t>
          </a:r>
          <a:r>
            <a:rPr lang="en-US" dirty="0">
              <a:hlinkClick xmlns:r="http://schemas.openxmlformats.org/officeDocument/2006/relationships" r:id="rId1"/>
            </a:rPr>
            <a:t>NJDA.Grants@ag.nj.gov</a:t>
          </a:r>
          <a:endParaRPr lang="en-US" dirty="0"/>
        </a:p>
      </dgm:t>
    </dgm:pt>
    <dgm:pt modelId="{EA291640-1423-4BCD-A4A5-F806D4900AD7}" type="parTrans" cxnId="{CF7FCB69-707C-411E-9E81-55CF2086C163}">
      <dgm:prSet/>
      <dgm:spPr/>
      <dgm:t>
        <a:bodyPr/>
        <a:lstStyle/>
        <a:p>
          <a:endParaRPr lang="en-US"/>
        </a:p>
      </dgm:t>
    </dgm:pt>
    <dgm:pt modelId="{C4F8BBC4-392E-4829-B90D-378BAA301BFE}" type="sibTrans" cxnId="{CF7FCB69-707C-411E-9E81-55CF2086C163}">
      <dgm:prSet/>
      <dgm:spPr/>
      <dgm:t>
        <a:bodyPr/>
        <a:lstStyle/>
        <a:p>
          <a:endParaRPr lang="en-US"/>
        </a:p>
      </dgm:t>
    </dgm:pt>
    <dgm:pt modelId="{850BB04F-4401-4243-8B0B-9AD7D95774FA}" type="pres">
      <dgm:prSet presAssocID="{88976FCA-46DA-463E-B7D1-0D0D8644C475}" presName="Name0" presStyleCnt="0">
        <dgm:presLayoutVars>
          <dgm:dir/>
          <dgm:resizeHandles val="exact"/>
        </dgm:presLayoutVars>
      </dgm:prSet>
      <dgm:spPr/>
    </dgm:pt>
    <dgm:pt modelId="{C71FD4EB-D90E-4589-B193-7B3DC389EAE0}" type="pres">
      <dgm:prSet presAssocID="{EB838EE7-5561-471D-9453-741EADEACE0F}" presName="node" presStyleLbl="node1" presStyleIdx="0" presStyleCnt="3" custLinFactNeighborY="-3582">
        <dgm:presLayoutVars>
          <dgm:bulletEnabled val="1"/>
        </dgm:presLayoutVars>
      </dgm:prSet>
      <dgm:spPr/>
    </dgm:pt>
    <dgm:pt modelId="{2D183609-C9B0-408A-BA43-DC041CD3B24C}" type="pres">
      <dgm:prSet presAssocID="{3E08173B-C9E1-4019-9BE0-628D2DCE5473}" presName="sibTrans" presStyleLbl="sibTrans1D1" presStyleIdx="0" presStyleCnt="2"/>
      <dgm:spPr/>
    </dgm:pt>
    <dgm:pt modelId="{2B69BCD0-F022-49AB-A59C-B867B85451DA}" type="pres">
      <dgm:prSet presAssocID="{3E08173B-C9E1-4019-9BE0-628D2DCE5473}" presName="connectorText" presStyleLbl="sibTrans1D1" presStyleIdx="0" presStyleCnt="2"/>
      <dgm:spPr/>
    </dgm:pt>
    <dgm:pt modelId="{4DE8F42F-E567-42B8-BE59-5921C6D42FFF}" type="pres">
      <dgm:prSet presAssocID="{02D014A7-6E7C-4D62-B967-9BE473068FAA}" presName="node" presStyleLbl="node1" presStyleIdx="1" presStyleCnt="3" custLinFactNeighborY="-3582">
        <dgm:presLayoutVars>
          <dgm:bulletEnabled val="1"/>
        </dgm:presLayoutVars>
      </dgm:prSet>
      <dgm:spPr/>
    </dgm:pt>
    <dgm:pt modelId="{5D6C6F29-DAA6-4602-9F94-427B04128D47}" type="pres">
      <dgm:prSet presAssocID="{242D9859-B9F1-4DFD-ABA3-4AE3A9522344}" presName="sibTrans" presStyleLbl="sibTrans1D1" presStyleIdx="1" presStyleCnt="2"/>
      <dgm:spPr/>
    </dgm:pt>
    <dgm:pt modelId="{A91EE3FD-5698-4A54-90CA-5055AE170895}" type="pres">
      <dgm:prSet presAssocID="{242D9859-B9F1-4DFD-ABA3-4AE3A9522344}" presName="connectorText" presStyleLbl="sibTrans1D1" presStyleIdx="1" presStyleCnt="2"/>
      <dgm:spPr/>
    </dgm:pt>
    <dgm:pt modelId="{239BDABB-7944-49CD-82F2-51AA7C1A310A}" type="pres">
      <dgm:prSet presAssocID="{0FE8AA1F-30E6-420B-91A8-55DED2EA0F6E}" presName="node" presStyleLbl="node1" presStyleIdx="2" presStyleCnt="3" custLinFactNeighborY="-3582">
        <dgm:presLayoutVars>
          <dgm:bulletEnabled val="1"/>
        </dgm:presLayoutVars>
      </dgm:prSet>
      <dgm:spPr/>
    </dgm:pt>
  </dgm:ptLst>
  <dgm:cxnLst>
    <dgm:cxn modelId="{4D88CF60-F018-4281-9C23-1127E81B3E2F}" type="presOf" srcId="{88976FCA-46DA-463E-B7D1-0D0D8644C475}" destId="{850BB04F-4401-4243-8B0B-9AD7D95774FA}" srcOrd="0" destOrd="0" presId="urn:microsoft.com/office/officeart/2016/7/layout/RepeatingBendingProcessNew"/>
    <dgm:cxn modelId="{CF7FCB69-707C-411E-9E81-55CF2086C163}" srcId="{88976FCA-46DA-463E-B7D1-0D0D8644C475}" destId="{0FE8AA1F-30E6-420B-91A8-55DED2EA0F6E}" srcOrd="2" destOrd="0" parTransId="{EA291640-1423-4BCD-A4A5-F806D4900AD7}" sibTransId="{C4F8BBC4-392E-4829-B90D-378BAA301BFE}"/>
    <dgm:cxn modelId="{F2D3E959-70EA-45E1-83C1-7ED1252FDD14}" type="presOf" srcId="{242D9859-B9F1-4DFD-ABA3-4AE3A9522344}" destId="{A91EE3FD-5698-4A54-90CA-5055AE170895}" srcOrd="1" destOrd="0" presId="urn:microsoft.com/office/officeart/2016/7/layout/RepeatingBendingProcessNew"/>
    <dgm:cxn modelId="{9338EF8A-9C86-43E4-B2E4-F3FFDEE2DEBB}" type="presOf" srcId="{3E08173B-C9E1-4019-9BE0-628D2DCE5473}" destId="{2B69BCD0-F022-49AB-A59C-B867B85451DA}" srcOrd="1" destOrd="0" presId="urn:microsoft.com/office/officeart/2016/7/layout/RepeatingBendingProcessNew"/>
    <dgm:cxn modelId="{DB9D44A8-8886-43D8-9373-B67077CD433E}" srcId="{88976FCA-46DA-463E-B7D1-0D0D8644C475}" destId="{02D014A7-6E7C-4D62-B967-9BE473068FAA}" srcOrd="1" destOrd="0" parTransId="{A62C99F3-06F8-4C17-8404-316ADD010CF3}" sibTransId="{242D9859-B9F1-4DFD-ABA3-4AE3A9522344}"/>
    <dgm:cxn modelId="{3B2B9BDA-837D-438D-937F-D6B6A08E01B4}" type="presOf" srcId="{242D9859-B9F1-4DFD-ABA3-4AE3A9522344}" destId="{5D6C6F29-DAA6-4602-9F94-427B04128D47}" srcOrd="0" destOrd="0" presId="urn:microsoft.com/office/officeart/2016/7/layout/RepeatingBendingProcessNew"/>
    <dgm:cxn modelId="{4D851CE5-B444-4D62-9E64-4B9693DFEC62}" type="presOf" srcId="{3E08173B-C9E1-4019-9BE0-628D2DCE5473}" destId="{2D183609-C9B0-408A-BA43-DC041CD3B24C}" srcOrd="0" destOrd="0" presId="urn:microsoft.com/office/officeart/2016/7/layout/RepeatingBendingProcessNew"/>
    <dgm:cxn modelId="{CD0C7AF3-B4F0-47DB-B107-BCCC65AB8FE3}" srcId="{88976FCA-46DA-463E-B7D1-0D0D8644C475}" destId="{EB838EE7-5561-471D-9453-741EADEACE0F}" srcOrd="0" destOrd="0" parTransId="{6E5AA49E-CF33-4768-A138-B77498E8D081}" sibTransId="{3E08173B-C9E1-4019-9BE0-628D2DCE5473}"/>
    <dgm:cxn modelId="{E271FCF9-8424-4FEA-A567-D663F50692FE}" type="presOf" srcId="{EB838EE7-5561-471D-9453-741EADEACE0F}" destId="{C71FD4EB-D90E-4589-B193-7B3DC389EAE0}" srcOrd="0" destOrd="0" presId="urn:microsoft.com/office/officeart/2016/7/layout/RepeatingBendingProcessNew"/>
    <dgm:cxn modelId="{1175BCFB-2607-46AB-A196-4DE75C1D9C22}" type="presOf" srcId="{0FE8AA1F-30E6-420B-91A8-55DED2EA0F6E}" destId="{239BDABB-7944-49CD-82F2-51AA7C1A310A}" srcOrd="0" destOrd="0" presId="urn:microsoft.com/office/officeart/2016/7/layout/RepeatingBendingProcessNew"/>
    <dgm:cxn modelId="{7F6DF6FF-A3C6-4525-9172-8D6455D7CE5C}" type="presOf" srcId="{02D014A7-6E7C-4D62-B967-9BE473068FAA}" destId="{4DE8F42F-E567-42B8-BE59-5921C6D42FFF}" srcOrd="0" destOrd="0" presId="urn:microsoft.com/office/officeart/2016/7/layout/RepeatingBendingProcessNew"/>
    <dgm:cxn modelId="{458FBB7E-B614-415E-A227-5C7394CB134A}" type="presParOf" srcId="{850BB04F-4401-4243-8B0B-9AD7D95774FA}" destId="{C71FD4EB-D90E-4589-B193-7B3DC389EAE0}" srcOrd="0" destOrd="0" presId="urn:microsoft.com/office/officeart/2016/7/layout/RepeatingBendingProcessNew"/>
    <dgm:cxn modelId="{93A1C652-4202-409C-9886-71C731A51223}" type="presParOf" srcId="{850BB04F-4401-4243-8B0B-9AD7D95774FA}" destId="{2D183609-C9B0-408A-BA43-DC041CD3B24C}" srcOrd="1" destOrd="0" presId="urn:microsoft.com/office/officeart/2016/7/layout/RepeatingBendingProcessNew"/>
    <dgm:cxn modelId="{98DA6CE5-D90A-4CAA-BF67-F768046BCA3F}" type="presParOf" srcId="{2D183609-C9B0-408A-BA43-DC041CD3B24C}" destId="{2B69BCD0-F022-49AB-A59C-B867B85451DA}" srcOrd="0" destOrd="0" presId="urn:microsoft.com/office/officeart/2016/7/layout/RepeatingBendingProcessNew"/>
    <dgm:cxn modelId="{CEFC5263-B0B2-4B8B-95B0-C44222B2EE2E}" type="presParOf" srcId="{850BB04F-4401-4243-8B0B-9AD7D95774FA}" destId="{4DE8F42F-E567-42B8-BE59-5921C6D42FFF}" srcOrd="2" destOrd="0" presId="urn:microsoft.com/office/officeart/2016/7/layout/RepeatingBendingProcessNew"/>
    <dgm:cxn modelId="{18FB9DC0-2FE0-4A44-8F86-DF8F7D8CF2C4}" type="presParOf" srcId="{850BB04F-4401-4243-8B0B-9AD7D95774FA}" destId="{5D6C6F29-DAA6-4602-9F94-427B04128D47}" srcOrd="3" destOrd="0" presId="urn:microsoft.com/office/officeart/2016/7/layout/RepeatingBendingProcessNew"/>
    <dgm:cxn modelId="{452A9E47-DF40-42E6-AB4F-2A32A1E058D3}" type="presParOf" srcId="{5D6C6F29-DAA6-4602-9F94-427B04128D47}" destId="{A91EE3FD-5698-4A54-90CA-5055AE170895}" srcOrd="0" destOrd="0" presId="urn:microsoft.com/office/officeart/2016/7/layout/RepeatingBendingProcessNew"/>
    <dgm:cxn modelId="{45135B91-C5E2-45E6-92BB-1EE76FEFDB39}" type="presParOf" srcId="{850BB04F-4401-4243-8B0B-9AD7D95774FA}" destId="{239BDABB-7944-49CD-82F2-51AA7C1A310A}" srcOrd="4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183609-C9B0-408A-BA43-DC041CD3B24C}">
      <dsp:nvSpPr>
        <dsp:cNvPr id="0" name=""/>
        <dsp:cNvSpPr/>
      </dsp:nvSpPr>
      <dsp:spPr>
        <a:xfrm>
          <a:off x="3173078" y="1704596"/>
          <a:ext cx="6976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97687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503715" y="1746674"/>
        <a:ext cx="36414" cy="7282"/>
      </dsp:txXfrm>
    </dsp:sp>
    <dsp:sp modelId="{C71FD4EB-D90E-4589-B193-7B3DC389EAE0}">
      <dsp:nvSpPr>
        <dsp:cNvPr id="0" name=""/>
        <dsp:cNvSpPr/>
      </dsp:nvSpPr>
      <dsp:spPr>
        <a:xfrm>
          <a:off x="8411" y="800376"/>
          <a:ext cx="3166467" cy="1899880"/>
        </a:xfrm>
        <a:prstGeom prst="rect">
          <a:avLst/>
        </a:prstGeom>
        <a:solidFill>
          <a:schemeClr val="accent5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5160" tIns="162867" rIns="155160" bIns="162867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Review Notice of Funding Availability (NOFA)</a:t>
          </a:r>
        </a:p>
      </dsp:txBody>
      <dsp:txXfrm>
        <a:off x="8411" y="800376"/>
        <a:ext cx="3166467" cy="1899880"/>
      </dsp:txXfrm>
    </dsp:sp>
    <dsp:sp modelId="{5D6C6F29-DAA6-4602-9F94-427B04128D47}">
      <dsp:nvSpPr>
        <dsp:cNvPr id="0" name=""/>
        <dsp:cNvSpPr/>
      </dsp:nvSpPr>
      <dsp:spPr>
        <a:xfrm>
          <a:off x="7067833" y="1704596"/>
          <a:ext cx="6976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97687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398470" y="1746674"/>
        <a:ext cx="36414" cy="7282"/>
      </dsp:txXfrm>
    </dsp:sp>
    <dsp:sp modelId="{4DE8F42F-E567-42B8-BE59-5921C6D42FFF}">
      <dsp:nvSpPr>
        <dsp:cNvPr id="0" name=""/>
        <dsp:cNvSpPr/>
      </dsp:nvSpPr>
      <dsp:spPr>
        <a:xfrm>
          <a:off x="3903166" y="800376"/>
          <a:ext cx="3166467" cy="1899880"/>
        </a:xfrm>
        <a:prstGeom prst="rect">
          <a:avLst/>
        </a:prstGeom>
        <a:solidFill>
          <a:schemeClr val="accent5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5160" tIns="162867" rIns="155160" bIns="162867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Complete the application template.</a:t>
          </a:r>
        </a:p>
      </dsp:txBody>
      <dsp:txXfrm>
        <a:off x="3903166" y="800376"/>
        <a:ext cx="3166467" cy="1899880"/>
      </dsp:txXfrm>
    </dsp:sp>
    <dsp:sp modelId="{239BDABB-7944-49CD-82F2-51AA7C1A310A}">
      <dsp:nvSpPr>
        <dsp:cNvPr id="0" name=""/>
        <dsp:cNvSpPr/>
      </dsp:nvSpPr>
      <dsp:spPr>
        <a:xfrm>
          <a:off x="7797921" y="800376"/>
          <a:ext cx="3166467" cy="1899880"/>
        </a:xfrm>
        <a:prstGeom prst="rect">
          <a:avLst/>
        </a:prstGeom>
        <a:solidFill>
          <a:schemeClr val="accent5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5160" tIns="162867" rIns="155160" bIns="162867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Email completed application template, and any supplemental materials, to </a:t>
          </a:r>
          <a:r>
            <a:rPr lang="en-US" sz="2300" kern="1200" dirty="0">
              <a:hlinkClick xmlns:r="http://schemas.openxmlformats.org/officeDocument/2006/relationships" r:id="rId1"/>
            </a:rPr>
            <a:t>NJDA.Grants@ag.nj.gov</a:t>
          </a:r>
          <a:endParaRPr lang="en-US" sz="2300" kern="1200" dirty="0"/>
        </a:p>
      </dsp:txBody>
      <dsp:txXfrm>
        <a:off x="7797921" y="800376"/>
        <a:ext cx="3166467" cy="18998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F6756E-81DA-9FAC-70D8-556F658BDD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BEDD12-BCD5-485B-BCBC-34BB01D7923C}" type="datetimeFigureOut">
              <a:rPr lang="en-US" smtClean="0"/>
              <a:t>7/6/2026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71D415-D05A-7067-CCD3-457153D96C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230DF-5933-439D-898F-38E9AC9BA6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97095E3-54D2-CFD2-4F49-7536FC8641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8" name="Header Placeholder 7">
            <a:extLst>
              <a:ext uri="{FF2B5EF4-FFF2-40B4-BE49-F238E27FC236}">
                <a16:creationId xmlns:a16="http://schemas.microsoft.com/office/drawing/2014/main" id="{521EE01A-C0B5-5ECF-96DD-768F86AA15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E7A52F-9D89-7442-A8E9-48D1527B5F6B}" type="datetimeFigureOut">
              <a:rPr lang="en-US" smtClean="0"/>
              <a:t>7/6/2026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9C7E07-3C67-C64C-8DA0-0404F63039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4538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B62F49-FB7A-9547-C60B-6FF25EA459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05EB98A-3449-6160-81D2-8D5AE33F66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0BB6E21-9997-8687-E7D2-7CF11750D4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808F0F-6779-7EC6-8E72-94DC4CD272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9009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202651-81A2-BA1B-7BB1-7D91078F03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DFC12D7-B664-4D48-0FAE-DD9CC59B88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6FACF6E-116A-C107-6B4B-F902BA48EB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A73F5B-7756-6BB7-0C00-149D5DEC46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73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9D6114-0616-E608-CC0B-0C73504995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933E25B-9736-C5D0-8C4F-5A4BD5978A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361CC5-B42F-D843-47A9-37F1F087CC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4FA565-01D5-DC3B-736F-29315BB09C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0889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9231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416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BBC04D-2568-C19F-6211-ABA7996CBC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BBD96A4-D432-FA69-5E46-4DF91D77CA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F639921-CFBB-DE6F-31EB-81B758CA02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53E3F8-8185-F97B-2F08-1F44FCE2A5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7777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2765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D39A79-A1E9-46E7-CF33-003AB344B9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D036EB2-8B6C-D4F8-630A-E58CF327AC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09F26E9-29ED-7160-6332-318AC915E4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DE8F9B-D082-C534-D20D-81061A668E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1885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BDAEE9-1DC3-448E-44B6-31DB9B70A5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CAFDDCC-5327-0BF8-6145-4CCB072580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7A1E495-A518-1A64-15F2-655549FCCA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6819E3-585C-0347-44FF-7109175597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6353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50BC35-2B91-D106-A211-1D2AB0DDD0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DAB5E4-E497-DD57-9BA8-3DE086BD47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E765AF8-99E7-C223-637F-67B41CAB31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7C83D0-678F-2902-3E02-F5B914F48C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4545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E007AF-1EA9-A9F5-6840-F9AB33577E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6E29FA-E353-C654-0C18-077D8C1DDA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3BC2CB9-45F7-B00C-6358-9AC402A3EF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3BC37A-F433-B138-09D7-18120F7529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5275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16ADD4-0C42-609D-40C5-DEFCEC1BB0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81D7C6-0C67-5949-72CF-371EBFABEF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7833F34-49E2-64B5-AB34-4E0FA3CCD9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44E164-2976-B5C2-27B6-5CA13C7CDD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470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32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Tab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F555767-B3D8-BD57-1D42-7F6E1E668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9" name="Freeform 13">
              <a:extLst>
                <a:ext uri="{FF2B5EF4-FFF2-40B4-BE49-F238E27FC236}">
                  <a16:creationId xmlns:a16="http://schemas.microsoft.com/office/drawing/2014/main" id="{BC972B6D-098C-52F6-E990-52623B368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3F0D3EE3-9A8C-531D-1EEE-1AFAB9F3B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A2BE192C-1768-890B-EC1B-5ED6E1F82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70935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584005"/>
            <a:ext cx="2825115" cy="3999060"/>
          </a:xfrm>
        </p:spPr>
        <p:txBody>
          <a:bodyPr lIns="0" tIns="27432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457200" indent="0">
              <a:spcBef>
                <a:spcPts val="1800"/>
              </a:spcBef>
              <a:buNone/>
              <a:defRPr sz="2000"/>
            </a:lvl2pPr>
            <a:lvl3pPr marL="914400" indent="0">
              <a:spcBef>
                <a:spcPts val="1800"/>
              </a:spcBef>
              <a:buNone/>
              <a:defRPr sz="2000"/>
            </a:lvl3pPr>
            <a:lvl4pPr marL="1371600" indent="0">
              <a:spcBef>
                <a:spcPts val="1800"/>
              </a:spcBef>
              <a:buNone/>
              <a:defRPr sz="2000"/>
            </a:lvl4pPr>
            <a:lvl5pPr marL="1828800" indent="0">
              <a:spcBef>
                <a:spcPts val="1800"/>
              </a:spcBef>
              <a:buNone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70934" y="584005"/>
            <a:ext cx="7926705" cy="399906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4329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5523" y="2676525"/>
            <a:ext cx="5746750" cy="359747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20000" y="2676525"/>
            <a:ext cx="3947160" cy="3597470"/>
          </a:xfrm>
        </p:spPr>
        <p:txBody>
          <a:bodyPr lIns="0">
            <a:normAutofit/>
          </a:bodyPr>
          <a:lstStyle>
            <a:lvl1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>
              <a:spcBef>
                <a:spcPts val="18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9744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9" name="Table Placeholder 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594360" y="2628629"/>
            <a:ext cx="10972800" cy="363674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10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flipH="1" flipV="1">
            <a:off x="6092752" y="0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4360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8B149C6-5AAC-B8E5-5411-EA38821F6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273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806C6F65-35CD-D64B-992A-0C1C1E003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AutoShape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 spc="50" baseline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186153BD-9D2B-47EB-3553-1D3F6663B2A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4359" y="2281918"/>
            <a:ext cx="6787747" cy="3708517"/>
          </a:xfrm>
        </p:spPr>
        <p:txBody>
          <a:bodyPr lIns="0" tIns="228600" rIns="0" bIns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200"/>
              </a:spcBef>
              <a:buFont typeface="Arial" panose="020B0604020202020204" pitchFamily="34" charset="0"/>
              <a:buChar char="•"/>
              <a:defRPr lang="en-US" sz="2400" b="1" i="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6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3" name="Slide Number Placeholder 42">
            <a:extLst>
              <a:ext uri="{FF2B5EF4-FFF2-40B4-BE49-F238E27FC236}">
                <a16:creationId xmlns:a16="http://schemas.microsoft.com/office/drawing/2014/main" id="{D80CCC8F-9CF1-9621-04EB-DFA68FEE42D2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42" name="Date Placeholder 41">
            <a:extLst>
              <a:ext uri="{FF2B5EF4-FFF2-40B4-BE49-F238E27FC236}">
                <a16:creationId xmlns:a16="http://schemas.microsoft.com/office/drawing/2014/main" id="{29CE2856-DB8F-5603-C085-74C70560FAC8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79826C1-7A52-DA25-F422-EE62DED7D1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0552" cy="0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08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79D0555-EBDC-B53A-212D-A5921795FE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80543"/>
          </a:xfrm>
          <a:custGeom>
            <a:avLst/>
            <a:gdLst>
              <a:gd name="connsiteX0" fmla="*/ 6309360 w 12192000"/>
              <a:gd name="connsiteY0" fmla="*/ 3951843 h 6880543"/>
              <a:gd name="connsiteX1" fmla="*/ 6309360 w 12192000"/>
              <a:gd name="connsiteY1" fmla="*/ 4052427 h 6880543"/>
              <a:gd name="connsiteX2" fmla="*/ 8442960 w 12192000"/>
              <a:gd name="connsiteY2" fmla="*/ 4052427 h 6880543"/>
              <a:gd name="connsiteX3" fmla="*/ 8442960 w 12192000"/>
              <a:gd name="connsiteY3" fmla="*/ 3951843 h 6880543"/>
              <a:gd name="connsiteX4" fmla="*/ 0 w 12192000"/>
              <a:gd name="connsiteY4" fmla="*/ 0 h 6880543"/>
              <a:gd name="connsiteX5" fmla="*/ 12192000 w 12192000"/>
              <a:gd name="connsiteY5" fmla="*/ 0 h 6880543"/>
              <a:gd name="connsiteX6" fmla="*/ 12192000 w 12192000"/>
              <a:gd name="connsiteY6" fmla="*/ 6880543 h 6880543"/>
              <a:gd name="connsiteX7" fmla="*/ 0 w 12192000"/>
              <a:gd name="connsiteY7" fmla="*/ 6880543 h 6880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80543">
                <a:moveTo>
                  <a:pt x="6309360" y="3951843"/>
                </a:moveTo>
                <a:lnTo>
                  <a:pt x="6309360" y="4052427"/>
                </a:lnTo>
                <a:lnTo>
                  <a:pt x="8442960" y="4052427"/>
                </a:lnTo>
                <a:lnTo>
                  <a:pt x="8442960" y="395184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80543"/>
                </a:lnTo>
                <a:lnTo>
                  <a:pt x="0" y="6880543"/>
                </a:lnTo>
                <a:close/>
              </a:path>
            </a:pathLst>
          </a:custGeom>
        </p:spPr>
        <p:txBody>
          <a:bodyPr wrap="square" tIns="182880">
            <a:no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59" y="444933"/>
            <a:ext cx="5477479" cy="329184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60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6BA398-1ED2-1FCA-63B9-8915A8C7A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09360" y="3951843"/>
            <a:ext cx="2133600" cy="1005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169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9973BC6-F6E5-0B3B-C8AB-0AC4020D4E8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-11113"/>
            <a:ext cx="5791200" cy="6880226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99835" y="456860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9169ED6-4B82-6844-119F-AC15CDF2D3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91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57F1500-1A16-D1EF-4F0C-030852B29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2D07A0BE-3890-193E-9439-F294E61A7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1" name="Freeform 19">
              <a:extLst>
                <a:ext uri="{FF2B5EF4-FFF2-40B4-BE49-F238E27FC236}">
                  <a16:creationId xmlns:a16="http://schemas.microsoft.com/office/drawing/2014/main" id="{C05217ED-C258-E6CE-BA7F-28A6EA41B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20">
              <a:extLst>
                <a:ext uri="{FF2B5EF4-FFF2-40B4-BE49-F238E27FC236}">
                  <a16:creationId xmlns:a16="http://schemas.microsoft.com/office/drawing/2014/main" id="{F3E11A1F-14DD-BA35-D7D7-4D4ADEAA3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21">
              <a:extLst>
                <a:ext uri="{FF2B5EF4-FFF2-40B4-BE49-F238E27FC236}">
                  <a16:creationId xmlns:a16="http://schemas.microsoft.com/office/drawing/2014/main" id="{F14541B0-973F-7E21-1019-D2FB83C8C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02875"/>
            <a:ext cx="10873740" cy="168020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6FE0DC0-B0D7-F4D6-8038-177AD7A8C21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57600" y="2282008"/>
            <a:ext cx="7810500" cy="3699328"/>
          </a:xfrm>
        </p:spPr>
        <p:txBody>
          <a:bodyPr lIns="0" tIns="228600" rIns="0" bIns="0">
            <a:normAutofit/>
          </a:bodyPr>
          <a:lstStyle>
            <a:lvl1pPr marL="283464" indent="-283464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ED58739-4346-5104-B1AC-89ED035912AF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272B8D-F380-9F1A-C8E6-BDD2352B1763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2964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9905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14DA3C5-63E4-BAFB-1D68-47F71EEEE53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9436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BD11386D-847E-8CF5-E56A-42E80A65A08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81898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056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42E558A9-6DD6-E21D-3A8F-6707E1DD1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2" name="AutoShape 24">
              <a:extLst>
                <a:ext uri="{FF2B5EF4-FFF2-40B4-BE49-F238E27FC236}">
                  <a16:creationId xmlns:a16="http://schemas.microsoft.com/office/drawing/2014/main" id="{3FC994E4-318C-1E66-B4E4-8F8FD08E0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17C00E6B-F625-6D6C-8364-9DD9F3C36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C6197B87-4F65-7981-9463-84830CD36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86AA517C-7217-D864-B7E7-40984A288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524013C6-491C-CAA2-5BD6-7C7359671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47460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457201"/>
            <a:ext cx="5198269" cy="2305050"/>
          </a:xfrm>
        </p:spPr>
        <p:txBody>
          <a:bodyPr lIns="0" tIns="274320">
            <a:normAutofit/>
          </a:bodyPr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sz="2000"/>
            </a:lvl1pPr>
            <a:lvl2pPr marL="914400" indent="-457200">
              <a:spcBef>
                <a:spcPts val="1800"/>
              </a:spcBef>
              <a:buFont typeface="+mj-lt"/>
              <a:buAutoNum type="alphaLcPeriod"/>
              <a:defRPr sz="2000"/>
            </a:lvl2pPr>
            <a:lvl3pPr marL="1371600" indent="-457200">
              <a:spcBef>
                <a:spcPts val="1800"/>
              </a:spcBef>
              <a:buFont typeface="+mj-lt"/>
              <a:buAutoNum type="arabicParenR"/>
              <a:defRPr sz="2000"/>
            </a:lvl3pPr>
            <a:lvl4pPr marL="1371600" indent="0">
              <a:spcBef>
                <a:spcPts val="1800"/>
              </a:spcBef>
              <a:buFont typeface="+mj-lt"/>
              <a:buNone/>
              <a:defRPr sz="2000"/>
            </a:lvl4pPr>
            <a:lvl5pPr marL="2286000" indent="-457200">
              <a:spcBef>
                <a:spcPts val="1800"/>
              </a:spcBef>
              <a:buFont typeface="+mj-lt"/>
              <a:buAutoNum type="arabicPeriod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endParaRPr lang="en-US" dirty="0"/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3AC171DA-232D-44C1-6B93-40BACB298F4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810595"/>
            <a:ext cx="5198269" cy="3319513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46068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Pictur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1EF4505D-6803-3813-7738-04996342781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94360" y="3279579"/>
            <a:ext cx="5044440" cy="2994415"/>
          </a:xfrm>
        </p:spPr>
        <p:txBody>
          <a:bodyPr lIns="0" tIns="22860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997459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658637A-5D36-6127-19BC-C203E23FA4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118225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9319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itle Placeholder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" name="Date Placeholder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32" name="Slide Number Placeholder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436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1" i="0">
                <a:solidFill>
                  <a:schemeClr val="bg1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698" r:id="rId2"/>
    <p:sldLayoutId id="2147483710" r:id="rId3"/>
    <p:sldLayoutId id="2147483700" r:id="rId4"/>
    <p:sldLayoutId id="2147483701" r:id="rId5"/>
    <p:sldLayoutId id="2147483659" r:id="rId6"/>
    <p:sldLayoutId id="2147483709" r:id="rId7"/>
    <p:sldLayoutId id="2147483708" r:id="rId8"/>
    <p:sldLayoutId id="2147483707" r:id="rId9"/>
    <p:sldLayoutId id="2147483706" r:id="rId10"/>
    <p:sldLayoutId id="2147483705" r:id="rId11"/>
    <p:sldLayoutId id="2147483704" r:id="rId12"/>
    <p:sldLayoutId id="2147483703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83464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j.gov/agriculture/documents/grants/Gleaning%20and%20Seafood%20Recovery%20Program/Public%20Notice%20-%20Gleaning%20Grant%20NOFA%202026-2027.pdf" TargetMode="External"/><Relationship Id="rId7" Type="http://schemas.openxmlformats.org/officeDocument/2006/relationships/image" Target="../media/image4.svg"/><Relationship Id="rId2" Type="http://schemas.openxmlformats.org/officeDocument/2006/relationships/hyperlink" Target="https://www.nj.gov/agriculture/financial-services/grants/gleaninggrants.shtml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nj.gov/agriculture/documents/grants/Gleaning%20and%20Seafood%20Recovery%20Program/FY27%20Farm%20Gleaning%20and%20Seafood%20Recovery%20Support%20Program_Application%20Template.pdf" TargetMode="External"/><Relationship Id="rId5" Type="http://schemas.openxmlformats.org/officeDocument/2006/relationships/hyperlink" Target="https://www.nj.gov/agriculture/documents/grants/Gleaning%20and%20Seafood%20Recovery%20Program/FY27%20Farm%20Gleaning%20and%20Seafood%20Recovery%20Support%20Program_Application%20Template.docx" TargetMode="External"/><Relationship Id="rId4" Type="http://schemas.openxmlformats.org/officeDocument/2006/relationships/hyperlink" Target="https://www.nj.gov/agriculture/documents/grants/Gleaning%20and%20Seafood%20Recovery%20Program/FY27%20Farm%20Gleaning%20and%20Seafood%20Recovery%20Support%20Program_Information%20Sheet.pdf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william.conners@ag.nj.gov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milano.italianostranieri.org/en/icons/materials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1D9D6-2977-ABCD-FDF8-51AFA5064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</p:spPr>
        <p:txBody>
          <a:bodyPr/>
          <a:lstStyle/>
          <a:p>
            <a:r>
              <a:rPr lang="en-US" sz="5400" dirty="0"/>
              <a:t>FY27 Farm Gleaning and Seafood Recovery Support Program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36575C-29FF-B79C-E64E-1C1A91901B7F}"/>
              </a:ext>
            </a:extLst>
          </p:cNvPr>
          <p:cNvSpPr txBox="1"/>
          <p:nvPr/>
        </p:nvSpPr>
        <p:spPr>
          <a:xfrm>
            <a:off x="6309904" y="4164280"/>
            <a:ext cx="37445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chemeClr val="bg1"/>
                </a:solidFill>
              </a:rPr>
              <a:t>Info-Session</a:t>
            </a:r>
          </a:p>
          <a:p>
            <a:r>
              <a:rPr lang="en-US" i="1" dirty="0">
                <a:solidFill>
                  <a:schemeClr val="bg1"/>
                </a:solidFill>
              </a:rPr>
              <a:t>July 7</a:t>
            </a:r>
            <a:r>
              <a:rPr lang="en-US" i="1" baseline="30000" dirty="0">
                <a:solidFill>
                  <a:schemeClr val="bg1"/>
                </a:solidFill>
              </a:rPr>
              <a:t>th</a:t>
            </a:r>
            <a:r>
              <a:rPr lang="en-US" i="1" dirty="0">
                <a:solidFill>
                  <a:schemeClr val="bg1"/>
                </a:solidFill>
              </a:rPr>
              <a:t>, 2026</a:t>
            </a:r>
          </a:p>
        </p:txBody>
      </p:sp>
      <p:pic>
        <p:nvPicPr>
          <p:cNvPr id="6" name="Picture 5" descr="Logo&#10;&#10;AI-generated content may be incorrect.">
            <a:extLst>
              <a:ext uri="{FF2B5EF4-FFF2-40B4-BE49-F238E27FC236}">
                <a16:creationId xmlns:a16="http://schemas.microsoft.com/office/drawing/2014/main" id="{ADDCFDFA-27A2-A9A6-1696-171C2C8CF8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988">
            <a:off x="2351271" y="886949"/>
            <a:ext cx="3082216" cy="1688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304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A7633F-0E38-B35D-9AFA-07071ADA95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349284B-432E-3A2A-B8B9-81F4B0D4F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278129"/>
            <a:ext cx="9778365" cy="1494596"/>
          </a:xfrm>
        </p:spPr>
        <p:txBody>
          <a:bodyPr anchor="b">
            <a:normAutofit/>
          </a:bodyPr>
          <a:lstStyle/>
          <a:p>
            <a:r>
              <a:rPr lang="en-US" dirty="0"/>
              <a:t>Applicant Eligibility– </a:t>
            </a:r>
            <a:r>
              <a:rPr lang="en-US" i="1" dirty="0"/>
              <a:t>Definitions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2E9944B-6A03-B60B-4CB0-83D38E84583E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94360" y="2570079"/>
            <a:ext cx="10859704" cy="4154171"/>
          </a:xfrm>
        </p:spPr>
        <p:txBody>
          <a:bodyPr>
            <a:normAutofit fontScale="62500" lnSpcReduction="20000"/>
          </a:bodyPr>
          <a:lstStyle/>
          <a:p>
            <a:r>
              <a:rPr lang="en-US" sz="3400" b="1" dirty="0"/>
              <a:t>Gleaning Organizations: </a:t>
            </a:r>
            <a:endParaRPr lang="en-US" sz="3400" dirty="0"/>
          </a:p>
          <a:p>
            <a:r>
              <a:rPr lang="en-US" sz="3400" dirty="0"/>
              <a:t>• The applicant must be a non-profit, 501c3 entity formed and operated in New Jersey. A Letter of Determination from the IRS documenting non-profit status is required. </a:t>
            </a:r>
          </a:p>
          <a:p>
            <a:r>
              <a:rPr lang="en-US" sz="3400" dirty="0"/>
              <a:t>• The applicant must submit an implementation plan stating how a grant would support its gleaning / recovery program activities. </a:t>
            </a:r>
          </a:p>
          <a:p>
            <a:endParaRPr lang="en-US" sz="3400" dirty="0"/>
          </a:p>
          <a:p>
            <a:r>
              <a:rPr lang="en-US" sz="3400" b="1" dirty="0"/>
              <a:t>Seafood Recovery Organizations: </a:t>
            </a:r>
            <a:endParaRPr lang="en-US" sz="3400" dirty="0"/>
          </a:p>
          <a:p>
            <a:r>
              <a:rPr lang="en-US" sz="3400" dirty="0"/>
              <a:t>• The applicant must be a non-profit 501c3 entity formed and operated in New Jersey. A Letter of Determination from the IRS documenting non-profit status is required. </a:t>
            </a:r>
          </a:p>
          <a:p>
            <a:r>
              <a:rPr lang="en-US" sz="3400" dirty="0"/>
              <a:t>• The applicant must submit an implementation plan stating how a grant would support its seafood recovery program activities.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8772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E039D5-F034-24B8-1A33-AC40858C2B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4EF5BFFC-52E2-E5A8-8D1F-55B5A3DC69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53263" y="411479"/>
            <a:ext cx="6743041" cy="3291840"/>
          </a:xfrm>
        </p:spPr>
        <p:txBody>
          <a:bodyPr/>
          <a:lstStyle/>
          <a:p>
            <a:r>
              <a:rPr lang="en-US" dirty="0"/>
              <a:t>Eligible/Ineligible Costs</a:t>
            </a:r>
          </a:p>
        </p:txBody>
      </p:sp>
    </p:spTree>
    <p:extLst>
      <p:ext uri="{BB962C8B-B14F-4D97-AF65-F5344CB8AC3E}">
        <p14:creationId xmlns:p14="http://schemas.microsoft.com/office/powerpoint/2010/main" val="40227103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9A4737-0BE3-8A17-5532-8FE42D7ABF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5DE085C-BAB3-2018-C4D9-38E569BEA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278129"/>
            <a:ext cx="9778365" cy="1494596"/>
          </a:xfrm>
        </p:spPr>
        <p:txBody>
          <a:bodyPr anchor="b">
            <a:normAutofit/>
          </a:bodyPr>
          <a:lstStyle/>
          <a:p>
            <a:r>
              <a:rPr lang="en-US" dirty="0"/>
              <a:t>Grant Supported Activities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964235D-0AF9-3EF1-29A9-0FC84BC37873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94360" y="2631313"/>
            <a:ext cx="10394482" cy="3848295"/>
          </a:xfrm>
        </p:spPr>
        <p:txBody>
          <a:bodyPr>
            <a:normAutofit/>
          </a:bodyPr>
          <a:lstStyle/>
          <a:p>
            <a:r>
              <a:rPr lang="en-US" dirty="0"/>
              <a:t>Examples of activities eligible for grant support include, but are not limited to:</a:t>
            </a:r>
          </a:p>
          <a:p>
            <a:pPr marL="740664" lvl="1" indent="-457200">
              <a:buFont typeface="+mj-lt"/>
              <a:buAutoNum type="arabicPeriod"/>
            </a:pPr>
            <a:r>
              <a:rPr lang="en-US" dirty="0"/>
              <a:t>Entering into agreements with New Jersey farmers or fisheries; </a:t>
            </a:r>
          </a:p>
          <a:p>
            <a:pPr marL="740664" lvl="1" indent="-457200">
              <a:buFont typeface="+mj-lt"/>
              <a:buAutoNum type="arabicPeriod"/>
            </a:pPr>
            <a:r>
              <a:rPr lang="en-US" dirty="0"/>
              <a:t>Providing support for vehicles and drivers by paying for mileage; </a:t>
            </a:r>
          </a:p>
          <a:p>
            <a:pPr marL="740664" lvl="1" indent="-457200">
              <a:buFont typeface="+mj-lt"/>
              <a:buAutoNum type="arabicPeriod"/>
            </a:pPr>
            <a:r>
              <a:rPr lang="en-US" dirty="0"/>
              <a:t>Buying containers for transport of gleaned or recovered products; </a:t>
            </a:r>
          </a:p>
          <a:p>
            <a:pPr marL="740664" lvl="1" indent="-457200">
              <a:buFont typeface="+mj-lt"/>
              <a:buAutoNum type="arabicPeriod"/>
            </a:pPr>
            <a:r>
              <a:rPr lang="en-US" dirty="0"/>
              <a:t>Buying coolers and ice for transport and interim storage of foods; </a:t>
            </a:r>
          </a:p>
          <a:p>
            <a:pPr marL="740664" lvl="1" indent="-457200">
              <a:buFont typeface="+mj-lt"/>
              <a:buAutoNum type="arabicPeriod"/>
            </a:pPr>
            <a:r>
              <a:rPr lang="en-US" dirty="0"/>
              <a:t>Obtaining innovation to improve efficiency and reduce costs of distribution systems; developing volunteer networks; and </a:t>
            </a:r>
          </a:p>
          <a:p>
            <a:pPr marL="740664" lvl="1" indent="-457200">
              <a:buFont typeface="+mj-lt"/>
              <a:buAutoNum type="arabicPeriod"/>
            </a:pPr>
            <a:r>
              <a:rPr lang="en-US" dirty="0"/>
              <a:t>Adding administrative support to manage and/or coordinate larger operation logistics</a:t>
            </a:r>
            <a:r>
              <a:rPr lang="en-US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074316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139EB7-04DB-1134-3C7C-4212C6F9B9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B935C-0C06-01EE-9E90-E71718903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1409" y="4661717"/>
            <a:ext cx="7936230" cy="1380760"/>
          </a:xfrm>
        </p:spPr>
        <p:txBody>
          <a:bodyPr anchor="b">
            <a:normAutofit/>
          </a:bodyPr>
          <a:lstStyle/>
          <a:p>
            <a:r>
              <a:rPr lang="en-US" dirty="0"/>
              <a:t>Examples of Allowable Costs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770103-1E99-9900-BF58-02E34E85E02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03885" y="584005"/>
            <a:ext cx="2825115" cy="296130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00" b="1" dirty="0">
                <a:solidFill>
                  <a:schemeClr val="accent1">
                    <a:lumMod val="75000"/>
                  </a:schemeClr>
                </a:solidFill>
              </a:rPr>
              <a:t>Requests for program funds must be primarily related to gleaning/seafood recovery activities.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00" dirty="0"/>
              <a:t>There are </a:t>
            </a:r>
            <a:r>
              <a:rPr lang="en-US" sz="1900" u="sng" dirty="0"/>
              <a:t>5 cost categories </a:t>
            </a:r>
            <a:r>
              <a:rPr lang="en-US" sz="1900" dirty="0"/>
              <a:t>that grant funded expenses may fall under:</a:t>
            </a:r>
          </a:p>
          <a:p>
            <a:pPr marL="0" indent="0">
              <a:buNone/>
            </a:pPr>
            <a:endParaRPr lang="en-US" sz="19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91ACB8D-40BD-7E16-5AFA-476EBE056C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630560"/>
              </p:ext>
            </p:extLst>
          </p:nvPr>
        </p:nvGraphicFramePr>
        <p:xfrm>
          <a:off x="3545305" y="584005"/>
          <a:ext cx="8113604" cy="3979022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941095">
                  <a:extLst>
                    <a:ext uri="{9D8B030D-6E8A-4147-A177-3AD203B41FA5}">
                      <a16:colId xmlns:a16="http://schemas.microsoft.com/office/drawing/2014/main" val="1151996151"/>
                    </a:ext>
                  </a:extLst>
                </a:gridCol>
                <a:gridCol w="6172509">
                  <a:extLst>
                    <a:ext uri="{9D8B030D-6E8A-4147-A177-3AD203B41FA5}">
                      <a16:colId xmlns:a16="http://schemas.microsoft.com/office/drawing/2014/main" val="3989758814"/>
                    </a:ext>
                  </a:extLst>
                </a:gridCol>
              </a:tblGrid>
              <a:tr h="3605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Cost Category</a:t>
                      </a:r>
                    </a:p>
                  </a:txBody>
                  <a:tcPr marL="81948" marR="81948" marT="40974" marB="4097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/>
                        <a:t>Examples of Allowable Costs</a:t>
                      </a:r>
                    </a:p>
                  </a:txBody>
                  <a:tcPr marL="81948" marR="81948" marT="40974" marB="40974"/>
                </a:tc>
                <a:extLst>
                  <a:ext uri="{0D108BD9-81ED-4DB2-BD59-A6C34878D82A}">
                    <a16:rowId xmlns:a16="http://schemas.microsoft.com/office/drawing/2014/main" val="4234708791"/>
                  </a:ext>
                </a:extLst>
              </a:tr>
              <a:tr h="3605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/>
                        <a:t>Personnel</a:t>
                      </a:r>
                    </a:p>
                  </a:txBody>
                  <a:tcPr marL="81948" marR="81948" marT="40974" marB="4097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/>
                        <a:t>Staff time directly involved in grant funded activities (ex: gleaning staff, drivers, supervisory roles, warehouse staff)</a:t>
                      </a:r>
                    </a:p>
                  </a:txBody>
                  <a:tcPr marL="81948" marR="81948" marT="40974" marB="40974"/>
                </a:tc>
                <a:extLst>
                  <a:ext uri="{0D108BD9-81ED-4DB2-BD59-A6C34878D82A}">
                    <a16:rowId xmlns:a16="http://schemas.microsoft.com/office/drawing/2014/main" val="2590526715"/>
                  </a:ext>
                </a:extLst>
              </a:tr>
              <a:tr h="6064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Consultant &amp; Professional Fees</a:t>
                      </a:r>
                    </a:p>
                  </a:txBody>
                  <a:tcPr marL="81948" marR="81948" marT="40974" marB="40974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Costs for third party services related to improving gleaning/seafood recovery capacity (ex: inventory/supply chain software, volunteer management, route optimization)</a:t>
                      </a:r>
                    </a:p>
                  </a:txBody>
                  <a:tcPr marL="81948" marR="81948" marT="40974" marB="40974"/>
                </a:tc>
                <a:extLst>
                  <a:ext uri="{0D108BD9-81ED-4DB2-BD59-A6C34878D82A}">
                    <a16:rowId xmlns:a16="http://schemas.microsoft.com/office/drawing/2014/main" val="1323067088"/>
                  </a:ext>
                </a:extLst>
              </a:tr>
              <a:tr h="360571">
                <a:tc>
                  <a:txBody>
                    <a:bodyPr/>
                    <a:lstStyle/>
                    <a:p>
                      <a:r>
                        <a:rPr lang="en-US" sz="1600" dirty="0"/>
                        <a:t>Materials &amp; Supplies</a:t>
                      </a:r>
                    </a:p>
                  </a:txBody>
                  <a:tcPr marL="81948" marR="81948" marT="40974" marB="40974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Gleaning/seafood recovery supplies, marketing materials, distribution and storage supplies (coolers, boxes, bushels, scales </a:t>
                      </a:r>
                      <a:r>
                        <a:rPr lang="en-US" sz="1600" dirty="0" err="1"/>
                        <a:t>etc</a:t>
                      </a:r>
                      <a:r>
                        <a:rPr lang="en-US" sz="1600" dirty="0"/>
                        <a:t>)</a:t>
                      </a:r>
                    </a:p>
                  </a:txBody>
                  <a:tcPr marL="81948" marR="81948" marT="40974" marB="40974"/>
                </a:tc>
                <a:extLst>
                  <a:ext uri="{0D108BD9-81ED-4DB2-BD59-A6C34878D82A}">
                    <a16:rowId xmlns:a16="http://schemas.microsoft.com/office/drawing/2014/main" val="4271307114"/>
                  </a:ext>
                </a:extLst>
              </a:tr>
              <a:tr h="606415">
                <a:tc>
                  <a:txBody>
                    <a:bodyPr/>
                    <a:lstStyle/>
                    <a:p>
                      <a:r>
                        <a:rPr lang="en-US" sz="1600" dirty="0"/>
                        <a:t>Equipment</a:t>
                      </a:r>
                    </a:p>
                  </a:txBody>
                  <a:tcPr marL="81948" marR="81948" marT="40974" marB="40974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Special-purpose equipment necessary to glean, recover, and/or distribute food (ex: forklifts, pallet jacks, processing lines, packaging equipment)</a:t>
                      </a:r>
                    </a:p>
                  </a:txBody>
                  <a:tcPr marL="81948" marR="81948" marT="40974" marB="40974"/>
                </a:tc>
                <a:extLst>
                  <a:ext uri="{0D108BD9-81ED-4DB2-BD59-A6C34878D82A}">
                    <a16:rowId xmlns:a16="http://schemas.microsoft.com/office/drawing/2014/main" val="2747623101"/>
                  </a:ext>
                </a:extLst>
              </a:tr>
              <a:tr h="852259">
                <a:tc>
                  <a:txBody>
                    <a:bodyPr/>
                    <a:lstStyle/>
                    <a:p>
                      <a:r>
                        <a:rPr lang="en-US" sz="1600" dirty="0"/>
                        <a:t>Other</a:t>
                      </a:r>
                    </a:p>
                  </a:txBody>
                  <a:tcPr marL="81948" marR="81948" marT="40974" marB="40974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All other misc. expenses not categorized above. Primarily used to account for transportation/freight costs including tolls and mileage reimbursement for gleaning/seafood recovery trips.</a:t>
                      </a:r>
                    </a:p>
                  </a:txBody>
                  <a:tcPr marL="81948" marR="81948" marT="40974" marB="40974"/>
                </a:tc>
                <a:extLst>
                  <a:ext uri="{0D108BD9-81ED-4DB2-BD59-A6C34878D82A}">
                    <a16:rowId xmlns:a16="http://schemas.microsoft.com/office/drawing/2014/main" val="24339404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45075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D47BA-FA3A-8783-C2ED-3C15A94A6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Examples</a:t>
            </a:r>
            <a:r>
              <a:rPr lang="en-US" dirty="0"/>
              <a:t> of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Unallowable</a:t>
            </a:r>
            <a:r>
              <a:rPr lang="en-US" dirty="0"/>
              <a:t> Costs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9BF9B6-6BBC-6086-6C3E-D9AB090FD5F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Costs not eligible for funding through this program include any expenses not directly related to supporting eligible gleaning or seafood recovery activities. </a:t>
            </a:r>
          </a:p>
          <a:p>
            <a:r>
              <a:rPr lang="en-US" u="sng" dirty="0"/>
              <a:t>This may include:</a:t>
            </a:r>
          </a:p>
          <a:p>
            <a:pPr lvl="1"/>
            <a:r>
              <a:rPr lang="en-US" dirty="0"/>
              <a:t>Infrastructure improvements / capital investment.</a:t>
            </a:r>
          </a:p>
          <a:p>
            <a:pPr lvl="1"/>
            <a:r>
              <a:rPr lang="en-US" dirty="0"/>
              <a:t>Salary / wages for personnel not directly tied to gleaning or seafood recovery.</a:t>
            </a:r>
          </a:p>
          <a:p>
            <a:pPr lvl="1"/>
            <a:r>
              <a:rPr lang="en-US" dirty="0"/>
              <a:t>Food purchase (ex: buying surplus from Shoprite).</a:t>
            </a:r>
          </a:p>
          <a:p>
            <a:pPr lvl="1"/>
            <a:r>
              <a:rPr lang="en-US" dirty="0"/>
              <a:t>General operating costs.</a:t>
            </a:r>
          </a:p>
        </p:txBody>
      </p:sp>
    </p:spTree>
    <p:extLst>
      <p:ext uri="{BB962C8B-B14F-4D97-AF65-F5344CB8AC3E}">
        <p14:creationId xmlns:p14="http://schemas.microsoft.com/office/powerpoint/2010/main" val="39083629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BCC31E-C56C-06DC-A848-0C87D586AB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19CF3F6F-24C3-6466-6592-ED17C9A508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</p:spPr>
        <p:txBody>
          <a:bodyPr/>
          <a:lstStyle/>
          <a:p>
            <a:r>
              <a:rPr lang="en-US" dirty="0"/>
              <a:t>How to Apply?</a:t>
            </a:r>
          </a:p>
        </p:txBody>
      </p:sp>
    </p:spTree>
    <p:extLst>
      <p:ext uri="{BB962C8B-B14F-4D97-AF65-F5344CB8AC3E}">
        <p14:creationId xmlns:p14="http://schemas.microsoft.com/office/powerpoint/2010/main" val="5067794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C89843-3B87-6DD7-DFFF-002430C7DD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3CA10-49E1-4A89-46BA-BEFD9C897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202400"/>
            <a:ext cx="10972800" cy="1570325"/>
          </a:xfrm>
        </p:spPr>
        <p:txBody>
          <a:bodyPr anchor="b">
            <a:normAutofit/>
          </a:bodyPr>
          <a:lstStyle/>
          <a:p>
            <a:r>
              <a:rPr lang="en-US" dirty="0"/>
              <a:t>Application Process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CD62ECC-7DBE-C2F3-29B5-0FEB137ABFAE}"/>
              </a:ext>
            </a:extLst>
          </p:cNvPr>
          <p:cNvGraphicFramePr>
            <a:graphicFrameLocks noGrp="1"/>
          </p:cNvGraphicFramePr>
          <p:nvPr>
            <p:ph type="tbl" sz="quarter" idx="10"/>
            <p:extLst>
              <p:ext uri="{D42A27DB-BD31-4B8C-83A1-F6EECF244321}">
                <p14:modId xmlns:p14="http://schemas.microsoft.com/office/powerpoint/2010/main" val="3574054657"/>
              </p:ext>
            </p:extLst>
          </p:nvPr>
        </p:nvGraphicFramePr>
        <p:xfrm>
          <a:off x="594360" y="2628629"/>
          <a:ext cx="10972800" cy="36367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054749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CCF78-0797-DF83-76CC-071183350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 Materials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921A8D-7CD2-BB1C-7321-998D2EFE5DE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Program Webpage - </a:t>
            </a:r>
            <a:r>
              <a:rPr lang="en-US" dirty="0">
                <a:hlinkClick r:id="rId2"/>
              </a:rPr>
              <a:t>Gleaning and Seafood Recovery Support Program</a:t>
            </a:r>
            <a:endParaRPr lang="en-US" dirty="0"/>
          </a:p>
          <a:p>
            <a:r>
              <a:rPr lang="en-US" dirty="0"/>
              <a:t>Application Materials</a:t>
            </a:r>
          </a:p>
          <a:p>
            <a:pPr lvl="1"/>
            <a:r>
              <a:rPr lang="en-US" u="sng" dirty="0">
                <a:hlinkClick r:id="rId3"/>
              </a:rPr>
              <a:t>FY27 Farm Gleaning and Seafood Support Program - Notice of Funding Availability (NOFA)</a:t>
            </a:r>
            <a:endParaRPr lang="en-US" dirty="0"/>
          </a:p>
          <a:p>
            <a:pPr lvl="1"/>
            <a:r>
              <a:rPr lang="en-US" u="sng" dirty="0">
                <a:hlinkClick r:id="rId4"/>
              </a:rPr>
              <a:t>FY27 Farm Gleaning and Seafood Support Program - Information Sheet</a:t>
            </a:r>
            <a:endParaRPr lang="en-US" dirty="0"/>
          </a:p>
          <a:p>
            <a:pPr lvl="1"/>
            <a:r>
              <a:rPr lang="en-US" u="sng" dirty="0">
                <a:hlinkClick r:id="rId5"/>
              </a:rPr>
              <a:t>FY27 Farm Gleaning and Seafood Support Program - Application Template (Word)</a:t>
            </a:r>
            <a:endParaRPr lang="en-US" dirty="0"/>
          </a:p>
          <a:p>
            <a:pPr lvl="1"/>
            <a:r>
              <a:rPr lang="en-US" u="sng" dirty="0">
                <a:hlinkClick r:id="rId6"/>
              </a:rPr>
              <a:t>FY27 Farm Gleaning and Seafood Support Program - Application Template (PDF)</a:t>
            </a:r>
            <a:endParaRPr lang="en-US" dirty="0"/>
          </a:p>
          <a:p>
            <a:endParaRPr lang="en-US" dirty="0"/>
          </a:p>
        </p:txBody>
      </p:sp>
      <p:pic>
        <p:nvPicPr>
          <p:cNvPr id="5" name="Graphic 4" descr="Document with solid fill">
            <a:extLst>
              <a:ext uri="{FF2B5EF4-FFF2-40B4-BE49-F238E27FC236}">
                <a16:creationId xmlns:a16="http://schemas.microsoft.com/office/drawing/2014/main" id="{256510B1-B88D-B648-1A81-9C21D9DA5B2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211943" y="2876187"/>
            <a:ext cx="1371599" cy="1371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39532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B8FE7-5FCB-1959-38F4-5FFD31275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 Checklist - Explained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91F747-A18E-3B4B-B9AD-F83750EAF32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048001" y="2282007"/>
            <a:ext cx="8935452" cy="4473117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Completed Application Template – </a:t>
            </a:r>
            <a:r>
              <a:rPr lang="en-US" dirty="0">
                <a:solidFill>
                  <a:schemeClr val="accent2"/>
                </a:solidFill>
              </a:rPr>
              <a:t>PDF or Word template on website.</a:t>
            </a: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ATTACHMENT A - SOURCE OF GLEANED – RECOVERED FOODS FROM NJ – </a:t>
            </a:r>
            <a:r>
              <a:rPr lang="en-US" dirty="0">
                <a:solidFill>
                  <a:schemeClr val="accent2"/>
                </a:solidFill>
              </a:rPr>
              <a:t>Prior year gleaning/recovery list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ATTACHMENT B - NEW JERSEY ORGANIZATIONS RECEIVING GLEANED AND RECOVERED FOODS – </a:t>
            </a:r>
            <a:r>
              <a:rPr lang="en-US" dirty="0">
                <a:solidFill>
                  <a:schemeClr val="accent2"/>
                </a:solidFill>
              </a:rPr>
              <a:t>Prior year distribution list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Sample of Prior Year Farm Receipts (for ATTACHMENT A) – </a:t>
            </a:r>
            <a:r>
              <a:rPr lang="en-US" b="1" dirty="0">
                <a:solidFill>
                  <a:schemeClr val="accent2"/>
                </a:solidFill>
              </a:rPr>
              <a:t>sample</a:t>
            </a:r>
            <a:r>
              <a:rPr lang="en-US" dirty="0">
                <a:solidFill>
                  <a:schemeClr val="accent2"/>
                </a:solidFill>
              </a:rPr>
              <a:t> of farm receipts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Sample of Prior Year Food Distribution/Donation Logs (for ATTACHMENT B) – </a:t>
            </a:r>
            <a:r>
              <a:rPr lang="en-US" b="1" dirty="0">
                <a:solidFill>
                  <a:schemeClr val="accent2"/>
                </a:solidFill>
              </a:rPr>
              <a:t>sample</a:t>
            </a:r>
            <a:r>
              <a:rPr lang="en-US" dirty="0">
                <a:solidFill>
                  <a:schemeClr val="accent2"/>
                </a:solidFill>
              </a:rPr>
              <a:t> of distribution logs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Current Organization Membership List (if applicable)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Copy of Prior Year Tax Return (such as IRS Form 990) 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Copy of Federal IRS Letter of Determination Granting Non-Profit 501(c)(3) Status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Other Supporting Documentation, such as testimonials, articles, photos, etc. (</a:t>
            </a:r>
            <a:r>
              <a:rPr lang="en-US" i="1" dirty="0"/>
              <a:t>optional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0571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2B40F8-D3C2-C1E6-6AE6-D1531949E7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42FB2352-86F6-A65E-6801-E1D7D34305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</p:spPr>
        <p:txBody>
          <a:bodyPr/>
          <a:lstStyle/>
          <a:p>
            <a:r>
              <a:rPr lang="en-US" dirty="0"/>
              <a:t>Q&amp;A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66A8C50-0764-E68A-6B06-7F88A04A654C}"/>
              </a:ext>
            </a:extLst>
          </p:cNvPr>
          <p:cNvSpPr txBox="1"/>
          <p:nvPr/>
        </p:nvSpPr>
        <p:spPr>
          <a:xfrm>
            <a:off x="6309904" y="4441372"/>
            <a:ext cx="47171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chemeClr val="bg1"/>
                </a:solidFill>
              </a:rPr>
              <a:t>Use the “Q&amp;A” function to type your question. </a:t>
            </a:r>
          </a:p>
          <a:p>
            <a:endParaRPr lang="en-US" i="1" dirty="0">
              <a:solidFill>
                <a:schemeClr val="bg1"/>
              </a:solidFill>
            </a:endParaRPr>
          </a:p>
          <a:p>
            <a:r>
              <a:rPr lang="en-US" i="1" dirty="0">
                <a:solidFill>
                  <a:schemeClr val="bg1"/>
                </a:solidFill>
              </a:rPr>
              <a:t>If you cannot access that function, please raise your hand and I will call on you.</a:t>
            </a:r>
          </a:p>
        </p:txBody>
      </p:sp>
    </p:spTree>
    <p:extLst>
      <p:ext uri="{BB962C8B-B14F-4D97-AF65-F5344CB8AC3E}">
        <p14:creationId xmlns:p14="http://schemas.microsoft.com/office/powerpoint/2010/main" val="3899342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0BF65-C84B-45C3-72CA-AFDA68851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8EBC2C-6DD7-5003-38EB-40753046FE8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3725" y="2281238"/>
            <a:ext cx="6788150" cy="3709987"/>
          </a:xfrm>
        </p:spPr>
        <p:txBody>
          <a:bodyPr tIns="457200">
            <a:normAutofit/>
          </a:bodyPr>
          <a:lstStyle/>
          <a:p>
            <a:r>
              <a:rPr lang="en-US" b="0" dirty="0">
                <a:solidFill>
                  <a:schemeClr val="bg1"/>
                </a:solidFill>
              </a:rPr>
              <a:t>Program Overview</a:t>
            </a:r>
          </a:p>
          <a:p>
            <a:r>
              <a:rPr lang="en-US" b="0" dirty="0">
                <a:solidFill>
                  <a:schemeClr val="bg1"/>
                </a:solidFill>
              </a:rPr>
              <a:t>Applicant Eligibility</a:t>
            </a:r>
          </a:p>
          <a:p>
            <a:r>
              <a:rPr lang="en-US" b="0" dirty="0">
                <a:solidFill>
                  <a:schemeClr val="bg1"/>
                </a:solidFill>
              </a:rPr>
              <a:t>Eligible Costs/Ineligible Costs</a:t>
            </a:r>
          </a:p>
          <a:p>
            <a:r>
              <a:rPr lang="en-US" b="0" dirty="0">
                <a:solidFill>
                  <a:schemeClr val="bg1"/>
                </a:solidFill>
              </a:rPr>
              <a:t>How to Apply</a:t>
            </a:r>
          </a:p>
          <a:p>
            <a:r>
              <a:rPr lang="en-US" b="0" dirty="0">
                <a:solidFill>
                  <a:schemeClr val="bg1"/>
                </a:solidFill>
              </a:rPr>
              <a:t>Q&amp;A</a:t>
            </a:r>
          </a:p>
        </p:txBody>
      </p:sp>
    </p:spTree>
    <p:extLst>
      <p:ext uri="{BB962C8B-B14F-4D97-AF65-F5344CB8AC3E}">
        <p14:creationId xmlns:p14="http://schemas.microsoft.com/office/powerpoint/2010/main" val="33466857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0C1B7-6E4E-3DEE-50C0-1CA3B14303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4360" y="411479"/>
            <a:ext cx="5486400" cy="3291840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E734F0-2DDD-AF70-F13D-F9E4C19294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94360" y="4293865"/>
            <a:ext cx="5486400" cy="164592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Billy Conners</a:t>
            </a:r>
          </a:p>
          <a:p>
            <a:r>
              <a:rPr lang="en-US" dirty="0">
                <a:solidFill>
                  <a:schemeClr val="bg1"/>
                </a:solidFill>
              </a:rPr>
              <a:t>Grants Coordinator</a:t>
            </a:r>
          </a:p>
          <a:p>
            <a:r>
              <a:rPr lang="en-US" dirty="0">
                <a:solidFill>
                  <a:schemeClr val="bg1"/>
                </a:solidFill>
              </a:rPr>
              <a:t>New Jersey Department of Agriculture</a:t>
            </a:r>
          </a:p>
          <a:p>
            <a:r>
              <a:rPr lang="en-US" dirty="0">
                <a:solidFill>
                  <a:schemeClr val="bg1"/>
                </a:solidFill>
              </a:rPr>
              <a:t>609-913-6620</a:t>
            </a:r>
          </a:p>
          <a:p>
            <a:r>
              <a:rPr lang="en-US" dirty="0">
                <a:solidFill>
                  <a:schemeClr val="bg1"/>
                </a:solidFill>
                <a:hlinkClick r:id="rId3"/>
              </a:rPr>
              <a:t>william.conners@ag.nj.gov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61132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E75D2-4376-E859-82BA-7FB706C7A2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What is “Gleaning”?</a:t>
            </a:r>
          </a:p>
        </p:txBody>
      </p:sp>
    </p:spTree>
    <p:extLst>
      <p:ext uri="{BB962C8B-B14F-4D97-AF65-F5344CB8AC3E}">
        <p14:creationId xmlns:p14="http://schemas.microsoft.com/office/powerpoint/2010/main" val="850731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9C25110-CF36-614B-1AE8-267C7BC53E58}"/>
              </a:ext>
            </a:extLst>
          </p:cNvPr>
          <p:cNvSpPr/>
          <p:nvPr/>
        </p:nvSpPr>
        <p:spPr>
          <a:xfrm>
            <a:off x="-110836" y="-103909"/>
            <a:ext cx="12302836" cy="7065818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3EC39A1-44DE-62CA-2855-FD8C42DCE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013" y="4343243"/>
            <a:ext cx="11241973" cy="2735283"/>
          </a:xfrm>
        </p:spPr>
        <p:txBody>
          <a:bodyPr/>
          <a:lstStyle/>
          <a:p>
            <a:r>
              <a:rPr lang="en-US" sz="4400" b="0" u="sng" dirty="0"/>
              <a:t>Farm Gleaning:</a:t>
            </a:r>
            <a:r>
              <a:rPr lang="en-US" sz="4400" b="0" dirty="0"/>
              <a:t> </a:t>
            </a:r>
            <a:br>
              <a:rPr lang="en-US" sz="4400" b="0" dirty="0"/>
            </a:br>
            <a:r>
              <a:rPr lang="en-US" sz="4400" b="0" dirty="0"/>
              <a:t>The active involvement in the hands-on work of harvesting surplus produce from farms, orchards, and gardens.</a:t>
            </a:r>
            <a:br>
              <a:rPr lang="en-US" sz="4400" b="0" dirty="0"/>
            </a:br>
            <a:br>
              <a:rPr lang="en-US" sz="4400" b="0" dirty="0"/>
            </a:br>
            <a:r>
              <a:rPr lang="en-US" sz="4400" b="0" u="sng" dirty="0"/>
              <a:t>Seafood Recovery:</a:t>
            </a:r>
            <a:r>
              <a:rPr lang="en-US" sz="4400" b="0" dirty="0"/>
              <a:t> </a:t>
            </a:r>
            <a:br>
              <a:rPr lang="en-US" sz="4400" b="0" dirty="0"/>
            </a:br>
            <a:r>
              <a:rPr lang="en-US" sz="4400" b="0" dirty="0"/>
              <a:t>The active involvement in the hands-on work of recovering surplus seafood from fisheries, docks, or markets.</a:t>
            </a:r>
            <a:br>
              <a:rPr lang="en-US" b="0" dirty="0"/>
            </a:br>
            <a:br>
              <a:rPr lang="en-US" b="0" dirty="0"/>
            </a:br>
            <a:endParaRPr lang="en-US" sz="3600" i="1" dirty="0"/>
          </a:p>
        </p:txBody>
      </p:sp>
    </p:spTree>
    <p:extLst>
      <p:ext uri="{BB962C8B-B14F-4D97-AF65-F5344CB8AC3E}">
        <p14:creationId xmlns:p14="http://schemas.microsoft.com/office/powerpoint/2010/main" val="3270920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1633A5-8BE3-D44D-57F3-2EF1613768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5AB6D40A-2A0A-AF3D-8CF7-3ECD377656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</p:spPr>
        <p:txBody>
          <a:bodyPr/>
          <a:lstStyle/>
          <a:p>
            <a:r>
              <a:rPr lang="en-US" dirty="0"/>
              <a:t>Program Overview</a:t>
            </a:r>
          </a:p>
        </p:txBody>
      </p:sp>
    </p:spTree>
    <p:extLst>
      <p:ext uri="{BB962C8B-B14F-4D97-AF65-F5344CB8AC3E}">
        <p14:creationId xmlns:p14="http://schemas.microsoft.com/office/powerpoint/2010/main" val="2039059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45D3755-C3E2-975E-DE68-CDECC4B52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02875"/>
            <a:ext cx="10873740" cy="1680205"/>
          </a:xfrm>
        </p:spPr>
        <p:txBody>
          <a:bodyPr/>
          <a:lstStyle/>
          <a:p>
            <a:r>
              <a:rPr lang="en-US" dirty="0"/>
              <a:t>Program Overview - </a:t>
            </a:r>
            <a:r>
              <a:rPr lang="en-US" i="1" dirty="0"/>
              <a:t>Background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70BD87D-F7DA-961B-4024-A354DC87D16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657600" y="2281238"/>
            <a:ext cx="7810500" cy="3700462"/>
          </a:xfrm>
        </p:spPr>
        <p:txBody>
          <a:bodyPr>
            <a:normAutofit/>
          </a:bodyPr>
          <a:lstStyle/>
          <a:p>
            <a:r>
              <a:rPr lang="en-US" dirty="0"/>
              <a:t>Funding established by the State Food Purchase Program (SFPP). </a:t>
            </a:r>
          </a:p>
          <a:p>
            <a:r>
              <a:rPr lang="en-US" dirty="0"/>
              <a:t>Funding administered by the NJDA to support organizations that are:</a:t>
            </a:r>
          </a:p>
          <a:p>
            <a:pPr marL="859536" lvl="1" indent="-457200">
              <a:buFont typeface="+mj-lt"/>
              <a:buAutoNum type="alphaLcParenR"/>
            </a:pPr>
            <a:r>
              <a:rPr lang="en-US" dirty="0"/>
              <a:t>gleaning from NJ farms, and/or</a:t>
            </a:r>
          </a:p>
          <a:p>
            <a:pPr marL="859536" lvl="1" indent="-457200">
              <a:buFont typeface="+mj-lt"/>
              <a:buAutoNum type="alphaLcParenR"/>
            </a:pPr>
            <a:r>
              <a:rPr lang="en-US" dirty="0"/>
              <a:t>recovering seafood from NJ sources</a:t>
            </a:r>
          </a:p>
          <a:p>
            <a:pPr marL="402336" lvl="1" indent="0">
              <a:buNone/>
            </a:pPr>
            <a:r>
              <a:rPr lang="en-US" u="sng" dirty="0"/>
              <a:t>and</a:t>
            </a:r>
            <a:r>
              <a:rPr lang="en-US" dirty="0"/>
              <a:t> are distributing such food to NJ organizations/communities that feed food insecure residents. </a:t>
            </a:r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78CEA4F-D72A-C069-6A51-328B103CA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7E473402-19FD-A5B0-5CB6-E5F3926D3828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79D1CAD-2EA2-9376-7B64-0C3AC590F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16F8906-918C-BE0B-A4AB-6A1D48150AC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pic>
        <p:nvPicPr>
          <p:cNvPr id="4" name="Picture 3" descr="A stack of books&#10;&#10;AI-generated content may be incorrect.">
            <a:extLst>
              <a:ext uri="{FF2B5EF4-FFF2-40B4-BE49-F238E27FC236}">
                <a16:creationId xmlns:a16="http://schemas.microsoft.com/office/drawing/2014/main" id="{9B093BFA-77F0-BB4D-34DE-99CE7FAE46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968354" y="2728571"/>
            <a:ext cx="1588297" cy="1580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312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E36465-793C-9841-D348-0CE0889CB1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BCA6A62-A944-344F-28E7-758AF722F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02875"/>
            <a:ext cx="10873740" cy="1680205"/>
          </a:xfrm>
        </p:spPr>
        <p:txBody>
          <a:bodyPr/>
          <a:lstStyle/>
          <a:p>
            <a:r>
              <a:rPr lang="en-US" dirty="0"/>
              <a:t>Program Overview – </a:t>
            </a:r>
            <a:r>
              <a:rPr lang="en-US" i="1" dirty="0"/>
              <a:t>FY27 Available Funding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9289079-240C-87DD-F91B-68DE8A98DE2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338454" y="2281238"/>
            <a:ext cx="8129646" cy="4271962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$518,000.00 </a:t>
            </a:r>
            <a:r>
              <a:rPr lang="en-US" dirty="0"/>
              <a:t>in total funding</a:t>
            </a:r>
          </a:p>
          <a:p>
            <a:pPr lvl="1"/>
            <a:r>
              <a:rPr lang="en-US" i="1" dirty="0"/>
              <a:t>Each FY, funding is subject to availability in the State budget.</a:t>
            </a:r>
            <a:endParaRPr lang="en-US" dirty="0"/>
          </a:p>
          <a:p>
            <a:r>
              <a:rPr lang="en-US" dirty="0"/>
              <a:t>No min/max funding requested per applicant, though NJDA intends to award grants to more than one organization. (meaning, do not ask for $518,000!)</a:t>
            </a:r>
          </a:p>
          <a:p>
            <a:r>
              <a:rPr lang="en-US" dirty="0"/>
              <a:t>No matching funds/cost share requirement, though proof of matching funds encouraged if project cost exceeds grant budget.</a:t>
            </a:r>
          </a:p>
          <a:p>
            <a:r>
              <a:rPr lang="en-US" dirty="0"/>
              <a:t>Grant period – July 1</a:t>
            </a:r>
            <a:r>
              <a:rPr lang="en-US" baseline="30000" dirty="0"/>
              <a:t>st</a:t>
            </a:r>
            <a:r>
              <a:rPr lang="en-US" dirty="0"/>
              <a:t>, 2026 – June 30</a:t>
            </a:r>
            <a:r>
              <a:rPr lang="en-US" baseline="30000" dirty="0"/>
              <a:t>th</a:t>
            </a:r>
            <a:r>
              <a:rPr lang="en-US" dirty="0"/>
              <a:t>, 2027. </a:t>
            </a:r>
          </a:p>
          <a:p>
            <a:pPr lvl="1"/>
            <a:r>
              <a:rPr lang="en-US" dirty="0"/>
              <a:t>All activities and eligible expenses must take place within the grant period.</a:t>
            </a:r>
          </a:p>
          <a:p>
            <a:endParaRPr lang="en-US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6DC4ADE0-6C5B-7CA5-410C-D840B3AD98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2A26D74F-9C86-EFE0-5DEF-90C217D86D07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463ECF61-0507-B9AD-4017-D4CB4B7945B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395AC63D-4A20-48C8-E087-F2AD0780446C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pic>
        <p:nvPicPr>
          <p:cNvPr id="4" name="Picture 3" descr="Money outline">
            <a:extLst>
              <a:ext uri="{FF2B5EF4-FFF2-40B4-BE49-F238E27FC236}">
                <a16:creationId xmlns:a16="http://schemas.microsoft.com/office/drawing/2014/main" id="{70056745-597E-7814-C691-A40B2195C8F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78738" y="2550491"/>
            <a:ext cx="1580978" cy="1580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647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E5C3A-9C10-F4DA-E084-4535578186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F2367E3F-6EA5-5D28-820D-613A3A7F9B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</p:spPr>
        <p:txBody>
          <a:bodyPr/>
          <a:lstStyle/>
          <a:p>
            <a:r>
              <a:rPr lang="en-US" dirty="0"/>
              <a:t>Applicant Eligibility</a:t>
            </a:r>
          </a:p>
        </p:txBody>
      </p:sp>
    </p:spTree>
    <p:extLst>
      <p:ext uri="{BB962C8B-B14F-4D97-AF65-F5344CB8AC3E}">
        <p14:creationId xmlns:p14="http://schemas.microsoft.com/office/powerpoint/2010/main" val="701295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6B5C83-8B8B-1B96-14FC-6A2219BC9C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E84D225-0CDA-7EBB-5F70-C4DF6EC66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278129"/>
            <a:ext cx="9778365" cy="1494596"/>
          </a:xfrm>
        </p:spPr>
        <p:txBody>
          <a:bodyPr anchor="b">
            <a:normAutofit/>
          </a:bodyPr>
          <a:lstStyle/>
          <a:p>
            <a:r>
              <a:rPr lang="en-US" dirty="0"/>
              <a:t>Applicant Eligibility– </a:t>
            </a:r>
            <a:r>
              <a:rPr lang="en-US" i="1" dirty="0"/>
              <a:t>Entity Types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5205F3A-AA68-35B2-40EB-05C18AFB9DBE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94360" y="3015589"/>
            <a:ext cx="9778365" cy="1809416"/>
          </a:xfrm>
        </p:spPr>
        <p:txBody>
          <a:bodyPr>
            <a:normAutofit/>
          </a:bodyPr>
          <a:lstStyle/>
          <a:p>
            <a:r>
              <a:rPr lang="en-US" sz="2400" dirty="0"/>
              <a:t>- Eligible public or private non-profit, New Jersey-based 501 (c)(3) organizations are eligible to apply.</a:t>
            </a:r>
          </a:p>
          <a:p>
            <a:r>
              <a:rPr lang="en-US" sz="2400" dirty="0"/>
              <a:t>- Organizations that currently receive State Food Purchase Program funding are not eligible to apply for this grant.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44649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3">
      <a:dk1>
        <a:sysClr val="windowText" lastClr="000000"/>
      </a:dk1>
      <a:lt1>
        <a:sysClr val="window" lastClr="FFFFFF"/>
      </a:lt1>
      <a:dk2>
        <a:srgbClr val="455F51"/>
      </a:dk2>
      <a:lt2>
        <a:srgbClr val="BFE2A7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78853419_Win32_SL_V5" id="{958D2C9E-948D-4354-BF9D-DF8AE3C2B240}" vid="{22D4A967-05D2-4D72-8594-54CFF341483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11F30BEF9A7C4AA71722C282C5CF4F" ma:contentTypeVersion="12" ma:contentTypeDescription="Create a new document." ma:contentTypeScope="" ma:versionID="7dbdeda7005ee6ba4e43d06b18008aa7">
  <xsd:schema xmlns:xsd="http://www.w3.org/2001/XMLSchema" xmlns:xs="http://www.w3.org/2001/XMLSchema" xmlns:p="http://schemas.microsoft.com/office/2006/metadata/properties" xmlns:ns2="718c056d-5d28-4c19-b4d4-53655a0deb17" xmlns:ns3="00cf5b71-b722-47f7-beea-3153dd5394c1" targetNamespace="http://schemas.microsoft.com/office/2006/metadata/properties" ma:root="true" ma:fieldsID="0a9bf59fb9b5374e2c87455ed521ebf3" ns2:_="" ns3:_="">
    <xsd:import namespace="718c056d-5d28-4c19-b4d4-53655a0deb17"/>
    <xsd:import namespace="00cf5b71-b722-47f7-beea-3153dd5394c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8c056d-5d28-4c19-b4d4-53655a0deb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c81b0449-a7ed-439f-be55-0163d7004e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cf5b71-b722-47f7-beea-3153dd5394c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eed4038-f35a-4988-ae68-9f411fe6b867}" ma:internalName="TaxCatchAll" ma:showField="CatchAllData" ma:web="00cf5b71-b722-47f7-beea-3153dd5394c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18c056d-5d28-4c19-b4d4-53655a0deb17">
      <Terms xmlns="http://schemas.microsoft.com/office/infopath/2007/PartnerControls"/>
    </lcf76f155ced4ddcb4097134ff3c332f>
    <TaxCatchAll xmlns="00cf5b71-b722-47f7-beea-3153dd5394c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4F06B01-8FFA-420A-8311-BE7C6AD0FA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8c056d-5d28-4c19-b4d4-53655a0deb17"/>
    <ds:schemaRef ds:uri="00cf5b71-b722-47f7-beea-3153dd5394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F4B194E-8B30-4377-8C59-ECFB902D2A26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  <ds:schemaRef ds:uri="405d957b-c37c-4be6-bb37-608c31a37f6b"/>
    <ds:schemaRef ds:uri="62419dcd-cd37-4584-b53e-12ce037f786a"/>
    <ds:schemaRef ds:uri="718c056d-5d28-4c19-b4d4-53655a0deb17"/>
    <ds:schemaRef ds:uri="00cf5b71-b722-47f7-beea-3153dd5394c1"/>
  </ds:schemaRefs>
</ds:datastoreItem>
</file>

<file path=customXml/itemProps3.xml><?xml version="1.0" encoding="utf-8"?>
<ds:datastoreItem xmlns:ds="http://schemas.openxmlformats.org/officeDocument/2006/customXml" ds:itemID="{C21FFAC0-05A2-416A-B06C-C248395482CF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Geometric annual presentation</Template>
  <TotalTime>4879</TotalTime>
  <Words>1048</Words>
  <Application>Microsoft Office PowerPoint</Application>
  <PresentationFormat>Widescreen</PresentationFormat>
  <Paragraphs>113</Paragraphs>
  <Slides>20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Franklin Gothic Book</vt:lpstr>
      <vt:lpstr>Franklin Gothic Demi</vt:lpstr>
      <vt:lpstr>Wingdings</vt:lpstr>
      <vt:lpstr>Custom</vt:lpstr>
      <vt:lpstr>FY27 Farm Gleaning and Seafood Recovery Support Program</vt:lpstr>
      <vt:lpstr>Agenda</vt:lpstr>
      <vt:lpstr>What is “Gleaning”?</vt:lpstr>
      <vt:lpstr>Farm Gleaning:  The active involvement in the hands-on work of harvesting surplus produce from farms, orchards, and gardens.  Seafood Recovery:  The active involvement in the hands-on work of recovering surplus seafood from fisheries, docks, or markets.  </vt:lpstr>
      <vt:lpstr>Program Overview</vt:lpstr>
      <vt:lpstr>Program Overview - Background</vt:lpstr>
      <vt:lpstr>Program Overview – FY27 Available Funding</vt:lpstr>
      <vt:lpstr>Applicant Eligibility</vt:lpstr>
      <vt:lpstr>Applicant Eligibility– Entity Types</vt:lpstr>
      <vt:lpstr>Applicant Eligibility– Definitions</vt:lpstr>
      <vt:lpstr>Eligible/Ineligible Costs</vt:lpstr>
      <vt:lpstr>Grant Supported Activities</vt:lpstr>
      <vt:lpstr>Examples of Allowable Costs </vt:lpstr>
      <vt:lpstr>Examples of Unallowable Costs </vt:lpstr>
      <vt:lpstr>How to Apply?</vt:lpstr>
      <vt:lpstr>Application Process</vt:lpstr>
      <vt:lpstr>Application Materials</vt:lpstr>
      <vt:lpstr>Application Checklist - Explained</vt:lpstr>
      <vt:lpstr>Q&amp;A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Conners, William [AG]</dc:creator>
  <cp:lastModifiedBy>Conners, William [AG]</cp:lastModifiedBy>
  <cp:revision>3</cp:revision>
  <dcterms:created xsi:type="dcterms:W3CDTF">2025-12-12T14:40:42Z</dcterms:created>
  <dcterms:modified xsi:type="dcterms:W3CDTF">2026-07-06T17:46:09Z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0x0101005A11F30BEF9A7C4AA71722C282C5CF4F</vt:lpwstr>
  </property>
  <property fmtid="{D5CDD505-2E9C-101B-9397-08002B2CF9AE}" pid="3" name="MediaServiceImageTags">
    <vt:lpwstr/>
  </property>
  <property fmtid="{D5CDD505-2E9C-101B-9397-08002B2CF9AE}" pid="4" name="_ExtendedDescription">
    <vt:lpwstr/>
  </property>
</Properties>
</file>