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handoutMasterIdLst>
    <p:handoutMasterId r:id="rId30"/>
  </p:handoutMasterIdLst>
  <p:sldIdLst>
    <p:sldId id="256" r:id="rId5"/>
    <p:sldId id="2147471487" r:id="rId6"/>
    <p:sldId id="2147471497" r:id="rId7"/>
    <p:sldId id="2147471488" r:id="rId8"/>
    <p:sldId id="2147471489" r:id="rId9"/>
    <p:sldId id="2147471499" r:id="rId10"/>
    <p:sldId id="2147471500" r:id="rId11"/>
    <p:sldId id="2147471501" r:id="rId12"/>
    <p:sldId id="510" r:id="rId13"/>
    <p:sldId id="511" r:id="rId14"/>
    <p:sldId id="515" r:id="rId15"/>
    <p:sldId id="509" r:id="rId16"/>
    <p:sldId id="2147471476" r:id="rId17"/>
    <p:sldId id="2147471477" r:id="rId18"/>
    <p:sldId id="2147471486" r:id="rId19"/>
    <p:sldId id="2147471479" r:id="rId20"/>
    <p:sldId id="2147471480" r:id="rId21"/>
    <p:sldId id="2147471481" r:id="rId22"/>
    <p:sldId id="2147471482" r:id="rId23"/>
    <p:sldId id="2147471483" r:id="rId24"/>
    <p:sldId id="2147471484" r:id="rId25"/>
    <p:sldId id="2147471485" r:id="rId26"/>
    <p:sldId id="480" r:id="rId27"/>
    <p:sldId id="2147471498" r:id="rId28"/>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ca26474" initials="d" lastIdx="2" clrIdx="0"/>
  <p:cmAuthor id="1" name="Grant R. Colon" initials="GRC" lastIdx="1" clrIdx="1"/>
  <p:cmAuthor id="2" name="Shuster, James" initials="SJ" lastIdx="7" clrIdx="2">
    <p:extLst>
      <p:ext uri="{19B8F6BF-5375-455C-9EA6-DF929625EA0E}">
        <p15:presenceInfo xmlns:p15="http://schemas.microsoft.com/office/powerpoint/2012/main" userId="S-1-5-21-1085031214-2049760794-1177238915-243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A71"/>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10" autoAdjust="0"/>
  </p:normalViewPr>
  <p:slideViewPr>
    <p:cSldViewPr>
      <p:cViewPr varScale="1">
        <p:scale>
          <a:sx n="104" d="100"/>
          <a:sy n="104" d="100"/>
        </p:scale>
        <p:origin x="182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E6E4EE-4DB7-40B9-BFA4-2282DFE33342}"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43FBFC99-0B66-4F68-9891-9F4B4B56B353}">
      <dgm:prSet custT="1"/>
      <dgm:spPr/>
      <dgm:t>
        <a:bodyPr/>
        <a:lstStyle/>
        <a:p>
          <a:r>
            <a:rPr lang="en-US" sz="2200" dirty="0"/>
            <a:t>The Data Warehouse is built using Microsoft Business Intelligence Stack</a:t>
          </a:r>
        </a:p>
      </dgm:t>
    </dgm:pt>
    <dgm:pt modelId="{C9B3BC53-F35F-4116-B1DC-47C8B956ED90}" type="parTrans" cxnId="{3612C26E-490C-4B05-8E42-B721BB80ECEA}">
      <dgm:prSet/>
      <dgm:spPr/>
      <dgm:t>
        <a:bodyPr/>
        <a:lstStyle/>
        <a:p>
          <a:endParaRPr lang="en-US" sz="2200"/>
        </a:p>
      </dgm:t>
    </dgm:pt>
    <dgm:pt modelId="{9CA90F89-4252-4A32-A9EF-88422E8789F8}" type="sibTrans" cxnId="{3612C26E-490C-4B05-8E42-B721BB80ECEA}">
      <dgm:prSet/>
      <dgm:spPr/>
      <dgm:t>
        <a:bodyPr/>
        <a:lstStyle/>
        <a:p>
          <a:endParaRPr lang="en-US" sz="2200"/>
        </a:p>
      </dgm:t>
    </dgm:pt>
    <dgm:pt modelId="{4163FE5F-07F2-47E9-BED0-555C01D8B792}">
      <dgm:prSet custT="1"/>
      <dgm:spPr/>
      <dgm:t>
        <a:bodyPr/>
        <a:lstStyle/>
        <a:p>
          <a:r>
            <a:rPr lang="en-US" sz="2200" dirty="0"/>
            <a:t>The Data Warehouse is synchronized with the OLTP using real time replication and ETL</a:t>
          </a:r>
        </a:p>
      </dgm:t>
    </dgm:pt>
    <dgm:pt modelId="{5A4B8359-50DD-4695-917E-7B214D83BED8}" type="parTrans" cxnId="{7BC2DD0C-DDE0-47CB-89D9-1F9F9FA76DE2}">
      <dgm:prSet/>
      <dgm:spPr/>
      <dgm:t>
        <a:bodyPr/>
        <a:lstStyle/>
        <a:p>
          <a:endParaRPr lang="en-US" sz="2200"/>
        </a:p>
      </dgm:t>
    </dgm:pt>
    <dgm:pt modelId="{21E0DAB8-0E74-4EBF-9B4F-825DBEE5D1A7}" type="sibTrans" cxnId="{7BC2DD0C-DDE0-47CB-89D9-1F9F9FA76DE2}">
      <dgm:prSet/>
      <dgm:spPr/>
      <dgm:t>
        <a:bodyPr/>
        <a:lstStyle/>
        <a:p>
          <a:endParaRPr lang="en-US" sz="2200"/>
        </a:p>
      </dgm:t>
    </dgm:pt>
    <dgm:pt modelId="{28A161EC-B191-4643-BCD9-C68141DD0DDB}">
      <dgm:prSet custT="1"/>
      <dgm:spPr/>
      <dgm:t>
        <a:bodyPr/>
        <a:lstStyle/>
        <a:p>
          <a:r>
            <a:rPr lang="en-US" sz="2200" dirty="0"/>
            <a:t>The Data Warehouse data model is optimized to perform queries needed for reporting and analytics </a:t>
          </a:r>
        </a:p>
      </dgm:t>
    </dgm:pt>
    <dgm:pt modelId="{39839FAF-4F4E-43C1-9869-24B107B89BEA}" type="parTrans" cxnId="{B242437D-B5EE-471E-850D-53258988012B}">
      <dgm:prSet/>
      <dgm:spPr/>
      <dgm:t>
        <a:bodyPr/>
        <a:lstStyle/>
        <a:p>
          <a:endParaRPr lang="en-US" sz="2200"/>
        </a:p>
      </dgm:t>
    </dgm:pt>
    <dgm:pt modelId="{8C5007E2-C69B-4FA1-8A1F-F3515EA0D777}" type="sibTrans" cxnId="{B242437D-B5EE-471E-850D-53258988012B}">
      <dgm:prSet/>
      <dgm:spPr/>
      <dgm:t>
        <a:bodyPr/>
        <a:lstStyle/>
        <a:p>
          <a:endParaRPr lang="en-US" sz="2200"/>
        </a:p>
      </dgm:t>
    </dgm:pt>
    <dgm:pt modelId="{50E3A2EF-5F84-47D2-AB62-3369BE6A51B4}">
      <dgm:prSet custT="1"/>
      <dgm:spPr/>
      <dgm:t>
        <a:bodyPr/>
        <a:lstStyle/>
        <a:p>
          <a:r>
            <a:rPr lang="en-US" sz="2200" dirty="0"/>
            <a:t>The Data Warehouse keeps track of historical data and integrates data from both internal and external data sources</a:t>
          </a:r>
        </a:p>
      </dgm:t>
    </dgm:pt>
    <dgm:pt modelId="{94333E70-9DFE-4B9A-AB35-289A0CA75E51}" type="parTrans" cxnId="{B1699EFB-2620-409C-BB50-1F5CB93FB4E2}">
      <dgm:prSet/>
      <dgm:spPr/>
      <dgm:t>
        <a:bodyPr/>
        <a:lstStyle/>
        <a:p>
          <a:endParaRPr lang="en-US" sz="2200"/>
        </a:p>
      </dgm:t>
    </dgm:pt>
    <dgm:pt modelId="{45679C68-1C93-44C7-97C0-429260A6B552}" type="sibTrans" cxnId="{B1699EFB-2620-409C-BB50-1F5CB93FB4E2}">
      <dgm:prSet/>
      <dgm:spPr/>
      <dgm:t>
        <a:bodyPr/>
        <a:lstStyle/>
        <a:p>
          <a:endParaRPr lang="en-US" sz="2200"/>
        </a:p>
      </dgm:t>
    </dgm:pt>
    <dgm:pt modelId="{799ED806-D77E-4F8B-A9CB-2C4B3B710070}">
      <dgm:prSet custT="1"/>
      <dgm:spPr/>
      <dgm:t>
        <a:bodyPr/>
        <a:lstStyle/>
        <a:p>
          <a:r>
            <a:rPr lang="en-US" sz="2200" dirty="0"/>
            <a:t>The Data Warehouse ETL is used to send data outbound to various targets like vendors, End users, OIT and other agencies.</a:t>
          </a:r>
        </a:p>
      </dgm:t>
    </dgm:pt>
    <dgm:pt modelId="{4266A446-CF30-4F6C-B9BA-EC53424D421C}" type="parTrans" cxnId="{D25103D7-B3D2-4930-9DFC-AAC0FB41B0C6}">
      <dgm:prSet/>
      <dgm:spPr/>
      <dgm:t>
        <a:bodyPr/>
        <a:lstStyle/>
        <a:p>
          <a:endParaRPr lang="en-US" sz="2200"/>
        </a:p>
      </dgm:t>
    </dgm:pt>
    <dgm:pt modelId="{84DF4A66-B860-402C-8BBF-D3598A68C617}" type="sibTrans" cxnId="{D25103D7-B3D2-4930-9DFC-AAC0FB41B0C6}">
      <dgm:prSet/>
      <dgm:spPr/>
      <dgm:t>
        <a:bodyPr/>
        <a:lstStyle/>
        <a:p>
          <a:endParaRPr lang="en-US" sz="2200"/>
        </a:p>
      </dgm:t>
    </dgm:pt>
    <dgm:pt modelId="{23F665EF-DF7E-4B4F-87E6-4738DD88A6A1}" type="pres">
      <dgm:prSet presAssocID="{89E6E4EE-4DB7-40B9-BFA4-2282DFE33342}" presName="vert0" presStyleCnt="0">
        <dgm:presLayoutVars>
          <dgm:dir/>
          <dgm:animOne val="branch"/>
          <dgm:animLvl val="lvl"/>
        </dgm:presLayoutVars>
      </dgm:prSet>
      <dgm:spPr/>
    </dgm:pt>
    <dgm:pt modelId="{87B45C20-3F98-43A9-ABB9-B498449CD338}" type="pres">
      <dgm:prSet presAssocID="{43FBFC99-0B66-4F68-9891-9F4B4B56B353}" presName="thickLine" presStyleLbl="alignNode1" presStyleIdx="0" presStyleCnt="5"/>
      <dgm:spPr/>
    </dgm:pt>
    <dgm:pt modelId="{40B31301-268B-46DE-98B1-961F0C4B40F8}" type="pres">
      <dgm:prSet presAssocID="{43FBFC99-0B66-4F68-9891-9F4B4B56B353}" presName="horz1" presStyleCnt="0"/>
      <dgm:spPr/>
    </dgm:pt>
    <dgm:pt modelId="{764000D8-F67C-46F9-9107-33A0392438C4}" type="pres">
      <dgm:prSet presAssocID="{43FBFC99-0B66-4F68-9891-9F4B4B56B353}" presName="tx1" presStyleLbl="revTx" presStyleIdx="0" presStyleCnt="5"/>
      <dgm:spPr/>
    </dgm:pt>
    <dgm:pt modelId="{9DF0B94E-C1A8-4B08-954C-4AC68D7AB897}" type="pres">
      <dgm:prSet presAssocID="{43FBFC99-0B66-4F68-9891-9F4B4B56B353}" presName="vert1" presStyleCnt="0"/>
      <dgm:spPr/>
    </dgm:pt>
    <dgm:pt modelId="{98F847B4-8671-404C-9064-B9B7BEC518B9}" type="pres">
      <dgm:prSet presAssocID="{4163FE5F-07F2-47E9-BED0-555C01D8B792}" presName="thickLine" presStyleLbl="alignNode1" presStyleIdx="1" presStyleCnt="5"/>
      <dgm:spPr/>
    </dgm:pt>
    <dgm:pt modelId="{A63D8804-B11F-4D5C-9688-3CB23C0C45A7}" type="pres">
      <dgm:prSet presAssocID="{4163FE5F-07F2-47E9-BED0-555C01D8B792}" presName="horz1" presStyleCnt="0"/>
      <dgm:spPr/>
    </dgm:pt>
    <dgm:pt modelId="{3FFF26FD-325E-4F37-9E8D-E073BDCCFBD5}" type="pres">
      <dgm:prSet presAssocID="{4163FE5F-07F2-47E9-BED0-555C01D8B792}" presName="tx1" presStyleLbl="revTx" presStyleIdx="1" presStyleCnt="5"/>
      <dgm:spPr/>
    </dgm:pt>
    <dgm:pt modelId="{054047C3-E628-4059-AB6E-F2710902B80E}" type="pres">
      <dgm:prSet presAssocID="{4163FE5F-07F2-47E9-BED0-555C01D8B792}" presName="vert1" presStyleCnt="0"/>
      <dgm:spPr/>
    </dgm:pt>
    <dgm:pt modelId="{A72FDC81-ECF1-497B-B75F-25E9CB1EAE71}" type="pres">
      <dgm:prSet presAssocID="{28A161EC-B191-4643-BCD9-C68141DD0DDB}" presName="thickLine" presStyleLbl="alignNode1" presStyleIdx="2" presStyleCnt="5"/>
      <dgm:spPr/>
    </dgm:pt>
    <dgm:pt modelId="{ED1AAA54-7066-48D4-BBC0-62BF87F36F42}" type="pres">
      <dgm:prSet presAssocID="{28A161EC-B191-4643-BCD9-C68141DD0DDB}" presName="horz1" presStyleCnt="0"/>
      <dgm:spPr/>
    </dgm:pt>
    <dgm:pt modelId="{C6B586B6-DAE2-4FF8-914F-0E534A80F284}" type="pres">
      <dgm:prSet presAssocID="{28A161EC-B191-4643-BCD9-C68141DD0DDB}" presName="tx1" presStyleLbl="revTx" presStyleIdx="2" presStyleCnt="5"/>
      <dgm:spPr/>
    </dgm:pt>
    <dgm:pt modelId="{D4011DCB-AE94-42FE-B16B-E10562938AD3}" type="pres">
      <dgm:prSet presAssocID="{28A161EC-B191-4643-BCD9-C68141DD0DDB}" presName="vert1" presStyleCnt="0"/>
      <dgm:spPr/>
    </dgm:pt>
    <dgm:pt modelId="{89A409DE-03DD-42F5-AED2-67A8A1DBB5E8}" type="pres">
      <dgm:prSet presAssocID="{50E3A2EF-5F84-47D2-AB62-3369BE6A51B4}" presName="thickLine" presStyleLbl="alignNode1" presStyleIdx="3" presStyleCnt="5"/>
      <dgm:spPr/>
    </dgm:pt>
    <dgm:pt modelId="{6655F114-38DC-4D82-91E7-96FB15C35D7C}" type="pres">
      <dgm:prSet presAssocID="{50E3A2EF-5F84-47D2-AB62-3369BE6A51B4}" presName="horz1" presStyleCnt="0"/>
      <dgm:spPr/>
    </dgm:pt>
    <dgm:pt modelId="{799574AA-CE59-46C4-BB89-E7EE3FC1258F}" type="pres">
      <dgm:prSet presAssocID="{50E3A2EF-5F84-47D2-AB62-3369BE6A51B4}" presName="tx1" presStyleLbl="revTx" presStyleIdx="3" presStyleCnt="5"/>
      <dgm:spPr/>
    </dgm:pt>
    <dgm:pt modelId="{5325F1D3-80B7-4473-B30E-2C36349FEE8B}" type="pres">
      <dgm:prSet presAssocID="{50E3A2EF-5F84-47D2-AB62-3369BE6A51B4}" presName="vert1" presStyleCnt="0"/>
      <dgm:spPr/>
    </dgm:pt>
    <dgm:pt modelId="{82342320-9F47-475E-9633-1A7C63BC7309}" type="pres">
      <dgm:prSet presAssocID="{799ED806-D77E-4F8B-A9CB-2C4B3B710070}" presName="thickLine" presStyleLbl="alignNode1" presStyleIdx="4" presStyleCnt="5"/>
      <dgm:spPr/>
    </dgm:pt>
    <dgm:pt modelId="{0F1C7C72-FF33-4892-8A9C-278B9CC3A7ED}" type="pres">
      <dgm:prSet presAssocID="{799ED806-D77E-4F8B-A9CB-2C4B3B710070}" presName="horz1" presStyleCnt="0"/>
      <dgm:spPr/>
    </dgm:pt>
    <dgm:pt modelId="{8EBEC4BF-879D-467B-8623-0B2053856412}" type="pres">
      <dgm:prSet presAssocID="{799ED806-D77E-4F8B-A9CB-2C4B3B710070}" presName="tx1" presStyleLbl="revTx" presStyleIdx="4" presStyleCnt="5"/>
      <dgm:spPr/>
    </dgm:pt>
    <dgm:pt modelId="{929B31AD-16F5-4E81-8790-30FCE31CB43B}" type="pres">
      <dgm:prSet presAssocID="{799ED806-D77E-4F8B-A9CB-2C4B3B710070}" presName="vert1" presStyleCnt="0"/>
      <dgm:spPr/>
    </dgm:pt>
  </dgm:ptLst>
  <dgm:cxnLst>
    <dgm:cxn modelId="{7BC2DD0C-DDE0-47CB-89D9-1F9F9FA76DE2}" srcId="{89E6E4EE-4DB7-40B9-BFA4-2282DFE33342}" destId="{4163FE5F-07F2-47E9-BED0-555C01D8B792}" srcOrd="1" destOrd="0" parTransId="{5A4B8359-50DD-4695-917E-7B214D83BED8}" sibTransId="{21E0DAB8-0E74-4EBF-9B4F-825DBEE5D1A7}"/>
    <dgm:cxn modelId="{2CAC1125-0A20-411D-B5D4-CE5A2C9E96EB}" type="presOf" srcId="{799ED806-D77E-4F8B-A9CB-2C4B3B710070}" destId="{8EBEC4BF-879D-467B-8623-0B2053856412}" srcOrd="0" destOrd="0" presId="urn:microsoft.com/office/officeart/2008/layout/LinedList"/>
    <dgm:cxn modelId="{A303AA2F-B4EE-4C49-95A9-3AC44E23AF72}" type="presOf" srcId="{43FBFC99-0B66-4F68-9891-9F4B4B56B353}" destId="{764000D8-F67C-46F9-9107-33A0392438C4}" srcOrd="0" destOrd="0" presId="urn:microsoft.com/office/officeart/2008/layout/LinedList"/>
    <dgm:cxn modelId="{5CDBF832-5ECD-4A5A-B7D9-8B556D253AC5}" type="presOf" srcId="{4163FE5F-07F2-47E9-BED0-555C01D8B792}" destId="{3FFF26FD-325E-4F37-9E8D-E073BDCCFBD5}" srcOrd="0" destOrd="0" presId="urn:microsoft.com/office/officeart/2008/layout/LinedList"/>
    <dgm:cxn modelId="{4388A845-E7E5-4880-A7A4-9BE3192AC044}" type="presOf" srcId="{28A161EC-B191-4643-BCD9-C68141DD0DDB}" destId="{C6B586B6-DAE2-4FF8-914F-0E534A80F284}" srcOrd="0" destOrd="0" presId="urn:microsoft.com/office/officeart/2008/layout/LinedList"/>
    <dgm:cxn modelId="{3612C26E-490C-4B05-8E42-B721BB80ECEA}" srcId="{89E6E4EE-4DB7-40B9-BFA4-2282DFE33342}" destId="{43FBFC99-0B66-4F68-9891-9F4B4B56B353}" srcOrd="0" destOrd="0" parTransId="{C9B3BC53-F35F-4116-B1DC-47C8B956ED90}" sibTransId="{9CA90F89-4252-4A32-A9EF-88422E8789F8}"/>
    <dgm:cxn modelId="{B242437D-B5EE-471E-850D-53258988012B}" srcId="{89E6E4EE-4DB7-40B9-BFA4-2282DFE33342}" destId="{28A161EC-B191-4643-BCD9-C68141DD0DDB}" srcOrd="2" destOrd="0" parTransId="{39839FAF-4F4E-43C1-9869-24B107B89BEA}" sibTransId="{8C5007E2-C69B-4FA1-8A1F-F3515EA0D777}"/>
    <dgm:cxn modelId="{E5BE4084-A419-45DA-B11A-C7B2C8A0BED0}" type="presOf" srcId="{50E3A2EF-5F84-47D2-AB62-3369BE6A51B4}" destId="{799574AA-CE59-46C4-BB89-E7EE3FC1258F}" srcOrd="0" destOrd="0" presId="urn:microsoft.com/office/officeart/2008/layout/LinedList"/>
    <dgm:cxn modelId="{962A9BD5-D218-42ED-A700-C5C4AB69F5B2}" type="presOf" srcId="{89E6E4EE-4DB7-40B9-BFA4-2282DFE33342}" destId="{23F665EF-DF7E-4B4F-87E6-4738DD88A6A1}" srcOrd="0" destOrd="0" presId="urn:microsoft.com/office/officeart/2008/layout/LinedList"/>
    <dgm:cxn modelId="{D25103D7-B3D2-4930-9DFC-AAC0FB41B0C6}" srcId="{89E6E4EE-4DB7-40B9-BFA4-2282DFE33342}" destId="{799ED806-D77E-4F8B-A9CB-2C4B3B710070}" srcOrd="4" destOrd="0" parTransId="{4266A446-CF30-4F6C-B9BA-EC53424D421C}" sibTransId="{84DF4A66-B860-402C-8BBF-D3598A68C617}"/>
    <dgm:cxn modelId="{B1699EFB-2620-409C-BB50-1F5CB93FB4E2}" srcId="{89E6E4EE-4DB7-40B9-BFA4-2282DFE33342}" destId="{50E3A2EF-5F84-47D2-AB62-3369BE6A51B4}" srcOrd="3" destOrd="0" parTransId="{94333E70-9DFE-4B9A-AB35-289A0CA75E51}" sibTransId="{45679C68-1C93-44C7-97C0-429260A6B552}"/>
    <dgm:cxn modelId="{2350A480-72B6-4454-9141-D07EF798D50A}" type="presParOf" srcId="{23F665EF-DF7E-4B4F-87E6-4738DD88A6A1}" destId="{87B45C20-3F98-43A9-ABB9-B498449CD338}" srcOrd="0" destOrd="0" presId="urn:microsoft.com/office/officeart/2008/layout/LinedList"/>
    <dgm:cxn modelId="{EBC07220-8B3C-4FDB-B3E4-2E458A89A078}" type="presParOf" srcId="{23F665EF-DF7E-4B4F-87E6-4738DD88A6A1}" destId="{40B31301-268B-46DE-98B1-961F0C4B40F8}" srcOrd="1" destOrd="0" presId="urn:microsoft.com/office/officeart/2008/layout/LinedList"/>
    <dgm:cxn modelId="{6A1EDDED-235F-4078-844B-AA08C50C24B3}" type="presParOf" srcId="{40B31301-268B-46DE-98B1-961F0C4B40F8}" destId="{764000D8-F67C-46F9-9107-33A0392438C4}" srcOrd="0" destOrd="0" presId="urn:microsoft.com/office/officeart/2008/layout/LinedList"/>
    <dgm:cxn modelId="{B331FF9F-55DB-478D-B067-EF00613304CD}" type="presParOf" srcId="{40B31301-268B-46DE-98B1-961F0C4B40F8}" destId="{9DF0B94E-C1A8-4B08-954C-4AC68D7AB897}" srcOrd="1" destOrd="0" presId="urn:microsoft.com/office/officeart/2008/layout/LinedList"/>
    <dgm:cxn modelId="{B6020D3E-79B5-4B20-9C68-7FE025B7C099}" type="presParOf" srcId="{23F665EF-DF7E-4B4F-87E6-4738DD88A6A1}" destId="{98F847B4-8671-404C-9064-B9B7BEC518B9}" srcOrd="2" destOrd="0" presId="urn:microsoft.com/office/officeart/2008/layout/LinedList"/>
    <dgm:cxn modelId="{95D463BA-A55A-497B-AB10-0DFBF48830FF}" type="presParOf" srcId="{23F665EF-DF7E-4B4F-87E6-4738DD88A6A1}" destId="{A63D8804-B11F-4D5C-9688-3CB23C0C45A7}" srcOrd="3" destOrd="0" presId="urn:microsoft.com/office/officeart/2008/layout/LinedList"/>
    <dgm:cxn modelId="{AD2DE69C-CD86-40F6-BDAC-DD0B24E139A1}" type="presParOf" srcId="{A63D8804-B11F-4D5C-9688-3CB23C0C45A7}" destId="{3FFF26FD-325E-4F37-9E8D-E073BDCCFBD5}" srcOrd="0" destOrd="0" presId="urn:microsoft.com/office/officeart/2008/layout/LinedList"/>
    <dgm:cxn modelId="{04FB0D27-C50F-4716-9DC8-306C5A06B83E}" type="presParOf" srcId="{A63D8804-B11F-4D5C-9688-3CB23C0C45A7}" destId="{054047C3-E628-4059-AB6E-F2710902B80E}" srcOrd="1" destOrd="0" presId="urn:microsoft.com/office/officeart/2008/layout/LinedList"/>
    <dgm:cxn modelId="{69831A2C-E206-464A-B590-083CD5E88021}" type="presParOf" srcId="{23F665EF-DF7E-4B4F-87E6-4738DD88A6A1}" destId="{A72FDC81-ECF1-497B-B75F-25E9CB1EAE71}" srcOrd="4" destOrd="0" presId="urn:microsoft.com/office/officeart/2008/layout/LinedList"/>
    <dgm:cxn modelId="{5FD624BD-BE6C-4933-9A48-43C889493742}" type="presParOf" srcId="{23F665EF-DF7E-4B4F-87E6-4738DD88A6A1}" destId="{ED1AAA54-7066-48D4-BBC0-62BF87F36F42}" srcOrd="5" destOrd="0" presId="urn:microsoft.com/office/officeart/2008/layout/LinedList"/>
    <dgm:cxn modelId="{05369913-6329-4244-A834-88C53670DB7D}" type="presParOf" srcId="{ED1AAA54-7066-48D4-BBC0-62BF87F36F42}" destId="{C6B586B6-DAE2-4FF8-914F-0E534A80F284}" srcOrd="0" destOrd="0" presId="urn:microsoft.com/office/officeart/2008/layout/LinedList"/>
    <dgm:cxn modelId="{2BEAF6D3-A6C7-4EA1-BF3F-C02B88AFFF47}" type="presParOf" srcId="{ED1AAA54-7066-48D4-BBC0-62BF87F36F42}" destId="{D4011DCB-AE94-42FE-B16B-E10562938AD3}" srcOrd="1" destOrd="0" presId="urn:microsoft.com/office/officeart/2008/layout/LinedList"/>
    <dgm:cxn modelId="{34DEAB38-DB0A-4D66-95BF-B6B5D9D23F22}" type="presParOf" srcId="{23F665EF-DF7E-4B4F-87E6-4738DD88A6A1}" destId="{89A409DE-03DD-42F5-AED2-67A8A1DBB5E8}" srcOrd="6" destOrd="0" presId="urn:microsoft.com/office/officeart/2008/layout/LinedList"/>
    <dgm:cxn modelId="{779E4B0B-1065-4D33-85E5-AC507540445E}" type="presParOf" srcId="{23F665EF-DF7E-4B4F-87E6-4738DD88A6A1}" destId="{6655F114-38DC-4D82-91E7-96FB15C35D7C}" srcOrd="7" destOrd="0" presId="urn:microsoft.com/office/officeart/2008/layout/LinedList"/>
    <dgm:cxn modelId="{9E795D80-3B53-4629-9F2F-C4CEAFF46FA2}" type="presParOf" srcId="{6655F114-38DC-4D82-91E7-96FB15C35D7C}" destId="{799574AA-CE59-46C4-BB89-E7EE3FC1258F}" srcOrd="0" destOrd="0" presId="urn:microsoft.com/office/officeart/2008/layout/LinedList"/>
    <dgm:cxn modelId="{56C08C2C-7A24-4C98-A5C8-74EB86ABD89E}" type="presParOf" srcId="{6655F114-38DC-4D82-91E7-96FB15C35D7C}" destId="{5325F1D3-80B7-4473-B30E-2C36349FEE8B}" srcOrd="1" destOrd="0" presId="urn:microsoft.com/office/officeart/2008/layout/LinedList"/>
    <dgm:cxn modelId="{8564184A-5158-4D23-ACD2-70B54E351182}" type="presParOf" srcId="{23F665EF-DF7E-4B4F-87E6-4738DD88A6A1}" destId="{82342320-9F47-475E-9633-1A7C63BC7309}" srcOrd="8" destOrd="0" presId="urn:microsoft.com/office/officeart/2008/layout/LinedList"/>
    <dgm:cxn modelId="{F9F52916-A52F-4B0E-AEB6-603952B4BB3B}" type="presParOf" srcId="{23F665EF-DF7E-4B4F-87E6-4738DD88A6A1}" destId="{0F1C7C72-FF33-4892-8A9C-278B9CC3A7ED}" srcOrd="9" destOrd="0" presId="urn:microsoft.com/office/officeart/2008/layout/LinedList"/>
    <dgm:cxn modelId="{752B3509-1DCA-4184-8FC3-DD6F2BFF8A77}" type="presParOf" srcId="{0F1C7C72-FF33-4892-8A9C-278B9CC3A7ED}" destId="{8EBEC4BF-879D-467B-8623-0B2053856412}" srcOrd="0" destOrd="0" presId="urn:microsoft.com/office/officeart/2008/layout/LinedList"/>
    <dgm:cxn modelId="{70A08197-2659-4917-9518-5F144B48407E}" type="presParOf" srcId="{0F1C7C72-FF33-4892-8A9C-278B9CC3A7ED}" destId="{929B31AD-16F5-4E81-8790-30FCE31CB43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089ECC-400E-4359-8FFB-C7A2F13C4B0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D2140DB-249A-4E36-956A-1332A6273BC7}">
      <dgm:prSet custT="1"/>
      <dgm:spPr/>
      <dgm:t>
        <a:bodyPr/>
        <a:lstStyle/>
        <a:p>
          <a:r>
            <a:rPr lang="en-US" sz="2200" dirty="0"/>
            <a:t>Tableau Dashboards are created from the SIROMS Data Warehouse </a:t>
          </a:r>
        </a:p>
      </dgm:t>
    </dgm:pt>
    <dgm:pt modelId="{1B0B9E21-5B68-4B84-BF98-E63867D6E1A2}" type="parTrans" cxnId="{D6750796-AE7D-4B59-BDEE-2B43F36984E0}">
      <dgm:prSet/>
      <dgm:spPr/>
      <dgm:t>
        <a:bodyPr/>
        <a:lstStyle/>
        <a:p>
          <a:endParaRPr lang="en-US" sz="2200"/>
        </a:p>
      </dgm:t>
    </dgm:pt>
    <dgm:pt modelId="{6EE053F2-71D5-4A06-A225-BA1017A5003D}" type="sibTrans" cxnId="{D6750796-AE7D-4B59-BDEE-2B43F36984E0}">
      <dgm:prSet/>
      <dgm:spPr/>
      <dgm:t>
        <a:bodyPr/>
        <a:lstStyle/>
        <a:p>
          <a:endParaRPr lang="en-US" sz="2200"/>
        </a:p>
      </dgm:t>
    </dgm:pt>
    <dgm:pt modelId="{376BAB22-C41E-4613-AF9B-274D718FB956}">
      <dgm:prSet custT="1"/>
      <dgm:spPr/>
      <dgm:t>
        <a:bodyPr/>
        <a:lstStyle/>
        <a:p>
          <a:r>
            <a:rPr lang="en-US" sz="2200" dirty="0"/>
            <a:t>Tableau is deployed in an Air Gapped Environment separated into Prod, UAT and Staging Sites.</a:t>
          </a:r>
        </a:p>
      </dgm:t>
    </dgm:pt>
    <dgm:pt modelId="{4B961FB2-E86C-4FD7-A2C2-62EAC911A2D2}" type="parTrans" cxnId="{CE7CED69-6AE3-44EE-98B9-1F5B5DA2DED1}">
      <dgm:prSet/>
      <dgm:spPr/>
      <dgm:t>
        <a:bodyPr/>
        <a:lstStyle/>
        <a:p>
          <a:endParaRPr lang="en-US" sz="2200"/>
        </a:p>
      </dgm:t>
    </dgm:pt>
    <dgm:pt modelId="{0375CED3-4C7E-44F7-8378-15408417F813}" type="sibTrans" cxnId="{CE7CED69-6AE3-44EE-98B9-1F5B5DA2DED1}">
      <dgm:prSet/>
      <dgm:spPr/>
      <dgm:t>
        <a:bodyPr/>
        <a:lstStyle/>
        <a:p>
          <a:endParaRPr lang="en-US" sz="2200"/>
        </a:p>
      </dgm:t>
    </dgm:pt>
    <dgm:pt modelId="{19C674ED-6F52-4B0F-8118-F7AB1FA41165}">
      <dgm:prSet custT="1"/>
      <dgm:spPr/>
      <dgm:t>
        <a:bodyPr/>
        <a:lstStyle/>
        <a:p>
          <a:r>
            <a:rPr lang="en-US" sz="2200" dirty="0"/>
            <a:t>Tableau dashboards are published to the tableau site and reports are scheduled to be sent as a PDF and a clickable image to users.</a:t>
          </a:r>
        </a:p>
      </dgm:t>
    </dgm:pt>
    <dgm:pt modelId="{C67ED7E9-533B-4F68-BEA9-BB89C0EAADDA}" type="parTrans" cxnId="{5ADD6EE9-2C5B-44D0-94D5-11B7B1BB2378}">
      <dgm:prSet/>
      <dgm:spPr/>
      <dgm:t>
        <a:bodyPr/>
        <a:lstStyle/>
        <a:p>
          <a:endParaRPr lang="en-US" sz="2200"/>
        </a:p>
      </dgm:t>
    </dgm:pt>
    <dgm:pt modelId="{B14B4C67-C875-40C6-97E3-FC15EB134447}" type="sibTrans" cxnId="{5ADD6EE9-2C5B-44D0-94D5-11B7B1BB2378}">
      <dgm:prSet/>
      <dgm:spPr/>
      <dgm:t>
        <a:bodyPr/>
        <a:lstStyle/>
        <a:p>
          <a:endParaRPr lang="en-US" sz="2200"/>
        </a:p>
      </dgm:t>
    </dgm:pt>
    <dgm:pt modelId="{F38C0E91-D530-463A-A321-1FBD38FE8685}">
      <dgm:prSet custT="1"/>
      <dgm:spPr/>
      <dgm:t>
        <a:bodyPr/>
        <a:lstStyle/>
        <a:p>
          <a:r>
            <a:rPr lang="en-US" sz="2200"/>
            <a:t>Tableau dashboard PDFs are integrated and published to BPM folders</a:t>
          </a:r>
        </a:p>
      </dgm:t>
    </dgm:pt>
    <dgm:pt modelId="{D9B09043-FC9F-4C9E-905A-61BBD59F8E1F}" type="parTrans" cxnId="{5249B484-6C8C-46B2-B09B-CF04D45E30BB}">
      <dgm:prSet/>
      <dgm:spPr/>
      <dgm:t>
        <a:bodyPr/>
        <a:lstStyle/>
        <a:p>
          <a:endParaRPr lang="en-US" sz="2200"/>
        </a:p>
      </dgm:t>
    </dgm:pt>
    <dgm:pt modelId="{60B135AE-0B47-4D11-8FEE-DCE9AAFE5409}" type="sibTrans" cxnId="{5249B484-6C8C-46B2-B09B-CF04D45E30BB}">
      <dgm:prSet/>
      <dgm:spPr/>
      <dgm:t>
        <a:bodyPr/>
        <a:lstStyle/>
        <a:p>
          <a:endParaRPr lang="en-US" sz="2200"/>
        </a:p>
      </dgm:t>
    </dgm:pt>
    <dgm:pt modelId="{3BDD81A4-9AD5-4EA5-A294-35F06224E10C}">
      <dgm:prSet custT="1"/>
      <dgm:spPr/>
      <dgm:t>
        <a:bodyPr/>
        <a:lstStyle/>
        <a:p>
          <a:r>
            <a:rPr lang="en-US" sz="2200"/>
            <a:t>There are 8 active Dashboards that are being used.</a:t>
          </a:r>
        </a:p>
      </dgm:t>
    </dgm:pt>
    <dgm:pt modelId="{ED63A573-8354-46DC-9022-24228FAFFB3C}" type="parTrans" cxnId="{FB05BD79-8801-4A4D-A638-3B14AA203333}">
      <dgm:prSet/>
      <dgm:spPr/>
      <dgm:t>
        <a:bodyPr/>
        <a:lstStyle/>
        <a:p>
          <a:endParaRPr lang="en-US" sz="2200"/>
        </a:p>
      </dgm:t>
    </dgm:pt>
    <dgm:pt modelId="{6E7B3CDC-1547-42C2-B6B8-001D6749D67C}" type="sibTrans" cxnId="{FB05BD79-8801-4A4D-A638-3B14AA203333}">
      <dgm:prSet/>
      <dgm:spPr/>
      <dgm:t>
        <a:bodyPr/>
        <a:lstStyle/>
        <a:p>
          <a:endParaRPr lang="en-US" sz="2200"/>
        </a:p>
      </dgm:t>
    </dgm:pt>
    <dgm:pt modelId="{2235268D-EF55-4773-A1C7-DC72C1CEF9CC}">
      <dgm:prSet custT="1"/>
      <dgm:spPr/>
      <dgm:t>
        <a:bodyPr/>
        <a:lstStyle/>
        <a:p>
          <a:r>
            <a:rPr lang="en-US" sz="2200" dirty="0"/>
            <a:t>Tableau dashboards allow the users to slice and analyze data from summary to detail.</a:t>
          </a:r>
        </a:p>
      </dgm:t>
    </dgm:pt>
    <dgm:pt modelId="{99F9B5DC-1364-47ED-87C9-3B7F1C376E7F}" type="parTrans" cxnId="{B60A3768-C23D-462D-B3A1-E9E31026E405}">
      <dgm:prSet/>
      <dgm:spPr/>
      <dgm:t>
        <a:bodyPr/>
        <a:lstStyle/>
        <a:p>
          <a:endParaRPr lang="en-US" sz="2200"/>
        </a:p>
      </dgm:t>
    </dgm:pt>
    <dgm:pt modelId="{E891C2D7-CB33-455A-868D-07542A14272E}" type="sibTrans" cxnId="{B60A3768-C23D-462D-B3A1-E9E31026E405}">
      <dgm:prSet/>
      <dgm:spPr/>
      <dgm:t>
        <a:bodyPr/>
        <a:lstStyle/>
        <a:p>
          <a:endParaRPr lang="en-US" sz="2200"/>
        </a:p>
      </dgm:t>
    </dgm:pt>
    <dgm:pt modelId="{6F58BA3D-B6A8-4424-B664-0B85BFDADF87}" type="pres">
      <dgm:prSet presAssocID="{90089ECC-400E-4359-8FFB-C7A2F13C4B0A}" presName="vert0" presStyleCnt="0">
        <dgm:presLayoutVars>
          <dgm:dir/>
          <dgm:animOne val="branch"/>
          <dgm:animLvl val="lvl"/>
        </dgm:presLayoutVars>
      </dgm:prSet>
      <dgm:spPr/>
    </dgm:pt>
    <dgm:pt modelId="{7D573165-0745-42DF-9C14-E16853B92AB1}" type="pres">
      <dgm:prSet presAssocID="{3D2140DB-249A-4E36-956A-1332A6273BC7}" presName="thickLine" presStyleLbl="alignNode1" presStyleIdx="0" presStyleCnt="6"/>
      <dgm:spPr/>
    </dgm:pt>
    <dgm:pt modelId="{C6D65928-B413-4042-8EDC-79A6A54BA615}" type="pres">
      <dgm:prSet presAssocID="{3D2140DB-249A-4E36-956A-1332A6273BC7}" presName="horz1" presStyleCnt="0"/>
      <dgm:spPr/>
    </dgm:pt>
    <dgm:pt modelId="{255E1366-3B91-4C9B-93E8-53E7FE4D76AF}" type="pres">
      <dgm:prSet presAssocID="{3D2140DB-249A-4E36-956A-1332A6273BC7}" presName="tx1" presStyleLbl="revTx" presStyleIdx="0" presStyleCnt="6"/>
      <dgm:spPr/>
    </dgm:pt>
    <dgm:pt modelId="{320DA77D-05BB-4B61-BB1A-C3320DE11566}" type="pres">
      <dgm:prSet presAssocID="{3D2140DB-249A-4E36-956A-1332A6273BC7}" presName="vert1" presStyleCnt="0"/>
      <dgm:spPr/>
    </dgm:pt>
    <dgm:pt modelId="{A62CA050-944C-4B8C-9BB3-B13ECE6D2605}" type="pres">
      <dgm:prSet presAssocID="{376BAB22-C41E-4613-AF9B-274D718FB956}" presName="thickLine" presStyleLbl="alignNode1" presStyleIdx="1" presStyleCnt="6"/>
      <dgm:spPr/>
    </dgm:pt>
    <dgm:pt modelId="{53000A63-DA1A-48E5-B5BC-AD6DEF029503}" type="pres">
      <dgm:prSet presAssocID="{376BAB22-C41E-4613-AF9B-274D718FB956}" presName="horz1" presStyleCnt="0"/>
      <dgm:spPr/>
    </dgm:pt>
    <dgm:pt modelId="{BA07A6CC-0FA2-4BBE-A445-10185012DE58}" type="pres">
      <dgm:prSet presAssocID="{376BAB22-C41E-4613-AF9B-274D718FB956}" presName="tx1" presStyleLbl="revTx" presStyleIdx="1" presStyleCnt="6"/>
      <dgm:spPr/>
    </dgm:pt>
    <dgm:pt modelId="{6B095E55-BB72-4012-8A32-C36E5B2AFB87}" type="pres">
      <dgm:prSet presAssocID="{376BAB22-C41E-4613-AF9B-274D718FB956}" presName="vert1" presStyleCnt="0"/>
      <dgm:spPr/>
    </dgm:pt>
    <dgm:pt modelId="{53C16973-F38F-4BF7-A3D6-1AC09366358D}" type="pres">
      <dgm:prSet presAssocID="{19C674ED-6F52-4B0F-8118-F7AB1FA41165}" presName="thickLine" presStyleLbl="alignNode1" presStyleIdx="2" presStyleCnt="6"/>
      <dgm:spPr/>
    </dgm:pt>
    <dgm:pt modelId="{DC274D7D-06D7-4206-8ED2-DC3789C00ADD}" type="pres">
      <dgm:prSet presAssocID="{19C674ED-6F52-4B0F-8118-F7AB1FA41165}" presName="horz1" presStyleCnt="0"/>
      <dgm:spPr/>
    </dgm:pt>
    <dgm:pt modelId="{F59BAE35-38C5-4C17-A5E4-C3BA9DAECB19}" type="pres">
      <dgm:prSet presAssocID="{19C674ED-6F52-4B0F-8118-F7AB1FA41165}" presName="tx1" presStyleLbl="revTx" presStyleIdx="2" presStyleCnt="6"/>
      <dgm:spPr/>
    </dgm:pt>
    <dgm:pt modelId="{D467F6C8-A43C-48F0-9ABE-C4973E481881}" type="pres">
      <dgm:prSet presAssocID="{19C674ED-6F52-4B0F-8118-F7AB1FA41165}" presName="vert1" presStyleCnt="0"/>
      <dgm:spPr/>
    </dgm:pt>
    <dgm:pt modelId="{8CF6861A-0C32-4156-96B9-8E7D06050172}" type="pres">
      <dgm:prSet presAssocID="{F38C0E91-D530-463A-A321-1FBD38FE8685}" presName="thickLine" presStyleLbl="alignNode1" presStyleIdx="3" presStyleCnt="6"/>
      <dgm:spPr/>
    </dgm:pt>
    <dgm:pt modelId="{09D53438-9412-49A6-8FEF-28319C4B1051}" type="pres">
      <dgm:prSet presAssocID="{F38C0E91-D530-463A-A321-1FBD38FE8685}" presName="horz1" presStyleCnt="0"/>
      <dgm:spPr/>
    </dgm:pt>
    <dgm:pt modelId="{E8DEE6E5-AF94-4CC6-91BB-B1A902426EE7}" type="pres">
      <dgm:prSet presAssocID="{F38C0E91-D530-463A-A321-1FBD38FE8685}" presName="tx1" presStyleLbl="revTx" presStyleIdx="3" presStyleCnt="6"/>
      <dgm:spPr/>
    </dgm:pt>
    <dgm:pt modelId="{5BAF9705-DBA9-4776-8D1A-3B8F60510F05}" type="pres">
      <dgm:prSet presAssocID="{F38C0E91-D530-463A-A321-1FBD38FE8685}" presName="vert1" presStyleCnt="0"/>
      <dgm:spPr/>
    </dgm:pt>
    <dgm:pt modelId="{E7D9B431-516F-4328-834A-868C2BE1D67B}" type="pres">
      <dgm:prSet presAssocID="{3BDD81A4-9AD5-4EA5-A294-35F06224E10C}" presName="thickLine" presStyleLbl="alignNode1" presStyleIdx="4" presStyleCnt="6"/>
      <dgm:spPr/>
    </dgm:pt>
    <dgm:pt modelId="{A631246A-0AF9-4C14-A542-BEC1E6A906A2}" type="pres">
      <dgm:prSet presAssocID="{3BDD81A4-9AD5-4EA5-A294-35F06224E10C}" presName="horz1" presStyleCnt="0"/>
      <dgm:spPr/>
    </dgm:pt>
    <dgm:pt modelId="{8C1FE44F-5D89-43BD-B612-25EF8A0AECC7}" type="pres">
      <dgm:prSet presAssocID="{3BDD81A4-9AD5-4EA5-A294-35F06224E10C}" presName="tx1" presStyleLbl="revTx" presStyleIdx="4" presStyleCnt="6"/>
      <dgm:spPr/>
    </dgm:pt>
    <dgm:pt modelId="{5046EE97-F3E8-4023-8B66-1F618BD43A77}" type="pres">
      <dgm:prSet presAssocID="{3BDD81A4-9AD5-4EA5-A294-35F06224E10C}" presName="vert1" presStyleCnt="0"/>
      <dgm:spPr/>
    </dgm:pt>
    <dgm:pt modelId="{3AEA2CC6-B5F0-4570-BAB4-5CC357CEE88D}" type="pres">
      <dgm:prSet presAssocID="{2235268D-EF55-4773-A1C7-DC72C1CEF9CC}" presName="thickLine" presStyleLbl="alignNode1" presStyleIdx="5" presStyleCnt="6"/>
      <dgm:spPr/>
    </dgm:pt>
    <dgm:pt modelId="{B5FB4681-DDB9-4315-BE59-149A003F7E51}" type="pres">
      <dgm:prSet presAssocID="{2235268D-EF55-4773-A1C7-DC72C1CEF9CC}" presName="horz1" presStyleCnt="0"/>
      <dgm:spPr/>
    </dgm:pt>
    <dgm:pt modelId="{12ED6732-F7BC-49B4-8173-BD6DDA461ACC}" type="pres">
      <dgm:prSet presAssocID="{2235268D-EF55-4773-A1C7-DC72C1CEF9CC}" presName="tx1" presStyleLbl="revTx" presStyleIdx="5" presStyleCnt="6"/>
      <dgm:spPr/>
    </dgm:pt>
    <dgm:pt modelId="{A7425892-A960-4490-8DA3-797DCBAC14E7}" type="pres">
      <dgm:prSet presAssocID="{2235268D-EF55-4773-A1C7-DC72C1CEF9CC}" presName="vert1" presStyleCnt="0"/>
      <dgm:spPr/>
    </dgm:pt>
  </dgm:ptLst>
  <dgm:cxnLst>
    <dgm:cxn modelId="{C3F87019-3765-48BF-94E0-F63B408AC194}" type="presOf" srcId="{90089ECC-400E-4359-8FFB-C7A2F13C4B0A}" destId="{6F58BA3D-B6A8-4424-B664-0B85BFDADF87}" srcOrd="0" destOrd="0" presId="urn:microsoft.com/office/officeart/2008/layout/LinedList"/>
    <dgm:cxn modelId="{B60A3768-C23D-462D-B3A1-E9E31026E405}" srcId="{90089ECC-400E-4359-8FFB-C7A2F13C4B0A}" destId="{2235268D-EF55-4773-A1C7-DC72C1CEF9CC}" srcOrd="5" destOrd="0" parTransId="{99F9B5DC-1364-47ED-87C9-3B7F1C376E7F}" sibTransId="{E891C2D7-CB33-455A-868D-07542A14272E}"/>
    <dgm:cxn modelId="{CE7CED69-6AE3-44EE-98B9-1F5B5DA2DED1}" srcId="{90089ECC-400E-4359-8FFB-C7A2F13C4B0A}" destId="{376BAB22-C41E-4613-AF9B-274D718FB956}" srcOrd="1" destOrd="0" parTransId="{4B961FB2-E86C-4FD7-A2C2-62EAC911A2D2}" sibTransId="{0375CED3-4C7E-44F7-8378-15408417F813}"/>
    <dgm:cxn modelId="{856CBC4A-B756-4F03-996D-FE06B4548892}" type="presOf" srcId="{19C674ED-6F52-4B0F-8118-F7AB1FA41165}" destId="{F59BAE35-38C5-4C17-A5E4-C3BA9DAECB19}" srcOrd="0" destOrd="0" presId="urn:microsoft.com/office/officeart/2008/layout/LinedList"/>
    <dgm:cxn modelId="{F3958153-EC64-43A7-A104-D270E04CACC6}" type="presOf" srcId="{2235268D-EF55-4773-A1C7-DC72C1CEF9CC}" destId="{12ED6732-F7BC-49B4-8173-BD6DDA461ACC}" srcOrd="0" destOrd="0" presId="urn:microsoft.com/office/officeart/2008/layout/LinedList"/>
    <dgm:cxn modelId="{FB05BD79-8801-4A4D-A638-3B14AA203333}" srcId="{90089ECC-400E-4359-8FFB-C7A2F13C4B0A}" destId="{3BDD81A4-9AD5-4EA5-A294-35F06224E10C}" srcOrd="4" destOrd="0" parTransId="{ED63A573-8354-46DC-9022-24228FAFFB3C}" sibTransId="{6E7B3CDC-1547-42C2-B6B8-001D6749D67C}"/>
    <dgm:cxn modelId="{83D7857A-50C3-4E31-ADBC-B2F0213071FF}" type="presOf" srcId="{3D2140DB-249A-4E36-956A-1332A6273BC7}" destId="{255E1366-3B91-4C9B-93E8-53E7FE4D76AF}" srcOrd="0" destOrd="0" presId="urn:microsoft.com/office/officeart/2008/layout/LinedList"/>
    <dgm:cxn modelId="{C86BE681-98EA-4A69-AE7E-806D7232C864}" type="presOf" srcId="{F38C0E91-D530-463A-A321-1FBD38FE8685}" destId="{E8DEE6E5-AF94-4CC6-91BB-B1A902426EE7}" srcOrd="0" destOrd="0" presId="urn:microsoft.com/office/officeart/2008/layout/LinedList"/>
    <dgm:cxn modelId="{5249B484-6C8C-46B2-B09B-CF04D45E30BB}" srcId="{90089ECC-400E-4359-8FFB-C7A2F13C4B0A}" destId="{F38C0E91-D530-463A-A321-1FBD38FE8685}" srcOrd="3" destOrd="0" parTransId="{D9B09043-FC9F-4C9E-905A-61BBD59F8E1F}" sibTransId="{60B135AE-0B47-4D11-8FEE-DCE9AAFE5409}"/>
    <dgm:cxn modelId="{D6750796-AE7D-4B59-BDEE-2B43F36984E0}" srcId="{90089ECC-400E-4359-8FFB-C7A2F13C4B0A}" destId="{3D2140DB-249A-4E36-956A-1332A6273BC7}" srcOrd="0" destOrd="0" parTransId="{1B0B9E21-5B68-4B84-BF98-E63867D6E1A2}" sibTransId="{6EE053F2-71D5-4A06-A225-BA1017A5003D}"/>
    <dgm:cxn modelId="{750FF6C9-3F16-46A4-B6C0-38A5779541CF}" type="presOf" srcId="{3BDD81A4-9AD5-4EA5-A294-35F06224E10C}" destId="{8C1FE44F-5D89-43BD-B612-25EF8A0AECC7}" srcOrd="0" destOrd="0" presId="urn:microsoft.com/office/officeart/2008/layout/LinedList"/>
    <dgm:cxn modelId="{92004ECD-B84C-4805-9B04-EDDEB8C4C8F1}" type="presOf" srcId="{376BAB22-C41E-4613-AF9B-274D718FB956}" destId="{BA07A6CC-0FA2-4BBE-A445-10185012DE58}" srcOrd="0" destOrd="0" presId="urn:microsoft.com/office/officeart/2008/layout/LinedList"/>
    <dgm:cxn modelId="{5ADD6EE9-2C5B-44D0-94D5-11B7B1BB2378}" srcId="{90089ECC-400E-4359-8FFB-C7A2F13C4B0A}" destId="{19C674ED-6F52-4B0F-8118-F7AB1FA41165}" srcOrd="2" destOrd="0" parTransId="{C67ED7E9-533B-4F68-BEA9-BB89C0EAADDA}" sibTransId="{B14B4C67-C875-40C6-97E3-FC15EB134447}"/>
    <dgm:cxn modelId="{1857C5CB-AC52-4B77-916E-FE4AC95AF1FA}" type="presParOf" srcId="{6F58BA3D-B6A8-4424-B664-0B85BFDADF87}" destId="{7D573165-0745-42DF-9C14-E16853B92AB1}" srcOrd="0" destOrd="0" presId="urn:microsoft.com/office/officeart/2008/layout/LinedList"/>
    <dgm:cxn modelId="{EBA0F33B-7B45-404C-90F2-55287CD33465}" type="presParOf" srcId="{6F58BA3D-B6A8-4424-B664-0B85BFDADF87}" destId="{C6D65928-B413-4042-8EDC-79A6A54BA615}" srcOrd="1" destOrd="0" presId="urn:microsoft.com/office/officeart/2008/layout/LinedList"/>
    <dgm:cxn modelId="{9FBD848F-CFFC-49B0-9BBA-EE226ECF81A5}" type="presParOf" srcId="{C6D65928-B413-4042-8EDC-79A6A54BA615}" destId="{255E1366-3B91-4C9B-93E8-53E7FE4D76AF}" srcOrd="0" destOrd="0" presId="urn:microsoft.com/office/officeart/2008/layout/LinedList"/>
    <dgm:cxn modelId="{BB74541E-77A8-43E1-9C59-49657BD5EABB}" type="presParOf" srcId="{C6D65928-B413-4042-8EDC-79A6A54BA615}" destId="{320DA77D-05BB-4B61-BB1A-C3320DE11566}" srcOrd="1" destOrd="0" presId="urn:microsoft.com/office/officeart/2008/layout/LinedList"/>
    <dgm:cxn modelId="{C5656EFC-C880-4EE6-94B7-B06D60750B54}" type="presParOf" srcId="{6F58BA3D-B6A8-4424-B664-0B85BFDADF87}" destId="{A62CA050-944C-4B8C-9BB3-B13ECE6D2605}" srcOrd="2" destOrd="0" presId="urn:microsoft.com/office/officeart/2008/layout/LinedList"/>
    <dgm:cxn modelId="{3204095E-F630-4446-9A16-88C7EFECCCA0}" type="presParOf" srcId="{6F58BA3D-B6A8-4424-B664-0B85BFDADF87}" destId="{53000A63-DA1A-48E5-B5BC-AD6DEF029503}" srcOrd="3" destOrd="0" presId="urn:microsoft.com/office/officeart/2008/layout/LinedList"/>
    <dgm:cxn modelId="{AB78A08A-61EC-45EA-8ADB-44A89759CE97}" type="presParOf" srcId="{53000A63-DA1A-48E5-B5BC-AD6DEF029503}" destId="{BA07A6CC-0FA2-4BBE-A445-10185012DE58}" srcOrd="0" destOrd="0" presId="urn:microsoft.com/office/officeart/2008/layout/LinedList"/>
    <dgm:cxn modelId="{F77935DA-33E9-40D8-B6D5-9EEE8623ECFA}" type="presParOf" srcId="{53000A63-DA1A-48E5-B5BC-AD6DEF029503}" destId="{6B095E55-BB72-4012-8A32-C36E5B2AFB87}" srcOrd="1" destOrd="0" presId="urn:microsoft.com/office/officeart/2008/layout/LinedList"/>
    <dgm:cxn modelId="{D3BC7D7D-B82A-4D39-904F-D5E42652A112}" type="presParOf" srcId="{6F58BA3D-B6A8-4424-B664-0B85BFDADF87}" destId="{53C16973-F38F-4BF7-A3D6-1AC09366358D}" srcOrd="4" destOrd="0" presId="urn:microsoft.com/office/officeart/2008/layout/LinedList"/>
    <dgm:cxn modelId="{268EBCA9-F153-48CF-9B17-CC522DA8000F}" type="presParOf" srcId="{6F58BA3D-B6A8-4424-B664-0B85BFDADF87}" destId="{DC274D7D-06D7-4206-8ED2-DC3789C00ADD}" srcOrd="5" destOrd="0" presId="urn:microsoft.com/office/officeart/2008/layout/LinedList"/>
    <dgm:cxn modelId="{1C067D3C-5B78-4859-B717-D77EC0C9C87D}" type="presParOf" srcId="{DC274D7D-06D7-4206-8ED2-DC3789C00ADD}" destId="{F59BAE35-38C5-4C17-A5E4-C3BA9DAECB19}" srcOrd="0" destOrd="0" presId="urn:microsoft.com/office/officeart/2008/layout/LinedList"/>
    <dgm:cxn modelId="{2BC8B3A6-DBD2-4D11-8ED2-54F84E18BC64}" type="presParOf" srcId="{DC274D7D-06D7-4206-8ED2-DC3789C00ADD}" destId="{D467F6C8-A43C-48F0-9ABE-C4973E481881}" srcOrd="1" destOrd="0" presId="urn:microsoft.com/office/officeart/2008/layout/LinedList"/>
    <dgm:cxn modelId="{8EF8C199-8B20-4619-8F8D-8F74B1FB66FA}" type="presParOf" srcId="{6F58BA3D-B6A8-4424-B664-0B85BFDADF87}" destId="{8CF6861A-0C32-4156-96B9-8E7D06050172}" srcOrd="6" destOrd="0" presId="urn:microsoft.com/office/officeart/2008/layout/LinedList"/>
    <dgm:cxn modelId="{8AF69444-CC99-4D98-A69B-0B35E11CDC1D}" type="presParOf" srcId="{6F58BA3D-B6A8-4424-B664-0B85BFDADF87}" destId="{09D53438-9412-49A6-8FEF-28319C4B1051}" srcOrd="7" destOrd="0" presId="urn:microsoft.com/office/officeart/2008/layout/LinedList"/>
    <dgm:cxn modelId="{29B2DA89-2340-4E5B-AD16-3C9A11653605}" type="presParOf" srcId="{09D53438-9412-49A6-8FEF-28319C4B1051}" destId="{E8DEE6E5-AF94-4CC6-91BB-B1A902426EE7}" srcOrd="0" destOrd="0" presId="urn:microsoft.com/office/officeart/2008/layout/LinedList"/>
    <dgm:cxn modelId="{DADD6123-1A77-4799-B505-C0105D8D96F2}" type="presParOf" srcId="{09D53438-9412-49A6-8FEF-28319C4B1051}" destId="{5BAF9705-DBA9-4776-8D1A-3B8F60510F05}" srcOrd="1" destOrd="0" presId="urn:microsoft.com/office/officeart/2008/layout/LinedList"/>
    <dgm:cxn modelId="{E3AE42DE-F32A-49ED-85C0-5FB31BBCBFB4}" type="presParOf" srcId="{6F58BA3D-B6A8-4424-B664-0B85BFDADF87}" destId="{E7D9B431-516F-4328-834A-868C2BE1D67B}" srcOrd="8" destOrd="0" presId="urn:microsoft.com/office/officeart/2008/layout/LinedList"/>
    <dgm:cxn modelId="{6E939D34-CCEA-41AC-BB9D-703BAF8C9C3D}" type="presParOf" srcId="{6F58BA3D-B6A8-4424-B664-0B85BFDADF87}" destId="{A631246A-0AF9-4C14-A542-BEC1E6A906A2}" srcOrd="9" destOrd="0" presId="urn:microsoft.com/office/officeart/2008/layout/LinedList"/>
    <dgm:cxn modelId="{623A9176-8C50-4BBA-A720-EE947A6B749B}" type="presParOf" srcId="{A631246A-0AF9-4C14-A542-BEC1E6A906A2}" destId="{8C1FE44F-5D89-43BD-B612-25EF8A0AECC7}" srcOrd="0" destOrd="0" presId="urn:microsoft.com/office/officeart/2008/layout/LinedList"/>
    <dgm:cxn modelId="{E40E0096-E2D7-4756-88CF-D771F0D5C558}" type="presParOf" srcId="{A631246A-0AF9-4C14-A542-BEC1E6A906A2}" destId="{5046EE97-F3E8-4023-8B66-1F618BD43A77}" srcOrd="1" destOrd="0" presId="urn:microsoft.com/office/officeart/2008/layout/LinedList"/>
    <dgm:cxn modelId="{EFB32E43-05FE-47AE-8E53-AF4C73C5722C}" type="presParOf" srcId="{6F58BA3D-B6A8-4424-B664-0B85BFDADF87}" destId="{3AEA2CC6-B5F0-4570-BAB4-5CC357CEE88D}" srcOrd="10" destOrd="0" presId="urn:microsoft.com/office/officeart/2008/layout/LinedList"/>
    <dgm:cxn modelId="{3C97B127-96AF-4676-A116-1F2593D0F665}" type="presParOf" srcId="{6F58BA3D-B6A8-4424-B664-0B85BFDADF87}" destId="{B5FB4681-DDB9-4315-BE59-149A003F7E51}" srcOrd="11" destOrd="0" presId="urn:microsoft.com/office/officeart/2008/layout/LinedList"/>
    <dgm:cxn modelId="{F14DD93B-80EC-4AA3-B1B3-C847D445319A}" type="presParOf" srcId="{B5FB4681-DDB9-4315-BE59-149A003F7E51}" destId="{12ED6732-F7BC-49B4-8173-BD6DDA461ACC}" srcOrd="0" destOrd="0" presId="urn:microsoft.com/office/officeart/2008/layout/LinedList"/>
    <dgm:cxn modelId="{EF5472E2-4525-4E84-A784-E7B9F39EA204}" type="presParOf" srcId="{B5FB4681-DDB9-4315-BE59-149A003F7E51}" destId="{A7425892-A960-4490-8DA3-797DCBAC14E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45C20-3F98-43A9-ABB9-B498449CD338}">
      <dsp:nvSpPr>
        <dsp:cNvPr id="0" name=""/>
        <dsp:cNvSpPr/>
      </dsp:nvSpPr>
      <dsp:spPr>
        <a:xfrm>
          <a:off x="0" y="613"/>
          <a:ext cx="80772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64000D8-F67C-46F9-9107-33A0392438C4}">
      <dsp:nvSpPr>
        <dsp:cNvPr id="0" name=""/>
        <dsp:cNvSpPr/>
      </dsp:nvSpPr>
      <dsp:spPr>
        <a:xfrm>
          <a:off x="0" y="613"/>
          <a:ext cx="8077200" cy="100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Data Warehouse is built using Microsoft Business Intelligence Stack</a:t>
          </a:r>
        </a:p>
      </dsp:txBody>
      <dsp:txXfrm>
        <a:off x="0" y="613"/>
        <a:ext cx="8077200" cy="1004324"/>
      </dsp:txXfrm>
    </dsp:sp>
    <dsp:sp modelId="{98F847B4-8671-404C-9064-B9B7BEC518B9}">
      <dsp:nvSpPr>
        <dsp:cNvPr id="0" name=""/>
        <dsp:cNvSpPr/>
      </dsp:nvSpPr>
      <dsp:spPr>
        <a:xfrm>
          <a:off x="0" y="1004937"/>
          <a:ext cx="80772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3FFF26FD-325E-4F37-9E8D-E073BDCCFBD5}">
      <dsp:nvSpPr>
        <dsp:cNvPr id="0" name=""/>
        <dsp:cNvSpPr/>
      </dsp:nvSpPr>
      <dsp:spPr>
        <a:xfrm>
          <a:off x="0" y="1004937"/>
          <a:ext cx="8077200" cy="100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Data Warehouse is synchronized with the OLTP using real time replication and ETL</a:t>
          </a:r>
        </a:p>
      </dsp:txBody>
      <dsp:txXfrm>
        <a:off x="0" y="1004937"/>
        <a:ext cx="8077200" cy="1004324"/>
      </dsp:txXfrm>
    </dsp:sp>
    <dsp:sp modelId="{A72FDC81-ECF1-497B-B75F-25E9CB1EAE71}">
      <dsp:nvSpPr>
        <dsp:cNvPr id="0" name=""/>
        <dsp:cNvSpPr/>
      </dsp:nvSpPr>
      <dsp:spPr>
        <a:xfrm>
          <a:off x="0" y="2009262"/>
          <a:ext cx="80772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C6B586B6-DAE2-4FF8-914F-0E534A80F284}">
      <dsp:nvSpPr>
        <dsp:cNvPr id="0" name=""/>
        <dsp:cNvSpPr/>
      </dsp:nvSpPr>
      <dsp:spPr>
        <a:xfrm>
          <a:off x="0" y="2009262"/>
          <a:ext cx="8077200" cy="100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Data Warehouse data model is optimized to perform queries needed for reporting and analytics </a:t>
          </a:r>
        </a:p>
      </dsp:txBody>
      <dsp:txXfrm>
        <a:off x="0" y="2009262"/>
        <a:ext cx="8077200" cy="1004324"/>
      </dsp:txXfrm>
    </dsp:sp>
    <dsp:sp modelId="{89A409DE-03DD-42F5-AED2-67A8A1DBB5E8}">
      <dsp:nvSpPr>
        <dsp:cNvPr id="0" name=""/>
        <dsp:cNvSpPr/>
      </dsp:nvSpPr>
      <dsp:spPr>
        <a:xfrm>
          <a:off x="0" y="3013587"/>
          <a:ext cx="80772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99574AA-CE59-46C4-BB89-E7EE3FC1258F}">
      <dsp:nvSpPr>
        <dsp:cNvPr id="0" name=""/>
        <dsp:cNvSpPr/>
      </dsp:nvSpPr>
      <dsp:spPr>
        <a:xfrm>
          <a:off x="0" y="3013587"/>
          <a:ext cx="8077200" cy="100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Data Warehouse keeps track of historical data and integrates data from both internal and external data sources</a:t>
          </a:r>
        </a:p>
      </dsp:txBody>
      <dsp:txXfrm>
        <a:off x="0" y="3013587"/>
        <a:ext cx="8077200" cy="1004324"/>
      </dsp:txXfrm>
    </dsp:sp>
    <dsp:sp modelId="{82342320-9F47-475E-9633-1A7C63BC7309}">
      <dsp:nvSpPr>
        <dsp:cNvPr id="0" name=""/>
        <dsp:cNvSpPr/>
      </dsp:nvSpPr>
      <dsp:spPr>
        <a:xfrm>
          <a:off x="0" y="4017912"/>
          <a:ext cx="80772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8EBEC4BF-879D-467B-8623-0B2053856412}">
      <dsp:nvSpPr>
        <dsp:cNvPr id="0" name=""/>
        <dsp:cNvSpPr/>
      </dsp:nvSpPr>
      <dsp:spPr>
        <a:xfrm>
          <a:off x="0" y="4017912"/>
          <a:ext cx="8077200" cy="100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 Data Warehouse ETL is used to send data outbound to various targets like vendors, End users, OIT and other agencies.</a:t>
          </a:r>
        </a:p>
      </dsp:txBody>
      <dsp:txXfrm>
        <a:off x="0" y="4017912"/>
        <a:ext cx="8077200" cy="10043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73165-0745-42DF-9C14-E16853B92AB1}">
      <dsp:nvSpPr>
        <dsp:cNvPr id="0" name=""/>
        <dsp:cNvSpPr/>
      </dsp:nvSpPr>
      <dsp:spPr>
        <a:xfrm>
          <a:off x="0" y="2640"/>
          <a:ext cx="8458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5E1366-3B91-4C9B-93E8-53E7FE4D76AF}">
      <dsp:nvSpPr>
        <dsp:cNvPr id="0" name=""/>
        <dsp:cNvSpPr/>
      </dsp:nvSpPr>
      <dsp:spPr>
        <a:xfrm>
          <a:off x="0" y="2640"/>
          <a:ext cx="8458200" cy="900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Tableau Dashboards are created from the SIROMS Data Warehouse </a:t>
          </a:r>
        </a:p>
      </dsp:txBody>
      <dsp:txXfrm>
        <a:off x="0" y="2640"/>
        <a:ext cx="8458200" cy="900469"/>
      </dsp:txXfrm>
    </dsp:sp>
    <dsp:sp modelId="{A62CA050-944C-4B8C-9BB3-B13ECE6D2605}">
      <dsp:nvSpPr>
        <dsp:cNvPr id="0" name=""/>
        <dsp:cNvSpPr/>
      </dsp:nvSpPr>
      <dsp:spPr>
        <a:xfrm>
          <a:off x="0" y="903109"/>
          <a:ext cx="8458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07A6CC-0FA2-4BBE-A445-10185012DE58}">
      <dsp:nvSpPr>
        <dsp:cNvPr id="0" name=""/>
        <dsp:cNvSpPr/>
      </dsp:nvSpPr>
      <dsp:spPr>
        <a:xfrm>
          <a:off x="0" y="903109"/>
          <a:ext cx="8458200" cy="900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Tableau is deployed in an Air Gapped Environment separated into Prod, UAT and Staging Sites.</a:t>
          </a:r>
        </a:p>
      </dsp:txBody>
      <dsp:txXfrm>
        <a:off x="0" y="903109"/>
        <a:ext cx="8458200" cy="900469"/>
      </dsp:txXfrm>
    </dsp:sp>
    <dsp:sp modelId="{53C16973-F38F-4BF7-A3D6-1AC09366358D}">
      <dsp:nvSpPr>
        <dsp:cNvPr id="0" name=""/>
        <dsp:cNvSpPr/>
      </dsp:nvSpPr>
      <dsp:spPr>
        <a:xfrm>
          <a:off x="0" y="1803578"/>
          <a:ext cx="8458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9BAE35-38C5-4C17-A5E4-C3BA9DAECB19}">
      <dsp:nvSpPr>
        <dsp:cNvPr id="0" name=""/>
        <dsp:cNvSpPr/>
      </dsp:nvSpPr>
      <dsp:spPr>
        <a:xfrm>
          <a:off x="0" y="1803578"/>
          <a:ext cx="8458200" cy="900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Tableau dashboards are published to the tableau site and reports are scheduled to be sent as a PDF and a clickable image to users.</a:t>
          </a:r>
        </a:p>
      </dsp:txBody>
      <dsp:txXfrm>
        <a:off x="0" y="1803578"/>
        <a:ext cx="8458200" cy="900469"/>
      </dsp:txXfrm>
    </dsp:sp>
    <dsp:sp modelId="{8CF6861A-0C32-4156-96B9-8E7D06050172}">
      <dsp:nvSpPr>
        <dsp:cNvPr id="0" name=""/>
        <dsp:cNvSpPr/>
      </dsp:nvSpPr>
      <dsp:spPr>
        <a:xfrm>
          <a:off x="0" y="2704048"/>
          <a:ext cx="8458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DEE6E5-AF94-4CC6-91BB-B1A902426EE7}">
      <dsp:nvSpPr>
        <dsp:cNvPr id="0" name=""/>
        <dsp:cNvSpPr/>
      </dsp:nvSpPr>
      <dsp:spPr>
        <a:xfrm>
          <a:off x="0" y="2704048"/>
          <a:ext cx="8458200" cy="900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Tableau dashboard PDFs are integrated and published to BPM folders</a:t>
          </a:r>
        </a:p>
      </dsp:txBody>
      <dsp:txXfrm>
        <a:off x="0" y="2704048"/>
        <a:ext cx="8458200" cy="900469"/>
      </dsp:txXfrm>
    </dsp:sp>
    <dsp:sp modelId="{E7D9B431-516F-4328-834A-868C2BE1D67B}">
      <dsp:nvSpPr>
        <dsp:cNvPr id="0" name=""/>
        <dsp:cNvSpPr/>
      </dsp:nvSpPr>
      <dsp:spPr>
        <a:xfrm>
          <a:off x="0" y="3604517"/>
          <a:ext cx="8458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1FE44F-5D89-43BD-B612-25EF8A0AECC7}">
      <dsp:nvSpPr>
        <dsp:cNvPr id="0" name=""/>
        <dsp:cNvSpPr/>
      </dsp:nvSpPr>
      <dsp:spPr>
        <a:xfrm>
          <a:off x="0" y="3604517"/>
          <a:ext cx="8458200" cy="900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There are 8 active Dashboards that are being used.</a:t>
          </a:r>
        </a:p>
      </dsp:txBody>
      <dsp:txXfrm>
        <a:off x="0" y="3604517"/>
        <a:ext cx="8458200" cy="900469"/>
      </dsp:txXfrm>
    </dsp:sp>
    <dsp:sp modelId="{3AEA2CC6-B5F0-4570-BAB4-5CC357CEE88D}">
      <dsp:nvSpPr>
        <dsp:cNvPr id="0" name=""/>
        <dsp:cNvSpPr/>
      </dsp:nvSpPr>
      <dsp:spPr>
        <a:xfrm>
          <a:off x="0" y="4504986"/>
          <a:ext cx="8458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D6732-F7BC-49B4-8173-BD6DDA461ACC}">
      <dsp:nvSpPr>
        <dsp:cNvPr id="0" name=""/>
        <dsp:cNvSpPr/>
      </dsp:nvSpPr>
      <dsp:spPr>
        <a:xfrm>
          <a:off x="0" y="4504986"/>
          <a:ext cx="8458200" cy="900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Tableau dashboards allow the users to slice and analyze data from summary to detail.</a:t>
          </a:r>
        </a:p>
      </dsp:txBody>
      <dsp:txXfrm>
        <a:off x="0" y="4504986"/>
        <a:ext cx="8458200" cy="9004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421" cy="46657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27" y="0"/>
            <a:ext cx="2972421" cy="466578"/>
          </a:xfrm>
          <a:prstGeom prst="rect">
            <a:avLst/>
          </a:prstGeom>
        </p:spPr>
        <p:txBody>
          <a:bodyPr vert="horz" lIns="91440" tIns="45720" rIns="91440" bIns="45720" rtlCol="0"/>
          <a:lstStyle>
            <a:lvl1pPr algn="r">
              <a:defRPr sz="1200"/>
            </a:lvl1pPr>
          </a:lstStyle>
          <a:p>
            <a:fld id="{4C0BBECA-0A17-4C66-8947-FD3271F63D0D}" type="datetimeFigureOut">
              <a:rPr lang="en-US" smtClean="0"/>
              <a:t>1/31/2024</a:t>
            </a:fld>
            <a:endParaRPr lang="en-US"/>
          </a:p>
        </p:txBody>
      </p:sp>
      <p:sp>
        <p:nvSpPr>
          <p:cNvPr id="4" name="Footer Placeholder 3"/>
          <p:cNvSpPr>
            <a:spLocks noGrp="1"/>
          </p:cNvSpPr>
          <p:nvPr>
            <p:ph type="ftr" sz="quarter" idx="2"/>
          </p:nvPr>
        </p:nvSpPr>
        <p:spPr>
          <a:xfrm>
            <a:off x="1" y="8829822"/>
            <a:ext cx="2972421" cy="46657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27" y="8829822"/>
            <a:ext cx="2972421" cy="466578"/>
          </a:xfrm>
          <a:prstGeom prst="rect">
            <a:avLst/>
          </a:prstGeom>
        </p:spPr>
        <p:txBody>
          <a:bodyPr vert="horz" lIns="91440" tIns="45720" rIns="91440" bIns="45720" rtlCol="0" anchor="b"/>
          <a:lstStyle>
            <a:lvl1pPr algn="r">
              <a:defRPr sz="1200"/>
            </a:lvl1pPr>
          </a:lstStyle>
          <a:p>
            <a:fld id="{78A6779E-10CD-4425-906E-7CF68EF90B29}" type="slidenum">
              <a:rPr lang="en-US" smtClean="0"/>
              <a:t>‹#›</a:t>
            </a:fld>
            <a:endParaRPr lang="en-US"/>
          </a:p>
        </p:txBody>
      </p:sp>
    </p:spTree>
    <p:extLst>
      <p:ext uri="{BB962C8B-B14F-4D97-AF65-F5344CB8AC3E}">
        <p14:creationId xmlns:p14="http://schemas.microsoft.com/office/powerpoint/2010/main" val="2612794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2830" tIns="46415" rIns="92830" bIns="46415" rtlCol="0"/>
          <a:lstStyle>
            <a:lvl1pPr algn="r">
              <a:defRPr sz="1200"/>
            </a:lvl1pPr>
          </a:lstStyle>
          <a:p>
            <a:fld id="{A1FDB7CB-5BBE-4EA4-A363-1C7E331E1C36}" type="datetimeFigureOut">
              <a:rPr lang="en-US" smtClean="0"/>
              <a:t>1/31/2024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2971800" cy="464820"/>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2830" tIns="46415" rIns="92830" bIns="46415" rtlCol="0" anchor="b"/>
          <a:lstStyle>
            <a:lvl1pPr algn="r">
              <a:defRPr sz="1200"/>
            </a:lvl1pPr>
          </a:lstStyle>
          <a:p>
            <a:fld id="{BF2C770F-EB41-479B-BAD6-A532AD510251}" type="slidenum">
              <a:rPr lang="en-US" smtClean="0"/>
              <a:t>‹#›</a:t>
            </a:fld>
            <a:endParaRPr lang="en-US"/>
          </a:p>
        </p:txBody>
      </p:sp>
    </p:spTree>
    <p:extLst>
      <p:ext uri="{BB962C8B-B14F-4D97-AF65-F5344CB8AC3E}">
        <p14:creationId xmlns:p14="http://schemas.microsoft.com/office/powerpoint/2010/main" val="3761960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2</a:t>
            </a:fld>
            <a:endParaRPr lang="en-US"/>
          </a:p>
        </p:txBody>
      </p:sp>
    </p:spTree>
    <p:extLst>
      <p:ext uri="{BB962C8B-B14F-4D97-AF65-F5344CB8AC3E}">
        <p14:creationId xmlns:p14="http://schemas.microsoft.com/office/powerpoint/2010/main" val="1884686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3</a:t>
            </a:fld>
            <a:endParaRPr lang="en-US"/>
          </a:p>
        </p:txBody>
      </p:sp>
    </p:spTree>
    <p:extLst>
      <p:ext uri="{BB962C8B-B14F-4D97-AF65-F5344CB8AC3E}">
        <p14:creationId xmlns:p14="http://schemas.microsoft.com/office/powerpoint/2010/main" val="2329837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5</a:t>
            </a:fld>
            <a:endParaRPr lang="en-US"/>
          </a:p>
        </p:txBody>
      </p:sp>
    </p:spTree>
    <p:extLst>
      <p:ext uri="{BB962C8B-B14F-4D97-AF65-F5344CB8AC3E}">
        <p14:creationId xmlns:p14="http://schemas.microsoft.com/office/powerpoint/2010/main" val="2577333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10</a:t>
            </a:fld>
            <a:endParaRPr lang="en-US"/>
          </a:p>
        </p:txBody>
      </p:sp>
    </p:spTree>
    <p:extLst>
      <p:ext uri="{BB962C8B-B14F-4D97-AF65-F5344CB8AC3E}">
        <p14:creationId xmlns:p14="http://schemas.microsoft.com/office/powerpoint/2010/main" val="3490531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12</a:t>
            </a:fld>
            <a:endParaRPr lang="en-US"/>
          </a:p>
        </p:txBody>
      </p:sp>
    </p:spTree>
    <p:extLst>
      <p:ext uri="{BB962C8B-B14F-4D97-AF65-F5344CB8AC3E}">
        <p14:creationId xmlns:p14="http://schemas.microsoft.com/office/powerpoint/2010/main" val="2649319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16</a:t>
            </a:fld>
            <a:endParaRPr lang="en-US"/>
          </a:p>
        </p:txBody>
      </p:sp>
    </p:spTree>
    <p:extLst>
      <p:ext uri="{BB962C8B-B14F-4D97-AF65-F5344CB8AC3E}">
        <p14:creationId xmlns:p14="http://schemas.microsoft.com/office/powerpoint/2010/main" val="3290119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2C770F-EB41-479B-BAD6-A532AD510251}" type="slidenum">
              <a:rPr lang="en-US" smtClean="0"/>
              <a:t>21</a:t>
            </a:fld>
            <a:endParaRPr lang="en-US"/>
          </a:p>
        </p:txBody>
      </p:sp>
    </p:spTree>
    <p:extLst>
      <p:ext uri="{BB962C8B-B14F-4D97-AF65-F5344CB8AC3E}">
        <p14:creationId xmlns:p14="http://schemas.microsoft.com/office/powerpoint/2010/main" val="1729068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F2C770F-EB41-479B-BAD6-A532AD510251}" type="slidenum">
              <a:rPr lang="en-US" smtClean="0"/>
              <a:t>23</a:t>
            </a:fld>
            <a:endParaRPr lang="en-US"/>
          </a:p>
        </p:txBody>
      </p:sp>
    </p:spTree>
    <p:extLst>
      <p:ext uri="{BB962C8B-B14F-4D97-AF65-F5344CB8AC3E}">
        <p14:creationId xmlns:p14="http://schemas.microsoft.com/office/powerpoint/2010/main" val="1445072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F2C770F-EB41-479B-BAD6-A532AD510251}" type="slidenum">
              <a:rPr lang="en-US" smtClean="0"/>
              <a:t>24</a:t>
            </a:fld>
            <a:endParaRPr lang="en-US"/>
          </a:p>
        </p:txBody>
      </p:sp>
    </p:spTree>
    <p:extLst>
      <p:ext uri="{BB962C8B-B14F-4D97-AF65-F5344CB8AC3E}">
        <p14:creationId xmlns:p14="http://schemas.microsoft.com/office/powerpoint/2010/main" val="36165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24BB21-8F83-47D5-B462-CC6B3E9DA4A1}" type="datetime1">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1993302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2E6B0A-F8F9-43B1-87AB-535D5D64350A}" type="datetime1">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335485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C88152-FB09-4527-A915-7B9EE59B6452}" type="datetime1">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2241941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rge image right+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0E22E1-2CCF-9AA7-4663-E0C5B011C1A9}"/>
              </a:ext>
            </a:extLst>
          </p:cNvPr>
          <p:cNvSpPr>
            <a:spLocks noGrp="1"/>
          </p:cNvSpPr>
          <p:nvPr>
            <p:ph type="title" hasCustomPrompt="1"/>
          </p:nvPr>
        </p:nvSpPr>
        <p:spPr>
          <a:xfrm>
            <a:off x="575072" y="682515"/>
            <a:ext cx="3429000" cy="532765"/>
          </a:xfrm>
        </p:spPr>
        <p:txBody>
          <a:bodyPr/>
          <a:lstStyle/>
          <a:p>
            <a:r>
              <a:rPr lang="en-US" dirty="0"/>
              <a:t>Click to add title</a:t>
            </a:r>
          </a:p>
        </p:txBody>
      </p:sp>
      <p:sp>
        <p:nvSpPr>
          <p:cNvPr id="6" name="Content Placeholder 20">
            <a:extLst>
              <a:ext uri="{FF2B5EF4-FFF2-40B4-BE49-F238E27FC236}">
                <a16:creationId xmlns:a16="http://schemas.microsoft.com/office/drawing/2014/main" id="{33476934-CF78-2D44-A533-364A3E20704C}"/>
              </a:ext>
            </a:extLst>
          </p:cNvPr>
          <p:cNvSpPr>
            <a:spLocks noGrp="1"/>
          </p:cNvSpPr>
          <p:nvPr>
            <p:ph sz="quarter" idx="17" hasCustomPrompt="1"/>
          </p:nvPr>
        </p:nvSpPr>
        <p:spPr>
          <a:xfrm>
            <a:off x="575073" y="1527176"/>
            <a:ext cx="3425428" cy="4565651"/>
          </a:xfrm>
          <a:prstGeom prst="rect">
            <a:avLst/>
          </a:prstGeom>
        </p:spPr>
        <p:txBody>
          <a:bodyPr lIns="0" tIns="0" rIns="0" bIns="0">
            <a:noAutofit/>
          </a:bodyPr>
          <a:lstStyle>
            <a:lvl1pPr marL="0" indent="0">
              <a:spcBef>
                <a:spcPts val="375"/>
              </a:spcBef>
              <a:buClr>
                <a:schemeClr val="tx1"/>
              </a:buClr>
              <a:buSzPct val="110000"/>
              <a:buFont typeface="Arial" pitchFamily="34" charset="0"/>
              <a:buNone/>
              <a:defRPr sz="1500">
                <a:solidFill>
                  <a:schemeClr val="tx1"/>
                </a:solidFill>
                <a:latin typeface="+mn-lt"/>
              </a:defRPr>
            </a:lvl1pPr>
            <a:lvl2pPr marL="197644" indent="-197644">
              <a:spcBef>
                <a:spcPts val="375"/>
              </a:spcBef>
              <a:buClr>
                <a:schemeClr val="tx1"/>
              </a:buClr>
              <a:buSzPct val="110000"/>
              <a:buFont typeface="Arial" pitchFamily="34" charset="0"/>
              <a:buChar char="•"/>
              <a:defRPr sz="1500" baseline="0">
                <a:solidFill>
                  <a:schemeClr val="tx1"/>
                </a:solidFill>
                <a:latin typeface="Arial" pitchFamily="34" charset="0"/>
              </a:defRPr>
            </a:lvl2pPr>
            <a:lvl3pPr marL="402431" indent="-204788">
              <a:spcBef>
                <a:spcPts val="375"/>
              </a:spcBef>
              <a:buClr>
                <a:schemeClr val="tx1"/>
              </a:buClr>
              <a:buSzTx/>
              <a:buFont typeface="Calibri" panose="020F0502020204030204" pitchFamily="34" charset="0"/>
              <a:buChar char="–"/>
              <a:defRPr sz="1350">
                <a:solidFill>
                  <a:schemeClr val="tx1"/>
                </a:solidFill>
                <a:latin typeface="Arial" pitchFamily="34" charset="0"/>
              </a:defRPr>
            </a:lvl3pPr>
            <a:lvl4pPr marL="608410" indent="-205979">
              <a:spcBef>
                <a:spcPts val="375"/>
              </a:spcBef>
              <a:buClr>
                <a:schemeClr val="tx1"/>
              </a:buClr>
              <a:buSzPct val="110000"/>
              <a:buFont typeface="Wingdings" pitchFamily="2" charset="2"/>
              <a:buChar char="§"/>
              <a:defRPr sz="1200">
                <a:solidFill>
                  <a:schemeClr val="tx1"/>
                </a:solidFill>
                <a:latin typeface="Arial" pitchFamily="34" charset="0"/>
              </a:defRPr>
            </a:lvl4pPr>
            <a:lvl5pPr marL="806054" indent="-197644">
              <a:spcBef>
                <a:spcPts val="375"/>
              </a:spcBef>
              <a:buClr>
                <a:schemeClr val="tx1"/>
              </a:buClr>
              <a:buSzPct val="110000"/>
              <a:buFont typeface="Courier New" panose="02070309020205020404" pitchFamily="49" charset="0"/>
              <a:buChar char="o"/>
              <a:defRPr sz="1050">
                <a:solidFill>
                  <a:schemeClr val="tx1"/>
                </a:solidFill>
                <a:latin typeface="Arial" pitchFamily="34" charset="0"/>
              </a:defRPr>
            </a:lvl5pPr>
            <a:lvl6pPr marL="852488" indent="-161925">
              <a:spcBef>
                <a:spcPts val="375"/>
              </a:spcBef>
              <a:buClr>
                <a:schemeClr val="tx1">
                  <a:lumMod val="60000"/>
                  <a:lumOff val="40000"/>
                </a:schemeClr>
              </a:buClr>
              <a:buFont typeface="Verdana" pitchFamily="34" charset="0"/>
              <a:buChar char="•"/>
              <a:defRPr sz="1050" baseline="0">
                <a:solidFill>
                  <a:schemeClr val="tx1"/>
                </a:solidFill>
              </a:defRPr>
            </a:lvl6pPr>
            <a:lvl7pPr marL="1007269" indent="-171450">
              <a:spcBef>
                <a:spcPts val="375"/>
              </a:spcBef>
              <a:buClr>
                <a:schemeClr val="tx1">
                  <a:lumMod val="60000"/>
                  <a:lumOff val="40000"/>
                </a:schemeClr>
              </a:buClr>
              <a:buFont typeface="Verdana" pitchFamily="34" charset="0"/>
              <a:buChar char="•"/>
              <a:defRPr sz="1050" baseline="0">
                <a:solidFill>
                  <a:schemeClr val="tx1"/>
                </a:solidFill>
              </a:defRPr>
            </a:lvl7pPr>
          </a:lstStyle>
          <a:p>
            <a:pPr marL="0" marR="0" lvl="0" indent="0" algn="l" defTabSz="685800" rtl="0" eaLnBrk="1" fontAlgn="auto" latinLnBrk="0" hangingPunct="1">
              <a:lnSpc>
                <a:spcPct val="100000"/>
              </a:lnSpc>
              <a:spcBef>
                <a:spcPts val="375"/>
              </a:spcBef>
              <a:spcAft>
                <a:spcPts val="0"/>
              </a:spcAft>
              <a:buClr>
                <a:schemeClr val="tx1"/>
              </a:buClr>
              <a:buSzPct val="110000"/>
              <a:buFont typeface="Arial" pitchFamily="34" charset="0"/>
              <a:buNone/>
              <a:tabLst/>
              <a:defRPr/>
            </a:pPr>
            <a:r>
              <a:rPr lang="en-US" noProof="0" dirty="0"/>
              <a:t>Click to add text or select icon to insert content.</a:t>
            </a:r>
          </a:p>
        </p:txBody>
      </p:sp>
      <p:sp>
        <p:nvSpPr>
          <p:cNvPr id="4" name="Picture Placeholder 20" descr="Image placeholder. Click icon to add image. Images are available to download from the Brand Source image library.&#10;">
            <a:extLst>
              <a:ext uri="{FF2B5EF4-FFF2-40B4-BE49-F238E27FC236}">
                <a16:creationId xmlns:a16="http://schemas.microsoft.com/office/drawing/2014/main" id="{3A8E2A17-934C-7740-A581-F2AA6728D744}"/>
              </a:ext>
              <a:ext uri="{C183D7F6-B498-43B3-948B-1728B52AA6E4}">
                <adec:decorative xmlns:adec="http://schemas.microsoft.com/office/drawing/2017/decorative" val="0"/>
              </a:ext>
            </a:extLst>
          </p:cNvPr>
          <p:cNvSpPr>
            <a:spLocks noGrp="1"/>
          </p:cNvSpPr>
          <p:nvPr>
            <p:ph type="pic" sz="quarter" idx="14" hasCustomPrompt="1"/>
          </p:nvPr>
        </p:nvSpPr>
        <p:spPr>
          <a:xfrm>
            <a:off x="4572001" y="765176"/>
            <a:ext cx="3996929" cy="5327650"/>
          </a:xfrm>
          <a:prstGeom prst="rect">
            <a:avLst/>
          </a:prstGeom>
        </p:spPr>
        <p:txBody>
          <a:bodyPr lIns="91440" tIns="45720" rIns="91440" bIns="45720">
            <a:noAutofit/>
          </a:bodyPr>
          <a:lstStyle>
            <a:lvl1pPr marL="0" indent="0">
              <a:spcBef>
                <a:spcPts val="375"/>
              </a:spcBef>
              <a:buNone/>
              <a:defRPr lang="en-GB" sz="1350" kern="1200" baseline="0" noProof="0" smtClean="0">
                <a:solidFill>
                  <a:schemeClr val="tx1"/>
                </a:solidFill>
                <a:latin typeface="+mn-lt"/>
                <a:ea typeface="+mn-ea"/>
                <a:cs typeface="+mn-cs"/>
                <a:sym typeface="Wingdings" panose="05000000000000000000" pitchFamily="2" charset="2"/>
              </a:defRPr>
            </a:lvl1pPr>
          </a:lstStyle>
          <a:p>
            <a:r>
              <a:rPr lang="en-US" noProof="0" dirty="0"/>
              <a:t>Click icon to add image. Images are available to download from the Brand Source image library  brand.cgi.com</a:t>
            </a:r>
          </a:p>
        </p:txBody>
      </p:sp>
      <p:sp>
        <p:nvSpPr>
          <p:cNvPr id="2" name="Footer Placeholder 1">
            <a:extLst>
              <a:ext uri="{FF2B5EF4-FFF2-40B4-BE49-F238E27FC236}">
                <a16:creationId xmlns:a16="http://schemas.microsoft.com/office/drawing/2014/main" id="{A2777F67-088D-169E-D23B-911C753C5CE2}"/>
              </a:ext>
              <a:ext uri="{C183D7F6-B498-43B3-948B-1728B52AA6E4}">
                <adec:decorative xmlns:adec="http://schemas.microsoft.com/office/drawing/2017/decorative" val="1"/>
              </a:ext>
            </a:extLst>
          </p:cNvPr>
          <p:cNvSpPr>
            <a:spLocks noGrp="1"/>
          </p:cNvSpPr>
          <p:nvPr>
            <p:ph type="ftr" sz="quarter" idx="21"/>
          </p:nvPr>
        </p:nvSpPr>
        <p:spPr/>
        <p:txBody>
          <a:bodyPr/>
          <a:lstStyle/>
          <a:p>
            <a:endParaRPr lang="en-US" noProof="0" dirty="0"/>
          </a:p>
        </p:txBody>
      </p:sp>
      <p:sp>
        <p:nvSpPr>
          <p:cNvPr id="10" name="Slide Number Placeholder 9">
            <a:extLst>
              <a:ext uri="{FF2B5EF4-FFF2-40B4-BE49-F238E27FC236}">
                <a16:creationId xmlns:a16="http://schemas.microsoft.com/office/drawing/2014/main" id="{B0190D9E-5F99-B4FA-2E16-8DFE9960A3B1}"/>
              </a:ext>
              <a:ext uri="{C183D7F6-B498-43B3-948B-1728B52AA6E4}">
                <adec:decorative xmlns:adec="http://schemas.microsoft.com/office/drawing/2017/decorative" val="1"/>
              </a:ext>
            </a:extLst>
          </p:cNvPr>
          <p:cNvSpPr>
            <a:spLocks noGrp="1"/>
          </p:cNvSpPr>
          <p:nvPr>
            <p:ph type="sldNum" sz="quarter" idx="20"/>
          </p:nvPr>
        </p:nvSpPr>
        <p:spPr/>
        <p:txBody>
          <a:bodyPr/>
          <a:lstStyle/>
          <a:p>
            <a:fld id="{525A3C56-E491-49B2-93F3-63532DF516BC}" type="slidenum">
              <a:rPr lang="en-US" noProof="0" smtClean="0"/>
              <a:pPr/>
              <a:t>‹#›</a:t>
            </a:fld>
            <a:endParaRPr lang="en-US" noProof="0" dirty="0"/>
          </a:p>
        </p:txBody>
      </p:sp>
    </p:spTree>
    <p:extLst>
      <p:ext uri="{BB962C8B-B14F-4D97-AF65-F5344CB8AC3E}">
        <p14:creationId xmlns:p14="http://schemas.microsoft.com/office/powerpoint/2010/main" val="42155620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4CA5F6-B8A8-46EE-B219-DFD4290157DA}" type="datetime1">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798924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8C447D-CB6A-4A21-BF56-019C9227D5F0}" type="datetime1">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4263474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2A1C0B-5D19-4CDF-91D1-D9D8DC527529}" type="datetime1">
              <a:rPr lang="en-US" smtClean="0"/>
              <a:t>1/31/2024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53017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E5721B-3338-48E5-AFD0-EF75A0F770E8}" type="datetime1">
              <a:rPr lang="en-US" smtClean="0"/>
              <a:t>1/31/2024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2080522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8C792A-9E5E-45F5-B769-8F8D1D4FED96}" type="datetime1">
              <a:rPr lang="en-US" smtClean="0"/>
              <a:t>1/31/2024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131281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BE0A7-FCE7-4C11-B57D-9018F05D04A7}" type="datetime1">
              <a:rPr lang="en-US" smtClean="0"/>
              <a:t>1/31/2024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342976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3DD8F0-A9CE-4135-A129-976D095BDFAF}" type="datetime1">
              <a:rPr lang="en-US" smtClean="0"/>
              <a:t>1/31/2024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3099277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522014-BC86-4182-AC10-BAC4C8181128}" type="datetime1">
              <a:rPr lang="en-US" smtClean="0"/>
              <a:t>1/31/2024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D708A9-029A-4873-8902-A470072A7B49}" type="slidenum">
              <a:rPr lang="en-US" smtClean="0"/>
              <a:t>‹#›</a:t>
            </a:fld>
            <a:endParaRPr lang="en-US"/>
          </a:p>
        </p:txBody>
      </p:sp>
    </p:spTree>
    <p:extLst>
      <p:ext uri="{BB962C8B-B14F-4D97-AF65-F5344CB8AC3E}">
        <p14:creationId xmlns:p14="http://schemas.microsoft.com/office/powerpoint/2010/main" val="267838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6BDDF-AF2E-4206-9123-345C08E5B68E}" type="datetime1">
              <a:rPr lang="en-US" smtClean="0"/>
              <a:t>1/31/2024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D708A9-029A-4873-8902-A470072A7B49}" type="slidenum">
              <a:rPr lang="en-US" smtClean="0"/>
              <a:t>‹#›</a:t>
            </a:fld>
            <a:endParaRPr lang="en-US"/>
          </a:p>
        </p:txBody>
      </p:sp>
      <p:sp>
        <p:nvSpPr>
          <p:cNvPr id="8" name="TextBox 7">
            <a:extLst>
              <a:ext uri="{FF2B5EF4-FFF2-40B4-BE49-F238E27FC236}">
                <a16:creationId xmlns:a16="http://schemas.microsoft.com/office/drawing/2014/main" id="{E7F8F276-98E0-4589-22C4-5F8FD094B4EB}"/>
              </a:ext>
            </a:extLst>
          </p:cNvPr>
          <p:cNvSpPr txBox="1"/>
          <p:nvPr>
            <p:extLst>
              <p:ext uri="{1162E1C5-73C7-4A58-AE30-91384D911F3F}">
                <p184:classification xmlns:p184="http://schemas.microsoft.com/office/powerpoint/2018/4/main" val="ftr"/>
              </p:ext>
            </p:extLst>
          </p:nvPr>
        </p:nvSpPr>
        <p:spPr>
          <a:xfrm>
            <a:off x="4270375" y="6365240"/>
            <a:ext cx="635000" cy="137160"/>
          </a:xfrm>
          <a:prstGeom prst="rect">
            <a:avLst/>
          </a:prstGeom>
        </p:spPr>
        <p:txBody>
          <a:bodyPr horzOverflow="overflow" lIns="0" tIns="0" rIns="0" bIns="0">
            <a:spAutoFit/>
          </a:bodyPr>
          <a:lstStyle/>
          <a:p>
            <a:pPr algn="l"/>
            <a:r>
              <a:rPr lang="en-US" sz="900">
                <a:solidFill>
                  <a:srgbClr val="000000"/>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339492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986118" y="735106"/>
            <a:ext cx="7540322" cy="2928470"/>
          </a:xfrm>
        </p:spPr>
        <p:txBody>
          <a:bodyPr anchor="b">
            <a:normAutofit/>
          </a:bodyPr>
          <a:lstStyle/>
          <a:p>
            <a:pPr algn="l"/>
            <a:r>
              <a:rPr lang="en-US" sz="4200" b="1" dirty="0">
                <a:solidFill>
                  <a:srgbClr val="FFFFFF"/>
                </a:solidFill>
              </a:rPr>
              <a:t>SIROMS Technical </a:t>
            </a:r>
            <a:br>
              <a:rPr lang="en-US" sz="4200" b="1" dirty="0">
                <a:solidFill>
                  <a:srgbClr val="FFFFFF"/>
                </a:solidFill>
              </a:rPr>
            </a:br>
            <a:r>
              <a:rPr lang="en-US" sz="4200" b="1" dirty="0">
                <a:solidFill>
                  <a:srgbClr val="FFFFFF"/>
                </a:solidFill>
              </a:rPr>
              <a:t>Environment Overview</a:t>
            </a:r>
          </a:p>
        </p:txBody>
      </p:sp>
      <p:sp>
        <p:nvSpPr>
          <p:cNvPr id="3" name="Subtitle 2"/>
          <p:cNvSpPr>
            <a:spLocks noGrp="1"/>
          </p:cNvSpPr>
          <p:nvPr>
            <p:ph type="subTitle" idx="1"/>
          </p:nvPr>
        </p:nvSpPr>
        <p:spPr>
          <a:xfrm>
            <a:off x="1013011" y="4870824"/>
            <a:ext cx="7504463" cy="1458258"/>
          </a:xfrm>
        </p:spPr>
        <p:txBody>
          <a:bodyPr anchor="ctr">
            <a:normAutofit/>
          </a:bodyPr>
          <a:lstStyle/>
          <a:p>
            <a:pPr algn="l"/>
            <a:r>
              <a:rPr lang="en-US" dirty="0"/>
              <a:t>12/1/2023</a:t>
            </a:r>
          </a:p>
        </p:txBody>
      </p:sp>
    </p:spTree>
    <p:extLst>
      <p:ext uri="{BB962C8B-B14F-4D97-AF65-F5344CB8AC3E}">
        <p14:creationId xmlns:p14="http://schemas.microsoft.com/office/powerpoint/2010/main" val="3771137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4228" y="278535"/>
            <a:ext cx="7421963" cy="1033669"/>
          </a:xfrm>
        </p:spPr>
        <p:txBody>
          <a:bodyPr>
            <a:normAutofit/>
          </a:bodyPr>
          <a:lstStyle/>
          <a:p>
            <a:r>
              <a:rPr lang="en-US" sz="2800" b="1" dirty="0">
                <a:solidFill>
                  <a:srgbClr val="FFFFFF"/>
                </a:solidFill>
              </a:rPr>
              <a:t>Dev\Test Environment Setup</a:t>
            </a:r>
          </a:p>
        </p:txBody>
      </p:sp>
      <p:sp>
        <p:nvSpPr>
          <p:cNvPr id="5" name="Content Placeholder 4"/>
          <p:cNvSpPr>
            <a:spLocks noGrp="1"/>
          </p:cNvSpPr>
          <p:nvPr>
            <p:ph sz="quarter" idx="4294967295"/>
          </p:nvPr>
        </p:nvSpPr>
        <p:spPr>
          <a:xfrm>
            <a:off x="762000" y="1687436"/>
            <a:ext cx="7293023" cy="729803"/>
          </a:xfrm>
          <a:prstGeom prst="rect">
            <a:avLst/>
          </a:prstGeom>
        </p:spPr>
        <p:txBody>
          <a:bodyPr anchor="ctr">
            <a:normAutofit lnSpcReduction="10000"/>
          </a:bodyPr>
          <a:lstStyle/>
          <a:p>
            <a:endParaRPr lang="en-US" sz="1700" dirty="0"/>
          </a:p>
          <a:p>
            <a:r>
              <a:rPr lang="en-US" sz="2200" dirty="0"/>
              <a:t>8 Development Application Servers</a:t>
            </a:r>
          </a:p>
        </p:txBody>
      </p:sp>
      <p:sp>
        <p:nvSpPr>
          <p:cNvPr id="4" name="Slide Number Placeholder 3"/>
          <p:cNvSpPr>
            <a:spLocks noGrp="1"/>
          </p:cNvSpPr>
          <p:nvPr>
            <p:ph type="sldNum" sz="quarter" idx="12"/>
          </p:nvPr>
        </p:nvSpPr>
        <p:spPr>
          <a:xfrm>
            <a:off x="8778240" y="6455431"/>
            <a:ext cx="334434" cy="365125"/>
          </a:xfrm>
        </p:spPr>
        <p:txBody>
          <a:bodyPr>
            <a:normAutofit/>
          </a:bodyPr>
          <a:lstStyle/>
          <a:p>
            <a:pPr>
              <a:spcAft>
                <a:spcPts val="600"/>
              </a:spcAft>
            </a:pPr>
            <a:fld id="{525A3C56-E491-49B2-93F3-63532DF516BC}" type="slidenum">
              <a:rPr lang="en-US" sz="1000">
                <a:solidFill>
                  <a:schemeClr val="tx1">
                    <a:lumMod val="50000"/>
                    <a:lumOff val="50000"/>
                  </a:schemeClr>
                </a:solidFill>
              </a:rPr>
              <a:pPr>
                <a:spcAft>
                  <a:spcPts val="600"/>
                </a:spcAft>
              </a:pPr>
              <a:t>10</a:t>
            </a:fld>
            <a:endParaRPr lang="en-US" sz="1000">
              <a:solidFill>
                <a:schemeClr val="tx1">
                  <a:lumMod val="50000"/>
                  <a:lumOff val="50000"/>
                </a:schemeClr>
              </a:solidFill>
            </a:endParaRPr>
          </a:p>
        </p:txBody>
      </p:sp>
      <p:sp>
        <p:nvSpPr>
          <p:cNvPr id="9" name="Content Placeholder 4">
            <a:extLst>
              <a:ext uri="{FF2B5EF4-FFF2-40B4-BE49-F238E27FC236}">
                <a16:creationId xmlns:a16="http://schemas.microsoft.com/office/drawing/2014/main" id="{FD3A86EA-2C2C-1EF7-698E-1462E61A42A5}"/>
              </a:ext>
            </a:extLst>
          </p:cNvPr>
          <p:cNvSpPr txBox="1">
            <a:spLocks/>
          </p:cNvSpPr>
          <p:nvPr/>
        </p:nvSpPr>
        <p:spPr>
          <a:xfrm>
            <a:off x="762000" y="2298227"/>
            <a:ext cx="7293023" cy="159743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700" dirty="0"/>
          </a:p>
          <a:p>
            <a:r>
              <a:rPr lang="en-US" sz="2200" dirty="0"/>
              <a:t>Total of 8 virtual machines</a:t>
            </a:r>
          </a:p>
          <a:p>
            <a:pPr lvl="1">
              <a:buFont typeface="Wingdings" panose="05000000000000000000" pitchFamily="2" charset="2"/>
              <a:buChar char="Ø"/>
            </a:pPr>
            <a:r>
              <a:rPr lang="en-US" sz="1800" dirty="0"/>
              <a:t>1 web server</a:t>
            </a:r>
          </a:p>
          <a:p>
            <a:pPr lvl="1">
              <a:buFont typeface="Wingdings" panose="05000000000000000000" pitchFamily="2" charset="2"/>
              <a:buChar char="Ø"/>
            </a:pPr>
            <a:r>
              <a:rPr lang="en-US" sz="1800" dirty="0"/>
              <a:t>5 application servers</a:t>
            </a:r>
          </a:p>
          <a:p>
            <a:pPr lvl="1">
              <a:buFont typeface="Wingdings" panose="05000000000000000000" pitchFamily="2" charset="2"/>
              <a:buChar char="Ø"/>
            </a:pPr>
            <a:r>
              <a:rPr lang="en-US" sz="1800" dirty="0"/>
              <a:t>2 database servers</a:t>
            </a:r>
          </a:p>
        </p:txBody>
      </p:sp>
      <p:sp>
        <p:nvSpPr>
          <p:cNvPr id="11" name="TextBox 10">
            <a:extLst>
              <a:ext uri="{FF2B5EF4-FFF2-40B4-BE49-F238E27FC236}">
                <a16:creationId xmlns:a16="http://schemas.microsoft.com/office/drawing/2014/main" id="{B602028E-85E8-098A-AFBF-1F0A669C90DC}"/>
              </a:ext>
            </a:extLst>
          </p:cNvPr>
          <p:cNvSpPr txBox="1"/>
          <p:nvPr/>
        </p:nvSpPr>
        <p:spPr>
          <a:xfrm>
            <a:off x="787400" y="3895660"/>
            <a:ext cx="7293023" cy="1644203"/>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200" dirty="0"/>
              <a:t>Total of 12 virtual machines</a:t>
            </a:r>
          </a:p>
          <a:p>
            <a:pPr marL="914400" lvl="1" indent="-228600">
              <a:lnSpc>
                <a:spcPct val="90000"/>
              </a:lnSpc>
              <a:spcAft>
                <a:spcPts val="600"/>
              </a:spcAft>
              <a:buFont typeface="Arial" panose="020B0604020202020204" pitchFamily="34" charset="0"/>
              <a:buChar char="•"/>
            </a:pPr>
            <a:r>
              <a:rPr lang="en-US" dirty="0"/>
              <a:t>3 web servers</a:t>
            </a:r>
          </a:p>
          <a:p>
            <a:pPr marL="914400" lvl="1" indent="-228600">
              <a:lnSpc>
                <a:spcPct val="90000"/>
              </a:lnSpc>
              <a:spcAft>
                <a:spcPts val="600"/>
              </a:spcAft>
              <a:buFont typeface="Arial" panose="020B0604020202020204" pitchFamily="34" charset="0"/>
              <a:buChar char="•"/>
            </a:pPr>
            <a:r>
              <a:rPr lang="en-US" dirty="0"/>
              <a:t>7 application servers</a:t>
            </a:r>
          </a:p>
          <a:p>
            <a:pPr marL="914400" lvl="1" indent="-228600">
              <a:lnSpc>
                <a:spcPct val="90000"/>
              </a:lnSpc>
              <a:spcAft>
                <a:spcPts val="600"/>
              </a:spcAft>
              <a:buFont typeface="Arial" panose="020B0604020202020204" pitchFamily="34" charset="0"/>
              <a:buChar char="•"/>
            </a:pPr>
            <a:r>
              <a:rPr lang="en-US" dirty="0"/>
              <a:t>2 database servers</a:t>
            </a:r>
          </a:p>
        </p:txBody>
      </p:sp>
      <p:sp>
        <p:nvSpPr>
          <p:cNvPr id="13" name="TextBox 12">
            <a:extLst>
              <a:ext uri="{FF2B5EF4-FFF2-40B4-BE49-F238E27FC236}">
                <a16:creationId xmlns:a16="http://schemas.microsoft.com/office/drawing/2014/main" id="{0FAEDAC3-419B-9349-95D9-6D8DB2AC4120}"/>
              </a:ext>
            </a:extLst>
          </p:cNvPr>
          <p:cNvSpPr txBox="1"/>
          <p:nvPr/>
        </p:nvSpPr>
        <p:spPr>
          <a:xfrm>
            <a:off x="762000" y="5374081"/>
            <a:ext cx="4267200" cy="461665"/>
          </a:xfrm>
          <a:prstGeom prst="rect">
            <a:avLst/>
          </a:prstGeom>
          <a:noFill/>
        </p:spPr>
        <p:txBody>
          <a:bodyPr wrap="square" rtlCol="0">
            <a:spAutoFit/>
          </a:bodyPr>
          <a:lstStyle/>
          <a:p>
            <a:pPr marL="457200" indent="-457200">
              <a:buFont typeface="Arial" panose="020B0604020202020204" pitchFamily="34" charset="0"/>
              <a:buChar char="•"/>
            </a:pPr>
            <a:r>
              <a:rPr lang="en-US" sz="2400" dirty="0"/>
              <a:t>1 Database Server</a:t>
            </a:r>
          </a:p>
        </p:txBody>
      </p:sp>
    </p:spTree>
    <p:extLst>
      <p:ext uri="{BB962C8B-B14F-4D97-AF65-F5344CB8AC3E}">
        <p14:creationId xmlns:p14="http://schemas.microsoft.com/office/powerpoint/2010/main" val="1082884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What is the Version Control Tool?</a:t>
            </a:r>
          </a:p>
        </p:txBody>
      </p:sp>
      <p:sp>
        <p:nvSpPr>
          <p:cNvPr id="3" name="Content Placeholder 2"/>
          <p:cNvSpPr>
            <a:spLocks noGrp="1"/>
          </p:cNvSpPr>
          <p:nvPr>
            <p:ph idx="1"/>
          </p:nvPr>
        </p:nvSpPr>
        <p:spPr>
          <a:xfrm>
            <a:off x="457200" y="1373187"/>
            <a:ext cx="8229600" cy="4983163"/>
          </a:xfrm>
        </p:spPr>
        <p:txBody>
          <a:bodyPr>
            <a:normAutofit fontScale="92500" lnSpcReduction="10000"/>
          </a:bodyPr>
          <a:lstStyle/>
          <a:p>
            <a:pPr lvl="0"/>
            <a:r>
              <a:rPr lang="en-US" sz="2600" dirty="0"/>
              <a:t>Subversion – Opensource version control currently maintained by the Apache Software Foundation. SIROMS developers use this tool to store the current and previous version of the software modules developed for the SIROMS project.</a:t>
            </a:r>
          </a:p>
          <a:p>
            <a:pPr lvl="1">
              <a:buFont typeface="Wingdings" panose="05000000000000000000" pitchFamily="2" charset="2"/>
              <a:buChar char="Ø"/>
            </a:pPr>
            <a:r>
              <a:rPr lang="en-US" sz="2200" dirty="0"/>
              <a:t>Client access: </a:t>
            </a:r>
            <a:r>
              <a:rPr lang="en-US" sz="2200" dirty="0" err="1"/>
              <a:t>TortoiseSVN</a:t>
            </a:r>
            <a:r>
              <a:rPr lang="en-US" sz="2200" dirty="0"/>
              <a:t> – This is the tool that developers use on their local machines to access the files stored on the SVN server. This tool comes with Windows Explorer integration to allow for easy access to files stored on the server.</a:t>
            </a:r>
          </a:p>
          <a:p>
            <a:pPr lvl="1">
              <a:buFont typeface="Wingdings" panose="05000000000000000000" pitchFamily="2" charset="2"/>
              <a:buChar char="Ø"/>
            </a:pPr>
            <a:r>
              <a:rPr lang="en-US" sz="2200" dirty="0"/>
              <a:t>Trunks: Currently there are 3 application trunks configured in the SVN environment:</a:t>
            </a:r>
          </a:p>
          <a:p>
            <a:pPr lvl="2"/>
            <a:r>
              <a:rPr lang="en-US" sz="1900" dirty="0"/>
              <a:t>BPM – modules that are access through the bpm.siroms.com site.</a:t>
            </a:r>
          </a:p>
          <a:p>
            <a:pPr lvl="2"/>
            <a:r>
              <a:rPr lang="en-US" sz="1900" dirty="0"/>
              <a:t>Applications - </a:t>
            </a:r>
            <a:r>
              <a:rPr lang="en-US" sz="1900" dirty="0" err="1"/>
              <a:t>.Net</a:t>
            </a:r>
            <a:r>
              <a:rPr lang="en-US" sz="1900" dirty="0"/>
              <a:t> applications deployed on apps.siroms.com</a:t>
            </a:r>
          </a:p>
          <a:p>
            <a:pPr lvl="2"/>
            <a:r>
              <a:rPr lang="en-US" sz="1900" dirty="0"/>
              <a:t>Integration – Code executed by the Camel integration to transfer data between internal and external applications</a:t>
            </a:r>
          </a:p>
          <a:p>
            <a:endParaRPr lang="en-US" dirty="0"/>
          </a:p>
        </p:txBody>
      </p:sp>
      <p:sp>
        <p:nvSpPr>
          <p:cNvPr id="4" name="Slide Number Placeholder 3"/>
          <p:cNvSpPr>
            <a:spLocks noGrp="1"/>
          </p:cNvSpPr>
          <p:nvPr>
            <p:ph type="sldNum" sz="quarter" idx="12"/>
          </p:nvPr>
        </p:nvSpPr>
        <p:spPr/>
        <p:txBody>
          <a:bodyPr/>
          <a:lstStyle/>
          <a:p>
            <a:fld id="{CCD708A9-029A-4873-8902-A470072A7B49}" type="slidenum">
              <a:rPr lang="en-US" smtClean="0"/>
              <a:t>11</a:t>
            </a:fld>
            <a:endParaRPr lang="en-US"/>
          </a:p>
        </p:txBody>
      </p:sp>
    </p:spTree>
    <p:extLst>
      <p:ext uri="{BB962C8B-B14F-4D97-AF65-F5344CB8AC3E}">
        <p14:creationId xmlns:p14="http://schemas.microsoft.com/office/powerpoint/2010/main" val="1086907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399" y="42480"/>
            <a:ext cx="8229600" cy="639762"/>
          </a:xfrm>
        </p:spPr>
        <p:txBody>
          <a:bodyPr>
            <a:normAutofit/>
          </a:bodyPr>
          <a:lstStyle/>
          <a:p>
            <a:r>
              <a:rPr lang="en-US" sz="2800" b="1" dirty="0"/>
              <a:t>Software</a:t>
            </a:r>
          </a:p>
        </p:txBody>
      </p:sp>
      <p:sp>
        <p:nvSpPr>
          <p:cNvPr id="4" name="Slide Number Placeholder 3"/>
          <p:cNvSpPr>
            <a:spLocks noGrp="1"/>
          </p:cNvSpPr>
          <p:nvPr>
            <p:ph type="sldNum" sz="quarter" idx="12"/>
          </p:nvPr>
        </p:nvSpPr>
        <p:spPr/>
        <p:txBody>
          <a:bodyPr/>
          <a:lstStyle/>
          <a:p>
            <a:fld id="{CCD708A9-029A-4873-8902-A470072A7B49}" type="slidenum">
              <a:rPr lang="en-US" smtClean="0"/>
              <a:t>12</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637566378"/>
              </p:ext>
            </p:extLst>
          </p:nvPr>
        </p:nvGraphicFramePr>
        <p:xfrm>
          <a:off x="190499" y="705194"/>
          <a:ext cx="8763001" cy="5602483"/>
        </p:xfrm>
        <a:graphic>
          <a:graphicData uri="http://schemas.openxmlformats.org/drawingml/2006/table">
            <a:tbl>
              <a:tblPr firstRow="1" firstCol="1" bandRow="1">
                <a:tableStyleId>{5C22544A-7EE6-4342-B048-85BDC9FD1C3A}</a:tableStyleId>
              </a:tblPr>
              <a:tblGrid>
                <a:gridCol w="2044702">
                  <a:extLst>
                    <a:ext uri="{9D8B030D-6E8A-4147-A177-3AD203B41FA5}">
                      <a16:colId xmlns:a16="http://schemas.microsoft.com/office/drawing/2014/main" val="20000"/>
                    </a:ext>
                  </a:extLst>
                </a:gridCol>
                <a:gridCol w="6718299">
                  <a:extLst>
                    <a:ext uri="{9D8B030D-6E8A-4147-A177-3AD203B41FA5}">
                      <a16:colId xmlns:a16="http://schemas.microsoft.com/office/drawing/2014/main" val="20001"/>
                    </a:ext>
                  </a:extLst>
                </a:gridCol>
              </a:tblGrid>
              <a:tr h="199183">
                <a:tc>
                  <a:txBody>
                    <a:bodyPr/>
                    <a:lstStyle/>
                    <a:p>
                      <a:pPr marL="0" marR="0">
                        <a:spcBef>
                          <a:spcPts val="0"/>
                        </a:spcBef>
                        <a:spcAft>
                          <a:spcPts val="0"/>
                        </a:spcAft>
                      </a:pPr>
                      <a:r>
                        <a:rPr lang="en-US" sz="1000" dirty="0">
                          <a:effectLst/>
                        </a:rPr>
                        <a:t>Software</a:t>
                      </a:r>
                      <a:endParaRPr lang="en-US" sz="1000" dirty="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Purpose</a:t>
                      </a:r>
                      <a:endParaRPr lang="en-US" sz="1000">
                        <a:effectLst/>
                        <a:latin typeface="Times New Roman"/>
                        <a:ea typeface="Calibri"/>
                      </a:endParaRPr>
                    </a:p>
                  </a:txBody>
                  <a:tcPr marL="56107" marR="56107" marT="0" marB="0"/>
                </a:tc>
                <a:extLst>
                  <a:ext uri="{0D108BD9-81ED-4DB2-BD59-A6C34878D82A}">
                    <a16:rowId xmlns:a16="http://schemas.microsoft.com/office/drawing/2014/main" val="10000"/>
                  </a:ext>
                </a:extLst>
              </a:tr>
              <a:tr h="159347">
                <a:tc>
                  <a:txBody>
                    <a:bodyPr/>
                    <a:lstStyle/>
                    <a:p>
                      <a:pPr marL="0" marR="0">
                        <a:spcBef>
                          <a:spcPts val="0"/>
                        </a:spcBef>
                        <a:spcAft>
                          <a:spcPts val="0"/>
                        </a:spcAft>
                      </a:pPr>
                      <a:r>
                        <a:rPr lang="en-US" sz="1000">
                          <a:effectLst/>
                        </a:rPr>
                        <a:t>Microsoft Visual Studio</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dirty="0">
                          <a:effectLst/>
                        </a:rPr>
                        <a:t>Development of </a:t>
                      </a:r>
                      <a:r>
                        <a:rPr lang="en-US" sz="1000" dirty="0" err="1">
                          <a:effectLst/>
                        </a:rPr>
                        <a:t>.Net</a:t>
                      </a:r>
                      <a:r>
                        <a:rPr lang="en-US" sz="1000" dirty="0">
                          <a:effectLst/>
                        </a:rPr>
                        <a:t> and SharePoint applications</a:t>
                      </a:r>
                      <a:endParaRPr lang="en-US" sz="1000" dirty="0">
                        <a:effectLst/>
                        <a:latin typeface="Times New Roman"/>
                        <a:ea typeface="Calibri"/>
                      </a:endParaRPr>
                    </a:p>
                  </a:txBody>
                  <a:tcPr marL="56107" marR="56107" marT="0" marB="0"/>
                </a:tc>
                <a:extLst>
                  <a:ext uri="{0D108BD9-81ED-4DB2-BD59-A6C34878D82A}">
                    <a16:rowId xmlns:a16="http://schemas.microsoft.com/office/drawing/2014/main" val="10001"/>
                  </a:ext>
                </a:extLst>
              </a:tr>
              <a:tr h="159347">
                <a:tc>
                  <a:txBody>
                    <a:bodyPr/>
                    <a:lstStyle/>
                    <a:p>
                      <a:pPr marL="0" marR="0">
                        <a:spcBef>
                          <a:spcPts val="0"/>
                        </a:spcBef>
                        <a:spcAft>
                          <a:spcPts val="0"/>
                        </a:spcAft>
                      </a:pPr>
                      <a:r>
                        <a:rPr lang="en-US" sz="1000">
                          <a:effectLst/>
                        </a:rPr>
                        <a:t>SQL Server</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Relational Database Management System</a:t>
                      </a:r>
                      <a:endParaRPr lang="en-US" sz="1000">
                        <a:effectLst/>
                        <a:latin typeface="Times New Roman"/>
                        <a:ea typeface="Calibri"/>
                      </a:endParaRPr>
                    </a:p>
                  </a:txBody>
                  <a:tcPr marL="56107" marR="56107" marT="0" marB="0"/>
                </a:tc>
                <a:extLst>
                  <a:ext uri="{0D108BD9-81ED-4DB2-BD59-A6C34878D82A}">
                    <a16:rowId xmlns:a16="http://schemas.microsoft.com/office/drawing/2014/main" val="10002"/>
                  </a:ext>
                </a:extLst>
              </a:tr>
              <a:tr h="318693">
                <a:tc>
                  <a:txBody>
                    <a:bodyPr/>
                    <a:lstStyle/>
                    <a:p>
                      <a:pPr marL="0" marR="0">
                        <a:spcBef>
                          <a:spcPts val="0"/>
                        </a:spcBef>
                        <a:spcAft>
                          <a:spcPts val="0"/>
                        </a:spcAft>
                      </a:pPr>
                      <a:r>
                        <a:rPr lang="en-US" sz="1000">
                          <a:effectLst/>
                        </a:rPr>
                        <a:t>SQL Server Management Studio</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Tool connecting to database</a:t>
                      </a:r>
                      <a:endParaRPr lang="en-US" sz="1000">
                        <a:effectLst/>
                        <a:latin typeface="Times New Roman"/>
                        <a:ea typeface="Calibri"/>
                      </a:endParaRPr>
                    </a:p>
                  </a:txBody>
                  <a:tcPr marL="56107" marR="56107" marT="0" marB="0"/>
                </a:tc>
                <a:extLst>
                  <a:ext uri="{0D108BD9-81ED-4DB2-BD59-A6C34878D82A}">
                    <a16:rowId xmlns:a16="http://schemas.microsoft.com/office/drawing/2014/main" val="10003"/>
                  </a:ext>
                </a:extLst>
              </a:tr>
              <a:tr h="159347">
                <a:tc>
                  <a:txBody>
                    <a:bodyPr/>
                    <a:lstStyle/>
                    <a:p>
                      <a:pPr marL="0" marR="0">
                        <a:spcBef>
                          <a:spcPts val="0"/>
                        </a:spcBef>
                        <a:spcAft>
                          <a:spcPts val="0"/>
                        </a:spcAft>
                      </a:pPr>
                      <a:r>
                        <a:rPr lang="en-US" sz="1000">
                          <a:effectLst/>
                        </a:rPr>
                        <a:t>TortoiseSVN</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SVN repository browser</a:t>
                      </a:r>
                      <a:endParaRPr lang="en-US" sz="1000">
                        <a:effectLst/>
                        <a:latin typeface="Times New Roman"/>
                        <a:ea typeface="Calibri"/>
                      </a:endParaRPr>
                    </a:p>
                  </a:txBody>
                  <a:tcPr marL="56107" marR="56107" marT="0" marB="0"/>
                </a:tc>
                <a:extLst>
                  <a:ext uri="{0D108BD9-81ED-4DB2-BD59-A6C34878D82A}">
                    <a16:rowId xmlns:a16="http://schemas.microsoft.com/office/drawing/2014/main" val="10004"/>
                  </a:ext>
                </a:extLst>
              </a:tr>
              <a:tr h="159347">
                <a:tc>
                  <a:txBody>
                    <a:bodyPr/>
                    <a:lstStyle/>
                    <a:p>
                      <a:pPr marL="0" marR="0">
                        <a:spcBef>
                          <a:spcPts val="0"/>
                        </a:spcBef>
                        <a:spcAft>
                          <a:spcPts val="0"/>
                        </a:spcAft>
                      </a:pPr>
                      <a:r>
                        <a:rPr lang="en-US" sz="1000">
                          <a:effectLst/>
                        </a:rPr>
                        <a:t>IIS</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Web Server</a:t>
                      </a:r>
                      <a:endParaRPr lang="en-US" sz="1000">
                        <a:effectLst/>
                        <a:latin typeface="Times New Roman"/>
                        <a:ea typeface="Calibri"/>
                      </a:endParaRPr>
                    </a:p>
                  </a:txBody>
                  <a:tcPr marL="56107" marR="56107" marT="0" marB="0"/>
                </a:tc>
                <a:extLst>
                  <a:ext uri="{0D108BD9-81ED-4DB2-BD59-A6C34878D82A}">
                    <a16:rowId xmlns:a16="http://schemas.microsoft.com/office/drawing/2014/main" val="10005"/>
                  </a:ext>
                </a:extLst>
              </a:tr>
              <a:tr h="159347">
                <a:tc>
                  <a:txBody>
                    <a:bodyPr/>
                    <a:lstStyle/>
                    <a:p>
                      <a:pPr marL="0" marR="0">
                        <a:spcBef>
                          <a:spcPts val="0"/>
                        </a:spcBef>
                        <a:spcAft>
                          <a:spcPts val="0"/>
                        </a:spcAft>
                      </a:pPr>
                      <a:r>
                        <a:rPr lang="en-US" sz="1000">
                          <a:effectLst/>
                        </a:rPr>
                        <a:t>Apache Camel</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Integration framework</a:t>
                      </a:r>
                      <a:endParaRPr lang="en-US" sz="1000">
                        <a:effectLst/>
                        <a:latin typeface="Times New Roman"/>
                        <a:ea typeface="Calibri"/>
                      </a:endParaRPr>
                    </a:p>
                  </a:txBody>
                  <a:tcPr marL="56107" marR="56107" marT="0" marB="0"/>
                </a:tc>
                <a:extLst>
                  <a:ext uri="{0D108BD9-81ED-4DB2-BD59-A6C34878D82A}">
                    <a16:rowId xmlns:a16="http://schemas.microsoft.com/office/drawing/2014/main" val="10006"/>
                  </a:ext>
                </a:extLst>
              </a:tr>
              <a:tr h="318693">
                <a:tc>
                  <a:txBody>
                    <a:bodyPr/>
                    <a:lstStyle/>
                    <a:p>
                      <a:pPr marL="0" marR="0">
                        <a:spcBef>
                          <a:spcPts val="0"/>
                        </a:spcBef>
                        <a:spcAft>
                          <a:spcPts val="0"/>
                        </a:spcAft>
                      </a:pPr>
                      <a:r>
                        <a:rPr lang="en-US" sz="1000">
                          <a:effectLst/>
                        </a:rPr>
                        <a:t>FileZilla Client                                  </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Encrypted uploading and downloading of files</a:t>
                      </a:r>
                      <a:endParaRPr lang="en-US" sz="1000">
                        <a:effectLst/>
                        <a:latin typeface="Times New Roman"/>
                        <a:ea typeface="Calibri"/>
                      </a:endParaRPr>
                    </a:p>
                  </a:txBody>
                  <a:tcPr marL="56107" marR="56107" marT="0" marB="0"/>
                </a:tc>
                <a:extLst>
                  <a:ext uri="{0D108BD9-81ED-4DB2-BD59-A6C34878D82A}">
                    <a16:rowId xmlns:a16="http://schemas.microsoft.com/office/drawing/2014/main" val="10007"/>
                  </a:ext>
                </a:extLst>
              </a:tr>
              <a:tr h="318693">
                <a:tc>
                  <a:txBody>
                    <a:bodyPr/>
                    <a:lstStyle/>
                    <a:p>
                      <a:pPr marL="0" marR="0">
                        <a:spcBef>
                          <a:spcPts val="0"/>
                        </a:spcBef>
                        <a:spcAft>
                          <a:spcPts val="0"/>
                        </a:spcAft>
                      </a:pPr>
                      <a:r>
                        <a:rPr lang="en-US" sz="1000">
                          <a:effectLst/>
                        </a:rPr>
                        <a:t>Amazon AWS                                   </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dirty="0">
                          <a:effectLst/>
                        </a:rPr>
                        <a:t>Downloading/Uploading information/attachments from/to DEP</a:t>
                      </a:r>
                      <a:endParaRPr lang="en-US" sz="1000" dirty="0">
                        <a:effectLst/>
                        <a:latin typeface="Times New Roman"/>
                        <a:ea typeface="Calibri"/>
                      </a:endParaRPr>
                    </a:p>
                  </a:txBody>
                  <a:tcPr marL="56107" marR="56107" marT="0" marB="0"/>
                </a:tc>
                <a:extLst>
                  <a:ext uri="{0D108BD9-81ED-4DB2-BD59-A6C34878D82A}">
                    <a16:rowId xmlns:a16="http://schemas.microsoft.com/office/drawing/2014/main" val="10008"/>
                  </a:ext>
                </a:extLst>
              </a:tr>
              <a:tr h="318693">
                <a:tc>
                  <a:txBody>
                    <a:bodyPr/>
                    <a:lstStyle/>
                    <a:p>
                      <a:pPr marL="0" marR="0">
                        <a:spcBef>
                          <a:spcPts val="0"/>
                        </a:spcBef>
                        <a:spcAft>
                          <a:spcPts val="0"/>
                        </a:spcAft>
                      </a:pPr>
                      <a:r>
                        <a:rPr lang="en-US" sz="1000" dirty="0">
                          <a:effectLst/>
                        </a:rPr>
                        <a:t>Amazon S3 Browser                       </a:t>
                      </a:r>
                      <a:endParaRPr lang="en-US" sz="1000" dirty="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View/download DEP related files for development/troubleshooting purposes</a:t>
                      </a:r>
                      <a:endParaRPr lang="en-US" sz="1000">
                        <a:effectLst/>
                        <a:latin typeface="Times New Roman"/>
                        <a:ea typeface="Calibri"/>
                      </a:endParaRPr>
                    </a:p>
                  </a:txBody>
                  <a:tcPr marL="56107" marR="56107" marT="0" marB="0"/>
                </a:tc>
                <a:extLst>
                  <a:ext uri="{0D108BD9-81ED-4DB2-BD59-A6C34878D82A}">
                    <a16:rowId xmlns:a16="http://schemas.microsoft.com/office/drawing/2014/main" val="10009"/>
                  </a:ext>
                </a:extLst>
              </a:tr>
              <a:tr h="318693">
                <a:tc>
                  <a:txBody>
                    <a:bodyPr/>
                    <a:lstStyle/>
                    <a:p>
                      <a:pPr marL="0" marR="0">
                        <a:spcBef>
                          <a:spcPts val="0"/>
                        </a:spcBef>
                        <a:spcAft>
                          <a:spcPts val="0"/>
                        </a:spcAft>
                      </a:pPr>
                      <a:r>
                        <a:rPr lang="en-US" sz="1000">
                          <a:effectLst/>
                        </a:rPr>
                        <a:t>Spring IDE                                         </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IDE used for development of Integration jobs</a:t>
                      </a:r>
                      <a:endParaRPr lang="en-US" sz="1000">
                        <a:effectLst/>
                        <a:latin typeface="Times New Roman"/>
                        <a:ea typeface="Calibri"/>
                      </a:endParaRPr>
                    </a:p>
                  </a:txBody>
                  <a:tcPr marL="56107" marR="56107" marT="0" marB="0"/>
                </a:tc>
                <a:extLst>
                  <a:ext uri="{0D108BD9-81ED-4DB2-BD59-A6C34878D82A}">
                    <a16:rowId xmlns:a16="http://schemas.microsoft.com/office/drawing/2014/main" val="10010"/>
                  </a:ext>
                </a:extLst>
              </a:tr>
              <a:tr h="434581">
                <a:tc>
                  <a:txBody>
                    <a:bodyPr/>
                    <a:lstStyle/>
                    <a:p>
                      <a:pPr marL="0" marR="0">
                        <a:spcBef>
                          <a:spcPts val="0"/>
                        </a:spcBef>
                        <a:spcAft>
                          <a:spcPts val="0"/>
                        </a:spcAft>
                      </a:pPr>
                      <a:r>
                        <a:rPr lang="en-US" sz="1000">
                          <a:effectLst/>
                        </a:rPr>
                        <a:t>MS SharePoint Designer</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dirty="0">
                          <a:effectLst/>
                        </a:rPr>
                        <a:t>Development of SharePoint workflows, </a:t>
                      </a:r>
                      <a:r>
                        <a:rPr lang="en-US" sz="1000" dirty="0" err="1">
                          <a:effectLst/>
                        </a:rPr>
                        <a:t>masterpage</a:t>
                      </a:r>
                      <a:r>
                        <a:rPr lang="en-US" sz="1000" dirty="0">
                          <a:effectLst/>
                        </a:rPr>
                        <a:t> development, custom actions, BCS External content types, </a:t>
                      </a:r>
                      <a:r>
                        <a:rPr lang="en-US" sz="1000" dirty="0" err="1">
                          <a:effectLst/>
                        </a:rPr>
                        <a:t>etc</a:t>
                      </a:r>
                      <a:endParaRPr lang="en-US" sz="1000" dirty="0">
                        <a:effectLst/>
                        <a:latin typeface="Times New Roman"/>
                        <a:ea typeface="Calibri"/>
                      </a:endParaRPr>
                    </a:p>
                  </a:txBody>
                  <a:tcPr marL="56107" marR="56107" marT="0" marB="0"/>
                </a:tc>
                <a:extLst>
                  <a:ext uri="{0D108BD9-81ED-4DB2-BD59-A6C34878D82A}">
                    <a16:rowId xmlns:a16="http://schemas.microsoft.com/office/drawing/2014/main" val="10011"/>
                  </a:ext>
                </a:extLst>
              </a:tr>
              <a:tr h="579441">
                <a:tc>
                  <a:txBody>
                    <a:bodyPr/>
                    <a:lstStyle/>
                    <a:p>
                      <a:pPr marL="0" marR="0">
                        <a:spcBef>
                          <a:spcPts val="0"/>
                        </a:spcBef>
                        <a:spcAft>
                          <a:spcPts val="0"/>
                        </a:spcAft>
                      </a:pPr>
                      <a:r>
                        <a:rPr lang="en-US" sz="1000" dirty="0">
                          <a:effectLst/>
                        </a:rPr>
                        <a:t>PowerShell</a:t>
                      </a:r>
                      <a:endParaRPr lang="en-US" sz="1000" dirty="0">
                        <a:effectLst/>
                        <a:latin typeface="Times New Roman"/>
                        <a:ea typeface="Calibri"/>
                      </a:endParaRPr>
                    </a:p>
                  </a:txBody>
                  <a:tcPr marL="56107" marR="56107" marT="0" marB="0"/>
                </a:tc>
                <a:tc>
                  <a:txBody>
                    <a:bodyPr/>
                    <a:lstStyle/>
                    <a:p>
                      <a:pPr marL="0" marR="0">
                        <a:spcBef>
                          <a:spcPts val="0"/>
                        </a:spcBef>
                        <a:spcAft>
                          <a:spcPts val="0"/>
                        </a:spcAft>
                      </a:pPr>
                      <a:r>
                        <a:rPr lang="en-US" sz="1000" dirty="0">
                          <a:effectLst/>
                        </a:rPr>
                        <a:t>Used for WSP deployment, SIROMS Reports deployment, SIROMS Document Library Daily Upload Summary Report Emails, Administration utilities, </a:t>
                      </a:r>
                      <a:r>
                        <a:rPr lang="en-US" sz="1000" dirty="0" err="1">
                          <a:effectLst/>
                        </a:rPr>
                        <a:t>etc</a:t>
                      </a:r>
                      <a:endParaRPr lang="en-US" sz="1000" dirty="0">
                        <a:effectLst/>
                        <a:latin typeface="Times New Roman"/>
                        <a:ea typeface="Calibri"/>
                      </a:endParaRPr>
                    </a:p>
                  </a:txBody>
                  <a:tcPr marL="56107" marR="56107" marT="0" marB="0"/>
                </a:tc>
                <a:extLst>
                  <a:ext uri="{0D108BD9-81ED-4DB2-BD59-A6C34878D82A}">
                    <a16:rowId xmlns:a16="http://schemas.microsoft.com/office/drawing/2014/main" val="10012"/>
                  </a:ext>
                </a:extLst>
              </a:tr>
              <a:tr h="159347">
                <a:tc>
                  <a:txBody>
                    <a:bodyPr/>
                    <a:lstStyle/>
                    <a:p>
                      <a:pPr marL="0" marR="0">
                        <a:spcBef>
                          <a:spcPts val="0"/>
                        </a:spcBef>
                        <a:spcAft>
                          <a:spcPts val="0"/>
                        </a:spcAft>
                      </a:pPr>
                      <a:r>
                        <a:rPr lang="en-US" sz="1000">
                          <a:effectLst/>
                        </a:rPr>
                        <a:t>MS InfoPath</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Used in forms development</a:t>
                      </a:r>
                      <a:endParaRPr lang="en-US" sz="1000">
                        <a:effectLst/>
                        <a:latin typeface="Times New Roman"/>
                        <a:ea typeface="Calibri"/>
                      </a:endParaRPr>
                    </a:p>
                  </a:txBody>
                  <a:tcPr marL="56107" marR="56107" marT="0" marB="0"/>
                </a:tc>
                <a:extLst>
                  <a:ext uri="{0D108BD9-81ED-4DB2-BD59-A6C34878D82A}">
                    <a16:rowId xmlns:a16="http://schemas.microsoft.com/office/drawing/2014/main" val="10013"/>
                  </a:ext>
                </a:extLst>
              </a:tr>
              <a:tr h="434581">
                <a:tc>
                  <a:txBody>
                    <a:bodyPr/>
                    <a:lstStyle/>
                    <a:p>
                      <a:pPr marL="0" marR="0">
                        <a:spcBef>
                          <a:spcPts val="0"/>
                        </a:spcBef>
                        <a:spcAft>
                          <a:spcPts val="0"/>
                        </a:spcAft>
                      </a:pPr>
                      <a:r>
                        <a:rPr lang="en-US" sz="1000" dirty="0">
                          <a:effectLst/>
                        </a:rPr>
                        <a:t>Central Administration</a:t>
                      </a:r>
                      <a:endParaRPr lang="en-US" sz="1000" dirty="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Used for SharePoint administration, job monitoring, application management , farm and site backups, etc.</a:t>
                      </a:r>
                      <a:endParaRPr lang="en-US" sz="1000">
                        <a:effectLst/>
                        <a:latin typeface="Times New Roman"/>
                        <a:ea typeface="Calibri"/>
                      </a:endParaRPr>
                    </a:p>
                  </a:txBody>
                  <a:tcPr marL="56107" marR="56107" marT="0" marB="0"/>
                </a:tc>
                <a:extLst>
                  <a:ext uri="{0D108BD9-81ED-4DB2-BD59-A6C34878D82A}">
                    <a16:rowId xmlns:a16="http://schemas.microsoft.com/office/drawing/2014/main" val="10014"/>
                  </a:ext>
                </a:extLst>
              </a:tr>
              <a:tr h="159347">
                <a:tc>
                  <a:txBody>
                    <a:bodyPr/>
                    <a:lstStyle/>
                    <a:p>
                      <a:pPr marL="0" marR="0">
                        <a:spcBef>
                          <a:spcPts val="0"/>
                        </a:spcBef>
                        <a:spcAft>
                          <a:spcPts val="0"/>
                        </a:spcAft>
                      </a:pPr>
                      <a:r>
                        <a:rPr lang="en-US" sz="1000">
                          <a:effectLst/>
                        </a:rPr>
                        <a:t>SAP Business Objects</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Reporting</a:t>
                      </a:r>
                      <a:endParaRPr lang="en-US" sz="1000">
                        <a:effectLst/>
                        <a:latin typeface="Times New Roman"/>
                        <a:ea typeface="Calibri"/>
                      </a:endParaRPr>
                    </a:p>
                  </a:txBody>
                  <a:tcPr marL="56107" marR="56107" marT="0" marB="0"/>
                </a:tc>
                <a:extLst>
                  <a:ext uri="{0D108BD9-81ED-4DB2-BD59-A6C34878D82A}">
                    <a16:rowId xmlns:a16="http://schemas.microsoft.com/office/drawing/2014/main" val="10015"/>
                  </a:ext>
                </a:extLst>
              </a:tr>
              <a:tr h="159347">
                <a:tc>
                  <a:txBody>
                    <a:bodyPr/>
                    <a:lstStyle/>
                    <a:p>
                      <a:pPr marL="0" marR="0">
                        <a:spcBef>
                          <a:spcPts val="0"/>
                        </a:spcBef>
                        <a:spcAft>
                          <a:spcPts val="0"/>
                        </a:spcAft>
                      </a:pPr>
                      <a:r>
                        <a:rPr lang="en-US" sz="1000">
                          <a:effectLst/>
                        </a:rPr>
                        <a:t>SQL Server Integration Services</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Used for ETL jobs</a:t>
                      </a:r>
                      <a:endParaRPr lang="en-US" sz="1000">
                        <a:effectLst/>
                        <a:latin typeface="Times New Roman"/>
                        <a:ea typeface="Calibri"/>
                      </a:endParaRPr>
                    </a:p>
                  </a:txBody>
                  <a:tcPr marL="56107" marR="56107" marT="0" marB="0"/>
                </a:tc>
                <a:extLst>
                  <a:ext uri="{0D108BD9-81ED-4DB2-BD59-A6C34878D82A}">
                    <a16:rowId xmlns:a16="http://schemas.microsoft.com/office/drawing/2014/main" val="10016"/>
                  </a:ext>
                </a:extLst>
              </a:tr>
              <a:tr h="159347">
                <a:tc>
                  <a:txBody>
                    <a:bodyPr/>
                    <a:lstStyle/>
                    <a:p>
                      <a:pPr marL="0" marR="0">
                        <a:spcBef>
                          <a:spcPts val="0"/>
                        </a:spcBef>
                        <a:spcAft>
                          <a:spcPts val="0"/>
                        </a:spcAft>
                      </a:pPr>
                      <a:r>
                        <a:rPr lang="en-US" sz="1000">
                          <a:effectLst/>
                        </a:rPr>
                        <a:t>OpenText MBPM Designer</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Development of BPM solutions</a:t>
                      </a:r>
                      <a:endParaRPr lang="en-US" sz="1000">
                        <a:effectLst/>
                        <a:latin typeface="Times New Roman"/>
                        <a:ea typeface="Calibri"/>
                      </a:endParaRPr>
                    </a:p>
                  </a:txBody>
                  <a:tcPr marL="56107" marR="56107" marT="0" marB="0"/>
                </a:tc>
                <a:extLst>
                  <a:ext uri="{0D108BD9-81ED-4DB2-BD59-A6C34878D82A}">
                    <a16:rowId xmlns:a16="http://schemas.microsoft.com/office/drawing/2014/main" val="10017"/>
                  </a:ext>
                </a:extLst>
              </a:tr>
              <a:tr h="159347">
                <a:tc>
                  <a:txBody>
                    <a:bodyPr/>
                    <a:lstStyle/>
                    <a:p>
                      <a:pPr marL="0" marR="0">
                        <a:spcBef>
                          <a:spcPts val="0"/>
                        </a:spcBef>
                        <a:spcAft>
                          <a:spcPts val="0"/>
                        </a:spcAft>
                      </a:pPr>
                      <a:r>
                        <a:rPr lang="en-US" sz="1000">
                          <a:effectLst/>
                        </a:rPr>
                        <a:t>LDAP</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User Authentication</a:t>
                      </a:r>
                      <a:endParaRPr lang="en-US" sz="1000">
                        <a:effectLst/>
                        <a:latin typeface="Times New Roman"/>
                        <a:ea typeface="Calibri"/>
                      </a:endParaRPr>
                    </a:p>
                  </a:txBody>
                  <a:tcPr marL="56107" marR="56107" marT="0" marB="0"/>
                </a:tc>
                <a:extLst>
                  <a:ext uri="{0D108BD9-81ED-4DB2-BD59-A6C34878D82A}">
                    <a16:rowId xmlns:a16="http://schemas.microsoft.com/office/drawing/2014/main" val="10018"/>
                  </a:ext>
                </a:extLst>
              </a:tr>
              <a:tr h="159347">
                <a:tc>
                  <a:txBody>
                    <a:bodyPr/>
                    <a:lstStyle/>
                    <a:p>
                      <a:pPr marL="0" marR="0">
                        <a:spcBef>
                          <a:spcPts val="0"/>
                        </a:spcBef>
                        <a:spcAft>
                          <a:spcPts val="0"/>
                        </a:spcAft>
                      </a:pPr>
                      <a:r>
                        <a:rPr lang="en-US" sz="1000" dirty="0">
                          <a:effectLst/>
                        </a:rPr>
                        <a:t>Mail Server</a:t>
                      </a:r>
                      <a:endParaRPr lang="en-US" sz="1000" dirty="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Bulk Emailing</a:t>
                      </a:r>
                      <a:endParaRPr lang="en-US" sz="1000">
                        <a:effectLst/>
                        <a:latin typeface="Times New Roman"/>
                        <a:ea typeface="Calibri"/>
                      </a:endParaRPr>
                    </a:p>
                  </a:txBody>
                  <a:tcPr marL="56107" marR="56107" marT="0" marB="0"/>
                </a:tc>
                <a:extLst>
                  <a:ext uri="{0D108BD9-81ED-4DB2-BD59-A6C34878D82A}">
                    <a16:rowId xmlns:a16="http://schemas.microsoft.com/office/drawing/2014/main" val="10019"/>
                  </a:ext>
                </a:extLst>
              </a:tr>
              <a:tr h="159347">
                <a:tc>
                  <a:txBody>
                    <a:bodyPr/>
                    <a:lstStyle/>
                    <a:p>
                      <a:pPr marL="0" marR="0">
                        <a:spcBef>
                          <a:spcPts val="0"/>
                        </a:spcBef>
                        <a:spcAft>
                          <a:spcPts val="0"/>
                        </a:spcAft>
                      </a:pPr>
                      <a:r>
                        <a:rPr lang="en-US" sz="1000">
                          <a:effectLst/>
                        </a:rPr>
                        <a:t>ArcGIS</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Geo-location services</a:t>
                      </a:r>
                      <a:endParaRPr lang="en-US" sz="1000">
                        <a:effectLst/>
                        <a:latin typeface="Times New Roman"/>
                        <a:ea typeface="Calibri"/>
                      </a:endParaRPr>
                    </a:p>
                  </a:txBody>
                  <a:tcPr marL="56107" marR="56107" marT="0" marB="0"/>
                </a:tc>
                <a:extLst>
                  <a:ext uri="{0D108BD9-81ED-4DB2-BD59-A6C34878D82A}">
                    <a16:rowId xmlns:a16="http://schemas.microsoft.com/office/drawing/2014/main" val="10020"/>
                  </a:ext>
                </a:extLst>
              </a:tr>
              <a:tr h="159347">
                <a:tc>
                  <a:txBody>
                    <a:bodyPr/>
                    <a:lstStyle/>
                    <a:p>
                      <a:pPr marL="0" marR="0">
                        <a:spcBef>
                          <a:spcPts val="0"/>
                        </a:spcBef>
                        <a:spcAft>
                          <a:spcPts val="0"/>
                        </a:spcAft>
                      </a:pPr>
                      <a:r>
                        <a:rPr lang="en-US" sz="1000">
                          <a:effectLst/>
                        </a:rPr>
                        <a:t>OpenText ECM</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a:effectLst/>
                        </a:rPr>
                        <a:t>Document storage</a:t>
                      </a:r>
                      <a:endParaRPr lang="en-US" sz="1000">
                        <a:effectLst/>
                        <a:latin typeface="Times New Roman"/>
                        <a:ea typeface="Calibri"/>
                      </a:endParaRPr>
                    </a:p>
                  </a:txBody>
                  <a:tcPr marL="56107" marR="56107" marT="0" marB="0"/>
                </a:tc>
                <a:extLst>
                  <a:ext uri="{0D108BD9-81ED-4DB2-BD59-A6C34878D82A}">
                    <a16:rowId xmlns:a16="http://schemas.microsoft.com/office/drawing/2014/main" val="10021"/>
                  </a:ext>
                </a:extLst>
              </a:tr>
              <a:tr h="289721">
                <a:tc>
                  <a:txBody>
                    <a:bodyPr/>
                    <a:lstStyle/>
                    <a:p>
                      <a:pPr marL="0" marR="0">
                        <a:spcBef>
                          <a:spcPts val="0"/>
                        </a:spcBef>
                        <a:spcAft>
                          <a:spcPts val="0"/>
                        </a:spcAft>
                      </a:pPr>
                      <a:r>
                        <a:rPr lang="en-US" sz="1000">
                          <a:effectLst/>
                        </a:rPr>
                        <a:t>DFS-Microsoft File replication</a:t>
                      </a:r>
                      <a:endParaRPr lang="en-US" sz="1000">
                        <a:effectLst/>
                        <a:latin typeface="Times New Roman"/>
                        <a:ea typeface="Calibri"/>
                      </a:endParaRPr>
                    </a:p>
                  </a:txBody>
                  <a:tcPr marL="56107" marR="56107" marT="0" marB="0"/>
                </a:tc>
                <a:tc>
                  <a:txBody>
                    <a:bodyPr/>
                    <a:lstStyle/>
                    <a:p>
                      <a:pPr marL="0" marR="0">
                        <a:spcBef>
                          <a:spcPts val="0"/>
                        </a:spcBef>
                        <a:spcAft>
                          <a:spcPts val="0"/>
                        </a:spcAft>
                      </a:pPr>
                      <a:r>
                        <a:rPr lang="en-US" sz="1000" dirty="0">
                          <a:effectLst/>
                        </a:rPr>
                        <a:t>Software used to keep files servers, including OpenText ECM, in sync.</a:t>
                      </a:r>
                      <a:endParaRPr lang="en-US" sz="1000" dirty="0">
                        <a:effectLst/>
                        <a:latin typeface="Times New Roman"/>
                        <a:ea typeface="Calibri"/>
                      </a:endParaRPr>
                    </a:p>
                  </a:txBody>
                  <a:tcPr marL="56107" marR="56107" marT="0" marB="0"/>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3949512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C2AE5-BD16-6065-5F5E-723460731664}"/>
              </a:ext>
            </a:extLst>
          </p:cNvPr>
          <p:cNvSpPr>
            <a:spLocks noGrp="1"/>
          </p:cNvSpPr>
          <p:nvPr>
            <p:ph type="title"/>
          </p:nvPr>
        </p:nvSpPr>
        <p:spPr>
          <a:xfrm>
            <a:off x="857957" y="381000"/>
            <a:ext cx="7428086" cy="399574"/>
          </a:xfrm>
        </p:spPr>
        <p:txBody>
          <a:bodyPr>
            <a:noAutofit/>
          </a:bodyPr>
          <a:lstStyle/>
          <a:p>
            <a:pPr algn="ctr"/>
            <a:r>
              <a:rPr lang="en-US" sz="2800" b="1" dirty="0"/>
              <a:t>Data Warehouse and Reporting</a:t>
            </a:r>
          </a:p>
        </p:txBody>
      </p:sp>
      <p:pic>
        <p:nvPicPr>
          <p:cNvPr id="6" name="Picture 5">
            <a:extLst>
              <a:ext uri="{FF2B5EF4-FFF2-40B4-BE49-F238E27FC236}">
                <a16:creationId xmlns:a16="http://schemas.microsoft.com/office/drawing/2014/main" id="{66F4ACC7-56ED-44AE-E5BC-789AEB4877A2}"/>
              </a:ext>
            </a:extLst>
          </p:cNvPr>
          <p:cNvPicPr>
            <a:picLocks noChangeAspect="1"/>
          </p:cNvPicPr>
          <p:nvPr/>
        </p:nvPicPr>
        <p:blipFill rotWithShape="1">
          <a:blip r:embed="rId2"/>
          <a:srcRect l="1338" r="742"/>
          <a:stretch/>
        </p:blipFill>
        <p:spPr>
          <a:xfrm>
            <a:off x="563935" y="1143000"/>
            <a:ext cx="8016130" cy="4814135"/>
          </a:xfrm>
          <a:prstGeom prst="rect">
            <a:avLst/>
          </a:prstGeom>
          <a:ln>
            <a:solidFill>
              <a:schemeClr val="tx1"/>
            </a:solidFill>
            <a:prstDash val="dash"/>
          </a:ln>
        </p:spPr>
      </p:pic>
    </p:spTree>
    <p:extLst>
      <p:ext uri="{BB962C8B-B14F-4D97-AF65-F5344CB8AC3E}">
        <p14:creationId xmlns:p14="http://schemas.microsoft.com/office/powerpoint/2010/main" val="148369185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551BD-3762-201F-F829-1334BEEEC9C2}"/>
              </a:ext>
            </a:extLst>
          </p:cNvPr>
          <p:cNvSpPr>
            <a:spLocks noGrp="1"/>
          </p:cNvSpPr>
          <p:nvPr>
            <p:ph type="title"/>
          </p:nvPr>
        </p:nvSpPr>
        <p:spPr>
          <a:xfrm>
            <a:off x="424480" y="457200"/>
            <a:ext cx="8295039" cy="778110"/>
          </a:xfrm>
        </p:spPr>
        <p:txBody>
          <a:bodyPr>
            <a:noAutofit/>
          </a:bodyPr>
          <a:lstStyle/>
          <a:p>
            <a:r>
              <a:rPr lang="en-US" sz="2800" b="1" dirty="0"/>
              <a:t>SIROMS Data Warehouse and Reporting Technical Environment</a:t>
            </a:r>
          </a:p>
        </p:txBody>
      </p:sp>
      <p:graphicFrame>
        <p:nvGraphicFramePr>
          <p:cNvPr id="7" name="Content Placeholder 6">
            <a:extLst>
              <a:ext uri="{FF2B5EF4-FFF2-40B4-BE49-F238E27FC236}">
                <a16:creationId xmlns:a16="http://schemas.microsoft.com/office/drawing/2014/main" id="{578AB6E7-830B-B3CD-1C32-0304665A78BB}"/>
              </a:ext>
            </a:extLst>
          </p:cNvPr>
          <p:cNvGraphicFramePr>
            <a:graphicFrameLocks noGrp="1"/>
          </p:cNvGraphicFramePr>
          <p:nvPr>
            <p:ph sz="quarter" idx="17"/>
            <p:extLst>
              <p:ext uri="{D42A27DB-BD31-4B8C-83A1-F6EECF244321}">
                <p14:modId xmlns:p14="http://schemas.microsoft.com/office/powerpoint/2010/main" val="879990681"/>
              </p:ext>
            </p:extLst>
          </p:nvPr>
        </p:nvGraphicFramePr>
        <p:xfrm>
          <a:off x="342900" y="1676400"/>
          <a:ext cx="8458200" cy="4008659"/>
        </p:xfrm>
        <a:graphic>
          <a:graphicData uri="http://schemas.openxmlformats.org/drawingml/2006/table">
            <a:tbl>
              <a:tblPr firstRow="1" bandRow="1">
                <a:tableStyleId>{C083E6E3-FA7D-4D7B-A595-EF9225AFEA82}</a:tableStyleId>
              </a:tblPr>
              <a:tblGrid>
                <a:gridCol w="4229100">
                  <a:extLst>
                    <a:ext uri="{9D8B030D-6E8A-4147-A177-3AD203B41FA5}">
                      <a16:colId xmlns:a16="http://schemas.microsoft.com/office/drawing/2014/main" val="424694286"/>
                    </a:ext>
                  </a:extLst>
                </a:gridCol>
                <a:gridCol w="4229100">
                  <a:extLst>
                    <a:ext uri="{9D8B030D-6E8A-4147-A177-3AD203B41FA5}">
                      <a16:colId xmlns:a16="http://schemas.microsoft.com/office/drawing/2014/main" val="2422919411"/>
                    </a:ext>
                  </a:extLst>
                </a:gridCol>
              </a:tblGrid>
              <a:tr h="503459">
                <a:tc>
                  <a:txBody>
                    <a:bodyPr/>
                    <a:lstStyle/>
                    <a:p>
                      <a:r>
                        <a:rPr lang="en-US" sz="2200" dirty="0"/>
                        <a:t>Purpose</a:t>
                      </a:r>
                    </a:p>
                  </a:txBody>
                  <a:tcPr marL="68580" marR="68580" marT="34290" marB="34290"/>
                </a:tc>
                <a:tc>
                  <a:txBody>
                    <a:bodyPr/>
                    <a:lstStyle/>
                    <a:p>
                      <a:r>
                        <a:rPr lang="en-US" sz="2200" dirty="0"/>
                        <a:t>Toolset</a:t>
                      </a:r>
                    </a:p>
                  </a:txBody>
                  <a:tcPr marL="68580" marR="68580" marT="34290" marB="34290"/>
                </a:tc>
                <a:extLst>
                  <a:ext uri="{0D108BD9-81ED-4DB2-BD59-A6C34878D82A}">
                    <a16:rowId xmlns:a16="http://schemas.microsoft.com/office/drawing/2014/main" val="2057129144"/>
                  </a:ext>
                </a:extLst>
              </a:tr>
              <a:tr h="503459">
                <a:tc>
                  <a:txBody>
                    <a:bodyPr/>
                    <a:lstStyle/>
                    <a:p>
                      <a:r>
                        <a:rPr lang="en-US" sz="2200" dirty="0"/>
                        <a:t>Data Warehouse</a:t>
                      </a:r>
                    </a:p>
                  </a:txBody>
                  <a:tcPr marL="68580" marR="68580" marT="34290" marB="34290"/>
                </a:tc>
                <a:tc>
                  <a:txBody>
                    <a:bodyPr/>
                    <a:lstStyle/>
                    <a:p>
                      <a:r>
                        <a:rPr lang="en-US" sz="2200" dirty="0"/>
                        <a:t>Microsoft SQL Server</a:t>
                      </a:r>
                    </a:p>
                  </a:txBody>
                  <a:tcPr marL="68580" marR="68580" marT="34290" marB="34290"/>
                </a:tc>
                <a:extLst>
                  <a:ext uri="{0D108BD9-81ED-4DB2-BD59-A6C34878D82A}">
                    <a16:rowId xmlns:a16="http://schemas.microsoft.com/office/drawing/2014/main" val="1568250340"/>
                  </a:ext>
                </a:extLst>
              </a:tr>
              <a:tr h="503459">
                <a:tc>
                  <a:txBody>
                    <a:bodyPr/>
                    <a:lstStyle/>
                    <a:p>
                      <a:r>
                        <a:rPr lang="en-US" sz="2200" dirty="0"/>
                        <a:t>Reporting</a:t>
                      </a:r>
                    </a:p>
                  </a:txBody>
                  <a:tcPr marL="68580" marR="68580" marT="34290" marB="34290"/>
                </a:tc>
                <a:tc>
                  <a:txBody>
                    <a:bodyPr/>
                    <a:lstStyle/>
                    <a:p>
                      <a:r>
                        <a:rPr lang="en-US" sz="2200" dirty="0"/>
                        <a:t>SQL Server Reporting Services</a:t>
                      </a:r>
                    </a:p>
                  </a:txBody>
                  <a:tcPr marL="68580" marR="68580" marT="34290" marB="34290"/>
                </a:tc>
                <a:extLst>
                  <a:ext uri="{0D108BD9-81ED-4DB2-BD59-A6C34878D82A}">
                    <a16:rowId xmlns:a16="http://schemas.microsoft.com/office/drawing/2014/main" val="1300532414"/>
                  </a:ext>
                </a:extLst>
              </a:tr>
              <a:tr h="868985">
                <a:tc>
                  <a:txBody>
                    <a:bodyPr/>
                    <a:lstStyle/>
                    <a:p>
                      <a:r>
                        <a:rPr lang="en-US" sz="2200" dirty="0"/>
                        <a:t>ETL</a:t>
                      </a:r>
                    </a:p>
                  </a:txBody>
                  <a:tcPr marL="68580" marR="68580" marT="34290" marB="34290"/>
                </a:tc>
                <a:tc>
                  <a:txBody>
                    <a:bodyPr/>
                    <a:lstStyle/>
                    <a:p>
                      <a:r>
                        <a:rPr lang="en-US" sz="2200" dirty="0"/>
                        <a:t>SQL Server Integration Services/Data Quality Services</a:t>
                      </a:r>
                    </a:p>
                  </a:txBody>
                  <a:tcPr marL="68580" marR="68580" marT="34290" marB="34290"/>
                </a:tc>
                <a:extLst>
                  <a:ext uri="{0D108BD9-81ED-4DB2-BD59-A6C34878D82A}">
                    <a16:rowId xmlns:a16="http://schemas.microsoft.com/office/drawing/2014/main" val="502341052"/>
                  </a:ext>
                </a:extLst>
              </a:tr>
              <a:tr h="503459">
                <a:tc>
                  <a:txBody>
                    <a:bodyPr/>
                    <a:lstStyle/>
                    <a:p>
                      <a:r>
                        <a:rPr lang="en-US" sz="2200" dirty="0"/>
                        <a:t>Visualization and Analytics</a:t>
                      </a:r>
                    </a:p>
                  </a:txBody>
                  <a:tcPr marL="68580" marR="68580" marT="34290" marB="34290"/>
                </a:tc>
                <a:tc>
                  <a:txBody>
                    <a:bodyPr/>
                    <a:lstStyle/>
                    <a:p>
                      <a:r>
                        <a:rPr lang="en-US" sz="2200" dirty="0"/>
                        <a:t>Tableau / D3.js</a:t>
                      </a:r>
                    </a:p>
                  </a:txBody>
                  <a:tcPr marL="68580" marR="68580" marT="34290" marB="34290"/>
                </a:tc>
                <a:extLst>
                  <a:ext uri="{0D108BD9-81ED-4DB2-BD59-A6C34878D82A}">
                    <a16:rowId xmlns:a16="http://schemas.microsoft.com/office/drawing/2014/main" val="2923190953"/>
                  </a:ext>
                </a:extLst>
              </a:tr>
              <a:tr h="622379">
                <a:tc>
                  <a:txBody>
                    <a:bodyPr/>
                    <a:lstStyle/>
                    <a:p>
                      <a:r>
                        <a:rPr lang="en-US" sz="2200" dirty="0"/>
                        <a:t>Geo Spatial</a:t>
                      </a:r>
                    </a:p>
                  </a:txBody>
                  <a:tcPr marL="68580" marR="68580" marT="34290" marB="34290"/>
                </a:tc>
                <a:tc>
                  <a:txBody>
                    <a:bodyPr/>
                    <a:lstStyle/>
                    <a:p>
                      <a:r>
                        <a:rPr lang="en-US" sz="2200" dirty="0"/>
                        <a:t>ESRI ArcGIS</a:t>
                      </a:r>
                    </a:p>
                  </a:txBody>
                  <a:tcPr marL="68580" marR="68580" marT="34290" marB="34290"/>
                </a:tc>
                <a:extLst>
                  <a:ext uri="{0D108BD9-81ED-4DB2-BD59-A6C34878D82A}">
                    <a16:rowId xmlns:a16="http://schemas.microsoft.com/office/drawing/2014/main" val="558790716"/>
                  </a:ext>
                </a:extLst>
              </a:tr>
              <a:tr h="503459">
                <a:tc>
                  <a:txBody>
                    <a:bodyPr/>
                    <a:lstStyle/>
                    <a:p>
                      <a:r>
                        <a:rPr lang="en-US" sz="2200" dirty="0"/>
                        <a:t>Integration</a:t>
                      </a:r>
                    </a:p>
                  </a:txBody>
                  <a:tcPr marL="68580" marR="68580" marT="34290" marB="34290"/>
                </a:tc>
                <a:tc>
                  <a:txBody>
                    <a:bodyPr/>
                    <a:lstStyle/>
                    <a:p>
                      <a:r>
                        <a:rPr lang="en-US" sz="2200" dirty="0"/>
                        <a:t>Apache Camel</a:t>
                      </a:r>
                    </a:p>
                  </a:txBody>
                  <a:tcPr marL="68580" marR="68580" marT="34290" marB="34290"/>
                </a:tc>
                <a:extLst>
                  <a:ext uri="{0D108BD9-81ED-4DB2-BD59-A6C34878D82A}">
                    <a16:rowId xmlns:a16="http://schemas.microsoft.com/office/drawing/2014/main" val="1949171522"/>
                  </a:ext>
                </a:extLst>
              </a:tr>
            </a:tbl>
          </a:graphicData>
        </a:graphic>
      </p:graphicFrame>
      <p:sp>
        <p:nvSpPr>
          <p:cNvPr id="5" name="Slide Number Placeholder 4">
            <a:extLst>
              <a:ext uri="{FF2B5EF4-FFF2-40B4-BE49-F238E27FC236}">
                <a16:creationId xmlns:a16="http://schemas.microsoft.com/office/drawing/2014/main" id="{9F8A1351-079B-4D8B-446A-BFF22E956E9B}"/>
              </a:ext>
            </a:extLst>
          </p:cNvPr>
          <p:cNvSpPr>
            <a:spLocks noGrp="1"/>
          </p:cNvSpPr>
          <p:nvPr>
            <p:ph type="sldNum" sz="quarter" idx="20"/>
          </p:nvPr>
        </p:nvSpPr>
        <p:spPr/>
        <p:txBody>
          <a:bodyPr/>
          <a:lstStyle/>
          <a:p>
            <a:fld id="{525A3C56-E491-49B2-93F3-63532DF516BC}" type="slidenum">
              <a:rPr lang="en-US" noProof="0" smtClean="0"/>
              <a:pPr/>
              <a:t>14</a:t>
            </a:fld>
            <a:endParaRPr lang="en-US" noProof="0" dirty="0"/>
          </a:p>
        </p:txBody>
      </p:sp>
    </p:spTree>
    <p:extLst>
      <p:ext uri="{BB962C8B-B14F-4D97-AF65-F5344CB8AC3E}">
        <p14:creationId xmlns:p14="http://schemas.microsoft.com/office/powerpoint/2010/main" val="352503399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DE1DDB1-30E1-5AF3-E838-024382FECC1B}"/>
              </a:ext>
            </a:extLst>
          </p:cNvPr>
          <p:cNvSpPr>
            <a:spLocks noGrp="1"/>
          </p:cNvSpPr>
          <p:nvPr>
            <p:ph type="sldNum" sz="quarter" idx="20"/>
          </p:nvPr>
        </p:nvSpPr>
        <p:spPr/>
        <p:txBody>
          <a:bodyPr/>
          <a:lstStyle/>
          <a:p>
            <a:fld id="{525A3C56-E491-49B2-93F3-63532DF516BC}" type="slidenum">
              <a:rPr lang="en-US" noProof="0" smtClean="0"/>
              <a:pPr/>
              <a:t>15</a:t>
            </a:fld>
            <a:endParaRPr lang="en-US" noProof="0" dirty="0"/>
          </a:p>
        </p:txBody>
      </p:sp>
      <p:sp>
        <p:nvSpPr>
          <p:cNvPr id="6" name="Title 1">
            <a:extLst>
              <a:ext uri="{FF2B5EF4-FFF2-40B4-BE49-F238E27FC236}">
                <a16:creationId xmlns:a16="http://schemas.microsoft.com/office/drawing/2014/main" id="{9F39CB69-3DCC-2F2D-B406-F920ED505FF7}"/>
              </a:ext>
            </a:extLst>
          </p:cNvPr>
          <p:cNvSpPr txBox="1">
            <a:spLocks/>
          </p:cNvSpPr>
          <p:nvPr/>
        </p:nvSpPr>
        <p:spPr>
          <a:xfrm>
            <a:off x="1530096" y="533400"/>
            <a:ext cx="6089904" cy="532765"/>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t>SIROMS Data Warehouse</a:t>
            </a:r>
          </a:p>
        </p:txBody>
      </p:sp>
      <p:graphicFrame>
        <p:nvGraphicFramePr>
          <p:cNvPr id="7" name="Content Placeholder 2">
            <a:extLst>
              <a:ext uri="{FF2B5EF4-FFF2-40B4-BE49-F238E27FC236}">
                <a16:creationId xmlns:a16="http://schemas.microsoft.com/office/drawing/2014/main" id="{6C7CDB93-AB96-C2BB-F386-C20612574714}"/>
              </a:ext>
            </a:extLst>
          </p:cNvPr>
          <p:cNvGraphicFramePr>
            <a:graphicFrameLocks/>
          </p:cNvGraphicFramePr>
          <p:nvPr>
            <p:extLst>
              <p:ext uri="{D42A27DB-BD31-4B8C-83A1-F6EECF244321}">
                <p14:modId xmlns:p14="http://schemas.microsoft.com/office/powerpoint/2010/main" val="3068191924"/>
              </p:ext>
            </p:extLst>
          </p:nvPr>
        </p:nvGraphicFramePr>
        <p:xfrm>
          <a:off x="533400" y="1265027"/>
          <a:ext cx="8077200" cy="5022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52117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8713A-A187-5DA5-CE94-CBD4C829920E}"/>
              </a:ext>
            </a:extLst>
          </p:cNvPr>
          <p:cNvSpPr>
            <a:spLocks noGrp="1"/>
          </p:cNvSpPr>
          <p:nvPr>
            <p:ph type="title"/>
          </p:nvPr>
        </p:nvSpPr>
        <p:spPr>
          <a:xfrm>
            <a:off x="418010" y="228600"/>
            <a:ext cx="8307979" cy="399574"/>
          </a:xfrm>
        </p:spPr>
        <p:txBody>
          <a:bodyPr>
            <a:noAutofit/>
          </a:bodyPr>
          <a:lstStyle/>
          <a:p>
            <a:r>
              <a:rPr lang="en-US" sz="2800" b="1" dirty="0"/>
              <a:t>SIROMS Data Warehouse – External Data Imports  </a:t>
            </a:r>
          </a:p>
        </p:txBody>
      </p:sp>
      <p:sp>
        <p:nvSpPr>
          <p:cNvPr id="5" name="Slide Number Placeholder 4">
            <a:extLst>
              <a:ext uri="{FF2B5EF4-FFF2-40B4-BE49-F238E27FC236}">
                <a16:creationId xmlns:a16="http://schemas.microsoft.com/office/drawing/2014/main" id="{2F11D895-D426-E9D6-A6A5-EED7A7320358}"/>
              </a:ext>
            </a:extLst>
          </p:cNvPr>
          <p:cNvSpPr>
            <a:spLocks noGrp="1"/>
          </p:cNvSpPr>
          <p:nvPr>
            <p:ph type="sldNum" sz="quarter" idx="20"/>
          </p:nvPr>
        </p:nvSpPr>
        <p:spPr/>
        <p:txBody>
          <a:bodyPr/>
          <a:lstStyle/>
          <a:p>
            <a:fld id="{525A3C56-E491-49B2-93F3-63532DF516BC}" type="slidenum">
              <a:rPr lang="en-US" noProof="0" smtClean="0"/>
              <a:pPr/>
              <a:t>16</a:t>
            </a:fld>
            <a:endParaRPr lang="en-US" noProof="0" dirty="0"/>
          </a:p>
        </p:txBody>
      </p:sp>
      <p:sp>
        <p:nvSpPr>
          <p:cNvPr id="6" name="Content Placeholder 5">
            <a:extLst>
              <a:ext uri="{FF2B5EF4-FFF2-40B4-BE49-F238E27FC236}">
                <a16:creationId xmlns:a16="http://schemas.microsoft.com/office/drawing/2014/main" id="{64EDF7DA-54A0-625D-D5A2-795337A76FAF}"/>
              </a:ext>
            </a:extLst>
          </p:cNvPr>
          <p:cNvSpPr txBox="1">
            <a:spLocks noGrp="1"/>
          </p:cNvSpPr>
          <p:nvPr>
            <p:ph sz="quarter" idx="17"/>
          </p:nvPr>
        </p:nvSpPr>
        <p:spPr>
          <a:xfrm>
            <a:off x="152399" y="681496"/>
            <a:ext cx="8839200" cy="5488682"/>
          </a:xfrm>
          <a:prstGeom prst="rect">
            <a:avLst/>
          </a:prstGeom>
          <a:noFill/>
        </p:spPr>
        <p:txBody>
          <a:bodyPr wrap="square">
            <a:spAutoFit/>
          </a:bodyPr>
          <a:lstStyle/>
          <a:p>
            <a:pPr marL="454819" lvl="1" indent="-257175"/>
            <a:r>
              <a:rPr lang="en-US" sz="1800" dirty="0">
                <a:latin typeface="Calibri" panose="020F0502020204030204" pitchFamily="34" charset="0"/>
                <a:cs typeface="Calibri" panose="020F0502020204030204" pitchFamily="34" charset="0"/>
              </a:rPr>
              <a:t>Hud DRGR – The following files are imported from the HUD DRGR system daily: </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A21</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A32</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F32</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P33</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P41</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F66</a:t>
            </a:r>
          </a:p>
          <a:p>
            <a:pPr marL="454819" lvl="1" indent="-257175"/>
            <a:r>
              <a:rPr lang="en-US" sz="1800" dirty="0">
                <a:latin typeface="Calibri" panose="020F0502020204030204" pitchFamily="34" charset="0"/>
                <a:cs typeface="Calibri" panose="020F0502020204030204" pitchFamily="34" charset="0"/>
              </a:rPr>
              <a:t>Treasury NJCFS – The following files are imported into the SIROMS data warehouse from the NJCFS system daily</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Reporting Category File for SANDY/ ARPA</a:t>
            </a:r>
          </a:p>
          <a:p>
            <a:pPr marL="688181" lvl="2" indent="-285750">
              <a:buFont typeface="Wingdings" panose="05000000000000000000" pitchFamily="2" charset="2"/>
              <a:buChar char="Ø"/>
            </a:pPr>
            <a:r>
              <a:rPr lang="en-US" sz="1400" dirty="0">
                <a:latin typeface="Calibri" panose="020F0502020204030204" pitchFamily="34" charset="0"/>
                <a:cs typeface="Calibri" panose="020F0502020204030204" pitchFamily="34" charset="0"/>
              </a:rPr>
              <a:t>FBLT</a:t>
            </a:r>
          </a:p>
          <a:p>
            <a:pPr marL="454819" lvl="1" indent="-257175"/>
            <a:r>
              <a:rPr lang="en-US" sz="1800" dirty="0">
                <a:latin typeface="Calibri" panose="020F0502020204030204" pitchFamily="34" charset="0"/>
                <a:cs typeface="Calibri" panose="020F0502020204030204" pitchFamily="34" charset="0"/>
              </a:rPr>
              <a:t>Economic Development Authority (EDA) – Disbursement Data from EDA for GORR Report.</a:t>
            </a:r>
          </a:p>
          <a:p>
            <a:pPr marL="454819" lvl="1" indent="-257175"/>
            <a:r>
              <a:rPr lang="en-US" sz="1800" dirty="0">
                <a:latin typeface="Calibri" panose="020F0502020204030204" pitchFamily="34" charset="0"/>
                <a:cs typeface="Calibri" panose="020F0502020204030204" pitchFamily="34" charset="0"/>
              </a:rPr>
              <a:t>HMFA – Disbursement Data from HMFA for GORR Report</a:t>
            </a:r>
          </a:p>
          <a:p>
            <a:pPr marL="454819" lvl="1" indent="-257175"/>
            <a:r>
              <a:rPr lang="en-US" sz="1800" dirty="0">
                <a:latin typeface="Calibri" panose="020F0502020204030204" pitchFamily="34" charset="0"/>
                <a:cs typeface="Calibri" panose="020F0502020204030204" pitchFamily="34" charset="0"/>
              </a:rPr>
              <a:t>NJRA – Disbursement Data from NJRA for GORR Report</a:t>
            </a:r>
          </a:p>
          <a:p>
            <a:pPr marL="454819" lvl="1" indent="-257175"/>
            <a:r>
              <a:rPr lang="en-US" sz="1800" dirty="0">
                <a:latin typeface="Calibri" panose="020F0502020204030204" pitchFamily="34" charset="0"/>
                <a:cs typeface="Calibri" panose="020F0502020204030204" pitchFamily="34" charset="0"/>
              </a:rPr>
              <a:t>Program Expenditure Report (PER) Imports – PER Data is imported via uploads from the Agency and Local government users. This data is stored in the data warehouse and used for reporting.</a:t>
            </a:r>
          </a:p>
          <a:p>
            <a:pPr marL="454819" lvl="1" indent="-257175"/>
            <a:r>
              <a:rPr lang="en-US" sz="1800" dirty="0">
                <a:latin typeface="Calibri" panose="020F0502020204030204" pitchFamily="34" charset="0"/>
                <a:cs typeface="Calibri" panose="020F0502020204030204" pitchFamily="34" charset="0"/>
              </a:rPr>
              <a:t>NJ Transparency Imports – ARPA Funding Data is imported from local governments as well as other agencies</a:t>
            </a:r>
          </a:p>
        </p:txBody>
      </p:sp>
    </p:spTree>
    <p:extLst>
      <p:ext uri="{BB962C8B-B14F-4D97-AF65-F5344CB8AC3E}">
        <p14:creationId xmlns:p14="http://schemas.microsoft.com/office/powerpoint/2010/main" val="276544825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spcAft>
                <a:spcPts val="450"/>
              </a:spcAft>
            </a:pPr>
            <a:fld id="{CCD708A9-029A-4873-8902-A470072A7B49}" type="slidenum">
              <a:rPr lang="en-US" smtClean="0"/>
              <a:pPr>
                <a:spcAft>
                  <a:spcPts val="450"/>
                </a:spcAft>
              </a:pPr>
              <a:t>17</a:t>
            </a:fld>
            <a:endParaRPr lang="en-US"/>
          </a:p>
        </p:txBody>
      </p:sp>
      <p:sp>
        <p:nvSpPr>
          <p:cNvPr id="2" name="Title 1"/>
          <p:cNvSpPr>
            <a:spLocks noGrp="1"/>
          </p:cNvSpPr>
          <p:nvPr>
            <p:ph type="title" idx="4294967295"/>
          </p:nvPr>
        </p:nvSpPr>
        <p:spPr>
          <a:xfrm>
            <a:off x="2096690" y="533400"/>
            <a:ext cx="4950619" cy="476250"/>
          </a:xfrm>
        </p:spPr>
        <p:txBody>
          <a:bodyPr anchor="t">
            <a:noAutofit/>
          </a:bodyPr>
          <a:lstStyle/>
          <a:p>
            <a:r>
              <a:rPr lang="en-US" sz="2800" b="1" dirty="0"/>
              <a:t>GORR Report</a:t>
            </a:r>
          </a:p>
        </p:txBody>
      </p:sp>
      <p:sp>
        <p:nvSpPr>
          <p:cNvPr id="3" name="Content Placeholder 2"/>
          <p:cNvSpPr>
            <a:spLocks noGrp="1"/>
          </p:cNvSpPr>
          <p:nvPr>
            <p:ph sz="quarter" idx="4294967295"/>
          </p:nvPr>
        </p:nvSpPr>
        <p:spPr>
          <a:xfrm>
            <a:off x="457200" y="1371600"/>
            <a:ext cx="8233085" cy="4581028"/>
          </a:xfrm>
        </p:spPr>
        <p:txBody>
          <a:bodyPr>
            <a:normAutofit fontScale="92500" lnSpcReduction="20000"/>
          </a:bodyPr>
          <a:lstStyle/>
          <a:p>
            <a:pPr marL="257175" indent="-257175">
              <a:lnSpc>
                <a:spcPct val="90000"/>
              </a:lnSpc>
              <a:spcAft>
                <a:spcPts val="450"/>
              </a:spcAft>
              <a:buFont typeface="Arial" panose="020B0604020202020204" pitchFamily="34" charset="0"/>
              <a:buChar char="•"/>
            </a:pPr>
            <a:r>
              <a:rPr lang="en-US" sz="2400" dirty="0"/>
              <a:t>The GORR report is a Quarterly report that provides transparency of the dollars obligated and disbursed across all Sandy Recovery programs</a:t>
            </a:r>
          </a:p>
          <a:p>
            <a:pPr marL="257175" indent="-257175">
              <a:lnSpc>
                <a:spcPct val="90000"/>
              </a:lnSpc>
              <a:spcAft>
                <a:spcPts val="450"/>
              </a:spcAft>
              <a:buFont typeface="Arial" panose="020B0604020202020204" pitchFamily="34" charset="0"/>
              <a:buChar char="•"/>
            </a:pPr>
            <a:endParaRPr lang="en-US" sz="2400" dirty="0"/>
          </a:p>
          <a:p>
            <a:pPr marL="257175" indent="-257175">
              <a:lnSpc>
                <a:spcPct val="90000"/>
              </a:lnSpc>
              <a:spcAft>
                <a:spcPts val="450"/>
              </a:spcAft>
              <a:buFont typeface="Arial" panose="020B0604020202020204" pitchFamily="34" charset="0"/>
              <a:buChar char="•"/>
            </a:pPr>
            <a:r>
              <a:rPr lang="en-US" sz="2400" dirty="0"/>
              <a:t>Data will be pulled from SIROMS Grant Management and SIROMS Funds Request/Return Funds for the programs which are currently managed and tracked within SGM</a:t>
            </a:r>
          </a:p>
          <a:p>
            <a:pPr marL="257175" indent="-257175">
              <a:lnSpc>
                <a:spcPct val="90000"/>
              </a:lnSpc>
              <a:spcAft>
                <a:spcPts val="450"/>
              </a:spcAft>
              <a:buFont typeface="Arial" panose="020B0604020202020204" pitchFamily="34" charset="0"/>
              <a:buChar char="•"/>
            </a:pPr>
            <a:endParaRPr lang="en-US" sz="2400" dirty="0"/>
          </a:p>
          <a:p>
            <a:pPr marL="257175" indent="-257175">
              <a:lnSpc>
                <a:spcPct val="90000"/>
              </a:lnSpc>
              <a:spcAft>
                <a:spcPts val="450"/>
              </a:spcAft>
              <a:buFont typeface="Arial" panose="020B0604020202020204" pitchFamily="34" charset="0"/>
              <a:buChar char="•"/>
            </a:pPr>
            <a:r>
              <a:rPr lang="en-US" sz="2400" dirty="0"/>
              <a:t>The Housing and Mortgage Finance Agency (HMFA), Economic Development Authority (EDA), and New Jersey Redevelopment Authority (NJRA) provide data for their respective programs to meet the transparency reporting requirements from the GORR</a:t>
            </a:r>
          </a:p>
          <a:p>
            <a:pPr>
              <a:lnSpc>
                <a:spcPct val="90000"/>
              </a:lnSpc>
              <a:spcAft>
                <a:spcPts val="450"/>
              </a:spcAft>
            </a:pPr>
            <a:endParaRPr lang="en-US" sz="2400" dirty="0"/>
          </a:p>
          <a:p>
            <a:pPr marL="257175" indent="-257175">
              <a:lnSpc>
                <a:spcPct val="90000"/>
              </a:lnSpc>
              <a:spcAft>
                <a:spcPts val="450"/>
              </a:spcAft>
              <a:buFont typeface="Arial" panose="020B0604020202020204" pitchFamily="34" charset="0"/>
              <a:buChar char="•"/>
            </a:pPr>
            <a:r>
              <a:rPr lang="en-US" sz="2400" dirty="0"/>
              <a:t>The GORR report is transmitted to OIT to update the NJ Open Data Site</a:t>
            </a:r>
          </a:p>
          <a:p>
            <a:pPr marL="257175" indent="-257175">
              <a:lnSpc>
                <a:spcPct val="90000"/>
              </a:lnSpc>
              <a:spcAft>
                <a:spcPts val="450"/>
              </a:spcAft>
              <a:buFont typeface="Arial" panose="020B0604020202020204" pitchFamily="34" charset="0"/>
              <a:buChar char="•"/>
            </a:pPr>
            <a:endParaRPr lang="en-US" sz="1275" dirty="0"/>
          </a:p>
        </p:txBody>
      </p:sp>
    </p:spTree>
    <p:extLst>
      <p:ext uri="{BB962C8B-B14F-4D97-AF65-F5344CB8AC3E}">
        <p14:creationId xmlns:p14="http://schemas.microsoft.com/office/powerpoint/2010/main" val="3283273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609600"/>
            <a:ext cx="7696200" cy="489743"/>
          </a:xfrm>
        </p:spPr>
        <p:txBody>
          <a:bodyPr anchor="t">
            <a:normAutofit fontScale="90000"/>
          </a:bodyPr>
          <a:lstStyle/>
          <a:p>
            <a:r>
              <a:rPr lang="en-US" sz="2800" b="1" dirty="0"/>
              <a:t>Reporting from NJCFS</a:t>
            </a:r>
          </a:p>
        </p:txBody>
      </p:sp>
      <p:sp>
        <p:nvSpPr>
          <p:cNvPr id="4" name="Slide Number Placeholder 3"/>
          <p:cNvSpPr>
            <a:spLocks noGrp="1"/>
          </p:cNvSpPr>
          <p:nvPr>
            <p:ph type="sldNum" sz="quarter" idx="12"/>
          </p:nvPr>
        </p:nvSpPr>
        <p:spPr/>
        <p:txBody>
          <a:bodyPr/>
          <a:lstStyle/>
          <a:p>
            <a:pPr>
              <a:spcAft>
                <a:spcPts val="450"/>
              </a:spcAft>
            </a:pPr>
            <a:fld id="{CCD708A9-029A-4873-8902-A470072A7B49}" type="slidenum">
              <a:rPr lang="en-US" smtClean="0"/>
              <a:pPr>
                <a:spcAft>
                  <a:spcPts val="450"/>
                </a:spcAft>
              </a:pPr>
              <a:t>18</a:t>
            </a:fld>
            <a:endParaRPr lang="en-US"/>
          </a:p>
        </p:txBody>
      </p:sp>
      <p:sp>
        <p:nvSpPr>
          <p:cNvPr id="3" name="Content Placeholder 2"/>
          <p:cNvSpPr>
            <a:spLocks noGrp="1"/>
          </p:cNvSpPr>
          <p:nvPr>
            <p:ph sz="quarter" idx="4294967295"/>
          </p:nvPr>
        </p:nvSpPr>
        <p:spPr>
          <a:xfrm>
            <a:off x="228600" y="1365173"/>
            <a:ext cx="8686799" cy="4876800"/>
          </a:xfrm>
        </p:spPr>
        <p:txBody>
          <a:bodyPr>
            <a:noAutofit/>
          </a:bodyPr>
          <a:lstStyle/>
          <a:p>
            <a:pPr marL="257175" indent="-257175">
              <a:lnSpc>
                <a:spcPct val="90000"/>
              </a:lnSpc>
              <a:buFont typeface="Arial" panose="020B0604020202020204" pitchFamily="34" charset="0"/>
              <a:buChar char="•"/>
            </a:pPr>
            <a:r>
              <a:rPr lang="en-US" sz="2200" dirty="0"/>
              <a:t>Following Reports from the NJCFS system are used to reconcile financial data between SIROMS and NJCFS</a:t>
            </a:r>
          </a:p>
          <a:p>
            <a:pPr lvl="2">
              <a:lnSpc>
                <a:spcPct val="90000"/>
              </a:lnSpc>
              <a:buFont typeface="Wingdings" panose="05000000000000000000" pitchFamily="2" charset="2"/>
              <a:buChar char="Ø"/>
            </a:pPr>
            <a:r>
              <a:rPr lang="en-US" sz="1800" dirty="0"/>
              <a:t>FBLT Cumulative Report </a:t>
            </a:r>
          </a:p>
          <a:p>
            <a:pPr lvl="2">
              <a:lnSpc>
                <a:spcPct val="90000"/>
              </a:lnSpc>
              <a:buFont typeface="Wingdings" panose="05000000000000000000" pitchFamily="2" charset="2"/>
              <a:buChar char="Ø"/>
            </a:pPr>
            <a:r>
              <a:rPr lang="en-US" sz="1800" dirty="0"/>
              <a:t>Reporting Cat By Activity</a:t>
            </a:r>
          </a:p>
          <a:p>
            <a:pPr marL="257175" indent="-257175">
              <a:lnSpc>
                <a:spcPct val="90000"/>
              </a:lnSpc>
              <a:buFont typeface="Arial" panose="020B0604020202020204" pitchFamily="34" charset="0"/>
              <a:buChar char="•"/>
            </a:pPr>
            <a:r>
              <a:rPr lang="en-US" sz="2200" dirty="0"/>
              <a:t>Both the reports mentioned above are sourced in daily from NJCFS as excel files. These excel files are then saved in the SIROMS database using import jobs.</a:t>
            </a:r>
          </a:p>
          <a:p>
            <a:pPr marL="257175" indent="-257175">
              <a:lnSpc>
                <a:spcPct val="90000"/>
              </a:lnSpc>
              <a:buFont typeface="Arial" panose="020B0604020202020204" pitchFamily="34" charset="0"/>
              <a:buChar char="•"/>
            </a:pPr>
            <a:r>
              <a:rPr lang="en-US" sz="2200" dirty="0"/>
              <a:t>SIROMS database also maintains complex mappings which connect the Activities in SIROMS to Reporting Category, Activity Code and FBLT description in NJCFS.</a:t>
            </a:r>
          </a:p>
          <a:p>
            <a:pPr marL="257175" indent="-257175">
              <a:lnSpc>
                <a:spcPct val="90000"/>
              </a:lnSpc>
              <a:buFont typeface="Arial" panose="020B0604020202020204" pitchFamily="34" charset="0"/>
              <a:buChar char="•"/>
            </a:pPr>
            <a:r>
              <a:rPr lang="en-US" sz="2200" dirty="0"/>
              <a:t>ETL Jobs are used to transform and load data from the CFS reports to the SIROMS data warehouse.</a:t>
            </a:r>
          </a:p>
          <a:p>
            <a:pPr marL="257175" indent="-257175">
              <a:lnSpc>
                <a:spcPct val="90000"/>
              </a:lnSpc>
              <a:buFont typeface="Arial" panose="020B0604020202020204" pitchFamily="34" charset="0"/>
              <a:buChar char="•"/>
            </a:pPr>
            <a:r>
              <a:rPr lang="en-US" sz="2200" dirty="0"/>
              <a:t>Various reconciliation reports are created from the data that is loaded into the data warehouse.</a:t>
            </a:r>
          </a:p>
        </p:txBody>
      </p:sp>
    </p:spTree>
    <p:extLst>
      <p:ext uri="{BB962C8B-B14F-4D97-AF65-F5344CB8AC3E}">
        <p14:creationId xmlns:p14="http://schemas.microsoft.com/office/powerpoint/2010/main" val="2908390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357982"/>
            <a:ext cx="7696200" cy="563562"/>
          </a:xfrm>
        </p:spPr>
        <p:txBody>
          <a:bodyPr>
            <a:normAutofit/>
          </a:bodyPr>
          <a:lstStyle/>
          <a:p>
            <a:r>
              <a:rPr lang="en-US" sz="2800" b="1" dirty="0"/>
              <a:t>Historical Imports ETL Process</a:t>
            </a:r>
          </a:p>
        </p:txBody>
      </p:sp>
      <p:sp>
        <p:nvSpPr>
          <p:cNvPr id="4" name="Slide Number Placeholder 3"/>
          <p:cNvSpPr>
            <a:spLocks noGrp="1"/>
          </p:cNvSpPr>
          <p:nvPr>
            <p:ph type="sldNum" sz="quarter" idx="12"/>
          </p:nvPr>
        </p:nvSpPr>
        <p:spPr/>
        <p:txBody>
          <a:bodyPr/>
          <a:lstStyle/>
          <a:p>
            <a:fld id="{CCD708A9-029A-4873-8902-A470072A7B49}" type="slidenum">
              <a:rPr lang="en-US" smtClean="0"/>
              <a:t>19</a:t>
            </a:fld>
            <a:endParaRPr lang="en-US"/>
          </a:p>
        </p:txBody>
      </p:sp>
      <p:sp>
        <p:nvSpPr>
          <p:cNvPr id="3" name="Content Placeholder 2"/>
          <p:cNvSpPr>
            <a:spLocks noGrp="1"/>
          </p:cNvSpPr>
          <p:nvPr>
            <p:ph sz="quarter" idx="4294967295"/>
          </p:nvPr>
        </p:nvSpPr>
        <p:spPr>
          <a:xfrm>
            <a:off x="266700" y="1295400"/>
            <a:ext cx="8610600" cy="4874419"/>
          </a:xfrm>
        </p:spPr>
        <p:txBody>
          <a:bodyPr>
            <a:noAutofit/>
          </a:bodyPr>
          <a:lstStyle/>
          <a:p>
            <a:pPr marL="257175" indent="-257175">
              <a:buFont typeface="Arial" panose="020B0604020202020204" pitchFamily="34" charset="0"/>
              <a:buChar char="•"/>
            </a:pPr>
            <a:r>
              <a:rPr lang="en-US" sz="2200" dirty="0"/>
              <a:t>The historical import process helps in importing transactions that happened outside the SIROMS system. An example for such a transaction is check that is directly issued by the treasury without an approved Funds Request. </a:t>
            </a:r>
          </a:p>
          <a:p>
            <a:pPr marL="257175" indent="-257175">
              <a:buFont typeface="Arial" panose="020B0604020202020204" pitchFamily="34" charset="0"/>
              <a:buChar char="•"/>
            </a:pPr>
            <a:r>
              <a:rPr lang="en-US" sz="2200" dirty="0"/>
              <a:t>The transactions are imported from the Reporting Cat By Activity File from NJCFS.</a:t>
            </a:r>
          </a:p>
          <a:p>
            <a:pPr marL="257175" indent="-257175">
              <a:buFont typeface="Arial" panose="020B0604020202020204" pitchFamily="34" charset="0"/>
              <a:buChar char="•"/>
            </a:pPr>
            <a:r>
              <a:rPr lang="en-US" sz="2200" dirty="0"/>
              <a:t>Using the ETL mappings the transactions from NJCFS are then converted into a Funds Requests in SIROMS.</a:t>
            </a:r>
          </a:p>
          <a:p>
            <a:pPr marL="257175" indent="-257175">
              <a:buFont typeface="Arial" panose="020B0604020202020204" pitchFamily="34" charset="0"/>
              <a:buChar char="•"/>
            </a:pPr>
            <a:r>
              <a:rPr lang="en-US" sz="2200" dirty="0"/>
              <a:t>The Historical Import ETL is a daily job, that helps the SIROMS and CFS systems stay in sync and track every single transaction using Funds Requests.</a:t>
            </a:r>
          </a:p>
          <a:p>
            <a:pPr marL="257175" indent="-257175">
              <a:buFont typeface="Arial" panose="020B0604020202020204" pitchFamily="34" charset="0"/>
              <a:buChar char="•"/>
            </a:pPr>
            <a:r>
              <a:rPr lang="en-US" sz="2200" dirty="0"/>
              <a:t>The Historical import process includes both housing and ARPA data.</a:t>
            </a:r>
          </a:p>
        </p:txBody>
      </p:sp>
    </p:spTree>
    <p:extLst>
      <p:ext uri="{BB962C8B-B14F-4D97-AF65-F5344CB8AC3E}">
        <p14:creationId xmlns:p14="http://schemas.microsoft.com/office/powerpoint/2010/main" val="2364648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lowchart: Document 13">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91D555F-701C-C7AD-7B6C-14C1C231FC09}"/>
              </a:ext>
            </a:extLst>
          </p:cNvPr>
          <p:cNvSpPr txBox="1">
            <a:spLocks/>
          </p:cNvSpPr>
          <p:nvPr/>
        </p:nvSpPr>
        <p:spPr>
          <a:xfrm>
            <a:off x="628650" y="171162"/>
            <a:ext cx="2130136" cy="237114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2800" b="1" kern="1200" dirty="0">
                <a:solidFill>
                  <a:srgbClr val="FFFFFF"/>
                </a:solidFill>
                <a:effectLst/>
                <a:latin typeface="+mj-lt"/>
                <a:ea typeface="+mj-ea"/>
                <a:cs typeface="+mj-cs"/>
              </a:rPr>
              <a:t>SIROMS Functional Overview</a:t>
            </a:r>
            <a:endParaRPr lang="en-US" sz="2800" b="1" kern="1200" dirty="0">
              <a:solidFill>
                <a:srgbClr val="FFFFFF"/>
              </a:solidFill>
              <a:latin typeface="+mj-lt"/>
              <a:ea typeface="+mj-ea"/>
              <a:cs typeface="+mj-cs"/>
            </a:endParaRPr>
          </a:p>
        </p:txBody>
      </p:sp>
      <p:pic>
        <p:nvPicPr>
          <p:cNvPr id="6" name="Picture 5">
            <a:extLst>
              <a:ext uri="{FF2B5EF4-FFF2-40B4-BE49-F238E27FC236}">
                <a16:creationId xmlns:a16="http://schemas.microsoft.com/office/drawing/2014/main" id="{8E6CE3D4-983F-F6B9-3AB2-3A86700B7C9C}"/>
              </a:ext>
            </a:extLst>
          </p:cNvPr>
          <p:cNvPicPr>
            <a:picLocks noChangeAspect="1"/>
          </p:cNvPicPr>
          <p:nvPr/>
        </p:nvPicPr>
        <p:blipFill rotWithShape="1">
          <a:blip r:embed="rId3"/>
          <a:srcRect l="959" t="970" r="3044" b="970"/>
          <a:stretch/>
        </p:blipFill>
        <p:spPr>
          <a:xfrm>
            <a:off x="2934430" y="2895600"/>
            <a:ext cx="5739620" cy="3400426"/>
          </a:xfrm>
          <a:prstGeom prst="rect">
            <a:avLst/>
          </a:prstGeom>
        </p:spPr>
      </p:pic>
      <p:sp>
        <p:nvSpPr>
          <p:cNvPr id="7" name="TextBox 6">
            <a:extLst>
              <a:ext uri="{FF2B5EF4-FFF2-40B4-BE49-F238E27FC236}">
                <a16:creationId xmlns:a16="http://schemas.microsoft.com/office/drawing/2014/main" id="{A5B663D5-5DFC-A98B-B138-8BF12E15FDBC}"/>
              </a:ext>
            </a:extLst>
          </p:cNvPr>
          <p:cNvSpPr txBox="1"/>
          <p:nvPr/>
        </p:nvSpPr>
        <p:spPr>
          <a:xfrm>
            <a:off x="3122275" y="685800"/>
            <a:ext cx="5590846" cy="2954655"/>
          </a:xfrm>
          <a:prstGeom prst="rect">
            <a:avLst/>
          </a:prstGeom>
          <a:noFill/>
        </p:spPr>
        <p:txBody>
          <a:bodyPr wrap="square" rtlCol="0">
            <a:spAutoFit/>
          </a:bodyPr>
          <a:lstStyle/>
          <a:p>
            <a:r>
              <a:rPr lang="en-US" sz="2800" b="1" i="0" dirty="0">
                <a:solidFill>
                  <a:srgbClr val="200A58"/>
                </a:solidFill>
                <a:effectLst/>
                <a:latin typeface="Source Sans Pro" panose="020B0503030403020204" pitchFamily="34" charset="0"/>
              </a:rPr>
              <a:t>Storm Integrated Recovery &amp; Operations Management System </a:t>
            </a:r>
            <a:r>
              <a:rPr lang="en-US" sz="2800" dirty="0">
                <a:solidFill>
                  <a:srgbClr val="200A58"/>
                </a:solidFill>
                <a:latin typeface="Source Sans Pro" panose="020B0503030403020204" pitchFamily="34" charset="0"/>
              </a:rPr>
              <a:t>includes the following management functions</a:t>
            </a:r>
            <a:br>
              <a:rPr lang="en-US" sz="2800" b="1" i="0" dirty="0">
                <a:solidFill>
                  <a:srgbClr val="200A58"/>
                </a:solidFill>
                <a:effectLst/>
                <a:latin typeface="Source Sans Pro" panose="020B0503030403020204" pitchFamily="34" charset="0"/>
              </a:rPr>
            </a:br>
            <a:br>
              <a:rPr lang="en-US" sz="2800" b="1" i="0" dirty="0">
                <a:solidFill>
                  <a:srgbClr val="200A58"/>
                </a:solidFill>
                <a:effectLst/>
                <a:latin typeface="Source Sans Pro" panose="020B0503030403020204" pitchFamily="34" charset="0"/>
              </a:rPr>
            </a:br>
            <a:endParaRPr lang="en-US" sz="2800" b="1" i="0" dirty="0">
              <a:solidFill>
                <a:srgbClr val="200A58"/>
              </a:solidFill>
              <a:effectLst/>
              <a:latin typeface="Source Sans Pro" panose="020B0503030403020204" pitchFamily="34" charset="0"/>
            </a:endParaRPr>
          </a:p>
          <a:p>
            <a:endParaRPr lang="en-US" dirty="0"/>
          </a:p>
        </p:txBody>
      </p:sp>
    </p:spTree>
    <p:extLst>
      <p:ext uri="{BB962C8B-B14F-4D97-AF65-F5344CB8AC3E}">
        <p14:creationId xmlns:p14="http://schemas.microsoft.com/office/powerpoint/2010/main" val="294025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CBACC-8BA6-3A74-AF3C-44944FE780ED}"/>
              </a:ext>
            </a:extLst>
          </p:cNvPr>
          <p:cNvSpPr>
            <a:spLocks noGrp="1"/>
          </p:cNvSpPr>
          <p:nvPr>
            <p:ph type="title"/>
          </p:nvPr>
        </p:nvSpPr>
        <p:spPr>
          <a:xfrm>
            <a:off x="685800" y="357982"/>
            <a:ext cx="7772400" cy="563562"/>
          </a:xfrm>
        </p:spPr>
        <p:txBody>
          <a:bodyPr>
            <a:normAutofit/>
          </a:bodyPr>
          <a:lstStyle/>
          <a:p>
            <a:r>
              <a:rPr lang="en-US" sz="2800" b="1" dirty="0"/>
              <a:t>Business Intelligence</a:t>
            </a:r>
          </a:p>
        </p:txBody>
      </p:sp>
      <p:sp>
        <p:nvSpPr>
          <p:cNvPr id="5" name="Slide Number Placeholder 4">
            <a:extLst>
              <a:ext uri="{FF2B5EF4-FFF2-40B4-BE49-F238E27FC236}">
                <a16:creationId xmlns:a16="http://schemas.microsoft.com/office/drawing/2014/main" id="{E505C952-C81D-DB12-46BA-8B58A19AB48F}"/>
              </a:ext>
            </a:extLst>
          </p:cNvPr>
          <p:cNvSpPr>
            <a:spLocks noGrp="1"/>
          </p:cNvSpPr>
          <p:nvPr>
            <p:ph type="sldNum" sz="quarter" idx="12"/>
          </p:nvPr>
        </p:nvSpPr>
        <p:spPr/>
        <p:txBody>
          <a:bodyPr/>
          <a:lstStyle/>
          <a:p>
            <a:fld id="{525A3C56-E491-49B2-93F3-63532DF516BC}" type="slidenum">
              <a:rPr lang="en-US" noProof="0" smtClean="0"/>
              <a:pPr/>
              <a:t>20</a:t>
            </a:fld>
            <a:endParaRPr lang="en-US" noProof="0" dirty="0"/>
          </a:p>
        </p:txBody>
      </p:sp>
      <p:sp>
        <p:nvSpPr>
          <p:cNvPr id="3" name="Content Placeholder 2">
            <a:extLst>
              <a:ext uri="{FF2B5EF4-FFF2-40B4-BE49-F238E27FC236}">
                <a16:creationId xmlns:a16="http://schemas.microsoft.com/office/drawing/2014/main" id="{878903F1-5C0C-7562-B7F8-83267B44C949}"/>
              </a:ext>
            </a:extLst>
          </p:cNvPr>
          <p:cNvSpPr>
            <a:spLocks noGrp="1"/>
          </p:cNvSpPr>
          <p:nvPr>
            <p:ph sz="quarter" idx="4294967295"/>
          </p:nvPr>
        </p:nvSpPr>
        <p:spPr>
          <a:xfrm>
            <a:off x="381000" y="1219200"/>
            <a:ext cx="8382000" cy="4953000"/>
          </a:xfrm>
        </p:spPr>
        <p:txBody>
          <a:bodyPr>
            <a:noAutofit/>
          </a:bodyPr>
          <a:lstStyle/>
          <a:p>
            <a:pPr marL="257175" indent="-257175">
              <a:buFont typeface="Arial" panose="020B0604020202020204" pitchFamily="34" charset="0"/>
              <a:buChar char="•"/>
            </a:pPr>
            <a:r>
              <a:rPr lang="en-US" sz="2200" dirty="0"/>
              <a:t>Business Intelligence Suite consists of Microsoft SQL Server for paginated reports and Tableau and D3.js for Visualization for analytics.</a:t>
            </a:r>
          </a:p>
          <a:p>
            <a:pPr marL="257175" indent="-257175">
              <a:buFont typeface="Arial" panose="020B0604020202020204" pitchFamily="34" charset="0"/>
              <a:buChar char="•"/>
            </a:pPr>
            <a:r>
              <a:rPr lang="en-US" sz="2200" dirty="0"/>
              <a:t>The reports are emailed out as Excel or PDF attachments to the users on a daily, weekly or monthly basis.</a:t>
            </a:r>
          </a:p>
          <a:p>
            <a:pPr marL="257175" indent="-257175">
              <a:buFont typeface="Arial" panose="020B0604020202020204" pitchFamily="34" charset="0"/>
              <a:buChar char="•"/>
            </a:pPr>
            <a:r>
              <a:rPr lang="en-US" sz="2200" dirty="0"/>
              <a:t>The reporting tool is integrated with BPM, allowing users to request reports using a button in BPM.</a:t>
            </a:r>
          </a:p>
          <a:p>
            <a:pPr marL="257175" indent="-257175">
              <a:buFont typeface="Arial" panose="020B0604020202020204" pitchFamily="34" charset="0"/>
              <a:buChar char="•"/>
            </a:pPr>
            <a:r>
              <a:rPr lang="en-US" sz="2200" dirty="0"/>
              <a:t>Types of Reports </a:t>
            </a:r>
          </a:p>
          <a:p>
            <a:pPr marL="483394" lvl="1">
              <a:buFont typeface="Wingdings" panose="05000000000000000000" pitchFamily="2" charset="2"/>
              <a:buChar char="Ø"/>
            </a:pPr>
            <a:r>
              <a:rPr lang="en-US" sz="1800" dirty="0"/>
              <a:t>Operational Reports</a:t>
            </a:r>
          </a:p>
          <a:p>
            <a:pPr marL="483394" lvl="1">
              <a:buFont typeface="Wingdings" panose="05000000000000000000" pitchFamily="2" charset="2"/>
              <a:buChar char="Ø"/>
            </a:pPr>
            <a:r>
              <a:rPr lang="en-US" sz="1800" dirty="0"/>
              <a:t>System Assurance Reports </a:t>
            </a:r>
          </a:p>
          <a:p>
            <a:pPr marL="483394" lvl="1">
              <a:buFont typeface="Wingdings" panose="05000000000000000000" pitchFamily="2" charset="2"/>
              <a:buChar char="Ø"/>
            </a:pPr>
            <a:r>
              <a:rPr lang="en-US" sz="1800" dirty="0"/>
              <a:t>Data Dump Reports </a:t>
            </a:r>
          </a:p>
          <a:p>
            <a:pPr marL="483394" lvl="1">
              <a:buFont typeface="Wingdings" panose="05000000000000000000" pitchFamily="2" charset="2"/>
              <a:buChar char="Ø"/>
            </a:pPr>
            <a:r>
              <a:rPr lang="en-US" sz="1800" dirty="0"/>
              <a:t>Audit Support Reports </a:t>
            </a:r>
          </a:p>
          <a:p>
            <a:pPr marL="483394" lvl="1">
              <a:buFont typeface="Wingdings" panose="05000000000000000000" pitchFamily="2" charset="2"/>
              <a:buChar char="Ø"/>
            </a:pPr>
            <a:r>
              <a:rPr lang="en-US" sz="1800" dirty="0"/>
              <a:t>Dashboards and Analytics </a:t>
            </a:r>
          </a:p>
          <a:p>
            <a:pPr marL="257175" indent="-257175"/>
            <a:endParaRPr lang="en-US" sz="2200" dirty="0"/>
          </a:p>
        </p:txBody>
      </p:sp>
    </p:spTree>
    <p:extLst>
      <p:ext uri="{BB962C8B-B14F-4D97-AF65-F5344CB8AC3E}">
        <p14:creationId xmlns:p14="http://schemas.microsoft.com/office/powerpoint/2010/main" val="1761841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C2E2D-A345-6936-3CFC-280E0AD81DBD}"/>
              </a:ext>
            </a:extLst>
          </p:cNvPr>
          <p:cNvSpPr>
            <a:spLocks noGrp="1"/>
          </p:cNvSpPr>
          <p:nvPr>
            <p:ph type="title"/>
          </p:nvPr>
        </p:nvSpPr>
        <p:spPr>
          <a:xfrm>
            <a:off x="723900" y="304800"/>
            <a:ext cx="7696200" cy="685800"/>
          </a:xfrm>
        </p:spPr>
        <p:txBody>
          <a:bodyPr anchor="t">
            <a:normAutofit/>
          </a:bodyPr>
          <a:lstStyle/>
          <a:p>
            <a:r>
              <a:rPr lang="en-US" sz="2800" b="1" dirty="0"/>
              <a:t>Reports by Program</a:t>
            </a:r>
          </a:p>
        </p:txBody>
      </p:sp>
      <p:sp>
        <p:nvSpPr>
          <p:cNvPr id="5" name="Slide Number Placeholder 4">
            <a:extLst>
              <a:ext uri="{FF2B5EF4-FFF2-40B4-BE49-F238E27FC236}">
                <a16:creationId xmlns:a16="http://schemas.microsoft.com/office/drawing/2014/main" id="{8CF0E4FF-0935-5C57-65CB-A42FCD7ACFF7}"/>
              </a:ext>
            </a:extLst>
          </p:cNvPr>
          <p:cNvSpPr>
            <a:spLocks noGrp="1"/>
          </p:cNvSpPr>
          <p:nvPr>
            <p:ph type="sldNum" sz="quarter" idx="12"/>
          </p:nvPr>
        </p:nvSpPr>
        <p:spPr/>
        <p:txBody>
          <a:bodyPr/>
          <a:lstStyle/>
          <a:p>
            <a:pPr>
              <a:spcAft>
                <a:spcPts val="450"/>
              </a:spcAft>
            </a:pPr>
            <a:fld id="{525A3C56-E491-49B2-93F3-63532DF516BC}" type="slidenum">
              <a:rPr lang="en-US" noProof="0" smtClean="0"/>
              <a:pPr>
                <a:spcAft>
                  <a:spcPts val="450"/>
                </a:spcAft>
              </a:pPr>
              <a:t>21</a:t>
            </a:fld>
            <a:endParaRPr lang="en-US" noProof="0"/>
          </a:p>
        </p:txBody>
      </p:sp>
      <p:graphicFrame>
        <p:nvGraphicFramePr>
          <p:cNvPr id="6" name="Content Placeholder 5">
            <a:extLst>
              <a:ext uri="{FF2B5EF4-FFF2-40B4-BE49-F238E27FC236}">
                <a16:creationId xmlns:a16="http://schemas.microsoft.com/office/drawing/2014/main" id="{70AECAC7-354F-6A48-783E-185CC5DBA309}"/>
              </a:ext>
            </a:extLst>
          </p:cNvPr>
          <p:cNvGraphicFramePr>
            <a:graphicFrameLocks noGrp="1"/>
          </p:cNvGraphicFramePr>
          <p:nvPr>
            <p:ph sz="quarter" idx="4294967295"/>
            <p:extLst>
              <p:ext uri="{D42A27DB-BD31-4B8C-83A1-F6EECF244321}">
                <p14:modId xmlns:p14="http://schemas.microsoft.com/office/powerpoint/2010/main" val="3560905677"/>
              </p:ext>
            </p:extLst>
          </p:nvPr>
        </p:nvGraphicFramePr>
        <p:xfrm>
          <a:off x="381000" y="990600"/>
          <a:ext cx="8382000" cy="4897254"/>
        </p:xfrm>
        <a:graphic>
          <a:graphicData uri="http://schemas.openxmlformats.org/drawingml/2006/table">
            <a:tbl>
              <a:tblPr firstRow="1" bandRow="1">
                <a:tableStyleId>{5C22544A-7EE6-4342-B048-85BDC9FD1C3A}</a:tableStyleId>
              </a:tblPr>
              <a:tblGrid>
                <a:gridCol w="4936484">
                  <a:extLst>
                    <a:ext uri="{9D8B030D-6E8A-4147-A177-3AD203B41FA5}">
                      <a16:colId xmlns:a16="http://schemas.microsoft.com/office/drawing/2014/main" val="1953742659"/>
                    </a:ext>
                  </a:extLst>
                </a:gridCol>
                <a:gridCol w="3445516">
                  <a:extLst>
                    <a:ext uri="{9D8B030D-6E8A-4147-A177-3AD203B41FA5}">
                      <a16:colId xmlns:a16="http://schemas.microsoft.com/office/drawing/2014/main" val="1988084083"/>
                    </a:ext>
                  </a:extLst>
                </a:gridCol>
              </a:tblGrid>
              <a:tr h="360550">
                <a:tc>
                  <a:txBody>
                    <a:bodyPr/>
                    <a:lstStyle/>
                    <a:p>
                      <a:pPr algn="ctr" fontAlgn="b"/>
                      <a:r>
                        <a:rPr lang="en-US" sz="2200" u="none" strike="noStrike" dirty="0">
                          <a:effectLst/>
                        </a:rPr>
                        <a:t>Program </a:t>
                      </a:r>
                      <a:endParaRPr lang="en-US" sz="2200" b="1" i="0" u="none" strike="noStrike" dirty="0">
                        <a:solidFill>
                          <a:srgbClr val="000000"/>
                        </a:solidFill>
                        <a:effectLst/>
                        <a:latin typeface="Calibri" panose="020F0502020204030204" pitchFamily="34" charset="0"/>
                      </a:endParaRPr>
                    </a:p>
                  </a:txBody>
                  <a:tcPr marL="8447" marR="8447" marT="8447" marB="0" anchor="b"/>
                </a:tc>
                <a:tc>
                  <a:txBody>
                    <a:bodyPr/>
                    <a:lstStyle/>
                    <a:p>
                      <a:pPr algn="ctr" fontAlgn="b"/>
                      <a:r>
                        <a:rPr lang="en-US" sz="2200" u="none" strike="noStrike" dirty="0">
                          <a:effectLst/>
                        </a:rPr>
                        <a:t>Report Count</a:t>
                      </a:r>
                      <a:endParaRPr lang="en-US" sz="2200" b="1" i="0" u="none" strike="noStrike" dirty="0">
                        <a:solidFill>
                          <a:srgbClr val="000000"/>
                        </a:solidFill>
                        <a:effectLst/>
                        <a:latin typeface="Calibri" panose="020F0502020204030204" pitchFamily="34" charset="0"/>
                      </a:endParaRPr>
                    </a:p>
                  </a:txBody>
                  <a:tcPr marL="8447" marR="8447" marT="8447" marB="0" anchor="b"/>
                </a:tc>
                <a:extLst>
                  <a:ext uri="{0D108BD9-81ED-4DB2-BD59-A6C34878D82A}">
                    <a16:rowId xmlns:a16="http://schemas.microsoft.com/office/drawing/2014/main" val="2448755904"/>
                  </a:ext>
                </a:extLst>
              </a:tr>
              <a:tr h="360550">
                <a:tc>
                  <a:txBody>
                    <a:bodyPr/>
                    <a:lstStyle/>
                    <a:p>
                      <a:pPr lvl="0" algn="l" fontAlgn="b"/>
                      <a:r>
                        <a:rPr lang="en-US" sz="2200" u="none" strike="noStrike" dirty="0">
                          <a:effectLst/>
                        </a:rPr>
                        <a:t>Finance and Forecasting </a:t>
                      </a:r>
                      <a:endParaRPr lang="en-US" sz="2200" b="0" i="0" u="none" strike="noStrike" dirty="0">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56</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3984215275"/>
                  </a:ext>
                </a:extLst>
              </a:tr>
              <a:tr h="360550">
                <a:tc>
                  <a:txBody>
                    <a:bodyPr/>
                    <a:lstStyle/>
                    <a:p>
                      <a:pPr lvl="0" algn="l" fontAlgn="b"/>
                      <a:r>
                        <a:rPr lang="en-US" sz="2200" u="none" strike="noStrike">
                          <a:effectLst/>
                        </a:rPr>
                        <a:t>Cross Application Reporting</a:t>
                      </a:r>
                      <a:endParaRPr lang="en-US" sz="2200" b="0" i="0" u="none" strike="noStrike">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20</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1805769529"/>
                  </a:ext>
                </a:extLst>
              </a:tr>
              <a:tr h="360550">
                <a:tc>
                  <a:txBody>
                    <a:bodyPr/>
                    <a:lstStyle/>
                    <a:p>
                      <a:pPr lvl="0" algn="l" fontAlgn="b"/>
                      <a:r>
                        <a:rPr lang="en-US" sz="2200" u="none" strike="noStrike" dirty="0">
                          <a:effectLst/>
                        </a:rPr>
                        <a:t>IDA</a:t>
                      </a:r>
                      <a:endParaRPr lang="en-US" sz="2200" b="0" i="0" u="none" strike="noStrike" dirty="0">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19</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823324816"/>
                  </a:ext>
                </a:extLst>
              </a:tr>
              <a:tr h="360550">
                <a:tc>
                  <a:txBody>
                    <a:bodyPr/>
                    <a:lstStyle/>
                    <a:p>
                      <a:pPr lvl="0" algn="l" fontAlgn="b"/>
                      <a:r>
                        <a:rPr lang="en-US" sz="2200" u="none" strike="noStrike">
                          <a:effectLst/>
                        </a:rPr>
                        <a:t>ARPA </a:t>
                      </a:r>
                      <a:endParaRPr lang="en-US" sz="2200" b="0" i="0" u="none" strike="noStrike">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a:effectLst/>
                        </a:rPr>
                        <a:t>16</a:t>
                      </a:r>
                      <a:endParaRPr lang="en-US" sz="2200" b="0" i="0" u="none" strike="noStrike">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2783438048"/>
                  </a:ext>
                </a:extLst>
              </a:tr>
              <a:tr h="360550">
                <a:tc>
                  <a:txBody>
                    <a:bodyPr/>
                    <a:lstStyle/>
                    <a:p>
                      <a:pPr lvl="0" algn="l" fontAlgn="b"/>
                      <a:r>
                        <a:rPr lang="en-US" sz="2200" u="none" strike="noStrike">
                          <a:effectLst/>
                        </a:rPr>
                        <a:t>RREM</a:t>
                      </a:r>
                      <a:endParaRPr lang="en-US" sz="2200" b="0" i="0" u="none" strike="noStrike">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10</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3885589216"/>
                  </a:ext>
                </a:extLst>
              </a:tr>
              <a:tr h="360550">
                <a:tc>
                  <a:txBody>
                    <a:bodyPr/>
                    <a:lstStyle/>
                    <a:p>
                      <a:pPr lvl="0" algn="l" fontAlgn="b"/>
                      <a:r>
                        <a:rPr lang="en-US" sz="2200" u="none" strike="noStrike">
                          <a:effectLst/>
                        </a:rPr>
                        <a:t>Other Programs</a:t>
                      </a:r>
                      <a:endParaRPr lang="en-US" sz="2200" b="0" i="0" u="none" strike="noStrike">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10</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1681565571"/>
                  </a:ext>
                </a:extLst>
              </a:tr>
              <a:tr h="360550">
                <a:tc>
                  <a:txBody>
                    <a:bodyPr/>
                    <a:lstStyle/>
                    <a:p>
                      <a:pPr lvl="0" algn="l" fontAlgn="b"/>
                      <a:r>
                        <a:rPr lang="en-US" sz="2200" u="none" strike="noStrike">
                          <a:effectLst/>
                        </a:rPr>
                        <a:t>LRRP</a:t>
                      </a:r>
                      <a:endParaRPr lang="en-US" sz="2200" b="0" i="0" u="none" strike="noStrike">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5</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1381985013"/>
                  </a:ext>
                </a:extLst>
              </a:tr>
              <a:tr h="360550">
                <a:tc>
                  <a:txBody>
                    <a:bodyPr/>
                    <a:lstStyle/>
                    <a:p>
                      <a:pPr lvl="0" algn="l" fontAlgn="b"/>
                      <a:r>
                        <a:rPr lang="en-US" sz="2200" u="none" strike="noStrike" dirty="0">
                          <a:effectLst/>
                        </a:rPr>
                        <a:t>Mitigation Assistance Program</a:t>
                      </a:r>
                      <a:endParaRPr lang="en-US" sz="2200" b="0" i="0" u="none" strike="noStrike" dirty="0">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5</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1308220046"/>
                  </a:ext>
                </a:extLst>
              </a:tr>
              <a:tr h="645877">
                <a:tc>
                  <a:txBody>
                    <a:bodyPr/>
                    <a:lstStyle/>
                    <a:p>
                      <a:pPr lvl="0" algn="l" fontAlgn="b"/>
                      <a:r>
                        <a:rPr lang="en-US" sz="2200" u="none" strike="noStrike">
                          <a:effectLst/>
                        </a:rPr>
                        <a:t>LMI Homeowner Rebuild Program</a:t>
                      </a:r>
                      <a:endParaRPr lang="en-US" sz="2200" b="0" i="0" u="none" strike="noStrike">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4</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2448665336"/>
                  </a:ext>
                </a:extLst>
              </a:tr>
              <a:tr h="360550">
                <a:tc>
                  <a:txBody>
                    <a:bodyPr/>
                    <a:lstStyle/>
                    <a:p>
                      <a:pPr lvl="0" algn="l" fontAlgn="b"/>
                      <a:r>
                        <a:rPr lang="en-US" sz="2200" u="none" strike="noStrike" dirty="0">
                          <a:effectLst/>
                        </a:rPr>
                        <a:t>Blue Acres</a:t>
                      </a:r>
                      <a:endParaRPr lang="en-US" sz="2200" b="0" i="0" u="none" strike="noStrike" dirty="0">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3</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3313631146"/>
                  </a:ext>
                </a:extLst>
              </a:tr>
              <a:tr h="645877">
                <a:tc>
                  <a:txBody>
                    <a:bodyPr/>
                    <a:lstStyle/>
                    <a:p>
                      <a:pPr lvl="0" algn="l" fontAlgn="b"/>
                      <a:r>
                        <a:rPr lang="en-US" sz="2200" u="none" strike="noStrike" dirty="0">
                          <a:effectLst/>
                        </a:rPr>
                        <a:t>Tenant Based Rental Assistance</a:t>
                      </a:r>
                      <a:endParaRPr lang="en-US" sz="2200" b="0" i="0" u="none" strike="noStrike" dirty="0">
                        <a:solidFill>
                          <a:srgbClr val="000000"/>
                        </a:solidFill>
                        <a:effectLst/>
                        <a:latin typeface="Calibri" panose="020F0502020204030204" pitchFamily="34" charset="0"/>
                      </a:endParaRPr>
                    </a:p>
                  </a:txBody>
                  <a:tcPr marL="8447" marR="8447" marT="8447" marB="0" anchor="ctr"/>
                </a:tc>
                <a:tc>
                  <a:txBody>
                    <a:bodyPr/>
                    <a:lstStyle/>
                    <a:p>
                      <a:pPr algn="ctr" fontAlgn="b"/>
                      <a:r>
                        <a:rPr lang="en-US" sz="2200" u="none" strike="noStrike" dirty="0">
                          <a:effectLst/>
                        </a:rPr>
                        <a:t>2</a:t>
                      </a:r>
                      <a:endParaRPr lang="en-US" sz="2200" b="0" i="0" u="none" strike="noStrike" dirty="0">
                        <a:solidFill>
                          <a:srgbClr val="000000"/>
                        </a:solidFill>
                        <a:effectLst/>
                        <a:latin typeface="Calibri" panose="020F0502020204030204" pitchFamily="34" charset="0"/>
                      </a:endParaRPr>
                    </a:p>
                  </a:txBody>
                  <a:tcPr marL="8447" marR="8447" marT="8447" marB="0" anchor="ctr"/>
                </a:tc>
                <a:extLst>
                  <a:ext uri="{0D108BD9-81ED-4DB2-BD59-A6C34878D82A}">
                    <a16:rowId xmlns:a16="http://schemas.microsoft.com/office/drawing/2014/main" val="3039460309"/>
                  </a:ext>
                </a:extLst>
              </a:tr>
            </a:tbl>
          </a:graphicData>
        </a:graphic>
      </p:graphicFrame>
    </p:spTree>
    <p:extLst>
      <p:ext uri="{BB962C8B-B14F-4D97-AF65-F5344CB8AC3E}">
        <p14:creationId xmlns:p14="http://schemas.microsoft.com/office/powerpoint/2010/main" val="304104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3BB1C-B2AB-9DD5-F475-059BA6C0429C}"/>
              </a:ext>
            </a:extLst>
          </p:cNvPr>
          <p:cNvSpPr>
            <a:spLocks noGrp="1"/>
          </p:cNvSpPr>
          <p:nvPr>
            <p:ph type="title"/>
          </p:nvPr>
        </p:nvSpPr>
        <p:spPr>
          <a:xfrm>
            <a:off x="457200" y="135741"/>
            <a:ext cx="8229600" cy="1143000"/>
          </a:xfrm>
        </p:spPr>
        <p:txBody>
          <a:bodyPr>
            <a:normAutofit/>
          </a:bodyPr>
          <a:lstStyle/>
          <a:p>
            <a:r>
              <a:rPr lang="en-US" sz="2800" b="1" dirty="0"/>
              <a:t>Tableau Dashboards </a:t>
            </a:r>
          </a:p>
        </p:txBody>
      </p:sp>
      <p:sp>
        <p:nvSpPr>
          <p:cNvPr id="4" name="Slide Number Placeholder 3">
            <a:extLst>
              <a:ext uri="{FF2B5EF4-FFF2-40B4-BE49-F238E27FC236}">
                <a16:creationId xmlns:a16="http://schemas.microsoft.com/office/drawing/2014/main" id="{0D94A84D-B32F-CB62-E062-2B7FFA519D57}"/>
              </a:ext>
            </a:extLst>
          </p:cNvPr>
          <p:cNvSpPr>
            <a:spLocks noGrp="1"/>
          </p:cNvSpPr>
          <p:nvPr>
            <p:ph type="sldNum" sz="quarter" idx="12"/>
          </p:nvPr>
        </p:nvSpPr>
        <p:spPr/>
        <p:txBody>
          <a:bodyPr/>
          <a:lstStyle/>
          <a:p>
            <a:fld id="{525A3C56-E491-49B2-93F3-63532DF516BC}" type="slidenum">
              <a:rPr lang="en-US" noProof="0" smtClean="0"/>
              <a:pPr/>
              <a:t>22</a:t>
            </a:fld>
            <a:endParaRPr lang="en-US" noProof="0" dirty="0"/>
          </a:p>
        </p:txBody>
      </p:sp>
      <p:graphicFrame>
        <p:nvGraphicFramePr>
          <p:cNvPr id="5" name="Content Placeholder 4">
            <a:extLst>
              <a:ext uri="{FF2B5EF4-FFF2-40B4-BE49-F238E27FC236}">
                <a16:creationId xmlns:a16="http://schemas.microsoft.com/office/drawing/2014/main" id="{B3E2D0EE-6B39-A101-86CB-E9A7A2480354}"/>
              </a:ext>
            </a:extLst>
          </p:cNvPr>
          <p:cNvGraphicFramePr>
            <a:graphicFrameLocks noGrp="1"/>
          </p:cNvGraphicFramePr>
          <p:nvPr>
            <p:ph sz="quarter" idx="4294967295"/>
            <p:extLst>
              <p:ext uri="{D42A27DB-BD31-4B8C-83A1-F6EECF244321}">
                <p14:modId xmlns:p14="http://schemas.microsoft.com/office/powerpoint/2010/main" val="980523949"/>
              </p:ext>
            </p:extLst>
          </p:nvPr>
        </p:nvGraphicFramePr>
        <p:xfrm>
          <a:off x="342900" y="1175266"/>
          <a:ext cx="8458200" cy="5408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1166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R="0" lvl="0">
              <a:spcBef>
                <a:spcPts val="0"/>
              </a:spcBef>
              <a:spcAft>
                <a:spcPts val="0"/>
              </a:spcAft>
            </a:pPr>
            <a:r>
              <a:rPr lang="en-US" sz="2800" b="1" dirty="0">
                <a:effectLst/>
                <a:latin typeface="Calibri" panose="020F0502020204030204" pitchFamily="34" charset="0"/>
                <a:ea typeface="Times New Roman" panose="02020603050405020304" pitchFamily="18" charset="0"/>
              </a:rPr>
              <a:t>SIROMS Overall Solution Overview</a:t>
            </a:r>
            <a:endParaRPr lang="en-US" sz="28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12"/>
          </p:nvPr>
        </p:nvSpPr>
        <p:spPr/>
        <p:txBody>
          <a:bodyPr/>
          <a:lstStyle/>
          <a:p>
            <a:fld id="{CCD708A9-029A-4873-8902-A470072A7B49}" type="slidenum">
              <a:rPr lang="en-US" smtClean="0"/>
              <a:t>23</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760" y="1219200"/>
            <a:ext cx="8670480" cy="5018314"/>
          </a:xfrm>
          <a:prstGeom prst="rect">
            <a:avLst/>
          </a:prstGeom>
        </p:spPr>
      </p:pic>
    </p:spTree>
    <p:extLst>
      <p:ext uri="{BB962C8B-B14F-4D97-AF65-F5344CB8AC3E}">
        <p14:creationId xmlns:p14="http://schemas.microsoft.com/office/powerpoint/2010/main" val="3384980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R="0" lvl="0">
              <a:spcBef>
                <a:spcPts val="0"/>
              </a:spcBef>
              <a:spcAft>
                <a:spcPts val="0"/>
              </a:spcAft>
            </a:pPr>
            <a:r>
              <a:rPr lang="en-US" sz="2800" b="1" dirty="0">
                <a:effectLst/>
                <a:latin typeface="Calibri" panose="020F0502020204030204" pitchFamily="34" charset="0"/>
                <a:ea typeface="Times New Roman" panose="02020603050405020304" pitchFamily="18" charset="0"/>
              </a:rPr>
              <a:t>SIROMS Web Development Stack</a:t>
            </a:r>
            <a:endParaRPr lang="en-US" sz="28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12"/>
          </p:nvPr>
        </p:nvSpPr>
        <p:spPr/>
        <p:txBody>
          <a:bodyPr/>
          <a:lstStyle/>
          <a:p>
            <a:fld id="{CCD708A9-029A-4873-8902-A470072A7B49}" type="slidenum">
              <a:rPr lang="en-US" smtClean="0"/>
              <a:t>24</a:t>
            </a:fld>
            <a:endParaRPr lang="en-US"/>
          </a:p>
        </p:txBody>
      </p:sp>
      <p:pic>
        <p:nvPicPr>
          <p:cNvPr id="6" name="Picture 5">
            <a:extLst>
              <a:ext uri="{FF2B5EF4-FFF2-40B4-BE49-F238E27FC236}">
                <a16:creationId xmlns:a16="http://schemas.microsoft.com/office/drawing/2014/main" id="{D3BA1AD4-65B6-5833-265D-867B78219E7B}"/>
              </a:ext>
            </a:extLst>
          </p:cNvPr>
          <p:cNvPicPr>
            <a:picLocks noChangeAspect="1"/>
          </p:cNvPicPr>
          <p:nvPr/>
        </p:nvPicPr>
        <p:blipFill>
          <a:blip r:embed="rId3"/>
          <a:stretch>
            <a:fillRect/>
          </a:stretch>
        </p:blipFill>
        <p:spPr>
          <a:xfrm>
            <a:off x="822635" y="1383614"/>
            <a:ext cx="7498730" cy="4090771"/>
          </a:xfrm>
          <a:prstGeom prst="rect">
            <a:avLst/>
          </a:prstGeom>
        </p:spPr>
      </p:pic>
    </p:spTree>
    <p:extLst>
      <p:ext uri="{BB962C8B-B14F-4D97-AF65-F5344CB8AC3E}">
        <p14:creationId xmlns:p14="http://schemas.microsoft.com/office/powerpoint/2010/main" val="3843532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lowchart: Document 13">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91D555F-701C-C7AD-7B6C-14C1C231FC09}"/>
              </a:ext>
            </a:extLst>
          </p:cNvPr>
          <p:cNvSpPr txBox="1">
            <a:spLocks/>
          </p:cNvSpPr>
          <p:nvPr/>
        </p:nvSpPr>
        <p:spPr>
          <a:xfrm>
            <a:off x="628650" y="171162"/>
            <a:ext cx="2130136" cy="237114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2800" b="1" kern="1200">
                <a:solidFill>
                  <a:srgbClr val="FFFFFF"/>
                </a:solidFill>
                <a:effectLst/>
                <a:latin typeface="+mj-lt"/>
                <a:ea typeface="+mj-ea"/>
                <a:cs typeface="+mj-cs"/>
              </a:rPr>
              <a:t>Applications supported using OpenText Metastorm</a:t>
            </a:r>
            <a:endParaRPr lang="en-US" sz="2800" b="1" kern="1200" dirty="0">
              <a:solidFill>
                <a:srgbClr val="FFFFFF"/>
              </a:solidFill>
              <a:latin typeface="+mj-lt"/>
              <a:ea typeface="+mj-ea"/>
              <a:cs typeface="+mj-cs"/>
            </a:endParaRPr>
          </a:p>
        </p:txBody>
      </p:sp>
      <p:sp>
        <p:nvSpPr>
          <p:cNvPr id="5" name="TextBox 4">
            <a:extLst>
              <a:ext uri="{FF2B5EF4-FFF2-40B4-BE49-F238E27FC236}">
                <a16:creationId xmlns:a16="http://schemas.microsoft.com/office/drawing/2014/main" id="{A8C35772-9FBC-E2D8-1B86-62C9FDBB4823}"/>
              </a:ext>
            </a:extLst>
          </p:cNvPr>
          <p:cNvSpPr txBox="1"/>
          <p:nvPr/>
        </p:nvSpPr>
        <p:spPr>
          <a:xfrm>
            <a:off x="3126820" y="171162"/>
            <a:ext cx="5510213" cy="280988"/>
          </a:xfrm>
          <a:prstGeom prst="rect">
            <a:avLst/>
          </a:prstGeom>
          <a:noFill/>
        </p:spPr>
        <p:txBody>
          <a:bodyPr wrap="square" rtlCol="0" anchor="t">
            <a:noAutofit/>
          </a:bodyPr>
          <a:lstStyle/>
          <a:p>
            <a:pPr>
              <a:lnSpc>
                <a:spcPct val="90000"/>
              </a:lnSpc>
              <a:spcAft>
                <a:spcPts val="600"/>
              </a:spcAft>
            </a:pPr>
            <a:r>
              <a:rPr lang="en-US" sz="1600" dirty="0"/>
              <a:t>SIROMS utilizes OpenText BPM to create screens and workflows for its multi-stage modules.</a:t>
            </a:r>
          </a:p>
        </p:txBody>
      </p:sp>
      <p:sp>
        <p:nvSpPr>
          <p:cNvPr id="8" name="TextBox 7">
            <a:extLst>
              <a:ext uri="{FF2B5EF4-FFF2-40B4-BE49-F238E27FC236}">
                <a16:creationId xmlns:a16="http://schemas.microsoft.com/office/drawing/2014/main" id="{7C63AE66-8BB5-6C62-D794-095C9B313598}"/>
              </a:ext>
            </a:extLst>
          </p:cNvPr>
          <p:cNvSpPr txBox="1"/>
          <p:nvPr/>
        </p:nvSpPr>
        <p:spPr>
          <a:xfrm>
            <a:off x="3168173" y="814387"/>
            <a:ext cx="2636838" cy="5229225"/>
          </a:xfrm>
          <a:prstGeom prst="rect">
            <a:avLst/>
          </a:prstGeom>
          <a:noFill/>
        </p:spPr>
        <p:txBody>
          <a:bodyPr wrap="square" rtlCol="0" anchor="t">
            <a:noAutofit/>
          </a:bodyPr>
          <a:lstStyle/>
          <a:p>
            <a:pPr marL="257175" indent="-257175">
              <a:lnSpc>
                <a:spcPct val="90000"/>
              </a:lnSpc>
              <a:spcAft>
                <a:spcPts val="600"/>
              </a:spcAft>
              <a:buFont typeface="Arial" panose="020B0604020202020204" pitchFamily="34" charset="0"/>
              <a:buChar char="•"/>
            </a:pPr>
            <a:r>
              <a:rPr lang="en-US" sz="1000" dirty="0"/>
              <a:t>Accounts Receivable</a:t>
            </a:r>
          </a:p>
          <a:p>
            <a:pPr marL="257175" indent="-257175">
              <a:lnSpc>
                <a:spcPct val="90000"/>
              </a:lnSpc>
              <a:spcAft>
                <a:spcPts val="600"/>
              </a:spcAft>
              <a:buFont typeface="Arial" panose="020B0604020202020204" pitchFamily="34" charset="0"/>
              <a:buChar char="•"/>
            </a:pPr>
            <a:r>
              <a:rPr lang="en-US" sz="1000" dirty="0"/>
              <a:t>American Recovery Program Act Quarterly Progress Reports</a:t>
            </a:r>
          </a:p>
          <a:p>
            <a:pPr marL="257175" indent="-257175">
              <a:lnSpc>
                <a:spcPct val="90000"/>
              </a:lnSpc>
              <a:spcAft>
                <a:spcPts val="600"/>
              </a:spcAft>
              <a:buFont typeface="Arial" panose="020B0604020202020204" pitchFamily="34" charset="0"/>
              <a:buChar char="•"/>
            </a:pPr>
            <a:r>
              <a:rPr lang="en-US" sz="1000" dirty="0"/>
              <a:t>ARP Master Program</a:t>
            </a:r>
          </a:p>
          <a:p>
            <a:pPr marL="257175" indent="-257175">
              <a:lnSpc>
                <a:spcPct val="90000"/>
              </a:lnSpc>
              <a:spcAft>
                <a:spcPts val="600"/>
              </a:spcAft>
              <a:buFont typeface="Arial" panose="020B0604020202020204" pitchFamily="34" charset="0"/>
              <a:buChar char="•"/>
            </a:pPr>
            <a:r>
              <a:rPr lang="en-US" sz="1000" dirty="0"/>
              <a:t>Atlantic City Resilience Program</a:t>
            </a:r>
          </a:p>
          <a:p>
            <a:pPr marL="257175" indent="-257175">
              <a:lnSpc>
                <a:spcPct val="90000"/>
              </a:lnSpc>
              <a:spcAft>
                <a:spcPts val="600"/>
              </a:spcAft>
              <a:buFont typeface="Arial" panose="020B0604020202020204" pitchFamily="34" charset="0"/>
              <a:buChar char="•"/>
            </a:pPr>
            <a:r>
              <a:rPr lang="en-US" sz="1000" dirty="0"/>
              <a:t>Baseline Site Inspection</a:t>
            </a:r>
          </a:p>
          <a:p>
            <a:pPr marL="257175" indent="-257175">
              <a:lnSpc>
                <a:spcPct val="90000"/>
              </a:lnSpc>
              <a:spcAft>
                <a:spcPts val="600"/>
              </a:spcAft>
              <a:buFont typeface="Arial" panose="020B0604020202020204" pitchFamily="34" charset="0"/>
              <a:buChar char="•"/>
            </a:pPr>
            <a:r>
              <a:rPr lang="en-US" sz="1000" dirty="0"/>
              <a:t>Blue Acres Buyout Program</a:t>
            </a:r>
          </a:p>
          <a:p>
            <a:pPr marL="257175" indent="-257175">
              <a:lnSpc>
                <a:spcPct val="90000"/>
              </a:lnSpc>
              <a:spcAft>
                <a:spcPts val="600"/>
              </a:spcAft>
              <a:buFont typeface="Arial" panose="020B0604020202020204" pitchFamily="34" charset="0"/>
              <a:buChar char="•"/>
            </a:pPr>
            <a:r>
              <a:rPr lang="en-US" sz="1000" dirty="0"/>
              <a:t>Change Request</a:t>
            </a:r>
          </a:p>
          <a:p>
            <a:pPr marL="257175" indent="-257175">
              <a:lnSpc>
                <a:spcPct val="90000"/>
              </a:lnSpc>
              <a:spcAft>
                <a:spcPts val="600"/>
              </a:spcAft>
              <a:buFont typeface="Arial" panose="020B0604020202020204" pitchFamily="34" charset="0"/>
              <a:buChar char="•"/>
            </a:pPr>
            <a:r>
              <a:rPr lang="en-US" sz="1000" dirty="0"/>
              <a:t>Contractor Incident Tracking</a:t>
            </a:r>
          </a:p>
          <a:p>
            <a:pPr marL="257175" indent="-257175">
              <a:lnSpc>
                <a:spcPct val="90000"/>
              </a:lnSpc>
              <a:spcAft>
                <a:spcPts val="600"/>
              </a:spcAft>
              <a:buFont typeface="Arial" panose="020B0604020202020204" pitchFamily="34" charset="0"/>
              <a:buChar char="•"/>
            </a:pPr>
            <a:r>
              <a:rPr lang="en-US" sz="1000" dirty="0"/>
              <a:t>Contractor Invoicing</a:t>
            </a:r>
          </a:p>
          <a:p>
            <a:pPr marL="257175" indent="-257175">
              <a:lnSpc>
                <a:spcPct val="90000"/>
              </a:lnSpc>
              <a:spcAft>
                <a:spcPts val="600"/>
              </a:spcAft>
              <a:buFont typeface="Arial" panose="020B0604020202020204" pitchFamily="34" charset="0"/>
              <a:buChar char="•"/>
            </a:pPr>
            <a:r>
              <a:rPr lang="en-US" sz="1000" dirty="0"/>
              <a:t>Easement Acquisition Module</a:t>
            </a:r>
          </a:p>
          <a:p>
            <a:pPr marL="257175" indent="-257175">
              <a:lnSpc>
                <a:spcPct val="90000"/>
              </a:lnSpc>
              <a:spcAft>
                <a:spcPts val="600"/>
              </a:spcAft>
              <a:buFont typeface="Arial" panose="020B0604020202020204" pitchFamily="34" charset="0"/>
              <a:buChar char="•"/>
            </a:pPr>
            <a:r>
              <a:rPr lang="en-US" sz="1000" dirty="0"/>
              <a:t>Email Template Generation</a:t>
            </a:r>
          </a:p>
          <a:p>
            <a:pPr marL="257175" indent="-257175">
              <a:lnSpc>
                <a:spcPct val="90000"/>
              </a:lnSpc>
              <a:spcAft>
                <a:spcPts val="600"/>
              </a:spcAft>
              <a:buFont typeface="Arial" panose="020B0604020202020204" pitchFamily="34" charset="0"/>
              <a:buChar char="•"/>
            </a:pPr>
            <a:r>
              <a:rPr lang="en-US" sz="1000" dirty="0"/>
              <a:t>Essential Services Grant Application </a:t>
            </a:r>
          </a:p>
          <a:p>
            <a:pPr marL="257175" indent="-257175">
              <a:lnSpc>
                <a:spcPct val="90000"/>
              </a:lnSpc>
              <a:spcAft>
                <a:spcPts val="600"/>
              </a:spcAft>
              <a:buFont typeface="Arial" panose="020B0604020202020204" pitchFamily="34" charset="0"/>
              <a:buChar char="•"/>
            </a:pPr>
            <a:r>
              <a:rPr lang="en-US" sz="1000" dirty="0"/>
              <a:t>Federal Funding Accountability and Transparency Act Reports</a:t>
            </a:r>
          </a:p>
          <a:p>
            <a:pPr marL="257175" indent="-257175">
              <a:lnSpc>
                <a:spcPct val="90000"/>
              </a:lnSpc>
              <a:spcAft>
                <a:spcPts val="600"/>
              </a:spcAft>
              <a:buFont typeface="Arial" panose="020B0604020202020204" pitchFamily="34" charset="0"/>
              <a:buChar char="•"/>
            </a:pPr>
            <a:r>
              <a:rPr lang="en-US" sz="1000" dirty="0"/>
              <a:t>Financial Forecasting</a:t>
            </a:r>
          </a:p>
          <a:p>
            <a:pPr marL="257175" indent="-257175">
              <a:lnSpc>
                <a:spcPct val="90000"/>
              </a:lnSpc>
              <a:spcAft>
                <a:spcPts val="600"/>
              </a:spcAft>
              <a:buFont typeface="Arial" panose="020B0604020202020204" pitchFamily="34" charset="0"/>
              <a:buChar char="•"/>
            </a:pPr>
            <a:r>
              <a:rPr lang="en-US" sz="1000" dirty="0"/>
              <a:t>Flood Hazard Easement Program</a:t>
            </a:r>
          </a:p>
          <a:p>
            <a:pPr marL="257175" indent="-257175">
              <a:lnSpc>
                <a:spcPct val="90000"/>
              </a:lnSpc>
              <a:spcAft>
                <a:spcPts val="600"/>
              </a:spcAft>
              <a:buFont typeface="Arial" panose="020B0604020202020204" pitchFamily="34" charset="0"/>
              <a:buChar char="•"/>
            </a:pPr>
            <a:r>
              <a:rPr lang="en-US" sz="1000" dirty="0"/>
              <a:t>Flood Hazard Risk Reduction</a:t>
            </a:r>
          </a:p>
          <a:p>
            <a:pPr marL="257175" indent="-257175">
              <a:lnSpc>
                <a:spcPct val="90000"/>
              </a:lnSpc>
              <a:spcAft>
                <a:spcPts val="600"/>
              </a:spcAft>
              <a:buFont typeface="Arial" panose="020B0604020202020204" pitchFamily="34" charset="0"/>
              <a:buChar char="•"/>
            </a:pPr>
            <a:r>
              <a:rPr lang="en-US" sz="1000" dirty="0"/>
              <a:t>Form Template Generation</a:t>
            </a:r>
          </a:p>
          <a:p>
            <a:pPr marL="257175" indent="-257175">
              <a:lnSpc>
                <a:spcPct val="90000"/>
              </a:lnSpc>
              <a:spcAft>
                <a:spcPts val="600"/>
              </a:spcAft>
              <a:buFont typeface="Arial" panose="020B0604020202020204" pitchFamily="34" charset="0"/>
              <a:buChar char="•"/>
            </a:pPr>
            <a:r>
              <a:rPr lang="en-US" sz="1000" dirty="0"/>
              <a:t>Funds Request</a:t>
            </a:r>
          </a:p>
          <a:p>
            <a:pPr marL="257175" indent="-257175">
              <a:lnSpc>
                <a:spcPct val="90000"/>
              </a:lnSpc>
              <a:spcAft>
                <a:spcPts val="600"/>
              </a:spcAft>
              <a:buFont typeface="Arial" panose="020B0604020202020204" pitchFamily="34" charset="0"/>
              <a:buChar char="•"/>
            </a:pPr>
            <a:r>
              <a:rPr lang="en-US" sz="1000" dirty="0"/>
              <a:t>Grant Management Reporting</a:t>
            </a:r>
          </a:p>
          <a:p>
            <a:pPr marL="257175" indent="-257175">
              <a:lnSpc>
                <a:spcPct val="90000"/>
              </a:lnSpc>
              <a:spcAft>
                <a:spcPts val="600"/>
              </a:spcAft>
              <a:buFont typeface="Arial" panose="020B0604020202020204" pitchFamily="34" charset="0"/>
              <a:buChar char="•"/>
            </a:pPr>
            <a:r>
              <a:rPr lang="en-US" sz="1000" dirty="0"/>
              <a:t>Grant Program Management</a:t>
            </a:r>
          </a:p>
          <a:p>
            <a:pPr marL="257175" indent="-257175">
              <a:lnSpc>
                <a:spcPct val="90000"/>
              </a:lnSpc>
              <a:spcAft>
                <a:spcPts val="600"/>
              </a:spcAft>
              <a:buFont typeface="Arial" panose="020B0604020202020204" pitchFamily="34" charset="0"/>
              <a:buChar char="•"/>
            </a:pPr>
            <a:r>
              <a:rPr lang="en-US" sz="1000" dirty="0"/>
              <a:t>Housing Development Projects</a:t>
            </a:r>
          </a:p>
          <a:p>
            <a:pPr marL="257175" indent="-257175">
              <a:lnSpc>
                <a:spcPct val="90000"/>
              </a:lnSpc>
              <a:spcAft>
                <a:spcPts val="600"/>
              </a:spcAft>
              <a:buFont typeface="Arial" panose="020B0604020202020204" pitchFamily="34" charset="0"/>
              <a:buChar char="•"/>
            </a:pPr>
            <a:r>
              <a:rPr lang="en-US" sz="1000" dirty="0"/>
              <a:t>Hurricane Ida Housing</a:t>
            </a:r>
          </a:p>
          <a:p>
            <a:pPr marL="257175" indent="-257175">
              <a:lnSpc>
                <a:spcPct val="90000"/>
              </a:lnSpc>
              <a:spcAft>
                <a:spcPts val="600"/>
              </a:spcAft>
              <a:buFont typeface="Arial" panose="020B0604020202020204" pitchFamily="34" charset="0"/>
              <a:buChar char="•"/>
            </a:pPr>
            <a:r>
              <a:rPr lang="en-US" sz="1000" dirty="0"/>
              <a:t>Integrated Financial System</a:t>
            </a:r>
          </a:p>
          <a:p>
            <a:pPr marL="257175" indent="-257175">
              <a:lnSpc>
                <a:spcPct val="90000"/>
              </a:lnSpc>
              <a:spcAft>
                <a:spcPts val="600"/>
              </a:spcAft>
              <a:buFont typeface="Arial" panose="020B0604020202020204" pitchFamily="34" charset="0"/>
              <a:buChar char="•"/>
            </a:pPr>
            <a:r>
              <a:rPr lang="en-US" sz="1000" dirty="0"/>
              <a:t>Landlord Rental Repair Program</a:t>
            </a:r>
          </a:p>
        </p:txBody>
      </p:sp>
      <p:sp>
        <p:nvSpPr>
          <p:cNvPr id="9" name="TextBox 8">
            <a:extLst>
              <a:ext uri="{FF2B5EF4-FFF2-40B4-BE49-F238E27FC236}">
                <a16:creationId xmlns:a16="http://schemas.microsoft.com/office/drawing/2014/main" id="{8C0BC8C4-4C33-B3FE-4806-A1BACE31319D}"/>
              </a:ext>
            </a:extLst>
          </p:cNvPr>
          <p:cNvSpPr txBox="1"/>
          <p:nvPr/>
        </p:nvSpPr>
        <p:spPr>
          <a:xfrm>
            <a:off x="5941859" y="814387"/>
            <a:ext cx="2822575" cy="5229225"/>
          </a:xfrm>
          <a:prstGeom prst="rect">
            <a:avLst/>
          </a:prstGeom>
          <a:noFill/>
        </p:spPr>
        <p:txBody>
          <a:bodyPr wrap="square" rtlCol="0" anchor="t">
            <a:noAutofit/>
          </a:bodyPr>
          <a:lstStyle/>
          <a:p>
            <a:pPr marL="257175" indent="-257175">
              <a:lnSpc>
                <a:spcPct val="90000"/>
              </a:lnSpc>
              <a:spcAft>
                <a:spcPts val="600"/>
              </a:spcAft>
              <a:buFont typeface="Arial" panose="020B0604020202020204" pitchFamily="34" charset="0"/>
              <a:buChar char="•"/>
            </a:pPr>
            <a:r>
              <a:rPr lang="en-US" sz="1000" dirty="0"/>
              <a:t>Local Planning Services</a:t>
            </a:r>
          </a:p>
          <a:p>
            <a:pPr marL="257175" indent="-257175">
              <a:lnSpc>
                <a:spcPct val="90000"/>
              </a:lnSpc>
              <a:spcAft>
                <a:spcPts val="600"/>
              </a:spcAft>
              <a:buFont typeface="Arial" panose="020B0604020202020204" pitchFamily="34" charset="0"/>
              <a:buChar char="•"/>
            </a:pPr>
            <a:r>
              <a:rPr lang="en-US" sz="1000" dirty="0"/>
              <a:t>Local Planning Services - Zoning</a:t>
            </a:r>
          </a:p>
          <a:p>
            <a:pPr marL="257175" indent="-257175">
              <a:lnSpc>
                <a:spcPct val="90000"/>
              </a:lnSpc>
              <a:spcAft>
                <a:spcPts val="600"/>
              </a:spcAft>
              <a:buFont typeface="Arial" panose="020B0604020202020204" pitchFamily="34" charset="0"/>
              <a:buChar char="•"/>
            </a:pPr>
            <a:r>
              <a:rPr lang="en-US" sz="1000" dirty="0"/>
              <a:t>Low to Moderate Income Housing</a:t>
            </a:r>
          </a:p>
          <a:p>
            <a:pPr marL="257175" indent="-257175">
              <a:lnSpc>
                <a:spcPct val="90000"/>
              </a:lnSpc>
              <a:spcAft>
                <a:spcPts val="600"/>
              </a:spcAft>
              <a:buFont typeface="Arial" panose="020B0604020202020204" pitchFamily="34" charset="0"/>
              <a:buChar char="•"/>
            </a:pPr>
            <a:r>
              <a:rPr lang="en-US" sz="1000" dirty="0"/>
              <a:t>Minority and Women Owned Business Enterprise Reports</a:t>
            </a:r>
          </a:p>
          <a:p>
            <a:pPr marL="257175" indent="-257175">
              <a:lnSpc>
                <a:spcPct val="90000"/>
              </a:lnSpc>
              <a:spcAft>
                <a:spcPts val="600"/>
              </a:spcAft>
              <a:buFont typeface="Arial" panose="020B0604020202020204" pitchFamily="34" charset="0"/>
              <a:buChar char="•"/>
            </a:pPr>
            <a:r>
              <a:rPr lang="en-US" sz="1000" dirty="0"/>
              <a:t>Mitigation Assistance Program</a:t>
            </a:r>
          </a:p>
          <a:p>
            <a:pPr marL="257175" indent="-257175">
              <a:lnSpc>
                <a:spcPct val="90000"/>
              </a:lnSpc>
              <a:spcAft>
                <a:spcPts val="600"/>
              </a:spcAft>
              <a:buFont typeface="Arial" panose="020B0604020202020204" pitchFamily="34" charset="0"/>
              <a:buChar char="•"/>
            </a:pPr>
            <a:r>
              <a:rPr lang="en-US" sz="1000" dirty="0"/>
              <a:t>National Disaster Resilience Program</a:t>
            </a:r>
          </a:p>
          <a:p>
            <a:pPr marL="257175" indent="-257175">
              <a:lnSpc>
                <a:spcPct val="90000"/>
              </a:lnSpc>
              <a:spcAft>
                <a:spcPts val="600"/>
              </a:spcAft>
              <a:buFont typeface="Arial" panose="020B0604020202020204" pitchFamily="34" charset="0"/>
              <a:buChar char="•"/>
            </a:pPr>
            <a:r>
              <a:rPr lang="en-US" sz="1000" dirty="0"/>
              <a:t>New Jersey Central Financial System Integration</a:t>
            </a:r>
          </a:p>
          <a:p>
            <a:pPr marL="257175" indent="-257175">
              <a:lnSpc>
                <a:spcPct val="90000"/>
              </a:lnSpc>
              <a:spcAft>
                <a:spcPts val="600"/>
              </a:spcAft>
              <a:buFont typeface="Arial" panose="020B0604020202020204" pitchFamily="34" charset="0"/>
              <a:buChar char="•"/>
            </a:pPr>
            <a:r>
              <a:rPr lang="en-US" sz="1000" dirty="0"/>
              <a:t>Program Income</a:t>
            </a:r>
          </a:p>
          <a:p>
            <a:pPr marL="257175" indent="-257175">
              <a:lnSpc>
                <a:spcPct val="90000"/>
              </a:lnSpc>
              <a:spcAft>
                <a:spcPts val="600"/>
              </a:spcAft>
              <a:buFont typeface="Arial" panose="020B0604020202020204" pitchFamily="34" charset="0"/>
              <a:buChar char="•"/>
            </a:pPr>
            <a:r>
              <a:rPr lang="en-US" sz="1000" dirty="0"/>
              <a:t>Program Status Management</a:t>
            </a:r>
          </a:p>
          <a:p>
            <a:pPr marL="257175" indent="-257175">
              <a:lnSpc>
                <a:spcPct val="90000"/>
              </a:lnSpc>
              <a:spcAft>
                <a:spcPts val="600"/>
              </a:spcAft>
              <a:buFont typeface="Arial" panose="020B0604020202020204" pitchFamily="34" charset="0"/>
              <a:buChar char="•"/>
            </a:pPr>
            <a:r>
              <a:rPr lang="en-US" sz="1000" dirty="0"/>
              <a:t>Project Expense Reporting</a:t>
            </a:r>
          </a:p>
          <a:p>
            <a:pPr marL="257175" indent="-257175">
              <a:lnSpc>
                <a:spcPct val="90000"/>
              </a:lnSpc>
              <a:spcAft>
                <a:spcPts val="600"/>
              </a:spcAft>
              <a:buFont typeface="Arial" panose="020B0604020202020204" pitchFamily="34" charset="0"/>
              <a:buChar char="•"/>
            </a:pPr>
            <a:r>
              <a:rPr lang="en-US" sz="1000" dirty="0"/>
              <a:t>Quarterly Progress Report Management</a:t>
            </a:r>
          </a:p>
          <a:p>
            <a:pPr marL="257175" indent="-257175">
              <a:lnSpc>
                <a:spcPct val="90000"/>
              </a:lnSpc>
              <a:spcAft>
                <a:spcPts val="600"/>
              </a:spcAft>
              <a:buFont typeface="Arial" panose="020B0604020202020204" pitchFamily="34" charset="0"/>
              <a:buChar char="•"/>
            </a:pPr>
            <a:r>
              <a:rPr lang="en-US" sz="1000" dirty="0"/>
              <a:t>Quarterly Progress Reports</a:t>
            </a:r>
          </a:p>
          <a:p>
            <a:pPr marL="257175" indent="-257175">
              <a:lnSpc>
                <a:spcPct val="90000"/>
              </a:lnSpc>
              <a:spcAft>
                <a:spcPts val="600"/>
              </a:spcAft>
              <a:buFont typeface="Arial" panose="020B0604020202020204" pitchFamily="34" charset="0"/>
              <a:buChar char="•"/>
            </a:pPr>
            <a:r>
              <a:rPr lang="en-US" sz="1000" dirty="0"/>
              <a:t>Reconstruction, Rehabilitation, Elevation, and Mitigation</a:t>
            </a:r>
          </a:p>
          <a:p>
            <a:pPr marL="257175" indent="-257175">
              <a:lnSpc>
                <a:spcPct val="90000"/>
              </a:lnSpc>
              <a:spcAft>
                <a:spcPts val="600"/>
              </a:spcAft>
              <a:buFont typeface="Arial" panose="020B0604020202020204" pitchFamily="34" charset="0"/>
              <a:buChar char="•"/>
            </a:pPr>
            <a:r>
              <a:rPr lang="en-US" sz="1000" dirty="0"/>
              <a:t>Resilient Communities</a:t>
            </a:r>
          </a:p>
          <a:p>
            <a:pPr marL="257175" indent="-257175">
              <a:lnSpc>
                <a:spcPct val="90000"/>
              </a:lnSpc>
              <a:spcAft>
                <a:spcPts val="600"/>
              </a:spcAft>
              <a:buFont typeface="Arial" panose="020B0604020202020204" pitchFamily="34" charset="0"/>
              <a:buChar char="•"/>
            </a:pPr>
            <a:r>
              <a:rPr lang="en-US" sz="1000" dirty="0"/>
              <a:t>Return Funds</a:t>
            </a:r>
          </a:p>
          <a:p>
            <a:pPr marL="257175" indent="-257175">
              <a:lnSpc>
                <a:spcPct val="90000"/>
              </a:lnSpc>
              <a:spcAft>
                <a:spcPts val="600"/>
              </a:spcAft>
              <a:buFont typeface="Arial" panose="020B0604020202020204" pitchFamily="34" charset="0"/>
              <a:buChar char="•"/>
            </a:pPr>
            <a:r>
              <a:rPr lang="en-US" sz="1000" dirty="0"/>
              <a:t>Section 3 Reports</a:t>
            </a:r>
          </a:p>
          <a:p>
            <a:pPr marL="257175" indent="-257175">
              <a:lnSpc>
                <a:spcPct val="90000"/>
              </a:lnSpc>
              <a:spcAft>
                <a:spcPts val="600"/>
              </a:spcAft>
              <a:buFont typeface="Arial" panose="020B0604020202020204" pitchFamily="34" charset="0"/>
              <a:buChar char="•"/>
            </a:pPr>
            <a:r>
              <a:rPr lang="en-US" sz="1000" dirty="0"/>
              <a:t>Site Inspection Module</a:t>
            </a:r>
          </a:p>
          <a:p>
            <a:pPr marL="257175" indent="-257175">
              <a:lnSpc>
                <a:spcPct val="90000"/>
              </a:lnSpc>
              <a:spcAft>
                <a:spcPts val="600"/>
              </a:spcAft>
              <a:buFont typeface="Arial" panose="020B0604020202020204" pitchFamily="34" charset="0"/>
              <a:buChar char="•"/>
            </a:pPr>
            <a:r>
              <a:rPr lang="en-US" sz="1000" dirty="0"/>
              <a:t>Strategic Recovery Planning Reports</a:t>
            </a:r>
          </a:p>
          <a:p>
            <a:pPr marL="257175" indent="-257175">
              <a:lnSpc>
                <a:spcPct val="90000"/>
              </a:lnSpc>
              <a:spcAft>
                <a:spcPts val="600"/>
              </a:spcAft>
              <a:buFont typeface="Arial" panose="020B0604020202020204" pitchFamily="34" charset="0"/>
              <a:buChar char="•"/>
            </a:pPr>
            <a:r>
              <a:rPr lang="en-US" sz="1000" dirty="0"/>
              <a:t>Supplemental Funds</a:t>
            </a:r>
          </a:p>
          <a:p>
            <a:pPr marL="257175" indent="-257175">
              <a:lnSpc>
                <a:spcPct val="90000"/>
              </a:lnSpc>
              <a:spcAft>
                <a:spcPts val="600"/>
              </a:spcAft>
              <a:buFont typeface="Arial" panose="020B0604020202020204" pitchFamily="34" charset="0"/>
              <a:buChar char="•"/>
            </a:pPr>
            <a:r>
              <a:rPr lang="en-US" sz="1000" dirty="0"/>
              <a:t>Technical Assistance and Monitoring</a:t>
            </a:r>
          </a:p>
          <a:p>
            <a:pPr marL="257175" indent="-257175">
              <a:lnSpc>
                <a:spcPct val="90000"/>
              </a:lnSpc>
              <a:spcAft>
                <a:spcPts val="600"/>
              </a:spcAft>
              <a:buFont typeface="Arial" panose="020B0604020202020204" pitchFamily="34" charset="0"/>
              <a:buChar char="•"/>
            </a:pPr>
            <a:r>
              <a:rPr lang="en-US" sz="1000" dirty="0"/>
              <a:t>Tenant Based Rental Assistance</a:t>
            </a:r>
          </a:p>
          <a:p>
            <a:pPr marL="257175" indent="-257175">
              <a:lnSpc>
                <a:spcPct val="90000"/>
              </a:lnSpc>
              <a:spcAft>
                <a:spcPts val="600"/>
              </a:spcAft>
              <a:buFont typeface="Arial" panose="020B0604020202020204" pitchFamily="34" charset="0"/>
              <a:buChar char="•"/>
            </a:pPr>
            <a:r>
              <a:rPr lang="en-US" sz="1000" dirty="0"/>
              <a:t>Unfunded Assessment Module</a:t>
            </a:r>
          </a:p>
          <a:p>
            <a:pPr marL="257175" indent="-257175">
              <a:lnSpc>
                <a:spcPct val="90000"/>
              </a:lnSpc>
              <a:spcAft>
                <a:spcPts val="600"/>
              </a:spcAft>
              <a:buFont typeface="Arial" panose="020B0604020202020204" pitchFamily="34" charset="0"/>
              <a:buChar char="•"/>
            </a:pPr>
            <a:r>
              <a:rPr lang="en-US" sz="1000" dirty="0"/>
              <a:t>Uniform Relocation Act </a:t>
            </a:r>
          </a:p>
          <a:p>
            <a:pPr marL="257175" indent="-257175">
              <a:lnSpc>
                <a:spcPct val="90000"/>
              </a:lnSpc>
              <a:spcAft>
                <a:spcPts val="600"/>
              </a:spcAft>
              <a:buFont typeface="Arial" panose="020B0604020202020204" pitchFamily="34" charset="0"/>
              <a:buChar char="•"/>
            </a:pPr>
            <a:r>
              <a:rPr lang="en-US" sz="1000" dirty="0"/>
              <a:t>Unsafe Structure Demolition</a:t>
            </a:r>
          </a:p>
          <a:p>
            <a:pPr marL="257175" indent="-257175">
              <a:lnSpc>
                <a:spcPct val="90000"/>
              </a:lnSpc>
              <a:spcAft>
                <a:spcPts val="600"/>
              </a:spcAft>
              <a:buFont typeface="Arial" panose="020B0604020202020204" pitchFamily="34" charset="0"/>
              <a:buChar char="•"/>
            </a:pPr>
            <a:endParaRPr lang="en-US" sz="1000" dirty="0"/>
          </a:p>
        </p:txBody>
      </p:sp>
    </p:spTree>
    <p:extLst>
      <p:ext uri="{BB962C8B-B14F-4D97-AF65-F5344CB8AC3E}">
        <p14:creationId xmlns:p14="http://schemas.microsoft.com/office/powerpoint/2010/main" val="128229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lowchart: Document 13">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91D555F-701C-C7AD-7B6C-14C1C231FC09}"/>
              </a:ext>
            </a:extLst>
          </p:cNvPr>
          <p:cNvSpPr txBox="1">
            <a:spLocks/>
          </p:cNvSpPr>
          <p:nvPr/>
        </p:nvSpPr>
        <p:spPr>
          <a:xfrm>
            <a:off x="628650" y="171162"/>
            <a:ext cx="2130136" cy="237114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2800" b="1" kern="1200" dirty="0">
                <a:solidFill>
                  <a:srgbClr val="FFFFFF"/>
                </a:solidFill>
                <a:effectLst/>
                <a:latin typeface="+mj-lt"/>
                <a:ea typeface="+mj-ea"/>
                <a:cs typeface="+mj-cs"/>
              </a:rPr>
              <a:t>Application support using Non BPM Technologies </a:t>
            </a:r>
            <a:endParaRPr lang="en-US" sz="2800" b="1" kern="1200" dirty="0">
              <a:solidFill>
                <a:srgbClr val="FFFFFF"/>
              </a:solidFill>
              <a:latin typeface="+mj-lt"/>
              <a:ea typeface="+mj-ea"/>
              <a:cs typeface="+mj-cs"/>
            </a:endParaRPr>
          </a:p>
        </p:txBody>
      </p:sp>
      <p:sp>
        <p:nvSpPr>
          <p:cNvPr id="5" name="TextBox 4">
            <a:extLst>
              <a:ext uri="{FF2B5EF4-FFF2-40B4-BE49-F238E27FC236}">
                <a16:creationId xmlns:a16="http://schemas.microsoft.com/office/drawing/2014/main" id="{A8C35772-9FBC-E2D8-1B86-62C9FDBB4823}"/>
              </a:ext>
            </a:extLst>
          </p:cNvPr>
          <p:cNvSpPr txBox="1"/>
          <p:nvPr/>
        </p:nvSpPr>
        <p:spPr>
          <a:xfrm>
            <a:off x="3154362" y="148325"/>
            <a:ext cx="5510213" cy="698500"/>
          </a:xfrm>
          <a:prstGeom prst="rect">
            <a:avLst/>
          </a:prstGeom>
          <a:noFill/>
        </p:spPr>
        <p:txBody>
          <a:bodyPr wrap="square" rtlCol="0" anchor="t">
            <a:noAutofit/>
          </a:bodyPr>
          <a:lstStyle/>
          <a:p>
            <a:pPr>
              <a:lnSpc>
                <a:spcPct val="90000"/>
              </a:lnSpc>
              <a:spcAft>
                <a:spcPts val="600"/>
              </a:spcAft>
            </a:pPr>
            <a:r>
              <a:rPr lang="en-US" sz="1600" dirty="0"/>
              <a:t>SIROMS utilizes various technologies (</a:t>
            </a:r>
            <a:r>
              <a:rPr lang="en-US" sz="1600" dirty="0" err="1"/>
              <a:t>.Net</a:t>
            </a:r>
            <a:r>
              <a:rPr lang="en-US" sz="1600" dirty="0"/>
              <a:t>, Angular, bootstrap..) outside of BPM to develop stand alone modules and embedded pages in BPM when a more flexible user interface is required.</a:t>
            </a:r>
          </a:p>
        </p:txBody>
      </p:sp>
      <p:sp>
        <p:nvSpPr>
          <p:cNvPr id="8" name="TextBox 7">
            <a:extLst>
              <a:ext uri="{FF2B5EF4-FFF2-40B4-BE49-F238E27FC236}">
                <a16:creationId xmlns:a16="http://schemas.microsoft.com/office/drawing/2014/main" id="{7C63AE66-8BB5-6C62-D794-095C9B313598}"/>
              </a:ext>
            </a:extLst>
          </p:cNvPr>
          <p:cNvSpPr txBox="1"/>
          <p:nvPr/>
        </p:nvSpPr>
        <p:spPr>
          <a:xfrm>
            <a:off x="3154362" y="1022350"/>
            <a:ext cx="2881313" cy="4813300"/>
          </a:xfrm>
          <a:prstGeom prst="rect">
            <a:avLst/>
          </a:prstGeom>
          <a:noFill/>
        </p:spPr>
        <p:txBody>
          <a:bodyPr wrap="square" rtlCol="0" anchor="t">
            <a:noAutofit/>
          </a:bodyPr>
          <a:lstStyle/>
          <a:p>
            <a:pPr marL="257175" indent="-257175">
              <a:lnSpc>
                <a:spcPct val="90000"/>
              </a:lnSpc>
              <a:spcAft>
                <a:spcPts val="600"/>
              </a:spcAft>
              <a:buFont typeface="Arial" panose="020B0604020202020204" pitchFamily="34" charset="0"/>
              <a:buChar char="•"/>
            </a:pPr>
            <a:r>
              <a:rPr lang="en-US" sz="1000" dirty="0"/>
              <a:t>American Recovery Program Act Quarterly Progress Report Configuration</a:t>
            </a:r>
          </a:p>
          <a:p>
            <a:pPr marL="257175" indent="-257175">
              <a:lnSpc>
                <a:spcPct val="90000"/>
              </a:lnSpc>
              <a:spcAft>
                <a:spcPts val="600"/>
              </a:spcAft>
              <a:buFont typeface="Arial" panose="020B0604020202020204" pitchFamily="34" charset="0"/>
              <a:buChar char="•"/>
            </a:pPr>
            <a:r>
              <a:rPr lang="en-US" sz="1000" dirty="0"/>
              <a:t>AMP Program Details</a:t>
            </a:r>
          </a:p>
          <a:p>
            <a:pPr marL="257175" indent="-257175">
              <a:lnSpc>
                <a:spcPct val="90000"/>
              </a:lnSpc>
              <a:spcAft>
                <a:spcPts val="600"/>
              </a:spcAft>
              <a:buFont typeface="Arial" panose="020B0604020202020204" pitchFamily="34" charset="0"/>
              <a:buChar char="•"/>
            </a:pPr>
            <a:r>
              <a:rPr lang="en-US" sz="1000" dirty="0"/>
              <a:t>Applicant Interactions</a:t>
            </a:r>
          </a:p>
          <a:p>
            <a:pPr marL="257175" indent="-257175">
              <a:lnSpc>
                <a:spcPct val="90000"/>
              </a:lnSpc>
              <a:spcAft>
                <a:spcPts val="600"/>
              </a:spcAft>
              <a:buFont typeface="Arial" panose="020B0604020202020204" pitchFamily="34" charset="0"/>
              <a:buChar char="•"/>
            </a:pPr>
            <a:r>
              <a:rPr lang="en-US" sz="1000" dirty="0"/>
              <a:t>Applicant Public Portal</a:t>
            </a:r>
          </a:p>
          <a:p>
            <a:pPr marL="257175" indent="-257175">
              <a:lnSpc>
                <a:spcPct val="90000"/>
              </a:lnSpc>
              <a:spcAft>
                <a:spcPts val="600"/>
              </a:spcAft>
              <a:buFont typeface="Arial" panose="020B0604020202020204" pitchFamily="34" charset="0"/>
              <a:buChar char="•"/>
            </a:pPr>
            <a:r>
              <a:rPr lang="en-US" sz="1000" dirty="0"/>
              <a:t>ARP Master Program Dashboard</a:t>
            </a:r>
          </a:p>
          <a:p>
            <a:pPr marL="257175" indent="-257175">
              <a:lnSpc>
                <a:spcPct val="90000"/>
              </a:lnSpc>
              <a:spcAft>
                <a:spcPts val="600"/>
              </a:spcAft>
              <a:buFont typeface="Arial" panose="020B0604020202020204" pitchFamily="34" charset="0"/>
              <a:buChar char="•"/>
            </a:pPr>
            <a:r>
              <a:rPr lang="en-US" sz="1000" dirty="0"/>
              <a:t>Attachment Document Administration</a:t>
            </a:r>
          </a:p>
          <a:p>
            <a:pPr marL="257175" indent="-257175">
              <a:lnSpc>
                <a:spcPct val="90000"/>
              </a:lnSpc>
              <a:spcAft>
                <a:spcPts val="600"/>
              </a:spcAft>
              <a:buFont typeface="Arial" panose="020B0604020202020204" pitchFamily="34" charset="0"/>
              <a:buChar char="•"/>
            </a:pPr>
            <a:r>
              <a:rPr lang="en-US" sz="1000" dirty="0"/>
              <a:t>Attachments</a:t>
            </a:r>
          </a:p>
          <a:p>
            <a:pPr marL="257175" indent="-257175">
              <a:lnSpc>
                <a:spcPct val="90000"/>
              </a:lnSpc>
              <a:spcAft>
                <a:spcPts val="600"/>
              </a:spcAft>
              <a:buFont typeface="Arial" panose="020B0604020202020204" pitchFamily="34" charset="0"/>
              <a:buChar char="•"/>
            </a:pPr>
            <a:r>
              <a:rPr lang="en-US" sz="1000" dirty="0"/>
              <a:t>Attachments Review</a:t>
            </a:r>
          </a:p>
          <a:p>
            <a:pPr marL="257175" indent="-257175">
              <a:lnSpc>
                <a:spcPct val="90000"/>
              </a:lnSpc>
              <a:spcAft>
                <a:spcPts val="600"/>
              </a:spcAft>
              <a:buFont typeface="Arial" panose="020B0604020202020204" pitchFamily="34" charset="0"/>
              <a:buChar char="•"/>
            </a:pPr>
            <a:r>
              <a:rPr lang="en-US" sz="1000" dirty="0"/>
              <a:t>Award Calculator</a:t>
            </a:r>
          </a:p>
          <a:p>
            <a:pPr marL="257175" indent="-257175">
              <a:lnSpc>
                <a:spcPct val="90000"/>
              </a:lnSpc>
              <a:spcAft>
                <a:spcPts val="600"/>
              </a:spcAft>
              <a:buFont typeface="Arial" panose="020B0604020202020204" pitchFamily="34" charset="0"/>
              <a:buChar char="•"/>
            </a:pPr>
            <a:r>
              <a:rPr lang="en-US" sz="1000" dirty="0"/>
              <a:t>Constituent Services</a:t>
            </a:r>
          </a:p>
          <a:p>
            <a:pPr marL="257175" indent="-257175">
              <a:lnSpc>
                <a:spcPct val="90000"/>
              </a:lnSpc>
              <a:spcAft>
                <a:spcPts val="600"/>
              </a:spcAft>
              <a:buFont typeface="Arial" panose="020B0604020202020204" pitchFamily="34" charset="0"/>
              <a:buChar char="•"/>
            </a:pPr>
            <a:r>
              <a:rPr lang="en-US" sz="1000" dirty="0"/>
              <a:t>Contractor Incident Tracking</a:t>
            </a:r>
          </a:p>
          <a:p>
            <a:pPr marL="257175" indent="-257175">
              <a:lnSpc>
                <a:spcPct val="90000"/>
              </a:lnSpc>
              <a:spcAft>
                <a:spcPts val="600"/>
              </a:spcAft>
              <a:buFont typeface="Arial" panose="020B0604020202020204" pitchFamily="34" charset="0"/>
              <a:buChar char="•"/>
            </a:pPr>
            <a:r>
              <a:rPr lang="en-US" sz="1000" dirty="0"/>
              <a:t>COVID Transparency Portal</a:t>
            </a:r>
          </a:p>
          <a:p>
            <a:pPr marL="257175" indent="-257175">
              <a:lnSpc>
                <a:spcPct val="90000"/>
              </a:lnSpc>
              <a:spcAft>
                <a:spcPts val="600"/>
              </a:spcAft>
              <a:buFont typeface="Arial" panose="020B0604020202020204" pitchFamily="34" charset="0"/>
              <a:buChar char="•"/>
            </a:pPr>
            <a:r>
              <a:rPr lang="en-US" sz="1000" dirty="0"/>
              <a:t>Cross Functional Data Management</a:t>
            </a:r>
          </a:p>
          <a:p>
            <a:pPr marL="257175" indent="-257175">
              <a:lnSpc>
                <a:spcPct val="90000"/>
              </a:lnSpc>
              <a:spcAft>
                <a:spcPts val="600"/>
              </a:spcAft>
              <a:buFont typeface="Arial" panose="020B0604020202020204" pitchFamily="34" charset="0"/>
              <a:buChar char="•"/>
            </a:pPr>
            <a:r>
              <a:rPr lang="en-US" sz="1000" dirty="0"/>
              <a:t>DRM Vendor Portal</a:t>
            </a:r>
          </a:p>
          <a:p>
            <a:pPr marL="257175" indent="-257175">
              <a:lnSpc>
                <a:spcPct val="90000"/>
              </a:lnSpc>
              <a:spcAft>
                <a:spcPts val="600"/>
              </a:spcAft>
              <a:buFont typeface="Arial" panose="020B0604020202020204" pitchFamily="34" charset="0"/>
              <a:buChar char="•"/>
            </a:pPr>
            <a:r>
              <a:rPr lang="en-US" sz="1000" dirty="0"/>
              <a:t>Email Template Builder</a:t>
            </a:r>
          </a:p>
          <a:p>
            <a:pPr marL="257175" indent="-257175">
              <a:lnSpc>
                <a:spcPct val="90000"/>
              </a:lnSpc>
              <a:spcAft>
                <a:spcPts val="600"/>
              </a:spcAft>
              <a:buFont typeface="Arial" panose="020B0604020202020204" pitchFamily="34" charset="0"/>
              <a:buChar char="•"/>
            </a:pPr>
            <a:r>
              <a:rPr lang="en-US" sz="1000" dirty="0"/>
              <a:t>Grant Management Reporting Financials</a:t>
            </a:r>
          </a:p>
          <a:p>
            <a:pPr marL="257175" indent="-257175">
              <a:lnSpc>
                <a:spcPct val="90000"/>
              </a:lnSpc>
              <a:spcAft>
                <a:spcPts val="600"/>
              </a:spcAft>
              <a:buFont typeface="Arial" panose="020B0604020202020204" pitchFamily="34" charset="0"/>
              <a:buChar char="•"/>
            </a:pPr>
            <a:r>
              <a:rPr lang="en-US" sz="1000" dirty="0"/>
              <a:t>Grant Management Reporting Progress Questions</a:t>
            </a:r>
          </a:p>
          <a:p>
            <a:pPr marL="257175" indent="-257175">
              <a:lnSpc>
                <a:spcPct val="90000"/>
              </a:lnSpc>
              <a:spcAft>
                <a:spcPts val="600"/>
              </a:spcAft>
              <a:buFont typeface="Arial" panose="020B0604020202020204" pitchFamily="34" charset="0"/>
              <a:buChar char="•"/>
            </a:pPr>
            <a:r>
              <a:rPr lang="en-US" sz="1000" dirty="0"/>
              <a:t>Grant Management Reports</a:t>
            </a:r>
          </a:p>
          <a:p>
            <a:pPr marL="257175" indent="-257175">
              <a:lnSpc>
                <a:spcPct val="90000"/>
              </a:lnSpc>
              <a:spcAft>
                <a:spcPts val="600"/>
              </a:spcAft>
              <a:buFont typeface="Arial" panose="020B0604020202020204" pitchFamily="34" charset="0"/>
              <a:buChar char="•"/>
            </a:pPr>
            <a:r>
              <a:rPr lang="en-US" sz="1000" dirty="0"/>
              <a:t>Grant Program Management Financial Management</a:t>
            </a:r>
          </a:p>
          <a:p>
            <a:pPr marL="257175" indent="-257175">
              <a:lnSpc>
                <a:spcPct val="90000"/>
              </a:lnSpc>
              <a:spcAft>
                <a:spcPts val="600"/>
              </a:spcAft>
              <a:buFont typeface="Arial" panose="020B0604020202020204" pitchFamily="34" charset="0"/>
              <a:buChar char="•"/>
            </a:pPr>
            <a:r>
              <a:rPr lang="en-US" sz="1000" dirty="0"/>
              <a:t>Housing Counseling Services</a:t>
            </a:r>
          </a:p>
          <a:p>
            <a:pPr marL="257175" indent="-257175">
              <a:lnSpc>
                <a:spcPct val="90000"/>
              </a:lnSpc>
              <a:spcAft>
                <a:spcPts val="600"/>
              </a:spcAft>
              <a:buFont typeface="Arial" panose="020B0604020202020204" pitchFamily="34" charset="0"/>
              <a:buChar char="•"/>
            </a:pPr>
            <a:r>
              <a:rPr lang="en-US" sz="1000" dirty="0"/>
              <a:t>Ida Housing Home Owner Administration</a:t>
            </a:r>
          </a:p>
          <a:p>
            <a:pPr marL="257175" indent="-257175">
              <a:lnSpc>
                <a:spcPct val="90000"/>
              </a:lnSpc>
              <a:spcAft>
                <a:spcPts val="600"/>
              </a:spcAft>
              <a:buFont typeface="Arial" panose="020B0604020202020204" pitchFamily="34" charset="0"/>
              <a:buChar char="•"/>
            </a:pPr>
            <a:r>
              <a:rPr lang="en-US" sz="1000" dirty="0"/>
              <a:t>Ida Housing Program Intake</a:t>
            </a:r>
          </a:p>
          <a:p>
            <a:pPr marL="257175" indent="-257175">
              <a:lnSpc>
                <a:spcPct val="90000"/>
              </a:lnSpc>
              <a:spcAft>
                <a:spcPts val="600"/>
              </a:spcAft>
              <a:buFont typeface="Arial" panose="020B0604020202020204" pitchFamily="34" charset="0"/>
              <a:buChar char="•"/>
            </a:pPr>
            <a:endParaRPr lang="en-US" sz="1000" dirty="0"/>
          </a:p>
        </p:txBody>
      </p:sp>
      <p:sp>
        <p:nvSpPr>
          <p:cNvPr id="9" name="TextBox 8">
            <a:extLst>
              <a:ext uri="{FF2B5EF4-FFF2-40B4-BE49-F238E27FC236}">
                <a16:creationId xmlns:a16="http://schemas.microsoft.com/office/drawing/2014/main" id="{8C0BC8C4-4C33-B3FE-4806-A1BACE31319D}"/>
              </a:ext>
            </a:extLst>
          </p:cNvPr>
          <p:cNvSpPr txBox="1"/>
          <p:nvPr/>
        </p:nvSpPr>
        <p:spPr>
          <a:xfrm>
            <a:off x="6082803" y="1022350"/>
            <a:ext cx="2578100" cy="4813300"/>
          </a:xfrm>
          <a:prstGeom prst="rect">
            <a:avLst/>
          </a:prstGeom>
          <a:noFill/>
        </p:spPr>
        <p:txBody>
          <a:bodyPr wrap="square" rtlCol="0" anchor="t">
            <a:normAutofit/>
          </a:bodyPr>
          <a:lstStyle/>
          <a:p>
            <a:pPr marL="257175" indent="-257175">
              <a:lnSpc>
                <a:spcPct val="90000"/>
              </a:lnSpc>
              <a:spcAft>
                <a:spcPts val="600"/>
              </a:spcAft>
              <a:buFont typeface="Arial" panose="020B0604020202020204" pitchFamily="34" charset="0"/>
              <a:buChar char="•"/>
            </a:pPr>
            <a:r>
              <a:rPr lang="en-US" sz="1000" dirty="0"/>
              <a:t>Ida Payment Details</a:t>
            </a:r>
          </a:p>
          <a:p>
            <a:pPr marL="257175" indent="-257175">
              <a:lnSpc>
                <a:spcPct val="90000"/>
              </a:lnSpc>
              <a:spcAft>
                <a:spcPts val="600"/>
              </a:spcAft>
              <a:buFont typeface="Arial" panose="020B0604020202020204" pitchFamily="34" charset="0"/>
              <a:buChar char="•"/>
            </a:pPr>
            <a:r>
              <a:rPr lang="en-US" sz="1000" dirty="0"/>
              <a:t>Ida Site Inspections</a:t>
            </a:r>
          </a:p>
          <a:p>
            <a:pPr marL="257175" indent="-257175">
              <a:lnSpc>
                <a:spcPct val="90000"/>
              </a:lnSpc>
              <a:spcAft>
                <a:spcPts val="600"/>
              </a:spcAft>
              <a:buFont typeface="Arial" panose="020B0604020202020204" pitchFamily="34" charset="0"/>
              <a:buChar char="•"/>
            </a:pPr>
            <a:r>
              <a:rPr lang="en-US" sz="1000" dirty="0"/>
              <a:t>Inspection Appoints</a:t>
            </a:r>
          </a:p>
          <a:p>
            <a:pPr marL="257175" indent="-257175">
              <a:lnSpc>
                <a:spcPct val="90000"/>
              </a:lnSpc>
              <a:spcAft>
                <a:spcPts val="600"/>
              </a:spcAft>
              <a:buFont typeface="Arial" panose="020B0604020202020204" pitchFamily="34" charset="0"/>
              <a:buChar char="•"/>
            </a:pPr>
            <a:r>
              <a:rPr lang="en-US" sz="1000" dirty="0"/>
              <a:t>Integrated Financial System</a:t>
            </a:r>
          </a:p>
          <a:p>
            <a:pPr marL="257175" indent="-257175">
              <a:lnSpc>
                <a:spcPct val="90000"/>
              </a:lnSpc>
              <a:spcAft>
                <a:spcPts val="600"/>
              </a:spcAft>
              <a:buFont typeface="Arial" panose="020B0604020202020204" pitchFamily="34" charset="0"/>
              <a:buChar char="•"/>
            </a:pPr>
            <a:r>
              <a:rPr lang="en-US" sz="1000" dirty="0"/>
              <a:t>Mitigation Assistance Program Intake</a:t>
            </a:r>
          </a:p>
          <a:p>
            <a:pPr marL="257175" indent="-257175">
              <a:lnSpc>
                <a:spcPct val="90000"/>
              </a:lnSpc>
              <a:spcAft>
                <a:spcPts val="600"/>
              </a:spcAft>
              <a:buFont typeface="Arial" panose="020B0604020202020204" pitchFamily="34" charset="0"/>
              <a:buChar char="•"/>
            </a:pPr>
            <a:r>
              <a:rPr lang="en-US" sz="1000" dirty="0"/>
              <a:t>Mitigation Assistance Program Non-Direct Payments</a:t>
            </a:r>
          </a:p>
          <a:p>
            <a:pPr marL="257175" indent="-257175">
              <a:lnSpc>
                <a:spcPct val="90000"/>
              </a:lnSpc>
              <a:spcAft>
                <a:spcPts val="600"/>
              </a:spcAft>
              <a:buFont typeface="Arial" panose="020B0604020202020204" pitchFamily="34" charset="0"/>
              <a:buChar char="•"/>
            </a:pPr>
            <a:r>
              <a:rPr lang="en-US" sz="1000" dirty="0"/>
              <a:t>Mobile Inspection Application</a:t>
            </a:r>
          </a:p>
          <a:p>
            <a:pPr marL="257175" indent="-257175">
              <a:lnSpc>
                <a:spcPct val="90000"/>
              </a:lnSpc>
              <a:spcAft>
                <a:spcPts val="600"/>
              </a:spcAft>
              <a:buFont typeface="Arial" panose="020B0604020202020204" pitchFamily="34" charset="0"/>
              <a:buChar char="•"/>
            </a:pPr>
            <a:r>
              <a:rPr lang="en-US" sz="1000" dirty="0"/>
              <a:t>Password Maintenance</a:t>
            </a:r>
          </a:p>
          <a:p>
            <a:pPr marL="257175" indent="-257175">
              <a:lnSpc>
                <a:spcPct val="90000"/>
              </a:lnSpc>
              <a:spcAft>
                <a:spcPts val="600"/>
              </a:spcAft>
              <a:buFont typeface="Arial" panose="020B0604020202020204" pitchFamily="34" charset="0"/>
              <a:buChar char="•"/>
            </a:pPr>
            <a:r>
              <a:rPr lang="en-US" sz="1000" dirty="0"/>
              <a:t>Payment Details</a:t>
            </a:r>
          </a:p>
          <a:p>
            <a:pPr marL="257175" indent="-257175">
              <a:lnSpc>
                <a:spcPct val="90000"/>
              </a:lnSpc>
              <a:spcAft>
                <a:spcPts val="600"/>
              </a:spcAft>
              <a:buFont typeface="Arial" panose="020B0604020202020204" pitchFamily="34" charset="0"/>
              <a:buChar char="•"/>
            </a:pPr>
            <a:r>
              <a:rPr lang="en-US" sz="1000" dirty="0"/>
              <a:t>Portal Document Administration</a:t>
            </a:r>
          </a:p>
          <a:p>
            <a:pPr marL="257175" indent="-257175">
              <a:lnSpc>
                <a:spcPct val="90000"/>
              </a:lnSpc>
              <a:spcAft>
                <a:spcPts val="600"/>
              </a:spcAft>
              <a:buFont typeface="Arial" panose="020B0604020202020204" pitchFamily="34" charset="0"/>
              <a:buChar char="•"/>
            </a:pPr>
            <a:r>
              <a:rPr lang="en-US" sz="1000" dirty="0"/>
              <a:t>Portal Section Administration</a:t>
            </a:r>
          </a:p>
          <a:p>
            <a:pPr marL="257175" indent="-257175">
              <a:lnSpc>
                <a:spcPct val="90000"/>
              </a:lnSpc>
              <a:spcAft>
                <a:spcPts val="600"/>
              </a:spcAft>
              <a:buFont typeface="Arial" panose="020B0604020202020204" pitchFamily="34" charset="0"/>
              <a:buChar char="•"/>
            </a:pPr>
            <a:r>
              <a:rPr lang="en-US" sz="1000" dirty="0"/>
              <a:t>Program Details</a:t>
            </a:r>
          </a:p>
          <a:p>
            <a:pPr marL="257175" indent="-257175">
              <a:lnSpc>
                <a:spcPct val="90000"/>
              </a:lnSpc>
              <a:spcAft>
                <a:spcPts val="600"/>
              </a:spcAft>
              <a:buFont typeface="Arial" panose="020B0604020202020204" pitchFamily="34" charset="0"/>
              <a:buChar char="•"/>
            </a:pPr>
            <a:r>
              <a:rPr lang="en-US" sz="1000" dirty="0"/>
              <a:t>Project Expense Reporting</a:t>
            </a:r>
          </a:p>
          <a:p>
            <a:pPr marL="257175" indent="-257175">
              <a:lnSpc>
                <a:spcPct val="90000"/>
              </a:lnSpc>
              <a:spcAft>
                <a:spcPts val="600"/>
              </a:spcAft>
              <a:buFont typeface="Arial" panose="020B0604020202020204" pitchFamily="34" charset="0"/>
              <a:buChar char="•"/>
            </a:pPr>
            <a:r>
              <a:rPr lang="en-US" sz="1000" dirty="0"/>
              <a:t>Project Expense Reporting Upload</a:t>
            </a:r>
          </a:p>
          <a:p>
            <a:pPr marL="257175" indent="-257175">
              <a:lnSpc>
                <a:spcPct val="90000"/>
              </a:lnSpc>
              <a:spcAft>
                <a:spcPts val="600"/>
              </a:spcAft>
              <a:buFont typeface="Arial" panose="020B0604020202020204" pitchFamily="34" charset="0"/>
              <a:buChar char="•"/>
            </a:pPr>
            <a:r>
              <a:rPr lang="en-US" sz="1000" dirty="0"/>
              <a:t>Project Expense Reporting Upload Review</a:t>
            </a:r>
          </a:p>
          <a:p>
            <a:pPr marL="257175" indent="-257175">
              <a:lnSpc>
                <a:spcPct val="90000"/>
              </a:lnSpc>
              <a:spcAft>
                <a:spcPts val="600"/>
              </a:spcAft>
              <a:buFont typeface="Arial" panose="020B0604020202020204" pitchFamily="34" charset="0"/>
              <a:buChar char="•"/>
            </a:pPr>
            <a:r>
              <a:rPr lang="en-US" sz="1000" dirty="0"/>
              <a:t>Public Project Expense Report Upload</a:t>
            </a:r>
          </a:p>
          <a:p>
            <a:pPr marL="257175" indent="-257175">
              <a:lnSpc>
                <a:spcPct val="90000"/>
              </a:lnSpc>
              <a:spcAft>
                <a:spcPts val="600"/>
              </a:spcAft>
              <a:buFont typeface="Arial" panose="020B0604020202020204" pitchFamily="34" charset="0"/>
              <a:buChar char="•"/>
            </a:pPr>
            <a:r>
              <a:rPr lang="en-US" sz="1000" dirty="0"/>
              <a:t>Resettlement Program</a:t>
            </a:r>
          </a:p>
          <a:p>
            <a:pPr marL="257175" indent="-257175">
              <a:lnSpc>
                <a:spcPct val="90000"/>
              </a:lnSpc>
              <a:spcAft>
                <a:spcPts val="600"/>
              </a:spcAft>
              <a:buFont typeface="Arial" panose="020B0604020202020204" pitchFamily="34" charset="0"/>
              <a:buChar char="•"/>
            </a:pPr>
            <a:r>
              <a:rPr lang="en-US" sz="1000" dirty="0"/>
              <a:t>Site Inspection Module Details</a:t>
            </a:r>
          </a:p>
          <a:p>
            <a:pPr marL="257175" indent="-257175">
              <a:lnSpc>
                <a:spcPct val="90000"/>
              </a:lnSpc>
              <a:spcAft>
                <a:spcPts val="600"/>
              </a:spcAft>
              <a:buFont typeface="Arial" panose="020B0604020202020204" pitchFamily="34" charset="0"/>
              <a:buChar char="•"/>
            </a:pPr>
            <a:r>
              <a:rPr lang="en-US" sz="1000" dirty="0"/>
              <a:t>Tenant Based Rental Assistance Intake</a:t>
            </a:r>
          </a:p>
          <a:p>
            <a:pPr marL="257175" indent="-257175">
              <a:lnSpc>
                <a:spcPct val="90000"/>
              </a:lnSpc>
              <a:spcAft>
                <a:spcPts val="600"/>
              </a:spcAft>
              <a:buFont typeface="Arial" panose="020B0604020202020204" pitchFamily="34" charset="0"/>
              <a:buChar char="•"/>
            </a:pPr>
            <a:r>
              <a:rPr lang="en-US" sz="1000" dirty="0"/>
              <a:t>Unfunded Assessment Module Intake</a:t>
            </a:r>
          </a:p>
        </p:txBody>
      </p:sp>
    </p:spTree>
    <p:extLst>
      <p:ext uri="{BB962C8B-B14F-4D97-AF65-F5344CB8AC3E}">
        <p14:creationId xmlns:p14="http://schemas.microsoft.com/office/powerpoint/2010/main" val="262519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AF8841B-1F5D-A7C6-337F-C02FC4B55DAE}"/>
              </a:ext>
            </a:extLst>
          </p:cNvPr>
          <p:cNvSpPr txBox="1"/>
          <p:nvPr/>
        </p:nvSpPr>
        <p:spPr>
          <a:xfrm>
            <a:off x="1" y="643467"/>
            <a:ext cx="9144000" cy="744836"/>
          </a:xfrm>
          <a:prstGeom prst="rect">
            <a:avLst/>
          </a:prstGeom>
          <a:solidFill>
            <a:srgbClr val="4F81BD"/>
          </a:solidFill>
        </p:spPr>
        <p:txBody>
          <a:bodyPr vert="horz" lIns="91440" tIns="45720" rIns="91440" bIns="45720" rtlCol="0" anchor="ctr">
            <a:normAutofit/>
          </a:bodyPr>
          <a:lstStyle/>
          <a:p>
            <a:pPr algn="ctr">
              <a:lnSpc>
                <a:spcPct val="90000"/>
              </a:lnSpc>
              <a:spcBef>
                <a:spcPct val="0"/>
              </a:spcBef>
              <a:spcAft>
                <a:spcPts val="600"/>
              </a:spcAft>
            </a:pPr>
            <a:r>
              <a:rPr lang="en-US" sz="2800" b="1" kern="1200" dirty="0">
                <a:solidFill>
                  <a:schemeClr val="bg1"/>
                </a:solidFill>
                <a:latin typeface="+mj-lt"/>
                <a:ea typeface="+mj-ea"/>
                <a:cs typeface="+mj-cs"/>
              </a:rPr>
              <a:t>Integration Technical Environment </a:t>
            </a:r>
          </a:p>
        </p:txBody>
      </p:sp>
      <p:graphicFrame>
        <p:nvGraphicFramePr>
          <p:cNvPr id="2" name="Table 1">
            <a:extLst>
              <a:ext uri="{FF2B5EF4-FFF2-40B4-BE49-F238E27FC236}">
                <a16:creationId xmlns:a16="http://schemas.microsoft.com/office/drawing/2014/main" id="{C451F195-D783-9CF7-7695-5BD81E21487C}"/>
              </a:ext>
            </a:extLst>
          </p:cNvPr>
          <p:cNvGraphicFramePr>
            <a:graphicFrameLocks noGrp="1"/>
          </p:cNvGraphicFramePr>
          <p:nvPr>
            <p:extLst>
              <p:ext uri="{D42A27DB-BD31-4B8C-83A1-F6EECF244321}">
                <p14:modId xmlns:p14="http://schemas.microsoft.com/office/powerpoint/2010/main" val="1365679409"/>
              </p:ext>
            </p:extLst>
          </p:nvPr>
        </p:nvGraphicFramePr>
        <p:xfrm>
          <a:off x="482600" y="2024349"/>
          <a:ext cx="8178799" cy="3029916"/>
        </p:xfrm>
        <a:graphic>
          <a:graphicData uri="http://schemas.openxmlformats.org/drawingml/2006/table">
            <a:tbl>
              <a:tblPr firstRow="1" firstCol="1" bandRow="1"/>
              <a:tblGrid>
                <a:gridCol w="8178799">
                  <a:extLst>
                    <a:ext uri="{9D8B030D-6E8A-4147-A177-3AD203B41FA5}">
                      <a16:colId xmlns:a16="http://schemas.microsoft.com/office/drawing/2014/main" val="1245512316"/>
                    </a:ext>
                  </a:extLst>
                </a:gridCol>
              </a:tblGrid>
              <a:tr h="222013">
                <a:tc>
                  <a:txBody>
                    <a:bodyPr/>
                    <a:lstStyle/>
                    <a:p>
                      <a:pPr marL="0" marR="0" algn="ctr" fontAlgn="t">
                        <a:spcBef>
                          <a:spcPts val="0"/>
                        </a:spcBef>
                        <a:spcAft>
                          <a:spcPts val="0"/>
                        </a:spcAft>
                      </a:pPr>
                      <a:r>
                        <a:rPr lang="en-US" sz="1200" b="1" i="0" u="none" strike="noStrike">
                          <a:solidFill>
                            <a:srgbClr val="000000"/>
                          </a:solidFill>
                          <a:effectLst/>
                          <a:latin typeface="Calibri" panose="020F0502020204030204" pitchFamily="34" charset="0"/>
                          <a:ea typeface="Calibri" panose="020F0502020204030204" pitchFamily="34" charset="0"/>
                        </a:rPr>
                        <a:t>SIROMS Components </a:t>
                      </a:r>
                      <a:endParaRPr lang="en-US" sz="1800" b="0" i="0" u="none" strike="noStrike">
                        <a:effectLst/>
                        <a:latin typeface="Arial" panose="020B0604020202020204" pitchFamily="34" charset="0"/>
                      </a:endParaRPr>
                    </a:p>
                  </a:txBody>
                  <a:tcPr marL="2557"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1937"/>
                    </a:solidFill>
                  </a:tcPr>
                </a:tc>
                <a:extLst>
                  <a:ext uri="{0D108BD9-81ED-4DB2-BD59-A6C34878D82A}">
                    <a16:rowId xmlns:a16="http://schemas.microsoft.com/office/drawing/2014/main" val="3107048603"/>
                  </a:ext>
                </a:extLst>
              </a:tr>
              <a:tr h="222013">
                <a:tc>
                  <a:txBody>
                    <a:bodyPr/>
                    <a:lstStyle/>
                    <a:p>
                      <a:pPr marL="0" marR="0" algn="ctr" fontAlgn="t">
                        <a:spcBef>
                          <a:spcPts val="0"/>
                        </a:spcBef>
                        <a:spcAft>
                          <a:spcPts val="0"/>
                        </a:spcAft>
                      </a:pPr>
                      <a:r>
                        <a:rPr lang="en-US" sz="1200" b="1" i="0" u="none" strike="noStrike">
                          <a:solidFill>
                            <a:srgbClr val="000000"/>
                          </a:solidFill>
                          <a:effectLst/>
                          <a:latin typeface="Calibri" panose="020F0502020204030204" pitchFamily="34" charset="0"/>
                          <a:ea typeface="Calibri" panose="020F0502020204030204" pitchFamily="34" charset="0"/>
                        </a:rPr>
                        <a:t>SIROMS - Integration Layer:</a:t>
                      </a:r>
                      <a:endParaRPr lang="en-US" sz="1800" b="0" i="0" u="none" strike="noStrike">
                        <a:effectLst/>
                        <a:latin typeface="Arial" panose="020B0604020202020204" pitchFamily="34" charset="0"/>
                      </a:endParaRPr>
                    </a:p>
                  </a:txBody>
                  <a:tcPr marL="2557"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BE97"/>
                    </a:solidFill>
                  </a:tcPr>
                </a:tc>
                <a:extLst>
                  <a:ext uri="{0D108BD9-81ED-4DB2-BD59-A6C34878D82A}">
                    <a16:rowId xmlns:a16="http://schemas.microsoft.com/office/drawing/2014/main" val="1322357908"/>
                  </a:ext>
                </a:extLst>
              </a:tr>
              <a:tr h="222013">
                <a:tc>
                  <a:txBody>
                    <a:bodyPr/>
                    <a:lstStyle/>
                    <a:p>
                      <a:pPr marL="0" marR="0" algn="l" fontAlgn="t">
                        <a:spcBef>
                          <a:spcPts val="0"/>
                        </a:spcBef>
                        <a:spcAft>
                          <a:spcPts val="0"/>
                        </a:spcAft>
                      </a:pPr>
                      <a:r>
                        <a:rPr lang="en-US" sz="1200" b="0" i="0" u="none" strike="noStrike">
                          <a:solidFill>
                            <a:srgbClr val="000000"/>
                          </a:solidFill>
                          <a:effectLst/>
                          <a:latin typeface="Calibri" panose="020F0502020204030204" pitchFamily="34" charset="0"/>
                          <a:ea typeface="Calibri" panose="020F0502020204030204" pitchFamily="34" charset="0"/>
                        </a:rPr>
                        <a:t>Treasury Integration          – NJCFS</a:t>
                      </a:r>
                      <a:endParaRPr lang="en-US" sz="1800" b="0" i="0" u="none" strike="noStrike">
                        <a:effectLst/>
                        <a:latin typeface="Arial" panose="020B0604020202020204" pitchFamily="34" charset="0"/>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6756861"/>
                  </a:ext>
                </a:extLst>
              </a:tr>
              <a:tr h="222013">
                <a:tc>
                  <a:txBody>
                    <a:bodyPr/>
                    <a:lstStyle/>
                    <a:p>
                      <a:pPr marL="0" marR="0" algn="l" fontAlgn="t">
                        <a:spcBef>
                          <a:spcPts val="0"/>
                        </a:spcBef>
                        <a:spcAft>
                          <a:spcPts val="0"/>
                        </a:spcAft>
                      </a:pPr>
                      <a:r>
                        <a:rPr lang="en-US" sz="1200" b="0" i="0" u="none" strike="noStrike" dirty="0">
                          <a:solidFill>
                            <a:srgbClr val="000000"/>
                          </a:solidFill>
                          <a:effectLst/>
                          <a:latin typeface="Calibri" panose="020F0502020204030204" pitchFamily="34" charset="0"/>
                          <a:ea typeface="Calibri" panose="020F0502020204030204" pitchFamily="34" charset="0"/>
                        </a:rPr>
                        <a:t>EDA Integration                  – Document Transfers (FTP)</a:t>
                      </a:r>
                      <a:endParaRPr lang="en-US" sz="1800" b="0" i="0" u="none" strike="noStrike" dirty="0">
                        <a:effectLst/>
                        <a:latin typeface="Arial" panose="020B0604020202020204" pitchFamily="34" charset="0"/>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2838210"/>
                  </a:ext>
                </a:extLst>
              </a:tr>
              <a:tr h="222013">
                <a:tc>
                  <a:txBody>
                    <a:bodyPr/>
                    <a:lstStyle/>
                    <a:p>
                      <a:pPr marL="0" marR="0" algn="l" fontAlgn="t">
                        <a:spcBef>
                          <a:spcPts val="0"/>
                        </a:spcBef>
                        <a:spcAft>
                          <a:spcPts val="0"/>
                        </a:spcAft>
                      </a:pPr>
                      <a:r>
                        <a:rPr lang="en-US" sz="1200" b="0" i="0" u="none" strike="noStrike">
                          <a:solidFill>
                            <a:srgbClr val="000000"/>
                          </a:solidFill>
                          <a:effectLst/>
                          <a:latin typeface="Calibri" panose="020F0502020204030204" pitchFamily="34" charset="0"/>
                          <a:ea typeface="Calibri" panose="020F0502020204030204" pitchFamily="34" charset="0"/>
                        </a:rPr>
                        <a:t>DEP Integration                  – Document Transfers (S3)                                                              RREM, LRRP, LMI, USD, FHRP, FHE, …</a:t>
                      </a:r>
                      <a:endParaRPr lang="en-US" sz="1800" b="0" i="0" u="none" strike="noStrike">
                        <a:effectLst/>
                        <a:latin typeface="Arial" panose="020B0604020202020204" pitchFamily="34" charset="0"/>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363678"/>
                  </a:ext>
                </a:extLst>
              </a:tr>
              <a:tr h="222013">
                <a:tc>
                  <a:txBody>
                    <a:bodyPr/>
                    <a:lstStyle/>
                    <a:p>
                      <a:pPr marL="0" marR="0" algn="l" fontAlgn="t">
                        <a:spcBef>
                          <a:spcPts val="0"/>
                        </a:spcBef>
                        <a:spcAft>
                          <a:spcPts val="0"/>
                        </a:spcAft>
                      </a:pPr>
                      <a:r>
                        <a:rPr lang="en-US" sz="1200" b="0" i="0" u="none" strike="noStrike" dirty="0">
                          <a:solidFill>
                            <a:srgbClr val="000000"/>
                          </a:solidFill>
                          <a:effectLst/>
                          <a:latin typeface="Calibri" panose="020F0502020204030204" pitchFamily="34" charset="0"/>
                          <a:ea typeface="Calibri" panose="020F0502020204030204" pitchFamily="34" charset="0"/>
                        </a:rPr>
                        <a:t>Common Functions           – Bulk Document Transfers (scanned, auto-generated)</a:t>
                      </a:r>
                      <a:endParaRPr lang="en-US" sz="1800" b="0" i="0" u="none" strike="noStrike" dirty="0">
                        <a:effectLst/>
                        <a:latin typeface="Arial" panose="020B0604020202020204" pitchFamily="34" charset="0"/>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8435239"/>
                  </a:ext>
                </a:extLst>
              </a:tr>
              <a:tr h="222013">
                <a:tc>
                  <a:txBody>
                    <a:bodyPr/>
                    <a:lstStyle/>
                    <a:p>
                      <a:pPr marL="0" marR="0" algn="l" fontAlgn="t">
                        <a:spcBef>
                          <a:spcPts val="0"/>
                        </a:spcBef>
                        <a:spcAft>
                          <a:spcPts val="0"/>
                        </a:spcAft>
                      </a:pPr>
                      <a:r>
                        <a:rPr lang="en-US" sz="1200" b="0" i="0" u="none" strike="noStrike">
                          <a:solidFill>
                            <a:schemeClr val="tx1"/>
                          </a:solidFill>
                          <a:effectLst/>
                          <a:latin typeface="+mn-lt"/>
                          <a:ea typeface="Calibri" panose="020F0502020204030204" pitchFamily="34" charset="0"/>
                        </a:rPr>
                        <a:t>Common Functions           – Web Application Intake file Transfers                                        BLU, IDA, MAP, PER……..</a:t>
                      </a:r>
                      <a:endParaRPr lang="en-US" sz="1800" b="0" i="0" u="none" strike="noStrike">
                        <a:solidFill>
                          <a:schemeClr val="tx1"/>
                        </a:solidFill>
                        <a:effectLst/>
                        <a:latin typeface="+mn-lt"/>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8447569"/>
                  </a:ext>
                </a:extLst>
              </a:tr>
              <a:tr h="404893">
                <a:tc>
                  <a:txBody>
                    <a:bodyPr/>
                    <a:lstStyle/>
                    <a:p>
                      <a:pPr marL="0" marR="0" algn="l" fontAlgn="t">
                        <a:spcBef>
                          <a:spcPts val="0"/>
                        </a:spcBef>
                        <a:spcAft>
                          <a:spcPts val="0"/>
                        </a:spcAft>
                      </a:pPr>
                      <a:r>
                        <a:rPr lang="en-US" sz="1200" b="0" i="0" u="none" strike="noStrike">
                          <a:solidFill>
                            <a:schemeClr val="tx1"/>
                          </a:solidFill>
                          <a:effectLst/>
                          <a:latin typeface="+mn-lt"/>
                          <a:ea typeface="Calibri" panose="020F0502020204030204" pitchFamily="34" charset="0"/>
                        </a:rPr>
                        <a:t>Common Functions           – Bulk E-mail Notifications                                                              BLU, IDA, PER, Portal, CEN, CSD, LMI…</a:t>
                      </a:r>
                      <a:endParaRPr lang="en-US" sz="1800" b="0" i="0" u="none" strike="noStrike">
                        <a:solidFill>
                          <a:schemeClr val="tx1"/>
                        </a:solidFill>
                        <a:effectLst/>
                        <a:latin typeface="+mn-lt"/>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488002"/>
                  </a:ext>
                </a:extLst>
              </a:tr>
              <a:tr h="222013">
                <a:tc>
                  <a:txBody>
                    <a:bodyPr/>
                    <a:lstStyle/>
                    <a:p>
                      <a:pPr marL="0" marR="0" algn="l" fontAlgn="t">
                        <a:spcBef>
                          <a:spcPts val="0"/>
                        </a:spcBef>
                        <a:spcAft>
                          <a:spcPts val="0"/>
                        </a:spcAft>
                      </a:pPr>
                      <a:r>
                        <a:rPr lang="en-US" sz="1200" b="0" i="0" u="none" strike="noStrike">
                          <a:solidFill>
                            <a:schemeClr val="tx1"/>
                          </a:solidFill>
                          <a:effectLst/>
                          <a:latin typeface="+mn-lt"/>
                          <a:ea typeface="Calibri" panose="020F0502020204030204" pitchFamily="34" charset="0"/>
                        </a:rPr>
                        <a:t>Common Functions           – Application Intake process                                                           BLU, IDA, MAP,…</a:t>
                      </a:r>
                      <a:endParaRPr lang="en-US" sz="1800" b="0" i="0" u="none" strike="noStrike">
                        <a:solidFill>
                          <a:schemeClr val="tx1"/>
                        </a:solidFill>
                        <a:effectLst/>
                        <a:latin typeface="+mn-lt"/>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4352468"/>
                  </a:ext>
                </a:extLst>
              </a:tr>
              <a:tr h="222013">
                <a:tc>
                  <a:txBody>
                    <a:bodyPr/>
                    <a:lstStyle/>
                    <a:p>
                      <a:pPr marL="0" marR="0" algn="l" fontAlgn="t">
                        <a:spcBef>
                          <a:spcPts val="0"/>
                        </a:spcBef>
                        <a:spcAft>
                          <a:spcPts val="0"/>
                        </a:spcAft>
                      </a:pPr>
                      <a:r>
                        <a:rPr lang="en-US" sz="1200" b="0" i="0" u="none" strike="noStrike">
                          <a:solidFill>
                            <a:schemeClr val="tx1"/>
                          </a:solidFill>
                          <a:effectLst/>
                          <a:latin typeface="+mn-lt"/>
                          <a:ea typeface="Calibri" panose="020F0502020204030204" pitchFamily="34" charset="0"/>
                        </a:rPr>
                        <a:t>Common Functions           – Trigger BPM Actions Externally                                                   HCS, CS …….</a:t>
                      </a:r>
                      <a:endParaRPr lang="en-US" sz="1800" b="0" i="0" u="none" strike="noStrike">
                        <a:solidFill>
                          <a:schemeClr val="tx1"/>
                        </a:solidFill>
                        <a:effectLst/>
                        <a:latin typeface="+mn-lt"/>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3343856"/>
                  </a:ext>
                </a:extLst>
              </a:tr>
              <a:tr h="404893">
                <a:tc>
                  <a:txBody>
                    <a:bodyPr/>
                    <a:lstStyle/>
                    <a:p>
                      <a:pPr marL="0" marR="0" algn="l" fontAlgn="t">
                        <a:spcBef>
                          <a:spcPts val="0"/>
                        </a:spcBef>
                        <a:spcAft>
                          <a:spcPts val="0"/>
                        </a:spcAft>
                      </a:pPr>
                      <a:r>
                        <a:rPr lang="en-US" sz="1200" b="0" i="0" u="none" strike="noStrike">
                          <a:solidFill>
                            <a:schemeClr val="tx1"/>
                          </a:solidFill>
                          <a:effectLst/>
                          <a:latin typeface="+mn-lt"/>
                          <a:ea typeface="Calibri" panose="020F0502020204030204" pitchFamily="34" charset="0"/>
                        </a:rPr>
                        <a:t>Common Functions           – SSRS Report Delivery                                                                     QPR, Forecasting, PER etc.</a:t>
                      </a:r>
                      <a:endParaRPr lang="en-US" sz="1800" b="0" i="0" u="none" strike="noStrike">
                        <a:solidFill>
                          <a:schemeClr val="tx1"/>
                        </a:solidFill>
                        <a:effectLst/>
                        <a:latin typeface="+mn-lt"/>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8726701"/>
                  </a:ext>
                </a:extLst>
              </a:tr>
              <a:tr h="222013">
                <a:tc>
                  <a:txBody>
                    <a:bodyPr/>
                    <a:lstStyle/>
                    <a:p>
                      <a:pPr marL="0" marR="0" algn="l" fontAlgn="t">
                        <a:spcBef>
                          <a:spcPts val="0"/>
                        </a:spcBef>
                        <a:spcAft>
                          <a:spcPts val="0"/>
                        </a:spcAft>
                      </a:pPr>
                      <a:r>
                        <a:rPr lang="en-US" sz="1200" b="0" i="0" u="none" strike="noStrike" dirty="0">
                          <a:solidFill>
                            <a:schemeClr val="tx1"/>
                          </a:solidFill>
                          <a:effectLst/>
                          <a:latin typeface="+mn-lt"/>
                          <a:ea typeface="Calibri" panose="020F0502020204030204" pitchFamily="34" charset="0"/>
                        </a:rPr>
                        <a:t>Common Functions           – Notification Email/PDF template Creation                                FTG, FTDG etc.</a:t>
                      </a:r>
                      <a:endParaRPr lang="en-US" sz="1800" b="0" i="0" u="none" strike="noStrike" dirty="0">
                        <a:solidFill>
                          <a:schemeClr val="tx1"/>
                        </a:solidFill>
                        <a:effectLst/>
                        <a:latin typeface="+mn-lt"/>
                      </a:endParaRPr>
                    </a:p>
                  </a:txBody>
                  <a:tcPr marL="87562" marR="2557" marT="25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9334414"/>
                  </a:ext>
                </a:extLst>
              </a:tr>
            </a:tbl>
          </a:graphicData>
        </a:graphic>
      </p:graphicFrame>
    </p:spTree>
    <p:extLst>
      <p:ext uri="{BB962C8B-B14F-4D97-AF65-F5344CB8AC3E}">
        <p14:creationId xmlns:p14="http://schemas.microsoft.com/office/powerpoint/2010/main" val="253811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Rectangle 4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Rectangle 4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Rectangle 4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0" name="Freeform: Shape 4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57805F4F-FC8C-2E76-9BAD-9FC0932DAB2A}"/>
              </a:ext>
            </a:extLst>
          </p:cNvPr>
          <p:cNvSpPr txBox="1"/>
          <p:nvPr/>
        </p:nvSpPr>
        <p:spPr>
          <a:xfrm>
            <a:off x="142798" y="2868850"/>
            <a:ext cx="2914655" cy="3071906"/>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a:ea typeface="+mn-ea"/>
                <a:cs typeface="+mn-cs"/>
              </a:rPr>
              <a:t>Datawarehouse and Reporting Technical Environment</a:t>
            </a:r>
          </a:p>
        </p:txBody>
      </p:sp>
      <p:pic>
        <p:nvPicPr>
          <p:cNvPr id="6" name="Picture 5">
            <a:extLst>
              <a:ext uri="{FF2B5EF4-FFF2-40B4-BE49-F238E27FC236}">
                <a16:creationId xmlns:a16="http://schemas.microsoft.com/office/drawing/2014/main" id="{FB7746B4-E7BF-2762-DF30-DB0218B2376C}"/>
              </a:ext>
            </a:extLst>
          </p:cNvPr>
          <p:cNvPicPr>
            <a:picLocks noChangeAspect="1"/>
          </p:cNvPicPr>
          <p:nvPr/>
        </p:nvPicPr>
        <p:blipFill>
          <a:blip r:embed="rId2"/>
          <a:stretch>
            <a:fillRect/>
          </a:stretch>
        </p:blipFill>
        <p:spPr>
          <a:xfrm>
            <a:off x="3300579" y="-76200"/>
            <a:ext cx="5691021" cy="6858000"/>
          </a:xfrm>
          <a:prstGeom prst="rect">
            <a:avLst/>
          </a:prstGeom>
        </p:spPr>
      </p:pic>
    </p:spTree>
    <p:extLst>
      <p:ext uri="{BB962C8B-B14F-4D97-AF65-F5344CB8AC3E}">
        <p14:creationId xmlns:p14="http://schemas.microsoft.com/office/powerpoint/2010/main" val="1674138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10019B7F-85AE-AA6A-0826-D3E58FCC717E}"/>
              </a:ext>
            </a:extLst>
          </p:cNvPr>
          <p:cNvSpPr txBox="1"/>
          <p:nvPr/>
        </p:nvSpPr>
        <p:spPr>
          <a:xfrm>
            <a:off x="417399" y="643467"/>
            <a:ext cx="8408193" cy="74483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SIROMS UAT Technical Environment</a:t>
            </a:r>
          </a:p>
        </p:txBody>
      </p:sp>
      <p:sp>
        <p:nvSpPr>
          <p:cNvPr id="3" name="TextBox 2">
            <a:extLst>
              <a:ext uri="{FF2B5EF4-FFF2-40B4-BE49-F238E27FC236}">
                <a16:creationId xmlns:a16="http://schemas.microsoft.com/office/drawing/2014/main" id="{455473E7-7093-DAFE-27B5-5D48A563185E}"/>
              </a:ext>
            </a:extLst>
          </p:cNvPr>
          <p:cNvSpPr txBox="1"/>
          <p:nvPr/>
        </p:nvSpPr>
        <p:spPr>
          <a:xfrm>
            <a:off x="1" y="643467"/>
            <a:ext cx="9144000" cy="744836"/>
          </a:xfrm>
          <a:prstGeom prst="rect">
            <a:avLst/>
          </a:prstGeom>
          <a:solidFill>
            <a:srgbClr val="4F81BD"/>
          </a:solidFill>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SIROMS Technical Environment </a:t>
            </a:r>
          </a:p>
        </p:txBody>
      </p:sp>
      <p:pic>
        <p:nvPicPr>
          <p:cNvPr id="8" name="Picture 7">
            <a:extLst>
              <a:ext uri="{FF2B5EF4-FFF2-40B4-BE49-F238E27FC236}">
                <a16:creationId xmlns:a16="http://schemas.microsoft.com/office/drawing/2014/main" id="{D401DFFD-8FA4-98BD-A05A-76049B37241C}"/>
              </a:ext>
            </a:extLst>
          </p:cNvPr>
          <p:cNvPicPr>
            <a:picLocks noChangeAspect="1"/>
          </p:cNvPicPr>
          <p:nvPr/>
        </p:nvPicPr>
        <p:blipFill>
          <a:blip r:embed="rId2"/>
          <a:stretch>
            <a:fillRect/>
          </a:stretch>
        </p:blipFill>
        <p:spPr>
          <a:xfrm>
            <a:off x="638175" y="1609725"/>
            <a:ext cx="7867650" cy="4486275"/>
          </a:xfrm>
          <a:prstGeom prst="rect">
            <a:avLst/>
          </a:prstGeom>
        </p:spPr>
      </p:pic>
    </p:spTree>
    <p:extLst>
      <p:ext uri="{BB962C8B-B14F-4D97-AF65-F5344CB8AC3E}">
        <p14:creationId xmlns:p14="http://schemas.microsoft.com/office/powerpoint/2010/main" val="1757939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CBF38357-819C-58BF-DE77-DDE449763988}"/>
              </a:ext>
            </a:extLst>
          </p:cNvPr>
          <p:cNvSpPr txBox="1"/>
          <p:nvPr/>
        </p:nvSpPr>
        <p:spPr>
          <a:xfrm>
            <a:off x="417399" y="643467"/>
            <a:ext cx="8408193" cy="74483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a:ln>
                  <a:noFill/>
                </a:ln>
                <a:solidFill>
                  <a:prstClr val="white"/>
                </a:solidFill>
                <a:effectLst/>
                <a:uLnTx/>
                <a:uFillTx/>
                <a:latin typeface="Calibri"/>
                <a:ea typeface="+mn-ea"/>
                <a:cs typeface="+mn-cs"/>
              </a:rPr>
              <a:t>SIROMS Production Technical Environment</a:t>
            </a:r>
          </a:p>
        </p:txBody>
      </p:sp>
      <p:sp>
        <p:nvSpPr>
          <p:cNvPr id="3" name="TextBox 2">
            <a:extLst>
              <a:ext uri="{FF2B5EF4-FFF2-40B4-BE49-F238E27FC236}">
                <a16:creationId xmlns:a16="http://schemas.microsoft.com/office/drawing/2014/main" id="{BE154820-E304-9BEC-6E3D-276C26A9AD68}"/>
              </a:ext>
            </a:extLst>
          </p:cNvPr>
          <p:cNvSpPr txBox="1"/>
          <p:nvPr/>
        </p:nvSpPr>
        <p:spPr>
          <a:xfrm>
            <a:off x="1" y="643467"/>
            <a:ext cx="9144000" cy="744836"/>
          </a:xfrm>
          <a:prstGeom prst="rect">
            <a:avLst/>
          </a:prstGeom>
          <a:solidFill>
            <a:srgbClr val="4F81BD"/>
          </a:solidFill>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SIROMS Production Technical Environment </a:t>
            </a:r>
          </a:p>
        </p:txBody>
      </p:sp>
      <p:pic>
        <p:nvPicPr>
          <p:cNvPr id="8" name="Picture 7">
            <a:extLst>
              <a:ext uri="{FF2B5EF4-FFF2-40B4-BE49-F238E27FC236}">
                <a16:creationId xmlns:a16="http://schemas.microsoft.com/office/drawing/2014/main" id="{52484E21-9AEA-4104-0C57-F338E3A8D724}"/>
              </a:ext>
            </a:extLst>
          </p:cNvPr>
          <p:cNvPicPr>
            <a:picLocks noChangeAspect="1"/>
          </p:cNvPicPr>
          <p:nvPr/>
        </p:nvPicPr>
        <p:blipFill>
          <a:blip r:embed="rId2"/>
          <a:stretch>
            <a:fillRect/>
          </a:stretch>
        </p:blipFill>
        <p:spPr>
          <a:xfrm>
            <a:off x="638175" y="1762125"/>
            <a:ext cx="7867650" cy="4486275"/>
          </a:xfrm>
          <a:prstGeom prst="rect">
            <a:avLst/>
          </a:prstGeom>
        </p:spPr>
      </p:pic>
    </p:spTree>
    <p:extLst>
      <p:ext uri="{BB962C8B-B14F-4D97-AF65-F5344CB8AC3E}">
        <p14:creationId xmlns:p14="http://schemas.microsoft.com/office/powerpoint/2010/main" val="3093099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33272" y="339342"/>
            <a:ext cx="7421963" cy="1033669"/>
          </a:xfrm>
        </p:spPr>
        <p:txBody>
          <a:bodyPr>
            <a:normAutofit/>
          </a:bodyPr>
          <a:lstStyle/>
          <a:p>
            <a:r>
              <a:rPr lang="en-US" sz="2900" b="1" dirty="0">
                <a:solidFill>
                  <a:srgbClr val="FFFFFF"/>
                </a:solidFill>
              </a:rPr>
              <a:t>SIROMS Infrastructure Overview</a:t>
            </a:r>
          </a:p>
        </p:txBody>
      </p:sp>
      <p:sp>
        <p:nvSpPr>
          <p:cNvPr id="3" name="Content Placeholder 2"/>
          <p:cNvSpPr>
            <a:spLocks noGrp="1"/>
          </p:cNvSpPr>
          <p:nvPr>
            <p:ph sz="quarter" idx="4294967295"/>
          </p:nvPr>
        </p:nvSpPr>
        <p:spPr>
          <a:xfrm>
            <a:off x="830237" y="1926415"/>
            <a:ext cx="7483522" cy="4626631"/>
          </a:xfrm>
          <a:prstGeom prst="rect">
            <a:avLst/>
          </a:prstGeom>
        </p:spPr>
        <p:txBody>
          <a:bodyPr anchor="ctr">
            <a:normAutofit lnSpcReduction="10000"/>
          </a:bodyPr>
          <a:lstStyle/>
          <a:p>
            <a:pPr marL="606425" lvl="1" indent="-342900">
              <a:lnSpc>
                <a:spcPct val="90000"/>
              </a:lnSpc>
              <a:buFont typeface="Arial" panose="020B0604020202020204" pitchFamily="34" charset="0"/>
              <a:buChar char="•"/>
            </a:pPr>
            <a:r>
              <a:rPr lang="en-US" sz="2200" dirty="0"/>
              <a:t>29 servers total across all environments</a:t>
            </a:r>
          </a:p>
          <a:p>
            <a:pPr marL="879475" lvl="2" indent="-342900">
              <a:lnSpc>
                <a:spcPct val="90000"/>
              </a:lnSpc>
              <a:buFont typeface="Wingdings" panose="05000000000000000000" pitchFamily="2" charset="2"/>
              <a:buChar char="Ø"/>
            </a:pPr>
            <a:r>
              <a:rPr lang="en-US" sz="1800" dirty="0"/>
              <a:t>8 server VMs in Dev\Test environment</a:t>
            </a:r>
          </a:p>
          <a:p>
            <a:pPr marL="879475" lvl="2" indent="-342900">
              <a:lnSpc>
                <a:spcPct val="90000"/>
              </a:lnSpc>
              <a:buFont typeface="Wingdings" panose="05000000000000000000" pitchFamily="2" charset="2"/>
              <a:buChar char="Ø"/>
            </a:pPr>
            <a:r>
              <a:rPr lang="en-US" sz="1800" dirty="0"/>
              <a:t>8 server VMs in UAT environment</a:t>
            </a:r>
          </a:p>
          <a:p>
            <a:pPr marL="879475" lvl="2" indent="-342900">
              <a:lnSpc>
                <a:spcPct val="90000"/>
              </a:lnSpc>
              <a:buFont typeface="Wingdings" panose="05000000000000000000" pitchFamily="2" charset="2"/>
              <a:buChar char="Ø"/>
            </a:pPr>
            <a:r>
              <a:rPr lang="en-US" sz="1800" dirty="0"/>
              <a:t>12 server VMs in Production environment</a:t>
            </a:r>
          </a:p>
          <a:p>
            <a:pPr marL="879475" lvl="2" indent="-342900">
              <a:lnSpc>
                <a:spcPct val="90000"/>
              </a:lnSpc>
              <a:buFont typeface="Wingdings" panose="05000000000000000000" pitchFamily="2" charset="2"/>
              <a:buChar char="Ø"/>
            </a:pPr>
            <a:r>
              <a:rPr lang="en-US" sz="1800" dirty="0"/>
              <a:t>1 server VMs in Disaster Recovery environment</a:t>
            </a:r>
          </a:p>
          <a:p>
            <a:pPr marL="606425" lvl="1" indent="-342900">
              <a:lnSpc>
                <a:spcPct val="90000"/>
              </a:lnSpc>
              <a:buFont typeface="Arial" panose="020B0604020202020204" pitchFamily="34" charset="0"/>
              <a:buChar char="•"/>
            </a:pPr>
            <a:r>
              <a:rPr lang="en-US" sz="2200" dirty="0"/>
              <a:t>22156 GB of disk space being utilized across all environments</a:t>
            </a:r>
          </a:p>
          <a:p>
            <a:pPr marL="879475" lvl="2" indent="-342900">
              <a:lnSpc>
                <a:spcPct val="90000"/>
              </a:lnSpc>
              <a:buFont typeface="Wingdings" panose="05000000000000000000" pitchFamily="2" charset="2"/>
              <a:buChar char="Ø"/>
            </a:pPr>
            <a:r>
              <a:rPr lang="en-US" sz="1900" dirty="0"/>
              <a:t>4400 GB in Dev\Test</a:t>
            </a:r>
          </a:p>
          <a:p>
            <a:pPr marL="879475" lvl="2" indent="-342900">
              <a:lnSpc>
                <a:spcPct val="90000"/>
              </a:lnSpc>
              <a:buFont typeface="Wingdings" panose="05000000000000000000" pitchFamily="2" charset="2"/>
              <a:buChar char="Ø"/>
            </a:pPr>
            <a:r>
              <a:rPr lang="en-US" sz="1900" dirty="0"/>
              <a:t>6180 GB in UAT</a:t>
            </a:r>
          </a:p>
          <a:p>
            <a:pPr marL="879475" lvl="2" indent="-342900">
              <a:lnSpc>
                <a:spcPct val="90000"/>
              </a:lnSpc>
              <a:buFont typeface="Wingdings" panose="05000000000000000000" pitchFamily="2" charset="2"/>
              <a:buChar char="Ø"/>
            </a:pPr>
            <a:r>
              <a:rPr lang="en-US" sz="1900" dirty="0"/>
              <a:t>9416 GB in Production</a:t>
            </a:r>
          </a:p>
          <a:p>
            <a:pPr marL="879475" lvl="2" indent="-342900">
              <a:lnSpc>
                <a:spcPct val="90000"/>
              </a:lnSpc>
              <a:buFont typeface="Wingdings" panose="05000000000000000000" pitchFamily="2" charset="2"/>
              <a:buChar char="Ø"/>
            </a:pPr>
            <a:r>
              <a:rPr lang="en-US" sz="1900" dirty="0"/>
              <a:t>2160 GB in Disaster Recovery</a:t>
            </a:r>
          </a:p>
          <a:p>
            <a:pPr marL="606425" lvl="1" indent="-342900">
              <a:lnSpc>
                <a:spcPct val="90000"/>
              </a:lnSpc>
              <a:buFont typeface="Arial" panose="020B0604020202020204" pitchFamily="34" charset="0"/>
              <a:buChar char="•"/>
            </a:pPr>
            <a:r>
              <a:rPr lang="en-US" sz="2200" dirty="0"/>
              <a:t>394 GB of RAM being utilized across all environments	</a:t>
            </a:r>
            <a:r>
              <a:rPr lang="en-US" sz="1400" dirty="0"/>
              <a:t>			</a:t>
            </a:r>
          </a:p>
          <a:p>
            <a:pPr lvl="1" indent="0">
              <a:lnSpc>
                <a:spcPct val="90000"/>
              </a:lnSpc>
              <a:buNone/>
            </a:pPr>
            <a:br>
              <a:rPr lang="en-US" sz="1400" dirty="0"/>
            </a:br>
            <a:endParaRPr lang="en-US" sz="1400" dirty="0"/>
          </a:p>
        </p:txBody>
      </p:sp>
      <p:sp>
        <p:nvSpPr>
          <p:cNvPr id="4" name="Slide Number Placeholder 3"/>
          <p:cNvSpPr>
            <a:spLocks noGrp="1"/>
          </p:cNvSpPr>
          <p:nvPr>
            <p:ph type="sldNum" sz="quarter" idx="12"/>
          </p:nvPr>
        </p:nvSpPr>
        <p:spPr>
          <a:xfrm>
            <a:off x="8778240" y="6455431"/>
            <a:ext cx="334434" cy="365125"/>
          </a:xfrm>
        </p:spPr>
        <p:txBody>
          <a:bodyPr>
            <a:normAutofit/>
          </a:bodyPr>
          <a:lstStyle/>
          <a:p>
            <a:pPr>
              <a:spcAft>
                <a:spcPts val="600"/>
              </a:spcAft>
            </a:pPr>
            <a:fld id="{525A3C56-E491-49B2-93F3-63532DF516BC}" type="slidenum">
              <a:rPr lang="en-US" sz="1000">
                <a:solidFill>
                  <a:schemeClr val="tx1">
                    <a:lumMod val="50000"/>
                    <a:lumOff val="50000"/>
                  </a:schemeClr>
                </a:solidFill>
              </a:rPr>
              <a:pPr>
                <a:spcAft>
                  <a:spcPts val="600"/>
                </a:spcAft>
              </a:pPr>
              <a:t>9</a:t>
            </a:fld>
            <a:endParaRPr lang="en-US" sz="1000">
              <a:solidFill>
                <a:schemeClr val="tx1">
                  <a:lumMod val="50000"/>
                  <a:lumOff val="50000"/>
                </a:schemeClr>
              </a:solidFill>
            </a:endParaRPr>
          </a:p>
        </p:txBody>
      </p:sp>
    </p:spTree>
    <p:extLst>
      <p:ext uri="{BB962C8B-B14F-4D97-AF65-F5344CB8AC3E}">
        <p14:creationId xmlns:p14="http://schemas.microsoft.com/office/powerpoint/2010/main" val="12480005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E4D01D9395CE418ACB97FBF39B93F1" ma:contentTypeVersion="15" ma:contentTypeDescription="Create a new document." ma:contentTypeScope="" ma:versionID="b8e3da0656559e7a6738369512c1934d">
  <xsd:schema xmlns:xsd="http://www.w3.org/2001/XMLSchema" xmlns:xs="http://www.w3.org/2001/XMLSchema" xmlns:p="http://schemas.microsoft.com/office/2006/metadata/properties" xmlns:ns2="770c9142-c820-48be-9092-92bdf702daab" xmlns:ns3="5319c99a-5e02-49d7-9888-dde778b4bdb2" targetNamespace="http://schemas.microsoft.com/office/2006/metadata/properties" ma:root="true" ma:fieldsID="0d51a447c4ce735aa89578c51e8e940f" ns2:_="" ns3:_="">
    <xsd:import namespace="770c9142-c820-48be-9092-92bdf702daab"/>
    <xsd:import namespace="5319c99a-5e02-49d7-9888-dde778b4bdb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c9142-c820-48be-9092-92bdf702da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81b0449-a7ed-439f-be55-0163d7004e4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9c99a-5e02-49d7-9888-dde778b4bdb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be2b852-bced-495e-b48e-83db8f7c5420}" ma:internalName="TaxCatchAll" ma:showField="CatchAllData" ma:web="5319c99a-5e02-49d7-9888-dde778b4bd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lcf76f155ced4ddcb4097134ff3c332f xmlns="770c9142-c820-48be-9092-92bdf702daab">
      <Terms xmlns="http://schemas.microsoft.com/office/infopath/2007/PartnerControls"/>
    </lcf76f155ced4ddcb4097134ff3c332f>
    <TaxCatchAll xmlns="5319c99a-5e02-49d7-9888-dde778b4bdb2" xsi:nil="true"/>
  </documentManagement>
</p:properties>
</file>

<file path=customXml/itemProps1.xml><?xml version="1.0" encoding="utf-8"?>
<ds:datastoreItem xmlns:ds="http://schemas.openxmlformats.org/officeDocument/2006/customXml" ds:itemID="{15050521-CD28-4C96-8FF7-0DF15DC94B36}">
  <ds:schemaRefs>
    <ds:schemaRef ds:uri="http://schemas.microsoft.com/sharepoint/v3/contenttype/forms"/>
  </ds:schemaRefs>
</ds:datastoreItem>
</file>

<file path=customXml/itemProps2.xml><?xml version="1.0" encoding="utf-8"?>
<ds:datastoreItem xmlns:ds="http://schemas.openxmlformats.org/officeDocument/2006/customXml" ds:itemID="{92D889BA-8ADB-442E-B214-CC47D515334F}"/>
</file>

<file path=customXml/itemProps3.xml><?xml version="1.0" encoding="utf-8"?>
<ds:datastoreItem xmlns:ds="http://schemas.openxmlformats.org/officeDocument/2006/customXml" ds:itemID="{5FB3F09B-8325-45A6-8ABD-406ABA847D3A}">
  <ds:schemaRefs>
    <ds:schemaRef ds:uri="http://schemas.microsoft.com/office/infopath/2007/PartnerControls"/>
    <ds:schemaRef ds:uri="c369ac3f-ebca-4394-ba44-4715a2e7d077"/>
    <ds:schemaRef ds:uri="http://www.w3.org/XML/1998/namespace"/>
    <ds:schemaRef ds:uri="http://schemas.microsoft.com/office/2006/documentManagement/types"/>
    <ds:schemaRef ds:uri="http://schemas.microsoft.com/office/2006/metadata/properties"/>
    <ds:schemaRef ds:uri="http://purl.org/dc/terms/"/>
    <ds:schemaRef ds:uri="http://schemas.openxmlformats.org/package/2006/metadata/core-properties"/>
    <ds:schemaRef ds:uri="e5960118-92d0-425c-ae5e-dc1e76a179a8"/>
    <ds:schemaRef ds:uri="http://purl.org/dc/dcmitype/"/>
    <ds:schemaRef ds:uri="http://purl.org/dc/elements/1.1/"/>
  </ds:schemaRefs>
</ds:datastoreItem>
</file>

<file path=docMetadata/LabelInfo.xml><?xml version="1.0" encoding="utf-8"?>
<clbl:labelList xmlns:clbl="http://schemas.microsoft.com/office/2020/mipLabelMetadata">
  <clbl:label id="{820d33d7-bbe4-47b8-a5ad-6a3992657a09}" enabled="1" method="Privileged" siteId="{b9fec68c-c92d-461e-9a97-3d03a0f18b82}" contentBits="3" removed="0"/>
</clbl:labelList>
</file>

<file path=docProps/app.xml><?xml version="1.0" encoding="utf-8"?>
<Properties xmlns="http://schemas.openxmlformats.org/officeDocument/2006/extended-properties" xmlns:vt="http://schemas.openxmlformats.org/officeDocument/2006/docPropsVTypes">
  <Template>Executive</Template>
  <TotalTime>14696</TotalTime>
  <Words>1856</Words>
  <Application>Microsoft Office PowerPoint</Application>
  <PresentationFormat>On-screen Show (4:3)</PresentationFormat>
  <Paragraphs>324</Paragraphs>
  <Slides>24</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Courier New</vt:lpstr>
      <vt:lpstr>Source Sans Pro</vt:lpstr>
      <vt:lpstr>Times New Roman</vt:lpstr>
      <vt:lpstr>Verdana</vt:lpstr>
      <vt:lpstr>Wingdings</vt:lpstr>
      <vt:lpstr>Office Theme</vt:lpstr>
      <vt:lpstr>SIROMS Technical  Environment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SIROMS Infrastructure Overview</vt:lpstr>
      <vt:lpstr>Dev\Test Environment Setup</vt:lpstr>
      <vt:lpstr>What is the Version Control Tool?</vt:lpstr>
      <vt:lpstr>Software</vt:lpstr>
      <vt:lpstr>Data Warehouse and Reporting</vt:lpstr>
      <vt:lpstr>SIROMS Data Warehouse and Reporting Technical Environment</vt:lpstr>
      <vt:lpstr>PowerPoint Presentation</vt:lpstr>
      <vt:lpstr>SIROMS Data Warehouse – External Data Imports  </vt:lpstr>
      <vt:lpstr>GORR Report</vt:lpstr>
      <vt:lpstr>Reporting from NJCFS</vt:lpstr>
      <vt:lpstr>Historical Imports ETL Process</vt:lpstr>
      <vt:lpstr>Business Intelligence</vt:lpstr>
      <vt:lpstr>Reports by Program</vt:lpstr>
      <vt:lpstr>Tableau Dashboards </vt:lpstr>
      <vt:lpstr>SIROMS Overall Solution Overview</vt:lpstr>
      <vt:lpstr>SIROMS Web Development Stack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SIROMS Overview</dc:title>
  <dc:creator>CGI</dc:creator>
  <cp:lastModifiedBy>Sampath, Parth [DCA]</cp:lastModifiedBy>
  <cp:revision>84</cp:revision>
  <cp:lastPrinted>2016-08-25T13:02:03Z</cp:lastPrinted>
  <dcterms:created xsi:type="dcterms:W3CDTF">2016-08-19T15:50:58Z</dcterms:created>
  <dcterms:modified xsi:type="dcterms:W3CDTF">2024-01-31T16:25:19Z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0x010100E78D4E8D61EE664198CF3E72E745840A</vt:lpwstr>
  </property>
  <property fmtid="{D5CDD505-2E9C-101B-9397-08002B2CF9AE}" pid="3" name="Order">
    <vt:r8>78070500</vt:r8>
  </property>
  <property fmtid="{D5CDD505-2E9C-101B-9397-08002B2CF9AE}" pid="4" name="MediaServiceImageTags">
    <vt:lpwstr/>
  </property>
  <property fmtid="{D5CDD505-2E9C-101B-9397-08002B2CF9AE}" pid="5" name="ClassificationContentMarkingFooterLocations">
    <vt:lpwstr>Office Theme:8</vt:lpwstr>
  </property>
  <property fmtid="{D5CDD505-2E9C-101B-9397-08002B2CF9AE}" pid="6" name="ClassificationContentMarkingFooterText">
    <vt:lpwstr>Confidential</vt:lpwstr>
  </property>
</Properties>
</file>