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57" r:id="rId4"/>
  </p:sldMasterIdLst>
  <p:notesMasterIdLst>
    <p:notesMasterId r:id="rId38"/>
  </p:notesMasterIdLst>
  <p:handoutMasterIdLst>
    <p:handoutMasterId r:id="rId39"/>
  </p:handoutMasterIdLst>
  <p:sldIdLst>
    <p:sldId id="509" r:id="rId5"/>
    <p:sldId id="657" r:id="rId6"/>
    <p:sldId id="666" r:id="rId7"/>
    <p:sldId id="659" r:id="rId8"/>
    <p:sldId id="660" r:id="rId9"/>
    <p:sldId id="661" r:id="rId10"/>
    <p:sldId id="663" r:id="rId11"/>
    <p:sldId id="664" r:id="rId12"/>
    <p:sldId id="670" r:id="rId13"/>
    <p:sldId id="669" r:id="rId14"/>
    <p:sldId id="667" r:id="rId15"/>
    <p:sldId id="671" r:id="rId16"/>
    <p:sldId id="672" r:id="rId17"/>
    <p:sldId id="673" r:id="rId18"/>
    <p:sldId id="674" r:id="rId19"/>
    <p:sldId id="675" r:id="rId20"/>
    <p:sldId id="676" r:id="rId21"/>
    <p:sldId id="677" r:id="rId22"/>
    <p:sldId id="678" r:id="rId23"/>
    <p:sldId id="679" r:id="rId24"/>
    <p:sldId id="680" r:id="rId25"/>
    <p:sldId id="681" r:id="rId26"/>
    <p:sldId id="682" r:id="rId27"/>
    <p:sldId id="683" r:id="rId28"/>
    <p:sldId id="684" r:id="rId29"/>
    <p:sldId id="685" r:id="rId30"/>
    <p:sldId id="686" r:id="rId31"/>
    <p:sldId id="687" r:id="rId32"/>
    <p:sldId id="692" r:id="rId33"/>
    <p:sldId id="689" r:id="rId34"/>
    <p:sldId id="688" r:id="rId35"/>
    <p:sldId id="690" r:id="rId36"/>
    <p:sldId id="691"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1E1A8F-E46B-4494-A49E-DE4770C181A9}" name="Gaines, Elena [DCA]" initials="GE[" userId="S::Elena.Gaines@dca.nj.gov::dff1052e-3b02-454e-8e8e-de79b721ba20" providerId="AD"/>
  <p188:author id="{7EEF00CF-CD50-242B-0F20-581AD2EBEF4B}" name="El-Sadek, Kimberly [DCA]" initials="KE" userId="S::Kimberly.El-Sadek@dca.nj.gov::50f17148-8507-46bc-9ff0-4b8fd2752d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gpoff" initials="gp" lastIdx="7" clrIdx="0"/>
  <p:cmAuthor id="1" name="Eileen Brennen" initials="E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EDE"/>
    <a:srgbClr val="243B95"/>
    <a:srgbClr val="0000CC"/>
    <a:srgbClr val="0033CC"/>
    <a:srgbClr val="FF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FF077-B314-4348-AE9C-A67235535D12}" v="1" dt="2025-09-11T14:02:29.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lez, Colleen [DCA]" userId="9e396cfc-7f06-4793-b871-e223f9764fc1" providerId="ADAL" clId="{6E0CBA15-0803-4736-A8BA-6705C02EBF01}"/>
    <pc:docChg chg="delSld">
      <pc:chgData name="Velez, Colleen [DCA]" userId="9e396cfc-7f06-4793-b871-e223f9764fc1" providerId="ADAL" clId="{6E0CBA15-0803-4736-A8BA-6705C02EBF01}" dt="2025-09-11T15:37:16.622" v="0" actId="47"/>
      <pc:docMkLst>
        <pc:docMk/>
      </pc:docMkLst>
      <pc:sldChg chg="del">
        <pc:chgData name="Velez, Colleen [DCA]" userId="9e396cfc-7f06-4793-b871-e223f9764fc1" providerId="ADAL" clId="{6E0CBA15-0803-4736-A8BA-6705C02EBF01}" dt="2025-09-11T15:37:16.622" v="0" actId="47"/>
        <pc:sldMkLst>
          <pc:docMk/>
          <pc:sldMk cId="208884148" sldId="6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A2E3A4-A649-4501-9EC3-D71A454DBFB6}"/>
              </a:ext>
            </a:extLst>
          </p:cNvPr>
          <p:cNvSpPr>
            <a:spLocks noGrp="1"/>
          </p:cNvSpPr>
          <p:nvPr>
            <p:ph type="hdr" sz="quarter"/>
          </p:nvPr>
        </p:nvSpPr>
        <p:spPr>
          <a:xfrm>
            <a:off x="1" y="1"/>
            <a:ext cx="2972210" cy="464663"/>
          </a:xfrm>
          <a:prstGeom prst="rect">
            <a:avLst/>
          </a:prstGeom>
        </p:spPr>
        <p:txBody>
          <a:bodyPr vert="horz" lIns="91307" tIns="45653" rIns="91307" bIns="45653" rtlCol="0"/>
          <a:lstStyle>
            <a:lvl1pPr algn="l" eaLnBrk="1" hangingPunct="1">
              <a:defRPr sz="1100">
                <a:cs typeface="Arial" charset="0"/>
              </a:defRPr>
            </a:lvl1pPr>
          </a:lstStyle>
          <a:p>
            <a:pPr>
              <a:defRPr/>
            </a:pPr>
            <a:endParaRPr lang="en-US"/>
          </a:p>
        </p:txBody>
      </p:sp>
      <p:sp>
        <p:nvSpPr>
          <p:cNvPr id="3" name="Date Placeholder 2">
            <a:extLst>
              <a:ext uri="{FF2B5EF4-FFF2-40B4-BE49-F238E27FC236}">
                <a16:creationId xmlns:a16="http://schemas.microsoft.com/office/drawing/2014/main" id="{8AB09620-3807-4F73-A019-0F48F8A5761B}"/>
              </a:ext>
            </a:extLst>
          </p:cNvPr>
          <p:cNvSpPr>
            <a:spLocks noGrp="1"/>
          </p:cNvSpPr>
          <p:nvPr>
            <p:ph type="dt" sz="quarter" idx="1"/>
          </p:nvPr>
        </p:nvSpPr>
        <p:spPr>
          <a:xfrm>
            <a:off x="3884260" y="1"/>
            <a:ext cx="2972210" cy="464663"/>
          </a:xfrm>
          <a:prstGeom prst="rect">
            <a:avLst/>
          </a:prstGeom>
        </p:spPr>
        <p:txBody>
          <a:bodyPr vert="horz" lIns="91307" tIns="45653" rIns="91307" bIns="45653" rtlCol="0"/>
          <a:lstStyle>
            <a:lvl1pPr algn="r" eaLnBrk="1" hangingPunct="1">
              <a:defRPr sz="1100">
                <a:cs typeface="Arial" charset="0"/>
              </a:defRPr>
            </a:lvl1pPr>
          </a:lstStyle>
          <a:p>
            <a:pPr>
              <a:defRPr/>
            </a:pPr>
            <a:fld id="{D677AE08-0453-4C22-BD03-7AEE0B5C355A}" type="datetimeFigureOut">
              <a:rPr lang="en-US"/>
              <a:pPr>
                <a:defRPr/>
              </a:pPr>
              <a:t>9/15/2025</a:t>
            </a:fld>
            <a:endParaRPr lang="en-US"/>
          </a:p>
        </p:txBody>
      </p:sp>
      <p:sp>
        <p:nvSpPr>
          <p:cNvPr id="4" name="Footer Placeholder 3">
            <a:extLst>
              <a:ext uri="{FF2B5EF4-FFF2-40B4-BE49-F238E27FC236}">
                <a16:creationId xmlns:a16="http://schemas.microsoft.com/office/drawing/2014/main" id="{32BE7A6F-F271-4A8C-8314-D2FFF936B223}"/>
              </a:ext>
            </a:extLst>
          </p:cNvPr>
          <p:cNvSpPr>
            <a:spLocks noGrp="1"/>
          </p:cNvSpPr>
          <p:nvPr>
            <p:ph type="ftr" sz="quarter" idx="2"/>
          </p:nvPr>
        </p:nvSpPr>
        <p:spPr>
          <a:xfrm>
            <a:off x="1" y="8830164"/>
            <a:ext cx="2972210" cy="464663"/>
          </a:xfrm>
          <a:prstGeom prst="rect">
            <a:avLst/>
          </a:prstGeom>
        </p:spPr>
        <p:txBody>
          <a:bodyPr vert="horz" lIns="91307" tIns="45653" rIns="91307" bIns="45653" rtlCol="0" anchor="b"/>
          <a:lstStyle>
            <a:lvl1pPr algn="l" eaLnBrk="1" hangingPunct="1">
              <a:defRPr sz="110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3A99C6DE-4DD5-4A93-A563-8FD62AE4D84D}"/>
              </a:ext>
            </a:extLst>
          </p:cNvPr>
          <p:cNvSpPr>
            <a:spLocks noGrp="1"/>
          </p:cNvSpPr>
          <p:nvPr>
            <p:ph type="sldNum" sz="quarter" idx="3"/>
          </p:nvPr>
        </p:nvSpPr>
        <p:spPr>
          <a:xfrm>
            <a:off x="3884260" y="8830164"/>
            <a:ext cx="2972210" cy="464663"/>
          </a:xfrm>
          <a:prstGeom prst="rect">
            <a:avLst/>
          </a:prstGeom>
        </p:spPr>
        <p:txBody>
          <a:bodyPr vert="horz" wrap="square" lIns="91307" tIns="45653" rIns="91307" bIns="45653" numCol="1" anchor="b" anchorCtr="0" compatLnSpc="1">
            <a:prstTxWarp prst="textNoShape">
              <a:avLst/>
            </a:prstTxWarp>
          </a:bodyPr>
          <a:lstStyle>
            <a:lvl1pPr algn="r" eaLnBrk="1" hangingPunct="1">
              <a:defRPr sz="1100"/>
            </a:lvl1pPr>
          </a:lstStyle>
          <a:p>
            <a:fld id="{A58AF893-0D07-456D-B295-DFE79B787A30}" type="slidenum">
              <a:rPr lang="en-US" altLang="en-US"/>
              <a:pPr/>
              <a:t>‹#›</a:t>
            </a:fld>
            <a:endParaRPr lang="en-US" altLang="en-US"/>
          </a:p>
        </p:txBody>
      </p:sp>
    </p:spTree>
    <p:extLst>
      <p:ext uri="{BB962C8B-B14F-4D97-AF65-F5344CB8AC3E}">
        <p14:creationId xmlns:p14="http://schemas.microsoft.com/office/powerpoint/2010/main" val="34679895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CD4B99-7F9A-46A1-8016-F35B9921E7FE}"/>
              </a:ext>
            </a:extLst>
          </p:cNvPr>
          <p:cNvSpPr>
            <a:spLocks noGrp="1"/>
          </p:cNvSpPr>
          <p:nvPr>
            <p:ph type="hdr" sz="quarter"/>
          </p:nvPr>
        </p:nvSpPr>
        <p:spPr>
          <a:xfrm>
            <a:off x="1" y="1"/>
            <a:ext cx="2972210" cy="464663"/>
          </a:xfrm>
          <a:prstGeom prst="rect">
            <a:avLst/>
          </a:prstGeom>
        </p:spPr>
        <p:txBody>
          <a:bodyPr vert="horz" lIns="93045" tIns="46523" rIns="93045" bIns="46523" rtlCol="0"/>
          <a:lstStyle>
            <a:lvl1pPr algn="l" eaLnBrk="0" hangingPunct="0">
              <a:defRPr sz="1100">
                <a:cs typeface="+mn-cs"/>
              </a:defRPr>
            </a:lvl1pPr>
          </a:lstStyle>
          <a:p>
            <a:pPr>
              <a:defRPr/>
            </a:pPr>
            <a:endParaRPr lang="en-US"/>
          </a:p>
        </p:txBody>
      </p:sp>
      <p:sp>
        <p:nvSpPr>
          <p:cNvPr id="3" name="Date Placeholder 2">
            <a:extLst>
              <a:ext uri="{FF2B5EF4-FFF2-40B4-BE49-F238E27FC236}">
                <a16:creationId xmlns:a16="http://schemas.microsoft.com/office/drawing/2014/main" id="{26611DC6-7AB8-42ED-A8AD-8DF4EBCB07C6}"/>
              </a:ext>
            </a:extLst>
          </p:cNvPr>
          <p:cNvSpPr>
            <a:spLocks noGrp="1"/>
          </p:cNvSpPr>
          <p:nvPr>
            <p:ph type="dt" idx="1"/>
          </p:nvPr>
        </p:nvSpPr>
        <p:spPr>
          <a:xfrm>
            <a:off x="3884260" y="1"/>
            <a:ext cx="2972210" cy="464663"/>
          </a:xfrm>
          <a:prstGeom prst="rect">
            <a:avLst/>
          </a:prstGeom>
        </p:spPr>
        <p:txBody>
          <a:bodyPr vert="horz" lIns="93045" tIns="46523" rIns="93045" bIns="46523" rtlCol="0"/>
          <a:lstStyle>
            <a:lvl1pPr algn="r" eaLnBrk="0" hangingPunct="0">
              <a:defRPr sz="1100">
                <a:cs typeface="+mn-cs"/>
              </a:defRPr>
            </a:lvl1pPr>
          </a:lstStyle>
          <a:p>
            <a:pPr>
              <a:defRPr/>
            </a:pPr>
            <a:fld id="{28F16982-3F7B-44BD-B89C-26F6FB03B201}" type="datetimeFigureOut">
              <a:rPr lang="en-US"/>
              <a:pPr>
                <a:defRPr/>
              </a:pPr>
              <a:t>9/15/2025</a:t>
            </a:fld>
            <a:endParaRPr lang="en-US"/>
          </a:p>
        </p:txBody>
      </p:sp>
      <p:sp>
        <p:nvSpPr>
          <p:cNvPr id="4" name="Slide Image Placeholder 3">
            <a:extLst>
              <a:ext uri="{FF2B5EF4-FFF2-40B4-BE49-F238E27FC236}">
                <a16:creationId xmlns:a16="http://schemas.microsoft.com/office/drawing/2014/main" id="{CAD9858E-9FA5-4263-8E6D-51018C6D4C56}"/>
              </a:ext>
            </a:extLst>
          </p:cNvPr>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3045" tIns="46523" rIns="93045" bIns="46523" rtlCol="0" anchor="ctr"/>
          <a:lstStyle/>
          <a:p>
            <a:pPr lvl="0"/>
            <a:endParaRPr lang="en-US" noProof="0"/>
          </a:p>
        </p:txBody>
      </p:sp>
      <p:sp>
        <p:nvSpPr>
          <p:cNvPr id="5" name="Notes Placeholder 4">
            <a:extLst>
              <a:ext uri="{FF2B5EF4-FFF2-40B4-BE49-F238E27FC236}">
                <a16:creationId xmlns:a16="http://schemas.microsoft.com/office/drawing/2014/main" id="{43C6F914-B874-4864-A274-D51D147BBEDC}"/>
              </a:ext>
            </a:extLst>
          </p:cNvPr>
          <p:cNvSpPr>
            <a:spLocks noGrp="1"/>
          </p:cNvSpPr>
          <p:nvPr>
            <p:ph type="body" sz="quarter" idx="3"/>
          </p:nvPr>
        </p:nvSpPr>
        <p:spPr>
          <a:xfrm>
            <a:off x="685188" y="4416657"/>
            <a:ext cx="5487626" cy="4183538"/>
          </a:xfrm>
          <a:prstGeom prst="rect">
            <a:avLst/>
          </a:prstGeom>
        </p:spPr>
        <p:txBody>
          <a:bodyPr vert="horz" lIns="93045" tIns="46523" rIns="93045" bIns="465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37B05B0-61C8-430B-BC79-162ECBA3AA11}"/>
              </a:ext>
            </a:extLst>
          </p:cNvPr>
          <p:cNvSpPr>
            <a:spLocks noGrp="1"/>
          </p:cNvSpPr>
          <p:nvPr>
            <p:ph type="ftr" sz="quarter" idx="4"/>
          </p:nvPr>
        </p:nvSpPr>
        <p:spPr>
          <a:xfrm>
            <a:off x="1" y="8830164"/>
            <a:ext cx="2972210" cy="464663"/>
          </a:xfrm>
          <a:prstGeom prst="rect">
            <a:avLst/>
          </a:prstGeom>
        </p:spPr>
        <p:txBody>
          <a:bodyPr vert="horz" lIns="93045" tIns="46523" rIns="93045" bIns="46523" rtlCol="0" anchor="b"/>
          <a:lstStyle>
            <a:lvl1pPr algn="l" eaLnBrk="0" hangingPunct="0">
              <a:defRPr sz="1100">
                <a:cs typeface="+mn-cs"/>
              </a:defRPr>
            </a:lvl1pPr>
          </a:lstStyle>
          <a:p>
            <a:pPr>
              <a:defRPr/>
            </a:pPr>
            <a:endParaRPr lang="en-US"/>
          </a:p>
        </p:txBody>
      </p:sp>
      <p:sp>
        <p:nvSpPr>
          <p:cNvPr id="7" name="Slide Number Placeholder 6">
            <a:extLst>
              <a:ext uri="{FF2B5EF4-FFF2-40B4-BE49-F238E27FC236}">
                <a16:creationId xmlns:a16="http://schemas.microsoft.com/office/drawing/2014/main" id="{459BD61D-F47D-4C91-92AC-DA10A5A72E97}"/>
              </a:ext>
            </a:extLst>
          </p:cNvPr>
          <p:cNvSpPr>
            <a:spLocks noGrp="1"/>
          </p:cNvSpPr>
          <p:nvPr>
            <p:ph type="sldNum" sz="quarter" idx="5"/>
          </p:nvPr>
        </p:nvSpPr>
        <p:spPr>
          <a:xfrm>
            <a:off x="3884260" y="8830164"/>
            <a:ext cx="2972210" cy="464663"/>
          </a:xfrm>
          <a:prstGeom prst="rect">
            <a:avLst/>
          </a:prstGeom>
        </p:spPr>
        <p:txBody>
          <a:bodyPr vert="horz" wrap="square" lIns="93045" tIns="46523" rIns="93045" bIns="46523" numCol="1" anchor="b" anchorCtr="0" compatLnSpc="1">
            <a:prstTxWarp prst="textNoShape">
              <a:avLst/>
            </a:prstTxWarp>
          </a:bodyPr>
          <a:lstStyle>
            <a:lvl1pPr algn="r">
              <a:defRPr sz="1100"/>
            </a:lvl1pPr>
          </a:lstStyle>
          <a:p>
            <a:fld id="{791F222F-82AF-4B45-8337-7DD9D860C0CF}" type="slidenum">
              <a:rPr lang="en-US" altLang="en-US"/>
              <a:pPr/>
              <a:t>‹#›</a:t>
            </a:fld>
            <a:endParaRPr lang="en-US" altLang="en-US"/>
          </a:p>
        </p:txBody>
      </p:sp>
    </p:spTree>
    <p:extLst>
      <p:ext uri="{BB962C8B-B14F-4D97-AF65-F5344CB8AC3E}">
        <p14:creationId xmlns:p14="http://schemas.microsoft.com/office/powerpoint/2010/main" val="236075695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a:latin typeface="Arial"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73934" indent="-296434">
              <a:spcBef>
                <a:spcPct val="30000"/>
              </a:spcBef>
              <a:defRPr sz="1200">
                <a:solidFill>
                  <a:schemeClr val="tx1"/>
                </a:solidFill>
                <a:latin typeface="Calibri" pitchFamily="34" charset="0"/>
              </a:defRPr>
            </a:lvl2pPr>
            <a:lvl3pPr marL="1192146" indent="-237148">
              <a:spcBef>
                <a:spcPct val="30000"/>
              </a:spcBef>
              <a:defRPr sz="1200">
                <a:solidFill>
                  <a:schemeClr val="tx1"/>
                </a:solidFill>
                <a:latin typeface="Calibri" pitchFamily="34" charset="0"/>
              </a:defRPr>
            </a:lvl3pPr>
            <a:lvl4pPr marL="1668043" indent="-237148">
              <a:spcBef>
                <a:spcPct val="30000"/>
              </a:spcBef>
              <a:defRPr sz="1200">
                <a:solidFill>
                  <a:schemeClr val="tx1"/>
                </a:solidFill>
                <a:latin typeface="Calibri" pitchFamily="34" charset="0"/>
              </a:defRPr>
            </a:lvl4pPr>
            <a:lvl5pPr marL="2147143" indent="-237148">
              <a:spcBef>
                <a:spcPct val="30000"/>
              </a:spcBef>
              <a:defRPr sz="1200">
                <a:solidFill>
                  <a:schemeClr val="tx1"/>
                </a:solidFill>
                <a:latin typeface="Calibri" pitchFamily="34" charset="0"/>
              </a:defRPr>
            </a:lvl5pPr>
            <a:lvl6pPr marL="2608619" indent="-237148" eaLnBrk="0" fontAlgn="base" hangingPunct="0">
              <a:spcBef>
                <a:spcPct val="30000"/>
              </a:spcBef>
              <a:spcAft>
                <a:spcPct val="0"/>
              </a:spcAft>
              <a:defRPr sz="1200">
                <a:solidFill>
                  <a:schemeClr val="tx1"/>
                </a:solidFill>
                <a:latin typeface="Calibri" pitchFamily="34" charset="0"/>
              </a:defRPr>
            </a:lvl6pPr>
            <a:lvl7pPr marL="3070095" indent="-237148" eaLnBrk="0" fontAlgn="base" hangingPunct="0">
              <a:spcBef>
                <a:spcPct val="30000"/>
              </a:spcBef>
              <a:spcAft>
                <a:spcPct val="0"/>
              </a:spcAft>
              <a:defRPr sz="1200">
                <a:solidFill>
                  <a:schemeClr val="tx1"/>
                </a:solidFill>
                <a:latin typeface="Calibri" pitchFamily="34" charset="0"/>
              </a:defRPr>
            </a:lvl7pPr>
            <a:lvl8pPr marL="3531571" indent="-237148" eaLnBrk="0" fontAlgn="base" hangingPunct="0">
              <a:spcBef>
                <a:spcPct val="30000"/>
              </a:spcBef>
              <a:spcAft>
                <a:spcPct val="0"/>
              </a:spcAft>
              <a:defRPr sz="1200">
                <a:solidFill>
                  <a:schemeClr val="tx1"/>
                </a:solidFill>
                <a:latin typeface="Calibri" pitchFamily="34" charset="0"/>
              </a:defRPr>
            </a:lvl8pPr>
            <a:lvl9pPr marL="3993047" indent="-23714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A66DEB-6428-4E68-ABAB-5B70086128AC}" type="slidenum">
              <a:rPr lang="en-US" altLang="en-US">
                <a:latin typeface="Garamond" pitchFamily="18" charset="0"/>
              </a:rPr>
              <a:pPr eaLnBrk="1" hangingPunct="1">
                <a:spcBef>
                  <a:spcPct val="0"/>
                </a:spcBef>
              </a:pPr>
              <a:t>1</a:t>
            </a:fld>
            <a:endParaRPr lang="en-US" altLang="en-US">
              <a:latin typeface="Garamond"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CEAB7-8F60-DB7F-4C43-601B34A59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CB48E-2E85-506F-2B62-FF0B31E008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4C2F9-CC05-98A4-E07F-790936A127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8D588A-E305-9148-5CF6-49B84A3991D3}"/>
              </a:ext>
            </a:extLst>
          </p:cNvPr>
          <p:cNvSpPr>
            <a:spLocks noGrp="1"/>
          </p:cNvSpPr>
          <p:nvPr>
            <p:ph type="sldNum" sz="quarter" idx="5"/>
          </p:nvPr>
        </p:nvSpPr>
        <p:spPr/>
        <p:txBody>
          <a:bodyPr/>
          <a:lstStyle/>
          <a:p>
            <a:fld id="{791F222F-82AF-4B45-8337-7DD9D860C0CF}" type="slidenum">
              <a:rPr lang="en-US" altLang="en-US" smtClean="0"/>
              <a:pPr/>
              <a:t>10</a:t>
            </a:fld>
            <a:endParaRPr lang="en-US" altLang="en-US"/>
          </a:p>
        </p:txBody>
      </p:sp>
    </p:spTree>
    <p:extLst>
      <p:ext uri="{BB962C8B-B14F-4D97-AF65-F5344CB8AC3E}">
        <p14:creationId xmlns:p14="http://schemas.microsoft.com/office/powerpoint/2010/main" val="3731772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B3416-B041-A447-BFE5-257BE1D18E43}"/>
            </a:ext>
          </a:extLst>
        </p:cNvPr>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CAF807F2-5E78-9E25-579D-A4B8A45357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508825B-11C0-C895-7ACD-C6996A3168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a:latin typeface="Arial" charset="0"/>
            </a:endParaRPr>
          </a:p>
        </p:txBody>
      </p:sp>
      <p:sp>
        <p:nvSpPr>
          <p:cNvPr id="11268" name="Slide Number Placeholder 3">
            <a:extLst>
              <a:ext uri="{FF2B5EF4-FFF2-40B4-BE49-F238E27FC236}">
                <a16:creationId xmlns:a16="http://schemas.microsoft.com/office/drawing/2014/main" id="{FBA981F3-E42C-1909-90E7-0C3AEB9FC5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73934" indent="-296434">
              <a:spcBef>
                <a:spcPct val="30000"/>
              </a:spcBef>
              <a:defRPr sz="1200">
                <a:solidFill>
                  <a:schemeClr val="tx1"/>
                </a:solidFill>
                <a:latin typeface="Calibri" pitchFamily="34" charset="0"/>
              </a:defRPr>
            </a:lvl2pPr>
            <a:lvl3pPr marL="1192146" indent="-237148">
              <a:spcBef>
                <a:spcPct val="30000"/>
              </a:spcBef>
              <a:defRPr sz="1200">
                <a:solidFill>
                  <a:schemeClr val="tx1"/>
                </a:solidFill>
                <a:latin typeface="Calibri" pitchFamily="34" charset="0"/>
              </a:defRPr>
            </a:lvl3pPr>
            <a:lvl4pPr marL="1668043" indent="-237148">
              <a:spcBef>
                <a:spcPct val="30000"/>
              </a:spcBef>
              <a:defRPr sz="1200">
                <a:solidFill>
                  <a:schemeClr val="tx1"/>
                </a:solidFill>
                <a:latin typeface="Calibri" pitchFamily="34" charset="0"/>
              </a:defRPr>
            </a:lvl4pPr>
            <a:lvl5pPr marL="2147143" indent="-237148">
              <a:spcBef>
                <a:spcPct val="30000"/>
              </a:spcBef>
              <a:defRPr sz="1200">
                <a:solidFill>
                  <a:schemeClr val="tx1"/>
                </a:solidFill>
                <a:latin typeface="Calibri" pitchFamily="34" charset="0"/>
              </a:defRPr>
            </a:lvl5pPr>
            <a:lvl6pPr marL="2608619" indent="-237148" eaLnBrk="0" fontAlgn="base" hangingPunct="0">
              <a:spcBef>
                <a:spcPct val="30000"/>
              </a:spcBef>
              <a:spcAft>
                <a:spcPct val="0"/>
              </a:spcAft>
              <a:defRPr sz="1200">
                <a:solidFill>
                  <a:schemeClr val="tx1"/>
                </a:solidFill>
                <a:latin typeface="Calibri" pitchFamily="34" charset="0"/>
              </a:defRPr>
            </a:lvl6pPr>
            <a:lvl7pPr marL="3070095" indent="-237148" eaLnBrk="0" fontAlgn="base" hangingPunct="0">
              <a:spcBef>
                <a:spcPct val="30000"/>
              </a:spcBef>
              <a:spcAft>
                <a:spcPct val="0"/>
              </a:spcAft>
              <a:defRPr sz="1200">
                <a:solidFill>
                  <a:schemeClr val="tx1"/>
                </a:solidFill>
                <a:latin typeface="Calibri" pitchFamily="34" charset="0"/>
              </a:defRPr>
            </a:lvl7pPr>
            <a:lvl8pPr marL="3531571" indent="-237148" eaLnBrk="0" fontAlgn="base" hangingPunct="0">
              <a:spcBef>
                <a:spcPct val="30000"/>
              </a:spcBef>
              <a:spcAft>
                <a:spcPct val="0"/>
              </a:spcAft>
              <a:defRPr sz="1200">
                <a:solidFill>
                  <a:schemeClr val="tx1"/>
                </a:solidFill>
                <a:latin typeface="Calibri" pitchFamily="34" charset="0"/>
              </a:defRPr>
            </a:lvl8pPr>
            <a:lvl9pPr marL="3993047" indent="-23714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A66DEB-6428-4E68-ABAB-5B70086128AC}" type="slidenum">
              <a:rPr lang="en-US" altLang="en-US">
                <a:latin typeface="Garamond" pitchFamily="18" charset="0"/>
              </a:rPr>
              <a:pPr eaLnBrk="1" hangingPunct="1">
                <a:spcBef>
                  <a:spcPct val="0"/>
                </a:spcBef>
              </a:pPr>
              <a:t>11</a:t>
            </a:fld>
            <a:endParaRPr lang="en-US" altLang="en-US">
              <a:latin typeface="Garamond" pitchFamily="18" charset="0"/>
            </a:endParaRPr>
          </a:p>
        </p:txBody>
      </p:sp>
    </p:spTree>
    <p:extLst>
      <p:ext uri="{BB962C8B-B14F-4D97-AF65-F5344CB8AC3E}">
        <p14:creationId xmlns:p14="http://schemas.microsoft.com/office/powerpoint/2010/main" val="3026750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4F53F-42A6-0614-A6FD-03B2AB818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3BAA9-3107-9108-6268-7468D2A5F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60C8D-C45F-2BE5-D339-B5F8D50216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6B3513-DDE0-8659-6E1A-A96D2222E06E}"/>
              </a:ext>
            </a:extLst>
          </p:cNvPr>
          <p:cNvSpPr>
            <a:spLocks noGrp="1"/>
          </p:cNvSpPr>
          <p:nvPr>
            <p:ph type="sldNum" sz="quarter" idx="5"/>
          </p:nvPr>
        </p:nvSpPr>
        <p:spPr/>
        <p:txBody>
          <a:bodyPr/>
          <a:lstStyle/>
          <a:p>
            <a:fld id="{791F222F-82AF-4B45-8337-7DD9D860C0CF}" type="slidenum">
              <a:rPr lang="en-US" altLang="en-US" smtClean="0"/>
              <a:pPr/>
              <a:t>12</a:t>
            </a:fld>
            <a:endParaRPr lang="en-US" altLang="en-US"/>
          </a:p>
        </p:txBody>
      </p:sp>
    </p:spTree>
    <p:extLst>
      <p:ext uri="{BB962C8B-B14F-4D97-AF65-F5344CB8AC3E}">
        <p14:creationId xmlns:p14="http://schemas.microsoft.com/office/powerpoint/2010/main" val="2748168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F641-2C77-E1CA-5624-1A7C5FC7A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05D10-8CD9-7216-04C9-89AA7C421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EF9E2-B8B1-C3B8-AB9B-144CDBA514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B39D1E-26E4-8034-5AB1-654C6EE371AB}"/>
              </a:ext>
            </a:extLst>
          </p:cNvPr>
          <p:cNvSpPr>
            <a:spLocks noGrp="1"/>
          </p:cNvSpPr>
          <p:nvPr>
            <p:ph type="sldNum" sz="quarter" idx="5"/>
          </p:nvPr>
        </p:nvSpPr>
        <p:spPr/>
        <p:txBody>
          <a:bodyPr/>
          <a:lstStyle/>
          <a:p>
            <a:fld id="{791F222F-82AF-4B45-8337-7DD9D860C0CF}" type="slidenum">
              <a:rPr lang="en-US" altLang="en-US" smtClean="0"/>
              <a:pPr/>
              <a:t>13</a:t>
            </a:fld>
            <a:endParaRPr lang="en-US" altLang="en-US"/>
          </a:p>
        </p:txBody>
      </p:sp>
    </p:spTree>
    <p:extLst>
      <p:ext uri="{BB962C8B-B14F-4D97-AF65-F5344CB8AC3E}">
        <p14:creationId xmlns:p14="http://schemas.microsoft.com/office/powerpoint/2010/main" val="178116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0C9C6-6305-0547-7234-0030E8A7F9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0E93F3-D7AC-56EC-AAE8-2460C46BD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63CCE-C056-0241-6C8E-8898EDF4BE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F95846-8A97-5FD4-753B-DB5F12754B79}"/>
              </a:ext>
            </a:extLst>
          </p:cNvPr>
          <p:cNvSpPr>
            <a:spLocks noGrp="1"/>
          </p:cNvSpPr>
          <p:nvPr>
            <p:ph type="sldNum" sz="quarter" idx="5"/>
          </p:nvPr>
        </p:nvSpPr>
        <p:spPr/>
        <p:txBody>
          <a:bodyPr/>
          <a:lstStyle/>
          <a:p>
            <a:fld id="{791F222F-82AF-4B45-8337-7DD9D860C0CF}" type="slidenum">
              <a:rPr lang="en-US" altLang="en-US" smtClean="0"/>
              <a:pPr/>
              <a:t>14</a:t>
            </a:fld>
            <a:endParaRPr lang="en-US" altLang="en-US"/>
          </a:p>
        </p:txBody>
      </p:sp>
    </p:spTree>
    <p:extLst>
      <p:ext uri="{BB962C8B-B14F-4D97-AF65-F5344CB8AC3E}">
        <p14:creationId xmlns:p14="http://schemas.microsoft.com/office/powerpoint/2010/main" val="1967471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9B6DD-7031-C108-BB01-923055F7E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D9507-201C-E01D-7E49-C47E366FB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F933D-FAC3-51F3-7BCA-BBD33234B4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805CF8-7288-6D2A-1BAA-D345784C889B}"/>
              </a:ext>
            </a:extLst>
          </p:cNvPr>
          <p:cNvSpPr>
            <a:spLocks noGrp="1"/>
          </p:cNvSpPr>
          <p:nvPr>
            <p:ph type="sldNum" sz="quarter" idx="5"/>
          </p:nvPr>
        </p:nvSpPr>
        <p:spPr/>
        <p:txBody>
          <a:bodyPr/>
          <a:lstStyle/>
          <a:p>
            <a:fld id="{791F222F-82AF-4B45-8337-7DD9D860C0CF}" type="slidenum">
              <a:rPr lang="en-US" altLang="en-US" smtClean="0"/>
              <a:pPr/>
              <a:t>15</a:t>
            </a:fld>
            <a:endParaRPr lang="en-US" altLang="en-US"/>
          </a:p>
        </p:txBody>
      </p:sp>
    </p:spTree>
    <p:extLst>
      <p:ext uri="{BB962C8B-B14F-4D97-AF65-F5344CB8AC3E}">
        <p14:creationId xmlns:p14="http://schemas.microsoft.com/office/powerpoint/2010/main" val="4009058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D0745-9AE6-C5CB-F582-36521B9C6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96F76-2036-A99A-6BA7-9CAEB9395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FF30F7-1474-5197-E4B1-30B0743E27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6F06C5-D047-1A9F-6AAB-F01B9252663D}"/>
              </a:ext>
            </a:extLst>
          </p:cNvPr>
          <p:cNvSpPr>
            <a:spLocks noGrp="1"/>
          </p:cNvSpPr>
          <p:nvPr>
            <p:ph type="sldNum" sz="quarter" idx="5"/>
          </p:nvPr>
        </p:nvSpPr>
        <p:spPr/>
        <p:txBody>
          <a:bodyPr/>
          <a:lstStyle/>
          <a:p>
            <a:fld id="{791F222F-82AF-4B45-8337-7DD9D860C0CF}" type="slidenum">
              <a:rPr lang="en-US" altLang="en-US" smtClean="0"/>
              <a:pPr/>
              <a:t>16</a:t>
            </a:fld>
            <a:endParaRPr lang="en-US" altLang="en-US"/>
          </a:p>
        </p:txBody>
      </p:sp>
    </p:spTree>
    <p:extLst>
      <p:ext uri="{BB962C8B-B14F-4D97-AF65-F5344CB8AC3E}">
        <p14:creationId xmlns:p14="http://schemas.microsoft.com/office/powerpoint/2010/main" val="329369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079D8-353B-85C5-BAA4-021336129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E55F2-666C-A747-AEF0-F2305142C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DBF33-0C2D-3C71-2ECF-1B988E3E8A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22A650-14B7-4369-D3C4-6CB3E2BEFEBB}"/>
              </a:ext>
            </a:extLst>
          </p:cNvPr>
          <p:cNvSpPr>
            <a:spLocks noGrp="1"/>
          </p:cNvSpPr>
          <p:nvPr>
            <p:ph type="sldNum" sz="quarter" idx="5"/>
          </p:nvPr>
        </p:nvSpPr>
        <p:spPr/>
        <p:txBody>
          <a:bodyPr/>
          <a:lstStyle/>
          <a:p>
            <a:fld id="{791F222F-82AF-4B45-8337-7DD9D860C0CF}" type="slidenum">
              <a:rPr lang="en-US" altLang="en-US" smtClean="0"/>
              <a:pPr/>
              <a:t>17</a:t>
            </a:fld>
            <a:endParaRPr lang="en-US" altLang="en-US"/>
          </a:p>
        </p:txBody>
      </p:sp>
    </p:spTree>
    <p:extLst>
      <p:ext uri="{BB962C8B-B14F-4D97-AF65-F5344CB8AC3E}">
        <p14:creationId xmlns:p14="http://schemas.microsoft.com/office/powerpoint/2010/main" val="3091687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07FF0-C32A-738D-F09C-0A9C24D48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C577C-0F6E-DCA7-5237-70578517A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BC7BD-9997-4ABA-716C-7446C74A6F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925662-948B-F237-6FFD-71A893EFFFCA}"/>
              </a:ext>
            </a:extLst>
          </p:cNvPr>
          <p:cNvSpPr>
            <a:spLocks noGrp="1"/>
          </p:cNvSpPr>
          <p:nvPr>
            <p:ph type="sldNum" sz="quarter" idx="5"/>
          </p:nvPr>
        </p:nvSpPr>
        <p:spPr/>
        <p:txBody>
          <a:bodyPr/>
          <a:lstStyle/>
          <a:p>
            <a:fld id="{791F222F-82AF-4B45-8337-7DD9D860C0CF}" type="slidenum">
              <a:rPr lang="en-US" altLang="en-US" smtClean="0"/>
              <a:pPr/>
              <a:t>18</a:t>
            </a:fld>
            <a:endParaRPr lang="en-US" altLang="en-US"/>
          </a:p>
        </p:txBody>
      </p:sp>
    </p:spTree>
    <p:extLst>
      <p:ext uri="{BB962C8B-B14F-4D97-AF65-F5344CB8AC3E}">
        <p14:creationId xmlns:p14="http://schemas.microsoft.com/office/powerpoint/2010/main" val="4261998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F416C-84E1-E76E-F359-F22EEBD6F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02EE4-66F0-176B-B511-BA481E5103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F0118-9E5B-EF49-93FD-D4C01466EB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269917-02B7-5F43-9826-5ED44E188F4B}"/>
              </a:ext>
            </a:extLst>
          </p:cNvPr>
          <p:cNvSpPr>
            <a:spLocks noGrp="1"/>
          </p:cNvSpPr>
          <p:nvPr>
            <p:ph type="sldNum" sz="quarter" idx="5"/>
          </p:nvPr>
        </p:nvSpPr>
        <p:spPr/>
        <p:txBody>
          <a:bodyPr/>
          <a:lstStyle/>
          <a:p>
            <a:fld id="{791F222F-82AF-4B45-8337-7DD9D860C0CF}" type="slidenum">
              <a:rPr lang="en-US" altLang="en-US" smtClean="0"/>
              <a:pPr/>
              <a:t>19</a:t>
            </a:fld>
            <a:endParaRPr lang="en-US" altLang="en-US"/>
          </a:p>
        </p:txBody>
      </p:sp>
    </p:spTree>
    <p:extLst>
      <p:ext uri="{BB962C8B-B14F-4D97-AF65-F5344CB8AC3E}">
        <p14:creationId xmlns:p14="http://schemas.microsoft.com/office/powerpoint/2010/main" val="210939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1F222F-82AF-4B45-8337-7DD9D860C0CF}" type="slidenum">
              <a:rPr lang="en-US" altLang="en-US" smtClean="0"/>
              <a:pPr/>
              <a:t>2</a:t>
            </a:fld>
            <a:endParaRPr lang="en-US" altLang="en-US"/>
          </a:p>
        </p:txBody>
      </p:sp>
    </p:spTree>
    <p:extLst>
      <p:ext uri="{BB962C8B-B14F-4D97-AF65-F5344CB8AC3E}">
        <p14:creationId xmlns:p14="http://schemas.microsoft.com/office/powerpoint/2010/main" val="2030488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04196-86F8-58A9-42CE-9BCFBBE9B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D305C-6A1A-A3D8-4DB5-EC5086830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10506-39AA-5290-9B43-3D6C197150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A5ECD3-FAE1-7AC3-DAE1-3A5950F67B66}"/>
              </a:ext>
            </a:extLst>
          </p:cNvPr>
          <p:cNvSpPr>
            <a:spLocks noGrp="1"/>
          </p:cNvSpPr>
          <p:nvPr>
            <p:ph type="sldNum" sz="quarter" idx="5"/>
          </p:nvPr>
        </p:nvSpPr>
        <p:spPr/>
        <p:txBody>
          <a:bodyPr/>
          <a:lstStyle/>
          <a:p>
            <a:fld id="{791F222F-82AF-4B45-8337-7DD9D860C0CF}" type="slidenum">
              <a:rPr lang="en-US" altLang="en-US" smtClean="0"/>
              <a:pPr/>
              <a:t>20</a:t>
            </a:fld>
            <a:endParaRPr lang="en-US" altLang="en-US"/>
          </a:p>
        </p:txBody>
      </p:sp>
    </p:spTree>
    <p:extLst>
      <p:ext uri="{BB962C8B-B14F-4D97-AF65-F5344CB8AC3E}">
        <p14:creationId xmlns:p14="http://schemas.microsoft.com/office/powerpoint/2010/main" val="3133109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0B978-6B91-AD65-24D0-D4944303B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85190-2884-E056-3A53-5B33938B5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7D11E-6913-2978-1D5C-60479F76BB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BA1AF8-EC4C-7955-C01E-6FCC3158ACEB}"/>
              </a:ext>
            </a:extLst>
          </p:cNvPr>
          <p:cNvSpPr>
            <a:spLocks noGrp="1"/>
          </p:cNvSpPr>
          <p:nvPr>
            <p:ph type="sldNum" sz="quarter" idx="5"/>
          </p:nvPr>
        </p:nvSpPr>
        <p:spPr/>
        <p:txBody>
          <a:bodyPr/>
          <a:lstStyle/>
          <a:p>
            <a:fld id="{791F222F-82AF-4B45-8337-7DD9D860C0CF}" type="slidenum">
              <a:rPr lang="en-US" altLang="en-US" smtClean="0"/>
              <a:pPr/>
              <a:t>21</a:t>
            </a:fld>
            <a:endParaRPr lang="en-US" altLang="en-US"/>
          </a:p>
        </p:txBody>
      </p:sp>
    </p:spTree>
    <p:extLst>
      <p:ext uri="{BB962C8B-B14F-4D97-AF65-F5344CB8AC3E}">
        <p14:creationId xmlns:p14="http://schemas.microsoft.com/office/powerpoint/2010/main" val="602518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8E4F6-107A-4167-DBF0-741E83B44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31F8E-6192-CDB6-FC03-8CC26A670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26517-DF20-EB3B-8A5F-AB9E6D37EC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0D6E9D-DDDD-50E7-D60F-5196D4604F68}"/>
              </a:ext>
            </a:extLst>
          </p:cNvPr>
          <p:cNvSpPr>
            <a:spLocks noGrp="1"/>
          </p:cNvSpPr>
          <p:nvPr>
            <p:ph type="sldNum" sz="quarter" idx="5"/>
          </p:nvPr>
        </p:nvSpPr>
        <p:spPr/>
        <p:txBody>
          <a:bodyPr/>
          <a:lstStyle/>
          <a:p>
            <a:fld id="{791F222F-82AF-4B45-8337-7DD9D860C0CF}" type="slidenum">
              <a:rPr lang="en-US" altLang="en-US" smtClean="0"/>
              <a:pPr/>
              <a:t>22</a:t>
            </a:fld>
            <a:endParaRPr lang="en-US" altLang="en-US"/>
          </a:p>
        </p:txBody>
      </p:sp>
    </p:spTree>
    <p:extLst>
      <p:ext uri="{BB962C8B-B14F-4D97-AF65-F5344CB8AC3E}">
        <p14:creationId xmlns:p14="http://schemas.microsoft.com/office/powerpoint/2010/main" val="3332918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FC3E1-4B5A-EB70-2331-759DD3404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C80CC-C8DA-5579-AE37-40294A9CD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913DF-9F23-9CF8-1AE7-52A2675FB9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66B59B-7716-D2E3-7996-129FDDEACE10}"/>
              </a:ext>
            </a:extLst>
          </p:cNvPr>
          <p:cNvSpPr>
            <a:spLocks noGrp="1"/>
          </p:cNvSpPr>
          <p:nvPr>
            <p:ph type="sldNum" sz="quarter" idx="5"/>
          </p:nvPr>
        </p:nvSpPr>
        <p:spPr/>
        <p:txBody>
          <a:bodyPr/>
          <a:lstStyle/>
          <a:p>
            <a:fld id="{791F222F-82AF-4B45-8337-7DD9D860C0CF}" type="slidenum">
              <a:rPr lang="en-US" altLang="en-US" smtClean="0"/>
              <a:pPr/>
              <a:t>23</a:t>
            </a:fld>
            <a:endParaRPr lang="en-US" altLang="en-US"/>
          </a:p>
        </p:txBody>
      </p:sp>
    </p:spTree>
    <p:extLst>
      <p:ext uri="{BB962C8B-B14F-4D97-AF65-F5344CB8AC3E}">
        <p14:creationId xmlns:p14="http://schemas.microsoft.com/office/powerpoint/2010/main" val="2653294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3A6FE-B3A2-A411-E1DF-A3D177168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E295A-89EB-C389-02CC-7050D0DAC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67695-469F-77F0-E951-E00771CB69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5F9764-5AA7-F571-A1B0-267A4A5B6E93}"/>
              </a:ext>
            </a:extLst>
          </p:cNvPr>
          <p:cNvSpPr>
            <a:spLocks noGrp="1"/>
          </p:cNvSpPr>
          <p:nvPr>
            <p:ph type="sldNum" sz="quarter" idx="5"/>
          </p:nvPr>
        </p:nvSpPr>
        <p:spPr/>
        <p:txBody>
          <a:bodyPr/>
          <a:lstStyle/>
          <a:p>
            <a:fld id="{791F222F-82AF-4B45-8337-7DD9D860C0CF}" type="slidenum">
              <a:rPr lang="en-US" altLang="en-US" smtClean="0"/>
              <a:pPr/>
              <a:t>24</a:t>
            </a:fld>
            <a:endParaRPr lang="en-US" altLang="en-US"/>
          </a:p>
        </p:txBody>
      </p:sp>
    </p:spTree>
    <p:extLst>
      <p:ext uri="{BB962C8B-B14F-4D97-AF65-F5344CB8AC3E}">
        <p14:creationId xmlns:p14="http://schemas.microsoft.com/office/powerpoint/2010/main" val="110400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119EB-BCFB-973C-65F6-1513E01EA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3D9A7-FB79-E8E8-CC96-BDBB2521B6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59DE8-C706-A446-ABF4-6814DF3157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B2F021-EDF2-DF45-683E-F55EF6DE4866}"/>
              </a:ext>
            </a:extLst>
          </p:cNvPr>
          <p:cNvSpPr>
            <a:spLocks noGrp="1"/>
          </p:cNvSpPr>
          <p:nvPr>
            <p:ph type="sldNum" sz="quarter" idx="5"/>
          </p:nvPr>
        </p:nvSpPr>
        <p:spPr/>
        <p:txBody>
          <a:bodyPr/>
          <a:lstStyle/>
          <a:p>
            <a:fld id="{791F222F-82AF-4B45-8337-7DD9D860C0CF}" type="slidenum">
              <a:rPr lang="en-US" altLang="en-US" smtClean="0"/>
              <a:pPr/>
              <a:t>25</a:t>
            </a:fld>
            <a:endParaRPr lang="en-US" altLang="en-US"/>
          </a:p>
        </p:txBody>
      </p:sp>
    </p:spTree>
    <p:extLst>
      <p:ext uri="{BB962C8B-B14F-4D97-AF65-F5344CB8AC3E}">
        <p14:creationId xmlns:p14="http://schemas.microsoft.com/office/powerpoint/2010/main" val="430073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8E99A-E685-0A46-5C9B-0B3A0078B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AE4FD-23DA-69AA-3F9D-D3A7D02A2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E3AB7-AF1A-4E83-720D-5F5EA87E78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95E883-81B6-C599-681B-05EF1AB47C9F}"/>
              </a:ext>
            </a:extLst>
          </p:cNvPr>
          <p:cNvSpPr>
            <a:spLocks noGrp="1"/>
          </p:cNvSpPr>
          <p:nvPr>
            <p:ph type="sldNum" sz="quarter" idx="5"/>
          </p:nvPr>
        </p:nvSpPr>
        <p:spPr/>
        <p:txBody>
          <a:bodyPr/>
          <a:lstStyle/>
          <a:p>
            <a:fld id="{791F222F-82AF-4B45-8337-7DD9D860C0CF}" type="slidenum">
              <a:rPr lang="en-US" altLang="en-US" smtClean="0"/>
              <a:pPr/>
              <a:t>26</a:t>
            </a:fld>
            <a:endParaRPr lang="en-US" altLang="en-US"/>
          </a:p>
        </p:txBody>
      </p:sp>
    </p:spTree>
    <p:extLst>
      <p:ext uri="{BB962C8B-B14F-4D97-AF65-F5344CB8AC3E}">
        <p14:creationId xmlns:p14="http://schemas.microsoft.com/office/powerpoint/2010/main" val="1289890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1FA78-C621-7448-C24A-B1D1B9AD5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2E714-F92F-85A4-8D93-1DC557A352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715DFD-937E-1D75-006B-78855A166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A7062B-66D7-4068-EFB2-F45CCAA58355}"/>
              </a:ext>
            </a:extLst>
          </p:cNvPr>
          <p:cNvSpPr>
            <a:spLocks noGrp="1"/>
          </p:cNvSpPr>
          <p:nvPr>
            <p:ph type="sldNum" sz="quarter" idx="5"/>
          </p:nvPr>
        </p:nvSpPr>
        <p:spPr/>
        <p:txBody>
          <a:bodyPr/>
          <a:lstStyle/>
          <a:p>
            <a:fld id="{791F222F-82AF-4B45-8337-7DD9D860C0CF}" type="slidenum">
              <a:rPr lang="en-US" altLang="en-US" smtClean="0"/>
              <a:pPr/>
              <a:t>27</a:t>
            </a:fld>
            <a:endParaRPr lang="en-US" altLang="en-US"/>
          </a:p>
        </p:txBody>
      </p:sp>
    </p:spTree>
    <p:extLst>
      <p:ext uri="{BB962C8B-B14F-4D97-AF65-F5344CB8AC3E}">
        <p14:creationId xmlns:p14="http://schemas.microsoft.com/office/powerpoint/2010/main" val="58216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EC66C-03FD-2921-51E5-C430DC8D5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504C3-837C-FCF6-8F48-7B05E9000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CAEDF-F833-EC7C-6D57-EAF5352B7A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00363A-233E-0713-F31F-AEBFAFED0788}"/>
              </a:ext>
            </a:extLst>
          </p:cNvPr>
          <p:cNvSpPr>
            <a:spLocks noGrp="1"/>
          </p:cNvSpPr>
          <p:nvPr>
            <p:ph type="sldNum" sz="quarter" idx="5"/>
          </p:nvPr>
        </p:nvSpPr>
        <p:spPr/>
        <p:txBody>
          <a:bodyPr/>
          <a:lstStyle/>
          <a:p>
            <a:fld id="{791F222F-82AF-4B45-8337-7DD9D860C0CF}" type="slidenum">
              <a:rPr lang="en-US" altLang="en-US" smtClean="0"/>
              <a:pPr/>
              <a:t>28</a:t>
            </a:fld>
            <a:endParaRPr lang="en-US" altLang="en-US"/>
          </a:p>
        </p:txBody>
      </p:sp>
    </p:spTree>
    <p:extLst>
      <p:ext uri="{BB962C8B-B14F-4D97-AF65-F5344CB8AC3E}">
        <p14:creationId xmlns:p14="http://schemas.microsoft.com/office/powerpoint/2010/main" val="620179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1CCEA-2B4E-19E7-41FC-A923A0BBB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FA04D-3B5C-34EC-2125-B0EC23B64D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577B7-3352-DD56-AF0A-21EF082D06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8D6B7-615F-E642-D43D-29527035BF3E}"/>
              </a:ext>
            </a:extLst>
          </p:cNvPr>
          <p:cNvSpPr>
            <a:spLocks noGrp="1"/>
          </p:cNvSpPr>
          <p:nvPr>
            <p:ph type="sldNum" sz="quarter" idx="5"/>
          </p:nvPr>
        </p:nvSpPr>
        <p:spPr/>
        <p:txBody>
          <a:bodyPr/>
          <a:lstStyle/>
          <a:p>
            <a:fld id="{791F222F-82AF-4B45-8337-7DD9D860C0CF}" type="slidenum">
              <a:rPr lang="en-US" altLang="en-US" smtClean="0"/>
              <a:pPr/>
              <a:t>29</a:t>
            </a:fld>
            <a:endParaRPr lang="en-US" altLang="en-US"/>
          </a:p>
        </p:txBody>
      </p:sp>
    </p:spTree>
    <p:extLst>
      <p:ext uri="{BB962C8B-B14F-4D97-AF65-F5344CB8AC3E}">
        <p14:creationId xmlns:p14="http://schemas.microsoft.com/office/powerpoint/2010/main" val="269196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C59A8-03F6-AF16-52C8-87CB21013DC7}"/>
            </a:ext>
          </a:extLst>
        </p:cNvPr>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8369DB5-A97B-5BD5-1E10-FB1E29505A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7E3369B-2A63-A9AD-C7F0-B2594AE84D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a:latin typeface="Arial" charset="0"/>
            </a:endParaRPr>
          </a:p>
        </p:txBody>
      </p:sp>
      <p:sp>
        <p:nvSpPr>
          <p:cNvPr id="11268" name="Slide Number Placeholder 3">
            <a:extLst>
              <a:ext uri="{FF2B5EF4-FFF2-40B4-BE49-F238E27FC236}">
                <a16:creationId xmlns:a16="http://schemas.microsoft.com/office/drawing/2014/main" id="{23F33D84-7938-5EF0-8B1F-3EEDE96CE6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73934" indent="-296434">
              <a:spcBef>
                <a:spcPct val="30000"/>
              </a:spcBef>
              <a:defRPr sz="1200">
                <a:solidFill>
                  <a:schemeClr val="tx1"/>
                </a:solidFill>
                <a:latin typeface="Calibri" pitchFamily="34" charset="0"/>
              </a:defRPr>
            </a:lvl2pPr>
            <a:lvl3pPr marL="1192146" indent="-237148">
              <a:spcBef>
                <a:spcPct val="30000"/>
              </a:spcBef>
              <a:defRPr sz="1200">
                <a:solidFill>
                  <a:schemeClr val="tx1"/>
                </a:solidFill>
                <a:latin typeface="Calibri" pitchFamily="34" charset="0"/>
              </a:defRPr>
            </a:lvl3pPr>
            <a:lvl4pPr marL="1668043" indent="-237148">
              <a:spcBef>
                <a:spcPct val="30000"/>
              </a:spcBef>
              <a:defRPr sz="1200">
                <a:solidFill>
                  <a:schemeClr val="tx1"/>
                </a:solidFill>
                <a:latin typeface="Calibri" pitchFamily="34" charset="0"/>
              </a:defRPr>
            </a:lvl4pPr>
            <a:lvl5pPr marL="2147143" indent="-237148">
              <a:spcBef>
                <a:spcPct val="30000"/>
              </a:spcBef>
              <a:defRPr sz="1200">
                <a:solidFill>
                  <a:schemeClr val="tx1"/>
                </a:solidFill>
                <a:latin typeface="Calibri" pitchFamily="34" charset="0"/>
              </a:defRPr>
            </a:lvl5pPr>
            <a:lvl6pPr marL="2608619" indent="-237148" eaLnBrk="0" fontAlgn="base" hangingPunct="0">
              <a:spcBef>
                <a:spcPct val="30000"/>
              </a:spcBef>
              <a:spcAft>
                <a:spcPct val="0"/>
              </a:spcAft>
              <a:defRPr sz="1200">
                <a:solidFill>
                  <a:schemeClr val="tx1"/>
                </a:solidFill>
                <a:latin typeface="Calibri" pitchFamily="34" charset="0"/>
              </a:defRPr>
            </a:lvl6pPr>
            <a:lvl7pPr marL="3070095" indent="-237148" eaLnBrk="0" fontAlgn="base" hangingPunct="0">
              <a:spcBef>
                <a:spcPct val="30000"/>
              </a:spcBef>
              <a:spcAft>
                <a:spcPct val="0"/>
              </a:spcAft>
              <a:defRPr sz="1200">
                <a:solidFill>
                  <a:schemeClr val="tx1"/>
                </a:solidFill>
                <a:latin typeface="Calibri" pitchFamily="34" charset="0"/>
              </a:defRPr>
            </a:lvl7pPr>
            <a:lvl8pPr marL="3531571" indent="-237148" eaLnBrk="0" fontAlgn="base" hangingPunct="0">
              <a:spcBef>
                <a:spcPct val="30000"/>
              </a:spcBef>
              <a:spcAft>
                <a:spcPct val="0"/>
              </a:spcAft>
              <a:defRPr sz="1200">
                <a:solidFill>
                  <a:schemeClr val="tx1"/>
                </a:solidFill>
                <a:latin typeface="Calibri" pitchFamily="34" charset="0"/>
              </a:defRPr>
            </a:lvl8pPr>
            <a:lvl9pPr marL="3993047" indent="-23714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A66DEB-6428-4E68-ABAB-5B70086128AC}" type="slidenum">
              <a:rPr lang="en-US" altLang="en-US">
                <a:latin typeface="Garamond" pitchFamily="18" charset="0"/>
              </a:rPr>
              <a:pPr eaLnBrk="1" hangingPunct="1">
                <a:spcBef>
                  <a:spcPct val="0"/>
                </a:spcBef>
              </a:pPr>
              <a:t>3</a:t>
            </a:fld>
            <a:endParaRPr lang="en-US" altLang="en-US">
              <a:latin typeface="Garamond" pitchFamily="18" charset="0"/>
            </a:endParaRPr>
          </a:p>
        </p:txBody>
      </p:sp>
    </p:spTree>
    <p:extLst>
      <p:ext uri="{BB962C8B-B14F-4D97-AF65-F5344CB8AC3E}">
        <p14:creationId xmlns:p14="http://schemas.microsoft.com/office/powerpoint/2010/main" val="729740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0F2A6-CA53-3382-1391-4DF5808DC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119DD-7BF4-F631-46A7-11C312A527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D6C07-5BEA-2D48-8BB0-DBC1844304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0DE610-A976-7992-CCA2-383F027E277F}"/>
              </a:ext>
            </a:extLst>
          </p:cNvPr>
          <p:cNvSpPr>
            <a:spLocks noGrp="1"/>
          </p:cNvSpPr>
          <p:nvPr>
            <p:ph type="sldNum" sz="quarter" idx="5"/>
          </p:nvPr>
        </p:nvSpPr>
        <p:spPr/>
        <p:txBody>
          <a:bodyPr/>
          <a:lstStyle/>
          <a:p>
            <a:fld id="{791F222F-82AF-4B45-8337-7DD9D860C0CF}" type="slidenum">
              <a:rPr lang="en-US" altLang="en-US" smtClean="0"/>
              <a:pPr/>
              <a:t>30</a:t>
            </a:fld>
            <a:endParaRPr lang="en-US" altLang="en-US"/>
          </a:p>
        </p:txBody>
      </p:sp>
    </p:spTree>
    <p:extLst>
      <p:ext uri="{BB962C8B-B14F-4D97-AF65-F5344CB8AC3E}">
        <p14:creationId xmlns:p14="http://schemas.microsoft.com/office/powerpoint/2010/main" val="939030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C17A4-50C5-27E4-9314-23EF6DBC6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FA0E5-297E-0873-8D4F-FE9437E4B5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2AED8-6031-90B4-041D-94B3EDA028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0BDD71-FE42-ECF1-3299-1DD898BCA38C}"/>
              </a:ext>
            </a:extLst>
          </p:cNvPr>
          <p:cNvSpPr>
            <a:spLocks noGrp="1"/>
          </p:cNvSpPr>
          <p:nvPr>
            <p:ph type="sldNum" sz="quarter" idx="5"/>
          </p:nvPr>
        </p:nvSpPr>
        <p:spPr/>
        <p:txBody>
          <a:bodyPr/>
          <a:lstStyle/>
          <a:p>
            <a:fld id="{791F222F-82AF-4B45-8337-7DD9D860C0CF}" type="slidenum">
              <a:rPr lang="en-US" altLang="en-US" smtClean="0"/>
              <a:pPr/>
              <a:t>31</a:t>
            </a:fld>
            <a:endParaRPr lang="en-US" altLang="en-US"/>
          </a:p>
        </p:txBody>
      </p:sp>
    </p:spTree>
    <p:extLst>
      <p:ext uri="{BB962C8B-B14F-4D97-AF65-F5344CB8AC3E}">
        <p14:creationId xmlns:p14="http://schemas.microsoft.com/office/powerpoint/2010/main" val="691612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0B92B-7FAD-BDCE-E034-FCAA67619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0B27D-795C-32B7-6664-C49D9201F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7E7D0-14EE-F992-BFDA-864CBE0046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FF2BFC-FD07-DB5A-97AE-59FF4DE3D18E}"/>
              </a:ext>
            </a:extLst>
          </p:cNvPr>
          <p:cNvSpPr>
            <a:spLocks noGrp="1"/>
          </p:cNvSpPr>
          <p:nvPr>
            <p:ph type="sldNum" sz="quarter" idx="5"/>
          </p:nvPr>
        </p:nvSpPr>
        <p:spPr/>
        <p:txBody>
          <a:bodyPr/>
          <a:lstStyle/>
          <a:p>
            <a:fld id="{791F222F-82AF-4B45-8337-7DD9D860C0CF}" type="slidenum">
              <a:rPr lang="en-US" altLang="en-US" smtClean="0"/>
              <a:pPr/>
              <a:t>32</a:t>
            </a:fld>
            <a:endParaRPr lang="en-US" altLang="en-US"/>
          </a:p>
        </p:txBody>
      </p:sp>
    </p:spTree>
    <p:extLst>
      <p:ext uri="{BB962C8B-B14F-4D97-AF65-F5344CB8AC3E}">
        <p14:creationId xmlns:p14="http://schemas.microsoft.com/office/powerpoint/2010/main" val="1638879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623D5-9664-1659-44CE-669658C29330}"/>
            </a:ext>
          </a:extLst>
        </p:cNvPr>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BFCD0735-C259-EC86-3FF9-FA656E83F4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48424675-2CFA-CCB0-BE1C-68F36E02EF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a:latin typeface="Arial" charset="0"/>
            </a:endParaRPr>
          </a:p>
        </p:txBody>
      </p:sp>
      <p:sp>
        <p:nvSpPr>
          <p:cNvPr id="11268" name="Slide Number Placeholder 3">
            <a:extLst>
              <a:ext uri="{FF2B5EF4-FFF2-40B4-BE49-F238E27FC236}">
                <a16:creationId xmlns:a16="http://schemas.microsoft.com/office/drawing/2014/main" id="{26E917AB-1D61-E096-2179-C35B2FB631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73934" indent="-296434">
              <a:spcBef>
                <a:spcPct val="30000"/>
              </a:spcBef>
              <a:defRPr sz="1200">
                <a:solidFill>
                  <a:schemeClr val="tx1"/>
                </a:solidFill>
                <a:latin typeface="Calibri" pitchFamily="34" charset="0"/>
              </a:defRPr>
            </a:lvl2pPr>
            <a:lvl3pPr marL="1192146" indent="-237148">
              <a:spcBef>
                <a:spcPct val="30000"/>
              </a:spcBef>
              <a:defRPr sz="1200">
                <a:solidFill>
                  <a:schemeClr val="tx1"/>
                </a:solidFill>
                <a:latin typeface="Calibri" pitchFamily="34" charset="0"/>
              </a:defRPr>
            </a:lvl3pPr>
            <a:lvl4pPr marL="1668043" indent="-237148">
              <a:spcBef>
                <a:spcPct val="30000"/>
              </a:spcBef>
              <a:defRPr sz="1200">
                <a:solidFill>
                  <a:schemeClr val="tx1"/>
                </a:solidFill>
                <a:latin typeface="Calibri" pitchFamily="34" charset="0"/>
              </a:defRPr>
            </a:lvl4pPr>
            <a:lvl5pPr marL="2147143" indent="-237148">
              <a:spcBef>
                <a:spcPct val="30000"/>
              </a:spcBef>
              <a:defRPr sz="1200">
                <a:solidFill>
                  <a:schemeClr val="tx1"/>
                </a:solidFill>
                <a:latin typeface="Calibri" pitchFamily="34" charset="0"/>
              </a:defRPr>
            </a:lvl5pPr>
            <a:lvl6pPr marL="2608619" indent="-237148" eaLnBrk="0" fontAlgn="base" hangingPunct="0">
              <a:spcBef>
                <a:spcPct val="30000"/>
              </a:spcBef>
              <a:spcAft>
                <a:spcPct val="0"/>
              </a:spcAft>
              <a:defRPr sz="1200">
                <a:solidFill>
                  <a:schemeClr val="tx1"/>
                </a:solidFill>
                <a:latin typeface="Calibri" pitchFamily="34" charset="0"/>
              </a:defRPr>
            </a:lvl6pPr>
            <a:lvl7pPr marL="3070095" indent="-237148" eaLnBrk="0" fontAlgn="base" hangingPunct="0">
              <a:spcBef>
                <a:spcPct val="30000"/>
              </a:spcBef>
              <a:spcAft>
                <a:spcPct val="0"/>
              </a:spcAft>
              <a:defRPr sz="1200">
                <a:solidFill>
                  <a:schemeClr val="tx1"/>
                </a:solidFill>
                <a:latin typeface="Calibri" pitchFamily="34" charset="0"/>
              </a:defRPr>
            </a:lvl7pPr>
            <a:lvl8pPr marL="3531571" indent="-237148" eaLnBrk="0" fontAlgn="base" hangingPunct="0">
              <a:spcBef>
                <a:spcPct val="30000"/>
              </a:spcBef>
              <a:spcAft>
                <a:spcPct val="0"/>
              </a:spcAft>
              <a:defRPr sz="1200">
                <a:solidFill>
                  <a:schemeClr val="tx1"/>
                </a:solidFill>
                <a:latin typeface="Calibri" pitchFamily="34" charset="0"/>
              </a:defRPr>
            </a:lvl8pPr>
            <a:lvl9pPr marL="3993047" indent="-23714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A66DEB-6428-4E68-ABAB-5B70086128AC}" type="slidenum">
              <a:rPr lang="en-US" altLang="en-US">
                <a:latin typeface="Garamond" pitchFamily="18" charset="0"/>
              </a:rPr>
              <a:pPr eaLnBrk="1" hangingPunct="1">
                <a:spcBef>
                  <a:spcPct val="0"/>
                </a:spcBef>
              </a:pPr>
              <a:t>33</a:t>
            </a:fld>
            <a:endParaRPr lang="en-US" altLang="en-US">
              <a:latin typeface="Garamond" pitchFamily="18" charset="0"/>
            </a:endParaRPr>
          </a:p>
        </p:txBody>
      </p:sp>
    </p:spTree>
    <p:extLst>
      <p:ext uri="{BB962C8B-B14F-4D97-AF65-F5344CB8AC3E}">
        <p14:creationId xmlns:p14="http://schemas.microsoft.com/office/powerpoint/2010/main" val="274599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C1E5E-BA1F-44A0-6A8A-FEEA62343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542E0-7324-EFDD-7CE9-CFD309FF3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E82EE-ACE7-3713-CF90-D4158B36E6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90D1DD-4D9E-E55C-CB96-382395D52D7E}"/>
              </a:ext>
            </a:extLst>
          </p:cNvPr>
          <p:cNvSpPr>
            <a:spLocks noGrp="1"/>
          </p:cNvSpPr>
          <p:nvPr>
            <p:ph type="sldNum" sz="quarter" idx="5"/>
          </p:nvPr>
        </p:nvSpPr>
        <p:spPr/>
        <p:txBody>
          <a:bodyPr/>
          <a:lstStyle/>
          <a:p>
            <a:fld id="{791F222F-82AF-4B45-8337-7DD9D860C0CF}" type="slidenum">
              <a:rPr lang="en-US" altLang="en-US" smtClean="0"/>
              <a:pPr/>
              <a:t>4</a:t>
            </a:fld>
            <a:endParaRPr lang="en-US" altLang="en-US"/>
          </a:p>
        </p:txBody>
      </p:sp>
    </p:spTree>
    <p:extLst>
      <p:ext uri="{BB962C8B-B14F-4D97-AF65-F5344CB8AC3E}">
        <p14:creationId xmlns:p14="http://schemas.microsoft.com/office/powerpoint/2010/main" val="211799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7B940-5106-D8DB-4ACE-89C659CEFB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B562E-109B-C4FD-A2CD-5435063667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254ED-D51F-4D48-5A22-8641F060CB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20E1F1-4D31-22AB-178F-6FAB197C80F5}"/>
              </a:ext>
            </a:extLst>
          </p:cNvPr>
          <p:cNvSpPr>
            <a:spLocks noGrp="1"/>
          </p:cNvSpPr>
          <p:nvPr>
            <p:ph type="sldNum" sz="quarter" idx="5"/>
          </p:nvPr>
        </p:nvSpPr>
        <p:spPr/>
        <p:txBody>
          <a:bodyPr/>
          <a:lstStyle/>
          <a:p>
            <a:fld id="{791F222F-82AF-4B45-8337-7DD9D860C0CF}" type="slidenum">
              <a:rPr lang="en-US" altLang="en-US" smtClean="0"/>
              <a:pPr/>
              <a:t>5</a:t>
            </a:fld>
            <a:endParaRPr lang="en-US" altLang="en-US"/>
          </a:p>
        </p:txBody>
      </p:sp>
    </p:spTree>
    <p:extLst>
      <p:ext uri="{BB962C8B-B14F-4D97-AF65-F5344CB8AC3E}">
        <p14:creationId xmlns:p14="http://schemas.microsoft.com/office/powerpoint/2010/main" val="4123219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8EFAA-55C2-5F7E-CFC6-35D981CF2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32B13C-42BB-87F0-C1D5-70AD51404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B76CE8-B6A1-76DA-0217-DB397EB868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0CDD61-A24D-2511-F761-0C78CC930E3D}"/>
              </a:ext>
            </a:extLst>
          </p:cNvPr>
          <p:cNvSpPr>
            <a:spLocks noGrp="1"/>
          </p:cNvSpPr>
          <p:nvPr>
            <p:ph type="sldNum" sz="quarter" idx="5"/>
          </p:nvPr>
        </p:nvSpPr>
        <p:spPr/>
        <p:txBody>
          <a:bodyPr/>
          <a:lstStyle/>
          <a:p>
            <a:fld id="{791F222F-82AF-4B45-8337-7DD9D860C0CF}" type="slidenum">
              <a:rPr lang="en-US" altLang="en-US" smtClean="0"/>
              <a:pPr/>
              <a:t>6</a:t>
            </a:fld>
            <a:endParaRPr lang="en-US" altLang="en-US"/>
          </a:p>
        </p:txBody>
      </p:sp>
    </p:spTree>
    <p:extLst>
      <p:ext uri="{BB962C8B-B14F-4D97-AF65-F5344CB8AC3E}">
        <p14:creationId xmlns:p14="http://schemas.microsoft.com/office/powerpoint/2010/main" val="263687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A5D6C-5638-09E2-3529-C7338417F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369F8-86BE-C1A8-0B24-16817AC00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0AEEF-32AA-8D30-A8CE-885697FF27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350481-7262-CE1B-2BEC-B7BBB78C49AA}"/>
              </a:ext>
            </a:extLst>
          </p:cNvPr>
          <p:cNvSpPr>
            <a:spLocks noGrp="1"/>
          </p:cNvSpPr>
          <p:nvPr>
            <p:ph type="sldNum" sz="quarter" idx="5"/>
          </p:nvPr>
        </p:nvSpPr>
        <p:spPr/>
        <p:txBody>
          <a:bodyPr/>
          <a:lstStyle/>
          <a:p>
            <a:fld id="{791F222F-82AF-4B45-8337-7DD9D860C0CF}" type="slidenum">
              <a:rPr lang="en-US" altLang="en-US" smtClean="0"/>
              <a:pPr/>
              <a:t>7</a:t>
            </a:fld>
            <a:endParaRPr lang="en-US" altLang="en-US"/>
          </a:p>
        </p:txBody>
      </p:sp>
    </p:spTree>
    <p:extLst>
      <p:ext uri="{BB962C8B-B14F-4D97-AF65-F5344CB8AC3E}">
        <p14:creationId xmlns:p14="http://schemas.microsoft.com/office/powerpoint/2010/main" val="2594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6CA5B-339B-64D0-57E4-A0F66E5CB9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82086-BF53-61C3-98B4-2B9B62664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E2903-E241-347F-6571-A6B2731C95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62C56E-98D7-114A-E441-669086943AE7}"/>
              </a:ext>
            </a:extLst>
          </p:cNvPr>
          <p:cNvSpPr>
            <a:spLocks noGrp="1"/>
          </p:cNvSpPr>
          <p:nvPr>
            <p:ph type="sldNum" sz="quarter" idx="5"/>
          </p:nvPr>
        </p:nvSpPr>
        <p:spPr/>
        <p:txBody>
          <a:bodyPr/>
          <a:lstStyle/>
          <a:p>
            <a:fld id="{791F222F-82AF-4B45-8337-7DD9D860C0CF}" type="slidenum">
              <a:rPr lang="en-US" altLang="en-US" smtClean="0"/>
              <a:pPr/>
              <a:t>8</a:t>
            </a:fld>
            <a:endParaRPr lang="en-US" altLang="en-US"/>
          </a:p>
        </p:txBody>
      </p:sp>
    </p:spTree>
    <p:extLst>
      <p:ext uri="{BB962C8B-B14F-4D97-AF65-F5344CB8AC3E}">
        <p14:creationId xmlns:p14="http://schemas.microsoft.com/office/powerpoint/2010/main" val="28585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75563-5E8B-1CA6-56D3-7A47BB0DD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CB8FF-DB2B-675F-BCE7-5335683AE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BBDFA-B0F1-05EB-8C2A-C580D09D7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EBCF47-566C-0843-DD73-15452CA09028}"/>
              </a:ext>
            </a:extLst>
          </p:cNvPr>
          <p:cNvSpPr>
            <a:spLocks noGrp="1"/>
          </p:cNvSpPr>
          <p:nvPr>
            <p:ph type="sldNum" sz="quarter" idx="5"/>
          </p:nvPr>
        </p:nvSpPr>
        <p:spPr/>
        <p:txBody>
          <a:bodyPr/>
          <a:lstStyle/>
          <a:p>
            <a:fld id="{791F222F-82AF-4B45-8337-7DD9D860C0CF}" type="slidenum">
              <a:rPr lang="en-US" altLang="en-US" smtClean="0"/>
              <a:pPr/>
              <a:t>9</a:t>
            </a:fld>
            <a:endParaRPr lang="en-US" altLang="en-US"/>
          </a:p>
        </p:txBody>
      </p:sp>
    </p:spTree>
    <p:extLst>
      <p:ext uri="{BB962C8B-B14F-4D97-AF65-F5344CB8AC3E}">
        <p14:creationId xmlns:p14="http://schemas.microsoft.com/office/powerpoint/2010/main" val="303403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21EF-47C1-40E6-87B2-261CAE1D989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BB87D88-750A-4B5B-A489-DE74D1F8FE1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7BA4D12-B887-4FD0-A686-8726EEE67AC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D92E783-9E94-42D4-8483-73AC331DA65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987D069-D6CB-46D9-A441-D9BC3982B976}"/>
              </a:ext>
            </a:extLst>
          </p:cNvPr>
          <p:cNvSpPr>
            <a:spLocks noGrp="1"/>
          </p:cNvSpPr>
          <p:nvPr>
            <p:ph type="sldNum" sz="quarter" idx="12"/>
          </p:nvPr>
        </p:nvSpPr>
        <p:spPr/>
        <p:txBody>
          <a:bodyPr/>
          <a:lstStyle/>
          <a:p>
            <a:fld id="{25632728-CCA5-4D70-9845-794A9A930C6E}" type="slidenum">
              <a:rPr lang="en-US" altLang="en-US" smtClean="0"/>
              <a:pPr/>
              <a:t>‹#›</a:t>
            </a:fld>
            <a:endParaRPr lang="en-US" altLang="en-US"/>
          </a:p>
        </p:txBody>
      </p:sp>
    </p:spTree>
    <p:extLst>
      <p:ext uri="{BB962C8B-B14F-4D97-AF65-F5344CB8AC3E}">
        <p14:creationId xmlns:p14="http://schemas.microsoft.com/office/powerpoint/2010/main" val="160907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A6B5-733C-46A1-B9C0-8E63E35CBA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C534AF-657C-487A-8E50-A98C518988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5CF3E-BBD3-49F6-A8C6-6750CB81D6F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E5F53D-FB87-4D10-A5BC-0E326A47435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1856888-3636-45A0-A3D8-9F6752EA19C1}"/>
              </a:ext>
            </a:extLst>
          </p:cNvPr>
          <p:cNvSpPr>
            <a:spLocks noGrp="1"/>
          </p:cNvSpPr>
          <p:nvPr>
            <p:ph type="sldNum" sz="quarter" idx="12"/>
          </p:nvPr>
        </p:nvSpPr>
        <p:spPr/>
        <p:txBody>
          <a:bodyPr/>
          <a:lstStyle/>
          <a:p>
            <a:fld id="{07787FC3-FEA7-4120-A70B-3CC16509594A}" type="slidenum">
              <a:rPr lang="en-US" altLang="en-US" smtClean="0"/>
              <a:pPr/>
              <a:t>‹#›</a:t>
            </a:fld>
            <a:endParaRPr lang="en-US" altLang="en-US"/>
          </a:p>
        </p:txBody>
      </p:sp>
    </p:spTree>
    <p:extLst>
      <p:ext uri="{BB962C8B-B14F-4D97-AF65-F5344CB8AC3E}">
        <p14:creationId xmlns:p14="http://schemas.microsoft.com/office/powerpoint/2010/main" val="407464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D7558-DA30-40FE-A60D-291580501EC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2CD029-F039-408B-A736-714F3BF94B8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203F4-48B2-4566-832B-69245DDE88B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68EDCA6-EA95-46DE-91E5-D49DF09591A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AA13F6F-64B7-4D70-8040-95516580A6DB}"/>
              </a:ext>
            </a:extLst>
          </p:cNvPr>
          <p:cNvSpPr>
            <a:spLocks noGrp="1"/>
          </p:cNvSpPr>
          <p:nvPr>
            <p:ph type="sldNum" sz="quarter" idx="12"/>
          </p:nvPr>
        </p:nvSpPr>
        <p:spPr/>
        <p:txBody>
          <a:bodyPr/>
          <a:lstStyle/>
          <a:p>
            <a:fld id="{75479E90-595E-4FB0-B21A-489F170726A9}" type="slidenum">
              <a:rPr lang="en-US" altLang="en-US" smtClean="0"/>
              <a:pPr/>
              <a:t>‹#›</a:t>
            </a:fld>
            <a:endParaRPr lang="en-US" altLang="en-US"/>
          </a:p>
        </p:txBody>
      </p:sp>
    </p:spTree>
    <p:extLst>
      <p:ext uri="{BB962C8B-B14F-4D97-AF65-F5344CB8AC3E}">
        <p14:creationId xmlns:p14="http://schemas.microsoft.com/office/powerpoint/2010/main" val="4101225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7530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C3B9-67ED-45AC-8643-8A647AA4F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460C73-4149-4EC5-A70C-6B3EDBB9F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90AEA1-D7FC-48B7-B85A-DFC3AB067C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F0BB7D4-A904-4690-9E15-FBE355005BE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AF9FCCB-9DD4-45C3-8688-ED239113263C}"/>
              </a:ext>
            </a:extLst>
          </p:cNvPr>
          <p:cNvSpPr>
            <a:spLocks noGrp="1"/>
          </p:cNvSpPr>
          <p:nvPr>
            <p:ph type="sldNum" sz="quarter" idx="12"/>
          </p:nvPr>
        </p:nvSpPr>
        <p:spPr/>
        <p:txBody>
          <a:bodyPr/>
          <a:lstStyle/>
          <a:p>
            <a:fld id="{4B11EF23-965B-457A-9A50-EFB86E7F2723}" type="slidenum">
              <a:rPr lang="en-US" altLang="en-US" smtClean="0"/>
              <a:pPr/>
              <a:t>‹#›</a:t>
            </a:fld>
            <a:endParaRPr lang="en-US" altLang="en-US"/>
          </a:p>
        </p:txBody>
      </p:sp>
    </p:spTree>
    <p:extLst>
      <p:ext uri="{BB962C8B-B14F-4D97-AF65-F5344CB8AC3E}">
        <p14:creationId xmlns:p14="http://schemas.microsoft.com/office/powerpoint/2010/main" val="325885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9CD2-402E-4635-960E-96F8FFB0ED1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89C7683-190E-4C28-AA25-A3F89925FF7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9FFADF-F6E4-4D5D-9180-49188195B68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01C136B-C5BD-4A17-A662-4231DA4B473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8531515-ADD9-4521-9C5A-169C4D6A96DA}"/>
              </a:ext>
            </a:extLst>
          </p:cNvPr>
          <p:cNvSpPr>
            <a:spLocks noGrp="1"/>
          </p:cNvSpPr>
          <p:nvPr>
            <p:ph type="sldNum" sz="quarter" idx="12"/>
          </p:nvPr>
        </p:nvSpPr>
        <p:spPr/>
        <p:txBody>
          <a:bodyPr/>
          <a:lstStyle/>
          <a:p>
            <a:fld id="{2BD11132-7447-47B4-9528-6AE6D284CE96}" type="slidenum">
              <a:rPr lang="en-US" altLang="en-US" smtClean="0"/>
              <a:pPr/>
              <a:t>‹#›</a:t>
            </a:fld>
            <a:endParaRPr lang="en-US" altLang="en-US"/>
          </a:p>
        </p:txBody>
      </p:sp>
    </p:spTree>
    <p:extLst>
      <p:ext uri="{BB962C8B-B14F-4D97-AF65-F5344CB8AC3E}">
        <p14:creationId xmlns:p14="http://schemas.microsoft.com/office/powerpoint/2010/main" val="247533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7B5A-CF2E-4CCE-96D8-75889C50F3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66E89F-062B-441A-8988-F722B8A7A61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32D538-EB0A-4F25-AAE3-55245838AAD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B123C5-D77B-42BB-85C5-8BFCC8BF674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CC0A98F-7222-46E3-840F-4BFBCC6CB93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12BB9E7A-2718-4483-80E2-B48B68936D8D}"/>
              </a:ext>
            </a:extLst>
          </p:cNvPr>
          <p:cNvSpPr>
            <a:spLocks noGrp="1"/>
          </p:cNvSpPr>
          <p:nvPr>
            <p:ph type="sldNum" sz="quarter" idx="12"/>
          </p:nvPr>
        </p:nvSpPr>
        <p:spPr/>
        <p:txBody>
          <a:bodyPr/>
          <a:lstStyle/>
          <a:p>
            <a:fld id="{8C018076-B302-4B52-B2CB-7EF46FBF3B9C}" type="slidenum">
              <a:rPr lang="en-US" altLang="en-US" smtClean="0"/>
              <a:pPr/>
              <a:t>‹#›</a:t>
            </a:fld>
            <a:endParaRPr lang="en-US" altLang="en-US"/>
          </a:p>
        </p:txBody>
      </p:sp>
    </p:spTree>
    <p:extLst>
      <p:ext uri="{BB962C8B-B14F-4D97-AF65-F5344CB8AC3E}">
        <p14:creationId xmlns:p14="http://schemas.microsoft.com/office/powerpoint/2010/main" val="151747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A9E2-FB2E-40C0-979A-40FA693D7BB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CF80E-E0BB-4F86-863F-140C5732934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8B51635-1B07-4AAA-8957-E54C0FCC602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26B23A-7BF2-43C8-AB20-1FCCC09F08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C88650E-BFCB-4EF4-82BC-27027469338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06D24C-7698-4AAB-BB2D-ECD6042A125C}"/>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6748065A-75DA-47B0-BA91-8A3C6467A1BB}"/>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56812947-CA6C-4383-9BEA-BEB5E24C3CC4}"/>
              </a:ext>
            </a:extLst>
          </p:cNvPr>
          <p:cNvSpPr>
            <a:spLocks noGrp="1"/>
          </p:cNvSpPr>
          <p:nvPr>
            <p:ph type="sldNum" sz="quarter" idx="12"/>
          </p:nvPr>
        </p:nvSpPr>
        <p:spPr/>
        <p:txBody>
          <a:bodyPr/>
          <a:lstStyle/>
          <a:p>
            <a:fld id="{B32830BD-2A8F-4961-A3C2-2AA4361101F2}" type="slidenum">
              <a:rPr lang="en-US" altLang="en-US" smtClean="0"/>
              <a:pPr/>
              <a:t>‹#›</a:t>
            </a:fld>
            <a:endParaRPr lang="en-US" altLang="en-US"/>
          </a:p>
        </p:txBody>
      </p:sp>
    </p:spTree>
    <p:extLst>
      <p:ext uri="{BB962C8B-B14F-4D97-AF65-F5344CB8AC3E}">
        <p14:creationId xmlns:p14="http://schemas.microsoft.com/office/powerpoint/2010/main" val="268366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1A52-96A3-4742-B140-40F7054216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E741E7-3F7F-4172-94C6-9D0F2C6CBFC8}"/>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660F99D-9147-439A-9F1A-93E318A0022B}"/>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6C85DBD-4648-499A-945D-F4515007CFC5}"/>
              </a:ext>
            </a:extLst>
          </p:cNvPr>
          <p:cNvSpPr>
            <a:spLocks noGrp="1"/>
          </p:cNvSpPr>
          <p:nvPr>
            <p:ph type="sldNum" sz="quarter" idx="12"/>
          </p:nvPr>
        </p:nvSpPr>
        <p:spPr/>
        <p:txBody>
          <a:bodyPr/>
          <a:lstStyle/>
          <a:p>
            <a:fld id="{03B9DA0E-5CE2-4DC5-8044-7BA47A6B6726}" type="slidenum">
              <a:rPr lang="en-US" altLang="en-US" smtClean="0"/>
              <a:pPr/>
              <a:t>‹#›</a:t>
            </a:fld>
            <a:endParaRPr lang="en-US" altLang="en-US"/>
          </a:p>
        </p:txBody>
      </p:sp>
    </p:spTree>
    <p:extLst>
      <p:ext uri="{BB962C8B-B14F-4D97-AF65-F5344CB8AC3E}">
        <p14:creationId xmlns:p14="http://schemas.microsoft.com/office/powerpoint/2010/main" val="423669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63FBEB-A355-4CED-B751-F21FEC038529}"/>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745674BF-C45A-42DA-A3C9-254BB98AB6BD}"/>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6AC6A8B-854A-464E-9234-B71EC045D711}"/>
              </a:ext>
            </a:extLst>
          </p:cNvPr>
          <p:cNvSpPr>
            <a:spLocks noGrp="1"/>
          </p:cNvSpPr>
          <p:nvPr>
            <p:ph type="sldNum" sz="quarter" idx="12"/>
          </p:nvPr>
        </p:nvSpPr>
        <p:spPr/>
        <p:txBody>
          <a:bodyPr/>
          <a:lstStyle/>
          <a:p>
            <a:fld id="{1693C08C-A17E-41D0-9321-9AE75378BBD0}" type="slidenum">
              <a:rPr lang="en-US" altLang="en-US" smtClean="0"/>
              <a:pPr/>
              <a:t>‹#›</a:t>
            </a:fld>
            <a:endParaRPr lang="en-US" altLang="en-US"/>
          </a:p>
        </p:txBody>
      </p:sp>
    </p:spTree>
    <p:extLst>
      <p:ext uri="{BB962C8B-B14F-4D97-AF65-F5344CB8AC3E}">
        <p14:creationId xmlns:p14="http://schemas.microsoft.com/office/powerpoint/2010/main" val="333055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24A1-BD97-493E-8A09-23EF1DDC8EC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43F943E-B931-4579-80AB-FBFDEEC23A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FEC18-8399-494E-951C-360DC65658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3EDBC35-7FB9-4815-80BA-4554BA2A47E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E2480E8-8728-45EB-AB14-FA5AD3DFB5C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C712ACA-FD40-49B5-8B95-108888528117}"/>
              </a:ext>
            </a:extLst>
          </p:cNvPr>
          <p:cNvSpPr>
            <a:spLocks noGrp="1"/>
          </p:cNvSpPr>
          <p:nvPr>
            <p:ph type="sldNum" sz="quarter" idx="12"/>
          </p:nvPr>
        </p:nvSpPr>
        <p:spPr/>
        <p:txBody>
          <a:bodyPr/>
          <a:lstStyle/>
          <a:p>
            <a:fld id="{D63D7B27-1EC5-40AB-8CF6-C4AB8C575EF1}" type="slidenum">
              <a:rPr lang="en-US" altLang="en-US" smtClean="0"/>
              <a:pPr/>
              <a:t>‹#›</a:t>
            </a:fld>
            <a:endParaRPr lang="en-US" altLang="en-US"/>
          </a:p>
        </p:txBody>
      </p:sp>
    </p:spTree>
    <p:extLst>
      <p:ext uri="{BB962C8B-B14F-4D97-AF65-F5344CB8AC3E}">
        <p14:creationId xmlns:p14="http://schemas.microsoft.com/office/powerpoint/2010/main" val="354142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52C8-5CF6-4E57-84C8-A8F41A08704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CF58466-2C16-4E09-B7C0-5E7B5BCCBBC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F9DF094-7C37-4EC9-A741-76D5E4404D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8182976-1EA1-43A6-9631-21145F3990E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5768019-EB4D-4800-9C0B-92433212291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12E3F6C-216C-4B2B-A310-7EB431A1B0AC}"/>
              </a:ext>
            </a:extLst>
          </p:cNvPr>
          <p:cNvSpPr>
            <a:spLocks noGrp="1"/>
          </p:cNvSpPr>
          <p:nvPr>
            <p:ph type="sldNum" sz="quarter" idx="12"/>
          </p:nvPr>
        </p:nvSpPr>
        <p:spPr/>
        <p:txBody>
          <a:bodyPr/>
          <a:lstStyle/>
          <a:p>
            <a:fld id="{4957B28A-C066-435B-975D-92D39870BD9A}" type="slidenum">
              <a:rPr lang="en-US" altLang="en-US" smtClean="0"/>
              <a:pPr/>
              <a:t>‹#›</a:t>
            </a:fld>
            <a:endParaRPr lang="en-US" altLang="en-US"/>
          </a:p>
        </p:txBody>
      </p:sp>
    </p:spTree>
    <p:extLst>
      <p:ext uri="{BB962C8B-B14F-4D97-AF65-F5344CB8AC3E}">
        <p14:creationId xmlns:p14="http://schemas.microsoft.com/office/powerpoint/2010/main" val="413840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A59106-635E-4143-AE4A-2114C18EE72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193B96-B707-48DD-B2AA-B8894C64786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BC553-9E1C-4CE1-ADBA-164E44822C7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6825E2A5-1F72-4E35-B761-01392EE390B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D067B70-EDCA-45DF-8A4E-3DDACD1FB18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3E7241-C11E-4F86-897A-A783DEF04075}" type="slidenum">
              <a:rPr lang="en-US" altLang="en-US" smtClean="0"/>
              <a:pPr/>
              <a:t>‹#›</a:t>
            </a:fld>
            <a:endParaRPr lang="en-US" altLang="en-US"/>
          </a:p>
        </p:txBody>
      </p:sp>
    </p:spTree>
    <p:extLst>
      <p:ext uri="{BB962C8B-B14F-4D97-AF65-F5344CB8AC3E}">
        <p14:creationId xmlns:p14="http://schemas.microsoft.com/office/powerpoint/2010/main" val="1235288490"/>
      </p:ext>
    </p:extLst>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 id="214748536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www.merlot.org/merlot/viewSite.htm?id=9160687"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merlot.org/merlot/viewSite.htm?id=9160687"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AHTF@dca.nj.gov"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merlot.org/merlot/viewSite.htm?id=9160687"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AHTF@dca.nj.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hyperlink" Target="https://www.merlot.org/merlot/viewSite.htm?id=9160687"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helpdesk@dca.nj.gov"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2B7662-846D-4004-977B-881161C697E0}"/>
              </a:ext>
            </a:extLst>
          </p:cNvPr>
          <p:cNvSpPr txBox="1"/>
          <p:nvPr/>
        </p:nvSpPr>
        <p:spPr>
          <a:xfrm>
            <a:off x="0" y="3200400"/>
            <a:ext cx="9144000" cy="2667000"/>
          </a:xfrm>
          <a:prstGeom prst="rect">
            <a:avLst/>
          </a:prstGeom>
          <a:solidFill>
            <a:srgbClr val="243B95"/>
          </a:solidFill>
        </p:spPr>
        <p:txBody>
          <a:bodyPr wrap="square" rtlCol="0">
            <a:spAutoFit/>
          </a:bodyPr>
          <a:lstStyle/>
          <a:p>
            <a:endParaRPr lang="en-US"/>
          </a:p>
        </p:txBody>
      </p:sp>
      <p:sp>
        <p:nvSpPr>
          <p:cNvPr id="2" name="TextBox 1">
            <a:extLst>
              <a:ext uri="{FF2B5EF4-FFF2-40B4-BE49-F238E27FC236}">
                <a16:creationId xmlns:a16="http://schemas.microsoft.com/office/drawing/2014/main" id="{B6059B18-97B4-4F06-86E6-CEF0AEFAAEAD}"/>
              </a:ext>
            </a:extLst>
          </p:cNvPr>
          <p:cNvSpPr txBox="1"/>
          <p:nvPr/>
        </p:nvSpPr>
        <p:spPr>
          <a:xfrm>
            <a:off x="-30480" y="3200400"/>
            <a:ext cx="8991598" cy="3539430"/>
          </a:xfrm>
          <a:prstGeom prst="rect">
            <a:avLst/>
          </a:prstGeom>
          <a:noFill/>
        </p:spPr>
        <p:txBody>
          <a:bodyPr wrap="square" lIns="91440" tIns="45720" rIns="91440" bIns="45720" rtlCol="0" anchor="t">
            <a:spAutoFit/>
          </a:bodyPr>
          <a:lstStyle/>
          <a:p>
            <a:pPr algn="ctr"/>
            <a:r>
              <a:rPr lang="en-US" sz="2800" dirty="0">
                <a:solidFill>
                  <a:schemeClr val="bg1"/>
                </a:solidFill>
                <a:latin typeface="Verdana Pro"/>
              </a:rPr>
              <a:t>NJ Department of Community Affairs</a:t>
            </a:r>
          </a:p>
          <a:p>
            <a:pPr algn="ctr"/>
            <a:r>
              <a:rPr lang="en-US" sz="2800" dirty="0">
                <a:solidFill>
                  <a:schemeClr val="bg1"/>
                </a:solidFill>
                <a:latin typeface="Verdana Pro"/>
              </a:rPr>
              <a:t>Division of Housing and Community Resources</a:t>
            </a:r>
          </a:p>
          <a:p>
            <a:pPr algn="ctr"/>
            <a:endParaRPr lang="en-US" sz="2800" dirty="0">
              <a:solidFill>
                <a:schemeClr val="bg1"/>
              </a:solidFill>
              <a:latin typeface="Verdana Pro"/>
            </a:endParaRPr>
          </a:p>
          <a:p>
            <a:pPr algn="ctr"/>
            <a:r>
              <a:rPr lang="en-US" sz="2800" dirty="0">
                <a:solidFill>
                  <a:schemeClr val="bg1"/>
                </a:solidFill>
                <a:latin typeface="Verdana Pro"/>
              </a:rPr>
              <a:t>Affordable Housing Trust Fund</a:t>
            </a:r>
          </a:p>
          <a:p>
            <a:pPr algn="ctr"/>
            <a:r>
              <a:rPr lang="en-US" sz="2800" dirty="0">
                <a:solidFill>
                  <a:schemeClr val="bg1"/>
                </a:solidFill>
                <a:latin typeface="Verdana Pro"/>
              </a:rPr>
              <a:t>FY26 RFP Webinar</a:t>
            </a:r>
          </a:p>
          <a:p>
            <a:pPr algn="ctr"/>
            <a:endParaRPr lang="en-US" sz="2800" dirty="0">
              <a:solidFill>
                <a:schemeClr val="bg1"/>
              </a:solidFill>
              <a:latin typeface="Verdana Pro"/>
            </a:endParaRPr>
          </a:p>
          <a:p>
            <a:pPr algn="ctr"/>
            <a:endParaRPr lang="en-US" sz="2000" dirty="0">
              <a:solidFill>
                <a:schemeClr val="bg1"/>
              </a:solidFill>
              <a:latin typeface="Verdana Pro"/>
            </a:endParaRPr>
          </a:p>
          <a:p>
            <a:pPr algn="ctr"/>
            <a:r>
              <a:rPr lang="en-US" sz="2800" dirty="0">
                <a:latin typeface="Verdana Pro"/>
              </a:rPr>
              <a:t>September 11, 2025</a:t>
            </a:r>
          </a:p>
        </p:txBody>
      </p:sp>
      <p:pic>
        <p:nvPicPr>
          <p:cNvPr id="1030" name="Picture 6" descr="New Jersey Department of Community Affairs | Facebook">
            <a:extLst>
              <a:ext uri="{FF2B5EF4-FFF2-40B4-BE49-F238E27FC236}">
                <a16:creationId xmlns:a16="http://schemas.microsoft.com/office/drawing/2014/main" id="{3E273AD2-A782-49D0-A245-D577850717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group of people standing together&#10;&#10;Description automatically generated">
            <a:extLst>
              <a:ext uri="{FF2B5EF4-FFF2-40B4-BE49-F238E27FC236}">
                <a16:creationId xmlns:a16="http://schemas.microsoft.com/office/drawing/2014/main" id="{468AE248-50AD-91C7-62BA-81FFC55A682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1106507"/>
            <a:ext cx="9144000" cy="19050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E3C19-1F53-C0CC-1694-7F8165AB6C9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A1A94D5-EBDD-79C8-33CA-DFD3A6F41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8AB8A184-B58A-F2F8-28A0-E25B7A89A3E0}"/>
              </a:ext>
            </a:extLst>
          </p:cNvPr>
          <p:cNvSpPr>
            <a:spLocks noGrp="1"/>
          </p:cNvSpPr>
          <p:nvPr>
            <p:ph type="sldNum" sz="quarter" idx="12"/>
          </p:nvPr>
        </p:nvSpPr>
        <p:spPr/>
        <p:txBody>
          <a:bodyPr/>
          <a:lstStyle/>
          <a:p>
            <a:fld id="{4B11EF23-965B-457A-9A50-EFB86E7F2723}" type="slidenum">
              <a:rPr lang="en-US" altLang="en-US" smtClean="0"/>
              <a:pPr/>
              <a:t>10</a:t>
            </a:fld>
            <a:endParaRPr lang="en-US" altLang="en-US"/>
          </a:p>
        </p:txBody>
      </p:sp>
      <p:sp>
        <p:nvSpPr>
          <p:cNvPr id="9" name="TextBox 8">
            <a:extLst>
              <a:ext uri="{FF2B5EF4-FFF2-40B4-BE49-F238E27FC236}">
                <a16:creationId xmlns:a16="http://schemas.microsoft.com/office/drawing/2014/main" id="{909DE3AA-5A19-AE63-BA91-48D54BCFCD43}"/>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Application Required Documents</a:t>
            </a:r>
          </a:p>
          <a:p>
            <a:pPr algn="ctr"/>
            <a:endParaRPr lang="en-US" sz="2800" dirty="0">
              <a:solidFill>
                <a:schemeClr val="bg1"/>
              </a:solidFill>
            </a:endParaRPr>
          </a:p>
        </p:txBody>
      </p:sp>
      <p:sp>
        <p:nvSpPr>
          <p:cNvPr id="4" name="TextBox 3">
            <a:extLst>
              <a:ext uri="{FF2B5EF4-FFF2-40B4-BE49-F238E27FC236}">
                <a16:creationId xmlns:a16="http://schemas.microsoft.com/office/drawing/2014/main" id="{17DDBCFC-E96D-A20A-C379-EADF25FA9BA3}"/>
              </a:ext>
            </a:extLst>
          </p:cNvPr>
          <p:cNvSpPr txBox="1"/>
          <p:nvPr/>
        </p:nvSpPr>
        <p:spPr>
          <a:xfrm>
            <a:off x="364157" y="1199565"/>
            <a:ext cx="8231204" cy="141577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Verdana Pro" panose="020B0604030504040204" pitchFamily="34" charset="0"/>
              </a:rPr>
              <a:t>You can find the list of required application documents under </a:t>
            </a:r>
            <a:r>
              <a:rPr lang="en-US" sz="2000" b="1" dirty="0">
                <a:latin typeface="Verdana Pro" panose="020B0604030504040204" pitchFamily="34" charset="0"/>
              </a:rPr>
              <a:t>Exhibit I </a:t>
            </a:r>
            <a:r>
              <a:rPr lang="en-US" sz="2000" dirty="0">
                <a:latin typeface="Verdana Pro" panose="020B0604030504040204" pitchFamily="34" charset="0"/>
              </a:rPr>
              <a:t>of the RFP</a:t>
            </a:r>
            <a:endParaRPr lang="en-US" sz="2000" b="1" dirty="0">
              <a:latin typeface="Verdana Pro" panose="020B0604030504040204" pitchFamily="34" charset="0"/>
            </a:endParaRPr>
          </a:p>
          <a:p>
            <a:endParaRPr lang="en-US" sz="2200" dirty="0">
              <a:latin typeface="Verdana Pro" panose="020B0604030504040204" pitchFamily="34" charset="0"/>
            </a:endParaRPr>
          </a:p>
          <a:p>
            <a:endParaRPr lang="en-US" sz="2400" dirty="0">
              <a:latin typeface="Verdana Pro" panose="020B0604030504040204" pitchFamily="34" charset="0"/>
            </a:endParaRPr>
          </a:p>
        </p:txBody>
      </p:sp>
      <p:pic>
        <p:nvPicPr>
          <p:cNvPr id="7" name="Picture 6" descr="Graphical user interface, application&#10;&#10;AI-generated content may be incorrect.">
            <a:extLst>
              <a:ext uri="{FF2B5EF4-FFF2-40B4-BE49-F238E27FC236}">
                <a16:creationId xmlns:a16="http://schemas.microsoft.com/office/drawing/2014/main" id="{F01FDBDC-85AA-AA69-2AAD-E84EE71C03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1842043"/>
            <a:ext cx="3873248" cy="5037302"/>
          </a:xfrm>
          <a:prstGeom prst="rect">
            <a:avLst/>
          </a:prstGeom>
        </p:spPr>
      </p:pic>
      <p:pic>
        <p:nvPicPr>
          <p:cNvPr id="10" name="Picture 9">
            <a:extLst>
              <a:ext uri="{FF2B5EF4-FFF2-40B4-BE49-F238E27FC236}">
                <a16:creationId xmlns:a16="http://schemas.microsoft.com/office/drawing/2014/main" id="{B2C8CBAC-19EC-DD27-D221-1BCB5595A4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4337" y="1801286"/>
            <a:ext cx="3805506" cy="4969623"/>
          </a:xfrm>
          <a:prstGeom prst="rect">
            <a:avLst/>
          </a:prstGeom>
        </p:spPr>
      </p:pic>
    </p:spTree>
    <p:extLst>
      <p:ext uri="{BB962C8B-B14F-4D97-AF65-F5344CB8AC3E}">
        <p14:creationId xmlns:p14="http://schemas.microsoft.com/office/powerpoint/2010/main" val="105311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9B660-E362-9E58-E6A0-F123B7C0672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10DC2FE-BCC4-E14B-0EB8-177EECEF418E}"/>
              </a:ext>
            </a:extLst>
          </p:cNvPr>
          <p:cNvSpPr txBox="1"/>
          <p:nvPr/>
        </p:nvSpPr>
        <p:spPr>
          <a:xfrm>
            <a:off x="0" y="3200400"/>
            <a:ext cx="9144000" cy="2667000"/>
          </a:xfrm>
          <a:prstGeom prst="rect">
            <a:avLst/>
          </a:prstGeom>
          <a:solidFill>
            <a:srgbClr val="243B95"/>
          </a:solidFill>
        </p:spPr>
        <p:txBody>
          <a:bodyPr wrap="square" rtlCol="0">
            <a:spAutoFit/>
          </a:bodyPr>
          <a:lstStyle/>
          <a:p>
            <a:endParaRPr lang="en-US"/>
          </a:p>
        </p:txBody>
      </p:sp>
      <p:sp>
        <p:nvSpPr>
          <p:cNvPr id="2" name="TextBox 1">
            <a:extLst>
              <a:ext uri="{FF2B5EF4-FFF2-40B4-BE49-F238E27FC236}">
                <a16:creationId xmlns:a16="http://schemas.microsoft.com/office/drawing/2014/main" id="{8E6649EF-1A9F-96E6-16F9-A7E83E2E1E28}"/>
              </a:ext>
            </a:extLst>
          </p:cNvPr>
          <p:cNvSpPr txBox="1"/>
          <p:nvPr/>
        </p:nvSpPr>
        <p:spPr>
          <a:xfrm>
            <a:off x="0" y="3200400"/>
            <a:ext cx="8991598" cy="1815882"/>
          </a:xfrm>
          <a:prstGeom prst="rect">
            <a:avLst/>
          </a:prstGeom>
          <a:noFill/>
        </p:spPr>
        <p:txBody>
          <a:bodyPr wrap="square" lIns="91440" tIns="45720" rIns="91440" bIns="45720" rtlCol="0" anchor="t">
            <a:spAutoFit/>
          </a:bodyPr>
          <a:lstStyle/>
          <a:p>
            <a:pPr algn="ctr"/>
            <a:endParaRPr lang="en-US" sz="2800" dirty="0">
              <a:solidFill>
                <a:schemeClr val="bg1"/>
              </a:solidFill>
              <a:latin typeface="Verdana Pro"/>
            </a:endParaRPr>
          </a:p>
          <a:p>
            <a:pPr algn="ctr"/>
            <a:endParaRPr lang="en-US" sz="2800" dirty="0">
              <a:solidFill>
                <a:schemeClr val="bg1"/>
              </a:solidFill>
              <a:latin typeface="Verdana Pro"/>
            </a:endParaRPr>
          </a:p>
          <a:p>
            <a:pPr algn="ctr"/>
            <a:r>
              <a:rPr lang="en-US" sz="3600" dirty="0">
                <a:solidFill>
                  <a:schemeClr val="bg1"/>
                </a:solidFill>
                <a:latin typeface="Verdana Pro"/>
              </a:rPr>
              <a:t>FY 2026 RFP</a:t>
            </a:r>
          </a:p>
          <a:p>
            <a:pPr algn="ctr"/>
            <a:endParaRPr lang="en-US" sz="2000" dirty="0">
              <a:solidFill>
                <a:schemeClr val="bg1"/>
              </a:solidFill>
              <a:latin typeface="Verdana Pro"/>
            </a:endParaRPr>
          </a:p>
        </p:txBody>
      </p:sp>
      <p:pic>
        <p:nvPicPr>
          <p:cNvPr id="1030" name="Picture 6" descr="New Jersey Department of Community Affairs | Facebook">
            <a:extLst>
              <a:ext uri="{FF2B5EF4-FFF2-40B4-BE49-F238E27FC236}">
                <a16:creationId xmlns:a16="http://schemas.microsoft.com/office/drawing/2014/main" id="{E7F529CB-37CA-944A-BE66-1C9C310B99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group of people standing together&#10;&#10;Description automatically generated">
            <a:extLst>
              <a:ext uri="{FF2B5EF4-FFF2-40B4-BE49-F238E27FC236}">
                <a16:creationId xmlns:a16="http://schemas.microsoft.com/office/drawing/2014/main" id="{F29CB73B-A26E-4448-9DA6-4862A07880D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1106507"/>
            <a:ext cx="9144000" cy="1905001"/>
          </a:xfrm>
          <a:prstGeom prst="rect">
            <a:avLst/>
          </a:prstGeom>
        </p:spPr>
      </p:pic>
    </p:spTree>
    <p:extLst>
      <p:ext uri="{BB962C8B-B14F-4D97-AF65-F5344CB8AC3E}">
        <p14:creationId xmlns:p14="http://schemas.microsoft.com/office/powerpoint/2010/main" val="291173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BEEDC-AE37-7592-D5A2-04632338440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B944BD7-DFDF-BDF1-E951-9D685C459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94C149B6-4FE4-A879-25E3-B0135E9346CE}"/>
              </a:ext>
            </a:extLst>
          </p:cNvPr>
          <p:cNvSpPr>
            <a:spLocks noGrp="1"/>
          </p:cNvSpPr>
          <p:nvPr>
            <p:ph type="sldNum" sz="quarter" idx="12"/>
          </p:nvPr>
        </p:nvSpPr>
        <p:spPr/>
        <p:txBody>
          <a:bodyPr/>
          <a:lstStyle/>
          <a:p>
            <a:fld id="{4B11EF23-965B-457A-9A50-EFB86E7F2723}" type="slidenum">
              <a:rPr lang="en-US" altLang="en-US" smtClean="0"/>
              <a:pPr/>
              <a:t>12</a:t>
            </a:fld>
            <a:endParaRPr lang="en-US" altLang="en-US"/>
          </a:p>
        </p:txBody>
      </p:sp>
      <p:sp>
        <p:nvSpPr>
          <p:cNvPr id="9" name="TextBox 8">
            <a:extLst>
              <a:ext uri="{FF2B5EF4-FFF2-40B4-BE49-F238E27FC236}">
                <a16:creationId xmlns:a16="http://schemas.microsoft.com/office/drawing/2014/main" id="{BB700CCF-F54D-A1D3-72D5-8887B7A1ABEB}"/>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Overview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C2B380CD-8309-966F-035C-3A4C544832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6D5202-534D-2543-38AE-96198C9E9F54}"/>
              </a:ext>
            </a:extLst>
          </p:cNvPr>
          <p:cNvSpPr txBox="1"/>
          <p:nvPr/>
        </p:nvSpPr>
        <p:spPr>
          <a:xfrm>
            <a:off x="310896" y="1388785"/>
            <a:ext cx="8231204" cy="5139869"/>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Verdana Pro" panose="020B0604030504040204" pitchFamily="34" charset="0"/>
              </a:rPr>
              <a:t>The FY2026 RFP has a two-step process</a:t>
            </a:r>
          </a:p>
          <a:p>
            <a:pPr marL="800100" lvl="1" indent="-342900">
              <a:buFont typeface="Arial" panose="020B0604020202020204" pitchFamily="34" charset="0"/>
              <a:buChar char="•"/>
            </a:pPr>
            <a:r>
              <a:rPr lang="en-US" sz="2200" dirty="0">
                <a:latin typeface="Verdana Pro" panose="020B0604030504040204" pitchFamily="34" charset="0"/>
              </a:rPr>
              <a:t>Step 1-Threshold Review</a:t>
            </a:r>
          </a:p>
          <a:p>
            <a:pPr marL="800100" lvl="1" indent="-342900">
              <a:buFont typeface="Arial" panose="020B0604020202020204" pitchFamily="34" charset="0"/>
              <a:buChar char="•"/>
            </a:pPr>
            <a:r>
              <a:rPr lang="en-US" sz="2200" dirty="0">
                <a:latin typeface="Verdana Pro" panose="020B0604030504040204" pitchFamily="34" charset="0"/>
              </a:rPr>
              <a:t>Step 2-Scored Application</a:t>
            </a:r>
          </a:p>
          <a:p>
            <a:pPr marL="342900" indent="-342900">
              <a:buFont typeface="Arial" panose="020B0604020202020204" pitchFamily="34" charset="0"/>
              <a:buChar char="•"/>
            </a:pPr>
            <a:endParaRPr lang="en-US" sz="2200" dirty="0">
              <a:latin typeface="Verdana Pro" panose="020B0604030504040204" pitchFamily="34" charset="0"/>
            </a:endParaRPr>
          </a:p>
          <a:p>
            <a:pPr marL="342900" indent="-342900">
              <a:buFont typeface="Arial" panose="020B0604020202020204" pitchFamily="34" charset="0"/>
              <a:buChar char="•"/>
            </a:pPr>
            <a:r>
              <a:rPr lang="en-US" sz="2200" dirty="0">
                <a:latin typeface="Verdana Pro" panose="020B0604030504040204" pitchFamily="34" charset="0"/>
              </a:rPr>
              <a:t>Threshold Review</a:t>
            </a:r>
          </a:p>
          <a:p>
            <a:pPr marL="800100" lvl="1" indent="-342900">
              <a:buFont typeface="Arial" panose="020B0604020202020204" pitchFamily="34" charset="0"/>
              <a:buChar char="•"/>
            </a:pPr>
            <a:r>
              <a:rPr lang="en-US" sz="2200" dirty="0">
                <a:latin typeface="Verdana Pro" panose="020B0604030504040204" pitchFamily="34" charset="0"/>
              </a:rPr>
              <a:t>Reviews for application completeness</a:t>
            </a:r>
          </a:p>
          <a:p>
            <a:pPr marL="800100" lvl="1" indent="-342900">
              <a:buFont typeface="Arial" panose="020B0604020202020204" pitchFamily="34" charset="0"/>
              <a:buChar char="•"/>
            </a:pPr>
            <a:r>
              <a:rPr lang="en-US" sz="2200" dirty="0">
                <a:latin typeface="Verdana Pro" panose="020B0604030504040204" pitchFamily="34" charset="0"/>
              </a:rPr>
              <a:t>Looks at basic project readiness including:</a:t>
            </a:r>
          </a:p>
          <a:p>
            <a:pPr marL="1257300" lvl="2" indent="-342900">
              <a:buFont typeface="Arial" panose="020B0604020202020204" pitchFamily="34" charset="0"/>
              <a:buChar char="•"/>
            </a:pPr>
            <a:r>
              <a:rPr lang="en-US" sz="2200" dirty="0">
                <a:latin typeface="Verdana Pro" panose="020B0604030504040204" pitchFamily="34" charset="0"/>
              </a:rPr>
              <a:t>Site control</a:t>
            </a:r>
          </a:p>
          <a:p>
            <a:pPr marL="1257300" lvl="2" indent="-342900">
              <a:buFont typeface="Arial" panose="020B0604020202020204" pitchFamily="34" charset="0"/>
              <a:buChar char="•"/>
            </a:pPr>
            <a:r>
              <a:rPr lang="en-US" sz="2200" dirty="0">
                <a:latin typeface="Verdana Pro" panose="020B0604030504040204" pitchFamily="34" charset="0"/>
              </a:rPr>
              <a:t>Funding</a:t>
            </a:r>
          </a:p>
          <a:p>
            <a:pPr marL="1257300" lvl="2" indent="-342900">
              <a:buFont typeface="Arial" panose="020B0604020202020204" pitchFamily="34" charset="0"/>
              <a:buChar char="•"/>
            </a:pPr>
            <a:r>
              <a:rPr lang="en-US" sz="2200" dirty="0">
                <a:latin typeface="Verdana Pro" panose="020B0604030504040204" pitchFamily="34" charset="0"/>
              </a:rPr>
              <a:t>Municipal support</a:t>
            </a:r>
          </a:p>
          <a:p>
            <a:pPr lvl="2"/>
            <a:endParaRPr lang="en-US" sz="2200" dirty="0">
              <a:latin typeface="Verdana Pro" panose="020B0604030504040204" pitchFamily="34" charset="0"/>
            </a:endParaRPr>
          </a:p>
          <a:p>
            <a:pPr marL="342900" indent="-342900">
              <a:buFont typeface="Arial" panose="020B0604020202020204" pitchFamily="34" charset="0"/>
              <a:buChar char="•"/>
            </a:pPr>
            <a:r>
              <a:rPr lang="en-US" sz="2200" dirty="0">
                <a:latin typeface="Verdana Pro" panose="020B0604030504040204" pitchFamily="34" charset="0"/>
              </a:rPr>
              <a:t>Must receive 8 out of 12 points to move on to scored review</a:t>
            </a:r>
          </a:p>
          <a:p>
            <a:pPr marL="800100" lvl="1" indent="-342900">
              <a:buFont typeface="Arial" panose="020B0604020202020204" pitchFamily="34" charset="0"/>
              <a:buChar char="•"/>
            </a:pPr>
            <a:endParaRPr lang="en-US" sz="2200" dirty="0">
              <a:latin typeface="Verdana Pro" panose="020B0604030504040204" pitchFamily="34" charset="0"/>
            </a:endParaRPr>
          </a:p>
          <a:p>
            <a:endParaRPr lang="en-US" sz="2000" dirty="0">
              <a:latin typeface="Verdana Pro" panose="020B0604030504040204" pitchFamily="34" charset="0"/>
            </a:endParaRPr>
          </a:p>
        </p:txBody>
      </p:sp>
      <p:sp>
        <p:nvSpPr>
          <p:cNvPr id="7" name="Rectangle 1">
            <a:extLst>
              <a:ext uri="{FF2B5EF4-FFF2-40B4-BE49-F238E27FC236}">
                <a16:creationId xmlns:a16="http://schemas.microsoft.com/office/drawing/2014/main" id="{7BDF327B-D835-E4E8-50D8-3949076A12C4}"/>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3541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B07FC-F340-B196-D592-5394288F319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F59B341-BB23-9CDC-2506-A73B7795C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F8967450-1FCB-1BC9-D3BB-D80E64A1D5DC}"/>
              </a:ext>
            </a:extLst>
          </p:cNvPr>
          <p:cNvSpPr>
            <a:spLocks noGrp="1"/>
          </p:cNvSpPr>
          <p:nvPr>
            <p:ph type="sldNum" sz="quarter" idx="12"/>
          </p:nvPr>
        </p:nvSpPr>
        <p:spPr/>
        <p:txBody>
          <a:bodyPr/>
          <a:lstStyle/>
          <a:p>
            <a:fld id="{4B11EF23-965B-457A-9A50-EFB86E7F2723}" type="slidenum">
              <a:rPr lang="en-US" altLang="en-US" smtClean="0"/>
              <a:pPr/>
              <a:t>13</a:t>
            </a:fld>
            <a:endParaRPr lang="en-US" altLang="en-US"/>
          </a:p>
        </p:txBody>
      </p:sp>
      <p:sp>
        <p:nvSpPr>
          <p:cNvPr id="9" name="TextBox 8">
            <a:extLst>
              <a:ext uri="{FF2B5EF4-FFF2-40B4-BE49-F238E27FC236}">
                <a16:creationId xmlns:a16="http://schemas.microsoft.com/office/drawing/2014/main" id="{17DD3C9A-8BD8-1E10-F84F-5722806BBFD0}"/>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1 Threshold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1E2A269C-25FB-EBA2-4F23-987ACDBC61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BC8972-81A2-666D-F242-EE20519A89BE}"/>
              </a:ext>
            </a:extLst>
          </p:cNvPr>
          <p:cNvSpPr txBox="1"/>
          <p:nvPr/>
        </p:nvSpPr>
        <p:spPr>
          <a:xfrm>
            <a:off x="310896" y="1388785"/>
            <a:ext cx="8231204" cy="738664"/>
          </a:xfrm>
          <a:prstGeom prst="rect">
            <a:avLst/>
          </a:prstGeom>
          <a:noFill/>
        </p:spPr>
        <p:txBody>
          <a:bodyPr wrap="square" rtlCol="0">
            <a:spAutoFit/>
          </a:bodyPr>
          <a:lstStyle/>
          <a:p>
            <a:pPr marL="800100" lvl="1" indent="-342900">
              <a:buFont typeface="Arial" panose="020B0604020202020204" pitchFamily="34" charset="0"/>
              <a:buChar char="•"/>
            </a:pPr>
            <a:endParaRPr lang="en-US" sz="2200" dirty="0">
              <a:latin typeface="Verdana Pro" panose="020B0604030504040204" pitchFamily="34" charset="0"/>
            </a:endParaRPr>
          </a:p>
          <a:p>
            <a:endParaRPr lang="en-US" sz="2000" dirty="0">
              <a:latin typeface="Verdana Pro" panose="020B0604030504040204" pitchFamily="34" charset="0"/>
            </a:endParaRPr>
          </a:p>
        </p:txBody>
      </p:sp>
      <p:sp>
        <p:nvSpPr>
          <p:cNvPr id="7" name="Rectangle 1">
            <a:extLst>
              <a:ext uri="{FF2B5EF4-FFF2-40B4-BE49-F238E27FC236}">
                <a16:creationId xmlns:a16="http://schemas.microsoft.com/office/drawing/2014/main" id="{6EBA8224-5A1D-7C6E-81F1-FE45A64FA678}"/>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DD155830-1C76-0752-87C0-87A0A6D34518}"/>
              </a:ext>
            </a:extLst>
          </p:cNvPr>
          <p:cNvPicPr>
            <a:picLocks noChangeAspect="1"/>
          </p:cNvPicPr>
          <p:nvPr/>
        </p:nvPicPr>
        <p:blipFill>
          <a:blip r:embed="rId5"/>
          <a:stretch>
            <a:fillRect/>
          </a:stretch>
        </p:blipFill>
        <p:spPr>
          <a:xfrm>
            <a:off x="919827" y="1354618"/>
            <a:ext cx="7321931" cy="4682134"/>
          </a:xfrm>
          <a:prstGeom prst="rect">
            <a:avLst/>
          </a:prstGeom>
        </p:spPr>
      </p:pic>
    </p:spTree>
    <p:extLst>
      <p:ext uri="{BB962C8B-B14F-4D97-AF65-F5344CB8AC3E}">
        <p14:creationId xmlns:p14="http://schemas.microsoft.com/office/powerpoint/2010/main" val="295210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7959D-A00E-94C1-F636-041117303A6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4F4D382-55A6-F1AA-CD89-F5C03455F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21FA55B8-7EC4-C672-C853-37491297DED5}"/>
              </a:ext>
            </a:extLst>
          </p:cNvPr>
          <p:cNvSpPr>
            <a:spLocks noGrp="1"/>
          </p:cNvSpPr>
          <p:nvPr>
            <p:ph type="sldNum" sz="quarter" idx="12"/>
          </p:nvPr>
        </p:nvSpPr>
        <p:spPr/>
        <p:txBody>
          <a:bodyPr/>
          <a:lstStyle/>
          <a:p>
            <a:fld id="{4B11EF23-965B-457A-9A50-EFB86E7F2723}" type="slidenum">
              <a:rPr lang="en-US" altLang="en-US" smtClean="0"/>
              <a:pPr/>
              <a:t>14</a:t>
            </a:fld>
            <a:endParaRPr lang="en-US" altLang="en-US"/>
          </a:p>
        </p:txBody>
      </p:sp>
      <p:sp>
        <p:nvSpPr>
          <p:cNvPr id="9" name="TextBox 8">
            <a:extLst>
              <a:ext uri="{FF2B5EF4-FFF2-40B4-BE49-F238E27FC236}">
                <a16:creationId xmlns:a16="http://schemas.microsoft.com/office/drawing/2014/main" id="{988E4FC7-F359-75A9-EA43-1BC915445539}"/>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7CF9524C-2E0C-36E4-94FB-DA1EF068D7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396FDF-7898-8D7A-CDCF-5B75E46B7986}"/>
              </a:ext>
            </a:extLst>
          </p:cNvPr>
          <p:cNvSpPr txBox="1"/>
          <p:nvPr/>
        </p:nvSpPr>
        <p:spPr>
          <a:xfrm>
            <a:off x="310896" y="1439135"/>
            <a:ext cx="8231204"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Verdana Pro" panose="020B0604030504040204" pitchFamily="34" charset="0"/>
              </a:rPr>
              <a:t>The scored review will look at the following areas:</a:t>
            </a:r>
          </a:p>
          <a:p>
            <a:pPr marL="342900" indent="-342900">
              <a:buFont typeface="Arial" panose="020B0604020202020204" pitchFamily="34" charset="0"/>
              <a:buChar char="•"/>
            </a:pPr>
            <a:endParaRPr lang="en-US" sz="2200" dirty="0">
              <a:latin typeface="Verdana Pro" panose="020B0604030504040204" pitchFamily="34" charset="0"/>
            </a:endParaRPr>
          </a:p>
          <a:p>
            <a:pPr marL="800100" lvl="1" indent="-342900">
              <a:buFont typeface="Arial" panose="020B0604020202020204" pitchFamily="34" charset="0"/>
              <a:buChar char="•"/>
            </a:pPr>
            <a:r>
              <a:rPr lang="en-US" sz="2200" dirty="0">
                <a:latin typeface="Verdana Pro" panose="020B0604030504040204" pitchFamily="34" charset="0"/>
              </a:rPr>
              <a:t>Financial Feasibility &amp; Project Readiness </a:t>
            </a:r>
          </a:p>
          <a:p>
            <a:pPr lvl="1"/>
            <a:endParaRPr lang="en-US" sz="2200" dirty="0">
              <a:latin typeface="Verdana Pro" panose="020B0604030504040204" pitchFamily="34" charset="0"/>
            </a:endParaRPr>
          </a:p>
          <a:p>
            <a:pPr marL="800100" lvl="1" indent="-342900">
              <a:buFont typeface="Arial" panose="020B0604020202020204" pitchFamily="34" charset="0"/>
              <a:buChar char="•"/>
            </a:pPr>
            <a:r>
              <a:rPr lang="en-US" sz="2200" dirty="0">
                <a:latin typeface="Verdana Pro" panose="020B0604030504040204" pitchFamily="34" charset="0"/>
              </a:rPr>
              <a:t>Construction &amp; Operating Cost Reasonableness</a:t>
            </a:r>
          </a:p>
          <a:p>
            <a:pPr marL="800100" lvl="1" indent="-342900">
              <a:buFont typeface="Arial" panose="020B0604020202020204" pitchFamily="34" charset="0"/>
              <a:buChar char="•"/>
            </a:pPr>
            <a:endParaRPr lang="en-US" sz="2200" dirty="0">
              <a:latin typeface="Verdana Pro" panose="020B0604030504040204" pitchFamily="34" charset="0"/>
            </a:endParaRPr>
          </a:p>
          <a:p>
            <a:pPr marL="800100" lvl="1" indent="-342900">
              <a:buFont typeface="Arial" panose="020B0604020202020204" pitchFamily="34" charset="0"/>
              <a:buChar char="•"/>
            </a:pPr>
            <a:r>
              <a:rPr lang="en-US" sz="2200" dirty="0">
                <a:latin typeface="Verdana Pro" panose="020B0604030504040204" pitchFamily="34" charset="0"/>
              </a:rPr>
              <a:t>Development Team Capacity &amp; Experience </a:t>
            </a:r>
          </a:p>
          <a:p>
            <a:pPr marL="800100" lvl="1" indent="-342900">
              <a:buFont typeface="Arial" panose="020B0604020202020204" pitchFamily="34" charset="0"/>
              <a:buChar char="•"/>
            </a:pPr>
            <a:endParaRPr lang="en-US" sz="2200" dirty="0">
              <a:latin typeface="Verdana Pro" panose="020B0604030504040204" pitchFamily="34" charset="0"/>
            </a:endParaRPr>
          </a:p>
          <a:p>
            <a:pPr marL="800100" lvl="1" indent="-342900">
              <a:buFont typeface="Arial" panose="020B0604020202020204" pitchFamily="34" charset="0"/>
              <a:buChar char="•"/>
            </a:pPr>
            <a:r>
              <a:rPr lang="en-US" sz="2200" dirty="0">
                <a:latin typeface="Verdana Pro" panose="020B0604030504040204" pitchFamily="34" charset="0"/>
              </a:rPr>
              <a:t>Site Selection &amp; Design Characteristics </a:t>
            </a:r>
          </a:p>
          <a:p>
            <a:pPr marL="800100" lvl="1" indent="-342900">
              <a:buFont typeface="Arial" panose="020B0604020202020204" pitchFamily="34" charset="0"/>
              <a:buChar char="•"/>
            </a:pPr>
            <a:endParaRPr lang="en-US" sz="2200" dirty="0">
              <a:latin typeface="Verdana Pro" panose="020B0604030504040204" pitchFamily="34" charset="0"/>
            </a:endParaRPr>
          </a:p>
          <a:p>
            <a:pPr marL="800100" lvl="1" indent="-342900">
              <a:buFont typeface="Arial" panose="020B0604020202020204" pitchFamily="34" charset="0"/>
              <a:buChar char="•"/>
            </a:pPr>
            <a:r>
              <a:rPr lang="en-US" sz="2200" dirty="0">
                <a:latin typeface="Verdana Pro" panose="020B0604030504040204" pitchFamily="34" charset="0"/>
              </a:rPr>
              <a:t>Market Analysis  </a:t>
            </a:r>
          </a:p>
          <a:p>
            <a:pPr marL="800100" lvl="1" indent="-342900">
              <a:buFont typeface="Arial" panose="020B0604020202020204" pitchFamily="34" charset="0"/>
              <a:buChar char="•"/>
            </a:pPr>
            <a:endParaRPr lang="en-US" sz="2200" dirty="0">
              <a:latin typeface="Verdana Pro" panose="020B0604030504040204" pitchFamily="34" charset="0"/>
            </a:endParaRPr>
          </a:p>
          <a:p>
            <a:pPr marL="800100" lvl="1" indent="-342900">
              <a:buFont typeface="Arial" panose="020B0604020202020204" pitchFamily="34" charset="0"/>
              <a:buChar char="•"/>
            </a:pPr>
            <a:r>
              <a:rPr lang="en-US" sz="2200" dirty="0">
                <a:latin typeface="Verdana Pro" panose="020B0604030504040204" pitchFamily="34" charset="0"/>
              </a:rPr>
              <a:t>Priority Points</a:t>
            </a:r>
          </a:p>
        </p:txBody>
      </p:sp>
      <p:sp>
        <p:nvSpPr>
          <p:cNvPr id="7" name="Rectangle 1">
            <a:extLst>
              <a:ext uri="{FF2B5EF4-FFF2-40B4-BE49-F238E27FC236}">
                <a16:creationId xmlns:a16="http://schemas.microsoft.com/office/drawing/2014/main" id="{CA8A7CBD-9E5D-E0A0-FE0E-4D8A5DE01ECC}"/>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8128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5E87B-C450-3893-1F9E-08038A9AD56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CC3467B-F50C-5A60-9F60-183EEA5F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0ECB134B-8614-30F2-5118-11634CD28346}"/>
              </a:ext>
            </a:extLst>
          </p:cNvPr>
          <p:cNvSpPr>
            <a:spLocks noGrp="1"/>
          </p:cNvSpPr>
          <p:nvPr>
            <p:ph type="sldNum" sz="quarter" idx="12"/>
          </p:nvPr>
        </p:nvSpPr>
        <p:spPr/>
        <p:txBody>
          <a:bodyPr/>
          <a:lstStyle/>
          <a:p>
            <a:fld id="{4B11EF23-965B-457A-9A50-EFB86E7F2723}" type="slidenum">
              <a:rPr lang="en-US" altLang="en-US" smtClean="0"/>
              <a:pPr/>
              <a:t>15</a:t>
            </a:fld>
            <a:endParaRPr lang="en-US" altLang="en-US"/>
          </a:p>
        </p:txBody>
      </p:sp>
      <p:sp>
        <p:nvSpPr>
          <p:cNvPr id="9" name="TextBox 8">
            <a:extLst>
              <a:ext uri="{FF2B5EF4-FFF2-40B4-BE49-F238E27FC236}">
                <a16:creationId xmlns:a16="http://schemas.microsoft.com/office/drawing/2014/main" id="{670058FB-95D7-4D9C-699A-D77538F0D0EE}"/>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F0890A01-1B77-C085-E00A-CC28B73726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45EC75-DFBC-E010-FBF7-465B4752B55B}"/>
              </a:ext>
            </a:extLst>
          </p:cNvPr>
          <p:cNvSpPr txBox="1"/>
          <p:nvPr/>
        </p:nvSpPr>
        <p:spPr>
          <a:xfrm>
            <a:off x="284146" y="1403235"/>
            <a:ext cx="8231204" cy="5109091"/>
          </a:xfrm>
          <a:prstGeom prst="rect">
            <a:avLst/>
          </a:prstGeom>
          <a:noFill/>
        </p:spPr>
        <p:txBody>
          <a:bodyPr wrap="square" rtlCol="0">
            <a:spAutoFit/>
          </a:bodyPr>
          <a:lstStyle/>
          <a:p>
            <a:r>
              <a:rPr lang="en-US" sz="2200" dirty="0">
                <a:latin typeface="Verdana Pro" panose="020B0604030504040204" pitchFamily="34" charset="0"/>
              </a:rPr>
              <a:t>Financial Feasibility &amp; Project Readiness</a:t>
            </a:r>
          </a:p>
          <a:p>
            <a:endParaRPr lang="en-US" sz="2200" dirty="0">
              <a:latin typeface="Verdana Pro" panose="020B0604030504040204" pitchFamily="34" charset="0"/>
            </a:endParaRPr>
          </a:p>
          <a:p>
            <a:r>
              <a:rPr lang="en-US" sz="2000" dirty="0">
                <a:latin typeface="Verdana Pro" panose="020B0604030504040204" pitchFamily="34" charset="0"/>
              </a:rPr>
              <a:t>AHTF Pro Forma </a:t>
            </a:r>
          </a:p>
          <a:p>
            <a:pPr marL="342900" indent="-342900">
              <a:buFont typeface="Arial" panose="020B0604020202020204" pitchFamily="34" charset="0"/>
              <a:buChar char="•"/>
            </a:pPr>
            <a:r>
              <a:rPr lang="en-US" sz="2000" b="1" dirty="0">
                <a:latin typeface="Verdana Pro" panose="020B0604030504040204" pitchFamily="34" charset="0"/>
              </a:rPr>
              <a:t>10</a:t>
            </a:r>
            <a:r>
              <a:rPr lang="en-US" sz="2000" b="1" spc="300" dirty="0">
                <a:latin typeface="Verdana Pro" panose="020B0604030504040204" pitchFamily="34" charset="0"/>
              </a:rPr>
              <a:t> points</a:t>
            </a:r>
            <a:r>
              <a:rPr lang="en-US" sz="2000" b="1" dirty="0">
                <a:latin typeface="Verdana Pro" panose="020B0604030504040204" pitchFamily="34" charset="0"/>
              </a:rPr>
              <a:t>: </a:t>
            </a:r>
            <a:r>
              <a:rPr lang="en-US" sz="2000" dirty="0">
                <a:latin typeface="Verdana Pro" panose="020B0604030504040204" pitchFamily="34" charset="0"/>
              </a:rPr>
              <a:t>The AHTF Pro Forma contains a realistic set of funding sources and uses, development budget, and operating budget based on reasonable assumptions with all line items falling within expected parameters </a:t>
            </a:r>
          </a:p>
          <a:p>
            <a:pPr marL="342900" indent="-342900">
              <a:buFont typeface="Arial" panose="020B0604020202020204" pitchFamily="34" charset="0"/>
              <a:buChar char="•"/>
            </a:pPr>
            <a:r>
              <a:rPr lang="en-US" sz="2000" b="1" dirty="0">
                <a:latin typeface="Verdana Pro" panose="020B0604030504040204" pitchFamily="34" charset="0"/>
              </a:rPr>
              <a:t>5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The AHTF Pro Forma contains a realistic set of funding sources and uses, development budget, and operating budget based on reasonable assumptions with most line items falling within expected parameters </a:t>
            </a:r>
          </a:p>
          <a:p>
            <a:pPr marL="342900" indent="-342900">
              <a:buFont typeface="Arial" panose="020B0604020202020204" pitchFamily="34" charset="0"/>
              <a:buChar char="•"/>
            </a:pPr>
            <a:r>
              <a:rPr lang="en-US" sz="2000" b="1" dirty="0">
                <a:latin typeface="Verdana Pro" panose="020B0604030504040204" pitchFamily="34" charset="0"/>
              </a:rPr>
              <a:t>0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The AHTF Pro Forma contains an unrealistic set of funding sources and uses, development budget, and operating budget based on reasonable assumptions with most line items falling outside expected parameters</a:t>
            </a:r>
          </a:p>
          <a:p>
            <a:pPr lvl="1"/>
            <a:endParaRPr lang="en-US" sz="2200" dirty="0">
              <a:latin typeface="Verdana Pro" panose="020B0604030504040204" pitchFamily="34" charset="0"/>
            </a:endParaRPr>
          </a:p>
        </p:txBody>
      </p:sp>
      <p:sp>
        <p:nvSpPr>
          <p:cNvPr id="7" name="Rectangle 1">
            <a:extLst>
              <a:ext uri="{FF2B5EF4-FFF2-40B4-BE49-F238E27FC236}">
                <a16:creationId xmlns:a16="http://schemas.microsoft.com/office/drawing/2014/main" id="{731D4202-5B3C-B882-D53C-8B0E4954FB5A}"/>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7149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D920-CD98-F1E0-6837-9587E197EE1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AB6EE5F-3245-2914-179A-F3C541824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DB2E333E-CB42-37EC-B40F-E7F0ED408EF3}"/>
              </a:ext>
            </a:extLst>
          </p:cNvPr>
          <p:cNvSpPr>
            <a:spLocks noGrp="1"/>
          </p:cNvSpPr>
          <p:nvPr>
            <p:ph type="sldNum" sz="quarter" idx="12"/>
          </p:nvPr>
        </p:nvSpPr>
        <p:spPr/>
        <p:txBody>
          <a:bodyPr/>
          <a:lstStyle/>
          <a:p>
            <a:fld id="{4B11EF23-965B-457A-9A50-EFB86E7F2723}" type="slidenum">
              <a:rPr lang="en-US" altLang="en-US" smtClean="0"/>
              <a:pPr/>
              <a:t>16</a:t>
            </a:fld>
            <a:endParaRPr lang="en-US" altLang="en-US"/>
          </a:p>
        </p:txBody>
      </p:sp>
      <p:sp>
        <p:nvSpPr>
          <p:cNvPr id="9" name="TextBox 8">
            <a:extLst>
              <a:ext uri="{FF2B5EF4-FFF2-40B4-BE49-F238E27FC236}">
                <a16:creationId xmlns:a16="http://schemas.microsoft.com/office/drawing/2014/main" id="{950AB8D0-0E36-3B7B-E327-A9B194C70012}"/>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96990615-4191-85AF-199B-6782A6437D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870497-26A6-2487-8B71-6525E5FA42E1}"/>
              </a:ext>
            </a:extLst>
          </p:cNvPr>
          <p:cNvSpPr txBox="1"/>
          <p:nvPr/>
        </p:nvSpPr>
        <p:spPr>
          <a:xfrm>
            <a:off x="284146" y="1296777"/>
            <a:ext cx="8231204"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Verdana Pro" panose="020B0604030504040204" pitchFamily="34" charset="0"/>
              </a:rPr>
              <a:t>Proforma Expected Parameters:</a:t>
            </a:r>
          </a:p>
        </p:txBody>
      </p:sp>
      <p:sp>
        <p:nvSpPr>
          <p:cNvPr id="7" name="Rectangle 1">
            <a:extLst>
              <a:ext uri="{FF2B5EF4-FFF2-40B4-BE49-F238E27FC236}">
                <a16:creationId xmlns:a16="http://schemas.microsoft.com/office/drawing/2014/main" id="{1C4B7272-EA19-E988-8B9E-8EAD13FCDD06}"/>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CE9662B8-03A8-8043-EF53-EB6595B87750}"/>
              </a:ext>
            </a:extLst>
          </p:cNvPr>
          <p:cNvGraphicFramePr>
            <a:graphicFrameLocks noGrp="1"/>
          </p:cNvGraphicFramePr>
          <p:nvPr>
            <p:extLst>
              <p:ext uri="{D42A27DB-BD31-4B8C-83A1-F6EECF244321}">
                <p14:modId xmlns:p14="http://schemas.microsoft.com/office/powerpoint/2010/main" val="1324104235"/>
              </p:ext>
            </p:extLst>
          </p:nvPr>
        </p:nvGraphicFramePr>
        <p:xfrm>
          <a:off x="923544" y="1789500"/>
          <a:ext cx="6203658" cy="4114804"/>
        </p:xfrm>
        <a:graphic>
          <a:graphicData uri="http://schemas.openxmlformats.org/drawingml/2006/table">
            <a:tbl>
              <a:tblPr firstRow="1" firstCol="1" bandRow="1"/>
              <a:tblGrid>
                <a:gridCol w="3101480">
                  <a:extLst>
                    <a:ext uri="{9D8B030D-6E8A-4147-A177-3AD203B41FA5}">
                      <a16:colId xmlns:a16="http://schemas.microsoft.com/office/drawing/2014/main" val="4156532641"/>
                    </a:ext>
                  </a:extLst>
                </a:gridCol>
                <a:gridCol w="3102178">
                  <a:extLst>
                    <a:ext uri="{9D8B030D-6E8A-4147-A177-3AD203B41FA5}">
                      <a16:colId xmlns:a16="http://schemas.microsoft.com/office/drawing/2014/main" val="238686961"/>
                    </a:ext>
                  </a:extLst>
                </a:gridCol>
              </a:tblGrid>
              <a:tr h="202065">
                <a:tc>
                  <a:txBody>
                    <a:bodyPr/>
                    <a:lstStyle/>
                    <a:p>
                      <a:pPr marL="0" marR="0">
                        <a:lnSpc>
                          <a:spcPct val="115000"/>
                        </a:lnSpc>
                        <a:spcAft>
                          <a:spcPts val="800"/>
                        </a:spcAft>
                        <a:buNone/>
                      </a:pPr>
                      <a:r>
                        <a:rPr lang="en-US" sz="1100" b="1" kern="100">
                          <a:effectLst/>
                          <a:latin typeface="Aptos" panose="020B0004020202020204" pitchFamily="34" charset="0"/>
                          <a:ea typeface="Aptos" panose="020B0004020202020204" pitchFamily="34" charset="0"/>
                          <a:cs typeface="Calibri" panose="020F0502020204030204" pitchFamily="34" charset="0"/>
                        </a:rPr>
                        <a:t>Line Item</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Aptos" panose="020B0004020202020204" pitchFamily="34" charset="0"/>
                          <a:ea typeface="Aptos" panose="020B0004020202020204" pitchFamily="34" charset="0"/>
                          <a:cs typeface="Calibri" panose="020F0502020204030204" pitchFamily="34" charset="0"/>
                        </a:rPr>
                        <a:t>Expected Standard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536781"/>
                  </a:ext>
                </a:extLst>
              </a:tr>
              <a:tr h="202065">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Construction Contingency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Minimum 2%, Maximum 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073832"/>
                  </a:ext>
                </a:extLst>
              </a:tr>
              <a:tr h="414630">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Professional Services and Carrying &amp; Financing Contingencies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Minimum 2%, Maximum 5% (combined)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8955824"/>
                  </a:ext>
                </a:extLst>
              </a:tr>
              <a:tr h="202065">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Developer Fee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Maximum 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9761654"/>
                  </a:ext>
                </a:extLst>
              </a:tr>
              <a:tr h="202065">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Profit, Overhead &amp; General Requirements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Maximum 14% combined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0502292"/>
                  </a:ext>
                </a:extLst>
              </a:tr>
              <a:tr h="202065">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Soft Costs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Maximum 28%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9972787"/>
                  </a:ext>
                </a:extLst>
              </a:tr>
              <a:tr h="839763">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Annual Per Unit Operating Costs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kern="100" dirty="0">
                          <a:effectLst/>
                          <a:latin typeface="Aptos" panose="020B0004020202020204" pitchFamily="34" charset="0"/>
                          <a:ea typeface="Aptos" panose="020B0004020202020204" pitchFamily="34" charset="0"/>
                          <a:cs typeface="Calibri" panose="020F0502020204030204" pitchFamily="34" charset="0"/>
                        </a:rPr>
                        <a:t>Between 35% and 50% of effective income (rents minus vacancies), 60% if special needs/supportive housing </a:t>
                      </a:r>
                      <a:r>
                        <a:rPr lang="en-US" sz="1100" u="sng" kern="100" dirty="0">
                          <a:effectLst/>
                          <a:latin typeface="Aptos" panose="020B0004020202020204" pitchFamily="34" charset="0"/>
                          <a:ea typeface="Aptos" panose="020B0004020202020204" pitchFamily="34" charset="0"/>
                          <a:cs typeface="Calibri" panose="020F0502020204030204" pitchFamily="34" charset="0"/>
                        </a:rPr>
                        <a:t>AND</a:t>
                      </a:r>
                      <a:r>
                        <a:rPr lang="en-US" sz="1100" kern="100" dirty="0">
                          <a:effectLst/>
                          <a:latin typeface="Aptos" panose="020B0004020202020204" pitchFamily="34" charset="0"/>
                          <a:ea typeface="Aptos" panose="020B0004020202020204" pitchFamily="34" charset="0"/>
                          <a:cs typeface="Calibri" panose="020F0502020204030204" pitchFamily="34" charset="0"/>
                        </a:rPr>
                        <a:t> project has no mandatory debt service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6332267"/>
                  </a:ext>
                </a:extLst>
              </a:tr>
              <a:tr h="202065">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Percentage Change in Net Income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Minimum 1%, Maximum 3%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2133823"/>
                  </a:ext>
                </a:extLst>
              </a:tr>
              <a:tr h="414630">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Percentage Change in Annual Operating Expenses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Minimum1%, Maximum 3%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2140059"/>
                  </a:ext>
                </a:extLst>
              </a:tr>
              <a:tr h="202065">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Debt Service Coverage Ratio</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Minimum 1.20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5972693"/>
                  </a:ext>
                </a:extLst>
              </a:tr>
              <a:tr h="202065">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Vacancy Rate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Maximum 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4049460"/>
                  </a:ext>
                </a:extLst>
              </a:tr>
              <a:tr h="627196">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Annual Management Fee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Less than $80 per unit per month OR less than 8% effective income (rents minus vacancies)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8312254"/>
                  </a:ext>
                </a:extLst>
              </a:tr>
              <a:tr h="202065">
                <a:tc>
                  <a:txBody>
                    <a:bodyPr/>
                    <a:lstStyle/>
                    <a:p>
                      <a:pPr marL="0" marR="0">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Annual Reserve Contribution per Unit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kern="100" dirty="0">
                          <a:effectLst/>
                          <a:latin typeface="Aptos" panose="020B0004020202020204" pitchFamily="34" charset="0"/>
                          <a:ea typeface="Aptos" panose="020B0004020202020204" pitchFamily="34" charset="0"/>
                          <a:cs typeface="Calibri" panose="020F0502020204030204" pitchFamily="34" charset="0"/>
                        </a:rPr>
                        <a:t>Minimum $250 per unit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4355" marR="6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0057295"/>
                  </a:ext>
                </a:extLst>
              </a:tr>
            </a:tbl>
          </a:graphicData>
        </a:graphic>
      </p:graphicFrame>
      <p:sp>
        <p:nvSpPr>
          <p:cNvPr id="8" name="Rectangle 1">
            <a:extLst>
              <a:ext uri="{FF2B5EF4-FFF2-40B4-BE49-F238E27FC236}">
                <a16:creationId xmlns:a16="http://schemas.microsoft.com/office/drawing/2014/main" id="{F570909E-ACBE-DE31-1873-73CFC8258082}"/>
              </a:ext>
            </a:extLst>
          </p:cNvPr>
          <p:cNvSpPr>
            <a:spLocks noChangeArrowheads="1"/>
          </p:cNvSpPr>
          <p:nvPr/>
        </p:nvSpPr>
        <p:spPr bwMode="auto">
          <a:xfrm>
            <a:off x="601907" y="2087304"/>
            <a:ext cx="10690325" cy="53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60603ADE-C55D-B354-3F87-B664635DA50F}"/>
              </a:ext>
            </a:extLst>
          </p:cNvPr>
          <p:cNvSpPr txBox="1"/>
          <p:nvPr/>
        </p:nvSpPr>
        <p:spPr>
          <a:xfrm>
            <a:off x="722376" y="6125444"/>
            <a:ext cx="8231204" cy="276999"/>
          </a:xfrm>
          <a:prstGeom prst="rect">
            <a:avLst/>
          </a:prstGeom>
          <a:noFill/>
        </p:spPr>
        <p:txBody>
          <a:bodyPr wrap="square" rtlCol="0">
            <a:spAutoFit/>
          </a:bodyPr>
          <a:lstStyle/>
          <a:p>
            <a:r>
              <a:rPr lang="en-US" sz="1200" dirty="0">
                <a:latin typeface="Verdana Pro" panose="020B0604030504040204" pitchFamily="34" charset="0"/>
              </a:rPr>
              <a:t>***Homeownership applications will not be scored on operating standard items.***</a:t>
            </a:r>
          </a:p>
        </p:txBody>
      </p:sp>
    </p:spTree>
    <p:extLst>
      <p:ext uri="{BB962C8B-B14F-4D97-AF65-F5344CB8AC3E}">
        <p14:creationId xmlns:p14="http://schemas.microsoft.com/office/powerpoint/2010/main" val="1971910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2CF37-3960-560A-A85B-B6E3CBD33DA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2158A83-5565-7227-D488-060249971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E1916F59-D2D4-F329-58C5-83F990F5F276}"/>
              </a:ext>
            </a:extLst>
          </p:cNvPr>
          <p:cNvSpPr>
            <a:spLocks noGrp="1"/>
          </p:cNvSpPr>
          <p:nvPr>
            <p:ph type="sldNum" sz="quarter" idx="12"/>
          </p:nvPr>
        </p:nvSpPr>
        <p:spPr/>
        <p:txBody>
          <a:bodyPr/>
          <a:lstStyle/>
          <a:p>
            <a:fld id="{4B11EF23-965B-457A-9A50-EFB86E7F2723}" type="slidenum">
              <a:rPr lang="en-US" altLang="en-US" smtClean="0"/>
              <a:pPr/>
              <a:t>17</a:t>
            </a:fld>
            <a:endParaRPr lang="en-US" altLang="en-US"/>
          </a:p>
        </p:txBody>
      </p:sp>
      <p:sp>
        <p:nvSpPr>
          <p:cNvPr id="9" name="TextBox 8">
            <a:extLst>
              <a:ext uri="{FF2B5EF4-FFF2-40B4-BE49-F238E27FC236}">
                <a16:creationId xmlns:a16="http://schemas.microsoft.com/office/drawing/2014/main" id="{5B36F9AD-CB61-7AA9-A8DA-DB54AECC848B}"/>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BC0C5C5B-D01E-664B-44BE-5762DE2E81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FAEC20-B2A7-251C-3234-36F847D6F4B7}"/>
              </a:ext>
            </a:extLst>
          </p:cNvPr>
          <p:cNvSpPr txBox="1"/>
          <p:nvPr/>
        </p:nvSpPr>
        <p:spPr>
          <a:xfrm>
            <a:off x="310896" y="1385828"/>
            <a:ext cx="8231204" cy="5078313"/>
          </a:xfrm>
          <a:prstGeom prst="rect">
            <a:avLst/>
          </a:prstGeom>
          <a:noFill/>
        </p:spPr>
        <p:txBody>
          <a:bodyPr wrap="square" rtlCol="0">
            <a:spAutoFit/>
          </a:bodyPr>
          <a:lstStyle/>
          <a:p>
            <a:r>
              <a:rPr lang="en-US" sz="2200" dirty="0">
                <a:latin typeface="Verdana Pro" panose="020B0604030504040204" pitchFamily="34" charset="0"/>
              </a:rPr>
              <a:t>Financial Feasibility &amp; Project Readiness</a:t>
            </a:r>
          </a:p>
          <a:p>
            <a:endParaRPr lang="en-US" sz="2000" dirty="0">
              <a:latin typeface="Verdana Pro" panose="020B0604030504040204" pitchFamily="34" charset="0"/>
            </a:endParaRPr>
          </a:p>
          <a:p>
            <a:r>
              <a:rPr lang="en-US" sz="2000" dirty="0">
                <a:latin typeface="Verdana Pro" panose="020B0604030504040204" pitchFamily="34" charset="0"/>
              </a:rPr>
              <a:t>Financing Commitments </a:t>
            </a:r>
          </a:p>
          <a:p>
            <a:pPr marL="285750" indent="-285750">
              <a:buFont typeface="Arial" panose="020B0604020202020204" pitchFamily="34" charset="0"/>
              <a:buChar char="•"/>
            </a:pPr>
            <a:r>
              <a:rPr lang="en-US" sz="2000" b="1" dirty="0">
                <a:latin typeface="Verdana Pro" panose="020B0604030504040204" pitchFamily="34" charset="0"/>
              </a:rPr>
              <a:t>5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Firm letters of commitment from all other funding sources have been finalized and lenders are ready to close in conjunction with AHTF funding. </a:t>
            </a:r>
          </a:p>
          <a:p>
            <a:endParaRPr lang="en-US" sz="2000" dirty="0">
              <a:latin typeface="Verdana Pro" panose="020B0604030504040204" pitchFamily="34" charset="0"/>
            </a:endParaRPr>
          </a:p>
          <a:p>
            <a:pPr marL="285750" indent="-285750">
              <a:buFont typeface="Arial" panose="020B0604020202020204" pitchFamily="34" charset="0"/>
              <a:buChar char="•"/>
            </a:pPr>
            <a:r>
              <a:rPr lang="en-US" sz="2000" b="1" dirty="0">
                <a:latin typeface="Verdana Pro" panose="020B0604030504040204" pitchFamily="34" charset="0"/>
              </a:rPr>
              <a:t>3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Firm letters of commitment are finalized by some, but not all other public and private funding sources.</a:t>
            </a:r>
          </a:p>
          <a:p>
            <a:endParaRPr lang="en-US" sz="2000" dirty="0">
              <a:latin typeface="Verdana Pro" panose="020B0604030504040204" pitchFamily="34" charset="0"/>
            </a:endParaRPr>
          </a:p>
          <a:p>
            <a:pPr marL="285750" indent="-285750">
              <a:buFont typeface="Arial" panose="020B0604020202020204" pitchFamily="34" charset="0"/>
              <a:buChar char="•"/>
            </a:pPr>
            <a:r>
              <a:rPr lang="en-US" sz="2000" b="1" dirty="0">
                <a:latin typeface="Verdana Pro" panose="020B0604030504040204" pitchFamily="34" charset="0"/>
              </a:rPr>
              <a:t>1 </a:t>
            </a:r>
            <a:r>
              <a:rPr lang="en-US" sz="2000" b="1" spc="300" dirty="0">
                <a:latin typeface="Verdana Pro" panose="020B0604030504040204" pitchFamily="34" charset="0"/>
              </a:rPr>
              <a:t>point</a:t>
            </a:r>
            <a:r>
              <a:rPr lang="en-US" sz="2000" b="1" dirty="0">
                <a:latin typeface="Verdana Pro" panose="020B0604030504040204" pitchFamily="34" charset="0"/>
              </a:rPr>
              <a:t>: </a:t>
            </a:r>
            <a:r>
              <a:rPr lang="en-US" sz="2000" dirty="0">
                <a:latin typeface="Verdana Pro" panose="020B0604030504040204" pitchFamily="34" charset="0"/>
              </a:rPr>
              <a:t>Financing commitments are substantiated with Letters of Interest that include terms of financing.</a:t>
            </a:r>
          </a:p>
          <a:p>
            <a:endParaRPr lang="en-US" sz="2000" dirty="0">
              <a:latin typeface="Verdana Pro" panose="020B0604030504040204" pitchFamily="34" charset="0"/>
            </a:endParaRPr>
          </a:p>
          <a:p>
            <a:pPr marL="285750" indent="-285750">
              <a:buFont typeface="Arial" panose="020B0604020202020204" pitchFamily="34" charset="0"/>
              <a:buChar char="•"/>
            </a:pPr>
            <a:r>
              <a:rPr lang="en-US" sz="2000" b="1" dirty="0">
                <a:latin typeface="Verdana Pro" panose="020B0604030504040204" pitchFamily="34" charset="0"/>
              </a:rPr>
              <a:t>0 </a:t>
            </a:r>
            <a:r>
              <a:rPr lang="en-US" sz="2000" b="1" spc="300" dirty="0">
                <a:latin typeface="Verdana Pro" panose="020B0604030504040204" pitchFamily="34" charset="0"/>
              </a:rPr>
              <a:t>point</a:t>
            </a:r>
            <a:r>
              <a:rPr lang="en-US" sz="2000" b="1" dirty="0">
                <a:latin typeface="Verdana Pro" panose="020B0604030504040204" pitchFamily="34" charset="0"/>
              </a:rPr>
              <a:t>: </a:t>
            </a:r>
            <a:r>
              <a:rPr lang="en-US" sz="2000" dirty="0">
                <a:latin typeface="Verdana Pro" panose="020B0604030504040204" pitchFamily="34" charset="0"/>
              </a:rPr>
              <a:t>Financing letters of interest are missing from most identified sources of financing.</a:t>
            </a:r>
          </a:p>
          <a:p>
            <a:pPr lvl="1"/>
            <a:endParaRPr lang="en-US" sz="2200" dirty="0">
              <a:latin typeface="Verdana Pro" panose="020B0604030504040204" pitchFamily="34" charset="0"/>
            </a:endParaRPr>
          </a:p>
        </p:txBody>
      </p:sp>
      <p:sp>
        <p:nvSpPr>
          <p:cNvPr id="7" name="Rectangle 1">
            <a:extLst>
              <a:ext uri="{FF2B5EF4-FFF2-40B4-BE49-F238E27FC236}">
                <a16:creationId xmlns:a16="http://schemas.microsoft.com/office/drawing/2014/main" id="{A9B331F6-0745-7375-9FE4-ECE8111F08F7}"/>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46074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4387C-7DA5-143A-E56B-ECD5054E7D6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9081930-72C2-2929-2F40-529281291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8650D2F4-B439-FD8D-2099-43BF3AD23790}"/>
              </a:ext>
            </a:extLst>
          </p:cNvPr>
          <p:cNvSpPr>
            <a:spLocks noGrp="1"/>
          </p:cNvSpPr>
          <p:nvPr>
            <p:ph type="sldNum" sz="quarter" idx="12"/>
          </p:nvPr>
        </p:nvSpPr>
        <p:spPr/>
        <p:txBody>
          <a:bodyPr/>
          <a:lstStyle/>
          <a:p>
            <a:fld id="{4B11EF23-965B-457A-9A50-EFB86E7F2723}" type="slidenum">
              <a:rPr lang="en-US" altLang="en-US" smtClean="0"/>
              <a:pPr/>
              <a:t>18</a:t>
            </a:fld>
            <a:endParaRPr lang="en-US" altLang="en-US"/>
          </a:p>
        </p:txBody>
      </p:sp>
      <p:sp>
        <p:nvSpPr>
          <p:cNvPr id="9" name="TextBox 8">
            <a:extLst>
              <a:ext uri="{FF2B5EF4-FFF2-40B4-BE49-F238E27FC236}">
                <a16:creationId xmlns:a16="http://schemas.microsoft.com/office/drawing/2014/main" id="{F076B74F-D973-E48C-A731-9F837E488686}"/>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11D5910F-D3F2-F11D-46ED-CDD9229282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FC42FE-F2C3-205F-E48D-6067687D9280}"/>
              </a:ext>
            </a:extLst>
          </p:cNvPr>
          <p:cNvSpPr txBox="1"/>
          <p:nvPr/>
        </p:nvSpPr>
        <p:spPr>
          <a:xfrm>
            <a:off x="384048" y="1354618"/>
            <a:ext cx="8231204" cy="5078313"/>
          </a:xfrm>
          <a:prstGeom prst="rect">
            <a:avLst/>
          </a:prstGeom>
          <a:noFill/>
        </p:spPr>
        <p:txBody>
          <a:bodyPr wrap="square" rtlCol="0">
            <a:spAutoFit/>
          </a:bodyPr>
          <a:lstStyle/>
          <a:p>
            <a:r>
              <a:rPr lang="en-US" sz="2200" dirty="0">
                <a:latin typeface="Verdana Pro" panose="020B0604030504040204" pitchFamily="34" charset="0"/>
              </a:rPr>
              <a:t>Financial Feasibility &amp; Project Readiness</a:t>
            </a:r>
          </a:p>
          <a:p>
            <a:endParaRPr lang="en-US" sz="2000" dirty="0">
              <a:latin typeface="Verdana Pro" panose="020B0604030504040204" pitchFamily="34" charset="0"/>
            </a:endParaRPr>
          </a:p>
          <a:p>
            <a:r>
              <a:rPr lang="en-US" sz="2000" dirty="0">
                <a:latin typeface="Verdana Pro" panose="020B0604030504040204" pitchFamily="34" charset="0"/>
              </a:rPr>
              <a:t>Planning &amp; Zoning Approvals </a:t>
            </a:r>
          </a:p>
          <a:p>
            <a:pPr marL="342900" indent="-342900">
              <a:buFont typeface="Arial" panose="020B0604020202020204" pitchFamily="34" charset="0"/>
              <a:buChar char="•"/>
            </a:pPr>
            <a:r>
              <a:rPr lang="en-US" sz="2000" b="1" dirty="0">
                <a:latin typeface="Verdana Pro" panose="020B0604030504040204" pitchFamily="34" charset="0"/>
              </a:rPr>
              <a:t>5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Project is zoned as of right OR obtained the necessary zoning board approval and received final planning board approval.</a:t>
            </a:r>
          </a:p>
          <a:p>
            <a:pPr marL="342900" indent="-342900">
              <a:buFont typeface="Arial" panose="020B0604020202020204" pitchFamily="34" charset="0"/>
              <a:buChar char="•"/>
            </a:pPr>
            <a:endParaRPr lang="en-US" sz="2000" dirty="0">
              <a:latin typeface="Verdana Pro" panose="020B0604030504040204" pitchFamily="34" charset="0"/>
            </a:endParaRPr>
          </a:p>
          <a:p>
            <a:pPr marL="342900" indent="-342900">
              <a:buFont typeface="Arial" panose="020B0604020202020204" pitchFamily="34" charset="0"/>
              <a:buChar char="•"/>
            </a:pPr>
            <a:r>
              <a:rPr lang="en-US" sz="2000" b="1" dirty="0">
                <a:latin typeface="Verdana Pro" panose="020B0604030504040204" pitchFamily="34" charset="0"/>
              </a:rPr>
              <a:t>3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Project has obtained the necessary zoning board approval and received preliminary planning board approval.</a:t>
            </a:r>
          </a:p>
          <a:p>
            <a:pPr marL="342900" indent="-342900">
              <a:buFont typeface="Arial" panose="020B0604020202020204" pitchFamily="34" charset="0"/>
              <a:buChar char="•"/>
            </a:pPr>
            <a:endParaRPr lang="en-US" sz="2000" dirty="0">
              <a:latin typeface="Verdana Pro" panose="020B0604030504040204" pitchFamily="34" charset="0"/>
            </a:endParaRPr>
          </a:p>
          <a:p>
            <a:pPr marL="342900" indent="-342900">
              <a:buFont typeface="Arial" panose="020B0604020202020204" pitchFamily="34" charset="0"/>
              <a:buChar char="•"/>
            </a:pPr>
            <a:r>
              <a:rPr lang="en-US" sz="2000" b="1" dirty="0">
                <a:latin typeface="Verdana Pro" panose="020B0604030504040204" pitchFamily="34" charset="0"/>
              </a:rPr>
              <a:t>1 </a:t>
            </a:r>
            <a:r>
              <a:rPr lang="en-US" sz="2000" b="1" spc="300" dirty="0">
                <a:latin typeface="Verdana Pro" panose="020B0604030504040204" pitchFamily="34" charset="0"/>
              </a:rPr>
              <a:t>point</a:t>
            </a:r>
            <a:r>
              <a:rPr lang="en-US" sz="2000" b="1" dirty="0">
                <a:latin typeface="Verdana Pro" panose="020B0604030504040204" pitchFamily="34" charset="0"/>
              </a:rPr>
              <a:t>: </a:t>
            </a:r>
            <a:r>
              <a:rPr lang="en-US" sz="2000" dirty="0">
                <a:latin typeface="Verdana Pro" panose="020B0604030504040204" pitchFamily="34" charset="0"/>
              </a:rPr>
              <a:t>Project has applied for planning board and/or zoning board approvals.</a:t>
            </a:r>
          </a:p>
          <a:p>
            <a:pPr marL="342900" indent="-342900">
              <a:buFont typeface="Arial" panose="020B0604020202020204" pitchFamily="34" charset="0"/>
              <a:buChar char="•"/>
            </a:pPr>
            <a:endParaRPr lang="en-US" sz="2000" dirty="0">
              <a:latin typeface="Verdana Pro" panose="020B0604030504040204" pitchFamily="34" charset="0"/>
            </a:endParaRPr>
          </a:p>
          <a:p>
            <a:pPr marL="342900" indent="-342900">
              <a:buFont typeface="Arial" panose="020B0604020202020204" pitchFamily="34" charset="0"/>
              <a:buChar char="•"/>
            </a:pPr>
            <a:r>
              <a:rPr lang="en-US" sz="2000" b="1" dirty="0">
                <a:latin typeface="Verdana Pro" panose="020B0604030504040204" pitchFamily="34" charset="0"/>
              </a:rPr>
              <a:t>0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Project has not applied for planning board and/or zoning board approvals</a:t>
            </a:r>
          </a:p>
          <a:p>
            <a:pPr lvl="1"/>
            <a:endParaRPr lang="en-US" sz="2200" dirty="0">
              <a:latin typeface="Verdana Pro" panose="020B0604030504040204" pitchFamily="34" charset="0"/>
            </a:endParaRPr>
          </a:p>
        </p:txBody>
      </p:sp>
      <p:sp>
        <p:nvSpPr>
          <p:cNvPr id="7" name="Rectangle 1">
            <a:extLst>
              <a:ext uri="{FF2B5EF4-FFF2-40B4-BE49-F238E27FC236}">
                <a16:creationId xmlns:a16="http://schemas.microsoft.com/office/drawing/2014/main" id="{9B9CCD4C-F9F2-2803-92FF-96C388D1F520}"/>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84861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4AC85-AE4C-401D-1ABC-9D8B864002D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4265C70-A586-CF81-E631-ECFA0C294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3810F9DE-ADA2-363D-ED1E-3E4A374DA464}"/>
              </a:ext>
            </a:extLst>
          </p:cNvPr>
          <p:cNvSpPr>
            <a:spLocks noGrp="1"/>
          </p:cNvSpPr>
          <p:nvPr>
            <p:ph type="sldNum" sz="quarter" idx="12"/>
          </p:nvPr>
        </p:nvSpPr>
        <p:spPr/>
        <p:txBody>
          <a:bodyPr/>
          <a:lstStyle/>
          <a:p>
            <a:fld id="{4B11EF23-965B-457A-9A50-EFB86E7F2723}" type="slidenum">
              <a:rPr lang="en-US" altLang="en-US" smtClean="0"/>
              <a:pPr/>
              <a:t>19</a:t>
            </a:fld>
            <a:endParaRPr lang="en-US" altLang="en-US"/>
          </a:p>
        </p:txBody>
      </p:sp>
      <p:sp>
        <p:nvSpPr>
          <p:cNvPr id="9" name="TextBox 8">
            <a:extLst>
              <a:ext uri="{FF2B5EF4-FFF2-40B4-BE49-F238E27FC236}">
                <a16:creationId xmlns:a16="http://schemas.microsoft.com/office/drawing/2014/main" id="{11CCD3F7-033B-739B-D110-4D86E94B12AD}"/>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A570AB62-B5F9-B1DE-BC16-D95B8E1413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6B43C9-0B1E-F439-2B40-036014936C96}"/>
              </a:ext>
            </a:extLst>
          </p:cNvPr>
          <p:cNvSpPr txBox="1"/>
          <p:nvPr/>
        </p:nvSpPr>
        <p:spPr>
          <a:xfrm>
            <a:off x="384048" y="1354618"/>
            <a:ext cx="8231204" cy="5078313"/>
          </a:xfrm>
          <a:prstGeom prst="rect">
            <a:avLst/>
          </a:prstGeom>
          <a:noFill/>
        </p:spPr>
        <p:txBody>
          <a:bodyPr wrap="square" rtlCol="0">
            <a:spAutoFit/>
          </a:bodyPr>
          <a:lstStyle/>
          <a:p>
            <a:r>
              <a:rPr lang="en-US" sz="2200" dirty="0">
                <a:latin typeface="Verdana Pro" panose="020B0604030504040204" pitchFamily="34" charset="0"/>
              </a:rPr>
              <a:t>Financial Feasibility &amp; Project Readiness</a:t>
            </a:r>
          </a:p>
          <a:p>
            <a:endParaRPr lang="en-US" sz="2000" dirty="0">
              <a:latin typeface="Verdana Pro" panose="020B0604030504040204" pitchFamily="34" charset="0"/>
            </a:endParaRPr>
          </a:p>
          <a:p>
            <a:r>
              <a:rPr lang="en-US" sz="2000" dirty="0">
                <a:latin typeface="Verdana Pro" panose="020B0604030504040204" pitchFamily="34" charset="0"/>
              </a:rPr>
              <a:t>Project Timeline </a:t>
            </a:r>
          </a:p>
          <a:p>
            <a:pPr marL="342900" indent="-342900">
              <a:buFont typeface="Arial" panose="020B0604020202020204" pitchFamily="34" charset="0"/>
              <a:buChar char="•"/>
            </a:pPr>
            <a:r>
              <a:rPr lang="en-US" sz="2000" b="1" dirty="0">
                <a:latin typeface="Verdana Pro" panose="020B0604030504040204" pitchFamily="34" charset="0"/>
              </a:rPr>
              <a:t>3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There is a strong likelihood that the project will proceed into construction within the next 12 months and the project will be completed within 4 years from the date of funding based on the project narrative, estimated timeline, and other supporting documentation.</a:t>
            </a:r>
          </a:p>
          <a:p>
            <a:pPr marL="342900" indent="-342900">
              <a:buFont typeface="Arial" panose="020B0604020202020204" pitchFamily="34" charset="0"/>
              <a:buChar char="•"/>
            </a:pPr>
            <a:r>
              <a:rPr lang="en-US" sz="2000" b="1" dirty="0">
                <a:latin typeface="Verdana Pro" panose="020B0604030504040204" pitchFamily="34" charset="0"/>
              </a:rPr>
              <a:t>2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There is a strong likelihood that the project will proceed into construction within the next 12 to 18 months and the project will be completed more than 4 years from the date of funding based on the project narrative, estimated timeline, and other supporting documentation.</a:t>
            </a:r>
          </a:p>
          <a:p>
            <a:pPr marL="342900" indent="-342900">
              <a:buFont typeface="Arial" panose="020B0604020202020204" pitchFamily="34" charset="0"/>
              <a:buChar char="•"/>
            </a:pPr>
            <a:r>
              <a:rPr lang="en-US" sz="2000" b="1" dirty="0">
                <a:latin typeface="Verdana Pro" panose="020B0604030504040204" pitchFamily="34" charset="0"/>
              </a:rPr>
              <a:t>0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The project does not have a complete or realistic timeline.</a:t>
            </a:r>
          </a:p>
          <a:p>
            <a:pPr lvl="1"/>
            <a:endParaRPr lang="en-US" sz="2200" dirty="0">
              <a:latin typeface="Verdana Pro" panose="020B0604030504040204" pitchFamily="34" charset="0"/>
            </a:endParaRPr>
          </a:p>
        </p:txBody>
      </p:sp>
      <p:sp>
        <p:nvSpPr>
          <p:cNvPr id="7" name="Rectangle 1">
            <a:extLst>
              <a:ext uri="{FF2B5EF4-FFF2-40B4-BE49-F238E27FC236}">
                <a16:creationId xmlns:a16="http://schemas.microsoft.com/office/drawing/2014/main" id="{027D3750-B258-32F1-377E-E396E7D2D4E4}"/>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5001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E254F-7CDC-46D7-BC6C-7D7985200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609FEF4E-2AF5-40A0-9B91-C9625A6604D7}"/>
              </a:ext>
            </a:extLst>
          </p:cNvPr>
          <p:cNvSpPr>
            <a:spLocks noGrp="1"/>
          </p:cNvSpPr>
          <p:nvPr>
            <p:ph type="sldNum" sz="quarter" idx="12"/>
          </p:nvPr>
        </p:nvSpPr>
        <p:spPr/>
        <p:txBody>
          <a:bodyPr/>
          <a:lstStyle/>
          <a:p>
            <a:fld id="{4B11EF23-965B-457A-9A50-EFB86E7F2723}" type="slidenum">
              <a:rPr lang="en-US" altLang="en-US" smtClean="0"/>
              <a:pPr/>
              <a:t>2</a:t>
            </a:fld>
            <a:endParaRPr lang="en-US" altLang="en-US"/>
          </a:p>
        </p:txBody>
      </p:sp>
      <p:sp>
        <p:nvSpPr>
          <p:cNvPr id="9" name="TextBox 8">
            <a:extLst>
              <a:ext uri="{FF2B5EF4-FFF2-40B4-BE49-F238E27FC236}">
                <a16:creationId xmlns:a16="http://schemas.microsoft.com/office/drawing/2014/main" id="{63C9FE1F-A6E3-4933-B570-44DFA8BFFC38}"/>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Housekeeping</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C0E2325B-9240-DC45-79F8-2F606C8EB9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BFFDE16-AF40-C05B-D97F-A9A489262828}"/>
              </a:ext>
            </a:extLst>
          </p:cNvPr>
          <p:cNvSpPr txBox="1"/>
          <p:nvPr/>
        </p:nvSpPr>
        <p:spPr>
          <a:xfrm>
            <a:off x="310896" y="1277751"/>
            <a:ext cx="8394192" cy="54476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Verdana Pro" panose="020B0604030504040204" pitchFamily="34" charset="0"/>
              </a:rPr>
              <a:t>All attendees will be on mute</a:t>
            </a:r>
          </a:p>
          <a:p>
            <a:endParaRPr lang="en-US" sz="2000" dirty="0">
              <a:latin typeface="Verdana Pro" panose="020B0604030504040204" pitchFamily="34" charset="0"/>
            </a:endParaRPr>
          </a:p>
          <a:p>
            <a:pPr marL="285750" indent="-285750">
              <a:buFont typeface="Arial" panose="020B0604020202020204" pitchFamily="34" charset="0"/>
              <a:buChar char="•"/>
            </a:pPr>
            <a:r>
              <a:rPr lang="en-US" sz="2000" dirty="0">
                <a:latin typeface="Verdana Pro" panose="020B0604030504040204" pitchFamily="34" charset="0"/>
              </a:rPr>
              <a:t>No questions will be answered as part of this webinar</a:t>
            </a:r>
          </a:p>
          <a:p>
            <a:pPr marL="285750" indent="-285750">
              <a:buFont typeface="Arial" panose="020B0604020202020204" pitchFamily="34" charset="0"/>
              <a:buChar char="•"/>
            </a:pPr>
            <a:endParaRPr lang="en-US" sz="2000" dirty="0">
              <a:latin typeface="Verdana Pro" panose="020B0604030504040204" pitchFamily="34" charset="0"/>
            </a:endParaRPr>
          </a:p>
          <a:p>
            <a:pPr marL="285750" indent="-285750">
              <a:buFont typeface="Arial" panose="020B0604020202020204" pitchFamily="34" charset="0"/>
              <a:buChar char="•"/>
            </a:pPr>
            <a:r>
              <a:rPr lang="en-US" sz="2000" dirty="0">
                <a:latin typeface="Verdana Pro" panose="020B0604030504040204" pitchFamily="34" charset="0"/>
              </a:rPr>
              <a:t>Please submit questions about the FY26 RFP via email to </a:t>
            </a:r>
            <a:r>
              <a:rPr lang="en-US" sz="2000" dirty="0">
                <a:latin typeface="Verdana Pro" panose="020B0604030504040204" pitchFamily="34" charset="0"/>
                <a:hlinkClick r:id="rId5"/>
              </a:rPr>
              <a:t>AHTF@dca.nj.gov</a:t>
            </a:r>
            <a:endParaRPr lang="en-US" sz="2000" dirty="0">
              <a:latin typeface="Verdana Pro" panose="020B0604030504040204" pitchFamily="34" charset="0"/>
            </a:endParaRPr>
          </a:p>
          <a:p>
            <a:pPr marL="285750" indent="-285750">
              <a:buFont typeface="Arial" panose="020B0604020202020204" pitchFamily="34" charset="0"/>
              <a:buChar char="•"/>
            </a:pPr>
            <a:endParaRPr lang="en-US" sz="2000" dirty="0">
              <a:latin typeface="Verdana Pro" panose="020B0604030504040204" pitchFamily="34" charset="0"/>
            </a:endParaRPr>
          </a:p>
          <a:p>
            <a:pPr marL="285750" indent="-285750">
              <a:buFont typeface="Arial" panose="020B0604020202020204" pitchFamily="34" charset="0"/>
              <a:buChar char="•"/>
            </a:pPr>
            <a:r>
              <a:rPr lang="en-US" sz="2000" dirty="0">
                <a:latin typeface="Verdana Pro" panose="020B0604030504040204" pitchFamily="34" charset="0"/>
              </a:rPr>
              <a:t>Questions will be answered in the form of FAQs that will be posted to the AHTF website weekly</a:t>
            </a:r>
          </a:p>
          <a:p>
            <a:pPr marL="285750" indent="-285750">
              <a:buFont typeface="Arial" panose="020B0604020202020204" pitchFamily="34" charset="0"/>
              <a:buChar char="•"/>
            </a:pPr>
            <a:endParaRPr lang="en-US" sz="2000" dirty="0">
              <a:latin typeface="Verdana Pro" panose="020B0604030504040204" pitchFamily="34" charset="0"/>
            </a:endParaRPr>
          </a:p>
          <a:p>
            <a:pPr marL="285750" indent="-285750">
              <a:buFont typeface="Arial" panose="020B0604020202020204" pitchFamily="34" charset="0"/>
              <a:buChar char="•"/>
            </a:pPr>
            <a:r>
              <a:rPr lang="en-US" sz="2000" dirty="0">
                <a:latin typeface="Verdana Pro" panose="020B0604030504040204" pitchFamily="34" charset="0"/>
              </a:rPr>
              <a:t>DCA staff are unable to answer questions talk about a potential project/application while the RFP process is open until after awards are announced</a:t>
            </a:r>
          </a:p>
          <a:p>
            <a:endParaRPr lang="en-US" sz="2000" dirty="0">
              <a:latin typeface="Verdana Pro" panose="020B0604030504040204" pitchFamily="34" charset="0"/>
            </a:endParaRPr>
          </a:p>
          <a:p>
            <a:pPr marL="285750" indent="-285750">
              <a:buFont typeface="Arial" panose="020B0604020202020204" pitchFamily="34" charset="0"/>
              <a:buChar char="•"/>
            </a:pPr>
            <a:r>
              <a:rPr lang="en-US" sz="2000" dirty="0">
                <a:latin typeface="Verdana Pro" panose="020B0604030504040204" pitchFamily="34" charset="0"/>
              </a:rPr>
              <a:t>Webinar recording will be posted to the AHTF website</a:t>
            </a:r>
          </a:p>
          <a:p>
            <a:pPr marL="285750" indent="-285750">
              <a:buFont typeface="Arial" panose="020B0604020202020204" pitchFamily="34" charset="0"/>
              <a:buChar char="•"/>
            </a:pPr>
            <a:endParaRPr lang="en-US" sz="2400" dirty="0">
              <a:latin typeface="Verdana Pro" panose="020B0604030504040204" pitchFamily="34" charset="0"/>
            </a:endParaRPr>
          </a:p>
          <a:p>
            <a:endParaRPr lang="en-US" sz="2400" dirty="0">
              <a:latin typeface="Verdana Pro" panose="020B0604030504040204" pitchFamily="34" charset="0"/>
            </a:endParaRPr>
          </a:p>
        </p:txBody>
      </p:sp>
    </p:spTree>
    <p:extLst>
      <p:ext uri="{BB962C8B-B14F-4D97-AF65-F5344CB8AC3E}">
        <p14:creationId xmlns:p14="http://schemas.microsoft.com/office/powerpoint/2010/main" val="1792746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FD400-29AB-F463-1AA8-0D773B10D42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14B66B1-4C07-0F27-ADE8-B9AE36A03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C6BF906C-105D-F124-B4CC-8D24F48B3827}"/>
              </a:ext>
            </a:extLst>
          </p:cNvPr>
          <p:cNvSpPr>
            <a:spLocks noGrp="1"/>
          </p:cNvSpPr>
          <p:nvPr>
            <p:ph type="sldNum" sz="quarter" idx="12"/>
          </p:nvPr>
        </p:nvSpPr>
        <p:spPr/>
        <p:txBody>
          <a:bodyPr/>
          <a:lstStyle/>
          <a:p>
            <a:fld id="{4B11EF23-965B-457A-9A50-EFB86E7F2723}" type="slidenum">
              <a:rPr lang="en-US" altLang="en-US" smtClean="0"/>
              <a:pPr/>
              <a:t>20</a:t>
            </a:fld>
            <a:endParaRPr lang="en-US" altLang="en-US"/>
          </a:p>
        </p:txBody>
      </p:sp>
      <p:sp>
        <p:nvSpPr>
          <p:cNvPr id="9" name="TextBox 8">
            <a:extLst>
              <a:ext uri="{FF2B5EF4-FFF2-40B4-BE49-F238E27FC236}">
                <a16:creationId xmlns:a16="http://schemas.microsoft.com/office/drawing/2014/main" id="{C082D5D5-8592-59CE-8F05-66EEEFD9163A}"/>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46956388-99AF-D679-9A77-CCB331F7C3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504873-8DA7-FCEE-240A-0C5CEE710772}"/>
              </a:ext>
            </a:extLst>
          </p:cNvPr>
          <p:cNvSpPr txBox="1"/>
          <p:nvPr/>
        </p:nvSpPr>
        <p:spPr>
          <a:xfrm>
            <a:off x="384048" y="1354618"/>
            <a:ext cx="8231204" cy="4462760"/>
          </a:xfrm>
          <a:prstGeom prst="rect">
            <a:avLst/>
          </a:prstGeom>
          <a:noFill/>
        </p:spPr>
        <p:txBody>
          <a:bodyPr wrap="square" rtlCol="0">
            <a:spAutoFit/>
          </a:bodyPr>
          <a:lstStyle/>
          <a:p>
            <a:r>
              <a:rPr lang="en-US" sz="2200" dirty="0">
                <a:latin typeface="Verdana Pro" panose="020B0604030504040204" pitchFamily="34" charset="0"/>
              </a:rPr>
              <a:t>Financial Feasibility &amp; Project Readiness</a:t>
            </a:r>
          </a:p>
          <a:p>
            <a:endParaRPr lang="en-US" sz="2000" dirty="0">
              <a:latin typeface="Verdana Pro" panose="020B0604030504040204" pitchFamily="34" charset="0"/>
            </a:endParaRPr>
          </a:p>
          <a:p>
            <a:r>
              <a:rPr lang="en-US" sz="2000" dirty="0">
                <a:latin typeface="Verdana Pro" panose="020B0604030504040204" pitchFamily="34" charset="0"/>
              </a:rPr>
              <a:t>Architectural Plans</a:t>
            </a:r>
          </a:p>
          <a:p>
            <a:pPr marL="342900" indent="-342900">
              <a:buFont typeface="Arial" panose="020B0604020202020204" pitchFamily="34" charset="0"/>
              <a:buChar char="•"/>
            </a:pPr>
            <a:r>
              <a:rPr lang="en-US" sz="2000" b="1" dirty="0">
                <a:latin typeface="Verdana Pro" panose="020B0604030504040204" pitchFamily="34" charset="0"/>
              </a:rPr>
              <a:t>2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Architectural plans are permit-ready and the construction budget is aligned with the plans. The plans reflect all design characteristics represented in the AHTF application.</a:t>
            </a:r>
          </a:p>
          <a:p>
            <a:pPr marL="342900" indent="-342900">
              <a:buFont typeface="Arial" panose="020B0604020202020204" pitchFamily="34" charset="0"/>
              <a:buChar char="•"/>
            </a:pPr>
            <a:r>
              <a:rPr lang="en-US" sz="2000" b="1" dirty="0">
                <a:latin typeface="Verdana Pro" panose="020B0604030504040204" pitchFamily="34" charset="0"/>
              </a:rPr>
              <a:t>1 </a:t>
            </a:r>
            <a:r>
              <a:rPr lang="en-US" sz="2000" b="1" spc="300" dirty="0">
                <a:latin typeface="Verdana Pro" panose="020B0604030504040204" pitchFamily="34" charset="0"/>
              </a:rPr>
              <a:t>point</a:t>
            </a:r>
            <a:r>
              <a:rPr lang="en-US" sz="2000" b="1" dirty="0">
                <a:latin typeface="Verdana Pro" panose="020B0604030504040204" pitchFamily="34" charset="0"/>
              </a:rPr>
              <a:t>: </a:t>
            </a:r>
            <a:r>
              <a:rPr lang="en-US" sz="2000" dirty="0">
                <a:latin typeface="Verdana Pro" panose="020B0604030504040204" pitchFamily="34" charset="0"/>
              </a:rPr>
              <a:t>Architectural plans are not yet permit-ready but have been developed beyond the schematic design phase. The plans reflect all design characteristics represented in the AHTF application.</a:t>
            </a:r>
          </a:p>
          <a:p>
            <a:pPr marL="342900" indent="-342900">
              <a:buFont typeface="Arial" panose="020B0604020202020204" pitchFamily="34" charset="0"/>
              <a:buChar char="•"/>
            </a:pPr>
            <a:r>
              <a:rPr lang="en-US" sz="2000" b="1" dirty="0">
                <a:latin typeface="Verdana Pro" panose="020B0604030504040204" pitchFamily="34" charset="0"/>
              </a:rPr>
              <a:t>0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Architectural plans are in the schematic design phase. </a:t>
            </a:r>
          </a:p>
          <a:p>
            <a:pPr lvl="1"/>
            <a:endParaRPr lang="en-US" sz="2200" dirty="0">
              <a:latin typeface="Verdana Pro" panose="020B0604030504040204" pitchFamily="34" charset="0"/>
            </a:endParaRPr>
          </a:p>
        </p:txBody>
      </p:sp>
      <p:sp>
        <p:nvSpPr>
          <p:cNvPr id="7" name="Rectangle 1">
            <a:extLst>
              <a:ext uri="{FF2B5EF4-FFF2-40B4-BE49-F238E27FC236}">
                <a16:creationId xmlns:a16="http://schemas.microsoft.com/office/drawing/2014/main" id="{7ACF0322-5774-CAF7-644B-4F3E9A0B7A17}"/>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6492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CF979-D72A-0193-EA43-212480EEFEC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2203843-ACD3-1B91-84F4-DC29C1FA8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3BE389BB-C9AB-D46B-90AC-9A7067CE69D0}"/>
              </a:ext>
            </a:extLst>
          </p:cNvPr>
          <p:cNvSpPr>
            <a:spLocks noGrp="1"/>
          </p:cNvSpPr>
          <p:nvPr>
            <p:ph type="sldNum" sz="quarter" idx="12"/>
          </p:nvPr>
        </p:nvSpPr>
        <p:spPr/>
        <p:txBody>
          <a:bodyPr/>
          <a:lstStyle/>
          <a:p>
            <a:fld id="{4B11EF23-965B-457A-9A50-EFB86E7F2723}" type="slidenum">
              <a:rPr lang="en-US" altLang="en-US" smtClean="0"/>
              <a:pPr/>
              <a:t>21</a:t>
            </a:fld>
            <a:endParaRPr lang="en-US" altLang="en-US"/>
          </a:p>
        </p:txBody>
      </p:sp>
      <p:sp>
        <p:nvSpPr>
          <p:cNvPr id="9" name="TextBox 8">
            <a:extLst>
              <a:ext uri="{FF2B5EF4-FFF2-40B4-BE49-F238E27FC236}">
                <a16:creationId xmlns:a16="http://schemas.microsoft.com/office/drawing/2014/main" id="{CD87A19D-6C81-FE30-A042-2560075E0328}"/>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73B96128-5D1B-7AFF-0869-877139C194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E4EBE6-C4C2-1F5C-2052-8C6D11717345}"/>
              </a:ext>
            </a:extLst>
          </p:cNvPr>
          <p:cNvSpPr txBox="1"/>
          <p:nvPr/>
        </p:nvSpPr>
        <p:spPr>
          <a:xfrm>
            <a:off x="384048" y="1354618"/>
            <a:ext cx="8231204" cy="1754326"/>
          </a:xfrm>
          <a:prstGeom prst="rect">
            <a:avLst/>
          </a:prstGeom>
          <a:noFill/>
        </p:spPr>
        <p:txBody>
          <a:bodyPr wrap="square" rtlCol="0">
            <a:spAutoFit/>
          </a:bodyPr>
          <a:lstStyle/>
          <a:p>
            <a:r>
              <a:rPr lang="en-US" sz="2200" dirty="0">
                <a:latin typeface="Verdana Pro" panose="020B0604030504040204" pitchFamily="34" charset="0"/>
              </a:rPr>
              <a:t>Construction and Operating Cost Reasonableness </a:t>
            </a:r>
          </a:p>
          <a:p>
            <a:pPr marL="342900" indent="-342900">
              <a:buFont typeface="Arial" panose="020B0604020202020204" pitchFamily="34" charset="0"/>
              <a:buChar char="•"/>
            </a:pPr>
            <a:r>
              <a:rPr lang="en-US" sz="2200" dirty="0">
                <a:latin typeface="Verdana Pro" panose="020B0604030504040204" pitchFamily="34" charset="0"/>
              </a:rPr>
              <a:t>Construction Cost Guidelines </a:t>
            </a:r>
          </a:p>
          <a:p>
            <a:pPr marL="342900" indent="-342900">
              <a:buFont typeface="Arial" panose="020B0604020202020204" pitchFamily="34" charset="0"/>
              <a:buChar char="•"/>
            </a:pPr>
            <a:endParaRPr lang="en-US" sz="2200" dirty="0">
              <a:latin typeface="Verdana Pro" panose="020B0604030504040204" pitchFamily="34" charset="0"/>
            </a:endParaRPr>
          </a:p>
          <a:p>
            <a:endParaRPr lang="en-US" sz="2200" dirty="0">
              <a:latin typeface="Verdana Pro" panose="020B0604030504040204" pitchFamily="34" charset="0"/>
            </a:endParaRPr>
          </a:p>
          <a:p>
            <a:endParaRPr lang="en-US" sz="2000" dirty="0">
              <a:latin typeface="Verdana Pro" panose="020B0604030504040204" pitchFamily="34" charset="0"/>
            </a:endParaRPr>
          </a:p>
        </p:txBody>
      </p:sp>
      <p:sp>
        <p:nvSpPr>
          <p:cNvPr id="7" name="Rectangle 1">
            <a:extLst>
              <a:ext uri="{FF2B5EF4-FFF2-40B4-BE49-F238E27FC236}">
                <a16:creationId xmlns:a16="http://schemas.microsoft.com/office/drawing/2014/main" id="{D98CFFE1-4118-CA2B-D3DB-A10AD7834170}"/>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483CE3BA-E78A-7BFA-887A-A12669D6ABD7}"/>
              </a:ext>
            </a:extLst>
          </p:cNvPr>
          <p:cNvGraphicFramePr>
            <a:graphicFrameLocks noGrp="1"/>
          </p:cNvGraphicFramePr>
          <p:nvPr>
            <p:extLst>
              <p:ext uri="{D42A27DB-BD31-4B8C-83A1-F6EECF244321}">
                <p14:modId xmlns:p14="http://schemas.microsoft.com/office/powerpoint/2010/main" val="2942897712"/>
              </p:ext>
            </p:extLst>
          </p:nvPr>
        </p:nvGraphicFramePr>
        <p:xfrm>
          <a:off x="528748" y="2311097"/>
          <a:ext cx="7920988" cy="3521403"/>
        </p:xfrm>
        <a:graphic>
          <a:graphicData uri="http://schemas.openxmlformats.org/drawingml/2006/table">
            <a:tbl>
              <a:tblPr firstRow="1" firstCol="1" bandRow="1"/>
              <a:tblGrid>
                <a:gridCol w="2171422">
                  <a:extLst>
                    <a:ext uri="{9D8B030D-6E8A-4147-A177-3AD203B41FA5}">
                      <a16:colId xmlns:a16="http://schemas.microsoft.com/office/drawing/2014/main" val="3457639158"/>
                    </a:ext>
                  </a:extLst>
                </a:gridCol>
                <a:gridCol w="1149734">
                  <a:extLst>
                    <a:ext uri="{9D8B030D-6E8A-4147-A177-3AD203B41FA5}">
                      <a16:colId xmlns:a16="http://schemas.microsoft.com/office/drawing/2014/main" val="1772654023"/>
                    </a:ext>
                  </a:extLst>
                </a:gridCol>
                <a:gridCol w="1149734">
                  <a:extLst>
                    <a:ext uri="{9D8B030D-6E8A-4147-A177-3AD203B41FA5}">
                      <a16:colId xmlns:a16="http://schemas.microsoft.com/office/drawing/2014/main" val="3017539089"/>
                    </a:ext>
                  </a:extLst>
                </a:gridCol>
                <a:gridCol w="1149734">
                  <a:extLst>
                    <a:ext uri="{9D8B030D-6E8A-4147-A177-3AD203B41FA5}">
                      <a16:colId xmlns:a16="http://schemas.microsoft.com/office/drawing/2014/main" val="1626937306"/>
                    </a:ext>
                  </a:extLst>
                </a:gridCol>
                <a:gridCol w="1149734">
                  <a:extLst>
                    <a:ext uri="{9D8B030D-6E8A-4147-A177-3AD203B41FA5}">
                      <a16:colId xmlns:a16="http://schemas.microsoft.com/office/drawing/2014/main" val="1890271008"/>
                    </a:ext>
                  </a:extLst>
                </a:gridCol>
                <a:gridCol w="1150630">
                  <a:extLst>
                    <a:ext uri="{9D8B030D-6E8A-4147-A177-3AD203B41FA5}">
                      <a16:colId xmlns:a16="http://schemas.microsoft.com/office/drawing/2014/main" val="2516906051"/>
                    </a:ext>
                  </a:extLst>
                </a:gridCol>
              </a:tblGrid>
              <a:tr h="698277">
                <a:tc>
                  <a:txBody>
                    <a:bodyPr/>
                    <a:lstStyle/>
                    <a:p>
                      <a:pPr marL="0" marR="0">
                        <a:lnSpc>
                          <a:spcPct val="115000"/>
                        </a:lnSpc>
                        <a:buNone/>
                      </a:pPr>
                      <a:r>
                        <a:rPr lang="en-US" sz="1100" b="1" kern="100">
                          <a:effectLst/>
                          <a:latin typeface="Aptos" panose="020B0004020202020204" pitchFamily="34" charset="0"/>
                          <a:ea typeface="Aptos" panose="020B0004020202020204" pitchFamily="34" charset="0"/>
                          <a:cs typeface="Calibri" panose="020F0502020204030204" pitchFamily="34" charset="0"/>
                        </a:rPr>
                        <a:t>Housing Type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US" sz="1100" b="1" kern="100" dirty="0">
                          <a:effectLst/>
                          <a:latin typeface="Aptos" panose="020B0004020202020204" pitchFamily="34" charset="0"/>
                          <a:ea typeface="Aptos" panose="020B0004020202020204" pitchFamily="34" charset="0"/>
                          <a:cs typeface="Calibri" panose="020F0502020204030204" pitchFamily="34" charset="0"/>
                        </a:rPr>
                        <a:t>Studio</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endParaRPr lang="en-US" sz="1100" b="1" kern="100" dirty="0">
                        <a:effectLst/>
                        <a:latin typeface="Aptos" panose="020B0004020202020204" pitchFamily="34" charset="0"/>
                        <a:ea typeface="Aptos" panose="020B0004020202020204" pitchFamily="34" charset="0"/>
                        <a:cs typeface="Calibri" panose="020F0502020204030204" pitchFamily="34" charset="0"/>
                      </a:endParaRPr>
                    </a:p>
                    <a:p>
                      <a:pPr marL="0" marR="0" algn="ctr">
                        <a:lnSpc>
                          <a:spcPct val="115000"/>
                        </a:lnSpc>
                        <a:buNone/>
                      </a:pPr>
                      <a:r>
                        <a:rPr lang="en-US" sz="1100" b="1" kern="100" dirty="0">
                          <a:effectLst/>
                          <a:latin typeface="Aptos" panose="020B0004020202020204" pitchFamily="34" charset="0"/>
                          <a:ea typeface="Aptos" panose="020B0004020202020204" pitchFamily="34" charset="0"/>
                          <a:cs typeface="Calibri" panose="020F0502020204030204" pitchFamily="34" charset="0"/>
                        </a:rPr>
                        <a:t>1 Bedroom</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endParaRPr lang="en-US" sz="1100" b="1" kern="100" dirty="0">
                        <a:effectLst/>
                        <a:latin typeface="Aptos" panose="020B0004020202020204" pitchFamily="34" charset="0"/>
                        <a:ea typeface="Aptos" panose="020B0004020202020204" pitchFamily="34" charset="0"/>
                        <a:cs typeface="Calibri" panose="020F0502020204030204" pitchFamily="34" charset="0"/>
                      </a:endParaRPr>
                    </a:p>
                    <a:p>
                      <a:pPr marL="0" marR="0" algn="ctr">
                        <a:lnSpc>
                          <a:spcPct val="115000"/>
                        </a:lnSpc>
                        <a:buNone/>
                      </a:pPr>
                      <a:r>
                        <a:rPr lang="en-US" sz="1100" b="1" kern="100" dirty="0">
                          <a:effectLst/>
                          <a:latin typeface="Aptos" panose="020B0004020202020204" pitchFamily="34" charset="0"/>
                          <a:ea typeface="Aptos" panose="020B0004020202020204" pitchFamily="34" charset="0"/>
                          <a:cs typeface="Calibri" panose="020F0502020204030204" pitchFamily="34" charset="0"/>
                        </a:rPr>
                        <a:t>2 Bedroom</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endParaRPr lang="en-US" sz="1100" b="1" kern="100" dirty="0">
                        <a:effectLst/>
                        <a:latin typeface="Aptos" panose="020B0004020202020204" pitchFamily="34" charset="0"/>
                        <a:ea typeface="Aptos" panose="020B0004020202020204" pitchFamily="34" charset="0"/>
                        <a:cs typeface="Calibri" panose="020F0502020204030204" pitchFamily="34" charset="0"/>
                      </a:endParaRPr>
                    </a:p>
                    <a:p>
                      <a:pPr marL="0" marR="0" algn="ctr">
                        <a:lnSpc>
                          <a:spcPct val="115000"/>
                        </a:lnSpc>
                        <a:buNone/>
                      </a:pPr>
                      <a:r>
                        <a:rPr lang="en-US" sz="1100" b="1" kern="100" dirty="0">
                          <a:effectLst/>
                          <a:latin typeface="Aptos" panose="020B0004020202020204" pitchFamily="34" charset="0"/>
                          <a:ea typeface="Aptos" panose="020B0004020202020204" pitchFamily="34" charset="0"/>
                          <a:cs typeface="Calibri" panose="020F0502020204030204" pitchFamily="34" charset="0"/>
                        </a:rPr>
                        <a:t>3 Bedroom</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endParaRPr lang="en-US" sz="1100" b="1" kern="100" dirty="0">
                        <a:effectLst/>
                        <a:latin typeface="Aptos" panose="020B0004020202020204" pitchFamily="34" charset="0"/>
                        <a:ea typeface="Aptos" panose="020B0004020202020204" pitchFamily="34" charset="0"/>
                        <a:cs typeface="Calibri" panose="020F0502020204030204" pitchFamily="34" charset="0"/>
                      </a:endParaRPr>
                    </a:p>
                    <a:p>
                      <a:pPr marL="0" marR="0" algn="ctr">
                        <a:lnSpc>
                          <a:spcPct val="115000"/>
                        </a:lnSpc>
                        <a:spcAft>
                          <a:spcPts val="800"/>
                        </a:spcAft>
                        <a:buNone/>
                      </a:pPr>
                      <a:r>
                        <a:rPr lang="en-US" sz="1100" b="1" kern="100" dirty="0">
                          <a:effectLst/>
                          <a:latin typeface="Aptos" panose="020B0004020202020204" pitchFamily="34" charset="0"/>
                          <a:ea typeface="Aptos" panose="020B0004020202020204" pitchFamily="34" charset="0"/>
                          <a:cs typeface="Calibri" panose="020F0502020204030204" pitchFamily="34" charset="0"/>
                        </a:rPr>
                        <a:t>4 Bedroom</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2228951"/>
                  </a:ext>
                </a:extLst>
              </a:tr>
              <a:tr h="745982">
                <a:tc>
                  <a:txBody>
                    <a:bodyPr/>
                    <a:lstStyle/>
                    <a:p>
                      <a:pPr marL="0" marR="0">
                        <a:lnSpc>
                          <a:spcPct val="115000"/>
                        </a:lnSpc>
                        <a:buNone/>
                      </a:pPr>
                      <a:r>
                        <a:rPr lang="en-US" sz="1100" kern="100" dirty="0">
                          <a:effectLst/>
                          <a:latin typeface="Aptos" panose="020B0004020202020204" pitchFamily="34" charset="0"/>
                          <a:ea typeface="Aptos" panose="020B0004020202020204" pitchFamily="34" charset="0"/>
                          <a:cs typeface="Calibri" panose="020F0502020204030204" pitchFamily="34" charset="0"/>
                        </a:rPr>
                        <a:t>Single Family Detached/Semi-Detached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$294.29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$273.62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$254.17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$227.88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$215.01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923223"/>
                  </a:ext>
                </a:extLst>
              </a:tr>
              <a:tr h="698277">
                <a:tc>
                  <a:txBody>
                    <a:bodyPr/>
                    <a:lstStyle/>
                    <a:p>
                      <a:pPr marL="0" marR="0">
                        <a:lnSpc>
                          <a:spcPct val="115000"/>
                        </a:lnSpc>
                        <a:buNone/>
                      </a:pPr>
                      <a:r>
                        <a:rPr lang="en-US" sz="1100" kern="100" dirty="0">
                          <a:effectLst/>
                          <a:latin typeface="Aptos" panose="020B0004020202020204" pitchFamily="34" charset="0"/>
                          <a:ea typeface="Aptos" panose="020B0004020202020204" pitchFamily="34" charset="0"/>
                          <a:cs typeface="Calibri" panose="020F0502020204030204" pitchFamily="34" charset="0"/>
                        </a:rPr>
                        <a:t>Row House (1-4 Family)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$255.01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$239.12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$226.38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$208.82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$198.59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9017696"/>
                  </a:ext>
                </a:extLst>
              </a:tr>
              <a:tr h="340295">
                <a:tc>
                  <a:txBody>
                    <a:bodyPr/>
                    <a:lstStyle/>
                    <a:p>
                      <a:pPr marL="0" marR="0">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Walkup (5+ units)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$231.07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$224.39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$220.55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$217.71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$215.72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2507889"/>
                  </a:ext>
                </a:extLst>
              </a:tr>
              <a:tr h="340295">
                <a:tc>
                  <a:txBody>
                    <a:bodyPr/>
                    <a:lstStyle/>
                    <a:p>
                      <a:pPr marL="0" marR="0">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Elevator (5+ units)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$259.66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$259.66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$259.66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$259.66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100" kern="100">
                          <a:effectLst/>
                          <a:latin typeface="Aptos" panose="020B0004020202020204" pitchFamily="34" charset="0"/>
                          <a:ea typeface="Aptos" panose="020B0004020202020204" pitchFamily="34" charset="0"/>
                          <a:cs typeface="Calibri" panose="020F0502020204030204" pitchFamily="34" charset="0"/>
                        </a:rPr>
                        <a:t>$259.66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3516449"/>
                  </a:ext>
                </a:extLst>
              </a:tr>
              <a:tr h="698277">
                <a:tc>
                  <a:txBody>
                    <a:bodyPr/>
                    <a:lstStyle/>
                    <a:p>
                      <a:pPr marL="0" marR="0">
                        <a:lnSpc>
                          <a:spcPct val="115000"/>
                        </a:lnSpc>
                        <a:buNone/>
                      </a:pPr>
                      <a:r>
                        <a:rPr lang="en-US" sz="1100" kern="100">
                          <a:effectLst/>
                          <a:latin typeface="Aptos" panose="020B0004020202020204" pitchFamily="34" charset="0"/>
                          <a:ea typeface="Aptos" panose="020B0004020202020204" pitchFamily="34" charset="0"/>
                          <a:cs typeface="Calibri" panose="020F0502020204030204" pitchFamily="34" charset="0"/>
                        </a:rPr>
                        <a:t>Parking Deck (Per Space)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marL="0" marR="0" algn="ctr">
                        <a:lnSpc>
                          <a:spcPct val="115000"/>
                        </a:lnSpc>
                        <a:spcAft>
                          <a:spcPts val="800"/>
                        </a:spcAft>
                        <a:buNone/>
                      </a:pPr>
                      <a:r>
                        <a:rPr lang="en-US" sz="1100" kern="100" dirty="0">
                          <a:effectLst/>
                          <a:latin typeface="Aptos" panose="020B0004020202020204" pitchFamily="34" charset="0"/>
                          <a:ea typeface="Aptos" panose="020B0004020202020204" pitchFamily="34" charset="0"/>
                          <a:cs typeface="Calibri" panose="020F0502020204030204" pitchFamily="34" charset="0"/>
                        </a:rPr>
                        <a:t>$25,000.00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5611030"/>
                  </a:ext>
                </a:extLst>
              </a:tr>
            </a:tbl>
          </a:graphicData>
        </a:graphic>
      </p:graphicFrame>
      <p:sp>
        <p:nvSpPr>
          <p:cNvPr id="8" name="Rectangle 1">
            <a:extLst>
              <a:ext uri="{FF2B5EF4-FFF2-40B4-BE49-F238E27FC236}">
                <a16:creationId xmlns:a16="http://schemas.microsoft.com/office/drawing/2014/main" id="{2142F827-8B6F-7427-769D-043488B55B38}"/>
              </a:ext>
            </a:extLst>
          </p:cNvPr>
          <p:cNvSpPr>
            <a:spLocks noChangeArrowheads="1"/>
          </p:cNvSpPr>
          <p:nvPr/>
        </p:nvSpPr>
        <p:spPr bwMode="auto">
          <a:xfrm>
            <a:off x="173281" y="2824841"/>
            <a:ext cx="12190898"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9925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0501B-03D4-BA23-043F-FABBBF2CB4C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246E950-AE70-D44B-BBA7-CA3DE8102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3A6A31CB-14D5-FE7B-B750-38625A6F350C}"/>
              </a:ext>
            </a:extLst>
          </p:cNvPr>
          <p:cNvSpPr>
            <a:spLocks noGrp="1"/>
          </p:cNvSpPr>
          <p:nvPr>
            <p:ph type="sldNum" sz="quarter" idx="12"/>
          </p:nvPr>
        </p:nvSpPr>
        <p:spPr/>
        <p:txBody>
          <a:bodyPr/>
          <a:lstStyle/>
          <a:p>
            <a:fld id="{4B11EF23-965B-457A-9A50-EFB86E7F2723}" type="slidenum">
              <a:rPr lang="en-US" altLang="en-US" smtClean="0"/>
              <a:pPr/>
              <a:t>22</a:t>
            </a:fld>
            <a:endParaRPr lang="en-US" altLang="en-US"/>
          </a:p>
        </p:txBody>
      </p:sp>
      <p:sp>
        <p:nvSpPr>
          <p:cNvPr id="9" name="TextBox 8">
            <a:extLst>
              <a:ext uri="{FF2B5EF4-FFF2-40B4-BE49-F238E27FC236}">
                <a16:creationId xmlns:a16="http://schemas.microsoft.com/office/drawing/2014/main" id="{0D83CE8D-8BD7-A6FD-ECD5-105AF2F86FC7}"/>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8B0E43AC-865B-0E1D-12DE-7416162FF2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D425ED-0B4B-D9B5-9A01-AEB17A7C4B4D}"/>
              </a:ext>
            </a:extLst>
          </p:cNvPr>
          <p:cNvSpPr txBox="1"/>
          <p:nvPr/>
        </p:nvSpPr>
        <p:spPr>
          <a:xfrm>
            <a:off x="451024" y="1277751"/>
            <a:ext cx="8231204" cy="5970865"/>
          </a:xfrm>
          <a:prstGeom prst="rect">
            <a:avLst/>
          </a:prstGeom>
          <a:noFill/>
        </p:spPr>
        <p:txBody>
          <a:bodyPr wrap="square" rtlCol="0">
            <a:spAutoFit/>
          </a:bodyPr>
          <a:lstStyle/>
          <a:p>
            <a:r>
              <a:rPr lang="en-US" sz="2200" dirty="0">
                <a:latin typeface="Verdana Pro" panose="020B0604030504040204" pitchFamily="34" charset="0"/>
              </a:rPr>
              <a:t>Construction and Operating Cost Reasonableness </a:t>
            </a:r>
          </a:p>
          <a:p>
            <a:endParaRPr lang="en-US" sz="1400" dirty="0">
              <a:latin typeface="Verdana Pro" panose="020B0604030504040204" pitchFamily="34" charset="0"/>
            </a:endParaRPr>
          </a:p>
          <a:p>
            <a:r>
              <a:rPr lang="en-US" sz="2200" dirty="0">
                <a:latin typeface="Verdana Pro" panose="020B0604030504040204" pitchFamily="34" charset="0"/>
              </a:rPr>
              <a:t>Construction Cost Guidelines </a:t>
            </a:r>
          </a:p>
          <a:p>
            <a:pPr marL="342900" indent="-342900">
              <a:buFont typeface="Arial" panose="020B0604020202020204" pitchFamily="34" charset="0"/>
              <a:buChar char="•"/>
            </a:pPr>
            <a:r>
              <a:rPr lang="en-US" b="1" dirty="0">
                <a:latin typeface="Verdana Pro" panose="020B0604030504040204" pitchFamily="34" charset="0"/>
              </a:rPr>
              <a:t>10 </a:t>
            </a:r>
            <a:r>
              <a:rPr lang="en-US" b="1" spc="300" dirty="0">
                <a:latin typeface="Verdana Pro" panose="020B0604030504040204" pitchFamily="34" charset="0"/>
              </a:rPr>
              <a:t>points</a:t>
            </a:r>
            <a:r>
              <a:rPr lang="en-US" b="1" dirty="0">
                <a:latin typeface="Verdana Pro" panose="020B0604030504040204" pitchFamily="34" charset="0"/>
              </a:rPr>
              <a:t>: </a:t>
            </a:r>
            <a:r>
              <a:rPr lang="en-US" dirty="0">
                <a:latin typeface="Verdana Pro" panose="020B0604030504040204" pitchFamily="34" charset="0"/>
              </a:rPr>
              <a:t>Construction costs do not exceed the per square foot maximum cost.</a:t>
            </a:r>
          </a:p>
          <a:p>
            <a:pPr marL="342900" indent="-342900">
              <a:buFont typeface="Arial" panose="020B0604020202020204" pitchFamily="34" charset="0"/>
              <a:buChar char="•"/>
            </a:pPr>
            <a:r>
              <a:rPr lang="en-US" b="1" dirty="0">
                <a:latin typeface="Verdana Pro" panose="020B0604030504040204" pitchFamily="34" charset="0"/>
              </a:rPr>
              <a:t>5 </a:t>
            </a:r>
            <a:r>
              <a:rPr lang="en-US" b="1" spc="300" dirty="0">
                <a:latin typeface="Verdana Pro" panose="020B0604030504040204" pitchFamily="34" charset="0"/>
              </a:rPr>
              <a:t>points:</a:t>
            </a:r>
            <a:r>
              <a:rPr lang="en-US" b="1" dirty="0">
                <a:latin typeface="Verdana Pro" panose="020B0604030504040204" pitchFamily="34" charset="0"/>
              </a:rPr>
              <a:t> </a:t>
            </a:r>
            <a:r>
              <a:rPr lang="en-US" dirty="0">
                <a:latin typeface="Verdana Pro" panose="020B0604030504040204" pitchFamily="34" charset="0"/>
              </a:rPr>
              <a:t>Construction costs are equal to or less than 5% greater than the per square foot maximum cost and there are reasonable justifications for the higher cost.</a:t>
            </a:r>
          </a:p>
          <a:p>
            <a:pPr marL="342900" indent="-342900">
              <a:buFont typeface="Arial" panose="020B0604020202020204" pitchFamily="34" charset="0"/>
              <a:buChar char="•"/>
            </a:pPr>
            <a:r>
              <a:rPr lang="en-US" b="1" dirty="0">
                <a:latin typeface="Verdana Pro" panose="020B0604030504040204" pitchFamily="34" charset="0"/>
              </a:rPr>
              <a:t>3 </a:t>
            </a:r>
            <a:r>
              <a:rPr lang="en-US" b="1" spc="300" dirty="0">
                <a:latin typeface="Verdana Pro" panose="020B0604030504040204" pitchFamily="34" charset="0"/>
              </a:rPr>
              <a:t>points</a:t>
            </a:r>
            <a:r>
              <a:rPr lang="en-US" b="1" dirty="0">
                <a:latin typeface="Verdana Pro" panose="020B0604030504040204" pitchFamily="34" charset="0"/>
              </a:rPr>
              <a:t>: </a:t>
            </a:r>
            <a:r>
              <a:rPr lang="en-US" dirty="0">
                <a:latin typeface="Verdana Pro" panose="020B0604030504040204" pitchFamily="34" charset="0"/>
              </a:rPr>
              <a:t>Construction costs are equal to or less than 10% greater than the per square foot maximum cost and there are reasonable justifications for the higher cost.</a:t>
            </a:r>
          </a:p>
          <a:p>
            <a:pPr marL="342900" indent="-342900">
              <a:buFont typeface="Arial" panose="020B0604020202020204" pitchFamily="34" charset="0"/>
              <a:buChar char="•"/>
            </a:pPr>
            <a:r>
              <a:rPr lang="en-US" b="1" dirty="0">
                <a:latin typeface="Verdana Pro" panose="020B0604030504040204" pitchFamily="34" charset="0"/>
              </a:rPr>
              <a:t>1 </a:t>
            </a:r>
            <a:r>
              <a:rPr lang="en-US" b="1" spc="300" dirty="0">
                <a:latin typeface="Verdana Pro" panose="020B0604030504040204" pitchFamily="34" charset="0"/>
              </a:rPr>
              <a:t>point</a:t>
            </a:r>
            <a:r>
              <a:rPr lang="en-US" b="1" dirty="0">
                <a:latin typeface="Verdana Pro" panose="020B0604030504040204" pitchFamily="34" charset="0"/>
              </a:rPr>
              <a:t>: </a:t>
            </a:r>
            <a:r>
              <a:rPr lang="en-US" dirty="0">
                <a:latin typeface="Verdana Pro" panose="020B0604030504040204" pitchFamily="34" charset="0"/>
              </a:rPr>
              <a:t>Construction costs are equal to or less than 15% greater than the per square foot maximum cost and there are reasonable justifications for the higher cost.</a:t>
            </a:r>
          </a:p>
          <a:p>
            <a:pPr marL="342900" indent="-342900">
              <a:buFont typeface="Arial" panose="020B0604020202020204" pitchFamily="34" charset="0"/>
              <a:buChar char="•"/>
            </a:pPr>
            <a:r>
              <a:rPr lang="en-US" b="1" dirty="0">
                <a:latin typeface="Verdana Pro" panose="020B0604030504040204" pitchFamily="34" charset="0"/>
              </a:rPr>
              <a:t>0 </a:t>
            </a:r>
            <a:r>
              <a:rPr lang="en-US" b="1" spc="300" dirty="0">
                <a:latin typeface="Verdana Pro" panose="020B0604030504040204" pitchFamily="34" charset="0"/>
              </a:rPr>
              <a:t>points</a:t>
            </a:r>
            <a:r>
              <a:rPr lang="en-US" b="1" dirty="0">
                <a:latin typeface="Verdana Pro" panose="020B0604030504040204" pitchFamily="34" charset="0"/>
              </a:rPr>
              <a:t>: </a:t>
            </a:r>
            <a:r>
              <a:rPr lang="en-US" dirty="0">
                <a:latin typeface="Verdana Pro" panose="020B0604030504040204" pitchFamily="34" charset="0"/>
              </a:rPr>
              <a:t>Construction costs exceed 15% greater than the per square foot maximum cost and there is no reasonable justification for the higher cost.</a:t>
            </a:r>
          </a:p>
          <a:p>
            <a:pPr marL="342900" indent="-342900">
              <a:buFont typeface="Arial" panose="020B0604020202020204" pitchFamily="34" charset="0"/>
              <a:buChar char="•"/>
            </a:pPr>
            <a:endParaRPr lang="en-US" sz="2200" dirty="0">
              <a:latin typeface="Verdana Pro" panose="020B0604030504040204" pitchFamily="34" charset="0"/>
            </a:endParaRPr>
          </a:p>
          <a:p>
            <a:endParaRPr lang="en-US" sz="2200" dirty="0">
              <a:latin typeface="Verdana Pro" panose="020B0604030504040204" pitchFamily="34" charset="0"/>
            </a:endParaRPr>
          </a:p>
          <a:p>
            <a:endParaRPr lang="en-US" sz="2000" dirty="0">
              <a:latin typeface="Verdana Pro" panose="020B0604030504040204" pitchFamily="34" charset="0"/>
            </a:endParaRPr>
          </a:p>
        </p:txBody>
      </p:sp>
      <p:sp>
        <p:nvSpPr>
          <p:cNvPr id="7" name="Rectangle 1">
            <a:extLst>
              <a:ext uri="{FF2B5EF4-FFF2-40B4-BE49-F238E27FC236}">
                <a16:creationId xmlns:a16="http://schemas.microsoft.com/office/drawing/2014/main" id="{EC389472-A69A-B649-E19B-C9FE9F3D6AC3}"/>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47BB150B-0140-ACB7-3D57-DFDC7425FA0A}"/>
              </a:ext>
            </a:extLst>
          </p:cNvPr>
          <p:cNvSpPr>
            <a:spLocks noChangeArrowheads="1"/>
          </p:cNvSpPr>
          <p:nvPr/>
        </p:nvSpPr>
        <p:spPr bwMode="auto">
          <a:xfrm>
            <a:off x="173281" y="2824841"/>
            <a:ext cx="12190898"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6385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EDD1C-F8FE-CBD9-6DEA-724CD29E804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7EB076B-C5E9-AA4E-873C-8EE9BFDF9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50005166-6013-B17C-919E-11074AB6234D}"/>
              </a:ext>
            </a:extLst>
          </p:cNvPr>
          <p:cNvSpPr>
            <a:spLocks noGrp="1"/>
          </p:cNvSpPr>
          <p:nvPr>
            <p:ph type="sldNum" sz="quarter" idx="12"/>
          </p:nvPr>
        </p:nvSpPr>
        <p:spPr/>
        <p:txBody>
          <a:bodyPr/>
          <a:lstStyle/>
          <a:p>
            <a:fld id="{4B11EF23-965B-457A-9A50-EFB86E7F2723}" type="slidenum">
              <a:rPr lang="en-US" altLang="en-US" smtClean="0"/>
              <a:pPr/>
              <a:t>23</a:t>
            </a:fld>
            <a:endParaRPr lang="en-US" altLang="en-US"/>
          </a:p>
        </p:txBody>
      </p:sp>
      <p:sp>
        <p:nvSpPr>
          <p:cNvPr id="9" name="TextBox 8">
            <a:extLst>
              <a:ext uri="{FF2B5EF4-FFF2-40B4-BE49-F238E27FC236}">
                <a16:creationId xmlns:a16="http://schemas.microsoft.com/office/drawing/2014/main" id="{A229C6B4-EA5A-4A0E-7AF3-25D164CD984D}"/>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642E62A3-C5EF-39DE-E469-B4D99F0851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43CC69-E66D-E244-4019-FAC92B231058}"/>
              </a:ext>
            </a:extLst>
          </p:cNvPr>
          <p:cNvSpPr txBox="1"/>
          <p:nvPr/>
        </p:nvSpPr>
        <p:spPr>
          <a:xfrm>
            <a:off x="451024" y="1277751"/>
            <a:ext cx="8231204" cy="5786199"/>
          </a:xfrm>
          <a:prstGeom prst="rect">
            <a:avLst/>
          </a:prstGeom>
          <a:noFill/>
        </p:spPr>
        <p:txBody>
          <a:bodyPr wrap="square" rtlCol="0">
            <a:spAutoFit/>
          </a:bodyPr>
          <a:lstStyle/>
          <a:p>
            <a:r>
              <a:rPr lang="en-US" sz="2200" dirty="0">
                <a:latin typeface="Verdana Pro" panose="020B0604030504040204" pitchFamily="34" charset="0"/>
              </a:rPr>
              <a:t>Construction and Operating Cost Reasonableness </a:t>
            </a:r>
          </a:p>
          <a:p>
            <a:endParaRPr lang="en-US" sz="1200" dirty="0">
              <a:latin typeface="Verdana Pro" panose="020B0604030504040204" pitchFamily="34" charset="0"/>
            </a:endParaRPr>
          </a:p>
          <a:p>
            <a:r>
              <a:rPr lang="en-US" dirty="0">
                <a:latin typeface="Verdana Pro" panose="020B0604030504040204" pitchFamily="34" charset="0"/>
              </a:rPr>
              <a:t>Annual Per Unit Operating Expenses Guidelines </a:t>
            </a:r>
          </a:p>
          <a:p>
            <a:pPr marL="285750" indent="-285750">
              <a:buFont typeface="Arial" panose="020B0604020202020204" pitchFamily="34" charset="0"/>
              <a:buChar char="•"/>
            </a:pPr>
            <a:r>
              <a:rPr lang="en-US" b="1" dirty="0">
                <a:latin typeface="Verdana Pro" panose="020B0604030504040204" pitchFamily="34" charset="0"/>
              </a:rPr>
              <a:t>5 </a:t>
            </a:r>
            <a:r>
              <a:rPr lang="en-US" b="1" spc="300" dirty="0">
                <a:latin typeface="Verdana Pro" panose="020B0604030504040204" pitchFamily="34" charset="0"/>
              </a:rPr>
              <a:t>points</a:t>
            </a:r>
            <a:r>
              <a:rPr lang="en-US" b="1" dirty="0">
                <a:latin typeface="Verdana Pro" panose="020B0604030504040204" pitchFamily="34" charset="0"/>
              </a:rPr>
              <a:t>: </a:t>
            </a:r>
            <a:r>
              <a:rPr lang="en-US" dirty="0">
                <a:latin typeface="Verdana Pro" panose="020B0604030504040204" pitchFamily="34" charset="0"/>
              </a:rPr>
              <a:t>Annual Per Unit Operating Expenses in the AHTF Pro Forma are between 35% and 50% of Total Effective Income (rents minus vacancies).</a:t>
            </a:r>
          </a:p>
          <a:p>
            <a:pPr marL="285750" indent="-285750">
              <a:buFont typeface="Arial" panose="020B0604020202020204" pitchFamily="34" charset="0"/>
              <a:buChar char="•"/>
            </a:pPr>
            <a:r>
              <a:rPr lang="en-US" b="1" dirty="0">
                <a:latin typeface="Verdana Pro" panose="020B0604030504040204" pitchFamily="34" charset="0"/>
              </a:rPr>
              <a:t>3 </a:t>
            </a:r>
            <a:r>
              <a:rPr lang="en-US" b="1" spc="300" dirty="0">
                <a:latin typeface="Verdana Pro" panose="020B0604030504040204" pitchFamily="34" charset="0"/>
              </a:rPr>
              <a:t>points</a:t>
            </a:r>
            <a:r>
              <a:rPr lang="en-US" b="1" dirty="0">
                <a:latin typeface="Verdana Pro" panose="020B0604030504040204" pitchFamily="34" charset="0"/>
              </a:rPr>
              <a:t>: </a:t>
            </a:r>
            <a:r>
              <a:rPr lang="en-US" dirty="0">
                <a:latin typeface="Verdana Pro" panose="020B0604030504040204" pitchFamily="34" charset="0"/>
              </a:rPr>
              <a:t>Annual Per Unit Operating Expenses in the AHTF Pro Forma fall 5% or less outside the expected range 35% to 50% of Total Effective Income (rents minus vacancies).</a:t>
            </a:r>
          </a:p>
          <a:p>
            <a:pPr marL="285750" indent="-285750">
              <a:buFont typeface="Arial" panose="020B0604020202020204" pitchFamily="34" charset="0"/>
              <a:buChar char="•"/>
            </a:pPr>
            <a:r>
              <a:rPr lang="en-US" b="1" dirty="0">
                <a:latin typeface="Verdana Pro" panose="020B0604030504040204" pitchFamily="34" charset="0"/>
              </a:rPr>
              <a:t>2 </a:t>
            </a:r>
            <a:r>
              <a:rPr lang="en-US" b="1" spc="300" dirty="0">
                <a:latin typeface="Verdana Pro" panose="020B0604030504040204" pitchFamily="34" charset="0"/>
              </a:rPr>
              <a:t>points</a:t>
            </a:r>
            <a:r>
              <a:rPr lang="en-US" b="1" dirty="0">
                <a:latin typeface="Verdana Pro" panose="020B0604030504040204" pitchFamily="34" charset="0"/>
              </a:rPr>
              <a:t>: </a:t>
            </a:r>
            <a:r>
              <a:rPr lang="en-US" dirty="0">
                <a:latin typeface="Verdana Pro" panose="020B0604030504040204" pitchFamily="34" charset="0"/>
              </a:rPr>
              <a:t>Annual Per Unit Operating Expenses in the AHTF Pro Forma fall 10% or less outside the expected range 35% to 50% of Total Effective Income (rents minus vacancies).</a:t>
            </a:r>
          </a:p>
          <a:p>
            <a:pPr marL="285750" indent="-285750">
              <a:buFont typeface="Arial" panose="020B0604020202020204" pitchFamily="34" charset="0"/>
              <a:buChar char="•"/>
            </a:pPr>
            <a:r>
              <a:rPr lang="en-US" b="1" dirty="0">
                <a:latin typeface="Verdana Pro" panose="020B0604030504040204" pitchFamily="34" charset="0"/>
              </a:rPr>
              <a:t>1 </a:t>
            </a:r>
            <a:r>
              <a:rPr lang="en-US" b="1" spc="300" dirty="0">
                <a:latin typeface="Verdana Pro" panose="020B0604030504040204" pitchFamily="34" charset="0"/>
              </a:rPr>
              <a:t>point</a:t>
            </a:r>
            <a:r>
              <a:rPr lang="en-US" b="1" dirty="0">
                <a:latin typeface="Verdana Pro" panose="020B0604030504040204" pitchFamily="34" charset="0"/>
              </a:rPr>
              <a:t>: </a:t>
            </a:r>
            <a:r>
              <a:rPr lang="en-US" dirty="0">
                <a:latin typeface="Verdana Pro" panose="020B0604030504040204" pitchFamily="34" charset="0"/>
              </a:rPr>
              <a:t>Annual Per Unit Operating Expenses in the AHTF Pro Forma fall 15% or less outside the expected range 35% to 50% of Total Effective Income (rents minus vacancies).</a:t>
            </a:r>
          </a:p>
          <a:p>
            <a:pPr marL="285750" indent="-285750">
              <a:buFont typeface="Arial" panose="020B0604020202020204" pitchFamily="34" charset="0"/>
              <a:buChar char="•"/>
            </a:pPr>
            <a:r>
              <a:rPr lang="en-US" b="1" dirty="0">
                <a:latin typeface="Verdana Pro" panose="020B0604030504040204" pitchFamily="34" charset="0"/>
              </a:rPr>
              <a:t>0 </a:t>
            </a:r>
            <a:r>
              <a:rPr lang="en-US" b="1" spc="300" dirty="0">
                <a:latin typeface="Verdana Pro" panose="020B0604030504040204" pitchFamily="34" charset="0"/>
              </a:rPr>
              <a:t>points</a:t>
            </a:r>
            <a:r>
              <a:rPr lang="en-US" b="1" dirty="0">
                <a:latin typeface="Verdana Pro" panose="020B0604030504040204" pitchFamily="34" charset="0"/>
              </a:rPr>
              <a:t>: </a:t>
            </a:r>
            <a:r>
              <a:rPr lang="en-US" dirty="0">
                <a:latin typeface="Verdana Pro" panose="020B0604030504040204" pitchFamily="34" charset="0"/>
              </a:rPr>
              <a:t>Annual Per Unit Operating Expenses in the AHTF Pro Forma fall greater than 15% outside the expected range 35% to 50% if Total Effective Income (rents minus vacancies).</a:t>
            </a:r>
          </a:p>
          <a:p>
            <a:endParaRPr lang="en-US" sz="2200" dirty="0">
              <a:latin typeface="Verdana Pro" panose="020B0604030504040204" pitchFamily="34" charset="0"/>
            </a:endParaRPr>
          </a:p>
          <a:p>
            <a:endParaRPr lang="en-US" sz="2000" dirty="0">
              <a:latin typeface="Verdana Pro" panose="020B0604030504040204" pitchFamily="34" charset="0"/>
            </a:endParaRPr>
          </a:p>
        </p:txBody>
      </p:sp>
      <p:sp>
        <p:nvSpPr>
          <p:cNvPr id="7" name="Rectangle 1">
            <a:extLst>
              <a:ext uri="{FF2B5EF4-FFF2-40B4-BE49-F238E27FC236}">
                <a16:creationId xmlns:a16="http://schemas.microsoft.com/office/drawing/2014/main" id="{1A2292FF-B608-AEC4-0A8F-CC1777407CAC}"/>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4CEC8105-4DFA-EFF3-38D9-46B60173621C}"/>
              </a:ext>
            </a:extLst>
          </p:cNvPr>
          <p:cNvSpPr>
            <a:spLocks noChangeArrowheads="1"/>
          </p:cNvSpPr>
          <p:nvPr/>
        </p:nvSpPr>
        <p:spPr bwMode="auto">
          <a:xfrm>
            <a:off x="173281" y="2824841"/>
            <a:ext cx="12190898"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8960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7703A-B014-C8AF-C737-CC4B16871D9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A08CA19-A29A-077D-C897-C4D158D7D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1D721174-E017-425F-DD5D-8AE4E7B75BEA}"/>
              </a:ext>
            </a:extLst>
          </p:cNvPr>
          <p:cNvSpPr>
            <a:spLocks noGrp="1"/>
          </p:cNvSpPr>
          <p:nvPr>
            <p:ph type="sldNum" sz="quarter" idx="12"/>
          </p:nvPr>
        </p:nvSpPr>
        <p:spPr/>
        <p:txBody>
          <a:bodyPr/>
          <a:lstStyle/>
          <a:p>
            <a:fld id="{4B11EF23-965B-457A-9A50-EFB86E7F2723}" type="slidenum">
              <a:rPr lang="en-US" altLang="en-US" smtClean="0"/>
              <a:pPr/>
              <a:t>24</a:t>
            </a:fld>
            <a:endParaRPr lang="en-US" altLang="en-US"/>
          </a:p>
        </p:txBody>
      </p:sp>
      <p:sp>
        <p:nvSpPr>
          <p:cNvPr id="9" name="TextBox 8">
            <a:extLst>
              <a:ext uri="{FF2B5EF4-FFF2-40B4-BE49-F238E27FC236}">
                <a16:creationId xmlns:a16="http://schemas.microsoft.com/office/drawing/2014/main" id="{C7410A99-4585-2123-8B31-4D06BC968C8B}"/>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0C06D66F-32F1-D326-C9D3-AF9B7E3A4B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933E9A-9064-6167-E2C9-5682C8D1A199}"/>
              </a:ext>
            </a:extLst>
          </p:cNvPr>
          <p:cNvSpPr txBox="1"/>
          <p:nvPr/>
        </p:nvSpPr>
        <p:spPr>
          <a:xfrm>
            <a:off x="451024" y="1277751"/>
            <a:ext cx="8231204" cy="5632311"/>
          </a:xfrm>
          <a:prstGeom prst="rect">
            <a:avLst/>
          </a:prstGeom>
          <a:noFill/>
        </p:spPr>
        <p:txBody>
          <a:bodyPr wrap="square" rtlCol="0">
            <a:spAutoFit/>
          </a:bodyPr>
          <a:lstStyle/>
          <a:p>
            <a:r>
              <a:rPr lang="en-US" sz="2200" dirty="0">
                <a:latin typeface="Verdana Pro" panose="020B0604030504040204" pitchFamily="34" charset="0"/>
              </a:rPr>
              <a:t>Development Team Capacity &amp; Experience </a:t>
            </a:r>
            <a:endParaRPr lang="en-US" sz="1200" dirty="0">
              <a:latin typeface="Verdana Pro" panose="020B0604030504040204" pitchFamily="34" charset="0"/>
            </a:endParaRPr>
          </a:p>
          <a:p>
            <a:endParaRPr lang="en-US" dirty="0">
              <a:latin typeface="Verdana Pro" panose="020B0604030504040204" pitchFamily="34" charset="0"/>
            </a:endParaRPr>
          </a:p>
          <a:p>
            <a:r>
              <a:rPr lang="en-US" sz="2000" dirty="0">
                <a:latin typeface="Verdana Pro" panose="020B0604030504040204" pitchFamily="34" charset="0"/>
              </a:rPr>
              <a:t>Developer/Owner Capacity &amp; Experience (maximum 5 points)</a:t>
            </a:r>
          </a:p>
          <a:p>
            <a:pPr marL="285750" indent="-285750">
              <a:buFont typeface="Arial" panose="020B0604020202020204" pitchFamily="34" charset="0"/>
              <a:buChar char="•"/>
            </a:pPr>
            <a:r>
              <a:rPr lang="en-US" sz="2000" b="1" dirty="0">
                <a:latin typeface="Verdana Pro" panose="020B0604030504040204" pitchFamily="34" charset="0"/>
              </a:rPr>
              <a:t>5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The Developer/Owner has financial and workload capacity to undertake the project. The Developer/Owner demonstrates a track record in successfully completing multiple projects of similar size, scale, type, and complexity to the proposed project.</a:t>
            </a:r>
          </a:p>
          <a:p>
            <a:pPr marL="285750" indent="-285750">
              <a:buFont typeface="Arial" panose="020B0604020202020204" pitchFamily="34" charset="0"/>
              <a:buChar char="•"/>
            </a:pPr>
            <a:r>
              <a:rPr lang="en-US" sz="2000" b="1" dirty="0">
                <a:latin typeface="Verdana Pro" panose="020B0604030504040204" pitchFamily="34" charset="0"/>
              </a:rPr>
              <a:t>2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The Developer/Owner has successfully completed at least one project of similar size, scale, type, and complexity to the project.</a:t>
            </a:r>
          </a:p>
          <a:p>
            <a:pPr marL="285750" indent="-285750">
              <a:buFont typeface="Arial" panose="020B0604020202020204" pitchFamily="34" charset="0"/>
              <a:buChar char="•"/>
            </a:pPr>
            <a:r>
              <a:rPr lang="en-US" sz="2000" b="1" dirty="0">
                <a:latin typeface="Verdana Pro" panose="020B0604030504040204" pitchFamily="34" charset="0"/>
              </a:rPr>
              <a:t>0 </a:t>
            </a:r>
            <a:r>
              <a:rPr lang="en-US" sz="2000" b="1" spc="300" dirty="0">
                <a:latin typeface="Verdana Pro" panose="020B0604030504040204" pitchFamily="34" charset="0"/>
              </a:rPr>
              <a:t>points</a:t>
            </a:r>
            <a:r>
              <a:rPr lang="en-US" sz="2000" b="1" dirty="0">
                <a:latin typeface="Verdana Pro" panose="020B0604030504040204" pitchFamily="34" charset="0"/>
              </a:rPr>
              <a:t>: </a:t>
            </a:r>
            <a:r>
              <a:rPr lang="en-US" sz="2000" dirty="0">
                <a:latin typeface="Verdana Pro" panose="020B0604030504040204" pitchFamily="34" charset="0"/>
              </a:rPr>
              <a:t>The Developer/Owner’s has never completed a project of similar size, scale, type, and complexity to the project OR the Developer/Owner has a documented history of performance issues or non-compliance with projects currently in operation. </a:t>
            </a:r>
          </a:p>
          <a:p>
            <a:endParaRPr lang="en-US" sz="2000" dirty="0">
              <a:latin typeface="Verdana Pro" panose="020B0604030504040204" pitchFamily="34" charset="0"/>
            </a:endParaRPr>
          </a:p>
          <a:p>
            <a:endParaRPr lang="en-US" sz="2000" dirty="0">
              <a:latin typeface="Verdana Pro" panose="020B0604030504040204" pitchFamily="34" charset="0"/>
            </a:endParaRPr>
          </a:p>
        </p:txBody>
      </p:sp>
      <p:sp>
        <p:nvSpPr>
          <p:cNvPr id="7" name="Rectangle 1">
            <a:extLst>
              <a:ext uri="{FF2B5EF4-FFF2-40B4-BE49-F238E27FC236}">
                <a16:creationId xmlns:a16="http://schemas.microsoft.com/office/drawing/2014/main" id="{851FB417-BC1C-736A-A4D9-973F63E7A15C}"/>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3E88B261-8734-63EA-E92F-52DDA6CC2911}"/>
              </a:ext>
            </a:extLst>
          </p:cNvPr>
          <p:cNvSpPr>
            <a:spLocks noChangeArrowheads="1"/>
          </p:cNvSpPr>
          <p:nvPr/>
        </p:nvSpPr>
        <p:spPr bwMode="auto">
          <a:xfrm>
            <a:off x="173281" y="2824841"/>
            <a:ext cx="12190898"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5128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CBC58-1703-6AA7-501E-D997320220A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AA70A49-3FF4-E74D-54CA-9FD6F851C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FE140134-6E9D-C507-F116-240C8A40A201}"/>
              </a:ext>
            </a:extLst>
          </p:cNvPr>
          <p:cNvSpPr>
            <a:spLocks noGrp="1"/>
          </p:cNvSpPr>
          <p:nvPr>
            <p:ph type="sldNum" sz="quarter" idx="12"/>
          </p:nvPr>
        </p:nvSpPr>
        <p:spPr/>
        <p:txBody>
          <a:bodyPr/>
          <a:lstStyle/>
          <a:p>
            <a:fld id="{4B11EF23-965B-457A-9A50-EFB86E7F2723}" type="slidenum">
              <a:rPr lang="en-US" altLang="en-US" smtClean="0"/>
              <a:pPr/>
              <a:t>25</a:t>
            </a:fld>
            <a:endParaRPr lang="en-US" altLang="en-US"/>
          </a:p>
        </p:txBody>
      </p:sp>
      <p:sp>
        <p:nvSpPr>
          <p:cNvPr id="9" name="TextBox 8">
            <a:extLst>
              <a:ext uri="{FF2B5EF4-FFF2-40B4-BE49-F238E27FC236}">
                <a16:creationId xmlns:a16="http://schemas.microsoft.com/office/drawing/2014/main" id="{D6F76070-332C-43B4-3E83-5DBD79C98D9F}"/>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136FEB5B-F23B-3DA7-0CC6-E87C51CA76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48BD73-90F1-8479-9E3D-C4B16042F772}"/>
              </a:ext>
            </a:extLst>
          </p:cNvPr>
          <p:cNvSpPr txBox="1"/>
          <p:nvPr/>
        </p:nvSpPr>
        <p:spPr>
          <a:xfrm>
            <a:off x="451024" y="1277751"/>
            <a:ext cx="8231204" cy="5755422"/>
          </a:xfrm>
          <a:prstGeom prst="rect">
            <a:avLst/>
          </a:prstGeom>
          <a:noFill/>
        </p:spPr>
        <p:txBody>
          <a:bodyPr wrap="square" rtlCol="0">
            <a:spAutoFit/>
          </a:bodyPr>
          <a:lstStyle/>
          <a:p>
            <a:r>
              <a:rPr lang="en-US" sz="2200" dirty="0">
                <a:latin typeface="Verdana Pro" panose="020B0604030504040204" pitchFamily="34" charset="0"/>
              </a:rPr>
              <a:t>Development Team Capacity &amp; Experience </a:t>
            </a:r>
            <a:endParaRPr lang="en-US" sz="1200" dirty="0">
              <a:latin typeface="Verdana Pro" panose="020B0604030504040204" pitchFamily="34" charset="0"/>
            </a:endParaRPr>
          </a:p>
          <a:p>
            <a:endParaRPr lang="en-US" dirty="0">
              <a:latin typeface="Verdana Pro" panose="020B0604030504040204" pitchFamily="34" charset="0"/>
            </a:endParaRPr>
          </a:p>
          <a:p>
            <a:r>
              <a:rPr lang="en-US" dirty="0">
                <a:latin typeface="Verdana Pro" panose="020B0604030504040204" pitchFamily="34" charset="0"/>
              </a:rPr>
              <a:t>General Contractor Capacity &amp; Experience </a:t>
            </a:r>
          </a:p>
          <a:p>
            <a:pPr marL="285750" indent="-285750">
              <a:buFont typeface="Arial" panose="020B0604020202020204" pitchFamily="34" charset="0"/>
              <a:buChar char="•"/>
            </a:pPr>
            <a:r>
              <a:rPr lang="en-US" b="1" dirty="0">
                <a:latin typeface="Verdana Pro" panose="020B0604030504040204" pitchFamily="34" charset="0"/>
              </a:rPr>
              <a:t>5 </a:t>
            </a:r>
            <a:r>
              <a:rPr lang="en-US" b="1" spc="300" dirty="0">
                <a:latin typeface="Verdana Pro" panose="020B0604030504040204" pitchFamily="34" charset="0"/>
              </a:rPr>
              <a:t>points</a:t>
            </a:r>
            <a:r>
              <a:rPr lang="en-US" b="1" dirty="0">
                <a:latin typeface="Verdana Pro" panose="020B0604030504040204" pitchFamily="34" charset="0"/>
              </a:rPr>
              <a:t>: </a:t>
            </a:r>
            <a:r>
              <a:rPr lang="en-US" dirty="0">
                <a:latin typeface="Verdana Pro" panose="020B0604030504040204" pitchFamily="34" charset="0"/>
              </a:rPr>
              <a:t>The selected General Contractor demonstrates a track record (four (4) or more) in successfully completing projects of similar size, scale, type, and complexity to the proposed project. The General Contractor resume shows they are able to deliver the proposed project on time and within budget. </a:t>
            </a:r>
          </a:p>
          <a:p>
            <a:pPr marL="285750" indent="-285750">
              <a:buFont typeface="Arial" panose="020B0604020202020204" pitchFamily="34" charset="0"/>
              <a:buChar char="•"/>
            </a:pPr>
            <a:r>
              <a:rPr lang="en-US" b="1" dirty="0">
                <a:latin typeface="Verdana Pro" panose="020B0604030504040204" pitchFamily="34" charset="0"/>
              </a:rPr>
              <a:t>2 </a:t>
            </a:r>
            <a:r>
              <a:rPr lang="en-US" b="1" spc="300" dirty="0">
                <a:latin typeface="Verdana Pro" panose="020B0604030504040204" pitchFamily="34" charset="0"/>
              </a:rPr>
              <a:t>points</a:t>
            </a:r>
            <a:r>
              <a:rPr lang="en-US" b="1" dirty="0">
                <a:latin typeface="Verdana Pro" panose="020B0604030504040204" pitchFamily="34" charset="0"/>
              </a:rPr>
              <a:t>: </a:t>
            </a:r>
            <a:r>
              <a:rPr lang="en-US" dirty="0">
                <a:latin typeface="Verdana Pro" panose="020B0604030504040204" pitchFamily="34" charset="0"/>
              </a:rPr>
              <a:t>The selected General Contractor demonstrates a successful but has a limited track record (three (3) or less) in successfully completing projects of similar size, scale, type, and complexity to the proposed project. There are some concerns based on the General Contractor’s resume that they are able to deliver the proposed project on time and within budget.</a:t>
            </a:r>
          </a:p>
          <a:p>
            <a:pPr marL="285750" indent="-285750">
              <a:buFont typeface="Arial" panose="020B0604020202020204" pitchFamily="34" charset="0"/>
              <a:buChar char="•"/>
            </a:pPr>
            <a:r>
              <a:rPr lang="en-US" b="1" dirty="0">
                <a:latin typeface="Verdana Pro" panose="020B0604030504040204" pitchFamily="34" charset="0"/>
              </a:rPr>
              <a:t>0 </a:t>
            </a:r>
            <a:r>
              <a:rPr lang="en-US" b="1" spc="300" dirty="0">
                <a:latin typeface="Verdana Pro" panose="020B0604030504040204" pitchFamily="34" charset="0"/>
              </a:rPr>
              <a:t>points</a:t>
            </a:r>
            <a:r>
              <a:rPr lang="en-US" b="1" dirty="0">
                <a:latin typeface="Verdana Pro" panose="020B0604030504040204" pitchFamily="34" charset="0"/>
              </a:rPr>
              <a:t>: </a:t>
            </a:r>
            <a:r>
              <a:rPr lang="en-US" dirty="0">
                <a:latin typeface="Verdana Pro" panose="020B0604030504040204" pitchFamily="34" charset="0"/>
              </a:rPr>
              <a:t>A General Contractor has not been selected; or the selected General Contractor has minimal experience in successfully completing projects of similar size, scale, type, and complexity to the proposed project. </a:t>
            </a:r>
          </a:p>
          <a:p>
            <a:endParaRPr lang="en-US" sz="2000" dirty="0">
              <a:latin typeface="Verdana Pro" panose="020B0604030504040204" pitchFamily="34" charset="0"/>
            </a:endParaRPr>
          </a:p>
          <a:p>
            <a:endParaRPr lang="en-US" sz="2000" dirty="0">
              <a:latin typeface="Verdana Pro" panose="020B0604030504040204" pitchFamily="34" charset="0"/>
            </a:endParaRPr>
          </a:p>
        </p:txBody>
      </p:sp>
      <p:sp>
        <p:nvSpPr>
          <p:cNvPr id="7" name="Rectangle 1">
            <a:extLst>
              <a:ext uri="{FF2B5EF4-FFF2-40B4-BE49-F238E27FC236}">
                <a16:creationId xmlns:a16="http://schemas.microsoft.com/office/drawing/2014/main" id="{CF67E6B7-89B8-1C53-50FF-4DCAD1DCCD95}"/>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55A7B91E-5037-EB3C-53DA-C2E113830A93}"/>
              </a:ext>
            </a:extLst>
          </p:cNvPr>
          <p:cNvSpPr>
            <a:spLocks noChangeArrowheads="1"/>
          </p:cNvSpPr>
          <p:nvPr/>
        </p:nvSpPr>
        <p:spPr bwMode="auto">
          <a:xfrm>
            <a:off x="173281" y="2824841"/>
            <a:ext cx="12190898"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7603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5855-3F4B-E2D2-4853-F4085B2FD1F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676FE46-20C4-E094-D499-0753FA1B8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B6D8724C-DDD8-EAB9-8DDD-FDAD59F861A9}"/>
              </a:ext>
            </a:extLst>
          </p:cNvPr>
          <p:cNvSpPr>
            <a:spLocks noGrp="1"/>
          </p:cNvSpPr>
          <p:nvPr>
            <p:ph type="sldNum" sz="quarter" idx="12"/>
          </p:nvPr>
        </p:nvSpPr>
        <p:spPr/>
        <p:txBody>
          <a:bodyPr/>
          <a:lstStyle/>
          <a:p>
            <a:fld id="{4B11EF23-965B-457A-9A50-EFB86E7F2723}" type="slidenum">
              <a:rPr lang="en-US" altLang="en-US" smtClean="0"/>
              <a:pPr/>
              <a:t>26</a:t>
            </a:fld>
            <a:endParaRPr lang="en-US" altLang="en-US"/>
          </a:p>
        </p:txBody>
      </p:sp>
      <p:sp>
        <p:nvSpPr>
          <p:cNvPr id="9" name="TextBox 8">
            <a:extLst>
              <a:ext uri="{FF2B5EF4-FFF2-40B4-BE49-F238E27FC236}">
                <a16:creationId xmlns:a16="http://schemas.microsoft.com/office/drawing/2014/main" id="{83693F07-4CE9-ED7C-55CD-CC858A40E082}"/>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6A11B6BC-AB8F-0CFA-DF36-098CB3168D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F70B71-891D-D47B-2DB8-6361C07AB16B}"/>
              </a:ext>
            </a:extLst>
          </p:cNvPr>
          <p:cNvSpPr txBox="1"/>
          <p:nvPr/>
        </p:nvSpPr>
        <p:spPr>
          <a:xfrm>
            <a:off x="451024" y="1277751"/>
            <a:ext cx="8231204" cy="5755422"/>
          </a:xfrm>
          <a:prstGeom prst="rect">
            <a:avLst/>
          </a:prstGeom>
          <a:noFill/>
        </p:spPr>
        <p:txBody>
          <a:bodyPr wrap="square" rtlCol="0">
            <a:spAutoFit/>
          </a:bodyPr>
          <a:lstStyle/>
          <a:p>
            <a:r>
              <a:rPr lang="en-US" sz="2200" dirty="0">
                <a:latin typeface="Verdana Pro" panose="020B0604030504040204" pitchFamily="34" charset="0"/>
              </a:rPr>
              <a:t>Development Team Capacity &amp; Experience </a:t>
            </a:r>
            <a:endParaRPr lang="en-US" sz="1200" dirty="0">
              <a:latin typeface="Verdana Pro" panose="020B0604030504040204" pitchFamily="34" charset="0"/>
            </a:endParaRPr>
          </a:p>
          <a:p>
            <a:endParaRPr lang="en-US" sz="1200" dirty="0">
              <a:latin typeface="Verdana Pro" panose="020B0604030504040204" pitchFamily="34" charset="0"/>
            </a:endParaRPr>
          </a:p>
          <a:p>
            <a:r>
              <a:rPr lang="en-US" sz="1400" dirty="0">
                <a:latin typeface="Verdana Pro" panose="020B0604030504040204" pitchFamily="34" charset="0"/>
              </a:rPr>
              <a:t>Architect Capacity &amp; Experience </a:t>
            </a:r>
          </a:p>
          <a:p>
            <a:pPr marL="285750" indent="-285750">
              <a:buFont typeface="Arial" panose="020B0604020202020204" pitchFamily="34" charset="0"/>
              <a:buChar char="•"/>
            </a:pPr>
            <a:r>
              <a:rPr lang="en-US" sz="1400" b="1" dirty="0">
                <a:latin typeface="Verdana Pro" panose="020B0604030504040204" pitchFamily="34" charset="0"/>
              </a:rPr>
              <a:t>5 </a:t>
            </a:r>
            <a:r>
              <a:rPr lang="en-US" sz="1400" b="1" spc="300" dirty="0">
                <a:latin typeface="Verdana Pro" panose="020B0604030504040204" pitchFamily="34" charset="0"/>
              </a:rPr>
              <a:t>points:</a:t>
            </a:r>
            <a:r>
              <a:rPr lang="en-US" sz="1400" b="1" dirty="0">
                <a:latin typeface="Verdana Pro" panose="020B0604030504040204" pitchFamily="34" charset="0"/>
              </a:rPr>
              <a:t> </a:t>
            </a:r>
            <a:r>
              <a:rPr lang="en-US" sz="1400" dirty="0">
                <a:latin typeface="Verdana Pro" panose="020B0604030504040204" pitchFamily="34" charset="0"/>
              </a:rPr>
              <a:t>The selected Architect demonstrates a successful track record (four (4) or more) in designing projects of similar size, scale, type, and complexity to the proposed project. Based in their resume, the Architect has the capacity and experience to ensure the proposed design is compliant with all state and local building codes, construction standards, and accessibility requirements. The Architect has the capacity and experience to provide project oversight during the construction phase to ensure the project is delivered on time and within budget.</a:t>
            </a:r>
          </a:p>
          <a:p>
            <a:pPr marL="285750" indent="-285750">
              <a:buFont typeface="Arial" panose="020B0604020202020204" pitchFamily="34" charset="0"/>
              <a:buChar char="•"/>
            </a:pPr>
            <a:r>
              <a:rPr lang="en-US" sz="1400" b="1" dirty="0">
                <a:latin typeface="Verdana Pro" panose="020B0604030504040204" pitchFamily="34" charset="0"/>
              </a:rPr>
              <a:t>2 </a:t>
            </a:r>
            <a:r>
              <a:rPr lang="en-US" sz="1400" b="1" spc="300" dirty="0">
                <a:latin typeface="Verdana Pro" panose="020B0604030504040204" pitchFamily="34" charset="0"/>
              </a:rPr>
              <a:t>points:</a:t>
            </a:r>
            <a:r>
              <a:rPr lang="en-US" sz="1400" b="1" dirty="0">
                <a:latin typeface="Verdana Pro" panose="020B0604030504040204" pitchFamily="34" charset="0"/>
              </a:rPr>
              <a:t> </a:t>
            </a:r>
            <a:r>
              <a:rPr lang="en-US" sz="1400" dirty="0">
                <a:latin typeface="Verdana Pro" panose="020B0604030504040204" pitchFamily="34" charset="0"/>
              </a:rPr>
              <a:t>The selected Architect demonstrates a successful, but limited track record (3 or less) in designing projects of similar size, scale, type, and complexity to the proposed project. Based in their resume, there are some concerns that the Architect can ensure the proposed design is compliant with all state and local building codes, construction standards, and accessibility requirements and they have the capacity and experience to provide project oversight during the construction phase to ensure the project is delivered on time and within budget.</a:t>
            </a:r>
          </a:p>
          <a:p>
            <a:pPr marL="285750" indent="-285750">
              <a:buFont typeface="Arial" panose="020B0604020202020204" pitchFamily="34" charset="0"/>
              <a:buChar char="•"/>
            </a:pPr>
            <a:r>
              <a:rPr lang="en-US" sz="1400" b="1" dirty="0">
                <a:latin typeface="Verdana Pro" panose="020B0604030504040204" pitchFamily="34" charset="0"/>
              </a:rPr>
              <a:t>0 </a:t>
            </a:r>
            <a:r>
              <a:rPr lang="en-US" sz="1400" b="1" spc="300" dirty="0">
                <a:latin typeface="Verdana Pro" panose="020B0604030504040204" pitchFamily="34" charset="0"/>
              </a:rPr>
              <a:t>points:</a:t>
            </a:r>
            <a:r>
              <a:rPr lang="en-US" sz="1400" b="1" dirty="0">
                <a:latin typeface="Verdana Pro" panose="020B0604030504040204" pitchFamily="34" charset="0"/>
              </a:rPr>
              <a:t> </a:t>
            </a:r>
            <a:r>
              <a:rPr lang="en-US" sz="1400" dirty="0">
                <a:latin typeface="Verdana Pro" panose="020B0604030504040204" pitchFamily="34" charset="0"/>
              </a:rPr>
              <a:t>The selected Architect has no experience in projects of similar size, scale, type, and complexity to the proposed project. Based in their resume, they cannot show they have previously executed projects that are compliant with all state and local building codes, construction standards, accessibility requirements or that they have provided project oversight during the construction phase that ensured the project is delivered on time and within budget.</a:t>
            </a:r>
          </a:p>
          <a:p>
            <a:endParaRPr lang="en-US" sz="2000" dirty="0">
              <a:latin typeface="Verdana Pro" panose="020B0604030504040204" pitchFamily="34" charset="0"/>
            </a:endParaRPr>
          </a:p>
          <a:p>
            <a:endParaRPr lang="en-US" sz="2000" dirty="0">
              <a:latin typeface="Verdana Pro" panose="020B0604030504040204" pitchFamily="34" charset="0"/>
            </a:endParaRPr>
          </a:p>
        </p:txBody>
      </p:sp>
      <p:sp>
        <p:nvSpPr>
          <p:cNvPr id="7" name="Rectangle 1">
            <a:extLst>
              <a:ext uri="{FF2B5EF4-FFF2-40B4-BE49-F238E27FC236}">
                <a16:creationId xmlns:a16="http://schemas.microsoft.com/office/drawing/2014/main" id="{681BAA29-5372-66F6-3DAB-DBDA275A6D33}"/>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C105B4B2-15AC-50CC-0683-5E6E54A42E5A}"/>
              </a:ext>
            </a:extLst>
          </p:cNvPr>
          <p:cNvSpPr>
            <a:spLocks noChangeArrowheads="1"/>
          </p:cNvSpPr>
          <p:nvPr/>
        </p:nvSpPr>
        <p:spPr bwMode="auto">
          <a:xfrm>
            <a:off x="173281" y="2824841"/>
            <a:ext cx="12190898"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1082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B4101-D53F-3A0A-6ACB-869A6F6759B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AE46AEC-4371-E215-D5DB-8E5337112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58333D07-BB93-886A-C4C3-BD6601A17488}"/>
              </a:ext>
            </a:extLst>
          </p:cNvPr>
          <p:cNvSpPr>
            <a:spLocks noGrp="1"/>
          </p:cNvSpPr>
          <p:nvPr>
            <p:ph type="sldNum" sz="quarter" idx="12"/>
          </p:nvPr>
        </p:nvSpPr>
        <p:spPr/>
        <p:txBody>
          <a:bodyPr/>
          <a:lstStyle/>
          <a:p>
            <a:fld id="{4B11EF23-965B-457A-9A50-EFB86E7F2723}" type="slidenum">
              <a:rPr lang="en-US" altLang="en-US" smtClean="0"/>
              <a:pPr/>
              <a:t>27</a:t>
            </a:fld>
            <a:endParaRPr lang="en-US" altLang="en-US"/>
          </a:p>
        </p:txBody>
      </p:sp>
      <p:sp>
        <p:nvSpPr>
          <p:cNvPr id="9" name="TextBox 8">
            <a:extLst>
              <a:ext uri="{FF2B5EF4-FFF2-40B4-BE49-F238E27FC236}">
                <a16:creationId xmlns:a16="http://schemas.microsoft.com/office/drawing/2014/main" id="{8CA04FB8-AB44-439A-02D9-9E4A11CCF634}"/>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B5A1ADEC-EB95-CE8C-AE5D-84792A3C2A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EEC8DF-C874-A19E-D9D6-2581A5A107A4}"/>
              </a:ext>
            </a:extLst>
          </p:cNvPr>
          <p:cNvSpPr txBox="1"/>
          <p:nvPr/>
        </p:nvSpPr>
        <p:spPr>
          <a:xfrm>
            <a:off x="451024" y="1277751"/>
            <a:ext cx="8231204" cy="5663089"/>
          </a:xfrm>
          <a:prstGeom prst="rect">
            <a:avLst/>
          </a:prstGeom>
          <a:noFill/>
        </p:spPr>
        <p:txBody>
          <a:bodyPr wrap="square" rtlCol="0">
            <a:spAutoFit/>
          </a:bodyPr>
          <a:lstStyle/>
          <a:p>
            <a:r>
              <a:rPr lang="en-US" sz="2200" dirty="0">
                <a:latin typeface="Verdana Pro" panose="020B0604030504040204" pitchFamily="34" charset="0"/>
              </a:rPr>
              <a:t>Site Selection and Design Characteristics </a:t>
            </a:r>
          </a:p>
          <a:p>
            <a:endParaRPr lang="en-US" sz="1200" dirty="0">
              <a:latin typeface="Verdana Pro" panose="020B0604030504040204" pitchFamily="34" charset="0"/>
            </a:endParaRPr>
          </a:p>
          <a:p>
            <a:r>
              <a:rPr lang="en-US" dirty="0">
                <a:latin typeface="Verdana Pro" panose="020B0604030504040204" pitchFamily="34" charset="0"/>
              </a:rPr>
              <a:t>The proposed project site location is accessible to social, recreational, educational, commercial, and health facilities as well as municipal facilities and services. The project design is consistent with the neighborhood character. </a:t>
            </a:r>
          </a:p>
          <a:p>
            <a:endParaRPr lang="en-US" sz="1200" dirty="0">
              <a:latin typeface="Verdana Pro" panose="020B0604030504040204" pitchFamily="34" charset="0"/>
            </a:endParaRPr>
          </a:p>
          <a:p>
            <a:pPr marL="285750" indent="-285750">
              <a:buFont typeface="Arial" panose="020B0604020202020204" pitchFamily="34" charset="0"/>
              <a:buChar char="•"/>
            </a:pPr>
            <a:r>
              <a:rPr lang="en-US" b="1" dirty="0">
                <a:latin typeface="Verdana Pro" panose="020B0604030504040204" pitchFamily="34" charset="0"/>
              </a:rPr>
              <a:t>5 points: </a:t>
            </a:r>
            <a:r>
              <a:rPr lang="en-US" dirty="0">
                <a:latin typeface="Verdana Pro" panose="020B0604030504040204" pitchFamily="34" charset="0"/>
              </a:rPr>
              <a:t>Site selection is appropriate for use and accessible- walking or public transportation that is walkable- to community resources. The project design is consistent with neighborhood character. </a:t>
            </a:r>
          </a:p>
          <a:p>
            <a:pPr marL="285750" indent="-285750">
              <a:buFont typeface="Arial" panose="020B0604020202020204" pitchFamily="34" charset="0"/>
              <a:buChar char="•"/>
            </a:pPr>
            <a:r>
              <a:rPr lang="en-US" b="1" dirty="0">
                <a:latin typeface="Verdana Pro" panose="020B0604030504040204" pitchFamily="34" charset="0"/>
              </a:rPr>
              <a:t>3 points: </a:t>
            </a:r>
            <a:r>
              <a:rPr lang="en-US" dirty="0">
                <a:latin typeface="Verdana Pro" panose="020B0604030504040204" pitchFamily="34" charset="0"/>
              </a:rPr>
              <a:t>Site selection is generally appropriate for use however accessibility to community resources is limited- would require public or private transportation. Project design has some differences from the neighborhood character. </a:t>
            </a:r>
          </a:p>
          <a:p>
            <a:pPr marL="285750" indent="-285750">
              <a:buFont typeface="Arial" panose="020B0604020202020204" pitchFamily="34" charset="0"/>
              <a:buChar char="•"/>
            </a:pPr>
            <a:r>
              <a:rPr lang="en-US" b="1" dirty="0">
                <a:latin typeface="Verdana Pro" panose="020B0604030504040204" pitchFamily="34" charset="0"/>
              </a:rPr>
              <a:t>0 points: </a:t>
            </a:r>
            <a:r>
              <a:rPr lang="en-US" dirty="0">
                <a:latin typeface="Verdana Pro" panose="020B0604030504040204" pitchFamily="34" charset="0"/>
              </a:rPr>
              <a:t>Site selection is inappropriate for use and is not accessible to community resources. Project design does not fit into the neighborhood character. </a:t>
            </a:r>
          </a:p>
          <a:p>
            <a:endParaRPr lang="en-US" sz="2000" dirty="0">
              <a:latin typeface="Verdana Pro" panose="020B0604030504040204" pitchFamily="34" charset="0"/>
            </a:endParaRPr>
          </a:p>
          <a:p>
            <a:endParaRPr lang="en-US" sz="2000" dirty="0">
              <a:latin typeface="Verdana Pro" panose="020B0604030504040204" pitchFamily="34" charset="0"/>
            </a:endParaRPr>
          </a:p>
        </p:txBody>
      </p:sp>
      <p:sp>
        <p:nvSpPr>
          <p:cNvPr id="7" name="Rectangle 1">
            <a:extLst>
              <a:ext uri="{FF2B5EF4-FFF2-40B4-BE49-F238E27FC236}">
                <a16:creationId xmlns:a16="http://schemas.microsoft.com/office/drawing/2014/main" id="{A463BE0E-7290-74AF-4BD8-A45F04A901C0}"/>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210FD5C5-D4ED-8163-EA9F-E2538E9E6389}"/>
              </a:ext>
            </a:extLst>
          </p:cNvPr>
          <p:cNvSpPr>
            <a:spLocks noChangeArrowheads="1"/>
          </p:cNvSpPr>
          <p:nvPr/>
        </p:nvSpPr>
        <p:spPr bwMode="auto">
          <a:xfrm>
            <a:off x="173281" y="2824841"/>
            <a:ext cx="12190898"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7140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37846-215C-8D9D-61E4-BBF0334B80D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658BF97-AC88-ACB4-E3A5-F547437C2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3E443D77-D505-CC4F-1902-A9617B79B192}"/>
              </a:ext>
            </a:extLst>
          </p:cNvPr>
          <p:cNvSpPr>
            <a:spLocks noGrp="1"/>
          </p:cNvSpPr>
          <p:nvPr>
            <p:ph type="sldNum" sz="quarter" idx="12"/>
          </p:nvPr>
        </p:nvSpPr>
        <p:spPr/>
        <p:txBody>
          <a:bodyPr/>
          <a:lstStyle/>
          <a:p>
            <a:fld id="{4B11EF23-965B-457A-9A50-EFB86E7F2723}" type="slidenum">
              <a:rPr lang="en-US" altLang="en-US" smtClean="0"/>
              <a:pPr/>
              <a:t>28</a:t>
            </a:fld>
            <a:endParaRPr lang="en-US" altLang="en-US"/>
          </a:p>
        </p:txBody>
      </p:sp>
      <p:sp>
        <p:nvSpPr>
          <p:cNvPr id="9" name="TextBox 8">
            <a:extLst>
              <a:ext uri="{FF2B5EF4-FFF2-40B4-BE49-F238E27FC236}">
                <a16:creationId xmlns:a16="http://schemas.microsoft.com/office/drawing/2014/main" id="{76E69C6B-23D4-A7B8-711B-EF556878B21B}"/>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654AF0BA-0AB0-FD0B-4FFA-2BEF403FAA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D3ACE2-F7EA-4AE1-AECC-479E6A7E8542}"/>
              </a:ext>
            </a:extLst>
          </p:cNvPr>
          <p:cNvSpPr txBox="1"/>
          <p:nvPr/>
        </p:nvSpPr>
        <p:spPr>
          <a:xfrm>
            <a:off x="451024" y="1275342"/>
            <a:ext cx="8231204" cy="5386090"/>
          </a:xfrm>
          <a:prstGeom prst="rect">
            <a:avLst/>
          </a:prstGeom>
          <a:noFill/>
        </p:spPr>
        <p:txBody>
          <a:bodyPr wrap="square" rtlCol="0">
            <a:spAutoFit/>
          </a:bodyPr>
          <a:lstStyle/>
          <a:p>
            <a:r>
              <a:rPr lang="en-US" sz="2200" dirty="0">
                <a:latin typeface="Verdana Pro" panose="020B0604030504040204" pitchFamily="34" charset="0"/>
              </a:rPr>
              <a:t>Market Analysis </a:t>
            </a:r>
          </a:p>
          <a:p>
            <a:endParaRPr lang="en-US" sz="1200" dirty="0">
              <a:latin typeface="Verdana Pro" panose="020B0604030504040204" pitchFamily="34" charset="0"/>
            </a:endParaRPr>
          </a:p>
          <a:p>
            <a:r>
              <a:rPr lang="en-US" dirty="0">
                <a:latin typeface="Verdana Pro" panose="020B0604030504040204" pitchFamily="34" charset="0"/>
              </a:rPr>
              <a:t>Project application contains a narrative market analysis or recent market study that includes information about the number of renters and homeowners, analysis of comparable area rents for both affordable and market rate projects of similar size, and an explanation of how the market analysis supports the need for the proposed project; homeownership projects should include recent sales data.</a:t>
            </a:r>
          </a:p>
          <a:p>
            <a:endParaRPr lang="en-US" sz="1200" dirty="0">
              <a:latin typeface="Verdana Pro" panose="020B0604030504040204" pitchFamily="34" charset="0"/>
            </a:endParaRPr>
          </a:p>
          <a:p>
            <a:pPr marL="285750" indent="-285750">
              <a:buFont typeface="Arial" panose="020B0604020202020204" pitchFamily="34" charset="0"/>
              <a:buChar char="•"/>
            </a:pPr>
            <a:r>
              <a:rPr lang="en-US" b="1" dirty="0">
                <a:latin typeface="Verdana Pro" panose="020B0604030504040204" pitchFamily="34" charset="0"/>
              </a:rPr>
              <a:t>5 points: </a:t>
            </a:r>
            <a:r>
              <a:rPr lang="en-US" dirty="0">
                <a:latin typeface="Verdana Pro" panose="020B0604030504040204" pitchFamily="34" charset="0"/>
              </a:rPr>
              <a:t>The market analysis and/or market study fully supports the need for the proposed project.</a:t>
            </a:r>
          </a:p>
          <a:p>
            <a:pPr marL="285750" indent="-285750">
              <a:buFont typeface="Arial" panose="020B0604020202020204" pitchFamily="34" charset="0"/>
              <a:buChar char="•"/>
            </a:pPr>
            <a:r>
              <a:rPr lang="en-US" b="1" dirty="0">
                <a:latin typeface="Verdana Pro" panose="020B0604030504040204" pitchFamily="34" charset="0"/>
              </a:rPr>
              <a:t>3 points: </a:t>
            </a:r>
            <a:r>
              <a:rPr lang="en-US" dirty="0">
                <a:latin typeface="Verdana Pro" panose="020B0604030504040204" pitchFamily="34" charset="0"/>
              </a:rPr>
              <a:t>The market analysis and/or market study support the need for the proposed project, but more information is needed.</a:t>
            </a:r>
          </a:p>
          <a:p>
            <a:pPr marL="285750" indent="-285750">
              <a:buFont typeface="Arial" panose="020B0604020202020204" pitchFamily="34" charset="0"/>
              <a:buChar char="•"/>
            </a:pPr>
            <a:r>
              <a:rPr lang="en-US" b="1" dirty="0">
                <a:latin typeface="Verdana Pro" panose="020B0604030504040204" pitchFamily="34" charset="0"/>
              </a:rPr>
              <a:t>0 points: </a:t>
            </a:r>
            <a:r>
              <a:rPr lang="en-US" dirty="0">
                <a:latin typeface="Verdana Pro" panose="020B0604030504040204" pitchFamily="34" charset="0"/>
              </a:rPr>
              <a:t>The market analysis and/or market study was not included in the project application or does not support the need for the proposed project.</a:t>
            </a:r>
          </a:p>
          <a:p>
            <a:endParaRPr lang="en-US" sz="2000" dirty="0">
              <a:latin typeface="Verdana Pro" panose="020B0604030504040204" pitchFamily="34" charset="0"/>
            </a:endParaRPr>
          </a:p>
          <a:p>
            <a:endParaRPr lang="en-US" sz="2000" dirty="0">
              <a:latin typeface="Verdana Pro" panose="020B0604030504040204" pitchFamily="34" charset="0"/>
            </a:endParaRPr>
          </a:p>
        </p:txBody>
      </p:sp>
      <p:sp>
        <p:nvSpPr>
          <p:cNvPr id="7" name="Rectangle 1">
            <a:extLst>
              <a:ext uri="{FF2B5EF4-FFF2-40B4-BE49-F238E27FC236}">
                <a16:creationId xmlns:a16="http://schemas.microsoft.com/office/drawing/2014/main" id="{95BA337E-B3E2-59ED-42F0-F086A6CF50B6}"/>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1EE571AE-235C-61F2-30B4-306EBB47857E}"/>
              </a:ext>
            </a:extLst>
          </p:cNvPr>
          <p:cNvSpPr>
            <a:spLocks noChangeArrowheads="1"/>
          </p:cNvSpPr>
          <p:nvPr/>
        </p:nvSpPr>
        <p:spPr bwMode="auto">
          <a:xfrm>
            <a:off x="173281" y="2824841"/>
            <a:ext cx="12190898"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4753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ADB84-2914-42F2-4C4B-E4FDB6D6F7B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40D8308-0F9B-1708-253A-92AD9C75F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471FA92F-BB5B-A4B0-17BB-F653B1A4ED68}"/>
              </a:ext>
            </a:extLst>
          </p:cNvPr>
          <p:cNvSpPr>
            <a:spLocks noGrp="1"/>
          </p:cNvSpPr>
          <p:nvPr>
            <p:ph type="sldNum" sz="quarter" idx="12"/>
          </p:nvPr>
        </p:nvSpPr>
        <p:spPr/>
        <p:txBody>
          <a:bodyPr/>
          <a:lstStyle/>
          <a:p>
            <a:fld id="{4B11EF23-965B-457A-9A50-EFB86E7F2723}" type="slidenum">
              <a:rPr lang="en-US" altLang="en-US" smtClean="0"/>
              <a:pPr/>
              <a:t>29</a:t>
            </a:fld>
            <a:endParaRPr lang="en-US" altLang="en-US"/>
          </a:p>
        </p:txBody>
      </p:sp>
      <p:sp>
        <p:nvSpPr>
          <p:cNvPr id="9" name="TextBox 8">
            <a:extLst>
              <a:ext uri="{FF2B5EF4-FFF2-40B4-BE49-F238E27FC236}">
                <a16:creationId xmlns:a16="http://schemas.microsoft.com/office/drawing/2014/main" id="{6F4EDC9F-93E3-8A33-F224-46CC641D33EF}"/>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E3505520-BD10-E734-CED6-02EB1B1F39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2167CF-6653-7C2D-B388-A5400215E7C0}"/>
              </a:ext>
            </a:extLst>
          </p:cNvPr>
          <p:cNvSpPr txBox="1"/>
          <p:nvPr/>
        </p:nvSpPr>
        <p:spPr>
          <a:xfrm>
            <a:off x="451024" y="1275342"/>
            <a:ext cx="8231204" cy="5663089"/>
          </a:xfrm>
          <a:prstGeom prst="rect">
            <a:avLst/>
          </a:prstGeom>
          <a:noFill/>
        </p:spPr>
        <p:txBody>
          <a:bodyPr wrap="square" rtlCol="0">
            <a:spAutoFit/>
          </a:bodyPr>
          <a:lstStyle/>
          <a:p>
            <a:r>
              <a:rPr lang="en-US" sz="2200" dirty="0">
                <a:latin typeface="Verdana Pro" panose="020B0604030504040204" pitchFamily="34" charset="0"/>
              </a:rPr>
              <a:t>Priority Points</a:t>
            </a:r>
          </a:p>
          <a:p>
            <a:endParaRPr lang="en-US" sz="2000" dirty="0">
              <a:latin typeface="Verdana Pro" panose="020B0604030504040204" pitchFamily="34" charset="0"/>
            </a:endParaRPr>
          </a:p>
          <a:p>
            <a:pPr marL="457200" indent="-457200">
              <a:buFont typeface="+mj-lt"/>
              <a:buAutoNum type="arabicPeriod"/>
            </a:pPr>
            <a:r>
              <a:rPr lang="en-US" sz="2000" b="1" dirty="0">
                <a:latin typeface="Verdana Pro" panose="020B0604030504040204" pitchFamily="34" charset="0"/>
              </a:rPr>
              <a:t>Leveraging:</a:t>
            </a:r>
            <a:r>
              <a:rPr lang="en-US" sz="2000" dirty="0">
                <a:latin typeface="Verdana Pro" panose="020B0604030504040204" pitchFamily="34" charset="0"/>
              </a:rPr>
              <a:t> AHTF funding is 50% or less of the total funding sources for the project: </a:t>
            </a:r>
            <a:r>
              <a:rPr lang="en-US" sz="2000" b="1" dirty="0">
                <a:latin typeface="Verdana Pro" panose="020B0604030504040204" pitchFamily="34" charset="0"/>
              </a:rPr>
              <a:t>5 points</a:t>
            </a:r>
          </a:p>
          <a:p>
            <a:pPr marL="457200" indent="-457200">
              <a:buFont typeface="+mj-lt"/>
              <a:buAutoNum type="arabicPeriod"/>
            </a:pPr>
            <a:endParaRPr lang="en-US" sz="2000" dirty="0">
              <a:latin typeface="Verdana Pro" panose="020B0604030504040204" pitchFamily="34" charset="0"/>
            </a:endParaRPr>
          </a:p>
          <a:p>
            <a:pPr marL="457200" indent="-457200">
              <a:buFont typeface="+mj-lt"/>
              <a:buAutoNum type="arabicPeriod"/>
            </a:pPr>
            <a:r>
              <a:rPr lang="en-US" sz="2000" b="1" dirty="0">
                <a:latin typeface="Verdana Pro" panose="020B0604030504040204" pitchFamily="34" charset="0"/>
              </a:rPr>
              <a:t>Family Sized Units: </a:t>
            </a:r>
            <a:r>
              <a:rPr lang="en-US" sz="2000" dirty="0">
                <a:latin typeface="Verdana Pro" panose="020B0604030504040204" pitchFamily="34" charset="0"/>
              </a:rPr>
              <a:t>The project has a greater number of units with 3+ bedrooms than the minimum requirement for the bedroom distribution required by Uniform Housing Affordability Controls:  </a:t>
            </a:r>
            <a:r>
              <a:rPr lang="en-US" sz="2000" b="1" dirty="0">
                <a:latin typeface="Verdana Pro" panose="020B0604030504040204" pitchFamily="34" charset="0"/>
              </a:rPr>
              <a:t>2 points</a:t>
            </a:r>
          </a:p>
          <a:p>
            <a:pPr marL="457200" indent="-457200">
              <a:buFont typeface="+mj-lt"/>
              <a:buAutoNum type="arabicPeriod"/>
            </a:pPr>
            <a:endParaRPr lang="en-US" sz="2000" dirty="0">
              <a:latin typeface="Verdana Pro" panose="020B0604030504040204" pitchFamily="34" charset="0"/>
            </a:endParaRPr>
          </a:p>
          <a:p>
            <a:pPr marL="457200" indent="-457200">
              <a:buFont typeface="+mj-lt"/>
              <a:buAutoNum type="arabicPeriod"/>
            </a:pPr>
            <a:r>
              <a:rPr lang="en-US" sz="2000" b="1" dirty="0">
                <a:latin typeface="Verdana Pro" panose="020B0604030504040204" pitchFamily="34" charset="0"/>
              </a:rPr>
              <a:t>Affordability Controls: </a:t>
            </a:r>
            <a:r>
              <a:rPr lang="en-US" sz="2000" dirty="0">
                <a:latin typeface="Verdana Pro" panose="020B0604030504040204" pitchFamily="34" charset="0"/>
              </a:rPr>
              <a:t>The project has affordability controls longer than the 20-year requirement of AHTF: </a:t>
            </a:r>
            <a:r>
              <a:rPr lang="en-US" sz="2000" b="1" dirty="0">
                <a:latin typeface="Verdana Pro" panose="020B0604030504040204" pitchFamily="34" charset="0"/>
              </a:rPr>
              <a:t>2 points</a:t>
            </a:r>
          </a:p>
          <a:p>
            <a:pPr marL="457200" indent="-457200">
              <a:buFont typeface="+mj-lt"/>
              <a:buAutoNum type="arabicPeriod"/>
            </a:pPr>
            <a:endParaRPr lang="en-US" sz="2000" dirty="0">
              <a:latin typeface="Verdana Pro" panose="020B0604030504040204" pitchFamily="34" charset="0"/>
            </a:endParaRPr>
          </a:p>
          <a:p>
            <a:pPr marL="457200" indent="-457200">
              <a:buFont typeface="+mj-lt"/>
              <a:buAutoNum type="arabicPeriod"/>
            </a:pPr>
            <a:r>
              <a:rPr lang="en-US" sz="2000" b="1" dirty="0">
                <a:latin typeface="Verdana Pro" panose="020B0604030504040204" pitchFamily="34" charset="0"/>
              </a:rPr>
              <a:t>Non-profit Developer: </a:t>
            </a:r>
            <a:r>
              <a:rPr lang="en-US" sz="2000" dirty="0">
                <a:latin typeface="Verdana Pro" panose="020B0604030504040204" pitchFamily="34" charset="0"/>
              </a:rPr>
              <a:t>The applicant is a non-profit developer. </a:t>
            </a:r>
            <a:r>
              <a:rPr lang="en-US" sz="2000" b="1" dirty="0">
                <a:latin typeface="Verdana Pro" panose="020B0604030504040204" pitchFamily="34" charset="0"/>
              </a:rPr>
              <a:t>1 point</a:t>
            </a:r>
          </a:p>
          <a:p>
            <a:endParaRPr lang="en-US" sz="2000" dirty="0">
              <a:latin typeface="Verdana Pro" panose="020B0604030504040204" pitchFamily="34" charset="0"/>
            </a:endParaRPr>
          </a:p>
          <a:p>
            <a:endParaRPr lang="en-US" sz="2000" dirty="0">
              <a:latin typeface="Verdana Pro" panose="020B0604030504040204" pitchFamily="34" charset="0"/>
            </a:endParaRPr>
          </a:p>
        </p:txBody>
      </p:sp>
      <p:sp>
        <p:nvSpPr>
          <p:cNvPr id="7" name="Rectangle 1">
            <a:extLst>
              <a:ext uri="{FF2B5EF4-FFF2-40B4-BE49-F238E27FC236}">
                <a16:creationId xmlns:a16="http://schemas.microsoft.com/office/drawing/2014/main" id="{9D0AAA1A-D6DD-616B-93EB-0423771E7BED}"/>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4F75A56D-1A46-9F36-F199-FFBC9140B8FD}"/>
              </a:ext>
            </a:extLst>
          </p:cNvPr>
          <p:cNvSpPr>
            <a:spLocks noChangeArrowheads="1"/>
          </p:cNvSpPr>
          <p:nvPr/>
        </p:nvSpPr>
        <p:spPr bwMode="auto">
          <a:xfrm>
            <a:off x="173281" y="2824841"/>
            <a:ext cx="12190898"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622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6C128-C2E5-2A78-E27B-6619559826C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8D61B87-4E0C-FA78-324A-A9D5A0F3EEF2}"/>
              </a:ext>
            </a:extLst>
          </p:cNvPr>
          <p:cNvSpPr txBox="1"/>
          <p:nvPr/>
        </p:nvSpPr>
        <p:spPr>
          <a:xfrm>
            <a:off x="0" y="3200400"/>
            <a:ext cx="9144000" cy="2667000"/>
          </a:xfrm>
          <a:prstGeom prst="rect">
            <a:avLst/>
          </a:prstGeom>
          <a:solidFill>
            <a:srgbClr val="243B95"/>
          </a:solidFill>
        </p:spPr>
        <p:txBody>
          <a:bodyPr wrap="square" rtlCol="0">
            <a:spAutoFit/>
          </a:bodyPr>
          <a:lstStyle/>
          <a:p>
            <a:endParaRPr lang="en-US"/>
          </a:p>
        </p:txBody>
      </p:sp>
      <p:sp>
        <p:nvSpPr>
          <p:cNvPr id="2" name="TextBox 1">
            <a:extLst>
              <a:ext uri="{FF2B5EF4-FFF2-40B4-BE49-F238E27FC236}">
                <a16:creationId xmlns:a16="http://schemas.microsoft.com/office/drawing/2014/main" id="{2FD3F633-E5C4-A453-A3F1-0F8F311FCB95}"/>
              </a:ext>
            </a:extLst>
          </p:cNvPr>
          <p:cNvSpPr txBox="1"/>
          <p:nvPr/>
        </p:nvSpPr>
        <p:spPr>
          <a:xfrm>
            <a:off x="76202" y="3209544"/>
            <a:ext cx="8991598" cy="1815882"/>
          </a:xfrm>
          <a:prstGeom prst="rect">
            <a:avLst/>
          </a:prstGeom>
          <a:noFill/>
        </p:spPr>
        <p:txBody>
          <a:bodyPr wrap="square" lIns="91440" tIns="45720" rIns="91440" bIns="45720" rtlCol="0" anchor="t">
            <a:spAutoFit/>
          </a:bodyPr>
          <a:lstStyle/>
          <a:p>
            <a:pPr algn="ctr"/>
            <a:endParaRPr lang="en-US" sz="2800" dirty="0">
              <a:solidFill>
                <a:schemeClr val="bg1"/>
              </a:solidFill>
              <a:latin typeface="Verdana Pro"/>
            </a:endParaRPr>
          </a:p>
          <a:p>
            <a:pPr algn="ctr"/>
            <a:endParaRPr lang="en-US" sz="2800" dirty="0">
              <a:solidFill>
                <a:schemeClr val="bg1"/>
              </a:solidFill>
              <a:latin typeface="Verdana Pro"/>
            </a:endParaRPr>
          </a:p>
          <a:p>
            <a:pPr algn="ctr"/>
            <a:r>
              <a:rPr lang="en-US" sz="3600" dirty="0">
                <a:solidFill>
                  <a:schemeClr val="bg1"/>
                </a:solidFill>
                <a:latin typeface="Verdana Pro"/>
              </a:rPr>
              <a:t>OVERVIEW AND APPLICATION</a:t>
            </a:r>
          </a:p>
          <a:p>
            <a:pPr algn="ctr"/>
            <a:endParaRPr lang="en-US" sz="2000" dirty="0">
              <a:solidFill>
                <a:schemeClr val="bg1"/>
              </a:solidFill>
              <a:latin typeface="Verdana Pro"/>
            </a:endParaRPr>
          </a:p>
        </p:txBody>
      </p:sp>
      <p:pic>
        <p:nvPicPr>
          <p:cNvPr id="1030" name="Picture 6" descr="New Jersey Department of Community Affairs | Facebook">
            <a:extLst>
              <a:ext uri="{FF2B5EF4-FFF2-40B4-BE49-F238E27FC236}">
                <a16:creationId xmlns:a16="http://schemas.microsoft.com/office/drawing/2014/main" id="{25ABCDE1-AC40-E499-BC76-B47B581F66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group of people standing together&#10;&#10;Description automatically generated">
            <a:extLst>
              <a:ext uri="{FF2B5EF4-FFF2-40B4-BE49-F238E27FC236}">
                <a16:creationId xmlns:a16="http://schemas.microsoft.com/office/drawing/2014/main" id="{E4F2F48A-C77B-679D-E4AB-DFC1FA3121B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1106507"/>
            <a:ext cx="9144000" cy="1905001"/>
          </a:xfrm>
          <a:prstGeom prst="rect">
            <a:avLst/>
          </a:prstGeom>
        </p:spPr>
      </p:pic>
    </p:spTree>
    <p:extLst>
      <p:ext uri="{BB962C8B-B14F-4D97-AF65-F5344CB8AC3E}">
        <p14:creationId xmlns:p14="http://schemas.microsoft.com/office/powerpoint/2010/main" val="1921014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944C7-5D36-2970-B239-D0D56B487DC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E917F32-49CA-41A8-2E1B-4A5E3D060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07A77891-2E9D-0DC1-0DD7-28A78386CE0F}"/>
              </a:ext>
            </a:extLst>
          </p:cNvPr>
          <p:cNvSpPr>
            <a:spLocks noGrp="1"/>
          </p:cNvSpPr>
          <p:nvPr>
            <p:ph type="sldNum" sz="quarter" idx="12"/>
          </p:nvPr>
        </p:nvSpPr>
        <p:spPr/>
        <p:txBody>
          <a:bodyPr/>
          <a:lstStyle/>
          <a:p>
            <a:fld id="{4B11EF23-965B-457A-9A50-EFB86E7F2723}" type="slidenum">
              <a:rPr lang="en-US" altLang="en-US" smtClean="0"/>
              <a:pPr/>
              <a:t>30</a:t>
            </a:fld>
            <a:endParaRPr lang="en-US" altLang="en-US"/>
          </a:p>
        </p:txBody>
      </p:sp>
      <p:sp>
        <p:nvSpPr>
          <p:cNvPr id="9" name="TextBox 8">
            <a:extLst>
              <a:ext uri="{FF2B5EF4-FFF2-40B4-BE49-F238E27FC236}">
                <a16:creationId xmlns:a16="http://schemas.microsoft.com/office/drawing/2014/main" id="{4D440F2F-2C6B-1C0F-9DFA-539B29312771}"/>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RFP- Step 2 Scored Review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7D392C94-A612-0E9A-F12B-E38124CEC3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5D125371-A575-27EE-A95F-C9FA877F70F9}"/>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423A9923-A7A1-60C9-F897-2D9781293B55}"/>
              </a:ext>
            </a:extLst>
          </p:cNvPr>
          <p:cNvSpPr>
            <a:spLocks noChangeArrowheads="1"/>
          </p:cNvSpPr>
          <p:nvPr/>
        </p:nvSpPr>
        <p:spPr bwMode="auto">
          <a:xfrm>
            <a:off x="173281" y="2824841"/>
            <a:ext cx="12190898"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A97F1C31-078F-AF24-72BC-B9EC7EFE6B72}"/>
              </a:ext>
            </a:extLst>
          </p:cNvPr>
          <p:cNvGraphicFramePr>
            <a:graphicFrameLocks noGrp="1"/>
          </p:cNvGraphicFramePr>
          <p:nvPr>
            <p:extLst>
              <p:ext uri="{D42A27DB-BD31-4B8C-83A1-F6EECF244321}">
                <p14:modId xmlns:p14="http://schemas.microsoft.com/office/powerpoint/2010/main" val="501173477"/>
              </p:ext>
            </p:extLst>
          </p:nvPr>
        </p:nvGraphicFramePr>
        <p:xfrm>
          <a:off x="1014984" y="1198648"/>
          <a:ext cx="6510343" cy="5233571"/>
        </p:xfrm>
        <a:graphic>
          <a:graphicData uri="http://schemas.openxmlformats.org/drawingml/2006/table">
            <a:tbl>
              <a:tblPr firstRow="1" firstCol="1" bandRow="1"/>
              <a:tblGrid>
                <a:gridCol w="5560492">
                  <a:extLst>
                    <a:ext uri="{9D8B030D-6E8A-4147-A177-3AD203B41FA5}">
                      <a16:colId xmlns:a16="http://schemas.microsoft.com/office/drawing/2014/main" val="1809811176"/>
                    </a:ext>
                  </a:extLst>
                </a:gridCol>
                <a:gridCol w="949851">
                  <a:extLst>
                    <a:ext uri="{9D8B030D-6E8A-4147-A177-3AD203B41FA5}">
                      <a16:colId xmlns:a16="http://schemas.microsoft.com/office/drawing/2014/main" val="2890711162"/>
                    </a:ext>
                  </a:extLst>
                </a:gridCol>
              </a:tblGrid>
              <a:tr h="234239">
                <a:tc>
                  <a:txBody>
                    <a:bodyPr/>
                    <a:lstStyle/>
                    <a:p>
                      <a:pPr marL="0" marR="0">
                        <a:lnSpc>
                          <a:spcPct val="115000"/>
                        </a:lnSpc>
                        <a:spcAft>
                          <a:spcPts val="800"/>
                        </a:spcAft>
                        <a:buNone/>
                      </a:pPr>
                      <a:r>
                        <a:rPr lang="en-US" sz="1800" b="1" kern="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AHTF Score 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a:noFill/>
                    </a:lnL>
                    <a:lnR>
                      <a:noFill/>
                    </a:lnR>
                    <a:lnT>
                      <a:noFill/>
                    </a:lnT>
                    <a:lnB>
                      <a:noFill/>
                    </a:lnB>
                    <a:noFill/>
                  </a:tcPr>
                </a:tc>
                <a:tc>
                  <a:txBody>
                    <a:bodyPr/>
                    <a:lstStyle/>
                    <a:p>
                      <a:pPr>
                        <a:lnSpc>
                          <a:spcPct val="115000"/>
                        </a:lnSpc>
                        <a:buNone/>
                      </a:pPr>
                      <a:endParaRPr lang="en-US" sz="1000" kern="100">
                        <a:effectLst/>
                        <a:latin typeface="Aptos" panose="020B0004020202020204" pitchFamily="34" charset="0"/>
                      </a:endParaRPr>
                    </a:p>
                  </a:txBody>
                  <a:tcPr marL="55260" marR="55260" marT="0" marB="0" anchor="b">
                    <a:lnL>
                      <a:noFill/>
                    </a:lnL>
                    <a:lnR>
                      <a:noFill/>
                    </a:lnR>
                    <a:lnT>
                      <a:noFill/>
                    </a:lnT>
                    <a:lnB>
                      <a:noFill/>
                    </a:lnB>
                    <a:noFill/>
                  </a:tcPr>
                </a:tc>
                <a:extLst>
                  <a:ext uri="{0D108BD9-81ED-4DB2-BD59-A6C34878D82A}">
                    <a16:rowId xmlns:a16="http://schemas.microsoft.com/office/drawing/2014/main" val="2282233510"/>
                  </a:ext>
                </a:extLst>
              </a:tr>
              <a:tr h="203413">
                <a:tc>
                  <a:txBody>
                    <a:bodyPr/>
                    <a:lstStyle/>
                    <a:p>
                      <a:pPr>
                        <a:lnSpc>
                          <a:spcPct val="115000"/>
                        </a:lnSpc>
                        <a:buNone/>
                      </a:pPr>
                      <a:endParaRPr lang="en-US" sz="1000" kern="100">
                        <a:effectLst/>
                        <a:latin typeface="Aptos" panose="020B0004020202020204" pitchFamily="34" charset="0"/>
                      </a:endParaRPr>
                    </a:p>
                  </a:txBody>
                  <a:tcPr marL="55260" marR="5526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15000"/>
                        </a:lnSpc>
                        <a:buNone/>
                      </a:pPr>
                      <a:endParaRPr lang="en-US" sz="1000" kern="100">
                        <a:effectLst/>
                        <a:latin typeface="Aptos" panose="020B0004020202020204" pitchFamily="34" charset="0"/>
                      </a:endParaRPr>
                    </a:p>
                  </a:txBody>
                  <a:tcPr marL="55260" marR="5526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3773933"/>
                  </a:ext>
                </a:extLst>
              </a:tr>
              <a:tr h="375584">
                <a:tc>
                  <a:txBody>
                    <a:bodyPr/>
                    <a:lstStyle/>
                    <a:p>
                      <a:pPr marL="0" marR="0">
                        <a:lnSpc>
                          <a:spcPct val="115000"/>
                        </a:lnSpc>
                        <a:spcAft>
                          <a:spcPts val="800"/>
                        </a:spcAft>
                        <a:buNone/>
                      </a:pPr>
                      <a:r>
                        <a:rPr lang="en-US" sz="900" b="1"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I. Financial Feasibility &amp; Project Readiness (maximum 25 points)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900" b="1"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Maximum Points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9229767"/>
                  </a:ext>
                </a:extLst>
              </a:tr>
              <a:tr h="187391">
                <a:tc>
                  <a:txBody>
                    <a:bodyPr/>
                    <a:lstStyle/>
                    <a:p>
                      <a:pPr marL="0" marR="0" indent="13970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1. AHTF Pro Forma</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10</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148739"/>
                  </a:ext>
                </a:extLst>
              </a:tr>
              <a:tr h="187391">
                <a:tc>
                  <a:txBody>
                    <a:bodyPr/>
                    <a:lstStyle/>
                    <a:p>
                      <a:pPr marL="0" marR="0" indent="13970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2. Financing Commitments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5816502"/>
                  </a:ext>
                </a:extLst>
              </a:tr>
              <a:tr h="187391">
                <a:tc>
                  <a:txBody>
                    <a:bodyPr/>
                    <a:lstStyle/>
                    <a:p>
                      <a:pPr marL="0" marR="0" indent="13970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4. Planning &amp; Zoning Approvals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1993107"/>
                  </a:ext>
                </a:extLst>
              </a:tr>
              <a:tr h="187391">
                <a:tc>
                  <a:txBody>
                    <a:bodyPr/>
                    <a:lstStyle/>
                    <a:p>
                      <a:pPr marL="0" marR="0" indent="13970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5. Project Timeline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3</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9323094"/>
                  </a:ext>
                </a:extLst>
              </a:tr>
              <a:tr h="187391">
                <a:tc>
                  <a:txBody>
                    <a:bodyPr/>
                    <a:lstStyle/>
                    <a:p>
                      <a:pPr marL="0" marR="0" indent="13970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6. Architectural Plans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2</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0181684"/>
                  </a:ext>
                </a:extLst>
              </a:tr>
              <a:tr h="213321">
                <a:tc>
                  <a:txBody>
                    <a:bodyPr/>
                    <a:lstStyle/>
                    <a:p>
                      <a:pPr marL="0" marR="0">
                        <a:lnSpc>
                          <a:spcPct val="115000"/>
                        </a:lnSpc>
                        <a:spcAft>
                          <a:spcPts val="800"/>
                        </a:spcAft>
                        <a:buNone/>
                      </a:pPr>
                      <a:r>
                        <a:rPr lang="en-US" sz="900" b="1" kern="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II. Construction &amp; Operating Cost Reasonableness (maximum 15 points)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9248408"/>
                  </a:ext>
                </a:extLst>
              </a:tr>
              <a:tr h="187391">
                <a:tc>
                  <a:txBody>
                    <a:bodyPr/>
                    <a:lstStyle/>
                    <a:p>
                      <a:pPr marL="0" marR="0" indent="13970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1. Construction Cost Guidelines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10</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459997"/>
                  </a:ext>
                </a:extLst>
              </a:tr>
              <a:tr h="187391">
                <a:tc>
                  <a:txBody>
                    <a:bodyPr/>
                    <a:lstStyle/>
                    <a:p>
                      <a:pPr marL="0" marR="0" indent="13970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2. Annual Per Unit Operating Expenses Guidelines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2006163"/>
                  </a:ext>
                </a:extLst>
              </a:tr>
              <a:tr h="187391">
                <a:tc>
                  <a:txBody>
                    <a:bodyPr/>
                    <a:lstStyle/>
                    <a:p>
                      <a:pPr marL="0" marR="0">
                        <a:lnSpc>
                          <a:spcPct val="115000"/>
                        </a:lnSpc>
                        <a:spcAft>
                          <a:spcPts val="800"/>
                        </a:spcAft>
                        <a:buNone/>
                      </a:pPr>
                      <a:r>
                        <a:rPr lang="en-US" sz="900" b="1"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III. Development Team Capacity &amp; Experience (maximum 15 points)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7422026"/>
                  </a:ext>
                </a:extLst>
              </a:tr>
              <a:tr h="187391">
                <a:tc>
                  <a:txBody>
                    <a:bodyPr/>
                    <a:lstStyle/>
                    <a:p>
                      <a:pPr marL="0" marR="0" indent="13970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1. Developer/Owner Capacity &amp; Experience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1533664"/>
                  </a:ext>
                </a:extLst>
              </a:tr>
              <a:tr h="187391">
                <a:tc>
                  <a:txBody>
                    <a:bodyPr/>
                    <a:lstStyle/>
                    <a:p>
                      <a:pPr marL="0" marR="0" indent="13970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2. General Contractor Capacity &amp; Experience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9549995"/>
                  </a:ext>
                </a:extLst>
              </a:tr>
              <a:tr h="187391">
                <a:tc>
                  <a:txBody>
                    <a:bodyPr/>
                    <a:lstStyle/>
                    <a:p>
                      <a:pPr marL="0" marR="0" indent="13970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3. Architect Capacity &amp; Experience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383317"/>
                  </a:ext>
                </a:extLst>
              </a:tr>
              <a:tr h="187391">
                <a:tc>
                  <a:txBody>
                    <a:bodyPr/>
                    <a:lstStyle/>
                    <a:p>
                      <a:pPr marL="0" marR="0">
                        <a:lnSpc>
                          <a:spcPct val="115000"/>
                        </a:lnSpc>
                        <a:spcAft>
                          <a:spcPts val="800"/>
                        </a:spcAft>
                        <a:buNone/>
                      </a:pPr>
                      <a:r>
                        <a:rPr lang="en-US" sz="900" b="1"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IV. Site Selection &amp; Design Characteristics (maximum 5 points)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8113489"/>
                  </a:ext>
                </a:extLst>
              </a:tr>
              <a:tr h="187391">
                <a:tc>
                  <a:txBody>
                    <a:bodyPr/>
                    <a:lstStyle/>
                    <a:p>
                      <a:pPr marL="0" marR="0" indent="13970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1. Site Selection &amp; Design Characteristics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8600635"/>
                  </a:ext>
                </a:extLst>
              </a:tr>
              <a:tr h="187391">
                <a:tc>
                  <a:txBody>
                    <a:bodyPr/>
                    <a:lstStyle/>
                    <a:p>
                      <a:pPr marL="0" marR="0">
                        <a:lnSpc>
                          <a:spcPct val="115000"/>
                        </a:lnSpc>
                        <a:spcAft>
                          <a:spcPts val="800"/>
                        </a:spcAft>
                        <a:buNone/>
                      </a:pPr>
                      <a:r>
                        <a:rPr lang="en-US" sz="900" b="1"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V. Market Analysis (maximum 5 points)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3636769"/>
                  </a:ext>
                </a:extLst>
              </a:tr>
              <a:tr h="187391">
                <a:tc>
                  <a:txBody>
                    <a:bodyPr/>
                    <a:lstStyle/>
                    <a:p>
                      <a:pPr marL="0" marR="0">
                        <a:lnSpc>
                          <a:spcPct val="115000"/>
                        </a:lnSpc>
                        <a:spcAft>
                          <a:spcPts val="800"/>
                        </a:spcAft>
                        <a:buNone/>
                      </a:pPr>
                      <a:r>
                        <a:rPr lang="en-US" sz="900" b="1"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Total Available Points Section I-V</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b="1"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65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0929505"/>
                  </a:ext>
                </a:extLst>
              </a:tr>
              <a:tr h="187391">
                <a:tc>
                  <a:txBody>
                    <a:bodyPr/>
                    <a:lstStyle/>
                    <a:p>
                      <a:pPr marL="0" marR="0">
                        <a:lnSpc>
                          <a:spcPct val="115000"/>
                        </a:lnSpc>
                        <a:spcAft>
                          <a:spcPts val="800"/>
                        </a:spcAft>
                        <a:buNone/>
                      </a:pPr>
                      <a:r>
                        <a:rPr lang="en-US" sz="900" b="1"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VI. Priority Points (maximum 10 points)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4204731"/>
                  </a:ext>
                </a:extLst>
              </a:tr>
              <a:tr h="187391">
                <a:tc>
                  <a:txBody>
                    <a:bodyPr/>
                    <a:lstStyle/>
                    <a:p>
                      <a:pPr marL="161925" marR="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1. Leveraging</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280710"/>
                  </a:ext>
                </a:extLst>
              </a:tr>
              <a:tr h="187391">
                <a:tc>
                  <a:txBody>
                    <a:bodyPr/>
                    <a:lstStyle/>
                    <a:p>
                      <a:pPr marL="161925" marR="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2. Family Sized Units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2</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5171204"/>
                  </a:ext>
                </a:extLst>
              </a:tr>
              <a:tr h="187391">
                <a:tc>
                  <a:txBody>
                    <a:bodyPr/>
                    <a:lstStyle/>
                    <a:p>
                      <a:pPr marL="161925" marR="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3. Affordability Controls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2</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1407725"/>
                  </a:ext>
                </a:extLst>
              </a:tr>
              <a:tr h="187391">
                <a:tc>
                  <a:txBody>
                    <a:bodyPr/>
                    <a:lstStyle/>
                    <a:p>
                      <a:pPr marL="161925" marR="0">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4. Non-profit Developer</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1</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4980366"/>
                  </a:ext>
                </a:extLst>
              </a:tr>
              <a:tr h="196761">
                <a:tc>
                  <a:txBody>
                    <a:bodyPr/>
                    <a:lstStyle/>
                    <a:p>
                      <a:pPr marL="0" marR="0">
                        <a:lnSpc>
                          <a:spcPct val="115000"/>
                        </a:lnSpc>
                        <a:spcAft>
                          <a:spcPts val="800"/>
                        </a:spcAft>
                        <a:buNone/>
                      </a:pPr>
                      <a:r>
                        <a:rPr lang="en-US" sz="900" b="1"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Total Available Points Section VI</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b="1"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10</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833861093"/>
                  </a:ext>
                </a:extLst>
              </a:tr>
              <a:tr h="196761">
                <a:tc>
                  <a:txBody>
                    <a:bodyPr/>
                    <a:lstStyle/>
                    <a:p>
                      <a:pPr marL="0" marR="0">
                        <a:lnSpc>
                          <a:spcPct val="115000"/>
                        </a:lnSpc>
                        <a:spcAft>
                          <a:spcPts val="800"/>
                        </a:spcAft>
                        <a:buNone/>
                      </a:pPr>
                      <a:r>
                        <a:rPr lang="en-US" sz="900" b="1" kern="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TOTAL AVAILABLE POINTS ALL SECTIONS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900" b="1" kern="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75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5260" marR="5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7263059"/>
                  </a:ext>
                </a:extLst>
              </a:tr>
            </a:tbl>
          </a:graphicData>
        </a:graphic>
      </p:graphicFrame>
    </p:spTree>
    <p:extLst>
      <p:ext uri="{BB962C8B-B14F-4D97-AF65-F5344CB8AC3E}">
        <p14:creationId xmlns:p14="http://schemas.microsoft.com/office/powerpoint/2010/main" val="2609493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A94FB-75F1-B658-4A91-087198FDC06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E0B6599-9ECB-9E30-9C18-7F8C72349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CC8F58A7-42B6-2690-5D9D-6031F8DB64B7}"/>
              </a:ext>
            </a:extLst>
          </p:cNvPr>
          <p:cNvSpPr>
            <a:spLocks noGrp="1"/>
          </p:cNvSpPr>
          <p:nvPr>
            <p:ph type="sldNum" sz="quarter" idx="12"/>
          </p:nvPr>
        </p:nvSpPr>
        <p:spPr/>
        <p:txBody>
          <a:bodyPr/>
          <a:lstStyle/>
          <a:p>
            <a:fld id="{4B11EF23-965B-457A-9A50-EFB86E7F2723}" type="slidenum">
              <a:rPr lang="en-US" altLang="en-US" smtClean="0"/>
              <a:pPr/>
              <a:t>31</a:t>
            </a:fld>
            <a:endParaRPr lang="en-US" altLang="en-US"/>
          </a:p>
        </p:txBody>
      </p:sp>
      <p:sp>
        <p:nvSpPr>
          <p:cNvPr id="9" name="TextBox 8">
            <a:extLst>
              <a:ext uri="{FF2B5EF4-FFF2-40B4-BE49-F238E27FC236}">
                <a16:creationId xmlns:a16="http://schemas.microsoft.com/office/drawing/2014/main" id="{8FF4DF5F-E452-B205-D602-1F1B4F285ED8}"/>
              </a:ext>
            </a:extLst>
          </p:cNvPr>
          <p:cNvSpPr txBox="1"/>
          <p:nvPr/>
        </p:nvSpPr>
        <p:spPr>
          <a:xfrm>
            <a:off x="310896" y="136524"/>
            <a:ext cx="8511460" cy="646331"/>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Awards</a:t>
            </a: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B8F2D648-3900-0CAC-E155-03D9F1AFB5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9F911B0D-8A6E-1B52-8C1D-4795659D1D61}"/>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131632C-C75A-6169-F6BE-4E678183CAD1}"/>
              </a:ext>
            </a:extLst>
          </p:cNvPr>
          <p:cNvSpPr txBox="1"/>
          <p:nvPr/>
        </p:nvSpPr>
        <p:spPr>
          <a:xfrm>
            <a:off x="374904" y="1520720"/>
            <a:ext cx="8447452"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Verdana Pro" panose="020B0604030504040204" pitchFamily="34" charset="0"/>
              </a:rPr>
              <a:t>All applications will be scored and ranked by score</a:t>
            </a:r>
          </a:p>
          <a:p>
            <a:pPr marL="285750" indent="-285750">
              <a:buFont typeface="Arial" panose="020B0604020202020204" pitchFamily="34" charset="0"/>
              <a:buChar char="•"/>
            </a:pPr>
            <a:endParaRPr lang="en-US" sz="2200" dirty="0">
              <a:latin typeface="Verdana Pro" panose="020B0604030504040204" pitchFamily="34" charset="0"/>
            </a:endParaRPr>
          </a:p>
          <a:p>
            <a:pPr marL="285750" indent="-285750">
              <a:buFont typeface="Arial" panose="020B0604020202020204" pitchFamily="34" charset="0"/>
              <a:buChar char="•"/>
            </a:pPr>
            <a:r>
              <a:rPr lang="en-US" sz="2200" dirty="0">
                <a:latin typeface="Verdana Pro" panose="020B0604030504040204" pitchFamily="34" charset="0"/>
              </a:rPr>
              <a:t>The number of awards will be determined by funds available, amount requested per project, and ranked project amounts</a:t>
            </a:r>
          </a:p>
          <a:p>
            <a:pPr marL="285750" indent="-285750">
              <a:buFont typeface="Arial" panose="020B0604020202020204" pitchFamily="34" charset="0"/>
              <a:buChar char="•"/>
            </a:pPr>
            <a:endParaRPr lang="en-US" sz="2200" dirty="0">
              <a:latin typeface="Verdana Pro" panose="020B0604030504040204" pitchFamily="34" charset="0"/>
            </a:endParaRPr>
          </a:p>
          <a:p>
            <a:pPr marL="285750" indent="-285750">
              <a:buFont typeface="Arial" panose="020B0604020202020204" pitchFamily="34" charset="0"/>
              <a:buChar char="•"/>
            </a:pPr>
            <a:r>
              <a:rPr lang="en-US" sz="2200" dirty="0">
                <a:latin typeface="Verdana Pro" panose="020B0604030504040204" pitchFamily="34" charset="0"/>
              </a:rPr>
              <a:t>The final ranking will be submitted to the Commissioner who will have final determination of which projects will receive AHTF funding</a:t>
            </a:r>
          </a:p>
          <a:p>
            <a:pPr marL="285750" indent="-285750">
              <a:buFont typeface="Arial" panose="020B0604020202020204" pitchFamily="34" charset="0"/>
              <a:buChar char="•"/>
            </a:pPr>
            <a:endParaRPr lang="en-US" sz="2200" dirty="0">
              <a:latin typeface="Verdana Pro" panose="020B0604030504040204" pitchFamily="34" charset="0"/>
            </a:endParaRPr>
          </a:p>
          <a:p>
            <a:pPr marL="285750" indent="-285750">
              <a:buFont typeface="Arial" panose="020B0604020202020204" pitchFamily="34" charset="0"/>
              <a:buChar char="•"/>
            </a:pPr>
            <a:r>
              <a:rPr lang="en-US" sz="2200" dirty="0">
                <a:latin typeface="Verdana Pro" panose="020B0604030504040204" pitchFamily="34" charset="0"/>
              </a:rPr>
              <a:t>Anticipated award announcement will be on November 7, 2025</a:t>
            </a:r>
          </a:p>
        </p:txBody>
      </p:sp>
    </p:spTree>
    <p:extLst>
      <p:ext uri="{BB962C8B-B14F-4D97-AF65-F5344CB8AC3E}">
        <p14:creationId xmlns:p14="http://schemas.microsoft.com/office/powerpoint/2010/main" val="1823897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4071F-2A8C-181F-48B0-D5D58A3A749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E785DD0-AD39-5F56-406F-B865F528A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08A3E581-963D-5937-FCE3-DC1328935C23}"/>
              </a:ext>
            </a:extLst>
          </p:cNvPr>
          <p:cNvSpPr>
            <a:spLocks noGrp="1"/>
          </p:cNvSpPr>
          <p:nvPr>
            <p:ph type="sldNum" sz="quarter" idx="12"/>
          </p:nvPr>
        </p:nvSpPr>
        <p:spPr/>
        <p:txBody>
          <a:bodyPr/>
          <a:lstStyle/>
          <a:p>
            <a:fld id="{4B11EF23-965B-457A-9A50-EFB86E7F2723}" type="slidenum">
              <a:rPr lang="en-US" altLang="en-US" smtClean="0"/>
              <a:pPr/>
              <a:t>32</a:t>
            </a:fld>
            <a:endParaRPr lang="en-US" altLang="en-US"/>
          </a:p>
        </p:txBody>
      </p:sp>
      <p:sp>
        <p:nvSpPr>
          <p:cNvPr id="9" name="TextBox 8">
            <a:extLst>
              <a:ext uri="{FF2B5EF4-FFF2-40B4-BE49-F238E27FC236}">
                <a16:creationId xmlns:a16="http://schemas.microsoft.com/office/drawing/2014/main" id="{04F8E78D-355D-F211-5128-F153EC2CF51D}"/>
              </a:ext>
            </a:extLst>
          </p:cNvPr>
          <p:cNvSpPr txBox="1"/>
          <p:nvPr/>
        </p:nvSpPr>
        <p:spPr>
          <a:xfrm>
            <a:off x="310896" y="200533"/>
            <a:ext cx="8511460" cy="523220"/>
          </a:xfrm>
          <a:prstGeom prst="rect">
            <a:avLst/>
          </a:prstGeom>
          <a:noFill/>
        </p:spPr>
        <p:txBody>
          <a:bodyPr wrap="square">
            <a:spAutoFit/>
          </a:bodyPr>
          <a:lstStyle/>
          <a:p>
            <a:r>
              <a:rPr lang="en-US" sz="2800" dirty="0">
                <a:solidFill>
                  <a:schemeClr val="bg1"/>
                </a:solidFill>
                <a:latin typeface="Verdana Pro" panose="020B0604030504040204" pitchFamily="34" charset="0"/>
              </a:rPr>
              <a:t>Questions</a:t>
            </a:r>
          </a:p>
        </p:txBody>
      </p:sp>
      <p:sp>
        <p:nvSpPr>
          <p:cNvPr id="7" name="Rectangle 1">
            <a:extLst>
              <a:ext uri="{FF2B5EF4-FFF2-40B4-BE49-F238E27FC236}">
                <a16:creationId xmlns:a16="http://schemas.microsoft.com/office/drawing/2014/main" id="{97FF89CF-4303-7F20-86AD-A0D2081FB63F}"/>
              </a:ext>
            </a:extLst>
          </p:cNvPr>
          <p:cNvSpPr>
            <a:spLocks noChangeArrowheads="1"/>
          </p:cNvSpPr>
          <p:nvPr/>
        </p:nvSpPr>
        <p:spPr bwMode="auto">
          <a:xfrm>
            <a:off x="1420813" y="28497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86604B20-438F-F867-0FFA-29D6F5E299A0}"/>
              </a:ext>
            </a:extLst>
          </p:cNvPr>
          <p:cNvSpPr txBox="1"/>
          <p:nvPr/>
        </p:nvSpPr>
        <p:spPr>
          <a:xfrm>
            <a:off x="357067" y="1229493"/>
            <a:ext cx="8447452"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Verdana Pro" panose="020B0604030504040204" pitchFamily="34" charset="0"/>
              </a:rPr>
              <a:t>Submit all FY 2026 RFP question to </a:t>
            </a:r>
            <a:r>
              <a:rPr lang="en-US" sz="2200" dirty="0">
                <a:latin typeface="Verdana Pro" panose="020B0604030504040204" pitchFamily="34" charset="0"/>
                <a:hlinkClick r:id="rId4"/>
              </a:rPr>
              <a:t>AHTF@dca.nj.gov</a:t>
            </a:r>
            <a:r>
              <a:rPr lang="en-US" sz="2200" dirty="0">
                <a:latin typeface="Verdana Pro" panose="020B0604030504040204" pitchFamily="34" charset="0"/>
              </a:rPr>
              <a:t> </a:t>
            </a:r>
          </a:p>
          <a:p>
            <a:pPr marL="285750" indent="-285750">
              <a:buFont typeface="Arial" panose="020B0604020202020204" pitchFamily="34" charset="0"/>
              <a:buChar char="•"/>
            </a:pPr>
            <a:endParaRPr lang="en-US" sz="2200" dirty="0">
              <a:latin typeface="Verdana Pro" panose="020B0604030504040204" pitchFamily="34" charset="0"/>
            </a:endParaRPr>
          </a:p>
          <a:p>
            <a:pPr marL="285750" indent="-285750">
              <a:buFont typeface="Arial" panose="020B0604020202020204" pitchFamily="34" charset="0"/>
              <a:buChar char="•"/>
            </a:pPr>
            <a:r>
              <a:rPr lang="en-US" sz="2200" dirty="0">
                <a:latin typeface="Verdana Pro" panose="020B0604030504040204" pitchFamily="34" charset="0"/>
              </a:rPr>
              <a:t>FAQs will be posted weekly to the AHTF Website</a:t>
            </a:r>
          </a:p>
          <a:p>
            <a:pPr marL="285750" indent="-285750">
              <a:buFont typeface="Arial" panose="020B0604020202020204" pitchFamily="34" charset="0"/>
              <a:buChar char="•"/>
            </a:pPr>
            <a:endParaRPr lang="en-US" sz="2200" dirty="0">
              <a:latin typeface="Verdana Pro" panose="020B0604030504040204" pitchFamily="34" charset="0"/>
            </a:endParaRPr>
          </a:p>
          <a:p>
            <a:pPr marL="285750" indent="-285750">
              <a:buFont typeface="Arial" panose="020B0604020202020204" pitchFamily="34" charset="0"/>
              <a:buChar char="•"/>
            </a:pPr>
            <a:r>
              <a:rPr lang="en-US" sz="2200" dirty="0">
                <a:latin typeface="Verdana Pro" panose="020B0604030504040204" pitchFamily="34" charset="0"/>
              </a:rPr>
              <a:t>Please continue to check the website for updates- recording of this webinar will be posted by 9/18/2025</a:t>
            </a:r>
          </a:p>
          <a:p>
            <a:pPr marL="285750" indent="-285750">
              <a:buFont typeface="Arial" panose="020B0604020202020204" pitchFamily="34" charset="0"/>
              <a:buChar char="•"/>
            </a:pPr>
            <a:endParaRPr lang="en-US" sz="2200" dirty="0">
              <a:latin typeface="Verdana Pro" panose="020B0604030504040204" pitchFamily="34" charset="0"/>
            </a:endParaRPr>
          </a:p>
          <a:p>
            <a:r>
              <a:rPr lang="en-US" sz="2200" dirty="0">
                <a:latin typeface="Verdana Pro" panose="020B0604030504040204" pitchFamily="34" charset="0"/>
              </a:rPr>
              <a:t>DCA Home/Housing &amp; Community Resources/Offices &amp; Programs/Housing Production/Affordable Housing Trust Fund</a:t>
            </a:r>
          </a:p>
          <a:p>
            <a:endParaRPr lang="en-US" sz="2200" dirty="0">
              <a:latin typeface="Verdana Pro" panose="020B0604030504040204" pitchFamily="34" charset="0"/>
            </a:endParaRPr>
          </a:p>
          <a:p>
            <a:endParaRPr lang="en-US" sz="2200" dirty="0">
              <a:latin typeface="Verdana Pro" panose="020B0604030504040204" pitchFamily="34" charset="0"/>
            </a:endParaRPr>
          </a:p>
        </p:txBody>
      </p:sp>
      <p:pic>
        <p:nvPicPr>
          <p:cNvPr id="11" name="Picture 10" descr="Graphical user interface, application&#10;&#10;AI-generated content may be incorrect.">
            <a:extLst>
              <a:ext uri="{FF2B5EF4-FFF2-40B4-BE49-F238E27FC236}">
                <a16:creationId xmlns:a16="http://schemas.microsoft.com/office/drawing/2014/main" id="{31605C66-0344-627A-0D5C-7B924951F0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24" y="4750274"/>
            <a:ext cx="9144000" cy="2514600"/>
          </a:xfrm>
          <a:prstGeom prst="rect">
            <a:avLst/>
          </a:prstGeom>
        </p:spPr>
      </p:pic>
    </p:spTree>
    <p:extLst>
      <p:ext uri="{BB962C8B-B14F-4D97-AF65-F5344CB8AC3E}">
        <p14:creationId xmlns:p14="http://schemas.microsoft.com/office/powerpoint/2010/main" val="1955573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1FD31-013B-CC27-7F53-E3A8457E01A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FDC072E-B800-DCC9-DC14-62ACAD7F0422}"/>
              </a:ext>
            </a:extLst>
          </p:cNvPr>
          <p:cNvSpPr txBox="1"/>
          <p:nvPr/>
        </p:nvSpPr>
        <p:spPr>
          <a:xfrm>
            <a:off x="0" y="3200400"/>
            <a:ext cx="9144000" cy="2667000"/>
          </a:xfrm>
          <a:prstGeom prst="rect">
            <a:avLst/>
          </a:prstGeom>
          <a:solidFill>
            <a:srgbClr val="243B95"/>
          </a:solidFill>
        </p:spPr>
        <p:txBody>
          <a:bodyPr wrap="square" rtlCol="0">
            <a:spAutoFit/>
          </a:bodyPr>
          <a:lstStyle/>
          <a:p>
            <a:endParaRPr lang="en-US"/>
          </a:p>
        </p:txBody>
      </p:sp>
      <p:sp>
        <p:nvSpPr>
          <p:cNvPr id="2" name="TextBox 1">
            <a:extLst>
              <a:ext uri="{FF2B5EF4-FFF2-40B4-BE49-F238E27FC236}">
                <a16:creationId xmlns:a16="http://schemas.microsoft.com/office/drawing/2014/main" id="{7907F40A-18CA-3FA0-18E4-5E9F2C04C3AB}"/>
              </a:ext>
            </a:extLst>
          </p:cNvPr>
          <p:cNvSpPr txBox="1"/>
          <p:nvPr/>
        </p:nvSpPr>
        <p:spPr>
          <a:xfrm>
            <a:off x="0" y="3200400"/>
            <a:ext cx="8991598" cy="1815882"/>
          </a:xfrm>
          <a:prstGeom prst="rect">
            <a:avLst/>
          </a:prstGeom>
          <a:noFill/>
        </p:spPr>
        <p:txBody>
          <a:bodyPr wrap="square" lIns="91440" tIns="45720" rIns="91440" bIns="45720" rtlCol="0" anchor="t">
            <a:spAutoFit/>
          </a:bodyPr>
          <a:lstStyle/>
          <a:p>
            <a:pPr algn="ctr"/>
            <a:endParaRPr lang="en-US" sz="2800" dirty="0">
              <a:solidFill>
                <a:schemeClr val="bg1"/>
              </a:solidFill>
              <a:latin typeface="Verdana Pro"/>
            </a:endParaRPr>
          </a:p>
          <a:p>
            <a:pPr algn="ctr"/>
            <a:endParaRPr lang="en-US" sz="2800" dirty="0">
              <a:solidFill>
                <a:schemeClr val="bg1"/>
              </a:solidFill>
              <a:latin typeface="Verdana Pro"/>
            </a:endParaRPr>
          </a:p>
          <a:p>
            <a:pPr algn="ctr"/>
            <a:r>
              <a:rPr lang="en-US" sz="3600" dirty="0">
                <a:solidFill>
                  <a:schemeClr val="bg1"/>
                </a:solidFill>
                <a:latin typeface="Verdana Pro"/>
              </a:rPr>
              <a:t>THANK YOU</a:t>
            </a:r>
          </a:p>
          <a:p>
            <a:pPr algn="ctr"/>
            <a:endParaRPr lang="en-US" sz="2000" dirty="0">
              <a:solidFill>
                <a:schemeClr val="bg1"/>
              </a:solidFill>
              <a:latin typeface="Verdana Pro"/>
            </a:endParaRPr>
          </a:p>
        </p:txBody>
      </p:sp>
      <p:pic>
        <p:nvPicPr>
          <p:cNvPr id="1030" name="Picture 6" descr="New Jersey Department of Community Affairs | Facebook">
            <a:extLst>
              <a:ext uri="{FF2B5EF4-FFF2-40B4-BE49-F238E27FC236}">
                <a16:creationId xmlns:a16="http://schemas.microsoft.com/office/drawing/2014/main" id="{B136B2D8-1464-2D31-2F39-84D5F18951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group of people standing together&#10;&#10;Description automatically generated">
            <a:extLst>
              <a:ext uri="{FF2B5EF4-FFF2-40B4-BE49-F238E27FC236}">
                <a16:creationId xmlns:a16="http://schemas.microsoft.com/office/drawing/2014/main" id="{2D3CD39E-571A-F9CB-FA34-FD7FD247436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1106507"/>
            <a:ext cx="9144000" cy="1905001"/>
          </a:xfrm>
          <a:prstGeom prst="rect">
            <a:avLst/>
          </a:prstGeom>
        </p:spPr>
      </p:pic>
    </p:spTree>
    <p:extLst>
      <p:ext uri="{BB962C8B-B14F-4D97-AF65-F5344CB8AC3E}">
        <p14:creationId xmlns:p14="http://schemas.microsoft.com/office/powerpoint/2010/main" val="71892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38A91-5782-60F2-E563-635F84582CE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2A03C8F-B540-73E3-FA22-1E25B6A59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467F069C-FDA3-574D-8537-3BBC54BBE661}"/>
              </a:ext>
            </a:extLst>
          </p:cNvPr>
          <p:cNvSpPr>
            <a:spLocks noGrp="1"/>
          </p:cNvSpPr>
          <p:nvPr>
            <p:ph type="sldNum" sz="quarter" idx="12"/>
          </p:nvPr>
        </p:nvSpPr>
        <p:spPr/>
        <p:txBody>
          <a:bodyPr/>
          <a:lstStyle/>
          <a:p>
            <a:fld id="{4B11EF23-965B-457A-9A50-EFB86E7F2723}" type="slidenum">
              <a:rPr lang="en-US" altLang="en-US" smtClean="0"/>
              <a:pPr/>
              <a:t>4</a:t>
            </a:fld>
            <a:endParaRPr lang="en-US" altLang="en-US"/>
          </a:p>
        </p:txBody>
      </p:sp>
      <p:sp>
        <p:nvSpPr>
          <p:cNvPr id="9" name="TextBox 8">
            <a:extLst>
              <a:ext uri="{FF2B5EF4-FFF2-40B4-BE49-F238E27FC236}">
                <a16:creationId xmlns:a16="http://schemas.microsoft.com/office/drawing/2014/main" id="{6837E80F-21F4-5179-AA72-901D254296B4}"/>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Overview</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A607CB0C-8232-6F40-8B33-0B27F259AB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A6CB10-622B-35AD-230D-58F649458EF1}"/>
              </a:ext>
            </a:extLst>
          </p:cNvPr>
          <p:cNvSpPr txBox="1"/>
          <p:nvPr/>
        </p:nvSpPr>
        <p:spPr>
          <a:xfrm>
            <a:off x="321644" y="1277751"/>
            <a:ext cx="8231204" cy="535531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Verdana Pro" panose="020B0604030504040204" pitchFamily="34" charset="0"/>
              </a:rPr>
              <a:t>Available funding $35,000,000</a:t>
            </a:r>
          </a:p>
          <a:p>
            <a:pPr marL="742950" lvl="1" indent="-285750">
              <a:buFont typeface="Arial" panose="020B0604020202020204" pitchFamily="34" charset="0"/>
              <a:buChar char="•"/>
            </a:pPr>
            <a:r>
              <a:rPr lang="en-US" sz="2000" dirty="0">
                <a:latin typeface="Verdana Pro" panose="020B0604030504040204" pitchFamily="34" charset="0"/>
              </a:rPr>
              <a:t>Additional $10,000,000 for HFH projects from previous years allocation</a:t>
            </a:r>
          </a:p>
          <a:p>
            <a:pPr lvl="1"/>
            <a:endParaRPr lang="en-US" sz="2000" dirty="0">
              <a:latin typeface="Verdana Pro" panose="020B0604030504040204" pitchFamily="34" charset="0"/>
            </a:endParaRPr>
          </a:p>
          <a:p>
            <a:pPr marL="285750" indent="-285750">
              <a:buFont typeface="Arial" panose="020B0604020202020204" pitchFamily="34" charset="0"/>
              <a:buChar char="•"/>
            </a:pPr>
            <a:r>
              <a:rPr lang="en-US" sz="2000" dirty="0">
                <a:latin typeface="Verdana Pro" panose="020B0604030504040204" pitchFamily="34" charset="0"/>
              </a:rPr>
              <a:t>FY26 RFP opened September 5, 2025</a:t>
            </a:r>
          </a:p>
          <a:p>
            <a:pPr marL="285750" indent="-285750">
              <a:buFont typeface="Arial" panose="020B0604020202020204" pitchFamily="34" charset="0"/>
              <a:buChar char="•"/>
            </a:pPr>
            <a:endParaRPr lang="en-US" sz="2000" dirty="0">
              <a:latin typeface="Verdana Pro" panose="020B0604030504040204" pitchFamily="34" charset="0"/>
            </a:endParaRPr>
          </a:p>
          <a:p>
            <a:pPr marL="285750" indent="-285750">
              <a:buFont typeface="Arial" panose="020B0604020202020204" pitchFamily="34" charset="0"/>
              <a:buChar char="•"/>
            </a:pPr>
            <a:r>
              <a:rPr lang="en-US" sz="2000" dirty="0">
                <a:latin typeface="Verdana Pro" panose="020B0604030504040204" pitchFamily="34" charset="0"/>
              </a:rPr>
              <a:t>RFP will close October 3, 2025 at 5:00 pm</a:t>
            </a:r>
          </a:p>
          <a:p>
            <a:endParaRPr lang="en-US" sz="2000" dirty="0">
              <a:latin typeface="Verdana Pro" panose="020B0604030504040204" pitchFamily="34" charset="0"/>
            </a:endParaRPr>
          </a:p>
          <a:p>
            <a:pPr marL="342900" indent="-342900">
              <a:buFont typeface="Arial" panose="020B0604020202020204" pitchFamily="34" charset="0"/>
              <a:buChar char="•"/>
            </a:pPr>
            <a:r>
              <a:rPr lang="en-US" sz="2000" dirty="0">
                <a:latin typeface="Verdana Pro" panose="020B0604030504040204" pitchFamily="34" charset="0"/>
              </a:rPr>
              <a:t>Anticipated award announcement will be November 7, 2025</a:t>
            </a:r>
          </a:p>
          <a:p>
            <a:endParaRPr lang="en-US" sz="2000" dirty="0">
              <a:latin typeface="Verdana Pro" panose="020B0604030504040204" pitchFamily="34" charset="0"/>
            </a:endParaRPr>
          </a:p>
          <a:p>
            <a:pPr marL="342900" indent="-342900">
              <a:buFont typeface="Arial" panose="020B0604020202020204" pitchFamily="34" charset="0"/>
              <a:buChar char="•"/>
            </a:pPr>
            <a:r>
              <a:rPr lang="en-US" sz="2000" b="1" u="sng" spc="300" dirty="0">
                <a:latin typeface="Verdana Pro" panose="020B0604030504040204" pitchFamily="34" charset="0"/>
              </a:rPr>
              <a:t>If you applied in FY2025 and did not receive an award prior to the 6/3/2025 pause, you must reapply under FY2026</a:t>
            </a:r>
          </a:p>
          <a:p>
            <a:pPr marL="342900" indent="-342900">
              <a:buFont typeface="Arial" panose="020B0604020202020204" pitchFamily="34" charset="0"/>
              <a:buChar char="•"/>
            </a:pPr>
            <a:endParaRPr lang="en-US" sz="2200" dirty="0">
              <a:latin typeface="Verdana Pro" panose="020B0604030504040204" pitchFamily="34" charset="0"/>
            </a:endParaRPr>
          </a:p>
          <a:p>
            <a:pPr marL="342900" indent="-342900">
              <a:buFont typeface="Arial" panose="020B0604020202020204" pitchFamily="34" charset="0"/>
              <a:buChar char="•"/>
            </a:pPr>
            <a:r>
              <a:rPr lang="en-US" sz="2000" dirty="0">
                <a:latin typeface="Verdana Pro" panose="020B0604030504040204" pitchFamily="34" charset="0"/>
              </a:rPr>
              <a:t>Make sure you read through and follow all directions in the RFP found on the SAGE grant opportunity page or the AHTF website</a:t>
            </a:r>
            <a:endParaRPr lang="en-US" sz="2400" dirty="0">
              <a:latin typeface="Verdana Pro" panose="020B0604030504040204" pitchFamily="34" charset="0"/>
            </a:endParaRPr>
          </a:p>
        </p:txBody>
      </p:sp>
    </p:spTree>
    <p:extLst>
      <p:ext uri="{BB962C8B-B14F-4D97-AF65-F5344CB8AC3E}">
        <p14:creationId xmlns:p14="http://schemas.microsoft.com/office/powerpoint/2010/main" val="250229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3F312-006A-8686-168E-144DC7A388A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967CE13-7B77-E81F-104A-2E268FEBB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1CFEEF05-6802-4FA2-5E41-59E2CC327AF9}"/>
              </a:ext>
            </a:extLst>
          </p:cNvPr>
          <p:cNvSpPr>
            <a:spLocks noGrp="1"/>
          </p:cNvSpPr>
          <p:nvPr>
            <p:ph type="sldNum" sz="quarter" idx="12"/>
          </p:nvPr>
        </p:nvSpPr>
        <p:spPr/>
        <p:txBody>
          <a:bodyPr/>
          <a:lstStyle/>
          <a:p>
            <a:fld id="{4B11EF23-965B-457A-9A50-EFB86E7F2723}" type="slidenum">
              <a:rPr lang="en-US" altLang="en-US" smtClean="0"/>
              <a:pPr/>
              <a:t>5</a:t>
            </a:fld>
            <a:endParaRPr lang="en-US" altLang="en-US"/>
          </a:p>
        </p:txBody>
      </p:sp>
      <p:sp>
        <p:nvSpPr>
          <p:cNvPr id="9" name="TextBox 8">
            <a:extLst>
              <a:ext uri="{FF2B5EF4-FFF2-40B4-BE49-F238E27FC236}">
                <a16:creationId xmlns:a16="http://schemas.microsoft.com/office/drawing/2014/main" id="{B48CB27A-42E0-9994-C741-295FD868BF00}"/>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Application</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C2214654-DF91-1D00-74F7-5A2CF14020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BA577B-6991-3C48-ABA5-97D19B632703}"/>
              </a:ext>
            </a:extLst>
          </p:cNvPr>
          <p:cNvSpPr txBox="1"/>
          <p:nvPr/>
        </p:nvSpPr>
        <p:spPr>
          <a:xfrm>
            <a:off x="428164" y="1354618"/>
            <a:ext cx="8231204" cy="5201424"/>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Verdana Pro" panose="020B0604030504040204" pitchFamily="34" charset="0"/>
              </a:rPr>
              <a:t>Three required parts of the application</a:t>
            </a:r>
          </a:p>
          <a:p>
            <a:pPr marL="742950" lvl="1" indent="-285750">
              <a:buFont typeface="Arial" panose="020B0604020202020204" pitchFamily="34" charset="0"/>
              <a:buChar char="•"/>
            </a:pPr>
            <a:r>
              <a:rPr lang="en-US" sz="2200" dirty="0">
                <a:latin typeface="Verdana Pro" panose="020B0604030504040204" pitchFamily="34" charset="0"/>
              </a:rPr>
              <a:t>Fully completed SAGE application </a:t>
            </a:r>
          </a:p>
          <a:p>
            <a:pPr marL="742950" lvl="1" indent="-285750">
              <a:buFont typeface="Arial" panose="020B0604020202020204" pitchFamily="34" charset="0"/>
              <a:buChar char="•"/>
            </a:pPr>
            <a:r>
              <a:rPr lang="en-US" sz="2200" dirty="0">
                <a:latin typeface="Verdana Pro" panose="020B0604030504040204" pitchFamily="34" charset="0"/>
              </a:rPr>
              <a:t>Submission of required application documents</a:t>
            </a:r>
          </a:p>
          <a:p>
            <a:pPr marL="742950" lvl="1" indent="-285750">
              <a:buFont typeface="Arial" panose="020B0604020202020204" pitchFamily="34" charset="0"/>
              <a:buChar char="•"/>
            </a:pPr>
            <a:r>
              <a:rPr lang="en-US" sz="2200" dirty="0">
                <a:latin typeface="Verdana Pro" panose="020B0604030504040204" pitchFamily="34" charset="0"/>
              </a:rPr>
              <a:t>Proforma submission</a:t>
            </a:r>
          </a:p>
          <a:p>
            <a:pPr lvl="1"/>
            <a:endParaRPr lang="en-US" sz="2200" dirty="0">
              <a:latin typeface="Verdana Pro" panose="020B0604030504040204" pitchFamily="34" charset="0"/>
            </a:endParaRPr>
          </a:p>
          <a:p>
            <a:pPr marL="342900" indent="-342900">
              <a:buFont typeface="Arial" panose="020B0604020202020204" pitchFamily="34" charset="0"/>
              <a:buChar char="•"/>
            </a:pPr>
            <a:r>
              <a:rPr lang="en-US" sz="2200" dirty="0">
                <a:latin typeface="Verdana Pro" panose="020B0604030504040204" pitchFamily="34" charset="0"/>
              </a:rPr>
              <a:t>If you applied in SAGE in FY2025 you should have the ability to copy your previous application over into FY2026. If you have an application in SAGE for previous funding years (2024 or before) you will not be able to copy it forward </a:t>
            </a:r>
          </a:p>
          <a:p>
            <a:pPr marL="342900" indent="-342900">
              <a:buFont typeface="Arial" panose="020B0604020202020204" pitchFamily="34" charset="0"/>
              <a:buChar char="•"/>
            </a:pPr>
            <a:endParaRPr lang="en-US" sz="2200" dirty="0">
              <a:latin typeface="Verdana Pro" panose="020B0604030504040204" pitchFamily="34" charset="0"/>
            </a:endParaRPr>
          </a:p>
          <a:p>
            <a:pPr marL="342900" indent="-342900">
              <a:buFont typeface="Arial" panose="020B0604020202020204" pitchFamily="34" charset="0"/>
              <a:buChar char="•"/>
            </a:pPr>
            <a:r>
              <a:rPr lang="en-US" sz="2200" dirty="0">
                <a:latin typeface="Verdana Pro" panose="020B0604030504040204" pitchFamily="34" charset="0"/>
              </a:rPr>
              <a:t>If you are having issues with SAGE you must reach out to the SAGE Helpdesk at  </a:t>
            </a:r>
            <a:r>
              <a:rPr lang="en-US" sz="2200" dirty="0">
                <a:latin typeface="Verdana Pro" panose="020B0604030504040204" pitchFamily="34" charset="0"/>
                <a:hlinkClick r:id="rId5"/>
              </a:rPr>
              <a:t>helpdesk@dca.nj.gov</a:t>
            </a:r>
            <a:r>
              <a:rPr lang="en-US" sz="2200" dirty="0">
                <a:latin typeface="Verdana Pro" panose="020B0604030504040204" pitchFamily="34" charset="0"/>
              </a:rPr>
              <a:t> or (609) 292-8134</a:t>
            </a:r>
            <a:endParaRPr lang="en-US" sz="2400" dirty="0">
              <a:latin typeface="Verdana Pro" panose="020B0604030504040204" pitchFamily="34" charset="0"/>
            </a:endParaRPr>
          </a:p>
          <a:p>
            <a:endParaRPr lang="en-US" sz="2400" dirty="0">
              <a:latin typeface="Verdana Pro" panose="020B0604030504040204" pitchFamily="34" charset="0"/>
            </a:endParaRPr>
          </a:p>
        </p:txBody>
      </p:sp>
    </p:spTree>
    <p:extLst>
      <p:ext uri="{BB962C8B-B14F-4D97-AF65-F5344CB8AC3E}">
        <p14:creationId xmlns:p14="http://schemas.microsoft.com/office/powerpoint/2010/main" val="146718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DDC99-557B-19D2-99D5-0B5E2DAF64B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87878A2-A216-EA68-8B6B-99C906E29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D334803A-AF48-8C3F-C8BB-F842253D2DEB}"/>
              </a:ext>
            </a:extLst>
          </p:cNvPr>
          <p:cNvSpPr>
            <a:spLocks noGrp="1"/>
          </p:cNvSpPr>
          <p:nvPr>
            <p:ph type="sldNum" sz="quarter" idx="12"/>
          </p:nvPr>
        </p:nvSpPr>
        <p:spPr/>
        <p:txBody>
          <a:bodyPr/>
          <a:lstStyle/>
          <a:p>
            <a:fld id="{4B11EF23-965B-457A-9A50-EFB86E7F2723}" type="slidenum">
              <a:rPr lang="en-US" altLang="en-US" smtClean="0"/>
              <a:pPr/>
              <a:t>6</a:t>
            </a:fld>
            <a:endParaRPr lang="en-US" altLang="en-US"/>
          </a:p>
        </p:txBody>
      </p:sp>
      <p:sp>
        <p:nvSpPr>
          <p:cNvPr id="9" name="TextBox 8">
            <a:extLst>
              <a:ext uri="{FF2B5EF4-FFF2-40B4-BE49-F238E27FC236}">
                <a16:creationId xmlns:a16="http://schemas.microsoft.com/office/drawing/2014/main" id="{39FB03DD-9232-4A26-0F33-22369BE24D4A}"/>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Application</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1C423465-26E7-8BA6-641E-31D4759638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28A5FB-D05A-CEF3-1287-F355BE0AFD20}"/>
              </a:ext>
            </a:extLst>
          </p:cNvPr>
          <p:cNvSpPr txBox="1"/>
          <p:nvPr/>
        </p:nvSpPr>
        <p:spPr>
          <a:xfrm>
            <a:off x="428164" y="1354618"/>
            <a:ext cx="8231204"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Verdana Pro" panose="020B0604030504040204" pitchFamily="34" charset="0"/>
              </a:rPr>
              <a:t>You must submit required application documentation electronically through a document portal.</a:t>
            </a:r>
            <a:br>
              <a:rPr lang="en-US" sz="2000" dirty="0">
                <a:latin typeface="Verdana Pro" panose="020B0604030504040204" pitchFamily="34" charset="0"/>
              </a:rPr>
            </a:br>
            <a:r>
              <a:rPr lang="en-US" sz="2000" b="1" dirty="0">
                <a:latin typeface="Verdana Pro" panose="020B0604030504040204" pitchFamily="34" charset="0"/>
              </a:rPr>
              <a:t>NO DOCUMENTS WI LL BE ACCEPTED VI A EMAI L OR</a:t>
            </a:r>
            <a:br>
              <a:rPr lang="en-US" sz="2000" b="1" dirty="0">
                <a:latin typeface="Verdana Pro" panose="020B0604030504040204" pitchFamily="34" charset="0"/>
              </a:rPr>
            </a:br>
            <a:r>
              <a:rPr lang="en-US" sz="2000" b="1" dirty="0">
                <a:latin typeface="Verdana Pro" panose="020B0604030504040204" pitchFamily="34" charset="0"/>
              </a:rPr>
              <a:t>MAI L!</a:t>
            </a:r>
          </a:p>
          <a:p>
            <a:pPr marL="285750" indent="-285750">
              <a:buFont typeface="Arial" panose="020B0604020202020204" pitchFamily="34" charset="0"/>
              <a:buChar char="•"/>
            </a:pPr>
            <a:endParaRPr lang="en-US" sz="2000" b="1" dirty="0">
              <a:latin typeface="Verdana Pro" panose="020B0604030504040204" pitchFamily="34" charset="0"/>
            </a:endParaRPr>
          </a:p>
          <a:p>
            <a:pPr marL="285750" indent="-285750">
              <a:buFont typeface="Arial" panose="020B0604020202020204" pitchFamily="34" charset="0"/>
              <a:buChar char="•"/>
            </a:pPr>
            <a:r>
              <a:rPr lang="en-US" sz="2000" dirty="0">
                <a:latin typeface="Verdana Pro" panose="020B0604030504040204" pitchFamily="34" charset="0"/>
              </a:rPr>
              <a:t>If you submitted documentation previously as part of FY2025 application (prior to pause) you must resubmit all documents through the portal for the FY2026 application process</a:t>
            </a:r>
          </a:p>
          <a:p>
            <a:endParaRPr lang="en-US" sz="2000" dirty="0">
              <a:latin typeface="Verdana Pro" panose="020B0604030504040204" pitchFamily="34" charset="0"/>
            </a:endParaRPr>
          </a:p>
          <a:p>
            <a:pPr marL="285750" indent="-285750">
              <a:buFont typeface="Arial" panose="020B0604020202020204" pitchFamily="34" charset="0"/>
              <a:buChar char="•"/>
            </a:pPr>
            <a:r>
              <a:rPr lang="en-US" sz="2000" dirty="0">
                <a:latin typeface="Verdana Pro" panose="020B0604030504040204" pitchFamily="34" charset="0"/>
              </a:rPr>
              <a:t>You can find the link to the document portal on both the SAGE grant opportunity page and the AHTF website</a:t>
            </a:r>
          </a:p>
          <a:p>
            <a:pPr marL="285750" indent="-285750">
              <a:buFont typeface="Arial" panose="020B0604020202020204" pitchFamily="34" charset="0"/>
              <a:buChar char="•"/>
            </a:pPr>
            <a:endParaRPr lang="en-US" sz="2000" dirty="0">
              <a:latin typeface="Verdana Pro" panose="020B0604030504040204" pitchFamily="34" charset="0"/>
            </a:endParaRPr>
          </a:p>
          <a:p>
            <a:pPr marL="285750" indent="-285750">
              <a:buFont typeface="Arial" panose="020B0604020202020204" pitchFamily="34" charset="0"/>
              <a:buChar char="•"/>
            </a:pPr>
            <a:r>
              <a:rPr lang="en-US" sz="2000" dirty="0">
                <a:latin typeface="Verdana Pro" panose="020B0604030504040204" pitchFamily="34" charset="0"/>
              </a:rPr>
              <a:t>The portal does not have a SAVE function so you must upload and submit all documentation in one session</a:t>
            </a:r>
          </a:p>
          <a:p>
            <a:pPr marL="285750" indent="-285750">
              <a:buFont typeface="Arial" panose="020B0604020202020204" pitchFamily="34" charset="0"/>
              <a:buChar char="•"/>
            </a:pPr>
            <a:endParaRPr lang="en-US" sz="2000" dirty="0">
              <a:latin typeface="Verdana Pro" panose="020B0604030504040204" pitchFamily="34" charset="0"/>
            </a:endParaRPr>
          </a:p>
          <a:p>
            <a:pPr marL="285750" indent="-285750">
              <a:buFont typeface="Arial" panose="020B0604020202020204" pitchFamily="34" charset="0"/>
              <a:buChar char="•"/>
            </a:pPr>
            <a:r>
              <a:rPr lang="en-US" sz="2000" dirty="0">
                <a:latin typeface="Verdana Pro" panose="020B0604030504040204" pitchFamily="34" charset="0"/>
              </a:rPr>
              <a:t>Multiple document submissions will not be accepted</a:t>
            </a:r>
            <a:endParaRPr lang="en-US" sz="2400" dirty="0">
              <a:latin typeface="Verdana Pro" panose="020B0604030504040204" pitchFamily="34" charset="0"/>
            </a:endParaRPr>
          </a:p>
        </p:txBody>
      </p:sp>
    </p:spTree>
    <p:extLst>
      <p:ext uri="{BB962C8B-B14F-4D97-AF65-F5344CB8AC3E}">
        <p14:creationId xmlns:p14="http://schemas.microsoft.com/office/powerpoint/2010/main" val="200148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4FC5F-6A0C-1D16-0C4A-230A78E1F51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F6611C8-273F-D4C0-6981-E84B496A1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171E0032-A50E-FB05-CFAB-FDFE8F90110F}"/>
              </a:ext>
            </a:extLst>
          </p:cNvPr>
          <p:cNvSpPr>
            <a:spLocks noGrp="1"/>
          </p:cNvSpPr>
          <p:nvPr>
            <p:ph type="sldNum" sz="quarter" idx="12"/>
          </p:nvPr>
        </p:nvSpPr>
        <p:spPr/>
        <p:txBody>
          <a:bodyPr/>
          <a:lstStyle/>
          <a:p>
            <a:fld id="{4B11EF23-965B-457A-9A50-EFB86E7F2723}" type="slidenum">
              <a:rPr lang="en-US" altLang="en-US" smtClean="0"/>
              <a:pPr/>
              <a:t>7</a:t>
            </a:fld>
            <a:endParaRPr lang="en-US" altLang="en-US"/>
          </a:p>
        </p:txBody>
      </p:sp>
      <p:sp>
        <p:nvSpPr>
          <p:cNvPr id="9" name="TextBox 8">
            <a:extLst>
              <a:ext uri="{FF2B5EF4-FFF2-40B4-BE49-F238E27FC236}">
                <a16:creationId xmlns:a16="http://schemas.microsoft.com/office/drawing/2014/main" id="{FB453822-8C88-0873-9ED4-25283509EF47}"/>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Application</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AF381888-59F7-BF11-D355-5F6B369AAD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C0C175-E05F-F4B4-5C9A-948F1E40A08E}"/>
              </a:ext>
            </a:extLst>
          </p:cNvPr>
          <p:cNvSpPr txBox="1"/>
          <p:nvPr/>
        </p:nvSpPr>
        <p:spPr>
          <a:xfrm>
            <a:off x="428164" y="1354618"/>
            <a:ext cx="8231204" cy="5201424"/>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Verdana Pro" panose="020B0604030504040204" pitchFamily="34" charset="0"/>
              </a:rPr>
              <a:t>As part of the application submission you must complete either RENTAL Proforma or HOMEOWNERSHIP Proforma</a:t>
            </a:r>
          </a:p>
          <a:p>
            <a:pPr marL="342900" indent="-342900">
              <a:buFont typeface="Arial" panose="020B0604020202020204" pitchFamily="34" charset="0"/>
              <a:buChar char="•"/>
            </a:pPr>
            <a:endParaRPr lang="en-US" sz="2200" dirty="0">
              <a:latin typeface="Verdana Pro" panose="020B0604030504040204" pitchFamily="34" charset="0"/>
            </a:endParaRPr>
          </a:p>
          <a:p>
            <a:pPr marL="342900" indent="-342900">
              <a:buFont typeface="Arial" panose="020B0604020202020204" pitchFamily="34" charset="0"/>
              <a:buChar char="•"/>
            </a:pPr>
            <a:r>
              <a:rPr lang="en-US" sz="2200" dirty="0">
                <a:latin typeface="Verdana Pro" panose="020B0604030504040204" pitchFamily="34" charset="0"/>
              </a:rPr>
              <a:t>Links can be found on both the SAGE grant opportunity page and the AHTF website</a:t>
            </a:r>
          </a:p>
          <a:p>
            <a:pPr marL="342900" indent="-342900">
              <a:buFont typeface="Arial" panose="020B0604020202020204" pitchFamily="34" charset="0"/>
              <a:buChar char="•"/>
            </a:pPr>
            <a:endParaRPr lang="en-US" sz="2200" dirty="0">
              <a:latin typeface="Verdana Pro" panose="020B0604030504040204" pitchFamily="34" charset="0"/>
            </a:endParaRPr>
          </a:p>
          <a:p>
            <a:pPr marL="342900" indent="-342900">
              <a:buFont typeface="Arial" panose="020B0604020202020204" pitchFamily="34" charset="0"/>
              <a:buChar char="•"/>
            </a:pPr>
            <a:r>
              <a:rPr lang="en-US" sz="2200" dirty="0">
                <a:latin typeface="Verdana Pro" panose="020B0604030504040204" pitchFamily="34" charset="0"/>
              </a:rPr>
              <a:t>The proforma must be submitted through the document portal along with all the required application documentation</a:t>
            </a:r>
          </a:p>
          <a:p>
            <a:pPr marL="342900" indent="-342900">
              <a:buFont typeface="Arial" panose="020B0604020202020204" pitchFamily="34" charset="0"/>
              <a:buChar char="•"/>
            </a:pPr>
            <a:endParaRPr lang="en-US" sz="2200" dirty="0">
              <a:latin typeface="Verdana Pro" panose="020B0604030504040204" pitchFamily="34" charset="0"/>
            </a:endParaRPr>
          </a:p>
          <a:p>
            <a:pPr marL="342900" indent="-342900">
              <a:buFont typeface="Arial" panose="020B0604020202020204" pitchFamily="34" charset="0"/>
              <a:buChar char="•"/>
            </a:pPr>
            <a:r>
              <a:rPr lang="en-US" sz="2200" dirty="0">
                <a:latin typeface="Verdana Pro" panose="020B0604030504040204" pitchFamily="34" charset="0"/>
              </a:rPr>
              <a:t>You still need to complete budget pages in SAGE and they must align with information provided in the submitted proforma</a:t>
            </a:r>
          </a:p>
          <a:p>
            <a:endParaRPr lang="en-US" sz="2400" dirty="0">
              <a:latin typeface="Verdana Pro" panose="020B0604030504040204" pitchFamily="34" charset="0"/>
            </a:endParaRPr>
          </a:p>
        </p:txBody>
      </p:sp>
    </p:spTree>
    <p:extLst>
      <p:ext uri="{BB962C8B-B14F-4D97-AF65-F5344CB8AC3E}">
        <p14:creationId xmlns:p14="http://schemas.microsoft.com/office/powerpoint/2010/main" val="365007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F497D-B757-D52C-2A6F-EFB122B049D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3BE3897-955E-8386-0EBC-5365FB0BB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1169EA66-9181-F7DF-90C7-95A5DA678830}"/>
              </a:ext>
            </a:extLst>
          </p:cNvPr>
          <p:cNvSpPr>
            <a:spLocks noGrp="1"/>
          </p:cNvSpPr>
          <p:nvPr>
            <p:ph type="sldNum" sz="quarter" idx="12"/>
          </p:nvPr>
        </p:nvSpPr>
        <p:spPr/>
        <p:txBody>
          <a:bodyPr/>
          <a:lstStyle/>
          <a:p>
            <a:fld id="{4B11EF23-965B-457A-9A50-EFB86E7F2723}" type="slidenum">
              <a:rPr lang="en-US" altLang="en-US" smtClean="0"/>
              <a:pPr/>
              <a:t>8</a:t>
            </a:fld>
            <a:endParaRPr lang="en-US" altLang="en-US"/>
          </a:p>
        </p:txBody>
      </p:sp>
      <p:sp>
        <p:nvSpPr>
          <p:cNvPr id="9" name="TextBox 8">
            <a:extLst>
              <a:ext uri="{FF2B5EF4-FFF2-40B4-BE49-F238E27FC236}">
                <a16:creationId xmlns:a16="http://schemas.microsoft.com/office/drawing/2014/main" id="{6EF3089F-0BFB-F459-F9A0-A6B78F36E9ED}"/>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Application Links</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C05E999D-6085-EF9D-4D78-8A8F31313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CD371F-0B8D-8C61-54BC-4D89092C7F85}"/>
              </a:ext>
            </a:extLst>
          </p:cNvPr>
          <p:cNvSpPr txBox="1"/>
          <p:nvPr/>
        </p:nvSpPr>
        <p:spPr>
          <a:xfrm>
            <a:off x="428164" y="1354618"/>
            <a:ext cx="8231204" cy="800219"/>
          </a:xfrm>
          <a:prstGeom prst="rect">
            <a:avLst/>
          </a:prstGeom>
          <a:noFill/>
        </p:spPr>
        <p:txBody>
          <a:bodyPr wrap="square" rtlCol="0">
            <a:spAutoFit/>
          </a:bodyPr>
          <a:lstStyle/>
          <a:p>
            <a:endParaRPr lang="en-US" sz="2200" dirty="0">
              <a:latin typeface="Verdana Pro" panose="020B0604030504040204" pitchFamily="34" charset="0"/>
            </a:endParaRPr>
          </a:p>
          <a:p>
            <a:endParaRPr lang="en-US" sz="2400" dirty="0">
              <a:latin typeface="Verdana Pro" panose="020B0604030504040204" pitchFamily="34" charset="0"/>
            </a:endParaRPr>
          </a:p>
        </p:txBody>
      </p:sp>
      <p:pic>
        <p:nvPicPr>
          <p:cNvPr id="8" name="Picture 7" descr="Graphical user interface, text, application&#10;&#10;AI-generated content may be incorrect.">
            <a:extLst>
              <a:ext uri="{FF2B5EF4-FFF2-40B4-BE49-F238E27FC236}">
                <a16:creationId xmlns:a16="http://schemas.microsoft.com/office/drawing/2014/main" id="{A4361543-2F08-A1A9-6368-E99099BA76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 y="1228073"/>
            <a:ext cx="6420019" cy="3782839"/>
          </a:xfrm>
          <a:prstGeom prst="rect">
            <a:avLst/>
          </a:prstGeom>
        </p:spPr>
      </p:pic>
      <p:pic>
        <p:nvPicPr>
          <p:cNvPr id="13" name="Picture 12" descr="Graphical user interface, application&#10;&#10;AI-generated content may be incorrect.">
            <a:extLst>
              <a:ext uri="{FF2B5EF4-FFF2-40B4-BE49-F238E27FC236}">
                <a16:creationId xmlns:a16="http://schemas.microsoft.com/office/drawing/2014/main" id="{79693C73-A7A4-AC8D-8422-D528E251BD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2069" y="4303776"/>
            <a:ext cx="7299051" cy="2478024"/>
          </a:xfrm>
          <a:prstGeom prst="rect">
            <a:avLst/>
          </a:prstGeom>
        </p:spPr>
      </p:pic>
      <p:pic>
        <p:nvPicPr>
          <p:cNvPr id="15" name="Picture 14" descr="Graphical user interface, text, application&#10;&#10;AI-generated content may be incorrect.">
            <a:extLst>
              <a:ext uri="{FF2B5EF4-FFF2-40B4-BE49-F238E27FC236}">
                <a16:creationId xmlns:a16="http://schemas.microsoft.com/office/drawing/2014/main" id="{E0E4C88F-9AD8-4827-5CAB-20BD981C74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6481" y="1277751"/>
            <a:ext cx="3683891" cy="2882748"/>
          </a:xfrm>
          <a:prstGeom prst="rect">
            <a:avLst/>
          </a:prstGeom>
        </p:spPr>
      </p:pic>
    </p:spTree>
    <p:extLst>
      <p:ext uri="{BB962C8B-B14F-4D97-AF65-F5344CB8AC3E}">
        <p14:creationId xmlns:p14="http://schemas.microsoft.com/office/powerpoint/2010/main" val="21704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FBEC4-229F-F74B-50F6-08CEE84A00C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3455942-A865-DA34-B5D2-6E79F4CDF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085"/>
            <a:ext cx="9149862" cy="1154085"/>
          </a:xfrm>
          <a:prstGeom prst="rect">
            <a:avLst/>
          </a:prstGeom>
        </p:spPr>
      </p:pic>
      <p:sp>
        <p:nvSpPr>
          <p:cNvPr id="2" name="Slide Number Placeholder 1">
            <a:extLst>
              <a:ext uri="{FF2B5EF4-FFF2-40B4-BE49-F238E27FC236}">
                <a16:creationId xmlns:a16="http://schemas.microsoft.com/office/drawing/2014/main" id="{0E71676A-9146-5276-E786-03F4FCF7E363}"/>
              </a:ext>
            </a:extLst>
          </p:cNvPr>
          <p:cNvSpPr>
            <a:spLocks noGrp="1"/>
          </p:cNvSpPr>
          <p:nvPr>
            <p:ph type="sldNum" sz="quarter" idx="12"/>
          </p:nvPr>
        </p:nvSpPr>
        <p:spPr/>
        <p:txBody>
          <a:bodyPr/>
          <a:lstStyle/>
          <a:p>
            <a:fld id="{4B11EF23-965B-457A-9A50-EFB86E7F2723}" type="slidenum">
              <a:rPr lang="en-US" altLang="en-US" smtClean="0"/>
              <a:pPr/>
              <a:t>9</a:t>
            </a:fld>
            <a:endParaRPr lang="en-US" altLang="en-US"/>
          </a:p>
        </p:txBody>
      </p:sp>
      <p:sp>
        <p:nvSpPr>
          <p:cNvPr id="9" name="TextBox 8">
            <a:extLst>
              <a:ext uri="{FF2B5EF4-FFF2-40B4-BE49-F238E27FC236}">
                <a16:creationId xmlns:a16="http://schemas.microsoft.com/office/drawing/2014/main" id="{92C12693-CE5B-537B-2898-7AD3ABCAA2DE}"/>
              </a:ext>
            </a:extLst>
          </p:cNvPr>
          <p:cNvSpPr txBox="1"/>
          <p:nvPr/>
        </p:nvSpPr>
        <p:spPr>
          <a:xfrm>
            <a:off x="310896" y="200533"/>
            <a:ext cx="8511460" cy="1077218"/>
          </a:xfrm>
          <a:prstGeom prst="rect">
            <a:avLst/>
          </a:prstGeom>
          <a:noFill/>
        </p:spPr>
        <p:txBody>
          <a:bodyPr wrap="square">
            <a:spAutoFit/>
          </a:bodyPr>
          <a:lstStyle/>
          <a:p>
            <a:r>
              <a:rPr lang="en-US" sz="3600" dirty="0">
                <a:solidFill>
                  <a:schemeClr val="bg1"/>
                </a:solidFill>
                <a:latin typeface="Verdana Pro" panose="020B0604030504040204" pitchFamily="34" charset="0"/>
                <a:ea typeface="Calibri" panose="020F0502020204030204" pitchFamily="34" charset="0"/>
                <a:cs typeface="Calibri" panose="020F0502020204030204" pitchFamily="34" charset="0"/>
              </a:rPr>
              <a:t>Application Document Portal</a:t>
            </a:r>
          </a:p>
          <a:p>
            <a:pPr algn="ctr"/>
            <a:endParaRPr lang="en-US" sz="2800" dirty="0">
              <a:solidFill>
                <a:schemeClr val="bg1"/>
              </a:solidFill>
            </a:endParaRPr>
          </a:p>
        </p:txBody>
      </p:sp>
      <p:pic>
        <p:nvPicPr>
          <p:cNvPr id="3" name="Picture 6" descr="New Jersey Department of Community Affairs | Facebook">
            <a:extLst>
              <a:ext uri="{FF2B5EF4-FFF2-40B4-BE49-F238E27FC236}">
                <a16:creationId xmlns:a16="http://schemas.microsoft.com/office/drawing/2014/main" id="{97D122F4-766F-EADC-7AA4-1F3AACDA02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55" b="21555"/>
          <a:stretch/>
        </p:blipFill>
        <p:spPr bwMode="auto">
          <a:xfrm>
            <a:off x="7525327" y="5904304"/>
            <a:ext cx="1542473" cy="877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699B0-4178-FF3D-9B2D-DA512C8F5599}"/>
              </a:ext>
            </a:extLst>
          </p:cNvPr>
          <p:cNvSpPr txBox="1"/>
          <p:nvPr/>
        </p:nvSpPr>
        <p:spPr>
          <a:xfrm>
            <a:off x="428164" y="1354618"/>
            <a:ext cx="8231204" cy="800219"/>
          </a:xfrm>
          <a:prstGeom prst="rect">
            <a:avLst/>
          </a:prstGeom>
          <a:noFill/>
        </p:spPr>
        <p:txBody>
          <a:bodyPr wrap="square" rtlCol="0">
            <a:spAutoFit/>
          </a:bodyPr>
          <a:lstStyle/>
          <a:p>
            <a:endParaRPr lang="en-US" sz="2200" dirty="0">
              <a:latin typeface="Verdana Pro" panose="020B0604030504040204" pitchFamily="34" charset="0"/>
            </a:endParaRPr>
          </a:p>
          <a:p>
            <a:endParaRPr lang="en-US" sz="2400" dirty="0">
              <a:latin typeface="Verdana Pro" panose="020B0604030504040204" pitchFamily="34" charset="0"/>
            </a:endParaRPr>
          </a:p>
        </p:txBody>
      </p:sp>
      <p:pic>
        <p:nvPicPr>
          <p:cNvPr id="8" name="Picture 7" descr="Graphical user interface, text, application, email&#10;&#10;AI-generated content may be incorrect.">
            <a:extLst>
              <a:ext uri="{FF2B5EF4-FFF2-40B4-BE49-F238E27FC236}">
                <a16:creationId xmlns:a16="http://schemas.microsoft.com/office/drawing/2014/main" id="{A99E44E9-E28E-99AA-7F4E-A910AEE5E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9349" y="1143001"/>
            <a:ext cx="4945301" cy="5714999"/>
          </a:xfrm>
          <a:prstGeom prst="rect">
            <a:avLst/>
          </a:prstGeom>
        </p:spPr>
      </p:pic>
    </p:spTree>
    <p:extLst>
      <p:ext uri="{BB962C8B-B14F-4D97-AF65-F5344CB8AC3E}">
        <p14:creationId xmlns:p14="http://schemas.microsoft.com/office/powerpoint/2010/main" val="8926836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43B95"/>
      </a:dk2>
      <a:lt2>
        <a:srgbClr val="E7E6E6"/>
      </a:lt2>
      <a:accent1>
        <a:srgbClr val="8FD7F1"/>
      </a:accent1>
      <a:accent2>
        <a:srgbClr val="3BC7F3"/>
      </a:accent2>
      <a:accent3>
        <a:srgbClr val="808080"/>
      </a:accent3>
      <a:accent4>
        <a:srgbClr val="20225D"/>
      </a:accent4>
      <a:accent5>
        <a:srgbClr val="8FD7F1"/>
      </a:accent5>
      <a:accent6>
        <a:srgbClr val="3BC7F3"/>
      </a:accent6>
      <a:hlink>
        <a:srgbClr val="8FD7F1"/>
      </a:hlink>
      <a:folHlink>
        <a:srgbClr val="3BC7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a39c839-678a-46eb-9c4e-db649fde6e58" xsi:nil="true"/>
    <lcf76f155ced4ddcb4097134ff3c332f xmlns="e0c9de48-46d6-4975-a83b-e8518bb2583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D2A683B2EBE645A6D9332BBC84B63D" ma:contentTypeVersion="9" ma:contentTypeDescription="Create a new document." ma:contentTypeScope="" ma:versionID="83f7b5c79a5a40e1ccad8043ba17b512">
  <xsd:schema xmlns:xsd="http://www.w3.org/2001/XMLSchema" xmlns:xs="http://www.w3.org/2001/XMLSchema" xmlns:p="http://schemas.microsoft.com/office/2006/metadata/properties" xmlns:ns2="e0c9de48-46d6-4975-a83b-e8518bb25831" xmlns:ns3="fa39c839-678a-46eb-9c4e-db649fde6e58" targetNamespace="http://schemas.microsoft.com/office/2006/metadata/properties" ma:root="true" ma:fieldsID="414049845bbf719b2dfb26e2009379bb" ns2:_="" ns3:_="">
    <xsd:import namespace="e0c9de48-46d6-4975-a83b-e8518bb25831"/>
    <xsd:import namespace="fa39c839-678a-46eb-9c4e-db649fde6e5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c9de48-46d6-4975-a83b-e8518bb258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81b0449-a7ed-439f-be55-0163d7004e4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39c839-678a-46eb-9c4e-db649fde6e5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7fa4551-7df0-422e-a0bc-a1dae85954d4}" ma:internalName="TaxCatchAll" ma:showField="CatchAllData" ma:web="fa39c839-678a-46eb-9c4e-db649fde6e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5E89A5-5E2C-417B-9FB4-F4611E620839}">
  <ds:schemaRefs>
    <ds:schemaRef ds:uri="ba6cddf5-162e-461c-a5c3-87d497ccd041"/>
    <ds:schemaRef ds:uri="cfab6642-623e-4321-87e1-aec760a099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a39c839-678a-46eb-9c4e-db649fde6e58"/>
    <ds:schemaRef ds:uri="e0c9de48-46d6-4975-a83b-e8518bb25831"/>
  </ds:schemaRefs>
</ds:datastoreItem>
</file>

<file path=customXml/itemProps2.xml><?xml version="1.0" encoding="utf-8"?>
<ds:datastoreItem xmlns:ds="http://schemas.openxmlformats.org/officeDocument/2006/customXml" ds:itemID="{117C02BF-8A8E-475B-A763-72F0A2706BBB}">
  <ds:schemaRefs>
    <ds:schemaRef ds:uri="http://schemas.microsoft.com/sharepoint/v3/contenttype/forms"/>
  </ds:schemaRefs>
</ds:datastoreItem>
</file>

<file path=customXml/itemProps3.xml><?xml version="1.0" encoding="utf-8"?>
<ds:datastoreItem xmlns:ds="http://schemas.openxmlformats.org/officeDocument/2006/customXml" ds:itemID="{BF84991F-DF8E-4EC0-8C4A-9F180C030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c9de48-46d6-4975-a83b-e8518bb25831"/>
    <ds:schemaRef ds:uri="fa39c839-678a-46eb-9c4e-db649fde6e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592</TotalTime>
  <Words>3039</Words>
  <Application>Microsoft Office PowerPoint</Application>
  <PresentationFormat>On-screen Show (4:3)</PresentationFormat>
  <Paragraphs>407</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Arial</vt:lpstr>
      <vt:lpstr>Calibri</vt:lpstr>
      <vt:lpstr>Calibri Light</vt:lpstr>
      <vt:lpstr>Garamond</vt:lpstr>
      <vt:lpstr>Verdana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Camden Staffing Recommendations</dc:title>
  <dc:creator>RICK</dc:creator>
  <cp:lastModifiedBy>Aravind, Archana [DCA]</cp:lastModifiedBy>
  <cp:revision>153</cp:revision>
  <cp:lastPrinted>2021-09-13T11:33:12Z</cp:lastPrinted>
  <dcterms:created xsi:type="dcterms:W3CDTF">2012-01-01T17:48:29Z</dcterms:created>
  <dcterms:modified xsi:type="dcterms:W3CDTF">2025-09-15T18:02:49Z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0x0101006ED2A683B2EBE645A6D9332BBC84B63D</vt:lpwstr>
  </property>
  <property fmtid="{D5CDD505-2E9C-101B-9397-08002B2CF9AE}" pid="3" name="MediaServiceImageTags">
    <vt:lpwstr/>
  </property>
</Properties>
</file>