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5" r:id="rId4"/>
  </p:sldMasterIdLst>
  <p:notesMasterIdLst>
    <p:notesMasterId r:id="rId19"/>
  </p:notesMasterIdLst>
  <p:sldIdLst>
    <p:sldId id="256" r:id="rId5"/>
    <p:sldId id="258" r:id="rId6"/>
    <p:sldId id="260" r:id="rId7"/>
    <p:sldId id="261" r:id="rId8"/>
    <p:sldId id="262" r:id="rId9"/>
    <p:sldId id="265" r:id="rId10"/>
    <p:sldId id="266" r:id="rId11"/>
    <p:sldId id="267" r:id="rId12"/>
    <p:sldId id="273" r:id="rId13"/>
    <p:sldId id="269" r:id="rId14"/>
    <p:sldId id="274" r:id="rId15"/>
    <p:sldId id="270" r:id="rId16"/>
    <p:sldId id="275" r:id="rId17"/>
    <p:sldId id="25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C63A"/>
    <a:srgbClr val="347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0"/>
    <p:restoredTop sz="94694"/>
  </p:normalViewPr>
  <p:slideViewPr>
    <p:cSldViewPr snapToGrid="0">
      <p:cViewPr varScale="1">
        <p:scale>
          <a:sx n="105" d="100"/>
          <a:sy n="105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D9097-0A98-EE47-A950-9513429D037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FDF7F-5E4C-204E-BC81-D0617537EC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493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FDF7F-5E4C-204E-BC81-D0617537EC9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8750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7172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997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718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200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21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470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2724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9867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6557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323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303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1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7278C5-34E8-4293-BE47-73B18483A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!!Rectangle">
            <a:extLst>
              <a:ext uri="{FF2B5EF4-FFF2-40B4-BE49-F238E27FC236}">
                <a16:creationId xmlns:a16="http://schemas.microsoft.com/office/drawing/2014/main" id="{9A3F5928-D955-456A-97B5-AA390B8CE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4" name="Picture 3" descr="Topview of mint green workspace with laptop, coffee, notebook, pen, glasses, and mouse">
            <a:extLst>
              <a:ext uri="{FF2B5EF4-FFF2-40B4-BE49-F238E27FC236}">
                <a16:creationId xmlns:a16="http://schemas.microsoft.com/office/drawing/2014/main" id="{4682AC0F-D938-0A58-A719-CCF5C49850D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</a:blip>
          <a:srcRect b="15730"/>
          <a:stretch/>
        </p:blipFill>
        <p:spPr>
          <a:xfrm>
            <a:off x="20" y="0"/>
            <a:ext cx="12191980" cy="6858000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92332C6-10A8-8A7C-7608-33C4448595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6275" y="2271449"/>
            <a:ext cx="9679449" cy="2847058"/>
          </a:xfrm>
        </p:spPr>
        <p:txBody>
          <a:bodyPr anchor="b">
            <a:normAutofit/>
          </a:bodyPr>
          <a:lstStyle/>
          <a:p>
            <a:r>
              <a:rPr lang="en-US" sz="5400" dirty="0">
                <a:solidFill>
                  <a:srgbClr val="0070C0"/>
                </a:solidFill>
                <a:latin typeface="Bell MT" panose="02020503060305020303" pitchFamily="18" charset="77"/>
              </a:rPr>
              <a:t>Property portal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CF100-5D86-F338-0402-40F4A73B99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6275" y="5098254"/>
            <a:ext cx="9679449" cy="750259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  <a:latin typeface="Century Gothic" panose="020B0502020202020204" pitchFamily="34" charset="0"/>
              </a:rPr>
              <a:t>HOW TO LOG-IN AND CREATE NEW USER ACCOUNTS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8" y="806470"/>
            <a:ext cx="8453437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954" y="2875093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7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3734" y="31043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9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414" y="361953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6" name="Picture 5" descr="A blue diamond with white text&#10;&#10;Description automatically generated">
            <a:extLst>
              <a:ext uri="{FF2B5EF4-FFF2-40B4-BE49-F238E27FC236}">
                <a16:creationId xmlns:a16="http://schemas.microsoft.com/office/drawing/2014/main" id="{440B877A-B036-4F71-D563-4C22D7BCA8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88" y="8877"/>
            <a:ext cx="1626973" cy="162697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BC2C36-8787-06DC-1A5B-44203C350D2F}"/>
              </a:ext>
            </a:extLst>
          </p:cNvPr>
          <p:cNvSpPr txBox="1"/>
          <p:nvPr/>
        </p:nvSpPr>
        <p:spPr>
          <a:xfrm>
            <a:off x="2335296" y="288717"/>
            <a:ext cx="604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E7C63A"/>
                </a:solidFill>
                <a:latin typeface="Bell MT" panose="02020503060305020303" pitchFamily="18" charset="77"/>
              </a:rPr>
              <a:t>MITAS TRAINING SERIES</a:t>
            </a:r>
          </a:p>
        </p:txBody>
      </p:sp>
    </p:spTree>
    <p:extLst>
      <p:ext uri="{BB962C8B-B14F-4D97-AF65-F5344CB8AC3E}">
        <p14:creationId xmlns:p14="http://schemas.microsoft.com/office/powerpoint/2010/main" val="134236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6E37B132-9C54-4236-8910-3340177AD9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!!Rectangle">
            <a:extLst>
              <a:ext uri="{FF2B5EF4-FFF2-40B4-BE49-F238E27FC236}">
                <a16:creationId xmlns:a16="http://schemas.microsoft.com/office/drawing/2014/main" id="{D472C551-D440-40DF-9260-BDB9AC409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C60651-2281-F343-CDFF-0864626C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0016" y="270761"/>
            <a:ext cx="10648595" cy="103079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600" b="1" i="0" kern="1200" cap="all" baseline="0" dirty="0">
                <a:solidFill>
                  <a:srgbClr val="FFFFFF"/>
                </a:solidFill>
                <a:latin typeface="Bell MT" panose="02020503060305020303" pitchFamily="18" charset="77"/>
              </a:rPr>
              <a:t>AGENDA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8" y="806470"/>
            <a:ext cx="8453437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340" y="122578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7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34855" y="1685867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39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87962" y="2175690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91DBB0-53C1-D66C-5ADF-090A0919B17C}"/>
              </a:ext>
            </a:extLst>
          </p:cNvPr>
          <p:cNvSpPr txBox="1"/>
          <p:nvPr/>
        </p:nvSpPr>
        <p:spPr>
          <a:xfrm>
            <a:off x="2651760" y="1601709"/>
            <a:ext cx="838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NEW PROPERTY PORTAL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753C18-01CB-060B-9F34-E3FB2004EA50}"/>
              </a:ext>
            </a:extLst>
          </p:cNvPr>
          <p:cNvSpPr txBox="1"/>
          <p:nvPr/>
        </p:nvSpPr>
        <p:spPr>
          <a:xfrm>
            <a:off x="2651757" y="2574811"/>
            <a:ext cx="838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HOW TO LOG-IN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612E18-D2E8-D9F6-86D9-0B6F49145D54}"/>
              </a:ext>
            </a:extLst>
          </p:cNvPr>
          <p:cNvSpPr txBox="1"/>
          <p:nvPr/>
        </p:nvSpPr>
        <p:spPr>
          <a:xfrm>
            <a:off x="2651759" y="3601402"/>
            <a:ext cx="838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HOW TO ASSIGN USERS TO PROPERTIES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0E3F4B-CACB-7C16-97AE-B6343DA7D105}"/>
              </a:ext>
            </a:extLst>
          </p:cNvPr>
          <p:cNvSpPr txBox="1"/>
          <p:nvPr/>
        </p:nvSpPr>
        <p:spPr>
          <a:xfrm>
            <a:off x="2603881" y="4627993"/>
            <a:ext cx="838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HOW TO CREATE MORE ACCOUNTS</a:t>
            </a:r>
          </a:p>
        </p:txBody>
      </p:sp>
      <p:pic>
        <p:nvPicPr>
          <p:cNvPr id="6" name="Graphic 6" descr="User outline">
            <a:extLst>
              <a:ext uri="{FF2B5EF4-FFF2-40B4-BE49-F238E27FC236}">
                <a16:creationId xmlns:a16="http://schemas.microsoft.com/office/drawing/2014/main" id="{00DF1641-878F-BC63-1B9F-A370544612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1222" y="2480451"/>
            <a:ext cx="751950" cy="751950"/>
          </a:xfrm>
          <a:prstGeom prst="rect">
            <a:avLst/>
          </a:prstGeom>
        </p:spPr>
      </p:pic>
      <p:pic>
        <p:nvPicPr>
          <p:cNvPr id="9" name="Graphic 9" descr="Repeat with solid fill">
            <a:extLst>
              <a:ext uri="{FF2B5EF4-FFF2-40B4-BE49-F238E27FC236}">
                <a16:creationId xmlns:a16="http://schemas.microsoft.com/office/drawing/2014/main" id="{1B0996A4-146E-67CF-3D86-7F075EA583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21222" y="3510642"/>
            <a:ext cx="685778" cy="685778"/>
          </a:xfrm>
          <a:prstGeom prst="rect">
            <a:avLst/>
          </a:prstGeom>
        </p:spPr>
      </p:pic>
      <p:pic>
        <p:nvPicPr>
          <p:cNvPr id="15" name="Graphic 14" descr="Group brainstorm with solid fill">
            <a:extLst>
              <a:ext uri="{FF2B5EF4-FFF2-40B4-BE49-F238E27FC236}">
                <a16:creationId xmlns:a16="http://schemas.microsoft.com/office/drawing/2014/main" id="{3C48E582-A905-0966-9BD1-1D3C45964B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21223" y="4493249"/>
            <a:ext cx="751949" cy="751949"/>
          </a:xfrm>
          <a:prstGeom prst="rect">
            <a:avLst/>
          </a:prstGeom>
        </p:spPr>
      </p:pic>
      <p:pic>
        <p:nvPicPr>
          <p:cNvPr id="18" name="Graphic 17" descr="Internet with solid fill">
            <a:extLst>
              <a:ext uri="{FF2B5EF4-FFF2-40B4-BE49-F238E27FC236}">
                <a16:creationId xmlns:a16="http://schemas.microsoft.com/office/drawing/2014/main" id="{8E8D32A9-1C4C-506E-F43A-421650B35E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06911" y="139282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422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45E5B-4B41-7B47-947D-4A11B3A5D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70C0"/>
                </a:solidFill>
                <a:latin typeface="Bell MT" panose="02020503060305020303" pitchFamily="18" charset="77"/>
              </a:rPr>
              <a:t>PROPERTY PORTAL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A310714-312D-56C0-683E-AC62311E1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1800" y="365125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A87914-179B-5D51-D0E4-7B25E2F0BF61}"/>
              </a:ext>
            </a:extLst>
          </p:cNvPr>
          <p:cNvSpPr txBox="1"/>
          <p:nvPr/>
        </p:nvSpPr>
        <p:spPr>
          <a:xfrm>
            <a:off x="1005840" y="2076994"/>
            <a:ext cx="8059783" cy="2409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New Portal Design Objectives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Allow for Management of Multiple Properties with 1 Username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Reduce E-Mails With Property Managers and Agency Staff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Centralize all Property Documents</a:t>
            </a:r>
          </a:p>
          <a:p>
            <a:pPr>
              <a:lnSpc>
                <a:spcPct val="150000"/>
              </a:lnSpc>
            </a:pP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094049F-5077-AE87-0CAC-721728312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8167" y="2076994"/>
            <a:ext cx="2724539" cy="267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47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D87508-36FE-DE8B-6DB9-6BC9FAC9A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98246"/>
            <a:ext cx="4412419" cy="362621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8000" b="1" i="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How Can I Log-In?</a:t>
            </a:r>
          </a:p>
        </p:txBody>
      </p:sp>
      <p:sp>
        <p:nvSpPr>
          <p:cNvPr id="13" name="Graphic 17">
            <a:extLst>
              <a:ext uri="{FF2B5EF4-FFF2-40B4-BE49-F238E27FC236}">
                <a16:creationId xmlns:a16="http://schemas.microsoft.com/office/drawing/2014/main" id="{B71758F4-3F46-45DA-8AC5-4E508DA0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2034" y="1267063"/>
            <a:ext cx="139037" cy="139039"/>
          </a:xfrm>
          <a:custGeom>
            <a:avLst/>
            <a:gdLst>
              <a:gd name="connsiteX0" fmla="*/ 129600 w 139037"/>
              <a:gd name="connsiteY0" fmla="*/ 60082 h 139039"/>
              <a:gd name="connsiteX1" fmla="*/ 78955 w 139037"/>
              <a:gd name="connsiteY1" fmla="*/ 60082 h 139039"/>
              <a:gd name="connsiteX2" fmla="*/ 78955 w 139037"/>
              <a:gd name="connsiteY2" fmla="*/ 9437 h 139039"/>
              <a:gd name="connsiteX3" fmla="*/ 69519 w 139037"/>
              <a:gd name="connsiteY3" fmla="*/ 0 h 139039"/>
              <a:gd name="connsiteX4" fmla="*/ 60082 w 139037"/>
              <a:gd name="connsiteY4" fmla="*/ 9437 h 139039"/>
              <a:gd name="connsiteX5" fmla="*/ 60082 w 139037"/>
              <a:gd name="connsiteY5" fmla="*/ 60082 h 139039"/>
              <a:gd name="connsiteX6" fmla="*/ 9437 w 139037"/>
              <a:gd name="connsiteY6" fmla="*/ 60082 h 139039"/>
              <a:gd name="connsiteX7" fmla="*/ 0 w 139037"/>
              <a:gd name="connsiteY7" fmla="*/ 69520 h 139039"/>
              <a:gd name="connsiteX8" fmla="*/ 9437 w 139037"/>
              <a:gd name="connsiteY8" fmla="*/ 78957 h 139039"/>
              <a:gd name="connsiteX9" fmla="*/ 60082 w 139037"/>
              <a:gd name="connsiteY9" fmla="*/ 78957 h 139039"/>
              <a:gd name="connsiteX10" fmla="*/ 60082 w 139037"/>
              <a:gd name="connsiteY10" fmla="*/ 129602 h 139039"/>
              <a:gd name="connsiteX11" fmla="*/ 69519 w 139037"/>
              <a:gd name="connsiteY11" fmla="*/ 139039 h 139039"/>
              <a:gd name="connsiteX12" fmla="*/ 78955 w 139037"/>
              <a:gd name="connsiteY12" fmla="*/ 129602 h 139039"/>
              <a:gd name="connsiteX13" fmla="*/ 78955 w 139037"/>
              <a:gd name="connsiteY13" fmla="*/ 78957 h 139039"/>
              <a:gd name="connsiteX14" fmla="*/ 129600 w 139037"/>
              <a:gd name="connsiteY14" fmla="*/ 78957 h 139039"/>
              <a:gd name="connsiteX15" fmla="*/ 139037 w 139037"/>
              <a:gd name="connsiteY15" fmla="*/ 69520 h 139039"/>
              <a:gd name="connsiteX16" fmla="*/ 129600 w 139037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7" h="139039">
                <a:moveTo>
                  <a:pt x="129600" y="60082"/>
                </a:moveTo>
                <a:lnTo>
                  <a:pt x="78955" y="60082"/>
                </a:lnTo>
                <a:lnTo>
                  <a:pt x="78955" y="9437"/>
                </a:lnTo>
                <a:cubicBezTo>
                  <a:pt x="78955" y="4225"/>
                  <a:pt x="74730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7" y="139039"/>
                  <a:pt x="69519" y="139039"/>
                </a:cubicBezTo>
                <a:cubicBezTo>
                  <a:pt x="74730" y="139039"/>
                  <a:pt x="78955" y="134814"/>
                  <a:pt x="78955" y="129602"/>
                </a:cubicBezTo>
                <a:lnTo>
                  <a:pt x="78955" y="78957"/>
                </a:lnTo>
                <a:lnTo>
                  <a:pt x="129600" y="78957"/>
                </a:lnTo>
                <a:cubicBezTo>
                  <a:pt x="134812" y="78957"/>
                  <a:pt x="139037" y="74731"/>
                  <a:pt x="139037" y="69520"/>
                </a:cubicBezTo>
                <a:cubicBezTo>
                  <a:pt x="139037" y="64308"/>
                  <a:pt x="134812" y="60082"/>
                  <a:pt x="129600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Badge 1 with solid fill">
            <a:extLst>
              <a:ext uri="{FF2B5EF4-FFF2-40B4-BE49-F238E27FC236}">
                <a16:creationId xmlns:a16="http://schemas.microsoft.com/office/drawing/2014/main" id="{F92685C4-CC92-7B44-7918-06B6F580C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80408" y="1406103"/>
            <a:ext cx="964272" cy="964272"/>
          </a:xfrm>
          <a:prstGeom prst="rect">
            <a:avLst/>
          </a:prstGeom>
        </p:spPr>
      </p:pic>
      <p:sp>
        <p:nvSpPr>
          <p:cNvPr id="17" name="Graphic 21">
            <a:extLst>
              <a:ext uri="{FF2B5EF4-FFF2-40B4-BE49-F238E27FC236}">
                <a16:creationId xmlns:a16="http://schemas.microsoft.com/office/drawing/2014/main" id="{8D61482F-F3C5-4D66-8C5D-C6BBE3E12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52801" y="1659316"/>
            <a:ext cx="127713" cy="127714"/>
          </a:xfrm>
          <a:custGeom>
            <a:avLst/>
            <a:gdLst>
              <a:gd name="connsiteX0" fmla="*/ 63857 w 127713"/>
              <a:gd name="connsiteY0" fmla="*/ 18874 h 127714"/>
              <a:gd name="connsiteX1" fmla="*/ 108839 w 127713"/>
              <a:gd name="connsiteY1" fmla="*/ 63857 h 127714"/>
              <a:gd name="connsiteX2" fmla="*/ 63857 w 127713"/>
              <a:gd name="connsiteY2" fmla="*/ 108840 h 127714"/>
              <a:gd name="connsiteX3" fmla="*/ 18874 w 127713"/>
              <a:gd name="connsiteY3" fmla="*/ 63857 h 127714"/>
              <a:gd name="connsiteX4" fmla="*/ 63857 w 127713"/>
              <a:gd name="connsiteY4" fmla="*/ 18874 h 127714"/>
              <a:gd name="connsiteX5" fmla="*/ 63857 w 127713"/>
              <a:gd name="connsiteY5" fmla="*/ 0 h 127714"/>
              <a:gd name="connsiteX6" fmla="*/ 0 w 127713"/>
              <a:gd name="connsiteY6" fmla="*/ 63857 h 127714"/>
              <a:gd name="connsiteX7" fmla="*/ 63857 w 127713"/>
              <a:gd name="connsiteY7" fmla="*/ 127714 h 127714"/>
              <a:gd name="connsiteX8" fmla="*/ 127713 w 127713"/>
              <a:gd name="connsiteY8" fmla="*/ 63857 h 127714"/>
              <a:gd name="connsiteX9" fmla="*/ 63857 w 127713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4">
                <a:moveTo>
                  <a:pt x="63857" y="18874"/>
                </a:moveTo>
                <a:cubicBezTo>
                  <a:pt x="88700" y="18874"/>
                  <a:pt x="108839" y="39014"/>
                  <a:pt x="108839" y="63857"/>
                </a:cubicBezTo>
                <a:cubicBezTo>
                  <a:pt x="108839" y="88700"/>
                  <a:pt x="88700" y="108840"/>
                  <a:pt x="63857" y="108840"/>
                </a:cubicBezTo>
                <a:cubicBezTo>
                  <a:pt x="39013" y="108840"/>
                  <a:pt x="18874" y="88700"/>
                  <a:pt x="18874" y="63857"/>
                </a:cubicBezTo>
                <a:cubicBezTo>
                  <a:pt x="18898" y="39024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Graphic 6" descr="Badge with solid fill">
            <a:extLst>
              <a:ext uri="{FF2B5EF4-FFF2-40B4-BE49-F238E27FC236}">
                <a16:creationId xmlns:a16="http://schemas.microsoft.com/office/drawing/2014/main" id="{DF1BF4E8-C1BD-11D5-6861-DA36F2E9E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87118" y="2795418"/>
            <a:ext cx="914400" cy="914400"/>
          </a:xfrm>
          <a:prstGeom prst="rect">
            <a:avLst/>
          </a:prstGeom>
        </p:spPr>
      </p:pic>
      <p:pic>
        <p:nvPicPr>
          <p:cNvPr id="12" name="Graphic 11" descr="Badge 3 with solid fill">
            <a:extLst>
              <a:ext uri="{FF2B5EF4-FFF2-40B4-BE49-F238E27FC236}">
                <a16:creationId xmlns:a16="http://schemas.microsoft.com/office/drawing/2014/main" id="{FF236F8E-4D21-19BB-BA02-7B75EA449A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46803" y="3981868"/>
            <a:ext cx="914400" cy="914400"/>
          </a:xfrm>
          <a:prstGeom prst="rect">
            <a:avLst/>
          </a:prstGeom>
        </p:spPr>
      </p:pic>
      <p:pic>
        <p:nvPicPr>
          <p:cNvPr id="18" name="Graphic 17" descr="Badge 4 with solid fill">
            <a:extLst>
              <a:ext uri="{FF2B5EF4-FFF2-40B4-BE49-F238E27FC236}">
                <a16:creationId xmlns:a16="http://schemas.microsoft.com/office/drawing/2014/main" id="{8693DE42-E5FC-E039-982B-45A236168D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63734" y="5007446"/>
            <a:ext cx="914400" cy="9144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0CE66D7-3CD2-57CC-2DE3-935847DB0616}"/>
              </a:ext>
            </a:extLst>
          </p:cNvPr>
          <p:cNvSpPr txBox="1"/>
          <p:nvPr/>
        </p:nvSpPr>
        <p:spPr>
          <a:xfrm>
            <a:off x="6914452" y="4053789"/>
            <a:ext cx="46670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A temporary password will be emailed to you.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F7531E-E4BF-AB2E-2278-462534985531}"/>
              </a:ext>
            </a:extLst>
          </p:cNvPr>
          <p:cNvSpPr txBox="1"/>
          <p:nvPr/>
        </p:nvSpPr>
        <p:spPr>
          <a:xfrm>
            <a:off x="6914452" y="4855730"/>
            <a:ext cx="46670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This portal is not open to the public. You must be registered with NJHMFA before you can login.</a:t>
            </a:r>
          </a:p>
          <a:p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If you do not receive the Document Request, contact your Owner.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47A619-C187-1437-6BBD-F81CEEEF984B}"/>
              </a:ext>
            </a:extLst>
          </p:cNvPr>
          <p:cNvSpPr txBox="1"/>
          <p:nvPr/>
        </p:nvSpPr>
        <p:spPr>
          <a:xfrm>
            <a:off x="6914455" y="1589368"/>
            <a:ext cx="4667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NJHMFA will be sending a Secure Document Request with your username after the Owner submits the Portal Access form on the Owner Portal.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1A007A-B6D3-DE0D-C81A-2892A0908CC1}"/>
              </a:ext>
            </a:extLst>
          </p:cNvPr>
          <p:cNvSpPr txBox="1"/>
          <p:nvPr/>
        </p:nvSpPr>
        <p:spPr>
          <a:xfrm>
            <a:off x="6914452" y="2847079"/>
            <a:ext cx="46670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Go to Property Portal link found in the Document Request and enter your e-mail and select “Forgot Password”</a:t>
            </a:r>
          </a:p>
        </p:txBody>
      </p:sp>
    </p:spTree>
    <p:extLst>
      <p:ext uri="{BB962C8B-B14F-4D97-AF65-F5344CB8AC3E}">
        <p14:creationId xmlns:p14="http://schemas.microsoft.com/office/powerpoint/2010/main" val="2687384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797D8-5E92-2AE4-B9B1-D844B3638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HOME SCREEN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BE525B-2729-FE57-8043-29DFE3C14FAA}"/>
              </a:ext>
            </a:extLst>
          </p:cNvPr>
          <p:cNvSpPr txBox="1"/>
          <p:nvPr/>
        </p:nvSpPr>
        <p:spPr>
          <a:xfrm>
            <a:off x="760141" y="1783021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PROPERTY MANAGER DETAILS BUBBLE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DDE095-DB42-5192-D4CC-0C6795D0C5AD}"/>
              </a:ext>
            </a:extLst>
          </p:cNvPr>
          <p:cNvSpPr txBox="1"/>
          <p:nvPr/>
        </p:nvSpPr>
        <p:spPr>
          <a:xfrm>
            <a:off x="760141" y="2244686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MANAGED PROPERTIES BUBBLE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31ABBE-AC7C-A851-1265-AC79DD4F49AF}"/>
              </a:ext>
            </a:extLst>
          </p:cNvPr>
          <p:cNvSpPr txBox="1"/>
          <p:nvPr/>
        </p:nvSpPr>
        <p:spPr>
          <a:xfrm>
            <a:off x="760141" y="2614018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PROPERTY INFORMATION BUBBLE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047A1F-B7FC-2A10-5C63-D7BC16C2CAE6}"/>
              </a:ext>
            </a:extLst>
          </p:cNvPr>
          <p:cNvSpPr txBox="1"/>
          <p:nvPr/>
        </p:nvSpPr>
        <p:spPr>
          <a:xfrm>
            <a:off x="838200" y="6008597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NJHMFA LINKS and HELP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AFBC2C-E32F-7983-FD96-5D97C9F6B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7761" y="778455"/>
            <a:ext cx="6242933" cy="555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544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3EE02-CF72-92C9-2F75-5D326996C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HOME SCREEN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D9D281-B467-362D-7A58-E212753C18CF}"/>
              </a:ext>
            </a:extLst>
          </p:cNvPr>
          <p:cNvSpPr txBox="1"/>
          <p:nvPr/>
        </p:nvSpPr>
        <p:spPr>
          <a:xfrm>
            <a:off x="1410462" y="1506022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MANAGED PROPERTIES BUBBLE</a:t>
            </a:r>
          </a:p>
        </p:txBody>
      </p:sp>
      <p:pic>
        <p:nvPicPr>
          <p:cNvPr id="6" name="Graphic 5" descr="Checkbox Checked with solid fill">
            <a:extLst>
              <a:ext uri="{FF2B5EF4-FFF2-40B4-BE49-F238E27FC236}">
                <a16:creationId xmlns:a16="http://schemas.microsoft.com/office/drawing/2014/main" id="{08359B90-49CB-DD89-6DC6-BEBABB797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1404557"/>
            <a:ext cx="572262" cy="5722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473F367-1A00-6C48-BC72-1DA63F66C6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5848" y="2104479"/>
            <a:ext cx="7047619" cy="16571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A4C632-628B-D932-EB1B-359E7D28E8EC}"/>
              </a:ext>
            </a:extLst>
          </p:cNvPr>
          <p:cNvSpPr txBox="1"/>
          <p:nvPr/>
        </p:nvSpPr>
        <p:spPr>
          <a:xfrm>
            <a:off x="1086736" y="4173669"/>
            <a:ext cx="102670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This displays all Properties. Select a Property by highlighting the property before you choose a menu option on the left.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Each Column is searchable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The Properties that appear on this screen for each user is configurable under Manage Portal Users.</a:t>
            </a:r>
          </a:p>
        </p:txBody>
      </p:sp>
    </p:spTree>
    <p:extLst>
      <p:ext uri="{BB962C8B-B14F-4D97-AF65-F5344CB8AC3E}">
        <p14:creationId xmlns:p14="http://schemas.microsoft.com/office/powerpoint/2010/main" val="4257057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0E538-AF85-A481-C29E-F3FEAEF78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HOME SCREEN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2B7DDA6C-93FD-0D71-99EB-CA25C156B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54" y="1588169"/>
            <a:ext cx="2658437" cy="2751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52DF34-7A69-8DA3-64C3-77D750D19EF7}"/>
              </a:ext>
            </a:extLst>
          </p:cNvPr>
          <p:cNvSpPr txBox="1"/>
          <p:nvPr/>
        </p:nvSpPr>
        <p:spPr>
          <a:xfrm>
            <a:off x="3934352" y="1863129"/>
            <a:ext cx="7471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entury Gothic" panose="020B0502020202020204" pitchFamily="34" charset="0"/>
              </a:rPr>
              <a:t>PORTAL MENU OPTIONS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B46700-74DD-7859-D7F2-7B656DBFDA3E}"/>
              </a:ext>
            </a:extLst>
          </p:cNvPr>
          <p:cNvSpPr txBox="1"/>
          <p:nvPr/>
        </p:nvSpPr>
        <p:spPr>
          <a:xfrm>
            <a:off x="3985687" y="2461288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Manage Portal Users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2BA02F-3FA2-532F-803F-050A5C012D47}"/>
              </a:ext>
            </a:extLst>
          </p:cNvPr>
          <p:cNvSpPr txBox="1"/>
          <p:nvPr/>
        </p:nvSpPr>
        <p:spPr>
          <a:xfrm>
            <a:off x="5269427" y="3493444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Add additional Users to the Portal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F6F635-8268-1CD4-DB93-E88BB1095074}"/>
              </a:ext>
            </a:extLst>
          </p:cNvPr>
          <p:cNvSpPr txBox="1"/>
          <p:nvPr/>
        </p:nvSpPr>
        <p:spPr>
          <a:xfrm>
            <a:off x="5269427" y="4077653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Create Usernames and maintain Passwords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48601E-973D-4D25-11E4-FAFD1369737E}"/>
              </a:ext>
            </a:extLst>
          </p:cNvPr>
          <p:cNvSpPr txBox="1"/>
          <p:nvPr/>
        </p:nvSpPr>
        <p:spPr>
          <a:xfrm>
            <a:off x="5269427" y="4593726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Assign a Security Role for each User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EBD522-AB89-0169-2F74-4B161360FA8D}"/>
              </a:ext>
            </a:extLst>
          </p:cNvPr>
          <p:cNvSpPr txBox="1"/>
          <p:nvPr/>
        </p:nvSpPr>
        <p:spPr>
          <a:xfrm>
            <a:off x="5269427" y="5280424"/>
            <a:ext cx="102670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Always include the Email for each User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166AFE-7548-0E25-3E50-1022774E93BC}"/>
              </a:ext>
            </a:extLst>
          </p:cNvPr>
          <p:cNvSpPr txBox="1"/>
          <p:nvPr/>
        </p:nvSpPr>
        <p:spPr>
          <a:xfrm>
            <a:off x="5269427" y="5095758"/>
            <a:ext cx="1026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Century Gothic" panose="020B0502020202020204" pitchFamily="34" charset="0"/>
              </a:rPr>
              <a:t>Give each User access to your Properties</a:t>
            </a:r>
          </a:p>
        </p:txBody>
      </p:sp>
    </p:spTree>
    <p:extLst>
      <p:ext uri="{BB962C8B-B14F-4D97-AF65-F5344CB8AC3E}">
        <p14:creationId xmlns:p14="http://schemas.microsoft.com/office/powerpoint/2010/main" val="3544147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3088B-120B-A1D1-1C9F-C4966F89B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MANAGE PORTAL USERS SCREEN</a:t>
            </a:r>
          </a:p>
        </p:txBody>
      </p:sp>
      <p:pic>
        <p:nvPicPr>
          <p:cNvPr id="4" name="Graphic 3" descr="Group brainstorm with solid fill">
            <a:extLst>
              <a:ext uri="{FF2B5EF4-FFF2-40B4-BE49-F238E27FC236}">
                <a16:creationId xmlns:a16="http://schemas.microsoft.com/office/drawing/2014/main" id="{BCAEE44F-881A-400F-BC43-B71967CBF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09838" y="1778479"/>
            <a:ext cx="679612" cy="6796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FF946F-4189-A5C6-2D68-5AD283C2D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0523" y="1690688"/>
            <a:ext cx="7230953" cy="471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38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3088B-120B-A1D1-1C9F-C4966F89B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MANAGE PORTAL USERS </a:t>
            </a:r>
          </a:p>
        </p:txBody>
      </p:sp>
      <p:pic>
        <p:nvPicPr>
          <p:cNvPr id="4" name="Graphic 3" descr="Group brainstorm with solid fill">
            <a:extLst>
              <a:ext uri="{FF2B5EF4-FFF2-40B4-BE49-F238E27FC236}">
                <a16:creationId xmlns:a16="http://schemas.microsoft.com/office/drawing/2014/main" id="{BCAEE44F-881A-400F-BC43-B71967CBF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080" y="1510872"/>
            <a:ext cx="679612" cy="679612"/>
          </a:xfrm>
          <a:prstGeom prst="rect">
            <a:avLst/>
          </a:prstGeom>
        </p:spPr>
      </p:pic>
      <p:pic>
        <p:nvPicPr>
          <p:cNvPr id="3" name="Graphic 2" descr="Users with solid fill">
            <a:extLst>
              <a:ext uri="{FF2B5EF4-FFF2-40B4-BE49-F238E27FC236}">
                <a16:creationId xmlns:a16="http://schemas.microsoft.com/office/drawing/2014/main" id="{30235F8A-1B55-A161-6B18-8B8953E1E52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alphaModFix amt="51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75335" y="1803607"/>
            <a:ext cx="4921104" cy="49211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E05EA9-FA82-F8A6-8DEA-7DA601F4E7E9}"/>
              </a:ext>
            </a:extLst>
          </p:cNvPr>
          <p:cNvSpPr txBox="1"/>
          <p:nvPr/>
        </p:nvSpPr>
        <p:spPr>
          <a:xfrm>
            <a:off x="715890" y="2653668"/>
            <a:ext cx="4474198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92D050"/>
                </a:solidFill>
                <a:latin typeface="Century Gothic" panose="020B0502020202020204" pitchFamily="34" charset="0"/>
              </a:rPr>
              <a:t>Insert New User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B1FBE5-F3B1-49CF-D35A-891BDDCEB55F}"/>
              </a:ext>
            </a:extLst>
          </p:cNvPr>
          <p:cNvSpPr txBox="1"/>
          <p:nvPr/>
        </p:nvSpPr>
        <p:spPr>
          <a:xfrm>
            <a:off x="1431781" y="2945496"/>
            <a:ext cx="598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Use this link to insert a new user for the Portal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984BE5-333E-BFE6-80C2-FF00C0EC5B76}"/>
              </a:ext>
            </a:extLst>
          </p:cNvPr>
          <p:cNvSpPr txBox="1"/>
          <p:nvPr/>
        </p:nvSpPr>
        <p:spPr>
          <a:xfrm>
            <a:off x="715890" y="3399893"/>
            <a:ext cx="4474198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0070C0"/>
                </a:solidFill>
                <a:latin typeface="Century Gothic" panose="020B0502020202020204" pitchFamily="34" charset="0"/>
              </a:rPr>
              <a:t>Edit User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01782A-602E-1455-5CB8-69E6B6DF3821}"/>
              </a:ext>
            </a:extLst>
          </p:cNvPr>
          <p:cNvSpPr txBox="1"/>
          <p:nvPr/>
        </p:nvSpPr>
        <p:spPr>
          <a:xfrm>
            <a:off x="1431781" y="3691721"/>
            <a:ext cx="5987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Use this link to change information or reset a password.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2C35C2-E718-6014-7F3A-180931E64E13}"/>
              </a:ext>
            </a:extLst>
          </p:cNvPr>
          <p:cNvSpPr txBox="1"/>
          <p:nvPr/>
        </p:nvSpPr>
        <p:spPr>
          <a:xfrm>
            <a:off x="685915" y="4542516"/>
            <a:ext cx="4474198" cy="378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FF0000"/>
                </a:solidFill>
                <a:latin typeface="Century Gothic" panose="020B0502020202020204" pitchFamily="34" charset="0"/>
              </a:rPr>
              <a:t>Disable User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206F70-255E-C14E-33F6-3C4544B334A5}"/>
              </a:ext>
            </a:extLst>
          </p:cNvPr>
          <p:cNvSpPr txBox="1"/>
          <p:nvPr/>
        </p:nvSpPr>
        <p:spPr>
          <a:xfrm>
            <a:off x="1431781" y="4900064"/>
            <a:ext cx="5987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Use this link to disable the user from accessing the Portal.</a:t>
            </a:r>
          </a:p>
        </p:txBody>
      </p:sp>
    </p:spTree>
    <p:extLst>
      <p:ext uri="{BB962C8B-B14F-4D97-AF65-F5344CB8AC3E}">
        <p14:creationId xmlns:p14="http://schemas.microsoft.com/office/powerpoint/2010/main" val="2366170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EB38E-E275-D079-56AB-BC2C7A57A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MANAGE PORTAL USERS</a:t>
            </a:r>
          </a:p>
        </p:txBody>
      </p:sp>
      <p:pic>
        <p:nvPicPr>
          <p:cNvPr id="4" name="Graphic 3" descr="Group brainstorm with solid fill">
            <a:extLst>
              <a:ext uri="{FF2B5EF4-FFF2-40B4-BE49-F238E27FC236}">
                <a16:creationId xmlns:a16="http://schemas.microsoft.com/office/drawing/2014/main" id="{316BA35B-C420-18C1-3E31-B570158C37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199" y="1468339"/>
            <a:ext cx="679612" cy="6796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1AF62C-EFEF-62AA-9F9E-2EDB3747BDDB}"/>
              </a:ext>
            </a:extLst>
          </p:cNvPr>
          <p:cNvSpPr txBox="1"/>
          <p:nvPr/>
        </p:nvSpPr>
        <p:spPr>
          <a:xfrm>
            <a:off x="1517811" y="1623479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Assign a Security Role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848A79-E293-8F0F-51FE-7D283FAE356C}"/>
              </a:ext>
            </a:extLst>
          </p:cNvPr>
          <p:cNvSpPr txBox="1"/>
          <p:nvPr/>
        </p:nvSpPr>
        <p:spPr>
          <a:xfrm>
            <a:off x="838199" y="3338226"/>
            <a:ext cx="35832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dirty="0">
                <a:latin typeface="Century Gothic" panose="020B0502020202020204" pitchFamily="34" charset="0"/>
              </a:rPr>
              <a:t>Security Roles determine what screens the user will have access to. The Security Role for most users will be “Property Manager Financials”.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latin typeface="Century Gothic" panose="020B0502020202020204" pitchFamily="34" charset="0"/>
              </a:rPr>
              <a:t>For each User, give access to any and all properties the user is allowed to access.</a:t>
            </a:r>
          </a:p>
          <a:p>
            <a:pPr>
              <a:spcAft>
                <a:spcPts val="1200"/>
              </a:spcAft>
            </a:pPr>
            <a:r>
              <a:rPr lang="en-US" sz="1600" b="1" dirty="0">
                <a:latin typeface="Century Gothic" panose="020B0502020202020204" pitchFamily="34" charset="0"/>
              </a:rPr>
              <a:t>The Financials Role must have assigned Properties.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8EF6BD-30AA-A059-46B9-838332AFCEAB}"/>
              </a:ext>
            </a:extLst>
          </p:cNvPr>
          <p:cNvSpPr txBox="1"/>
          <p:nvPr/>
        </p:nvSpPr>
        <p:spPr>
          <a:xfrm>
            <a:off x="1517811" y="2124319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Portal Users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35486D5-B1B8-6609-B8C6-4B42A8D86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1518" y="1808145"/>
            <a:ext cx="6974930" cy="35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156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4DFB0-24B3-3DFF-B4E3-748E72345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7EE43-E8F3-1BDE-61E2-8C56A894E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347DCD"/>
                </a:solidFill>
                <a:latin typeface="Bell MT" panose="02020503060305020303" pitchFamily="18" charset="77"/>
              </a:rPr>
              <a:t>MANAGE PORTAL USERS</a:t>
            </a:r>
          </a:p>
        </p:txBody>
      </p:sp>
      <p:pic>
        <p:nvPicPr>
          <p:cNvPr id="4" name="Graphic 3" descr="Group brainstorm with solid fill">
            <a:extLst>
              <a:ext uri="{FF2B5EF4-FFF2-40B4-BE49-F238E27FC236}">
                <a16:creationId xmlns:a16="http://schemas.microsoft.com/office/drawing/2014/main" id="{3DF15D14-D77A-A2C1-6CF7-8DC7A72FE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200" y="1499934"/>
            <a:ext cx="679612" cy="6796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21EF47-CE31-7425-AC91-10D475B8798F}"/>
              </a:ext>
            </a:extLst>
          </p:cNvPr>
          <p:cNvSpPr txBox="1"/>
          <p:nvPr/>
        </p:nvSpPr>
        <p:spPr>
          <a:xfrm>
            <a:off x="1376000" y="1690688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Century Gothic" panose="020B0502020202020204" pitchFamily="34" charset="0"/>
              </a:rPr>
              <a:t>Portal Admins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B4E2E2-F88A-AA09-D4FB-899AFC2963C6}"/>
              </a:ext>
            </a:extLst>
          </p:cNvPr>
          <p:cNvSpPr txBox="1"/>
          <p:nvPr/>
        </p:nvSpPr>
        <p:spPr>
          <a:xfrm>
            <a:off x="838200" y="2331937"/>
            <a:ext cx="358323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dirty="0">
                <a:latin typeface="Century Gothic" panose="020B0502020202020204" pitchFamily="34" charset="0"/>
              </a:rPr>
              <a:t>The “Portal Admin” will give access to specific properties to specific Users.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latin typeface="Century Gothic" panose="020B0502020202020204" pitchFamily="34" charset="0"/>
              </a:rPr>
              <a:t>Portal Admins will have access to all properties.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latin typeface="Century Gothic" panose="020B0502020202020204" pitchFamily="34" charset="0"/>
              </a:rPr>
              <a:t>“Portal Admin” Security Role will be only for the user who will be creating other users and controlling access to the Portal for your company.</a:t>
            </a:r>
          </a:p>
          <a:p>
            <a:pPr>
              <a:spcAft>
                <a:spcPts val="1200"/>
              </a:spcAft>
            </a:pPr>
            <a:endParaRPr lang="en-US" sz="1600" dirty="0">
              <a:latin typeface="Century Gothic" panose="020B0502020202020204" pitchFamily="34" charset="0"/>
            </a:endParaRPr>
          </a:p>
          <a:p>
            <a:pPr>
              <a:spcAft>
                <a:spcPts val="1200"/>
              </a:spcAft>
            </a:pPr>
            <a:endParaRPr lang="en-US" sz="1600" dirty="0">
              <a:latin typeface="Century Gothic" panose="020B0502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1600" b="1" dirty="0">
                <a:latin typeface="Century Gothic" panose="020B0502020202020204" pitchFamily="34" charset="0"/>
              </a:rPr>
              <a:t>E-mails have to be unique!!!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3887F0-5408-1EDC-8C93-7C6B0C27B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8236" y="1839740"/>
            <a:ext cx="7208050" cy="377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302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23" name="Straight Connector 9222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8EAA21-EF58-8D20-F12D-6642C4959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86" y="351351"/>
            <a:ext cx="11569023" cy="12291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8000" b="1" i="0" kern="1200" cap="all" baseline="0" dirty="0">
                <a:solidFill>
                  <a:schemeClr val="bg1"/>
                </a:solidFill>
                <a:latin typeface="Bell MT" panose="02020503060305020303" pitchFamily="18" charset="77"/>
              </a:rPr>
              <a:t>HOME SCREEN</a:t>
            </a:r>
          </a:p>
        </p:txBody>
      </p:sp>
      <p:sp>
        <p:nvSpPr>
          <p:cNvPr id="9227" name="Graphic 17">
            <a:extLst>
              <a:ext uri="{FF2B5EF4-FFF2-40B4-BE49-F238E27FC236}">
                <a16:creationId xmlns:a16="http://schemas.microsoft.com/office/drawing/2014/main" id="{B71758F4-3F46-45DA-8AC5-4E508DA0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2034" y="1267063"/>
            <a:ext cx="139037" cy="139039"/>
          </a:xfrm>
          <a:custGeom>
            <a:avLst/>
            <a:gdLst>
              <a:gd name="connsiteX0" fmla="*/ 129600 w 139037"/>
              <a:gd name="connsiteY0" fmla="*/ 60082 h 139039"/>
              <a:gd name="connsiteX1" fmla="*/ 78955 w 139037"/>
              <a:gd name="connsiteY1" fmla="*/ 60082 h 139039"/>
              <a:gd name="connsiteX2" fmla="*/ 78955 w 139037"/>
              <a:gd name="connsiteY2" fmla="*/ 9437 h 139039"/>
              <a:gd name="connsiteX3" fmla="*/ 69519 w 139037"/>
              <a:gd name="connsiteY3" fmla="*/ 0 h 139039"/>
              <a:gd name="connsiteX4" fmla="*/ 60082 w 139037"/>
              <a:gd name="connsiteY4" fmla="*/ 9437 h 139039"/>
              <a:gd name="connsiteX5" fmla="*/ 60082 w 139037"/>
              <a:gd name="connsiteY5" fmla="*/ 60082 h 139039"/>
              <a:gd name="connsiteX6" fmla="*/ 9437 w 139037"/>
              <a:gd name="connsiteY6" fmla="*/ 60082 h 139039"/>
              <a:gd name="connsiteX7" fmla="*/ 0 w 139037"/>
              <a:gd name="connsiteY7" fmla="*/ 69520 h 139039"/>
              <a:gd name="connsiteX8" fmla="*/ 9437 w 139037"/>
              <a:gd name="connsiteY8" fmla="*/ 78957 h 139039"/>
              <a:gd name="connsiteX9" fmla="*/ 60082 w 139037"/>
              <a:gd name="connsiteY9" fmla="*/ 78957 h 139039"/>
              <a:gd name="connsiteX10" fmla="*/ 60082 w 139037"/>
              <a:gd name="connsiteY10" fmla="*/ 129602 h 139039"/>
              <a:gd name="connsiteX11" fmla="*/ 69519 w 139037"/>
              <a:gd name="connsiteY11" fmla="*/ 139039 h 139039"/>
              <a:gd name="connsiteX12" fmla="*/ 78955 w 139037"/>
              <a:gd name="connsiteY12" fmla="*/ 129602 h 139039"/>
              <a:gd name="connsiteX13" fmla="*/ 78955 w 139037"/>
              <a:gd name="connsiteY13" fmla="*/ 78957 h 139039"/>
              <a:gd name="connsiteX14" fmla="*/ 129600 w 139037"/>
              <a:gd name="connsiteY14" fmla="*/ 78957 h 139039"/>
              <a:gd name="connsiteX15" fmla="*/ 139037 w 139037"/>
              <a:gd name="connsiteY15" fmla="*/ 69520 h 139039"/>
              <a:gd name="connsiteX16" fmla="*/ 129600 w 139037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7" h="139039">
                <a:moveTo>
                  <a:pt x="129600" y="60082"/>
                </a:moveTo>
                <a:lnTo>
                  <a:pt x="78955" y="60082"/>
                </a:lnTo>
                <a:lnTo>
                  <a:pt x="78955" y="9437"/>
                </a:lnTo>
                <a:cubicBezTo>
                  <a:pt x="78955" y="4225"/>
                  <a:pt x="74730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7" y="139039"/>
                  <a:pt x="69519" y="139039"/>
                </a:cubicBezTo>
                <a:cubicBezTo>
                  <a:pt x="74730" y="139039"/>
                  <a:pt x="78955" y="134814"/>
                  <a:pt x="78955" y="129602"/>
                </a:cubicBezTo>
                <a:lnTo>
                  <a:pt x="78955" y="78957"/>
                </a:lnTo>
                <a:lnTo>
                  <a:pt x="129600" y="78957"/>
                </a:lnTo>
                <a:cubicBezTo>
                  <a:pt x="134812" y="78957"/>
                  <a:pt x="139037" y="74731"/>
                  <a:pt x="139037" y="69520"/>
                </a:cubicBezTo>
                <a:cubicBezTo>
                  <a:pt x="139037" y="64308"/>
                  <a:pt x="134812" y="60082"/>
                  <a:pt x="129600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9229" name="Straight Connector 922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18" name="Picture 2">
            <a:extLst>
              <a:ext uri="{FF2B5EF4-FFF2-40B4-BE49-F238E27FC236}">
                <a16:creationId xmlns:a16="http://schemas.microsoft.com/office/drawing/2014/main" id="{5E22A0E0-5D11-0AFE-AF7A-03865221A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86926" y="2571746"/>
            <a:ext cx="5569864" cy="28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1" name="Graphic 21">
            <a:extLst>
              <a:ext uri="{FF2B5EF4-FFF2-40B4-BE49-F238E27FC236}">
                <a16:creationId xmlns:a16="http://schemas.microsoft.com/office/drawing/2014/main" id="{8D61482F-F3C5-4D66-8C5D-C6BBE3E12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752801" y="1659316"/>
            <a:ext cx="127713" cy="127714"/>
          </a:xfrm>
          <a:custGeom>
            <a:avLst/>
            <a:gdLst>
              <a:gd name="connsiteX0" fmla="*/ 63857 w 127713"/>
              <a:gd name="connsiteY0" fmla="*/ 18874 h 127714"/>
              <a:gd name="connsiteX1" fmla="*/ 108839 w 127713"/>
              <a:gd name="connsiteY1" fmla="*/ 63857 h 127714"/>
              <a:gd name="connsiteX2" fmla="*/ 63857 w 127713"/>
              <a:gd name="connsiteY2" fmla="*/ 108840 h 127714"/>
              <a:gd name="connsiteX3" fmla="*/ 18874 w 127713"/>
              <a:gd name="connsiteY3" fmla="*/ 63857 h 127714"/>
              <a:gd name="connsiteX4" fmla="*/ 63857 w 127713"/>
              <a:gd name="connsiteY4" fmla="*/ 18874 h 127714"/>
              <a:gd name="connsiteX5" fmla="*/ 63857 w 127713"/>
              <a:gd name="connsiteY5" fmla="*/ 0 h 127714"/>
              <a:gd name="connsiteX6" fmla="*/ 0 w 127713"/>
              <a:gd name="connsiteY6" fmla="*/ 63857 h 127714"/>
              <a:gd name="connsiteX7" fmla="*/ 63857 w 127713"/>
              <a:gd name="connsiteY7" fmla="*/ 127714 h 127714"/>
              <a:gd name="connsiteX8" fmla="*/ 127713 w 127713"/>
              <a:gd name="connsiteY8" fmla="*/ 63857 h 127714"/>
              <a:gd name="connsiteX9" fmla="*/ 63857 w 127713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4">
                <a:moveTo>
                  <a:pt x="63857" y="18874"/>
                </a:moveTo>
                <a:cubicBezTo>
                  <a:pt x="88700" y="18874"/>
                  <a:pt x="108839" y="39014"/>
                  <a:pt x="108839" y="63857"/>
                </a:cubicBezTo>
                <a:cubicBezTo>
                  <a:pt x="108839" y="88700"/>
                  <a:pt x="88700" y="108840"/>
                  <a:pt x="63857" y="108840"/>
                </a:cubicBezTo>
                <a:cubicBezTo>
                  <a:pt x="39013" y="108840"/>
                  <a:pt x="18874" y="88700"/>
                  <a:pt x="18874" y="63857"/>
                </a:cubicBezTo>
                <a:cubicBezTo>
                  <a:pt x="18898" y="39024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D27103-8C83-3CEB-83DB-C1FA1BD5FDE9}"/>
              </a:ext>
            </a:extLst>
          </p:cNvPr>
          <p:cNvSpPr txBox="1"/>
          <p:nvPr/>
        </p:nvSpPr>
        <p:spPr>
          <a:xfrm>
            <a:off x="1217079" y="2562868"/>
            <a:ext cx="10450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HOME LINK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88BCAA-AA54-79A8-7F4F-4F0E1B026557}"/>
              </a:ext>
            </a:extLst>
          </p:cNvPr>
          <p:cNvSpPr txBox="1"/>
          <p:nvPr/>
        </p:nvSpPr>
        <p:spPr>
          <a:xfrm>
            <a:off x="635210" y="3295915"/>
            <a:ext cx="45850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The “Home” link in the upper left side of the Portal will always bring you back to your Home Page.</a:t>
            </a:r>
          </a:p>
        </p:txBody>
      </p:sp>
      <p:pic>
        <p:nvPicPr>
          <p:cNvPr id="8" name="Graphic 7" descr="Internet with solid fill">
            <a:extLst>
              <a:ext uri="{FF2B5EF4-FFF2-40B4-BE49-F238E27FC236}">
                <a16:creationId xmlns:a16="http://schemas.microsoft.com/office/drawing/2014/main" id="{8547E2B5-D867-9117-41E9-63C94B24E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010" y="23431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70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189A71-9FBB-30C6-0ED7-74684995248D}"/>
              </a:ext>
            </a:extLst>
          </p:cNvPr>
          <p:cNvSpPr txBox="1"/>
          <p:nvPr/>
        </p:nvSpPr>
        <p:spPr>
          <a:xfrm>
            <a:off x="838199" y="1387633"/>
            <a:ext cx="1097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These are the other videos available for this Portal. Please watch all of them before calling NJHMFA staff with your questions.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6C7389-81B5-CC99-4A49-35568BD81C3A}"/>
              </a:ext>
            </a:extLst>
          </p:cNvPr>
          <p:cNvSpPr txBox="1"/>
          <p:nvPr/>
        </p:nvSpPr>
        <p:spPr>
          <a:xfrm>
            <a:off x="1515290" y="2319012"/>
            <a:ext cx="1097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47DCD"/>
                </a:solidFill>
                <a:latin typeface="Bell MT" panose="02020503060305020303" pitchFamily="18" charset="77"/>
              </a:rPr>
              <a:t>HOW TO LOGIN AND CREATE NEW USERS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8DA29B-5A0B-92C1-275A-FB625AEB465C}"/>
              </a:ext>
            </a:extLst>
          </p:cNvPr>
          <p:cNvSpPr txBox="1"/>
          <p:nvPr/>
        </p:nvSpPr>
        <p:spPr>
          <a:xfrm>
            <a:off x="1497874" y="3249235"/>
            <a:ext cx="1097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347DCD"/>
                </a:solidFill>
                <a:latin typeface="Bell MT" panose="02020503060305020303" pitchFamily="18" charset="77"/>
              </a:rPr>
              <a:t>ENTERING FINANIAL DATA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5CF349-BAC7-780D-2A8F-3194C170B0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E7C63A"/>
                </a:solidFill>
                <a:latin typeface="Bell MT" panose="02020503060305020303" pitchFamily="18" charset="77"/>
              </a:rPr>
              <a:t>MITAS TRAINING SERIES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54B609-97C5-856B-8351-8C4969483CBB}"/>
              </a:ext>
            </a:extLst>
          </p:cNvPr>
          <p:cNvSpPr txBox="1"/>
          <p:nvPr/>
        </p:nvSpPr>
        <p:spPr>
          <a:xfrm>
            <a:off x="1776549" y="3515970"/>
            <a:ext cx="10829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Using Secure Document Request to send the Financial Package</a:t>
            </a:r>
          </a:p>
        </p:txBody>
      </p:sp>
      <p:pic>
        <p:nvPicPr>
          <p:cNvPr id="18" name="Graphic 17" descr="Teacher with solid fill">
            <a:extLst>
              <a:ext uri="{FF2B5EF4-FFF2-40B4-BE49-F238E27FC236}">
                <a16:creationId xmlns:a16="http://schemas.microsoft.com/office/drawing/2014/main" id="{EA1218ED-C191-AE73-1EAF-029E1B2D8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0953" y="2319012"/>
            <a:ext cx="593707" cy="593707"/>
          </a:xfrm>
          <a:prstGeom prst="rect">
            <a:avLst/>
          </a:prstGeom>
        </p:spPr>
      </p:pic>
      <p:pic>
        <p:nvPicPr>
          <p:cNvPr id="19" name="Graphic 18" descr="Teacher with solid fill">
            <a:extLst>
              <a:ext uri="{FF2B5EF4-FFF2-40B4-BE49-F238E27FC236}">
                <a16:creationId xmlns:a16="http://schemas.microsoft.com/office/drawing/2014/main" id="{E6B5D2C2-9A92-3928-3954-F62E34501C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6651" y="3172331"/>
            <a:ext cx="593707" cy="5937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8FBE35-51AB-5491-46F0-AC22D6769119}"/>
              </a:ext>
            </a:extLst>
          </p:cNvPr>
          <p:cNvSpPr txBox="1"/>
          <p:nvPr/>
        </p:nvSpPr>
        <p:spPr>
          <a:xfrm>
            <a:off x="1776549" y="2634838"/>
            <a:ext cx="108291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New User Setup and Giving Access to Property Data</a:t>
            </a:r>
          </a:p>
        </p:txBody>
      </p:sp>
    </p:spTree>
    <p:extLst>
      <p:ext uri="{BB962C8B-B14F-4D97-AF65-F5344CB8AC3E}">
        <p14:creationId xmlns:p14="http://schemas.microsoft.com/office/powerpoint/2010/main" val="3144832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D1B787A8-0D67-4B7E-9B48-86BD906AB6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C17278C5-34E8-4293-BE47-73B18483AF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!!Rectangle">
            <a:extLst>
              <a:ext uri="{FF2B5EF4-FFF2-40B4-BE49-F238E27FC236}">
                <a16:creationId xmlns:a16="http://schemas.microsoft.com/office/drawing/2014/main" id="{9A3F5928-D955-456A-97B5-AA390B8CE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25" name="Picture 3" descr="Keychain on computer keyboard">
            <a:extLst>
              <a:ext uri="{FF2B5EF4-FFF2-40B4-BE49-F238E27FC236}">
                <a16:creationId xmlns:a16="http://schemas.microsoft.com/office/drawing/2014/main" id="{2369574C-9250-5F17-9332-8951A1CCE21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rcRect t="7845" b="7845"/>
          <a:stretch/>
        </p:blipFill>
        <p:spPr>
          <a:xfrm>
            <a:off x="20" y="-8877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C95AC0-03A9-B6E7-E1BC-5914851C3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275" y="3429000"/>
            <a:ext cx="9679449" cy="284705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i="0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	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8" y="806470"/>
            <a:ext cx="8453437" cy="0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4954" y="2875093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40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03734" y="3104388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42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414" y="361953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5" name="Picture 4" descr="A blue diamond with white text&#10;&#10;Description automatically generated">
            <a:extLst>
              <a:ext uri="{FF2B5EF4-FFF2-40B4-BE49-F238E27FC236}">
                <a16:creationId xmlns:a16="http://schemas.microsoft.com/office/drawing/2014/main" id="{8DC584EC-7D0E-26B2-E75D-6ABE6779F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40" y="24135"/>
            <a:ext cx="1564669" cy="15646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4F9FD2-ED4D-55F8-42D5-049A67B54EE1}"/>
              </a:ext>
            </a:extLst>
          </p:cNvPr>
          <p:cNvSpPr txBox="1"/>
          <p:nvPr/>
        </p:nvSpPr>
        <p:spPr>
          <a:xfrm>
            <a:off x="1372998" y="1482673"/>
            <a:ext cx="100370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endParaRPr lang="en-US" sz="2400" b="1" dirty="0">
              <a:solidFill>
                <a:srgbClr val="FFC000"/>
              </a:solidFill>
              <a:latin typeface="Century Gothic" panose="020B0502020202020204" pitchFamily="34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WE WILL SEE YOU AT THE WEBINAR COMING SOON!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CONTACT THE ??????????????????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WITH QUESTIONS</a:t>
            </a:r>
          </a:p>
          <a:p>
            <a:pPr>
              <a:spcAft>
                <a:spcPts val="1200"/>
              </a:spcAft>
            </a:pPr>
            <a:endParaRPr 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spcAft>
                <a:spcPts val="1200"/>
              </a:spcAft>
            </a:pPr>
            <a:endParaRPr lang="en-US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EE650B-775F-D1B6-EAB2-139021FF24C3}"/>
              </a:ext>
            </a:extLst>
          </p:cNvPr>
          <p:cNvSpPr txBox="1"/>
          <p:nvPr/>
        </p:nvSpPr>
        <p:spPr>
          <a:xfrm>
            <a:off x="2335296" y="288717"/>
            <a:ext cx="6040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E7C63A"/>
                </a:solidFill>
                <a:latin typeface="Bell MT" panose="02020503060305020303" pitchFamily="18" charset="77"/>
              </a:rPr>
              <a:t>ANNOUNCEMENTS</a:t>
            </a:r>
          </a:p>
        </p:txBody>
      </p:sp>
    </p:spTree>
    <p:extLst>
      <p:ext uri="{BB962C8B-B14F-4D97-AF65-F5344CB8AC3E}">
        <p14:creationId xmlns:p14="http://schemas.microsoft.com/office/powerpoint/2010/main" val="116991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radientVTI">
  <a:themeElements>
    <a:clrScheme name="Office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B5ACA797A01744A5F56BFA15383B66" ma:contentTypeVersion="23" ma:contentTypeDescription="Create a new document." ma:contentTypeScope="" ma:versionID="9a427311f61a7542f14ad481c45a6205">
  <xsd:schema xmlns:xsd="http://www.w3.org/2001/XMLSchema" xmlns:xs="http://www.w3.org/2001/XMLSchema" xmlns:p="http://schemas.microsoft.com/office/2006/metadata/properties" xmlns:ns1="http://schemas.microsoft.com/sharepoint/v3" xmlns:ns2="6b17506b-0e5f-4481-881e-11c664d509fa" xmlns:ns3="b6ce3a8a-84d1-476b-9c26-17aa7ebbc037" targetNamespace="http://schemas.microsoft.com/office/2006/metadata/properties" ma:root="true" ma:fieldsID="49a60826971a8c08cb67d6ad15102023" ns1:_="" ns2:_="" ns3:_="">
    <xsd:import namespace="http://schemas.microsoft.com/sharepoint/v3"/>
    <xsd:import namespace="6b17506b-0e5f-4481-881e-11c664d509fa"/>
    <xsd:import namespace="b6ce3a8a-84d1-476b-9c26-17aa7ebbc0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Reviewed" minOccurs="0"/>
                <xsd:element ref="ns2:InvoiceCreated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17506b-0e5f-4481-881e-11c664d509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hidden="true" ma:internalName="MediaServiceKeyPoints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6" nillable="true" ma:displayName="Location" ma:hidden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1764218-299f-4891-ad5f-d11b52070f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Reviewed" ma:index="25" nillable="true" ma:displayName="Reviewed" ma:default="0" ma:format="Dropdown" ma:hidden="true" ma:internalName="Reviewed" ma:readOnly="false">
      <xsd:simpleType>
        <xsd:restriction base="dms:Boolean"/>
      </xsd:simpleType>
    </xsd:element>
    <xsd:element name="InvoiceCreated" ma:index="26" nillable="true" ma:displayName="Invoice Created" ma:default="1" ma:format="Dropdown" ma:internalName="InvoiceCreate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ce3a8a-84d1-476b-9c26-17aa7ebbc03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c6a32ac7-00aa-45fc-86c1-ab9e7e14170d}" ma:internalName="TaxCatchAll" ma:readOnly="false" ma:showField="CatchAllData" ma:web="b6ce3a8a-84d1-476b-9c26-17aa7ebbc0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hidden="true" ma:internalName="SharedWithDetail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6ce3a8a-84d1-476b-9c26-17aa7ebbc037" xsi:nil="true"/>
    <lcf76f155ced4ddcb4097134ff3c332f xmlns="6b17506b-0e5f-4481-881e-11c664d509fa">
      <Terms xmlns="http://schemas.microsoft.com/office/infopath/2007/PartnerControls"/>
    </lcf76f155ced4ddcb4097134ff3c332f>
    <InvoiceCreated xmlns="6b17506b-0e5f-4481-881e-11c664d509fa">true</InvoiceCreated>
    <_ip_UnifiedCompliancePolicyUIAction xmlns="http://schemas.microsoft.com/sharepoint/v3" xsi:nil="true"/>
    <Reviewed xmlns="6b17506b-0e5f-4481-881e-11c664d509fa">false</Reviewed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2B382FB-B7A5-4032-9A06-80143CB46D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b17506b-0e5f-4481-881e-11c664d509fa"/>
    <ds:schemaRef ds:uri="b6ce3a8a-84d1-476b-9c26-17aa7ebbc0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896E71-7051-440B-B789-EECF99DD9F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2A0ECF-F557-4F72-82E9-BEDD93898CD0}">
  <ds:schemaRefs>
    <ds:schemaRef ds:uri="http://purl.org/dc/elements/1.1/"/>
    <ds:schemaRef ds:uri="http://schemas.microsoft.com/sharepoint/v3"/>
    <ds:schemaRef ds:uri="http://purl.org/dc/terms/"/>
    <ds:schemaRef ds:uri="6b17506b-0e5f-4481-881e-11c664d509fa"/>
    <ds:schemaRef ds:uri="http://schemas.microsoft.com/office/2006/metadata/properties"/>
    <ds:schemaRef ds:uri="http://www.w3.org/XML/1998/namespace"/>
    <ds:schemaRef ds:uri="b6ce3a8a-84d1-476b-9c26-17aa7ebbc0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525</Words>
  <Application>Microsoft Office PowerPoint</Application>
  <PresentationFormat>Widescreen</PresentationFormat>
  <Paragraphs>78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Bell MT</vt:lpstr>
      <vt:lpstr>Calibri</vt:lpstr>
      <vt:lpstr>Century Gothic</vt:lpstr>
      <vt:lpstr>Univers</vt:lpstr>
      <vt:lpstr>GradientVTI</vt:lpstr>
      <vt:lpstr>Property portal </vt:lpstr>
      <vt:lpstr>AGENDA</vt:lpstr>
      <vt:lpstr>PROPERTY PORTAL</vt:lpstr>
      <vt:lpstr>How Can I Log-In?</vt:lpstr>
      <vt:lpstr>HOME SCREEN</vt:lpstr>
      <vt:lpstr>HOME SCREEN</vt:lpstr>
      <vt:lpstr>HOME SCREEN</vt:lpstr>
      <vt:lpstr>MANAGE PORTAL USERS SCREEN</vt:lpstr>
      <vt:lpstr>MANAGE PORTAL USERS </vt:lpstr>
      <vt:lpstr>MANAGE PORTAL USERS</vt:lpstr>
      <vt:lpstr>MANAGE PORTAL USERS</vt:lpstr>
      <vt:lpstr>HOME SCREEN</vt:lpstr>
      <vt:lpstr>MITAS TRAINING SERIES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LEDGER YEAR END CLOSING PROCESS OVERVIEW</dc:title>
  <dc:creator>Angeline Tong</dc:creator>
  <cp:lastModifiedBy>Neha Patadia</cp:lastModifiedBy>
  <cp:revision>60</cp:revision>
  <dcterms:created xsi:type="dcterms:W3CDTF">2024-08-15T14:47:13Z</dcterms:created>
  <dcterms:modified xsi:type="dcterms:W3CDTF">2026-09-28T21:14:58Z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0x01010062B5ACA797A01744A5F56BFA15383B66</vt:lpwstr>
  </property>
  <property fmtid="{D5CDD505-2E9C-101B-9397-08002B2CF9AE}" pid="3" name="MediaServiceImageTags">
    <vt:lpwstr/>
  </property>
</Properties>
</file>