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4"/>
  </p:sldMasterIdLst>
  <p:notesMasterIdLst>
    <p:notesMasterId r:id="rId29"/>
  </p:notesMasterIdLst>
  <p:sldIdLst>
    <p:sldId id="256" r:id="rId5"/>
    <p:sldId id="258" r:id="rId6"/>
    <p:sldId id="260" r:id="rId7"/>
    <p:sldId id="277" r:id="rId8"/>
    <p:sldId id="278" r:id="rId9"/>
    <p:sldId id="279" r:id="rId10"/>
    <p:sldId id="280" r:id="rId11"/>
    <p:sldId id="281" r:id="rId12"/>
    <p:sldId id="282" r:id="rId13"/>
    <p:sldId id="284" r:id="rId14"/>
    <p:sldId id="290" r:id="rId15"/>
    <p:sldId id="276" r:id="rId16"/>
    <p:sldId id="261" r:id="rId17"/>
    <p:sldId id="283" r:id="rId18"/>
    <p:sldId id="262" r:id="rId19"/>
    <p:sldId id="286" r:id="rId20"/>
    <p:sldId id="287" r:id="rId21"/>
    <p:sldId id="289" r:id="rId22"/>
    <p:sldId id="270" r:id="rId23"/>
    <p:sldId id="275" r:id="rId24"/>
    <p:sldId id="291" r:id="rId25"/>
    <p:sldId id="293" r:id="rId26"/>
    <p:sldId id="294" r:id="rId27"/>
    <p:sldId id="25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C63A"/>
    <a:srgbClr val="347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A47E22-31A6-4110-9F55-4BDB5CB195AE}" v="5" dt="2026-09-24T15:26:38.8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94694"/>
  </p:normalViewPr>
  <p:slideViewPr>
    <p:cSldViewPr snapToGrid="0">
      <p:cViewPr varScale="1">
        <p:scale>
          <a:sx n="78" d="100"/>
          <a:sy n="78" d="100"/>
        </p:scale>
        <p:origin x="6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D9097-0A98-EE47-A950-9513429D037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FDF7F-5E4C-204E-BC81-D0617537E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93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0F09F-EB27-FC63-DE3E-66802CECF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AC7B63-18E9-BA28-FE33-ABB74D6132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774094-8C49-1C8A-7422-ADB413AB4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E9147-002A-BB45-4EC1-04B15AA10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1468-CA2F-AFD6-FC64-B22BCA6F8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B698B-FC81-1656-9023-D9547E4C07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1EE4B-1FA4-3A78-C5D5-448C038443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17312-1E19-E3DC-7CE3-0F3E29B6E8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14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E777B-D0CC-D62A-3D2D-6A4BA405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AD16C4-9326-E7B1-B65E-C671A866AF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E85881-98E5-9217-1E71-B4DD6B6BE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D8E2C-4C93-4EAD-7764-1CD3126F9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98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C315E-5D3E-80D3-E83F-04255F16A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B6EC6-A363-056C-72EF-AC6DC9B155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8AEC5D-42BF-3885-75AA-C0C282479B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F1ED5-EC54-9C33-9D81-560247632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94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AE477-807B-2F5B-3B49-5A21E378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400716-FCB4-FE24-D47F-F47419B5B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D397C5-2608-41DB-7329-361308B6C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D68D5-1246-EFAB-A47A-DA76FD6D50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70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04C92-6607-9558-9FAD-08A57813D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CDA4DF-EF3B-018F-0C18-63774ADF99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119A2D-8FC8-633D-3F40-EA7CE6E3C4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A6724-DCA9-A37C-24A7-1D73FFFA29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46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099A7-4426-4E9E-3531-8E7E69B6C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86F5E-893B-3E99-3C9B-066AC9265E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D3375-88F5-007F-75E7-5E57D999BD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F4B59-4765-9507-4C2D-B9E8132B0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0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32B02-21A1-E288-4C87-571474300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A2B5C7-7E31-378E-5CDD-4B2499547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2839D5-B422-CF97-8D2E-25F5C4663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BC54D-4224-7086-0924-6491516CED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39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073E3-3741-CFA8-427B-8F22F34E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F42CE9-2106-ECA7-162A-511C8AE069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BFCA87-3F92-85D0-2800-8667DE92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FE1F6-B03D-86AB-9E61-87FBE949A7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64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C006C-F124-D40A-FBE9-70E741CC7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1E82F4-D289-B1FD-449D-85369EE6B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6BC5D1-4CAB-9F6C-62F8-9B096CF09C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91DC7-8964-E047-558B-6AEC5AD27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05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30DE3-CF4E-B624-0EED-A23628FA2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5DC58F-73E6-0C35-DD63-0C9E878A3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B738E0-4E8B-C8AB-6E19-4E97FD36C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12ECB-8333-32AE-3937-1EB275E1E2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6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172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97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718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20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21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47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72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867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55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32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30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1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hmf-mit-008.njhmfa2000.com/WebPortal/PortalMain.aspx?meqs=5MY%2FMNt57HtM682fY4r25LUtRZV7EZlvWiNUTsdTTzkf3kYDDO68IVoJAAmqR2eoVeCVAvUdxL61BDvP3ug79RYb6Uyd1FP%252AzdA4fwy8hCsXuXA0z76MEpfg8ZUP%252Aka%252AZB6TIRyEXcv4Lll7Dso7MQ%3D%3D" TargetMode="Externa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12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1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12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7278C5-34E8-4293-BE47-73B18483A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!!Rectangle">
            <a:extLst>
              <a:ext uri="{FF2B5EF4-FFF2-40B4-BE49-F238E27FC236}">
                <a16:creationId xmlns:a16="http://schemas.microsoft.com/office/drawing/2014/main" id="{9A3F5928-D955-456A-97B5-AA390B8C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Topview of mint green workspace with laptop, coffee, notebook, pen, glasses, and mouse">
            <a:extLst>
              <a:ext uri="{FF2B5EF4-FFF2-40B4-BE49-F238E27FC236}">
                <a16:creationId xmlns:a16="http://schemas.microsoft.com/office/drawing/2014/main" id="{4682AC0F-D938-0A58-A719-CCF5C49850D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</a:blip>
          <a:srcRect b="15730"/>
          <a:stretch/>
        </p:blipFill>
        <p:spPr>
          <a:xfrm>
            <a:off x="20" y="0"/>
            <a:ext cx="12191980" cy="6858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2332C6-10A8-8A7C-7608-33C444859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6275" y="2271449"/>
            <a:ext cx="9679449" cy="2847058"/>
          </a:xfrm>
        </p:spPr>
        <p:txBody>
          <a:bodyPr anchor="b"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Bell MT" panose="02020503060305020303" pitchFamily="18" charset="77"/>
              </a:rPr>
              <a:t>NJHMFA Property </a:t>
            </a:r>
            <a:r>
              <a:rPr lang="en-US" sz="5400" dirty="0" err="1">
                <a:solidFill>
                  <a:srgbClr val="0070C0"/>
                </a:solidFill>
                <a:latin typeface="Bell MT" panose="02020503060305020303" pitchFamily="18" charset="77"/>
              </a:rPr>
              <a:t>porTAL</a:t>
            </a:r>
            <a:endParaRPr lang="en-US" sz="5400" dirty="0">
              <a:solidFill>
                <a:srgbClr val="0070C0"/>
              </a:solidFill>
              <a:latin typeface="Bell MT" panose="02020503060305020303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CF100-5D86-F338-0402-40F4A73B9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6275" y="5098254"/>
            <a:ext cx="9679449" cy="75025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Century Gothic" panose="020B0502020202020204" pitchFamily="34" charset="0"/>
              </a:rPr>
              <a:t>HOW TO SUBMIT PROPERTY FINANCIALS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54" y="2875093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3734" y="31043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9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414" y="361953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6" name="Picture 5" descr="A blue diamond with white text&#10;&#10;Description automatically generated">
            <a:extLst>
              <a:ext uri="{FF2B5EF4-FFF2-40B4-BE49-F238E27FC236}">
                <a16:creationId xmlns:a16="http://schemas.microsoft.com/office/drawing/2014/main" id="{440B877A-B036-4F71-D563-4C22D7BCA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88" y="8877"/>
            <a:ext cx="1626973" cy="16269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BC2C36-8787-06DC-1A5B-44203C350D2F}"/>
              </a:ext>
            </a:extLst>
          </p:cNvPr>
          <p:cNvSpPr txBox="1"/>
          <p:nvPr/>
        </p:nvSpPr>
        <p:spPr>
          <a:xfrm>
            <a:off x="2335296" y="288717"/>
            <a:ext cx="604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E7C63A"/>
                </a:solidFill>
                <a:latin typeface="Bell MT" panose="02020503060305020303" pitchFamily="18" charset="77"/>
              </a:rPr>
              <a:t>MITAS TRAINING SERIES</a:t>
            </a:r>
          </a:p>
        </p:txBody>
      </p:sp>
    </p:spTree>
    <p:extLst>
      <p:ext uri="{BB962C8B-B14F-4D97-AF65-F5344CB8AC3E}">
        <p14:creationId xmlns:p14="http://schemas.microsoft.com/office/powerpoint/2010/main" val="134236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6E37B132-9C54-4236-8910-3340177AD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!!Rectangle">
            <a:extLst>
              <a:ext uri="{FF2B5EF4-FFF2-40B4-BE49-F238E27FC236}">
                <a16:creationId xmlns:a16="http://schemas.microsoft.com/office/drawing/2014/main" id="{D472C551-D440-40DF-9260-BDB9AC409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60651-2281-F343-CDFF-0864626C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016" y="270761"/>
            <a:ext cx="10648595" cy="10307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600" b="1" i="0" kern="1200" cap="all" baseline="0" dirty="0">
                <a:solidFill>
                  <a:srgbClr val="FFFFFF"/>
                </a:solidFill>
                <a:latin typeface="Bell MT" panose="02020503060305020303" pitchFamily="18" charset="77"/>
              </a:rPr>
              <a:t>AGENDA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340" y="122578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7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4855" y="1685867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9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87962" y="2175690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91DBB0-53C1-D66C-5ADF-090A0919B17C}"/>
              </a:ext>
            </a:extLst>
          </p:cNvPr>
          <p:cNvSpPr txBox="1"/>
          <p:nvPr/>
        </p:nvSpPr>
        <p:spPr>
          <a:xfrm>
            <a:off x="2651760" y="1601709"/>
            <a:ext cx="83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SECURE DOCUMENT REQUEST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753C18-01CB-060B-9F34-E3FB2004EA50}"/>
              </a:ext>
            </a:extLst>
          </p:cNvPr>
          <p:cNvSpPr txBox="1"/>
          <p:nvPr/>
        </p:nvSpPr>
        <p:spPr>
          <a:xfrm>
            <a:off x="2651757" y="2574811"/>
            <a:ext cx="83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HOW TO LOG-IN TO NJHMFA PROPERTY PORTAL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612E18-D2E8-D9F6-86D9-0B6F49145D54}"/>
              </a:ext>
            </a:extLst>
          </p:cNvPr>
          <p:cNvSpPr txBox="1"/>
          <p:nvPr/>
        </p:nvSpPr>
        <p:spPr>
          <a:xfrm>
            <a:off x="2651759" y="3601402"/>
            <a:ext cx="83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HOW TO VIEW APPROVED FINANCIALS</a:t>
            </a:r>
          </a:p>
        </p:txBody>
      </p:sp>
      <p:pic>
        <p:nvPicPr>
          <p:cNvPr id="6" name="Graphic 6" descr="User outline">
            <a:extLst>
              <a:ext uri="{FF2B5EF4-FFF2-40B4-BE49-F238E27FC236}">
                <a16:creationId xmlns:a16="http://schemas.microsoft.com/office/drawing/2014/main" id="{00DF1641-878F-BC63-1B9F-A37054461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1222" y="2480451"/>
            <a:ext cx="751950" cy="751950"/>
          </a:xfrm>
          <a:prstGeom prst="rect">
            <a:avLst/>
          </a:prstGeom>
        </p:spPr>
      </p:pic>
      <p:pic>
        <p:nvPicPr>
          <p:cNvPr id="9" name="Graphic 9" descr="Repeat with solid fill">
            <a:extLst>
              <a:ext uri="{FF2B5EF4-FFF2-40B4-BE49-F238E27FC236}">
                <a16:creationId xmlns:a16="http://schemas.microsoft.com/office/drawing/2014/main" id="{1B0996A4-146E-67CF-3D86-7F075EA58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1222" y="3510642"/>
            <a:ext cx="685778" cy="685778"/>
          </a:xfrm>
          <a:prstGeom prst="rect">
            <a:avLst/>
          </a:prstGeom>
        </p:spPr>
      </p:pic>
      <p:pic>
        <p:nvPicPr>
          <p:cNvPr id="18" name="Graphic 17" descr="Internet with solid fill">
            <a:extLst>
              <a:ext uri="{FF2B5EF4-FFF2-40B4-BE49-F238E27FC236}">
                <a16:creationId xmlns:a16="http://schemas.microsoft.com/office/drawing/2014/main" id="{8E8D32A9-1C4C-506E-F43A-421650B35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06911" y="13928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42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45E5B-4B41-7B47-947D-4A11B3A5D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Bell MT" panose="02020503060305020303" pitchFamily="18" charset="77"/>
              </a:rPr>
              <a:t>SECURE DOCUMENT REQUEST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310714-312D-56C0-683E-AC62311E1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365125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A87914-179B-5D51-D0E4-7B25E2F0BF61}"/>
              </a:ext>
            </a:extLst>
          </p:cNvPr>
          <p:cNvSpPr txBox="1"/>
          <p:nvPr/>
        </p:nvSpPr>
        <p:spPr>
          <a:xfrm>
            <a:off x="1005840" y="2076994"/>
            <a:ext cx="8059783" cy="4902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New Process for sending Property Financials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Each Property will receive an e-mail with a link to a secure portal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If you have multiple properties, you will receive multiple e-mails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E-mails are specific to the Property named in the e-mail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If you do not receive an e-mail, please contact NJHMFA.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Asset Management Documents can be submitted in two ways: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Secure Document Request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NJHMFA Property Portal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Always refer to the latest bulleting for the most current information.</a:t>
            </a:r>
          </a:p>
          <a:p>
            <a:pPr>
              <a:lnSpc>
                <a:spcPct val="150000"/>
              </a:lnSpc>
            </a:pP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094049F-5077-AE87-0CAC-721728312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167" y="2076994"/>
            <a:ext cx="2724539" cy="267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47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C600A-73FA-B591-0AC9-87B7C8432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B495C-FCF5-CF79-8A95-797C008FC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E-mail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BA146C-7D33-5C14-48B0-B4A27DF8584D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Sample E-mail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2AECF005-DB88-B894-3103-F11AF557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CC05FB-84EE-DA65-1EB6-F79D8BBCFD8F}"/>
              </a:ext>
            </a:extLst>
          </p:cNvPr>
          <p:cNvSpPr txBox="1"/>
          <p:nvPr/>
        </p:nvSpPr>
        <p:spPr>
          <a:xfrm>
            <a:off x="1086736" y="4173669"/>
            <a:ext cx="102670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Each e-mail will contain the Property Name.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Each e-mail will contain an </a:t>
            </a:r>
            <a:r>
              <a:rPr lang="en-US" b="1" dirty="0">
                <a:latin typeface="Century Gothic" panose="020B0502020202020204" pitchFamily="34" charset="0"/>
              </a:rPr>
              <a:t>Expiration Date</a:t>
            </a:r>
            <a:r>
              <a:rPr lang="en-US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You will not be able to click the link after the Expiration Date.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If you do not access your Secure Document and complete your Secure Document Request before the end of the day on the Expiration Date, you will need to contact NJHMFA.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74606F-583E-9548-1C0F-55979AE32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233502"/>
              </p:ext>
            </p:extLst>
          </p:nvPr>
        </p:nvGraphicFramePr>
        <p:xfrm>
          <a:off x="928338" y="3324756"/>
          <a:ext cx="5428785" cy="205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28785">
                  <a:extLst>
                    <a:ext uri="{9D8B030D-6E8A-4147-A177-3AD203B41FA5}">
                      <a16:colId xmlns:a16="http://schemas.microsoft.com/office/drawing/2014/main" val="23854121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350" u="none" strike="noStrike" dirty="0">
                          <a:effectLst/>
                          <a:hlinkClick r:id="rId5" tooltip="https://hmf-mit-008.njhmfa2000.com/WebPortal/PortalMain.aspx?meqs=5MY%2FMNt57HtM682fY4r25LUtRZV7EZlvWiNUTsdTTzkf3kYDDO68IVoJAAmqR2eoVeCVAvUdxL61BDvP3ug79RYb6Uyd1FP%252AzdA4fwy8hCsXuXA0z76MEpfg8ZUP%252Aka%252AZB6TIRyEXcv4Lll7Dso7MQ%3D%3D"/>
                        </a:rPr>
                        <a:t>View Your Secure Document Request</a:t>
                      </a:r>
                      <a:endParaRPr lang="en-US" sz="10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90645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DF56AC3-A32C-3F4A-FC6C-F6A2113AF120}"/>
              </a:ext>
            </a:extLst>
          </p:cNvPr>
          <p:cNvSpPr txBox="1"/>
          <p:nvPr/>
        </p:nvSpPr>
        <p:spPr>
          <a:xfrm>
            <a:off x="928338" y="2189825"/>
            <a:ext cx="90073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The Secure Document Request for “Property Name” (Property Number) has been updated to a new status of Outstanding. The initial request was sent on 9/3/2026 10:18:56 AM. </a:t>
            </a:r>
            <a:r>
              <a:rPr lang="en-US" sz="1800" b="1" i="0" u="sng" dirty="0">
                <a:solidFill>
                  <a:schemeClr val="tx1"/>
                </a:solidFill>
                <a:effectLst/>
                <a:latin typeface="+mn-lt"/>
              </a:rPr>
              <a:t>This request has an expiration date of 12/2/2026.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58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FBBF1-0322-9958-B495-A864F80E2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0CCBD-A94C-6512-B69E-DCDF9D940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E-mail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840572-A894-5730-0319-BB0518781C69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Sample E-mail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3BA2E8DA-B66E-86D7-FBD0-8DDFA5856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FFAB08-3D7A-1195-B441-C3B0F1F39FFB}"/>
              </a:ext>
            </a:extLst>
          </p:cNvPr>
          <p:cNvSpPr txBox="1"/>
          <p:nvPr/>
        </p:nvSpPr>
        <p:spPr>
          <a:xfrm>
            <a:off x="838200" y="1968560"/>
            <a:ext cx="900739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Dear Managing Agent/Owner,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New Jersey Housing and Mortgage Finance Agency (NJHMFA) has issued a Secure Document Request (SDR) for the submission of your property’s Annual Budget.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Please use the Secure Document Request (SDR) link provided in this email to upload the required documentation. </a:t>
            </a:r>
            <a:r>
              <a:rPr lang="en-US" b="1" dirty="0"/>
              <a:t>Documents submitted by email will not be accepted and will not satisfy the submission requirement.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Required Documentation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Annual Budget (must include a current rent roll and rent increase notice to tenants if applicable).</a:t>
            </a:r>
          </a:p>
          <a:p>
            <a:r>
              <a:rPr lang="en-US" dirty="0"/>
              <a:t>Budget will not be processed if the rent roll is missing and will be considered not received. </a:t>
            </a:r>
          </a:p>
        </p:txBody>
      </p:sp>
    </p:spTree>
    <p:extLst>
      <p:ext uri="{BB962C8B-B14F-4D97-AF65-F5344CB8AC3E}">
        <p14:creationId xmlns:p14="http://schemas.microsoft.com/office/powerpoint/2010/main" val="3176545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59C7E-3685-DE70-C7EA-EA7BBD58E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A6D23-3459-DB86-65D0-EF7692C1F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E-mail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890D60-BDBA-AABD-B740-56AA5F5FD112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Sample E-mail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7F7ADC55-E1DF-FD89-463C-6E1B2A7A7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9B23EC-9D57-29A3-6C25-FE214722CBBB}"/>
              </a:ext>
            </a:extLst>
          </p:cNvPr>
          <p:cNvSpPr txBox="1"/>
          <p:nvPr/>
        </p:nvSpPr>
        <p:spPr>
          <a:xfrm>
            <a:off x="838200" y="2078284"/>
            <a:ext cx="8876890" cy="4703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spcAft>
                <a:spcPts val="1400"/>
              </a:spcAft>
              <a:buNone/>
            </a:pPr>
            <a:r>
              <a:rPr lang="en-US" sz="1800" b="1" i="0" dirty="0">
                <a:solidFill>
                  <a:schemeClr val="tx1"/>
                </a:solidFill>
                <a:effectLst/>
                <a:latin typeface="+mn-lt"/>
              </a:rPr>
              <a:t>Important Instructions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1. Upload all required documents using the Secure Document Request (SDR) link.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After all documents have been uploaded, 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+mn-lt"/>
              </a:rPr>
              <a:t>you must select “Finish” on the SDR screen to complete your submission.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2. Uploading documents without selecting “Finish” will result in an incomplete submission, and NJHMFA will not receive your documents.</a:t>
            </a:r>
          </a:p>
          <a:p>
            <a:pPr>
              <a:spcAft>
                <a:spcPts val="1400"/>
              </a:spcAft>
            </a:pP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1" i="0" dirty="0">
                <a:solidFill>
                  <a:schemeClr val="tx1"/>
                </a:solidFill>
                <a:effectLst/>
                <a:latin typeface="+mn-lt"/>
              </a:rPr>
              <a:t>Please complete your submission before the SDR expires to remain in compliance with NJHMFA reporting requirements.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If the SDR expires before your submission is complete, please contact your assigned HMO by email to request that a new SDR be issued. Documents must be submitted through the new SDR link. </a:t>
            </a:r>
            <a:r>
              <a:rPr lang="en-US" dirty="0"/>
              <a:t>Always use the link provided in the most recent reminder email, as a link from an earlier email may have expired.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Thank you for your prompt attention to this matter.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07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C25E1-022A-445A-66F0-793683C4E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25FFB-DC58-A11A-A77D-A8DF3AC96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Portal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BDAD77-B70A-7B97-9742-DBFABF2D2A0F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Document Upload Screen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24D4E390-91B4-6F24-902D-182B9FA9F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pic>
        <p:nvPicPr>
          <p:cNvPr id="5" name="Picture 4" descr="The image displays a secure document portal interface, prompting the user to complete an annual budget submission with an attached rent roll.&#10;&#10;AI-generated content may be incorrect.">
            <a:extLst>
              <a:ext uri="{FF2B5EF4-FFF2-40B4-BE49-F238E27FC236}">
                <a16:creationId xmlns:a16="http://schemas.microsoft.com/office/drawing/2014/main" id="{5A56CDAB-CD9E-528A-5715-81F10A400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99" y="2083563"/>
            <a:ext cx="10881360" cy="335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64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73902-AAFC-84F0-DE2B-3CDED4C6B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5728C-3DCE-D4F6-DEE4-000C2FD6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Portal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D2BD99-0248-82B0-90F1-6DA868BF3D49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Document Upload Screen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02282003-65E9-24AF-B303-9BCB16760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3088E0-C42D-5345-1023-BD6D52843B0C}"/>
              </a:ext>
            </a:extLst>
          </p:cNvPr>
          <p:cNvSpPr txBox="1"/>
          <p:nvPr/>
        </p:nvSpPr>
        <p:spPr>
          <a:xfrm>
            <a:off x="1100380" y="2386739"/>
            <a:ext cx="93609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 your SDR Portal, there will be 2 buttons.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UPLOAD button will be used to submit the entire Budget Submission Package including a Rent Roll and rent increases.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you have Uploaded the package, the FINISH button will appear. Please select the Finish Button.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6EDCBB-74CD-B47D-B5EE-8BEC4C391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3230846"/>
            <a:ext cx="771429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8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923EA-E2DF-03BD-B627-74916FFC6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9C85B-B11B-8DFD-2267-D14D82603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Portal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A0A830-D19E-2679-B44A-2ED7D5EF8620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FINISH Screen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8C2305CD-2D89-DEA6-9C81-B83DB45A6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A58248-5B44-FCE5-CA19-E3F1335A8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2288" y="1976819"/>
            <a:ext cx="6095238" cy="45685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14A21E-76A1-26BF-F196-47C6A5464817}"/>
              </a:ext>
            </a:extLst>
          </p:cNvPr>
          <p:cNvSpPr txBox="1"/>
          <p:nvPr/>
        </p:nvSpPr>
        <p:spPr>
          <a:xfrm>
            <a:off x="959370" y="2353456"/>
            <a:ext cx="36426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you have pressed both buttons, the FINISH button will appear.</a:t>
            </a:r>
          </a:p>
          <a:p>
            <a:endParaRPr lang="en-US" dirty="0"/>
          </a:p>
          <a:p>
            <a:r>
              <a:rPr lang="en-US" dirty="0"/>
              <a:t>The screen should appear with options to retrieve what you have uploaded or to re-download the template again.</a:t>
            </a:r>
          </a:p>
          <a:p>
            <a:endParaRPr lang="en-US" dirty="0"/>
          </a:p>
          <a:p>
            <a:r>
              <a:rPr lang="en-US" dirty="0"/>
              <a:t>Press FINISH.</a:t>
            </a:r>
          </a:p>
        </p:txBody>
      </p:sp>
    </p:spTree>
    <p:extLst>
      <p:ext uri="{BB962C8B-B14F-4D97-AF65-F5344CB8AC3E}">
        <p14:creationId xmlns:p14="http://schemas.microsoft.com/office/powerpoint/2010/main" val="1613216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E1C58-22C6-BEAC-C2F7-AEBCA7AF2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66AAD-00F8-5B9C-D1B5-5ADEA63B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Portal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23B519-0624-2649-8890-12A762380F73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SDR Closed Screen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8E00061C-106D-537D-706D-6E682E7CD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7B2BBD-DF07-CDB8-C165-AABA86663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705" y="2457571"/>
            <a:ext cx="5638095" cy="19428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F95B53-8E4E-349C-D6BB-CBBEAF6D11AF}"/>
              </a:ext>
            </a:extLst>
          </p:cNvPr>
          <p:cNvSpPr txBox="1"/>
          <p:nvPr/>
        </p:nvSpPr>
        <p:spPr>
          <a:xfrm>
            <a:off x="838200" y="2218544"/>
            <a:ext cx="39436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you have pressed the FINISH button, you will receive this message.</a:t>
            </a:r>
          </a:p>
          <a:p>
            <a:endParaRPr lang="en-US" dirty="0"/>
          </a:p>
          <a:p>
            <a:r>
              <a:rPr lang="en-US" dirty="0"/>
              <a:t>This browser window can be closed.</a:t>
            </a:r>
          </a:p>
          <a:p>
            <a:endParaRPr lang="en-US" dirty="0"/>
          </a:p>
          <a:p>
            <a:r>
              <a:rPr lang="en-US" dirty="0"/>
              <a:t>Your submission will be date and time stamped. If you have missed the Expiration Date and your link no longer works, please contact NJHMFA.</a:t>
            </a:r>
          </a:p>
        </p:txBody>
      </p:sp>
    </p:spTree>
    <p:extLst>
      <p:ext uri="{BB962C8B-B14F-4D97-AF65-F5344CB8AC3E}">
        <p14:creationId xmlns:p14="http://schemas.microsoft.com/office/powerpoint/2010/main" val="3501375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5B905-8D14-7FA1-35D6-849AE3C01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C46A7-C882-6E1C-9787-250AA1AF8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Portal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A87FEB-BF55-06BA-2B5D-822FA0131A51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Reviewed Budgets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F284454E-F76B-062D-B376-5CB5188AF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AC55B0-81DA-3B4C-B72D-7CB1CEEB0463}"/>
              </a:ext>
            </a:extLst>
          </p:cNvPr>
          <p:cNvSpPr txBox="1"/>
          <p:nvPr/>
        </p:nvSpPr>
        <p:spPr>
          <a:xfrm>
            <a:off x="838200" y="2218544"/>
            <a:ext cx="39436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will receive </a:t>
            </a:r>
            <a:r>
              <a:rPr lang="en-US" i="1" dirty="0"/>
              <a:t>another</a:t>
            </a:r>
            <a:r>
              <a:rPr lang="en-US" dirty="0"/>
              <a:t> Secure Document Request when NJHMFA has reviewed your budget.</a:t>
            </a:r>
          </a:p>
          <a:p>
            <a:endParaRPr lang="en-US" dirty="0"/>
          </a:p>
          <a:p>
            <a:r>
              <a:rPr lang="en-US" dirty="0"/>
              <a:t>The second request will have a DOWNLOAD button for you to receive the budget spreadsheet.</a:t>
            </a:r>
          </a:p>
          <a:p>
            <a:endParaRPr lang="en-US" dirty="0"/>
          </a:p>
          <a:p>
            <a:r>
              <a:rPr lang="en-US" dirty="0"/>
              <a:t>Once you have downloaded the budget, press the Finish button complete the request.</a:t>
            </a:r>
          </a:p>
          <a:p>
            <a:endParaRPr lang="en-US" dirty="0"/>
          </a:p>
          <a:p>
            <a:r>
              <a:rPr lang="en-US" dirty="0"/>
              <a:t>If your Secure Document Request expires, please contact the NJHMFA Asset Management staff or HMO for assistance.</a:t>
            </a:r>
          </a:p>
        </p:txBody>
      </p:sp>
      <p:pic>
        <p:nvPicPr>
          <p:cNvPr id="8" name="Graphic 7" descr="Open envelope with solid fill">
            <a:extLst>
              <a:ext uri="{FF2B5EF4-FFF2-40B4-BE49-F238E27FC236}">
                <a16:creationId xmlns:a16="http://schemas.microsoft.com/office/drawing/2014/main" id="{9938AFF4-B038-4034-424A-C96AA1D660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10139" y="2559050"/>
            <a:ext cx="2157915" cy="21579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3C1170-C9DC-D94F-E1E8-0C9242C04D61}"/>
              </a:ext>
            </a:extLst>
          </p:cNvPr>
          <p:cNvSpPr txBox="1"/>
          <p:nvPr/>
        </p:nvSpPr>
        <p:spPr>
          <a:xfrm>
            <a:off x="6177776" y="1690688"/>
            <a:ext cx="5176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Check your e-mail!</a:t>
            </a:r>
          </a:p>
        </p:txBody>
      </p:sp>
    </p:spTree>
    <p:extLst>
      <p:ext uri="{BB962C8B-B14F-4D97-AF65-F5344CB8AC3E}">
        <p14:creationId xmlns:p14="http://schemas.microsoft.com/office/powerpoint/2010/main" val="3049270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DBE42-3E38-7363-C3BD-079B26B8F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8DF5C-C25F-7B2E-74B7-C2C531349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Bell MT" panose="02020503060305020303" pitchFamily="18" charset="77"/>
              </a:rPr>
              <a:t>NJHMFA PROPERTY PORTAL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2897D8-A71F-90C9-779B-F3CDC681A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365125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701E00-53F6-8668-298F-F1D50E9F825D}"/>
              </a:ext>
            </a:extLst>
          </p:cNvPr>
          <p:cNvSpPr txBox="1"/>
          <p:nvPr/>
        </p:nvSpPr>
        <p:spPr>
          <a:xfrm>
            <a:off x="1005840" y="2076994"/>
            <a:ext cx="8059783" cy="240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New Portal Design Objectives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Allow for Management of Multiple Properties with 1 Username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Reduce E-Mails With Property Managers and Agency Staff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Centralize all Property Documents</a:t>
            </a:r>
          </a:p>
          <a:p>
            <a:pPr>
              <a:lnSpc>
                <a:spcPct val="150000"/>
              </a:lnSpc>
            </a:pP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9A1857-44F2-E1FF-9FC7-1844EC1E1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167" y="2076994"/>
            <a:ext cx="2724539" cy="267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996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D87508-36FE-DE8B-6DB9-6BC9FAC9A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98246"/>
            <a:ext cx="4412419" cy="36262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b="1" i="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Can I Log-In?</a:t>
            </a:r>
          </a:p>
        </p:txBody>
      </p:sp>
      <p:sp>
        <p:nvSpPr>
          <p:cNvPr id="13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2034" y="1267063"/>
            <a:ext cx="139037" cy="139039"/>
          </a:xfrm>
          <a:custGeom>
            <a:avLst/>
            <a:gdLst>
              <a:gd name="connsiteX0" fmla="*/ 129600 w 139037"/>
              <a:gd name="connsiteY0" fmla="*/ 60082 h 139039"/>
              <a:gd name="connsiteX1" fmla="*/ 78955 w 139037"/>
              <a:gd name="connsiteY1" fmla="*/ 60082 h 139039"/>
              <a:gd name="connsiteX2" fmla="*/ 78955 w 139037"/>
              <a:gd name="connsiteY2" fmla="*/ 9437 h 139039"/>
              <a:gd name="connsiteX3" fmla="*/ 69519 w 139037"/>
              <a:gd name="connsiteY3" fmla="*/ 0 h 139039"/>
              <a:gd name="connsiteX4" fmla="*/ 60082 w 139037"/>
              <a:gd name="connsiteY4" fmla="*/ 9437 h 139039"/>
              <a:gd name="connsiteX5" fmla="*/ 60082 w 139037"/>
              <a:gd name="connsiteY5" fmla="*/ 60082 h 139039"/>
              <a:gd name="connsiteX6" fmla="*/ 9437 w 139037"/>
              <a:gd name="connsiteY6" fmla="*/ 60082 h 139039"/>
              <a:gd name="connsiteX7" fmla="*/ 0 w 139037"/>
              <a:gd name="connsiteY7" fmla="*/ 69520 h 139039"/>
              <a:gd name="connsiteX8" fmla="*/ 9437 w 139037"/>
              <a:gd name="connsiteY8" fmla="*/ 78957 h 139039"/>
              <a:gd name="connsiteX9" fmla="*/ 60082 w 139037"/>
              <a:gd name="connsiteY9" fmla="*/ 78957 h 139039"/>
              <a:gd name="connsiteX10" fmla="*/ 60082 w 139037"/>
              <a:gd name="connsiteY10" fmla="*/ 129602 h 139039"/>
              <a:gd name="connsiteX11" fmla="*/ 69519 w 139037"/>
              <a:gd name="connsiteY11" fmla="*/ 139039 h 139039"/>
              <a:gd name="connsiteX12" fmla="*/ 78955 w 139037"/>
              <a:gd name="connsiteY12" fmla="*/ 129602 h 139039"/>
              <a:gd name="connsiteX13" fmla="*/ 78955 w 139037"/>
              <a:gd name="connsiteY13" fmla="*/ 78957 h 139039"/>
              <a:gd name="connsiteX14" fmla="*/ 129600 w 139037"/>
              <a:gd name="connsiteY14" fmla="*/ 78957 h 139039"/>
              <a:gd name="connsiteX15" fmla="*/ 139037 w 139037"/>
              <a:gd name="connsiteY15" fmla="*/ 69520 h 139039"/>
              <a:gd name="connsiteX16" fmla="*/ 129600 w 139037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7" h="139039">
                <a:moveTo>
                  <a:pt x="129600" y="60082"/>
                </a:moveTo>
                <a:lnTo>
                  <a:pt x="78955" y="60082"/>
                </a:lnTo>
                <a:lnTo>
                  <a:pt x="78955" y="9437"/>
                </a:lnTo>
                <a:cubicBezTo>
                  <a:pt x="78955" y="4225"/>
                  <a:pt x="74730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7" y="139039"/>
                  <a:pt x="69519" y="139039"/>
                </a:cubicBezTo>
                <a:cubicBezTo>
                  <a:pt x="74730" y="139039"/>
                  <a:pt x="78955" y="134814"/>
                  <a:pt x="78955" y="129602"/>
                </a:cubicBezTo>
                <a:lnTo>
                  <a:pt x="78955" y="78957"/>
                </a:lnTo>
                <a:lnTo>
                  <a:pt x="129600" y="78957"/>
                </a:lnTo>
                <a:cubicBezTo>
                  <a:pt x="134812" y="78957"/>
                  <a:pt x="139037" y="74731"/>
                  <a:pt x="139037" y="69520"/>
                </a:cubicBezTo>
                <a:cubicBezTo>
                  <a:pt x="139037" y="64308"/>
                  <a:pt x="134812" y="60082"/>
                  <a:pt x="129600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Badge 1 with solid fill">
            <a:extLst>
              <a:ext uri="{FF2B5EF4-FFF2-40B4-BE49-F238E27FC236}">
                <a16:creationId xmlns:a16="http://schemas.microsoft.com/office/drawing/2014/main" id="{F92685C4-CC92-7B44-7918-06B6F580C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80408" y="1406103"/>
            <a:ext cx="964272" cy="964272"/>
          </a:xfrm>
          <a:prstGeom prst="rect">
            <a:avLst/>
          </a:prstGeom>
        </p:spPr>
      </p:pic>
      <p:sp>
        <p:nvSpPr>
          <p:cNvPr id="17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52801" y="1659316"/>
            <a:ext cx="127713" cy="127714"/>
          </a:xfrm>
          <a:custGeom>
            <a:avLst/>
            <a:gdLst>
              <a:gd name="connsiteX0" fmla="*/ 63857 w 127713"/>
              <a:gd name="connsiteY0" fmla="*/ 18874 h 127714"/>
              <a:gd name="connsiteX1" fmla="*/ 108839 w 127713"/>
              <a:gd name="connsiteY1" fmla="*/ 63857 h 127714"/>
              <a:gd name="connsiteX2" fmla="*/ 63857 w 127713"/>
              <a:gd name="connsiteY2" fmla="*/ 108840 h 127714"/>
              <a:gd name="connsiteX3" fmla="*/ 18874 w 127713"/>
              <a:gd name="connsiteY3" fmla="*/ 63857 h 127714"/>
              <a:gd name="connsiteX4" fmla="*/ 63857 w 127713"/>
              <a:gd name="connsiteY4" fmla="*/ 18874 h 127714"/>
              <a:gd name="connsiteX5" fmla="*/ 63857 w 127713"/>
              <a:gd name="connsiteY5" fmla="*/ 0 h 127714"/>
              <a:gd name="connsiteX6" fmla="*/ 0 w 127713"/>
              <a:gd name="connsiteY6" fmla="*/ 63857 h 127714"/>
              <a:gd name="connsiteX7" fmla="*/ 63857 w 127713"/>
              <a:gd name="connsiteY7" fmla="*/ 127714 h 127714"/>
              <a:gd name="connsiteX8" fmla="*/ 127713 w 127713"/>
              <a:gd name="connsiteY8" fmla="*/ 63857 h 127714"/>
              <a:gd name="connsiteX9" fmla="*/ 63857 w 127713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4">
                <a:moveTo>
                  <a:pt x="63857" y="18874"/>
                </a:moveTo>
                <a:cubicBezTo>
                  <a:pt x="88700" y="18874"/>
                  <a:pt x="108839" y="39014"/>
                  <a:pt x="108839" y="63857"/>
                </a:cubicBezTo>
                <a:cubicBezTo>
                  <a:pt x="108839" y="88700"/>
                  <a:pt x="88700" y="108840"/>
                  <a:pt x="63857" y="108840"/>
                </a:cubicBezTo>
                <a:cubicBezTo>
                  <a:pt x="39013" y="108840"/>
                  <a:pt x="18874" y="88700"/>
                  <a:pt x="18874" y="63857"/>
                </a:cubicBezTo>
                <a:cubicBezTo>
                  <a:pt x="18898" y="39024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Graphic 6" descr="Badge with solid fill">
            <a:extLst>
              <a:ext uri="{FF2B5EF4-FFF2-40B4-BE49-F238E27FC236}">
                <a16:creationId xmlns:a16="http://schemas.microsoft.com/office/drawing/2014/main" id="{DF1BF4E8-C1BD-11D5-6861-DA36F2E9E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7118" y="2795418"/>
            <a:ext cx="914400" cy="914400"/>
          </a:xfrm>
          <a:prstGeom prst="rect">
            <a:avLst/>
          </a:prstGeom>
        </p:spPr>
      </p:pic>
      <p:pic>
        <p:nvPicPr>
          <p:cNvPr id="12" name="Graphic 11" descr="Badge 3 with solid fill">
            <a:extLst>
              <a:ext uri="{FF2B5EF4-FFF2-40B4-BE49-F238E27FC236}">
                <a16:creationId xmlns:a16="http://schemas.microsoft.com/office/drawing/2014/main" id="{FF236F8E-4D21-19BB-BA02-7B75EA449A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46803" y="3981868"/>
            <a:ext cx="914400" cy="914400"/>
          </a:xfrm>
          <a:prstGeom prst="rect">
            <a:avLst/>
          </a:prstGeom>
        </p:spPr>
      </p:pic>
      <p:pic>
        <p:nvPicPr>
          <p:cNvPr id="18" name="Graphic 17" descr="Badge 4 with solid fill">
            <a:extLst>
              <a:ext uri="{FF2B5EF4-FFF2-40B4-BE49-F238E27FC236}">
                <a16:creationId xmlns:a16="http://schemas.microsoft.com/office/drawing/2014/main" id="{8693DE42-E5FC-E039-982B-45A236168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63734" y="5007446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0CE66D7-3CD2-57CC-2DE3-935847DB0616}"/>
              </a:ext>
            </a:extLst>
          </p:cNvPr>
          <p:cNvSpPr txBox="1"/>
          <p:nvPr/>
        </p:nvSpPr>
        <p:spPr>
          <a:xfrm>
            <a:off x="6914452" y="4053789"/>
            <a:ext cx="4667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A temporary password will be emailed to you.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F7531E-E4BF-AB2E-2278-462534985531}"/>
              </a:ext>
            </a:extLst>
          </p:cNvPr>
          <p:cNvSpPr txBox="1"/>
          <p:nvPr/>
        </p:nvSpPr>
        <p:spPr>
          <a:xfrm>
            <a:off x="6914452" y="4855730"/>
            <a:ext cx="46670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This portal is not open to the public. You must be registered with NJHMFA before you can login.</a:t>
            </a: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If you do not receive the Document Request, contact your Owner.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47A619-C187-1437-6BBD-F81CEEEF984B}"/>
              </a:ext>
            </a:extLst>
          </p:cNvPr>
          <p:cNvSpPr txBox="1"/>
          <p:nvPr/>
        </p:nvSpPr>
        <p:spPr>
          <a:xfrm>
            <a:off x="6914455" y="1589368"/>
            <a:ext cx="4667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NJHMFA will be sending a Secure Document Request with your username after the Owner submits the Portal Access form on the Owner Portal.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A007A-B6D3-DE0D-C81A-2892A0908CC1}"/>
              </a:ext>
            </a:extLst>
          </p:cNvPr>
          <p:cNvSpPr txBox="1"/>
          <p:nvPr/>
        </p:nvSpPr>
        <p:spPr>
          <a:xfrm>
            <a:off x="6914452" y="2847079"/>
            <a:ext cx="4667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Go to NJHMFA Property Portal link found in the Document Request and enter your e-mail and select “Forgot Password”</a:t>
            </a:r>
          </a:p>
        </p:txBody>
      </p:sp>
    </p:spTree>
    <p:extLst>
      <p:ext uri="{BB962C8B-B14F-4D97-AF65-F5344CB8AC3E}">
        <p14:creationId xmlns:p14="http://schemas.microsoft.com/office/powerpoint/2010/main" val="2687384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2FF99-78DA-D639-BD1F-FE2042278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012C3-1DB5-2873-BD44-940E63B1F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Register for the NJHMFA Property Portal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E2B75-17C2-2486-A7C6-41C384C05B6E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NJHMFA Property Portal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5FD4E59F-D2AC-2201-787C-77F6D4E4C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55A58C-C955-56DC-5438-81068C0C77AE}"/>
              </a:ext>
            </a:extLst>
          </p:cNvPr>
          <p:cNvSpPr txBox="1"/>
          <p:nvPr/>
        </p:nvSpPr>
        <p:spPr>
          <a:xfrm>
            <a:off x="838200" y="1974615"/>
            <a:ext cx="9537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are </a:t>
            </a:r>
            <a:r>
              <a:rPr lang="en-US" b="1" dirty="0"/>
              <a:t>new</a:t>
            </a:r>
            <a:r>
              <a:rPr lang="en-US" dirty="0"/>
              <a:t> to the NJMFA Property Portal, you will need to register to use this portal. If you do not have a login, click on this link and NJHMFA IT will be in contact with you.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6A9844-7D9A-0398-8172-BAE0F412485B}"/>
              </a:ext>
            </a:extLst>
          </p:cNvPr>
          <p:cNvSpPr txBox="1"/>
          <p:nvPr/>
        </p:nvSpPr>
        <p:spPr>
          <a:xfrm>
            <a:off x="1410462" y="3059668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https://propertymanagers.njhousing.gov/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44CBF8-DCFF-4116-F23E-6859A5F5B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8956" y="3590723"/>
            <a:ext cx="5352585" cy="277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49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797D8-5E92-2AE4-B9B1-D844B3638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BE525B-2729-FE57-8043-29DFE3C14FAA}"/>
              </a:ext>
            </a:extLst>
          </p:cNvPr>
          <p:cNvSpPr txBox="1"/>
          <p:nvPr/>
        </p:nvSpPr>
        <p:spPr>
          <a:xfrm>
            <a:off x="760141" y="1477971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PROPERTY MANAGER DETAILS BUBBLE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DDE095-DB42-5192-D4CC-0C6795D0C5AD}"/>
              </a:ext>
            </a:extLst>
          </p:cNvPr>
          <p:cNvSpPr txBox="1"/>
          <p:nvPr/>
        </p:nvSpPr>
        <p:spPr>
          <a:xfrm>
            <a:off x="760141" y="1847303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MANAGED PROPERTIES BUBBLE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31ABBE-AC7C-A851-1265-AC79DD4F49AF}"/>
              </a:ext>
            </a:extLst>
          </p:cNvPr>
          <p:cNvSpPr txBox="1"/>
          <p:nvPr/>
        </p:nvSpPr>
        <p:spPr>
          <a:xfrm>
            <a:off x="760141" y="2216635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PROPERTY INFORMATION BUBBLE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782F19-3CC3-6748-B969-0A1F0FA51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374" y="2955299"/>
            <a:ext cx="8603251" cy="331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54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958F0-FAD5-F3E7-4A15-0CD3849BB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35401-D70E-9B80-0C87-985E66B58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155719-BCB9-2C94-F2C2-0E8C4CD87ABB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MANAGED PROPERTIES BUBBLE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15228B9F-FBB3-FFC3-CCEC-C2336B747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12528E-BF15-C5B7-4174-63570C1FB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848" y="2104479"/>
            <a:ext cx="7047619" cy="16571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577634-B7F6-A5C1-3ADA-6457605EB73E}"/>
              </a:ext>
            </a:extLst>
          </p:cNvPr>
          <p:cNvSpPr txBox="1"/>
          <p:nvPr/>
        </p:nvSpPr>
        <p:spPr>
          <a:xfrm>
            <a:off x="1086736" y="4173669"/>
            <a:ext cx="102670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This displays all Properties. Select a Property by highlighting the property before you choose a menu option on the left.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Each Column is searchable.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The Properties that appear on this screen for each user is configurable under Manage Portal Users.</a:t>
            </a:r>
          </a:p>
        </p:txBody>
      </p:sp>
    </p:spTree>
    <p:extLst>
      <p:ext uri="{BB962C8B-B14F-4D97-AF65-F5344CB8AC3E}">
        <p14:creationId xmlns:p14="http://schemas.microsoft.com/office/powerpoint/2010/main" val="3803732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99E91-993B-8619-720D-C26C7D6CC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EA372-1742-5598-FDE3-D19CE394F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619449-6A18-3356-CE20-E6382E9E95F6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Select Property Documents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8DFD4FBB-5732-35D7-B9D5-CEBBB917E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ECDA07-750C-B0BB-0270-666CD46EE9F8}"/>
              </a:ext>
            </a:extLst>
          </p:cNvPr>
          <p:cNvSpPr txBox="1"/>
          <p:nvPr/>
        </p:nvSpPr>
        <p:spPr>
          <a:xfrm>
            <a:off x="838200" y="4576280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Select the Property Documents menu option.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F495B0-E736-E079-DE6E-2C520CD0CC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166339"/>
            <a:ext cx="8380952" cy="21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92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182B9-9B24-37C1-54C0-2DF4554A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B540A-B3EE-CB6C-5FE7-298A5B5D6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PROPERTY DOCUMENTS SCREEN</a:t>
            </a:r>
          </a:p>
        </p:txBody>
      </p:sp>
      <p:pic>
        <p:nvPicPr>
          <p:cNvPr id="8" name="Picture 7" descr="The image appears to be a digital dashboard or interface displaying various property management documents, including property number, tax credits, misc documents, project status forms, rent increase applications, and annual compliance documents.&#10;&#10;AI-generated content may be incorrect.">
            <a:extLst>
              <a:ext uri="{FF2B5EF4-FFF2-40B4-BE49-F238E27FC236}">
                <a16:creationId xmlns:a16="http://schemas.microsoft.com/office/drawing/2014/main" id="{E3F296E9-9A2F-FB0D-5D57-1663CB868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076" y="1466553"/>
            <a:ext cx="9913332" cy="500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35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23" name="Straight Connector 9222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8EAA21-EF58-8D20-F12D-6642C4959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86" y="351351"/>
            <a:ext cx="11569023" cy="12291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8000" b="1" i="0" kern="1200" cap="all" baseline="0" dirty="0">
                <a:solidFill>
                  <a:schemeClr val="bg1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9227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2034" y="1267063"/>
            <a:ext cx="139037" cy="139039"/>
          </a:xfrm>
          <a:custGeom>
            <a:avLst/>
            <a:gdLst>
              <a:gd name="connsiteX0" fmla="*/ 129600 w 139037"/>
              <a:gd name="connsiteY0" fmla="*/ 60082 h 139039"/>
              <a:gd name="connsiteX1" fmla="*/ 78955 w 139037"/>
              <a:gd name="connsiteY1" fmla="*/ 60082 h 139039"/>
              <a:gd name="connsiteX2" fmla="*/ 78955 w 139037"/>
              <a:gd name="connsiteY2" fmla="*/ 9437 h 139039"/>
              <a:gd name="connsiteX3" fmla="*/ 69519 w 139037"/>
              <a:gd name="connsiteY3" fmla="*/ 0 h 139039"/>
              <a:gd name="connsiteX4" fmla="*/ 60082 w 139037"/>
              <a:gd name="connsiteY4" fmla="*/ 9437 h 139039"/>
              <a:gd name="connsiteX5" fmla="*/ 60082 w 139037"/>
              <a:gd name="connsiteY5" fmla="*/ 60082 h 139039"/>
              <a:gd name="connsiteX6" fmla="*/ 9437 w 139037"/>
              <a:gd name="connsiteY6" fmla="*/ 60082 h 139039"/>
              <a:gd name="connsiteX7" fmla="*/ 0 w 139037"/>
              <a:gd name="connsiteY7" fmla="*/ 69520 h 139039"/>
              <a:gd name="connsiteX8" fmla="*/ 9437 w 139037"/>
              <a:gd name="connsiteY8" fmla="*/ 78957 h 139039"/>
              <a:gd name="connsiteX9" fmla="*/ 60082 w 139037"/>
              <a:gd name="connsiteY9" fmla="*/ 78957 h 139039"/>
              <a:gd name="connsiteX10" fmla="*/ 60082 w 139037"/>
              <a:gd name="connsiteY10" fmla="*/ 129602 h 139039"/>
              <a:gd name="connsiteX11" fmla="*/ 69519 w 139037"/>
              <a:gd name="connsiteY11" fmla="*/ 139039 h 139039"/>
              <a:gd name="connsiteX12" fmla="*/ 78955 w 139037"/>
              <a:gd name="connsiteY12" fmla="*/ 129602 h 139039"/>
              <a:gd name="connsiteX13" fmla="*/ 78955 w 139037"/>
              <a:gd name="connsiteY13" fmla="*/ 78957 h 139039"/>
              <a:gd name="connsiteX14" fmla="*/ 129600 w 139037"/>
              <a:gd name="connsiteY14" fmla="*/ 78957 h 139039"/>
              <a:gd name="connsiteX15" fmla="*/ 139037 w 139037"/>
              <a:gd name="connsiteY15" fmla="*/ 69520 h 139039"/>
              <a:gd name="connsiteX16" fmla="*/ 129600 w 139037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7" h="139039">
                <a:moveTo>
                  <a:pt x="129600" y="60082"/>
                </a:moveTo>
                <a:lnTo>
                  <a:pt x="78955" y="60082"/>
                </a:lnTo>
                <a:lnTo>
                  <a:pt x="78955" y="9437"/>
                </a:lnTo>
                <a:cubicBezTo>
                  <a:pt x="78955" y="4225"/>
                  <a:pt x="74730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7" y="139039"/>
                  <a:pt x="69519" y="139039"/>
                </a:cubicBezTo>
                <a:cubicBezTo>
                  <a:pt x="74730" y="139039"/>
                  <a:pt x="78955" y="134814"/>
                  <a:pt x="78955" y="129602"/>
                </a:cubicBezTo>
                <a:lnTo>
                  <a:pt x="78955" y="78957"/>
                </a:lnTo>
                <a:lnTo>
                  <a:pt x="129600" y="78957"/>
                </a:lnTo>
                <a:cubicBezTo>
                  <a:pt x="134812" y="78957"/>
                  <a:pt x="139037" y="74731"/>
                  <a:pt x="139037" y="69520"/>
                </a:cubicBezTo>
                <a:cubicBezTo>
                  <a:pt x="139037" y="64308"/>
                  <a:pt x="134812" y="60082"/>
                  <a:pt x="129600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9229" name="Straight Connector 922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>
            <a:extLst>
              <a:ext uri="{FF2B5EF4-FFF2-40B4-BE49-F238E27FC236}">
                <a16:creationId xmlns:a16="http://schemas.microsoft.com/office/drawing/2014/main" id="{5E22A0E0-5D11-0AFE-AF7A-03865221A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6926" y="2571746"/>
            <a:ext cx="5569864" cy="28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1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52801" y="1659316"/>
            <a:ext cx="127713" cy="127714"/>
          </a:xfrm>
          <a:custGeom>
            <a:avLst/>
            <a:gdLst>
              <a:gd name="connsiteX0" fmla="*/ 63857 w 127713"/>
              <a:gd name="connsiteY0" fmla="*/ 18874 h 127714"/>
              <a:gd name="connsiteX1" fmla="*/ 108839 w 127713"/>
              <a:gd name="connsiteY1" fmla="*/ 63857 h 127714"/>
              <a:gd name="connsiteX2" fmla="*/ 63857 w 127713"/>
              <a:gd name="connsiteY2" fmla="*/ 108840 h 127714"/>
              <a:gd name="connsiteX3" fmla="*/ 18874 w 127713"/>
              <a:gd name="connsiteY3" fmla="*/ 63857 h 127714"/>
              <a:gd name="connsiteX4" fmla="*/ 63857 w 127713"/>
              <a:gd name="connsiteY4" fmla="*/ 18874 h 127714"/>
              <a:gd name="connsiteX5" fmla="*/ 63857 w 127713"/>
              <a:gd name="connsiteY5" fmla="*/ 0 h 127714"/>
              <a:gd name="connsiteX6" fmla="*/ 0 w 127713"/>
              <a:gd name="connsiteY6" fmla="*/ 63857 h 127714"/>
              <a:gd name="connsiteX7" fmla="*/ 63857 w 127713"/>
              <a:gd name="connsiteY7" fmla="*/ 127714 h 127714"/>
              <a:gd name="connsiteX8" fmla="*/ 127713 w 127713"/>
              <a:gd name="connsiteY8" fmla="*/ 63857 h 127714"/>
              <a:gd name="connsiteX9" fmla="*/ 63857 w 127713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4">
                <a:moveTo>
                  <a:pt x="63857" y="18874"/>
                </a:moveTo>
                <a:cubicBezTo>
                  <a:pt x="88700" y="18874"/>
                  <a:pt x="108839" y="39014"/>
                  <a:pt x="108839" y="63857"/>
                </a:cubicBezTo>
                <a:cubicBezTo>
                  <a:pt x="108839" y="88700"/>
                  <a:pt x="88700" y="108840"/>
                  <a:pt x="63857" y="108840"/>
                </a:cubicBezTo>
                <a:cubicBezTo>
                  <a:pt x="39013" y="108840"/>
                  <a:pt x="18874" y="88700"/>
                  <a:pt x="18874" y="63857"/>
                </a:cubicBezTo>
                <a:cubicBezTo>
                  <a:pt x="18898" y="39024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D27103-8C83-3CEB-83DB-C1FA1BD5FDE9}"/>
              </a:ext>
            </a:extLst>
          </p:cNvPr>
          <p:cNvSpPr txBox="1"/>
          <p:nvPr/>
        </p:nvSpPr>
        <p:spPr>
          <a:xfrm>
            <a:off x="1217079" y="2562868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HOME LINK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88BCAA-AA54-79A8-7F4F-4F0E1B026557}"/>
              </a:ext>
            </a:extLst>
          </p:cNvPr>
          <p:cNvSpPr txBox="1"/>
          <p:nvPr/>
        </p:nvSpPr>
        <p:spPr>
          <a:xfrm>
            <a:off x="635210" y="3295915"/>
            <a:ext cx="45850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The “Home” link in the upper left side of the Portal will always bring you back to your Home Page.</a:t>
            </a:r>
          </a:p>
        </p:txBody>
      </p:sp>
      <p:pic>
        <p:nvPicPr>
          <p:cNvPr id="8" name="Graphic 7" descr="Internet with solid fill">
            <a:extLst>
              <a:ext uri="{FF2B5EF4-FFF2-40B4-BE49-F238E27FC236}">
                <a16:creationId xmlns:a16="http://schemas.microsoft.com/office/drawing/2014/main" id="{8547E2B5-D867-9117-41E9-63C94B24E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010" y="23431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70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189A71-9FBB-30C6-0ED7-74684995248D}"/>
              </a:ext>
            </a:extLst>
          </p:cNvPr>
          <p:cNvSpPr txBox="1"/>
          <p:nvPr/>
        </p:nvSpPr>
        <p:spPr>
          <a:xfrm>
            <a:off x="838199" y="1387633"/>
            <a:ext cx="1097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These are the other videos available for this Portal. Please watch all of them before calling NJHMFA staff with your questions.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C7389-81B5-CC99-4A49-35568BD81C3A}"/>
              </a:ext>
            </a:extLst>
          </p:cNvPr>
          <p:cNvSpPr txBox="1"/>
          <p:nvPr/>
        </p:nvSpPr>
        <p:spPr>
          <a:xfrm>
            <a:off x="1515290" y="2319012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47DCD"/>
                </a:solidFill>
                <a:latin typeface="Bell MT" panose="02020503060305020303" pitchFamily="18" charset="77"/>
              </a:rPr>
              <a:t>HOW TO LOGIN AND CREATE NEW USERS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8DA29B-5A0B-92C1-275A-FB625AEB465C}"/>
              </a:ext>
            </a:extLst>
          </p:cNvPr>
          <p:cNvSpPr txBox="1"/>
          <p:nvPr/>
        </p:nvSpPr>
        <p:spPr>
          <a:xfrm>
            <a:off x="1497874" y="3249235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47DCD"/>
                </a:solidFill>
                <a:latin typeface="Bell MT" panose="02020503060305020303" pitchFamily="18" charset="77"/>
              </a:rPr>
              <a:t>ENTERING FINANIAL DATA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5CF349-BAC7-780D-2A8F-3194C170B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E7C63A"/>
                </a:solidFill>
                <a:latin typeface="Bell MT" panose="02020503060305020303" pitchFamily="18" charset="77"/>
              </a:rPr>
              <a:t>MITAS TRAINING SERIES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54B609-97C5-856B-8351-8C4969483CBB}"/>
              </a:ext>
            </a:extLst>
          </p:cNvPr>
          <p:cNvSpPr txBox="1"/>
          <p:nvPr/>
        </p:nvSpPr>
        <p:spPr>
          <a:xfrm>
            <a:off x="1776549" y="3515970"/>
            <a:ext cx="1082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Using Secure Document Request to send the Financial Package</a:t>
            </a:r>
          </a:p>
        </p:txBody>
      </p:sp>
      <p:pic>
        <p:nvPicPr>
          <p:cNvPr id="18" name="Graphic 17" descr="Teacher with solid fill">
            <a:extLst>
              <a:ext uri="{FF2B5EF4-FFF2-40B4-BE49-F238E27FC236}">
                <a16:creationId xmlns:a16="http://schemas.microsoft.com/office/drawing/2014/main" id="{EA1218ED-C191-AE73-1EAF-029E1B2D8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953" y="2319012"/>
            <a:ext cx="593707" cy="593707"/>
          </a:xfrm>
          <a:prstGeom prst="rect">
            <a:avLst/>
          </a:prstGeom>
        </p:spPr>
      </p:pic>
      <p:pic>
        <p:nvPicPr>
          <p:cNvPr id="19" name="Graphic 18" descr="Teacher with solid fill">
            <a:extLst>
              <a:ext uri="{FF2B5EF4-FFF2-40B4-BE49-F238E27FC236}">
                <a16:creationId xmlns:a16="http://schemas.microsoft.com/office/drawing/2014/main" id="{E6B5D2C2-9A92-3928-3954-F62E34501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651" y="3172331"/>
            <a:ext cx="593707" cy="5937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8FBE35-51AB-5491-46F0-AC22D6769119}"/>
              </a:ext>
            </a:extLst>
          </p:cNvPr>
          <p:cNvSpPr txBox="1"/>
          <p:nvPr/>
        </p:nvSpPr>
        <p:spPr>
          <a:xfrm>
            <a:off x="1776549" y="2634838"/>
            <a:ext cx="1082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New User Setup and Giving Access to Property Data</a:t>
            </a:r>
          </a:p>
        </p:txBody>
      </p:sp>
    </p:spTree>
    <p:extLst>
      <p:ext uri="{BB962C8B-B14F-4D97-AF65-F5344CB8AC3E}">
        <p14:creationId xmlns:p14="http://schemas.microsoft.com/office/powerpoint/2010/main" val="3144832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C0BAB-29D9-E114-F20A-2AD4FD97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NJHMFA Web Site Resources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26D47-18CA-DF58-7EED-67E9A41F2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09" y="1690688"/>
            <a:ext cx="11645501" cy="136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206208-B4D8-082E-1827-289CD7A3587B}"/>
              </a:ext>
            </a:extLst>
          </p:cNvPr>
          <p:cNvSpPr txBox="1"/>
          <p:nvPr/>
        </p:nvSpPr>
        <p:spPr>
          <a:xfrm>
            <a:off x="1092820" y="2587083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Link on the NJHMFA Property Portal Footer</a:t>
            </a:r>
          </a:p>
          <a:p>
            <a:endParaRPr lang="en-US" dirty="0"/>
          </a:p>
          <a:p>
            <a:r>
              <a:rPr lang="en-US" dirty="0"/>
              <a:t>This Link will appear on every page of the NJHMFA Property Portal.</a:t>
            </a:r>
          </a:p>
          <a:p>
            <a:endParaRPr lang="en-US" dirty="0"/>
          </a:p>
          <a:p>
            <a:r>
              <a:rPr lang="en-US" dirty="0"/>
              <a:t>Choose the Asset Management link to be taken to the NJHMFA Web Site for Property Management Bulletins and other resources.</a:t>
            </a:r>
          </a:p>
        </p:txBody>
      </p:sp>
    </p:spTree>
    <p:extLst>
      <p:ext uri="{BB962C8B-B14F-4D97-AF65-F5344CB8AC3E}">
        <p14:creationId xmlns:p14="http://schemas.microsoft.com/office/powerpoint/2010/main" val="2378395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5D9E0-CC86-A825-0DC8-EF2C0A3F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4390A-EB5A-A12D-A996-6A4054565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NJHMFA Web Site Resources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7DE44F-457F-B6BE-8419-510A69625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236" y="1341723"/>
            <a:ext cx="8244881" cy="507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47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56683D-BFE4-AA2B-4087-672032CC0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F65704-628B-CBED-E903-7F0245105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98246"/>
            <a:ext cx="4412419" cy="36262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5000" b="1" i="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NJHMFA Web Site Resources</a:t>
            </a:r>
          </a:p>
        </p:txBody>
      </p:sp>
      <p:sp>
        <p:nvSpPr>
          <p:cNvPr id="16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2034" y="1267063"/>
            <a:ext cx="139037" cy="139039"/>
          </a:xfrm>
          <a:custGeom>
            <a:avLst/>
            <a:gdLst>
              <a:gd name="connsiteX0" fmla="*/ 129600 w 139037"/>
              <a:gd name="connsiteY0" fmla="*/ 60082 h 139039"/>
              <a:gd name="connsiteX1" fmla="*/ 78955 w 139037"/>
              <a:gd name="connsiteY1" fmla="*/ 60082 h 139039"/>
              <a:gd name="connsiteX2" fmla="*/ 78955 w 139037"/>
              <a:gd name="connsiteY2" fmla="*/ 9437 h 139039"/>
              <a:gd name="connsiteX3" fmla="*/ 69519 w 139037"/>
              <a:gd name="connsiteY3" fmla="*/ 0 h 139039"/>
              <a:gd name="connsiteX4" fmla="*/ 60082 w 139037"/>
              <a:gd name="connsiteY4" fmla="*/ 9437 h 139039"/>
              <a:gd name="connsiteX5" fmla="*/ 60082 w 139037"/>
              <a:gd name="connsiteY5" fmla="*/ 60082 h 139039"/>
              <a:gd name="connsiteX6" fmla="*/ 9437 w 139037"/>
              <a:gd name="connsiteY6" fmla="*/ 60082 h 139039"/>
              <a:gd name="connsiteX7" fmla="*/ 0 w 139037"/>
              <a:gd name="connsiteY7" fmla="*/ 69520 h 139039"/>
              <a:gd name="connsiteX8" fmla="*/ 9437 w 139037"/>
              <a:gd name="connsiteY8" fmla="*/ 78957 h 139039"/>
              <a:gd name="connsiteX9" fmla="*/ 60082 w 139037"/>
              <a:gd name="connsiteY9" fmla="*/ 78957 h 139039"/>
              <a:gd name="connsiteX10" fmla="*/ 60082 w 139037"/>
              <a:gd name="connsiteY10" fmla="*/ 129602 h 139039"/>
              <a:gd name="connsiteX11" fmla="*/ 69519 w 139037"/>
              <a:gd name="connsiteY11" fmla="*/ 139039 h 139039"/>
              <a:gd name="connsiteX12" fmla="*/ 78955 w 139037"/>
              <a:gd name="connsiteY12" fmla="*/ 129602 h 139039"/>
              <a:gd name="connsiteX13" fmla="*/ 78955 w 139037"/>
              <a:gd name="connsiteY13" fmla="*/ 78957 h 139039"/>
              <a:gd name="connsiteX14" fmla="*/ 129600 w 139037"/>
              <a:gd name="connsiteY14" fmla="*/ 78957 h 139039"/>
              <a:gd name="connsiteX15" fmla="*/ 139037 w 139037"/>
              <a:gd name="connsiteY15" fmla="*/ 69520 h 139039"/>
              <a:gd name="connsiteX16" fmla="*/ 129600 w 139037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7" h="139039">
                <a:moveTo>
                  <a:pt x="129600" y="60082"/>
                </a:moveTo>
                <a:lnTo>
                  <a:pt x="78955" y="60082"/>
                </a:lnTo>
                <a:lnTo>
                  <a:pt x="78955" y="9437"/>
                </a:lnTo>
                <a:cubicBezTo>
                  <a:pt x="78955" y="4225"/>
                  <a:pt x="74730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7" y="139039"/>
                  <a:pt x="69519" y="139039"/>
                </a:cubicBezTo>
                <a:cubicBezTo>
                  <a:pt x="74730" y="139039"/>
                  <a:pt x="78955" y="134814"/>
                  <a:pt x="78955" y="129602"/>
                </a:cubicBezTo>
                <a:lnTo>
                  <a:pt x="78955" y="78957"/>
                </a:lnTo>
                <a:lnTo>
                  <a:pt x="129600" y="78957"/>
                </a:lnTo>
                <a:cubicBezTo>
                  <a:pt x="134812" y="78957"/>
                  <a:pt x="139037" y="74731"/>
                  <a:pt x="139037" y="69520"/>
                </a:cubicBezTo>
                <a:cubicBezTo>
                  <a:pt x="139037" y="64308"/>
                  <a:pt x="134812" y="60082"/>
                  <a:pt x="129600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CE93203-97D7-B89E-DFD4-4E7E10270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931" y="1598246"/>
            <a:ext cx="4101854" cy="4783504"/>
          </a:xfrm>
          <a:prstGeom prst="rect">
            <a:avLst/>
          </a:prstGeom>
        </p:spPr>
      </p:pic>
      <p:sp>
        <p:nvSpPr>
          <p:cNvPr id="20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52801" y="1659316"/>
            <a:ext cx="127713" cy="127714"/>
          </a:xfrm>
          <a:custGeom>
            <a:avLst/>
            <a:gdLst>
              <a:gd name="connsiteX0" fmla="*/ 63857 w 127713"/>
              <a:gd name="connsiteY0" fmla="*/ 18874 h 127714"/>
              <a:gd name="connsiteX1" fmla="*/ 108839 w 127713"/>
              <a:gd name="connsiteY1" fmla="*/ 63857 h 127714"/>
              <a:gd name="connsiteX2" fmla="*/ 63857 w 127713"/>
              <a:gd name="connsiteY2" fmla="*/ 108840 h 127714"/>
              <a:gd name="connsiteX3" fmla="*/ 18874 w 127713"/>
              <a:gd name="connsiteY3" fmla="*/ 63857 h 127714"/>
              <a:gd name="connsiteX4" fmla="*/ 63857 w 127713"/>
              <a:gd name="connsiteY4" fmla="*/ 18874 h 127714"/>
              <a:gd name="connsiteX5" fmla="*/ 63857 w 127713"/>
              <a:gd name="connsiteY5" fmla="*/ 0 h 127714"/>
              <a:gd name="connsiteX6" fmla="*/ 0 w 127713"/>
              <a:gd name="connsiteY6" fmla="*/ 63857 h 127714"/>
              <a:gd name="connsiteX7" fmla="*/ 63857 w 127713"/>
              <a:gd name="connsiteY7" fmla="*/ 127714 h 127714"/>
              <a:gd name="connsiteX8" fmla="*/ 127713 w 127713"/>
              <a:gd name="connsiteY8" fmla="*/ 63857 h 127714"/>
              <a:gd name="connsiteX9" fmla="*/ 63857 w 127713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4">
                <a:moveTo>
                  <a:pt x="63857" y="18874"/>
                </a:moveTo>
                <a:cubicBezTo>
                  <a:pt x="88700" y="18874"/>
                  <a:pt x="108839" y="39014"/>
                  <a:pt x="108839" y="63857"/>
                </a:cubicBezTo>
                <a:cubicBezTo>
                  <a:pt x="108839" y="88700"/>
                  <a:pt x="88700" y="108840"/>
                  <a:pt x="63857" y="108840"/>
                </a:cubicBezTo>
                <a:cubicBezTo>
                  <a:pt x="39013" y="108840"/>
                  <a:pt x="18874" y="88700"/>
                  <a:pt x="18874" y="63857"/>
                </a:cubicBezTo>
                <a:cubicBezTo>
                  <a:pt x="18898" y="39024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394BCC-A0CE-4E6F-C6E4-B18B2ADE7C6D}"/>
              </a:ext>
            </a:extLst>
          </p:cNvPr>
          <p:cNvSpPr txBox="1"/>
          <p:nvPr/>
        </p:nvSpPr>
        <p:spPr>
          <a:xfrm>
            <a:off x="457200" y="4114800"/>
            <a:ext cx="4583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Property Management Bulletins for the New Process for submitting your financials and documentation.</a:t>
            </a:r>
          </a:p>
        </p:txBody>
      </p:sp>
    </p:spTree>
    <p:extLst>
      <p:ext uri="{BB962C8B-B14F-4D97-AF65-F5344CB8AC3E}">
        <p14:creationId xmlns:p14="http://schemas.microsoft.com/office/powerpoint/2010/main" val="1424366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17278C5-34E8-4293-BE47-73B18483A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!!Rectangle">
            <a:extLst>
              <a:ext uri="{FF2B5EF4-FFF2-40B4-BE49-F238E27FC236}">
                <a16:creationId xmlns:a16="http://schemas.microsoft.com/office/drawing/2014/main" id="{9A3F5928-D955-456A-97B5-AA390B8C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5" name="Picture 3" descr="Keychain on computer keyboard">
            <a:extLst>
              <a:ext uri="{FF2B5EF4-FFF2-40B4-BE49-F238E27FC236}">
                <a16:creationId xmlns:a16="http://schemas.microsoft.com/office/drawing/2014/main" id="{2369574C-9250-5F17-9332-8951A1CCE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t="7845" b="7845"/>
          <a:stretch/>
        </p:blipFill>
        <p:spPr>
          <a:xfrm>
            <a:off x="20" y="-887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C95AC0-03A9-B6E7-E1BC-5914851C3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275" y="3429000"/>
            <a:ext cx="9679449" cy="28470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	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54" y="2875093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3734" y="31043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414" y="361953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5" name="Picture 4" descr="A blue diamond with white text&#10;&#10;Description automatically generated">
            <a:extLst>
              <a:ext uri="{FF2B5EF4-FFF2-40B4-BE49-F238E27FC236}">
                <a16:creationId xmlns:a16="http://schemas.microsoft.com/office/drawing/2014/main" id="{8DC584EC-7D0E-26B2-E75D-6ABE6779F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40" y="24135"/>
            <a:ext cx="1564669" cy="15646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4F9FD2-ED4D-55F8-42D5-049A67B54EE1}"/>
              </a:ext>
            </a:extLst>
          </p:cNvPr>
          <p:cNvSpPr txBox="1"/>
          <p:nvPr/>
        </p:nvSpPr>
        <p:spPr>
          <a:xfrm>
            <a:off x="1372998" y="1482673"/>
            <a:ext cx="100370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en-US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EE650B-775F-D1B6-EAB2-139021FF24C3}"/>
              </a:ext>
            </a:extLst>
          </p:cNvPr>
          <p:cNvSpPr txBox="1"/>
          <p:nvPr/>
        </p:nvSpPr>
        <p:spPr>
          <a:xfrm>
            <a:off x="2335296" y="288717"/>
            <a:ext cx="604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E7C63A"/>
                </a:solidFill>
                <a:latin typeface="Bell MT" panose="02020503060305020303" pitchFamily="18" charset="77"/>
              </a:rPr>
              <a:t>ANNOUNCEMENTS</a:t>
            </a:r>
          </a:p>
        </p:txBody>
      </p:sp>
    </p:spTree>
    <p:extLst>
      <p:ext uri="{BB962C8B-B14F-4D97-AF65-F5344CB8AC3E}">
        <p14:creationId xmlns:p14="http://schemas.microsoft.com/office/powerpoint/2010/main" val="116991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radientVTI">
  <a:themeElements>
    <a:clrScheme name="Office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5ACA797A01744A5F56BFA15383B66" ma:contentTypeVersion="23" ma:contentTypeDescription="Create a new document." ma:contentTypeScope="" ma:versionID="9a427311f61a7542f14ad481c45a6205">
  <xsd:schema xmlns:xsd="http://www.w3.org/2001/XMLSchema" xmlns:xs="http://www.w3.org/2001/XMLSchema" xmlns:p="http://schemas.microsoft.com/office/2006/metadata/properties" xmlns:ns1="http://schemas.microsoft.com/sharepoint/v3" xmlns:ns2="6b17506b-0e5f-4481-881e-11c664d509fa" xmlns:ns3="b6ce3a8a-84d1-476b-9c26-17aa7ebbc037" targetNamespace="http://schemas.microsoft.com/office/2006/metadata/properties" ma:root="true" ma:fieldsID="49a60826971a8c08cb67d6ad15102023" ns1:_="" ns2:_="" ns3:_="">
    <xsd:import namespace="http://schemas.microsoft.com/sharepoint/v3"/>
    <xsd:import namespace="6b17506b-0e5f-4481-881e-11c664d509fa"/>
    <xsd:import namespace="b6ce3a8a-84d1-476b-9c26-17aa7ebbc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Reviewed" minOccurs="0"/>
                <xsd:element ref="ns2:InvoiceCreated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17506b-0e5f-4481-881e-11c664d50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hidden="true" ma:internalName="MediaServiceKeyPoints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6" nillable="true" ma:displayName="Location" ma:hidden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1764218-299f-4891-ad5f-d11b52070f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Reviewed" ma:index="25" nillable="true" ma:displayName="Reviewed" ma:default="0" ma:format="Dropdown" ma:hidden="true" ma:internalName="Reviewed" ma:readOnly="false">
      <xsd:simpleType>
        <xsd:restriction base="dms:Boolean"/>
      </xsd:simpleType>
    </xsd:element>
    <xsd:element name="InvoiceCreated" ma:index="26" nillable="true" ma:displayName="Invoice Created" ma:default="1" ma:format="Dropdown" ma:internalName="InvoiceCreat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ce3a8a-84d1-476b-9c26-17aa7ebbc03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6a32ac7-00aa-45fc-86c1-ab9e7e14170d}" ma:internalName="TaxCatchAll" ma:readOnly="false" ma:showField="CatchAllData" ma:web="b6ce3a8a-84d1-476b-9c26-17aa7ebbc0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ce3a8a-84d1-476b-9c26-17aa7ebbc037" xsi:nil="true"/>
    <lcf76f155ced4ddcb4097134ff3c332f xmlns="6b17506b-0e5f-4481-881e-11c664d509fa">
      <Terms xmlns="http://schemas.microsoft.com/office/infopath/2007/PartnerControls"/>
    </lcf76f155ced4ddcb4097134ff3c332f>
    <InvoiceCreated xmlns="6b17506b-0e5f-4481-881e-11c664d509fa">true</InvoiceCreated>
    <_ip_UnifiedCompliancePolicyUIAction xmlns="http://schemas.microsoft.com/sharepoint/v3" xsi:nil="true"/>
    <Reviewed xmlns="6b17506b-0e5f-4481-881e-11c664d509fa">false</Reviewed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2B382FB-B7A5-4032-9A06-80143CB46D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b17506b-0e5f-4481-881e-11c664d509fa"/>
    <ds:schemaRef ds:uri="b6ce3a8a-84d1-476b-9c26-17aa7ebbc0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896E71-7051-440B-B789-EECF99DD9F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2A0ECF-F557-4F72-82E9-BEDD93898CD0}">
  <ds:schemaRefs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b6ce3a8a-84d1-476b-9c26-17aa7ebbc037"/>
    <ds:schemaRef ds:uri="6b17506b-0e5f-4481-881e-11c664d509f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1872</TotalTime>
  <Words>1166</Words>
  <Application>Microsoft Office PowerPoint</Application>
  <PresentationFormat>Widescreen</PresentationFormat>
  <Paragraphs>133</Paragraphs>
  <Slides>24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Aptos</vt:lpstr>
      <vt:lpstr>Arial</vt:lpstr>
      <vt:lpstr>Bell MT</vt:lpstr>
      <vt:lpstr>Calibri</vt:lpstr>
      <vt:lpstr>Century Gothic</vt:lpstr>
      <vt:lpstr>Univers</vt:lpstr>
      <vt:lpstr>GradientVTI</vt:lpstr>
      <vt:lpstr>NJHMFA Property porTAL</vt:lpstr>
      <vt:lpstr>AGENDA</vt:lpstr>
      <vt:lpstr>SECURE DOCUMENT REQUEST</vt:lpstr>
      <vt:lpstr>Secure Document Request E-mail</vt:lpstr>
      <vt:lpstr>Secure Document Request E-mail</vt:lpstr>
      <vt:lpstr>Secure Document Request E-mail</vt:lpstr>
      <vt:lpstr>Secure Document Request Portal</vt:lpstr>
      <vt:lpstr>Secure Document Request Portal</vt:lpstr>
      <vt:lpstr>Secure Document Request Portal</vt:lpstr>
      <vt:lpstr>Secure Document Request Portal</vt:lpstr>
      <vt:lpstr>Secure Document Request Portal</vt:lpstr>
      <vt:lpstr>NJHMFA PROPERTY PORTAL</vt:lpstr>
      <vt:lpstr>How Can I Log-In?</vt:lpstr>
      <vt:lpstr>Register for the NJHMFA Property Portal</vt:lpstr>
      <vt:lpstr>HOME SCREEN</vt:lpstr>
      <vt:lpstr>HOME SCREEN</vt:lpstr>
      <vt:lpstr>HOME SCREEN</vt:lpstr>
      <vt:lpstr>PROPERTY DOCUMENTS SCREEN</vt:lpstr>
      <vt:lpstr>HOME SCREEN</vt:lpstr>
      <vt:lpstr>MITAS TRAINING SERIES</vt:lpstr>
      <vt:lpstr>NJHMFA Web Site Resources</vt:lpstr>
      <vt:lpstr>NJHMFA Web Site Resources</vt:lpstr>
      <vt:lpstr>NJHMFA Web Site Resources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LEDGER YEAR END CLOSING PROCESS OVERVIEW</dc:title>
  <dc:creator>Angeline Tong</dc:creator>
  <cp:lastModifiedBy>Krishnaveni Subbaraj</cp:lastModifiedBy>
  <cp:revision>66</cp:revision>
  <dcterms:created xsi:type="dcterms:W3CDTF">2024-08-15T14:47:13Z</dcterms:created>
  <dcterms:modified xsi:type="dcterms:W3CDTF">2026-10-01T18:42:35Z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0x01010062B5ACA797A01744A5F56BFA15383B66</vt:lpwstr>
  </property>
  <property fmtid="{D5CDD505-2E9C-101B-9397-08002B2CF9AE}" pid="3" name="MediaServiceImageTags">
    <vt:lpwstr/>
  </property>
</Properties>
</file>