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95" r:id="rId2"/>
    <p:sldId id="30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25B0B3-FBD1-4F05-81EC-FAEE469A454D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514ADE-ED3E-48EB-A0FC-7D1734D2AD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404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Jasmine Ford HR - Ergonomics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6C38C5-701D-4799-87F8-DBBB3552A9B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418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A2A9C-1024-45A1-98E8-CFA2E74C58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DB67BE-0D69-4D5B-AFDB-9141F27E49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CDAAD-F4D5-4FA1-9D80-4274355C5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46DBA-4EB8-4F1F-84C4-655EF57A97A9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EB4D4C-67FD-40D5-BD25-4ED2AB4B1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C86010-0FAA-4370-92B3-DEB3A65C5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59F7B-8B01-46E1-A086-89BBB357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272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D0EA7-CE7E-4497-8639-846395F8F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7D8D06-33D9-40A9-849C-CCC0D2EF44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61F7DC-B123-4519-BB29-F2E6DD9C5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46DBA-4EB8-4F1F-84C4-655EF57A97A9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68CD07-73D3-48E7-943F-C2958DC8A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645320-0291-4D79-A2A7-41E32E967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59F7B-8B01-46E1-A086-89BBB357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985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00455B-BF49-4CD2-A163-B4947AABCB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F4B68B-EE05-416F-8C88-7D6500ECB3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26CBAA-BEDF-4C08-A687-40899E32C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46DBA-4EB8-4F1F-84C4-655EF57A97A9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F7F5AA-131A-4A65-B762-A51DD28ED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2CF5A6-0C17-4CCD-855D-604A02B97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59F7B-8B01-46E1-A086-89BBB357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884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24058-E116-47C6-9E2D-A764057E9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3C771-D853-4D17-BD47-8F06518DE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23EA51-ED4D-4964-AF15-2034C2189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46DBA-4EB8-4F1F-84C4-655EF57A97A9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374143-9660-4F8D-8104-557F6B562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1CF7A2-529C-4C2D-9159-659DA18C5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59F7B-8B01-46E1-A086-89BBB357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210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80394-2DCE-4AFC-99EE-D17F5FA46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EA85-7FB3-4607-B088-9A2807F488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5491B9-459B-449E-9972-37367A9D5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46DBA-4EB8-4F1F-84C4-655EF57A97A9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AC972B-D12B-496D-AD45-2CDE17D1A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9F8E69-7F7A-457B-B159-B13F7A77A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59F7B-8B01-46E1-A086-89BBB357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45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090D8-C439-464F-A963-D58E5508B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8DE7A-E03E-4B5F-AF19-4047E70D1A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B64BEE-934C-4478-9167-CF85D59B2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CA9C25-B49C-443C-A1D2-E6F3883A4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46DBA-4EB8-4F1F-84C4-655EF57A97A9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F53DA5-A149-4038-8AC2-72357366A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A72C06-D8C4-457A-A81A-3D8166306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59F7B-8B01-46E1-A086-89BBB357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147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83497-CFE7-4E9A-B3BC-8FABB09F8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CD9B64-C0E2-4B5E-BCEA-9E0E22D997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42DFFA-73FC-4C75-9423-851CFF0F54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0A914C-4103-4C38-A494-A92761E3BF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B20CEC-BF36-4E1F-BF49-A8ACC2B37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F67F73-E361-400F-A874-FD8DBD68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46DBA-4EB8-4F1F-84C4-655EF57A97A9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5E9C5B-116B-4A81-AEBB-2CBAEF402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3B32F0-E540-4F88-AE9D-A9D8D74A8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59F7B-8B01-46E1-A086-89BBB357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703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6858D-7F9F-4B5D-B508-D294E76D0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AFB2ED-08F8-49E2-B8E1-8BF917FDE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46DBA-4EB8-4F1F-84C4-655EF57A97A9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659F8E-2A77-4880-9A50-95DFC96D6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5C53E4-479D-40A4-9D63-916223657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59F7B-8B01-46E1-A086-89BBB357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6F7B2F-9B23-4BFE-BE75-4DC3AD8DF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46DBA-4EB8-4F1F-84C4-655EF57A97A9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5F6CB7-E4AF-4A89-90A6-C0976C72B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3E94DD-BAA6-4EA3-9F7B-86E3B246C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59F7B-8B01-46E1-A086-89BBB357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293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72568-4CDD-487C-B154-90E26D93A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4A87EC-2EEF-4A30-8373-938E9676C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C2EC4C-4994-4209-BC03-C7B160E171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A37246-1EB2-46A3-AD39-E6B883E2F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46DBA-4EB8-4F1F-84C4-655EF57A97A9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B4547F-B7E2-4ADF-8A77-7969A9AA0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25E8FD-EED3-4774-899A-3527102DC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59F7B-8B01-46E1-A086-89BBB357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493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72ABC-FA40-4972-9660-CF59012EC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1EAC31-E76B-4D51-8E01-80380E5A9B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35C771-85D0-43A1-8B1B-4D6A01F668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937B8F-622B-4E08-88AC-555DE7CDB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46DBA-4EB8-4F1F-84C4-655EF57A97A9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F95A35-80EA-4483-BBA5-3693BCAEE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C95396-7D5F-430B-8310-AF992F67C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59F7B-8B01-46E1-A086-89BBB357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658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476CC5-9648-4093-9336-BBE1BFF52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AFAD93-38BF-4EEA-9876-798838137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32C04A-A133-4A7D-BBB8-3BE0C72F44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46DBA-4EB8-4F1F-84C4-655EF57A97A9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3FC83-12CF-4D2B-875A-D46128BCC3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50B62-33E0-4A46-AD0D-7C27CACAE6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59F7B-8B01-46E1-A086-89BBB357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800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22D84-9A52-4729-BA1A-3D56BFBA4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6483"/>
            <a:ext cx="10515600" cy="859517"/>
          </a:xfrm>
          <a:solidFill>
            <a:schemeClr val="tx1"/>
          </a:solidFill>
        </p:spPr>
        <p:txBody>
          <a:bodyPr>
            <a:noAutofit/>
          </a:bodyPr>
          <a:lstStyle/>
          <a:p>
            <a:r>
              <a:rPr lang="en-US" sz="2800">
                <a:solidFill>
                  <a:schemeClr val="bg1"/>
                </a:solidFill>
                <a:cs typeface="Calibri Light"/>
              </a:rPr>
              <a:t>Tools that can help: Home-Work Environment Safety Self-Assessment                                           </a:t>
            </a:r>
            <a:r>
              <a:rPr lang="en-US" sz="2200">
                <a:solidFill>
                  <a:schemeClr val="bg1"/>
                </a:solidFill>
                <a:cs typeface="Calibri Light"/>
              </a:rPr>
              <a:t>(United States Office of Personnel Management)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7484664-D9FC-4D52-B8CF-45B122C138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7387262"/>
              </p:ext>
            </p:extLst>
          </p:nvPr>
        </p:nvGraphicFramePr>
        <p:xfrm>
          <a:off x="782640" y="1741507"/>
          <a:ext cx="10159193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83495">
                  <a:extLst>
                    <a:ext uri="{9D8B030D-6E8A-4147-A177-3AD203B41FA5}">
                      <a16:colId xmlns:a16="http://schemas.microsoft.com/office/drawing/2014/main" val="1729996252"/>
                    </a:ext>
                  </a:extLst>
                </a:gridCol>
                <a:gridCol w="987849">
                  <a:extLst>
                    <a:ext uri="{9D8B030D-6E8A-4147-A177-3AD203B41FA5}">
                      <a16:colId xmlns:a16="http://schemas.microsoft.com/office/drawing/2014/main" val="1006397946"/>
                    </a:ext>
                  </a:extLst>
                </a:gridCol>
                <a:gridCol w="987849">
                  <a:extLst>
                    <a:ext uri="{9D8B030D-6E8A-4147-A177-3AD203B41FA5}">
                      <a16:colId xmlns:a16="http://schemas.microsoft.com/office/drawing/2014/main" val="1663805934"/>
                    </a:ext>
                  </a:extLst>
                </a:gridCol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  General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Yes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No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3321592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Workspace is away from noise, distractions, and is devoted to your work needs?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1843834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Workspace accommodates workstation, equipment, and related material?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9404607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Floors are clear and free from hazards?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821824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File drawers are not top-heavy and do not open into walkways?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4310127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Phone lines and electrical cords are secured under a desk or along wall, and away from heat sources?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5260350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Temperature, ventilation, and lighting are adequate?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400" dirty="0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920772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All stairs with four or more steps are equipped with handrails?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3576865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Carpets are well secured to the floor and free of frayed or worn seams?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400" dirty="0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7907286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311EFB95-2B66-451E-A88D-09F259EE54F9}"/>
              </a:ext>
            </a:extLst>
          </p:cNvPr>
          <p:cNvGraphicFramePr>
            <a:graphicFrameLocks noGrp="1"/>
          </p:cNvGraphicFramePr>
          <p:nvPr/>
        </p:nvGraphicFramePr>
        <p:xfrm>
          <a:off x="742167" y="4052270"/>
          <a:ext cx="10199665" cy="21878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16103">
                  <a:extLst>
                    <a:ext uri="{9D8B030D-6E8A-4147-A177-3AD203B41FA5}">
                      <a16:colId xmlns:a16="http://schemas.microsoft.com/office/drawing/2014/main" val="1748903364"/>
                    </a:ext>
                  </a:extLst>
                </a:gridCol>
                <a:gridCol w="991781">
                  <a:extLst>
                    <a:ext uri="{9D8B030D-6E8A-4147-A177-3AD203B41FA5}">
                      <a16:colId xmlns:a16="http://schemas.microsoft.com/office/drawing/2014/main" val="167801516"/>
                    </a:ext>
                  </a:extLst>
                </a:gridCol>
                <a:gridCol w="991781">
                  <a:extLst>
                    <a:ext uri="{9D8B030D-6E8A-4147-A177-3AD203B41FA5}">
                      <a16:colId xmlns:a16="http://schemas.microsoft.com/office/drawing/2014/main" val="1782621324"/>
                    </a:ext>
                  </a:extLst>
                </a:gridCol>
              </a:tblGrid>
              <a:tr h="359077">
                <a:tc>
                  <a:txBody>
                    <a:bodyPr/>
                    <a:lstStyle/>
                    <a:p>
                      <a:pPr rtl="0" fontAlgn="base"/>
                      <a:r>
                        <a:rPr lang="en-US" sz="1400">
                          <a:effectLst/>
                        </a:rPr>
                        <a:t>Fire Safety​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Yes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No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93419418"/>
                  </a:ext>
                </a:extLst>
              </a:tr>
              <a:tr h="245783">
                <a:tc>
                  <a:txBody>
                    <a:bodyPr/>
                    <a:lstStyle/>
                    <a:p>
                      <a:pPr rtl="0" fontAlgn="base"/>
                      <a:r>
                        <a:rPr lang="en-US" sz="1400">
                          <a:effectLst/>
                        </a:rPr>
                        <a:t>There is a working smoke detector in the workspace area?​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auto"/>
                      <a:r>
                        <a:rPr lang="en-US" sz="1400">
                          <a:effectLst/>
                        </a:rPr>
                        <a:t>​</a:t>
                      </a: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auto"/>
                      <a:r>
                        <a:rPr lang="en-US" sz="1400">
                          <a:effectLst/>
                        </a:rPr>
                        <a:t>​</a:t>
                      </a: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19229355"/>
                  </a:ext>
                </a:extLst>
              </a:tr>
              <a:tr h="245783">
                <a:tc>
                  <a:txBody>
                    <a:bodyPr/>
                    <a:lstStyle/>
                    <a:p>
                      <a:pPr rtl="0" fontAlgn="base"/>
                      <a:r>
                        <a:rPr lang="en-US" sz="1400">
                          <a:effectLst/>
                        </a:rPr>
                        <a:t>A home multi-use fire extinguisher, which you know how to use, is readily available?​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auto"/>
                      <a:r>
                        <a:rPr lang="en-US" sz="1400">
                          <a:effectLst/>
                        </a:rPr>
                        <a:t>​</a:t>
                      </a: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auto"/>
                      <a:r>
                        <a:rPr lang="en-US" sz="1400">
                          <a:effectLst/>
                        </a:rPr>
                        <a:t>​</a:t>
                      </a: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50437834"/>
                  </a:ext>
                </a:extLst>
              </a:tr>
              <a:tr h="245783">
                <a:tc>
                  <a:txBody>
                    <a:bodyPr/>
                    <a:lstStyle/>
                    <a:p>
                      <a:pPr rtl="0" fontAlgn="base"/>
                      <a:r>
                        <a:rPr lang="en-US" sz="1400">
                          <a:effectLst/>
                        </a:rPr>
                        <a:t>Walkways, aisles, and doorways are unobstructed?​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auto"/>
                      <a:r>
                        <a:rPr lang="en-US" sz="1400">
                          <a:effectLst/>
                        </a:rPr>
                        <a:t>​</a:t>
                      </a: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auto"/>
                      <a:r>
                        <a:rPr lang="en-US" sz="1400">
                          <a:effectLst/>
                        </a:rPr>
                        <a:t>​</a:t>
                      </a: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31930044"/>
                  </a:ext>
                </a:extLst>
              </a:tr>
              <a:tr h="245783">
                <a:tc>
                  <a:txBody>
                    <a:bodyPr/>
                    <a:lstStyle/>
                    <a:p>
                      <a:pPr rtl="0" fontAlgn="base"/>
                      <a:r>
                        <a:rPr lang="en-US" sz="1400">
                          <a:effectLst/>
                        </a:rPr>
                        <a:t>Workspace is kept free of trash, clutter, and flammable liquids?​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auto"/>
                      <a:r>
                        <a:rPr lang="en-US" sz="1400">
                          <a:effectLst/>
                        </a:rPr>
                        <a:t>​</a:t>
                      </a: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auto"/>
                      <a:r>
                        <a:rPr lang="en-US" sz="1400">
                          <a:effectLst/>
                        </a:rPr>
                        <a:t>​</a:t>
                      </a: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7939113"/>
                  </a:ext>
                </a:extLst>
              </a:tr>
              <a:tr h="245783">
                <a:tc>
                  <a:txBody>
                    <a:bodyPr/>
                    <a:lstStyle/>
                    <a:p>
                      <a:pPr rtl="0" fontAlgn="base"/>
                      <a:r>
                        <a:rPr lang="en-US" sz="1400">
                          <a:effectLst/>
                        </a:rPr>
                        <a:t>All radiators and portable heaters are located away from flammable items?​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auto"/>
                      <a:r>
                        <a:rPr lang="en-US" sz="1400">
                          <a:effectLst/>
                        </a:rPr>
                        <a:t>​</a:t>
                      </a: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auto"/>
                      <a:r>
                        <a:rPr lang="en-US" sz="1400">
                          <a:effectLst/>
                        </a:rPr>
                        <a:t>​</a:t>
                      </a: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90526838"/>
                  </a:ext>
                </a:extLst>
              </a:tr>
              <a:tr h="245783">
                <a:tc>
                  <a:txBody>
                    <a:bodyPr/>
                    <a:lstStyle/>
                    <a:p>
                      <a:pPr rtl="0" fontAlgn="base"/>
                      <a:r>
                        <a:rPr lang="en-US" sz="1400">
                          <a:effectLst/>
                        </a:rPr>
                        <a:t>You have an evacuation plan so you know what to do in the event of a fire?​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auto"/>
                      <a:r>
                        <a:rPr lang="en-US" sz="1400">
                          <a:effectLst/>
                        </a:rPr>
                        <a:t>​</a:t>
                      </a: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auto"/>
                      <a:r>
                        <a:rPr lang="en-US" sz="1400" dirty="0">
                          <a:effectLst/>
                        </a:rPr>
                        <a:t>​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2392486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8ED16243-2FB4-4AAA-BA9F-2E71B3596B4A}"/>
              </a:ext>
            </a:extLst>
          </p:cNvPr>
          <p:cNvSpPr/>
          <p:nvPr/>
        </p:nvSpPr>
        <p:spPr>
          <a:xfrm>
            <a:off x="742167" y="1053219"/>
            <a:ext cx="1061163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/>
              <a:t>Each employee is responsible for ensuring safe home office or workspace. </a:t>
            </a:r>
            <a:r>
              <a:rPr lang="en-US" sz="1400">
                <a:ea typeface="+mn-lt"/>
                <a:cs typeface="+mn-lt"/>
              </a:rPr>
              <a:t>Employees are encouraged to consider the following factors in making an honest determination about their home-work environment safety.  Answer the questions below by indicating “Yes” or “No” and consider the steps you can take to address any concerns. </a:t>
            </a:r>
            <a:endParaRPr lang="en-US" sz="140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513735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A12F6-5BD2-4B47-85A7-B6E71C1B6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5297" y="94145"/>
            <a:ext cx="10515600" cy="531995"/>
          </a:xfrm>
        </p:spPr>
        <p:txBody>
          <a:bodyPr>
            <a:noAutofit/>
          </a:bodyPr>
          <a:lstStyle/>
          <a:p>
            <a:r>
              <a:rPr lang="en-US">
                <a:cs typeface="Calibri Light"/>
              </a:rPr>
              <a:t>continued</a:t>
            </a:r>
            <a:endParaRPr lang="en-US" sz="480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F3CBB53-0717-40A0-B1DC-1BFBC57916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621424"/>
              </p:ext>
            </p:extLst>
          </p:nvPr>
        </p:nvGraphicFramePr>
        <p:xfrm>
          <a:off x="812830" y="733991"/>
          <a:ext cx="10478067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54135">
                  <a:extLst>
                    <a:ext uri="{9D8B030D-6E8A-4147-A177-3AD203B41FA5}">
                      <a16:colId xmlns:a16="http://schemas.microsoft.com/office/drawing/2014/main" val="814454434"/>
                    </a:ext>
                  </a:extLst>
                </a:gridCol>
                <a:gridCol w="1011966">
                  <a:extLst>
                    <a:ext uri="{9D8B030D-6E8A-4147-A177-3AD203B41FA5}">
                      <a16:colId xmlns:a16="http://schemas.microsoft.com/office/drawing/2014/main" val="912691059"/>
                    </a:ext>
                  </a:extLst>
                </a:gridCol>
                <a:gridCol w="1011966">
                  <a:extLst>
                    <a:ext uri="{9D8B030D-6E8A-4147-A177-3AD203B41FA5}">
                      <a16:colId xmlns:a16="http://schemas.microsoft.com/office/drawing/2014/main" val="259283855"/>
                    </a:ext>
                  </a:extLst>
                </a:gridCol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Electrical Safety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Yes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No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8818880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Sufficient electrical outlets are accessible?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7984480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Computer equipment is connected to a surge protector?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6234182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Electrical system is adequate for office equipment?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7701184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All electrical plugs, cords, outlets, and panels are in good condition?  No exposed/damaged wiring?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2003908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Equipment is placed close to electrical outlets?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0265328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Extension cords and power strips are not daisy chained and no permanent extension cord is in use?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7192194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Equipment is turned off when not in use?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48318965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DA71D75-5BEC-4800-BBCC-6C335D2BA656}"/>
              </a:ext>
            </a:extLst>
          </p:cNvPr>
          <p:cNvGraphicFramePr>
            <a:graphicFrameLocks noGrp="1"/>
          </p:cNvGraphicFramePr>
          <p:nvPr/>
        </p:nvGraphicFramePr>
        <p:xfrm>
          <a:off x="797323" y="2711178"/>
          <a:ext cx="10509080" cy="25785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9158">
                  <a:extLst>
                    <a:ext uri="{9D8B030D-6E8A-4147-A177-3AD203B41FA5}">
                      <a16:colId xmlns:a16="http://schemas.microsoft.com/office/drawing/2014/main" val="2143438025"/>
                    </a:ext>
                  </a:extLst>
                </a:gridCol>
                <a:gridCol w="1014961">
                  <a:extLst>
                    <a:ext uri="{9D8B030D-6E8A-4147-A177-3AD203B41FA5}">
                      <a16:colId xmlns:a16="http://schemas.microsoft.com/office/drawing/2014/main" val="1011470550"/>
                    </a:ext>
                  </a:extLst>
                </a:gridCol>
                <a:gridCol w="1014961">
                  <a:extLst>
                    <a:ext uri="{9D8B030D-6E8A-4147-A177-3AD203B41FA5}">
                      <a16:colId xmlns:a16="http://schemas.microsoft.com/office/drawing/2014/main" val="208726549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Computer Workstation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Yes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No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54833557"/>
                  </a:ext>
                </a:extLst>
              </a:tr>
              <a:tr h="262796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Chair casters (wheels) are secure and the rungs and legs of the chair are sturdy?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61466322"/>
                  </a:ext>
                </a:extLst>
              </a:tr>
              <a:tr h="262796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Chair is adjustable?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33863088"/>
                  </a:ext>
                </a:extLst>
              </a:tr>
              <a:tr h="262796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Your back is adequately supported by a backrest?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26914834"/>
                  </a:ext>
                </a:extLst>
              </a:tr>
              <a:tr h="262796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Your feet are on the floor or adequately supported by a footrest?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85608831"/>
                  </a:ext>
                </a:extLst>
              </a:tr>
              <a:tr h="262796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You have enough leg room at your desk?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01145323"/>
                  </a:ext>
                </a:extLst>
              </a:tr>
              <a:tr h="262796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There is sufficient light for reading?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03377592"/>
                  </a:ext>
                </a:extLst>
              </a:tr>
              <a:tr h="262796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The computer screen is free from noticeable glare?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93776843"/>
                  </a:ext>
                </a:extLst>
              </a:tr>
              <a:tr h="262796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The top of the screen is at eye level?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04080426"/>
                  </a:ext>
                </a:extLst>
              </a:tr>
              <a:tr h="262796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There is space to rest the arms while not keying?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1472366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C609FF5-672D-4CCE-947F-772DA1001B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981702"/>
              </p:ext>
            </p:extLst>
          </p:nvPr>
        </p:nvGraphicFramePr>
        <p:xfrm>
          <a:off x="775297" y="5289702"/>
          <a:ext cx="10531105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96929">
                  <a:extLst>
                    <a:ext uri="{9D8B030D-6E8A-4147-A177-3AD203B41FA5}">
                      <a16:colId xmlns:a16="http://schemas.microsoft.com/office/drawing/2014/main" val="4001950159"/>
                    </a:ext>
                  </a:extLst>
                </a:gridCol>
                <a:gridCol w="1017088">
                  <a:extLst>
                    <a:ext uri="{9D8B030D-6E8A-4147-A177-3AD203B41FA5}">
                      <a16:colId xmlns:a16="http://schemas.microsoft.com/office/drawing/2014/main" val="1192180009"/>
                    </a:ext>
                  </a:extLst>
                </a:gridCol>
                <a:gridCol w="1017088">
                  <a:extLst>
                    <a:ext uri="{9D8B030D-6E8A-4147-A177-3AD203B41FA5}">
                      <a16:colId xmlns:a16="http://schemas.microsoft.com/office/drawing/2014/main" val="132652577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Other Safety/Security Measures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Yes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No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6773169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Files and data are secure?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1435229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Materials and equipment are in a secure place that can be protected from damage and misuse?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3794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You have an inventory of all equipment in the office including serial numbers?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5958913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If applicable, do you use up-to-date anti-virus software, keep virus definitions up-to-date, and run regular scans?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879857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5222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239</TotalTime>
  <Words>570</Words>
  <Application>Microsoft Office PowerPoint</Application>
  <PresentationFormat>Widescreen</PresentationFormat>
  <Paragraphs>106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Tools that can help: Home-Work Environment Safety Self-Assessment                                           (United States Office of Personnel Management)</vt:lpstr>
      <vt:lpstr>continued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it matters:  Employee Home Environment</dc:title>
  <dc:creator>Yarbrough, Charyl</dc:creator>
  <cp:lastModifiedBy>Fraser, Bonny</cp:lastModifiedBy>
  <cp:revision>5</cp:revision>
  <dcterms:created xsi:type="dcterms:W3CDTF">2020-05-20T16:50:11Z</dcterms:created>
  <dcterms:modified xsi:type="dcterms:W3CDTF">2020-05-21T15:46:52Z</dcterms:modified>
</cp:coreProperties>
</file>