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2A2_BAADA529.xml" ContentType="application/vnd.ms-powerpoint.comments+xml"/>
  <Override PartName="/ppt/notesSlides/notesSlide18.xml" ContentType="application/vnd.openxmlformats-officedocument.presentationml.notesSlide+xml"/>
  <Override PartName="/ppt/comments/modernComment_29F_51889F2F.xml" ContentType="application/vnd.ms-powerpoint.comments+xml"/>
  <Override PartName="/ppt/ink/ink1.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5"/>
  </p:sldMasterIdLst>
  <p:notesMasterIdLst>
    <p:notesMasterId r:id="rId33"/>
  </p:notesMasterIdLst>
  <p:handoutMasterIdLst>
    <p:handoutMasterId r:id="rId34"/>
  </p:handoutMasterIdLst>
  <p:sldIdLst>
    <p:sldId id="271" r:id="rId6"/>
    <p:sldId id="258" r:id="rId7"/>
    <p:sldId id="273" r:id="rId8"/>
    <p:sldId id="416" r:id="rId9"/>
    <p:sldId id="660" r:id="rId10"/>
    <p:sldId id="649" r:id="rId11"/>
    <p:sldId id="650" r:id="rId12"/>
    <p:sldId id="272" r:id="rId13"/>
    <p:sldId id="404" r:id="rId14"/>
    <p:sldId id="682" r:id="rId15"/>
    <p:sldId id="277" r:id="rId16"/>
    <p:sldId id="292" r:id="rId17"/>
    <p:sldId id="276" r:id="rId18"/>
    <p:sldId id="288" r:id="rId19"/>
    <p:sldId id="290" r:id="rId20"/>
    <p:sldId id="536" r:id="rId21"/>
    <p:sldId id="676" r:id="rId22"/>
    <p:sldId id="674" r:id="rId23"/>
    <p:sldId id="671" r:id="rId24"/>
    <p:sldId id="672" r:id="rId25"/>
    <p:sldId id="677" r:id="rId26"/>
    <p:sldId id="678" r:id="rId27"/>
    <p:sldId id="679" r:id="rId28"/>
    <p:sldId id="680" r:id="rId29"/>
    <p:sldId id="673" r:id="rId30"/>
    <p:sldId id="294" r:id="rId31"/>
    <p:sldId id="675" r:id="rId32"/>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2B2A32-C2FC-35CA-D8EF-7CF8249C67F7}" name="Backes, Melissa [DCF]" initials="BM[" userId="S::Melissa.Backes@dcf.nj.gov::81fa64da-81f3-4559-98e1-aa711cc790fe" providerId="AD"/>
  <p188:author id="{E90CBFA8-F65B-C603-8225-1A121F641CAA}" name="Thillet, Roberto [DCF]" initials="TR[" userId="S::Roberto.Thillet@dcf.nj.gov::29bb7bcb-8c59-448a-81e5-100722dec16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nassale, Melinda (DCF)" initials="CM(" lastIdx="6" clrIdx="0">
    <p:extLst>
      <p:ext uri="{19B8F6BF-5375-455C-9EA6-DF929625EA0E}">
        <p15:presenceInfo xmlns:p15="http://schemas.microsoft.com/office/powerpoint/2012/main" userId="S::Melinda.Carnassale@dcf.nj.gov::d3190ebe-73c9-4274-bd1d-8f2e1f7ded74" providerId="AD"/>
      </p:ext>
    </p:extLst>
  </p:cmAuthor>
  <p:cmAuthor id="2" name="Greene, Mollie [DCF]" initials="GM[" lastIdx="4" clrIdx="1">
    <p:extLst>
      <p:ext uri="{19B8F6BF-5375-455C-9EA6-DF929625EA0E}">
        <p15:presenceInfo xmlns:p15="http://schemas.microsoft.com/office/powerpoint/2012/main" userId="S::Mollie.Greene@dcf.nj.gov::f3172204-8d34-4af4-8f6e-023cd697c5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1A1E42"/>
    <a:srgbClr val="12214E"/>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A1FCFC-5F9B-4490-AFF0-56FCB154B46D}" v="25" dt="2024-10-23T15:28:15.8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913" autoAdjust="0"/>
  </p:normalViewPr>
  <p:slideViewPr>
    <p:cSldViewPr snapToGrid="0">
      <p:cViewPr varScale="1">
        <p:scale>
          <a:sx n="84" d="100"/>
          <a:sy n="84" d="100"/>
        </p:scale>
        <p:origin x="1596" y="9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42"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nussen, Ben [DCF]" userId="46d4ab4d-f0c2-44e6-9765-40fa525d0342" providerId="ADAL" clId="{D4A1FCFC-5F9B-4490-AFF0-56FCB154B46D}"/>
    <pc:docChg chg="undo redo custSel addSld delSld modSld sldOrd">
      <pc:chgData name="Magnussen, Ben [DCF]" userId="46d4ab4d-f0c2-44e6-9765-40fa525d0342" providerId="ADAL" clId="{D4A1FCFC-5F9B-4490-AFF0-56FCB154B46D}" dt="2024-10-23T15:47:12.464" v="1016" actId="113"/>
      <pc:docMkLst>
        <pc:docMk/>
      </pc:docMkLst>
      <pc:sldChg chg="modSp mod">
        <pc:chgData name="Magnussen, Ben [DCF]" userId="46d4ab4d-f0c2-44e6-9765-40fa525d0342" providerId="ADAL" clId="{D4A1FCFC-5F9B-4490-AFF0-56FCB154B46D}" dt="2024-10-22T16:58:08.292" v="131" actId="120"/>
        <pc:sldMkLst>
          <pc:docMk/>
          <pc:sldMk cId="0" sldId="258"/>
        </pc:sldMkLst>
        <pc:spChg chg="mod">
          <ac:chgData name="Magnussen, Ben [DCF]" userId="46d4ab4d-f0c2-44e6-9765-40fa525d0342" providerId="ADAL" clId="{D4A1FCFC-5F9B-4490-AFF0-56FCB154B46D}" dt="2024-10-22T16:58:08.292" v="131" actId="120"/>
          <ac:spMkLst>
            <pc:docMk/>
            <pc:sldMk cId="0" sldId="258"/>
            <ac:spMk id="16386" creationId="{8ECD8251-AEDB-5403-D574-B525C40B5DCF}"/>
          </ac:spMkLst>
        </pc:spChg>
        <pc:spChg chg="mod">
          <ac:chgData name="Magnussen, Ben [DCF]" userId="46d4ab4d-f0c2-44e6-9765-40fa525d0342" providerId="ADAL" clId="{D4A1FCFC-5F9B-4490-AFF0-56FCB154B46D}" dt="2024-10-22T16:37:26.343" v="4" actId="20577"/>
          <ac:spMkLst>
            <pc:docMk/>
            <pc:sldMk cId="0" sldId="258"/>
            <ac:spMk id="16387" creationId="{028C6E20-6BEF-E407-EED8-58045D16B95F}"/>
          </ac:spMkLst>
        </pc:spChg>
      </pc:sldChg>
      <pc:sldChg chg="del">
        <pc:chgData name="Magnussen, Ben [DCF]" userId="46d4ab4d-f0c2-44e6-9765-40fa525d0342" providerId="ADAL" clId="{D4A1FCFC-5F9B-4490-AFF0-56FCB154B46D}" dt="2024-10-22T16:39:57.404" v="12" actId="2696"/>
        <pc:sldMkLst>
          <pc:docMk/>
          <pc:sldMk cId="0" sldId="262"/>
        </pc:sldMkLst>
      </pc:sldChg>
      <pc:sldChg chg="del">
        <pc:chgData name="Magnussen, Ben [DCF]" userId="46d4ab4d-f0c2-44e6-9765-40fa525d0342" providerId="ADAL" clId="{D4A1FCFC-5F9B-4490-AFF0-56FCB154B46D}" dt="2024-10-22T16:40:02.985" v="14" actId="2696"/>
        <pc:sldMkLst>
          <pc:docMk/>
          <pc:sldMk cId="0" sldId="266"/>
        </pc:sldMkLst>
      </pc:sldChg>
      <pc:sldChg chg="modSp mod">
        <pc:chgData name="Magnussen, Ben [DCF]" userId="46d4ab4d-f0c2-44e6-9765-40fa525d0342" providerId="ADAL" clId="{D4A1FCFC-5F9B-4490-AFF0-56FCB154B46D}" dt="2024-10-22T19:13:49.140" v="300" actId="207"/>
        <pc:sldMkLst>
          <pc:docMk/>
          <pc:sldMk cId="0" sldId="271"/>
        </pc:sldMkLst>
        <pc:spChg chg="mod">
          <ac:chgData name="Magnussen, Ben [DCF]" userId="46d4ab4d-f0c2-44e6-9765-40fa525d0342" providerId="ADAL" clId="{D4A1FCFC-5F9B-4490-AFF0-56FCB154B46D}" dt="2024-10-22T19:13:44.068" v="299" actId="207"/>
          <ac:spMkLst>
            <pc:docMk/>
            <pc:sldMk cId="0" sldId="271"/>
            <ac:spMk id="14340" creationId="{55E75D5B-B840-22AC-C28C-EA331CF8B859}"/>
          </ac:spMkLst>
        </pc:spChg>
        <pc:spChg chg="mod">
          <ac:chgData name="Magnussen, Ben [DCF]" userId="46d4ab4d-f0c2-44e6-9765-40fa525d0342" providerId="ADAL" clId="{D4A1FCFC-5F9B-4490-AFF0-56FCB154B46D}" dt="2024-10-22T19:13:38.772" v="298" actId="207"/>
          <ac:spMkLst>
            <pc:docMk/>
            <pc:sldMk cId="0" sldId="271"/>
            <ac:spMk id="14341" creationId="{8DDC2DDE-BF01-5EC4-02A4-31E4FD81D2A8}"/>
          </ac:spMkLst>
        </pc:spChg>
        <pc:spChg chg="mod">
          <ac:chgData name="Magnussen, Ben [DCF]" userId="46d4ab4d-f0c2-44e6-9765-40fa525d0342" providerId="ADAL" clId="{D4A1FCFC-5F9B-4490-AFF0-56FCB154B46D}" dt="2024-10-22T19:13:49.140" v="300" actId="207"/>
          <ac:spMkLst>
            <pc:docMk/>
            <pc:sldMk cId="0" sldId="271"/>
            <ac:spMk id="14342" creationId="{FFA73629-71C2-220F-359C-7F4724E3351F}"/>
          </ac:spMkLst>
        </pc:spChg>
      </pc:sldChg>
      <pc:sldChg chg="modSp add mod modAnim">
        <pc:chgData name="Magnussen, Ben [DCF]" userId="46d4ab4d-f0c2-44e6-9765-40fa525d0342" providerId="ADAL" clId="{D4A1FCFC-5F9B-4490-AFF0-56FCB154B46D}" dt="2024-10-22T16:53:17.960" v="101" actId="12"/>
        <pc:sldMkLst>
          <pc:docMk/>
          <pc:sldMk cId="0" sldId="272"/>
        </pc:sldMkLst>
        <pc:spChg chg="mod">
          <ac:chgData name="Magnussen, Ben [DCF]" userId="46d4ab4d-f0c2-44e6-9765-40fa525d0342" providerId="ADAL" clId="{D4A1FCFC-5F9B-4490-AFF0-56FCB154B46D}" dt="2024-10-22T16:53:17.960" v="101" actId="12"/>
          <ac:spMkLst>
            <pc:docMk/>
            <pc:sldMk cId="0" sldId="272"/>
            <ac:spMk id="3" creationId="{36F3030A-84F0-427D-8D75-CFC279A77398}"/>
          </ac:spMkLst>
        </pc:spChg>
        <pc:spChg chg="mod">
          <ac:chgData name="Magnussen, Ben [DCF]" userId="46d4ab4d-f0c2-44e6-9765-40fa525d0342" providerId="ADAL" clId="{D4A1FCFC-5F9B-4490-AFF0-56FCB154B46D}" dt="2024-10-22T16:49:10.300" v="80" actId="20577"/>
          <ac:spMkLst>
            <pc:docMk/>
            <pc:sldMk cId="0" sldId="272"/>
            <ac:spMk id="36866" creationId="{542DD6DB-C0AD-8862-BEDC-2B14075ADE34}"/>
          </ac:spMkLst>
        </pc:spChg>
      </pc:sldChg>
      <pc:sldChg chg="modSp mod modNotesTx">
        <pc:chgData name="Magnussen, Ben [DCF]" userId="46d4ab4d-f0c2-44e6-9765-40fa525d0342" providerId="ADAL" clId="{D4A1FCFC-5F9B-4490-AFF0-56FCB154B46D}" dt="2024-10-23T15:47:12.464" v="1016" actId="113"/>
        <pc:sldMkLst>
          <pc:docMk/>
          <pc:sldMk cId="2269967003" sldId="273"/>
        </pc:sldMkLst>
        <pc:spChg chg="mod">
          <ac:chgData name="Magnussen, Ben [DCF]" userId="46d4ab4d-f0c2-44e6-9765-40fa525d0342" providerId="ADAL" clId="{D4A1FCFC-5F9B-4490-AFF0-56FCB154B46D}" dt="2024-10-22T16:58:03.205" v="130" actId="120"/>
          <ac:spMkLst>
            <pc:docMk/>
            <pc:sldMk cId="2269967003" sldId="273"/>
            <ac:spMk id="2" creationId="{D3E78F2E-9DF2-48D9-92F4-E7930A0CE3F3}"/>
          </ac:spMkLst>
        </pc:spChg>
      </pc:sldChg>
      <pc:sldChg chg="modSp mod modNotesTx">
        <pc:chgData name="Magnussen, Ben [DCF]" userId="46d4ab4d-f0c2-44e6-9765-40fa525d0342" providerId="ADAL" clId="{D4A1FCFC-5F9B-4490-AFF0-56FCB154B46D}" dt="2024-10-22T20:15:08.138" v="479" actId="113"/>
        <pc:sldMkLst>
          <pc:docMk/>
          <pc:sldMk cId="1665652738" sldId="276"/>
        </pc:sldMkLst>
        <pc:spChg chg="mod">
          <ac:chgData name="Magnussen, Ben [DCF]" userId="46d4ab4d-f0c2-44e6-9765-40fa525d0342" providerId="ADAL" clId="{D4A1FCFC-5F9B-4490-AFF0-56FCB154B46D}" dt="2024-10-22T19:49:49.976" v="411" actId="20577"/>
          <ac:spMkLst>
            <pc:docMk/>
            <pc:sldMk cId="1665652738" sldId="276"/>
            <ac:spMk id="3" creationId="{F68E9234-CE70-47FD-883A-C4B893E08E2D}"/>
          </ac:spMkLst>
        </pc:spChg>
      </pc:sldChg>
      <pc:sldChg chg="modSp add mod ord">
        <pc:chgData name="Magnussen, Ben [DCF]" userId="46d4ab4d-f0c2-44e6-9765-40fa525d0342" providerId="ADAL" clId="{D4A1FCFC-5F9B-4490-AFF0-56FCB154B46D}" dt="2024-10-22T17:05:15.736" v="274" actId="255"/>
        <pc:sldMkLst>
          <pc:docMk/>
          <pc:sldMk cId="2863587570" sldId="277"/>
        </pc:sldMkLst>
        <pc:spChg chg="mod">
          <ac:chgData name="Magnussen, Ben [DCF]" userId="46d4ab4d-f0c2-44e6-9765-40fa525d0342" providerId="ADAL" clId="{D4A1FCFC-5F9B-4490-AFF0-56FCB154B46D}" dt="2024-10-22T17:05:15.736" v="274" actId="255"/>
          <ac:spMkLst>
            <pc:docMk/>
            <pc:sldMk cId="2863587570" sldId="277"/>
            <ac:spMk id="2" creationId="{00000000-0000-0000-0000-000000000000}"/>
          </ac:spMkLst>
        </pc:spChg>
      </pc:sldChg>
      <pc:sldChg chg="del">
        <pc:chgData name="Magnussen, Ben [DCF]" userId="46d4ab4d-f0c2-44e6-9765-40fa525d0342" providerId="ADAL" clId="{D4A1FCFC-5F9B-4490-AFF0-56FCB154B46D}" dt="2024-10-22T16:40:13.399" v="18" actId="2696"/>
        <pc:sldMkLst>
          <pc:docMk/>
          <pc:sldMk cId="3284900595" sldId="279"/>
        </pc:sldMkLst>
      </pc:sldChg>
      <pc:sldChg chg="modSp mod modNotesTx">
        <pc:chgData name="Magnussen, Ben [DCF]" userId="46d4ab4d-f0c2-44e6-9765-40fa525d0342" providerId="ADAL" clId="{D4A1FCFC-5F9B-4490-AFF0-56FCB154B46D}" dt="2024-10-23T15:32:05.514" v="981" actId="20577"/>
        <pc:sldMkLst>
          <pc:docMk/>
          <pc:sldMk cId="4264078512" sldId="288"/>
        </pc:sldMkLst>
        <pc:spChg chg="mod">
          <ac:chgData name="Magnussen, Ben [DCF]" userId="46d4ab4d-f0c2-44e6-9765-40fa525d0342" providerId="ADAL" clId="{D4A1FCFC-5F9B-4490-AFF0-56FCB154B46D}" dt="2024-10-23T15:31:00.157" v="951" actId="20577"/>
          <ac:spMkLst>
            <pc:docMk/>
            <pc:sldMk cId="4264078512" sldId="288"/>
            <ac:spMk id="3" creationId="{2F667679-17F5-454A-B858-099EFE26BD81}"/>
          </ac:spMkLst>
        </pc:spChg>
      </pc:sldChg>
      <pc:sldChg chg="modSp mod modNotesTx">
        <pc:chgData name="Magnussen, Ben [DCF]" userId="46d4ab4d-f0c2-44e6-9765-40fa525d0342" providerId="ADAL" clId="{D4A1FCFC-5F9B-4490-AFF0-56FCB154B46D}" dt="2024-10-23T14:20:57.072" v="500" actId="20577"/>
        <pc:sldMkLst>
          <pc:docMk/>
          <pc:sldMk cId="1144885552" sldId="290"/>
        </pc:sldMkLst>
        <pc:spChg chg="mod">
          <ac:chgData name="Magnussen, Ben [DCF]" userId="46d4ab4d-f0c2-44e6-9765-40fa525d0342" providerId="ADAL" clId="{D4A1FCFC-5F9B-4490-AFF0-56FCB154B46D}" dt="2024-10-22T19:54:53.422" v="444" actId="20577"/>
          <ac:spMkLst>
            <pc:docMk/>
            <pc:sldMk cId="1144885552" sldId="290"/>
            <ac:spMk id="3" creationId="{97AA0DF2-6B56-4C37-92E9-1F7BC0FE9A6A}"/>
          </ac:spMkLst>
        </pc:spChg>
      </pc:sldChg>
      <pc:sldChg chg="addSp delSp modSp mod modNotesTx">
        <pc:chgData name="Magnussen, Ben [DCF]" userId="46d4ab4d-f0c2-44e6-9765-40fa525d0342" providerId="ADAL" clId="{D4A1FCFC-5F9B-4490-AFF0-56FCB154B46D}" dt="2024-10-23T14:09:41.352" v="495" actId="20577"/>
        <pc:sldMkLst>
          <pc:docMk/>
          <pc:sldMk cId="757493567" sldId="292"/>
        </pc:sldMkLst>
        <pc:spChg chg="mod">
          <ac:chgData name="Magnussen, Ben [DCF]" userId="46d4ab4d-f0c2-44e6-9765-40fa525d0342" providerId="ADAL" clId="{D4A1FCFC-5F9B-4490-AFF0-56FCB154B46D}" dt="2024-10-22T16:58:16.030" v="132" actId="120"/>
          <ac:spMkLst>
            <pc:docMk/>
            <pc:sldMk cId="757493567" sldId="292"/>
            <ac:spMk id="2" creationId="{5725F226-0313-4030-9D0D-7D11910B728E}"/>
          </ac:spMkLst>
        </pc:spChg>
        <pc:spChg chg="mod">
          <ac:chgData name="Magnussen, Ben [DCF]" userId="46d4ab4d-f0c2-44e6-9765-40fa525d0342" providerId="ADAL" clId="{D4A1FCFC-5F9B-4490-AFF0-56FCB154B46D}" dt="2024-10-22T20:14:02.455" v="472" actId="20577"/>
          <ac:spMkLst>
            <pc:docMk/>
            <pc:sldMk cId="757493567" sldId="292"/>
            <ac:spMk id="3" creationId="{704220AE-47D3-4EA7-AD45-3E7BC7AE9A4B}"/>
          </ac:spMkLst>
        </pc:spChg>
        <pc:graphicFrameChg chg="del">
          <ac:chgData name="Magnussen, Ben [DCF]" userId="46d4ab4d-f0c2-44e6-9765-40fa525d0342" providerId="ADAL" clId="{D4A1FCFC-5F9B-4490-AFF0-56FCB154B46D}" dt="2024-10-22T19:11:55.691" v="285" actId="21"/>
          <ac:graphicFrameMkLst>
            <pc:docMk/>
            <pc:sldMk cId="757493567" sldId="292"/>
            <ac:graphicFrameMk id="4" creationId="{F170907D-8143-11EE-ECC3-19211384FAAC}"/>
          </ac:graphicFrameMkLst>
        </pc:graphicFrameChg>
        <pc:graphicFrameChg chg="del">
          <ac:chgData name="Magnussen, Ben [DCF]" userId="46d4ab4d-f0c2-44e6-9765-40fa525d0342" providerId="ADAL" clId="{D4A1FCFC-5F9B-4490-AFF0-56FCB154B46D}" dt="2024-10-22T19:12:01.462" v="286" actId="21"/>
          <ac:graphicFrameMkLst>
            <pc:docMk/>
            <pc:sldMk cId="757493567" sldId="292"/>
            <ac:graphicFrameMk id="5" creationId="{2DFEE4AB-D686-063D-6D32-10905FB2914A}"/>
          </ac:graphicFrameMkLst>
        </pc:graphicFrameChg>
        <pc:picChg chg="add del">
          <ac:chgData name="Magnussen, Ben [DCF]" userId="46d4ab4d-f0c2-44e6-9765-40fa525d0342" providerId="ADAL" clId="{D4A1FCFC-5F9B-4490-AFF0-56FCB154B46D}" dt="2024-10-22T19:12:06.160" v="288" actId="21"/>
          <ac:picMkLst>
            <pc:docMk/>
            <pc:sldMk cId="757493567" sldId="292"/>
            <ac:picMk id="6" creationId="{D9488AC8-E979-C56C-AEE6-3534724E2A4F}"/>
          </ac:picMkLst>
        </pc:picChg>
        <pc:picChg chg="add mod">
          <ac:chgData name="Magnussen, Ben [DCF]" userId="46d4ab4d-f0c2-44e6-9765-40fa525d0342" providerId="ADAL" clId="{D4A1FCFC-5F9B-4490-AFF0-56FCB154B46D}" dt="2024-10-22T19:12:44.482" v="292" actId="1076"/>
          <ac:picMkLst>
            <pc:docMk/>
            <pc:sldMk cId="757493567" sldId="292"/>
            <ac:picMk id="8" creationId="{0869DBED-8D31-127C-02BA-DE084F08EBE3}"/>
          </ac:picMkLst>
        </pc:picChg>
      </pc:sldChg>
      <pc:sldChg chg="modSp mod">
        <pc:chgData name="Magnussen, Ben [DCF]" userId="46d4ab4d-f0c2-44e6-9765-40fa525d0342" providerId="ADAL" clId="{D4A1FCFC-5F9B-4490-AFF0-56FCB154B46D}" dt="2024-10-23T15:34:43.858" v="991" actId="20577"/>
        <pc:sldMkLst>
          <pc:docMk/>
          <pc:sldMk cId="3064479180" sldId="294"/>
        </pc:sldMkLst>
        <pc:spChg chg="mod">
          <ac:chgData name="Magnussen, Ben [DCF]" userId="46d4ab4d-f0c2-44e6-9765-40fa525d0342" providerId="ADAL" clId="{D4A1FCFC-5F9B-4490-AFF0-56FCB154B46D}" dt="2024-10-23T15:34:43.858" v="991" actId="20577"/>
          <ac:spMkLst>
            <pc:docMk/>
            <pc:sldMk cId="3064479180" sldId="294"/>
            <ac:spMk id="7" creationId="{1F88A072-EE02-4A03-AB65-9AFEF0CA85CC}"/>
          </ac:spMkLst>
        </pc:spChg>
      </pc:sldChg>
      <pc:sldChg chg="modSp add mod ord modNotesTx">
        <pc:chgData name="Magnussen, Ben [DCF]" userId="46d4ab4d-f0c2-44e6-9765-40fa525d0342" providerId="ADAL" clId="{D4A1FCFC-5F9B-4490-AFF0-56FCB154B46D}" dt="2024-10-23T14:10:00.289" v="496" actId="20577"/>
        <pc:sldMkLst>
          <pc:docMk/>
          <pc:sldMk cId="0" sldId="404"/>
        </pc:sldMkLst>
        <pc:spChg chg="mod">
          <ac:chgData name="Magnussen, Ben [DCF]" userId="46d4ab4d-f0c2-44e6-9765-40fa525d0342" providerId="ADAL" clId="{D4A1FCFC-5F9B-4490-AFF0-56FCB154B46D}" dt="2024-10-22T16:53:58.381" v="113" actId="20577"/>
          <ac:spMkLst>
            <pc:docMk/>
            <pc:sldMk cId="0" sldId="404"/>
            <ac:spMk id="37890" creationId="{2498C109-0B26-9722-90EC-E08B2C3FB3AA}"/>
          </ac:spMkLst>
        </pc:spChg>
        <pc:spChg chg="mod">
          <ac:chgData name="Magnussen, Ben [DCF]" userId="46d4ab4d-f0c2-44e6-9765-40fa525d0342" providerId="ADAL" clId="{D4A1FCFC-5F9B-4490-AFF0-56FCB154B46D}" dt="2024-10-22T19:15:02.999" v="306" actId="20577"/>
          <ac:spMkLst>
            <pc:docMk/>
            <pc:sldMk cId="0" sldId="404"/>
            <ac:spMk id="37892" creationId="{2EEB4F8B-F5FC-5F8F-EAF1-4BB532A35EAE}"/>
          </ac:spMkLst>
        </pc:spChg>
      </pc:sldChg>
      <pc:sldChg chg="modSp add mod modNotesTx">
        <pc:chgData name="Magnussen, Ben [DCF]" userId="46d4ab4d-f0c2-44e6-9765-40fa525d0342" providerId="ADAL" clId="{D4A1FCFC-5F9B-4490-AFF0-56FCB154B46D}" dt="2024-10-23T15:46:56.800" v="1005" actId="20577"/>
        <pc:sldMkLst>
          <pc:docMk/>
          <pc:sldMk cId="0" sldId="416"/>
        </pc:sldMkLst>
        <pc:spChg chg="mod">
          <ac:chgData name="Magnussen, Ben [DCF]" userId="46d4ab4d-f0c2-44e6-9765-40fa525d0342" providerId="ADAL" clId="{D4A1FCFC-5F9B-4490-AFF0-56FCB154B46D}" dt="2024-10-22T16:42:39.334" v="35" actId="255"/>
          <ac:spMkLst>
            <pc:docMk/>
            <pc:sldMk cId="0" sldId="416"/>
            <ac:spMk id="3" creationId="{8820ADC9-E1BF-4A5B-9BDB-2CF0A1450EC9}"/>
          </ac:spMkLst>
        </pc:spChg>
      </pc:sldChg>
      <pc:sldChg chg="del">
        <pc:chgData name="Magnussen, Ben [DCF]" userId="46d4ab4d-f0c2-44e6-9765-40fa525d0342" providerId="ADAL" clId="{D4A1FCFC-5F9B-4490-AFF0-56FCB154B46D}" dt="2024-10-22T16:40:05.281" v="15" actId="2696"/>
        <pc:sldMkLst>
          <pc:docMk/>
          <pc:sldMk cId="0" sldId="534"/>
        </pc:sldMkLst>
      </pc:sldChg>
      <pc:sldChg chg="modSp mod modNotesTx">
        <pc:chgData name="Magnussen, Ben [DCF]" userId="46d4ab4d-f0c2-44e6-9765-40fa525d0342" providerId="ADAL" clId="{D4A1FCFC-5F9B-4490-AFF0-56FCB154B46D}" dt="2024-10-23T14:46:27.102" v="664" actId="20577"/>
        <pc:sldMkLst>
          <pc:docMk/>
          <pc:sldMk cId="2676656754" sldId="536"/>
        </pc:sldMkLst>
        <pc:spChg chg="mod">
          <ac:chgData name="Magnussen, Ben [DCF]" userId="46d4ab4d-f0c2-44e6-9765-40fa525d0342" providerId="ADAL" clId="{D4A1FCFC-5F9B-4490-AFF0-56FCB154B46D}" dt="2024-10-23T14:45:24.749" v="601" actId="20577"/>
          <ac:spMkLst>
            <pc:docMk/>
            <pc:sldMk cId="2676656754" sldId="536"/>
            <ac:spMk id="3" creationId="{4D1BB546-C661-45B3-B660-88F23BE9DB4E}"/>
          </ac:spMkLst>
        </pc:spChg>
      </pc:sldChg>
      <pc:sldChg chg="del">
        <pc:chgData name="Magnussen, Ben [DCF]" userId="46d4ab4d-f0c2-44e6-9765-40fa525d0342" providerId="ADAL" clId="{D4A1FCFC-5F9B-4490-AFF0-56FCB154B46D}" dt="2024-10-22T16:40:10.432" v="17" actId="2696"/>
        <pc:sldMkLst>
          <pc:docMk/>
          <pc:sldMk cId="1379346430" sldId="537"/>
        </pc:sldMkLst>
      </pc:sldChg>
      <pc:sldChg chg="modSp add mod modNotesTx">
        <pc:chgData name="Magnussen, Ben [DCF]" userId="46d4ab4d-f0c2-44e6-9765-40fa525d0342" providerId="ADAL" clId="{D4A1FCFC-5F9B-4490-AFF0-56FCB154B46D}" dt="2024-10-22T16:43:57.725" v="49" actId="113"/>
        <pc:sldMkLst>
          <pc:docMk/>
          <pc:sldMk cId="0" sldId="649"/>
        </pc:sldMkLst>
        <pc:spChg chg="mod">
          <ac:chgData name="Magnussen, Ben [DCF]" userId="46d4ab4d-f0c2-44e6-9765-40fa525d0342" providerId="ADAL" clId="{D4A1FCFC-5F9B-4490-AFF0-56FCB154B46D}" dt="2024-10-22T16:43:43.253" v="42" actId="255"/>
          <ac:spMkLst>
            <pc:docMk/>
            <pc:sldMk cId="0" sldId="649"/>
            <ac:spMk id="38915" creationId="{79E869F8-409D-44FD-9B38-F3695D913437}"/>
          </ac:spMkLst>
        </pc:spChg>
      </pc:sldChg>
      <pc:sldChg chg="modSp add mod ord modNotesTx">
        <pc:chgData name="Magnussen, Ben [DCF]" userId="46d4ab4d-f0c2-44e6-9765-40fa525d0342" providerId="ADAL" clId="{D4A1FCFC-5F9B-4490-AFF0-56FCB154B46D}" dt="2024-10-23T15:46:37.373" v="995" actId="5793"/>
        <pc:sldMkLst>
          <pc:docMk/>
          <pc:sldMk cId="0" sldId="650"/>
        </pc:sldMkLst>
        <pc:spChg chg="mod">
          <ac:chgData name="Magnussen, Ben [DCF]" userId="46d4ab4d-f0c2-44e6-9765-40fa525d0342" providerId="ADAL" clId="{D4A1FCFC-5F9B-4490-AFF0-56FCB154B46D}" dt="2024-10-23T15:46:37.373" v="995" actId="5793"/>
          <ac:spMkLst>
            <pc:docMk/>
            <pc:sldMk cId="0" sldId="650"/>
            <ac:spMk id="45059" creationId="{14ED6F53-AAF0-4FCE-9DAC-3367B79C5F21}"/>
          </ac:spMkLst>
        </pc:spChg>
      </pc:sldChg>
      <pc:sldChg chg="modSp add mod modNotesTx">
        <pc:chgData name="Magnussen, Ben [DCF]" userId="46d4ab4d-f0c2-44e6-9765-40fa525d0342" providerId="ADAL" clId="{D4A1FCFC-5F9B-4490-AFF0-56FCB154B46D}" dt="2024-10-23T15:47:03.688" v="1015" actId="20577"/>
        <pc:sldMkLst>
          <pc:docMk/>
          <pc:sldMk cId="1781719636" sldId="660"/>
        </pc:sldMkLst>
        <pc:graphicFrameChg chg="mod">
          <ac:chgData name="Magnussen, Ben [DCF]" userId="46d4ab4d-f0c2-44e6-9765-40fa525d0342" providerId="ADAL" clId="{D4A1FCFC-5F9B-4490-AFF0-56FCB154B46D}" dt="2024-10-22T16:42:13.414" v="26" actId="14100"/>
          <ac:graphicFrameMkLst>
            <pc:docMk/>
            <pc:sldMk cId="1781719636" sldId="660"/>
            <ac:graphicFrameMk id="4" creationId="{E4A9756D-0585-415B-928F-6EA61734B06E}"/>
          </ac:graphicFrameMkLst>
        </pc:graphicFrameChg>
      </pc:sldChg>
      <pc:sldChg chg="del">
        <pc:chgData name="Magnussen, Ben [DCF]" userId="46d4ab4d-f0c2-44e6-9765-40fa525d0342" providerId="ADAL" clId="{D4A1FCFC-5F9B-4490-AFF0-56FCB154B46D}" dt="2024-10-22T16:40:07.903" v="16" actId="2696"/>
        <pc:sldMkLst>
          <pc:docMk/>
          <pc:sldMk cId="2068140788" sldId="665"/>
        </pc:sldMkLst>
      </pc:sldChg>
      <pc:sldChg chg="del">
        <pc:chgData name="Magnussen, Ben [DCF]" userId="46d4ab4d-f0c2-44e6-9765-40fa525d0342" providerId="ADAL" clId="{D4A1FCFC-5F9B-4490-AFF0-56FCB154B46D}" dt="2024-10-22T16:40:00.339" v="13" actId="2696"/>
        <pc:sldMkLst>
          <pc:docMk/>
          <pc:sldMk cId="3994273888" sldId="667"/>
        </pc:sldMkLst>
      </pc:sldChg>
      <pc:sldChg chg="del">
        <pc:chgData name="Magnussen, Ben [DCF]" userId="46d4ab4d-f0c2-44e6-9765-40fa525d0342" providerId="ADAL" clId="{D4A1FCFC-5F9B-4490-AFF0-56FCB154B46D}" dt="2024-10-22T16:40:22.481" v="21" actId="2696"/>
        <pc:sldMkLst>
          <pc:docMk/>
          <pc:sldMk cId="2850891498" sldId="668"/>
        </pc:sldMkLst>
      </pc:sldChg>
      <pc:sldChg chg="del">
        <pc:chgData name="Magnussen, Ben [DCF]" userId="46d4ab4d-f0c2-44e6-9765-40fa525d0342" providerId="ADAL" clId="{D4A1FCFC-5F9B-4490-AFF0-56FCB154B46D}" dt="2024-10-22T16:40:19.215" v="20" actId="2696"/>
        <pc:sldMkLst>
          <pc:docMk/>
          <pc:sldMk cId="2721051988" sldId="669"/>
        </pc:sldMkLst>
      </pc:sldChg>
      <pc:sldChg chg="del">
        <pc:chgData name="Magnussen, Ben [DCF]" userId="46d4ab4d-f0c2-44e6-9765-40fa525d0342" providerId="ADAL" clId="{D4A1FCFC-5F9B-4490-AFF0-56FCB154B46D}" dt="2024-10-22T16:40:16.604" v="19" actId="2696"/>
        <pc:sldMkLst>
          <pc:docMk/>
          <pc:sldMk cId="1054230616" sldId="670"/>
        </pc:sldMkLst>
      </pc:sldChg>
      <pc:sldChg chg="modSp mod modCm modNotesTx">
        <pc:chgData name="Magnussen, Ben [DCF]" userId="46d4ab4d-f0c2-44e6-9765-40fa525d0342" providerId="ADAL" clId="{D4A1FCFC-5F9B-4490-AFF0-56FCB154B46D}" dt="2024-10-23T14:53:58.263" v="684" actId="20577"/>
        <pc:sldMkLst>
          <pc:docMk/>
          <pc:sldMk cId="1367908143" sldId="671"/>
        </pc:sldMkLst>
        <pc:spChg chg="mod">
          <ac:chgData name="Magnussen, Ben [DCF]" userId="46d4ab4d-f0c2-44e6-9765-40fa525d0342" providerId="ADAL" clId="{D4A1FCFC-5F9B-4490-AFF0-56FCB154B46D}" dt="2024-10-23T14:53:58.263" v="684" actId="20577"/>
          <ac:spMkLst>
            <pc:docMk/>
            <pc:sldMk cId="1367908143" sldId="671"/>
            <ac:spMk id="8" creationId="{1D735074-BFAB-3E4D-AA50-101A95921957}"/>
          </ac:spMkLst>
        </pc:spChg>
      </pc:sldChg>
      <pc:sldChg chg="modSp mod modCm modNotesTx">
        <pc:chgData name="Magnussen, Ben [DCF]" userId="46d4ab4d-f0c2-44e6-9765-40fa525d0342" providerId="ADAL" clId="{D4A1FCFC-5F9B-4490-AFF0-56FCB154B46D}" dt="2024-10-23T15:02:01.212" v="792" actId="20577"/>
        <pc:sldMkLst>
          <pc:docMk/>
          <pc:sldMk cId="1462110922" sldId="673"/>
        </pc:sldMkLst>
        <pc:spChg chg="mod">
          <ac:chgData name="Magnussen, Ben [DCF]" userId="46d4ab4d-f0c2-44e6-9765-40fa525d0342" providerId="ADAL" clId="{D4A1FCFC-5F9B-4490-AFF0-56FCB154B46D}" dt="2024-10-23T15:02:01.212" v="792" actId="20577"/>
          <ac:spMkLst>
            <pc:docMk/>
            <pc:sldMk cId="1462110922" sldId="673"/>
            <ac:spMk id="3" creationId="{ACE8E48D-240D-7B41-AF6C-E52CAC6175DB}"/>
          </ac:spMkLst>
        </pc:spChg>
      </pc:sldChg>
      <pc:sldChg chg="modSp mod modNotesTx">
        <pc:chgData name="Magnussen, Ben [DCF]" userId="46d4ab4d-f0c2-44e6-9765-40fa525d0342" providerId="ADAL" clId="{D4A1FCFC-5F9B-4490-AFF0-56FCB154B46D}" dt="2024-10-23T14:51:32.836" v="673" actId="20577"/>
        <pc:sldMkLst>
          <pc:docMk/>
          <pc:sldMk cId="3131942185" sldId="674"/>
        </pc:sldMkLst>
        <pc:spChg chg="mod">
          <ac:chgData name="Magnussen, Ben [DCF]" userId="46d4ab4d-f0c2-44e6-9765-40fa525d0342" providerId="ADAL" clId="{D4A1FCFC-5F9B-4490-AFF0-56FCB154B46D}" dt="2024-10-23T14:51:29.540" v="670" actId="20577"/>
          <ac:spMkLst>
            <pc:docMk/>
            <pc:sldMk cId="3131942185" sldId="674"/>
            <ac:spMk id="3" creationId="{39688D7F-5157-C1B7-1192-7C4F8F1E0EC6}"/>
          </ac:spMkLst>
        </pc:spChg>
      </pc:sldChg>
      <pc:sldChg chg="modNotesTx">
        <pc:chgData name="Magnussen, Ben [DCF]" userId="46d4ab4d-f0c2-44e6-9765-40fa525d0342" providerId="ADAL" clId="{D4A1FCFC-5F9B-4490-AFF0-56FCB154B46D}" dt="2024-10-23T15:35:39.020" v="993" actId="20577"/>
        <pc:sldMkLst>
          <pc:docMk/>
          <pc:sldMk cId="610760483" sldId="675"/>
        </pc:sldMkLst>
      </pc:sldChg>
      <pc:sldChg chg="modNotesTx">
        <pc:chgData name="Magnussen, Ben [DCF]" userId="46d4ab4d-f0c2-44e6-9765-40fa525d0342" providerId="ADAL" clId="{D4A1FCFC-5F9B-4490-AFF0-56FCB154B46D}" dt="2024-10-23T14:51:38.613" v="676" actId="20577"/>
        <pc:sldMkLst>
          <pc:docMk/>
          <pc:sldMk cId="3741143810" sldId="676"/>
        </pc:sldMkLst>
      </pc:sldChg>
      <pc:sldChg chg="del modNotesTx">
        <pc:chgData name="Magnussen, Ben [DCF]" userId="46d4ab4d-f0c2-44e6-9765-40fa525d0342" providerId="ADAL" clId="{D4A1FCFC-5F9B-4490-AFF0-56FCB154B46D}" dt="2024-10-23T15:02:53.662" v="794" actId="2696"/>
        <pc:sldMkLst>
          <pc:docMk/>
          <pc:sldMk cId="785133117" sldId="681"/>
        </pc:sldMkLst>
      </pc:sldChg>
      <pc:sldChg chg="new del ord">
        <pc:chgData name="Magnussen, Ben [DCF]" userId="46d4ab4d-f0c2-44e6-9765-40fa525d0342" providerId="ADAL" clId="{D4A1FCFC-5F9B-4490-AFF0-56FCB154B46D}" dt="2024-10-22T16:42:45.359" v="36" actId="2696"/>
        <pc:sldMkLst>
          <pc:docMk/>
          <pc:sldMk cId="104768698" sldId="682"/>
        </pc:sldMkLst>
      </pc:sldChg>
      <pc:sldChg chg="new del">
        <pc:chgData name="Magnussen, Ben [DCF]" userId="46d4ab4d-f0c2-44e6-9765-40fa525d0342" providerId="ADAL" clId="{D4A1FCFC-5F9B-4490-AFF0-56FCB154B46D}" dt="2024-10-22T16:45:20.722" v="54" actId="2696"/>
        <pc:sldMkLst>
          <pc:docMk/>
          <pc:sldMk cId="1362843314" sldId="682"/>
        </pc:sldMkLst>
      </pc:sldChg>
      <pc:sldChg chg="modSp add mod ord">
        <pc:chgData name="Magnussen, Ben [DCF]" userId="46d4ab4d-f0c2-44e6-9765-40fa525d0342" providerId="ADAL" clId="{D4A1FCFC-5F9B-4490-AFF0-56FCB154B46D}" dt="2024-10-22T17:04:29.908" v="264" actId="20577"/>
        <pc:sldMkLst>
          <pc:docMk/>
          <pc:sldMk cId="2008954338" sldId="682"/>
        </pc:sldMkLst>
        <pc:spChg chg="mod">
          <ac:chgData name="Magnussen, Ben [DCF]" userId="46d4ab4d-f0c2-44e6-9765-40fa525d0342" providerId="ADAL" clId="{D4A1FCFC-5F9B-4490-AFF0-56FCB154B46D}" dt="2024-10-22T17:04:29.908" v="264" actId="20577"/>
          <ac:spMkLst>
            <pc:docMk/>
            <pc:sldMk cId="2008954338" sldId="682"/>
            <ac:spMk id="2" creationId="{00000000-0000-0000-0000-000000000000}"/>
          </ac:spMkLst>
        </pc:spChg>
        <pc:spChg chg="mod">
          <ac:chgData name="Magnussen, Ben [DCF]" userId="46d4ab4d-f0c2-44e6-9765-40fa525d0342" providerId="ADAL" clId="{D4A1FCFC-5F9B-4490-AFF0-56FCB154B46D}" dt="2024-10-22T16:57:50.914" v="129" actId="20577"/>
          <ac:spMkLst>
            <pc:docMk/>
            <pc:sldMk cId="2008954338" sldId="682"/>
            <ac:spMk id="3" creationId="{00000000-0000-0000-0000-000000000000}"/>
          </ac:spMkLst>
        </pc:spChg>
      </pc:sldChg>
      <pc:sldChg chg="new del ord">
        <pc:chgData name="Magnussen, Ben [DCF]" userId="46d4ab4d-f0c2-44e6-9765-40fa525d0342" providerId="ADAL" clId="{D4A1FCFC-5F9B-4490-AFF0-56FCB154B46D}" dt="2024-10-22T16:43:34.122" v="41" actId="2696"/>
        <pc:sldMkLst>
          <pc:docMk/>
          <pc:sldMk cId="3042928674" sldId="682"/>
        </pc:sldMkLst>
      </pc:sldChg>
    </pc:docChg>
  </pc:docChgLst>
</pc:chgInfo>
</file>

<file path=ppt/comments/modernComment_29F_51889F2F.xml><?xml version="1.0" encoding="utf-8"?>
<p188:cmLst xmlns:a="http://schemas.openxmlformats.org/drawingml/2006/main" xmlns:r="http://schemas.openxmlformats.org/officeDocument/2006/relationships" xmlns:p188="http://schemas.microsoft.com/office/powerpoint/2018/8/main">
  <p188:cm id="{94FC4FA8-7ABF-42DA-9CB8-BEDFCFA9FF14}" authorId="{EE2B2A32-C2FC-35CA-D8EF-7CF8249C67F7}" status="resolved" created="2024-10-09T19:54:36.400" complete="100000">
    <ac:txMkLst xmlns:ac="http://schemas.microsoft.com/office/drawing/2013/main/command">
      <pc:docMk xmlns:pc="http://schemas.microsoft.com/office/powerpoint/2013/main/command"/>
      <pc:sldMk xmlns:pc="http://schemas.microsoft.com/office/powerpoint/2013/main/command" cId="1367908143" sldId="671"/>
      <ac:spMk id="8" creationId="{1D735074-BFAB-3E4D-AA50-101A95921957}"/>
      <ac:txMk cp="214" len="20">
        <ac:context len="384" hash="99258230"/>
      </ac:txMk>
    </ac:txMkLst>
    <p188:pos x="2796132" y="2823864"/>
    <p188:txBody>
      <a:bodyPr/>
      <a:lstStyle/>
      <a:p>
        <a:r>
          <a:rPr lang="en-US"/>
          <a:t>Added this bullet.</a:t>
        </a:r>
      </a:p>
    </p188:txBody>
  </p188:cm>
</p188:cmLst>
</file>

<file path=ppt/comments/modernComment_2A2_BAADA529.xml><?xml version="1.0" encoding="utf-8"?>
<p188:cmLst xmlns:a="http://schemas.openxmlformats.org/drawingml/2006/main" xmlns:r="http://schemas.openxmlformats.org/officeDocument/2006/relationships" xmlns:p188="http://schemas.microsoft.com/office/powerpoint/2018/8/main">
  <p188:cm id="{527D9247-A173-4CEF-BD0D-757285E644E6}" authorId="{EE2B2A32-C2FC-35CA-D8EF-7CF8249C67F7}" status="resolved" created="2024-10-09T19:55:08.973" complete="100000">
    <ac:deMkLst xmlns:ac="http://schemas.microsoft.com/office/drawing/2013/main/command">
      <pc:docMk xmlns:pc="http://schemas.microsoft.com/office/powerpoint/2013/main/command"/>
      <pc:sldMk xmlns:pc="http://schemas.microsoft.com/office/powerpoint/2013/main/command" cId="3131942185" sldId="674"/>
      <ac:picMk id="4" creationId="{A4C0C645-66C6-289B-59B7-D31BBA8E369C}"/>
    </ac:deMkLst>
    <p188:txBody>
      <a:bodyPr/>
      <a:lstStyle/>
      <a:p>
        <a:r>
          <a:rPr lang="en-US"/>
          <a:t>Header looks odd because the Auditing text highlight is the same as the background.</a:t>
        </a:r>
      </a:p>
    </p188:txBody>
  </p188:cm>
  <p188:cm id="{C4455B91-1332-47C2-A325-7A4ABA1C6A49}" authorId="{EE2B2A32-C2FC-35CA-D8EF-7CF8249C67F7}" status="resolved" created="2024-10-09T20:00:39.981" complete="100000">
    <ac:txMkLst xmlns:ac="http://schemas.microsoft.com/office/drawing/2013/main/command">
      <pc:docMk xmlns:pc="http://schemas.microsoft.com/office/powerpoint/2013/main/command"/>
      <pc:sldMk xmlns:pc="http://schemas.microsoft.com/office/powerpoint/2013/main/command" cId="3131942185" sldId="674"/>
      <ac:spMk id="2" creationId="{76DD3841-7474-708D-F5B7-BF6B889E0A31}"/>
      <ac:txMk cp="0" len="11">
        <ac:context len="28" hash="1095859816"/>
      </ac:txMk>
    </ac:txMkLst>
    <p188:pos x="2596055" y="488731"/>
    <p188:txBody>
      <a:bodyPr/>
      <a:lstStyle/>
      <a:p>
        <a:r>
          <a:rPr lang="en-US"/>
          <a:t>I think there should be another slide before this one, with an explanation/example of the AOR form.</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2AA59F-1529-4CC8-9933-8950BE1B61B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E21D62F-223F-4854-AE3D-14A494528171}">
      <dgm:prSet phldrT="[Text]"/>
      <dgm:spPr>
        <a:xfrm>
          <a:off x="4565659" y="3049470"/>
          <a:ext cx="1557315" cy="988895"/>
        </a:xfrm>
        <a:solidFill>
          <a:schemeClr val="accent5">
            <a:alpha val="90000"/>
          </a:schemeClr>
        </a:solidFill>
        <a:ln w="19050" cap="flat" cmpd="sng" algn="ctr">
          <a:solidFill>
            <a:schemeClr val="accent6">
              <a:lumMod val="75000"/>
            </a:schemeClr>
          </a:solidFill>
          <a:prstDash val="solid"/>
          <a:miter lim="800000"/>
        </a:ln>
        <a:effectLst/>
      </dgm:spPr>
      <dgm:t>
        <a:bodyPr/>
        <a:lstStyle/>
        <a:p>
          <a:pPr>
            <a:buNone/>
          </a:pPr>
          <a:r>
            <a:rPr lang="en-US">
              <a:solidFill>
                <a:schemeClr val="accent6">
                  <a:lumMod val="75000"/>
                </a:schemeClr>
              </a:solidFill>
              <a:latin typeface="Calibri" panose="020F0502020204030204"/>
              <a:ea typeface="+mn-ea"/>
              <a:cs typeface="+mn-cs"/>
            </a:rPr>
            <a:t>Perform Care</a:t>
          </a:r>
        </a:p>
      </dgm:t>
    </dgm:pt>
    <dgm:pt modelId="{93556939-56C0-4FE5-8A5D-EC301310E613}" type="parTrans" cxnId="{02311E6E-8B32-4126-84AD-FC6269DE68C8}">
      <dgm:prSet/>
      <dgm:spPr>
        <a:xfrm>
          <a:off x="5125562" y="2432167"/>
          <a:ext cx="91440" cy="452919"/>
        </a:xfr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D87ED385-00B3-4A8A-948A-AAE9AB345590}" type="sibTrans" cxnId="{02311E6E-8B32-4126-84AD-FC6269DE68C8}">
      <dgm:prSet/>
      <dgm:spPr/>
      <dgm:t>
        <a:bodyPr/>
        <a:lstStyle/>
        <a:p>
          <a:endParaRPr lang="en-US"/>
        </a:p>
      </dgm:t>
    </dgm:pt>
    <dgm:pt modelId="{15023E4A-CB81-424B-8115-7A318F9ED470}">
      <dgm:prSet phldrT="[Text]"/>
      <dgm:spPr>
        <a:xfrm>
          <a:off x="2662274" y="4491284"/>
          <a:ext cx="1557315" cy="988895"/>
        </a:xfrm>
        <a:solidFill>
          <a:srgbClr val="FFC000">
            <a:alpha val="90000"/>
          </a:srgbClr>
        </a:solidFill>
        <a:ln w="19050" cap="flat" cmpd="sng" algn="ctr">
          <a:solidFill>
            <a:srgbClr val="FFC000"/>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CMO</a:t>
          </a:r>
        </a:p>
      </dgm:t>
    </dgm:pt>
    <dgm:pt modelId="{08E7570A-EC25-4D48-8C9B-8B2E6C666970}" type="parTrans" cxnId="{BA0C7CC5-A128-4A49-A1F3-A56929D78D87}">
      <dgm:prSet/>
      <dgm:spPr>
        <a:xfrm>
          <a:off x="3267897" y="3873982"/>
          <a:ext cx="1903385" cy="452919"/>
        </a:xfr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7932B6A9-BF2A-4F54-A044-6797C7049EA1}" type="sibTrans" cxnId="{BA0C7CC5-A128-4A49-A1F3-A56929D78D87}">
      <dgm:prSet/>
      <dgm:spPr/>
      <dgm:t>
        <a:bodyPr/>
        <a:lstStyle/>
        <a:p>
          <a:endParaRPr lang="en-US"/>
        </a:p>
      </dgm:t>
    </dgm:pt>
    <dgm:pt modelId="{CB1B2E1B-1FDD-46CA-9EBD-BDE3D0E1D774}">
      <dgm:prSet phldrT="[Text]"/>
      <dgm:spPr>
        <a:xfrm>
          <a:off x="4565659" y="4491284"/>
          <a:ext cx="1557315" cy="988895"/>
        </a:xfrm>
        <a:solidFill>
          <a:srgbClr val="FFC000">
            <a:alpha val="90000"/>
          </a:srgbClr>
        </a:solidFill>
        <a:ln w="19050" cap="flat" cmpd="sng" algn="ctr">
          <a:solidFill>
            <a:srgbClr val="FFC000"/>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MRSS</a:t>
          </a:r>
        </a:p>
      </dgm:t>
    </dgm:pt>
    <dgm:pt modelId="{D21453BE-1D2A-4EB7-AC38-5150E8B593C8}" type="parTrans" cxnId="{3DFD3718-A60F-41F2-8C8E-C8EFE409AB1D}">
      <dgm:prSet/>
      <dgm:spPr>
        <a:xfrm>
          <a:off x="5125562" y="3873982"/>
          <a:ext cx="91440" cy="452919"/>
        </a:xfr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61191A14-D39A-470C-9C1C-EDD980613E81}" type="sibTrans" cxnId="{3DFD3718-A60F-41F2-8C8E-C8EFE409AB1D}">
      <dgm:prSet/>
      <dgm:spPr/>
      <dgm:t>
        <a:bodyPr/>
        <a:lstStyle/>
        <a:p>
          <a:endParaRPr lang="en-US"/>
        </a:p>
      </dgm:t>
    </dgm:pt>
    <dgm:pt modelId="{35F699DB-E541-47C8-A8B3-3DD1046ECF1D}">
      <dgm:prSet phldrT="[Text]"/>
      <dgm:spPr>
        <a:xfrm>
          <a:off x="6469045" y="4491284"/>
          <a:ext cx="1557315" cy="988895"/>
        </a:xfrm>
        <a:solidFill>
          <a:srgbClr val="FFC000">
            <a:alpha val="90000"/>
          </a:srgbClr>
        </a:solidFill>
        <a:ln w="19050" cap="flat" cmpd="sng" algn="ctr">
          <a:solidFill>
            <a:srgbClr val="FFC000"/>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FSO</a:t>
          </a:r>
        </a:p>
      </dgm:t>
    </dgm:pt>
    <dgm:pt modelId="{FBC42B0E-8067-4BE0-A3F3-31B11C26F6D4}" type="parTrans" cxnId="{3B5E9624-BBFD-49A9-9613-9BECEB003D44}">
      <dgm:prSet/>
      <dgm:spPr>
        <a:xfrm>
          <a:off x="5171282" y="3873982"/>
          <a:ext cx="1903385" cy="452919"/>
        </a:xfrm>
        <a:noFill/>
        <a:ln w="28575" cap="flat" cmpd="sng" algn="ctr">
          <a:solidFill>
            <a:srgbClr val="4472C4">
              <a:shade val="80000"/>
              <a:hueOff val="0"/>
              <a:satOff val="0"/>
              <a:lumOff val="0"/>
              <a:alphaOff val="0"/>
            </a:srgbClr>
          </a:solidFill>
          <a:prstDash val="dashDot"/>
          <a:miter lim="800000"/>
        </a:ln>
        <a:effectLst/>
      </dgm:spPr>
      <dgm:t>
        <a:bodyPr/>
        <a:lstStyle/>
        <a:p>
          <a:endParaRPr lang="en-US"/>
        </a:p>
      </dgm:t>
    </dgm:pt>
    <dgm:pt modelId="{231B9280-2EF7-4E56-A92B-16CBA3F858D1}" type="sibTrans" cxnId="{3B5E9624-BBFD-49A9-9613-9BECEB003D44}">
      <dgm:prSet/>
      <dgm:spPr/>
      <dgm:t>
        <a:bodyPr/>
        <a:lstStyle/>
        <a:p>
          <a:endParaRPr lang="en-US"/>
        </a:p>
      </dgm:t>
    </dgm:pt>
    <dgm:pt modelId="{26BAA324-BC48-4B1F-9691-30DEAAB604C3}">
      <dgm:prSet phldrT="[Text]"/>
      <dgm:spPr>
        <a:xfrm>
          <a:off x="4565659" y="3049470"/>
          <a:ext cx="1557315" cy="988895"/>
        </a:xfrm>
        <a:solidFill>
          <a:schemeClr val="accent5">
            <a:alpha val="90000"/>
          </a:schemeClr>
        </a:solidFill>
        <a:ln w="19050" cap="flat" cmpd="sng" algn="ctr">
          <a:solidFill>
            <a:schemeClr val="accent6">
              <a:lumMod val="75000"/>
            </a:schemeClr>
          </a:solidFill>
          <a:prstDash val="solid"/>
          <a:miter lim="800000"/>
        </a:ln>
        <a:effectLst/>
      </dgm:spPr>
      <dgm:t>
        <a:bodyPr/>
        <a:lstStyle/>
        <a:p>
          <a:pPr>
            <a:buNone/>
          </a:pPr>
          <a:r>
            <a:rPr lang="en-US">
              <a:solidFill>
                <a:schemeClr val="accent6">
                  <a:lumMod val="75000"/>
                </a:schemeClr>
              </a:solidFill>
              <a:latin typeface="Calibri" panose="020F0502020204030204"/>
              <a:ea typeface="+mn-ea"/>
              <a:cs typeface="+mn-cs"/>
            </a:rPr>
            <a:t>DD Eligibility</a:t>
          </a:r>
        </a:p>
      </dgm:t>
    </dgm:pt>
    <dgm:pt modelId="{5405B5DB-6384-4CB6-AD13-4ECC7205D714}" type="parTrans" cxnId="{F0FF61E8-3E88-472E-A8A9-01C7CCEB0D79}">
      <dgm:prSet/>
      <dgm:spPr/>
      <dgm:t>
        <a:bodyPr/>
        <a:lstStyle/>
        <a:p>
          <a:endParaRPr lang="en-US"/>
        </a:p>
      </dgm:t>
    </dgm:pt>
    <dgm:pt modelId="{3765004E-D13A-4301-ADFE-8B750C1A99E7}" type="sibTrans" cxnId="{F0FF61E8-3E88-472E-A8A9-01C7CCEB0D79}">
      <dgm:prSet/>
      <dgm:spPr/>
      <dgm:t>
        <a:bodyPr/>
        <a:lstStyle/>
        <a:p>
          <a:endParaRPr lang="en-US"/>
        </a:p>
      </dgm:t>
    </dgm:pt>
    <dgm:pt modelId="{A7B9AA1E-E095-46C4-8117-4342AB2E9242}">
      <dgm:prSet phldrT="[Text]"/>
      <dgm:spPr>
        <a:xfrm>
          <a:off x="4565659" y="3049470"/>
          <a:ext cx="1557315" cy="988895"/>
        </a:xfrm>
        <a:solidFill>
          <a:schemeClr val="accent5">
            <a:alpha val="90000"/>
          </a:schemeClr>
        </a:solidFill>
        <a:ln w="19050" cap="flat" cmpd="sng" algn="ctr">
          <a:solidFill>
            <a:schemeClr val="accent6">
              <a:lumMod val="75000"/>
            </a:schemeClr>
          </a:solidFill>
          <a:prstDash val="solid"/>
          <a:miter lim="800000"/>
        </a:ln>
        <a:effectLst/>
      </dgm:spPr>
      <dgm:t>
        <a:bodyPr/>
        <a:lstStyle/>
        <a:p>
          <a:pPr>
            <a:buNone/>
          </a:pPr>
          <a:r>
            <a:rPr lang="en-US">
              <a:solidFill>
                <a:schemeClr val="accent6">
                  <a:lumMod val="75000"/>
                </a:schemeClr>
              </a:solidFill>
              <a:latin typeface="Calibri" panose="020F0502020204030204"/>
              <a:ea typeface="+mn-ea"/>
              <a:cs typeface="+mn-cs"/>
            </a:rPr>
            <a:t>FSS/IIH</a:t>
          </a:r>
        </a:p>
      </dgm:t>
    </dgm:pt>
    <dgm:pt modelId="{96FA5C69-6F18-4D24-A7A9-B82AD53C1B36}" type="parTrans" cxnId="{EE0D1872-C66B-4D3A-8F7C-A7849D6FFB58}">
      <dgm:prSet/>
      <dgm:spPr/>
      <dgm:t>
        <a:bodyPr/>
        <a:lstStyle/>
        <a:p>
          <a:endParaRPr lang="en-US"/>
        </a:p>
      </dgm:t>
    </dgm:pt>
    <dgm:pt modelId="{6AF4AC7B-A1B7-4727-9175-2CE0FAFE1B74}" type="sibTrans" cxnId="{EE0D1872-C66B-4D3A-8F7C-A7849D6FFB58}">
      <dgm:prSet/>
      <dgm:spPr/>
      <dgm:t>
        <a:bodyPr/>
        <a:lstStyle/>
        <a:p>
          <a:endParaRPr lang="en-US"/>
        </a:p>
      </dgm:t>
    </dgm:pt>
    <dgm:pt modelId="{2909309E-90EF-48D8-919B-2A7E729BBE90}">
      <dgm:prSet phldrT="[Text]"/>
      <dgm:spPr>
        <a:xfrm>
          <a:off x="4565659" y="3049470"/>
          <a:ext cx="1557315" cy="988895"/>
        </a:xfrm>
        <a:solidFill>
          <a:schemeClr val="accent5">
            <a:alpha val="90000"/>
          </a:schemeClr>
        </a:solidFill>
        <a:ln w="19050" cap="flat" cmpd="sng" algn="ctr">
          <a:solidFill>
            <a:schemeClr val="accent6">
              <a:lumMod val="75000"/>
            </a:schemeClr>
          </a:solidFill>
          <a:prstDash val="solid"/>
          <a:miter lim="800000"/>
        </a:ln>
        <a:effectLst/>
      </dgm:spPr>
      <dgm:t>
        <a:bodyPr/>
        <a:lstStyle/>
        <a:p>
          <a:pPr>
            <a:buNone/>
          </a:pPr>
          <a:r>
            <a:rPr lang="en-US">
              <a:solidFill>
                <a:schemeClr val="accent6">
                  <a:lumMod val="75000"/>
                </a:schemeClr>
              </a:solidFill>
              <a:latin typeface="Calibri" panose="020F0502020204030204"/>
              <a:ea typeface="+mn-ea"/>
              <a:cs typeface="+mn-cs"/>
            </a:rPr>
            <a:t>OOH</a:t>
          </a:r>
        </a:p>
      </dgm:t>
    </dgm:pt>
    <dgm:pt modelId="{9C947F29-6581-4C60-9936-EFB5E6BA00E4}" type="parTrans" cxnId="{FFE34A7E-204A-4800-994C-CCA38FA2E241}">
      <dgm:prSet/>
      <dgm:spPr/>
      <dgm:t>
        <a:bodyPr/>
        <a:lstStyle/>
        <a:p>
          <a:endParaRPr lang="en-US"/>
        </a:p>
      </dgm:t>
    </dgm:pt>
    <dgm:pt modelId="{87CA4832-8C5C-4ADA-AAB1-98A50B03CDA0}" type="sibTrans" cxnId="{FFE34A7E-204A-4800-994C-CCA38FA2E241}">
      <dgm:prSet/>
      <dgm:spPr/>
      <dgm:t>
        <a:bodyPr/>
        <a:lstStyle/>
        <a:p>
          <a:endParaRPr lang="en-US"/>
        </a:p>
      </dgm:t>
    </dgm:pt>
    <dgm:pt modelId="{13028C93-714A-4247-9ED5-45F1C5BD667C}" type="pres">
      <dgm:prSet presAssocID="{D82AA59F-1529-4CC8-9933-8950BE1B61B5}" presName="diagram" presStyleCnt="0">
        <dgm:presLayoutVars>
          <dgm:chPref val="1"/>
          <dgm:dir/>
          <dgm:animOne val="branch"/>
          <dgm:animLvl val="lvl"/>
          <dgm:resizeHandles val="exact"/>
        </dgm:presLayoutVars>
      </dgm:prSet>
      <dgm:spPr/>
    </dgm:pt>
    <dgm:pt modelId="{61629389-FB71-4BC5-8751-F4F48A9805B2}" type="pres">
      <dgm:prSet presAssocID="{6E21D62F-223F-4854-AE3D-14A494528171}" presName="root1" presStyleCnt="0"/>
      <dgm:spPr/>
    </dgm:pt>
    <dgm:pt modelId="{FB58B507-8F3A-4D5B-BC5C-C6815E686395}" type="pres">
      <dgm:prSet presAssocID="{6E21D62F-223F-4854-AE3D-14A494528171}" presName="LevelOneTextNode" presStyleLbl="node0" presStyleIdx="0" presStyleCnt="1">
        <dgm:presLayoutVars>
          <dgm:chPref val="3"/>
        </dgm:presLayoutVars>
      </dgm:prSet>
      <dgm:spPr/>
    </dgm:pt>
    <dgm:pt modelId="{58AF2F06-048B-4039-B5E7-BBE9890813C5}" type="pres">
      <dgm:prSet presAssocID="{6E21D62F-223F-4854-AE3D-14A494528171}" presName="level2hierChild" presStyleCnt="0"/>
      <dgm:spPr/>
    </dgm:pt>
    <dgm:pt modelId="{CCA87ED0-4BCB-479B-AE86-5A5FF42E2030}" type="pres">
      <dgm:prSet presAssocID="{5405B5DB-6384-4CB6-AD13-4ECC7205D714}" presName="conn2-1" presStyleLbl="parChTrans1D2" presStyleIdx="0" presStyleCnt="4"/>
      <dgm:spPr/>
    </dgm:pt>
    <dgm:pt modelId="{6EBC7370-9976-448F-A79F-CB0E23772F0C}" type="pres">
      <dgm:prSet presAssocID="{5405B5DB-6384-4CB6-AD13-4ECC7205D714}" presName="connTx" presStyleLbl="parChTrans1D2" presStyleIdx="0" presStyleCnt="4"/>
      <dgm:spPr/>
    </dgm:pt>
    <dgm:pt modelId="{34B1E17F-3554-40F9-8604-7643CAB09482}" type="pres">
      <dgm:prSet presAssocID="{26BAA324-BC48-4B1F-9691-30DEAAB604C3}" presName="root2" presStyleCnt="0"/>
      <dgm:spPr/>
    </dgm:pt>
    <dgm:pt modelId="{78D60222-ED45-436C-8143-41F442A6BF50}" type="pres">
      <dgm:prSet presAssocID="{26BAA324-BC48-4B1F-9691-30DEAAB604C3}" presName="LevelTwoTextNode" presStyleLbl="node2" presStyleIdx="0" presStyleCnt="4">
        <dgm:presLayoutVars>
          <dgm:chPref val="3"/>
        </dgm:presLayoutVars>
      </dgm:prSet>
      <dgm:spPr/>
    </dgm:pt>
    <dgm:pt modelId="{8CBCB4A0-D1AC-47DB-9ACD-A1C1796B8B08}" type="pres">
      <dgm:prSet presAssocID="{26BAA324-BC48-4B1F-9691-30DEAAB604C3}" presName="level3hierChild" presStyleCnt="0"/>
      <dgm:spPr/>
    </dgm:pt>
    <dgm:pt modelId="{6532BABF-1FF6-48BF-A4C0-D3925213B070}" type="pres">
      <dgm:prSet presAssocID="{96FA5C69-6F18-4D24-A7A9-B82AD53C1B36}" presName="conn2-1" presStyleLbl="parChTrans1D3" presStyleIdx="0" presStyleCnt="2"/>
      <dgm:spPr/>
    </dgm:pt>
    <dgm:pt modelId="{21D21B43-A54B-4D43-B5B8-B4D5A9D2EA17}" type="pres">
      <dgm:prSet presAssocID="{96FA5C69-6F18-4D24-A7A9-B82AD53C1B36}" presName="connTx" presStyleLbl="parChTrans1D3" presStyleIdx="0" presStyleCnt="2"/>
      <dgm:spPr/>
    </dgm:pt>
    <dgm:pt modelId="{4B09C10A-64B8-49C6-9738-5EB08729960A}" type="pres">
      <dgm:prSet presAssocID="{A7B9AA1E-E095-46C4-8117-4342AB2E9242}" presName="root2" presStyleCnt="0"/>
      <dgm:spPr/>
    </dgm:pt>
    <dgm:pt modelId="{6A4AD329-6BF7-49FC-A793-24662F0BFD27}" type="pres">
      <dgm:prSet presAssocID="{A7B9AA1E-E095-46C4-8117-4342AB2E9242}" presName="LevelTwoTextNode" presStyleLbl="node3" presStyleIdx="0" presStyleCnt="2">
        <dgm:presLayoutVars>
          <dgm:chPref val="3"/>
        </dgm:presLayoutVars>
      </dgm:prSet>
      <dgm:spPr/>
    </dgm:pt>
    <dgm:pt modelId="{04B188B0-D26B-45C5-BFE8-F44AD88EE992}" type="pres">
      <dgm:prSet presAssocID="{A7B9AA1E-E095-46C4-8117-4342AB2E9242}" presName="level3hierChild" presStyleCnt="0"/>
      <dgm:spPr/>
    </dgm:pt>
    <dgm:pt modelId="{2295E07F-69C3-4E25-B50F-9F081571F672}" type="pres">
      <dgm:prSet presAssocID="{9C947F29-6581-4C60-9936-EFB5E6BA00E4}" presName="conn2-1" presStyleLbl="parChTrans1D3" presStyleIdx="1" presStyleCnt="2"/>
      <dgm:spPr/>
    </dgm:pt>
    <dgm:pt modelId="{36B2BF96-D96F-4CE7-9228-BABB5A8FFC3E}" type="pres">
      <dgm:prSet presAssocID="{9C947F29-6581-4C60-9936-EFB5E6BA00E4}" presName="connTx" presStyleLbl="parChTrans1D3" presStyleIdx="1" presStyleCnt="2"/>
      <dgm:spPr/>
    </dgm:pt>
    <dgm:pt modelId="{F1FE3D3B-84BC-4639-BD35-D1EFD543AF68}" type="pres">
      <dgm:prSet presAssocID="{2909309E-90EF-48D8-919B-2A7E729BBE90}" presName="root2" presStyleCnt="0"/>
      <dgm:spPr/>
    </dgm:pt>
    <dgm:pt modelId="{2586754A-9CB4-4A4C-BC71-52D7C050E1D9}" type="pres">
      <dgm:prSet presAssocID="{2909309E-90EF-48D8-919B-2A7E729BBE90}" presName="LevelTwoTextNode" presStyleLbl="node3" presStyleIdx="1" presStyleCnt="2">
        <dgm:presLayoutVars>
          <dgm:chPref val="3"/>
        </dgm:presLayoutVars>
      </dgm:prSet>
      <dgm:spPr/>
    </dgm:pt>
    <dgm:pt modelId="{31DDBDDF-D4A9-4716-90A8-9AE42CA7E32C}" type="pres">
      <dgm:prSet presAssocID="{2909309E-90EF-48D8-919B-2A7E729BBE90}" presName="level3hierChild" presStyleCnt="0"/>
      <dgm:spPr/>
    </dgm:pt>
    <dgm:pt modelId="{D31BB7C5-A217-4E3F-8EB3-EDEE6A2C9A0F}" type="pres">
      <dgm:prSet presAssocID="{08E7570A-EC25-4D48-8C9B-8B2E6C666970}" presName="conn2-1" presStyleLbl="parChTrans1D2" presStyleIdx="1" presStyleCnt="4"/>
      <dgm:spPr/>
    </dgm:pt>
    <dgm:pt modelId="{F5888183-2CA9-45C0-8147-3557A2C69B34}" type="pres">
      <dgm:prSet presAssocID="{08E7570A-EC25-4D48-8C9B-8B2E6C666970}" presName="connTx" presStyleLbl="parChTrans1D2" presStyleIdx="1" presStyleCnt="4"/>
      <dgm:spPr/>
    </dgm:pt>
    <dgm:pt modelId="{84DA1EFF-2079-4893-B462-236726A5ACE7}" type="pres">
      <dgm:prSet presAssocID="{15023E4A-CB81-424B-8115-7A318F9ED470}" presName="root2" presStyleCnt="0"/>
      <dgm:spPr/>
    </dgm:pt>
    <dgm:pt modelId="{D791A86A-3533-4FB7-851D-ACF6B455DDB9}" type="pres">
      <dgm:prSet presAssocID="{15023E4A-CB81-424B-8115-7A318F9ED470}" presName="LevelTwoTextNode" presStyleLbl="node2" presStyleIdx="1" presStyleCnt="4">
        <dgm:presLayoutVars>
          <dgm:chPref val="3"/>
        </dgm:presLayoutVars>
      </dgm:prSet>
      <dgm:spPr/>
    </dgm:pt>
    <dgm:pt modelId="{D4D55345-1B30-4045-845D-4C825C472A77}" type="pres">
      <dgm:prSet presAssocID="{15023E4A-CB81-424B-8115-7A318F9ED470}" presName="level3hierChild" presStyleCnt="0"/>
      <dgm:spPr/>
    </dgm:pt>
    <dgm:pt modelId="{F9E92E08-982B-47F9-BBEB-4318D9B7CFA3}" type="pres">
      <dgm:prSet presAssocID="{D21453BE-1D2A-4EB7-AC38-5150E8B593C8}" presName="conn2-1" presStyleLbl="parChTrans1D2" presStyleIdx="2" presStyleCnt="4"/>
      <dgm:spPr/>
    </dgm:pt>
    <dgm:pt modelId="{A078795D-479A-4C2B-B842-E20A3BC76BFB}" type="pres">
      <dgm:prSet presAssocID="{D21453BE-1D2A-4EB7-AC38-5150E8B593C8}" presName="connTx" presStyleLbl="parChTrans1D2" presStyleIdx="2" presStyleCnt="4"/>
      <dgm:spPr/>
    </dgm:pt>
    <dgm:pt modelId="{B164DD27-DBDB-4D73-B983-9FAE9DABA363}" type="pres">
      <dgm:prSet presAssocID="{CB1B2E1B-1FDD-46CA-9EBD-BDE3D0E1D774}" presName="root2" presStyleCnt="0"/>
      <dgm:spPr/>
    </dgm:pt>
    <dgm:pt modelId="{E9343CAB-3F12-47CF-BC39-BCE5A3306CEE}" type="pres">
      <dgm:prSet presAssocID="{CB1B2E1B-1FDD-46CA-9EBD-BDE3D0E1D774}" presName="LevelTwoTextNode" presStyleLbl="node2" presStyleIdx="2" presStyleCnt="4">
        <dgm:presLayoutVars>
          <dgm:chPref val="3"/>
        </dgm:presLayoutVars>
      </dgm:prSet>
      <dgm:spPr/>
    </dgm:pt>
    <dgm:pt modelId="{C7B43A96-EB26-478D-88D8-7601AA261409}" type="pres">
      <dgm:prSet presAssocID="{CB1B2E1B-1FDD-46CA-9EBD-BDE3D0E1D774}" presName="level3hierChild" presStyleCnt="0"/>
      <dgm:spPr/>
    </dgm:pt>
    <dgm:pt modelId="{8B0649DC-F6EA-4208-8AD1-F197BD73C9F9}" type="pres">
      <dgm:prSet presAssocID="{FBC42B0E-8067-4BE0-A3F3-31B11C26F6D4}" presName="conn2-1" presStyleLbl="parChTrans1D2" presStyleIdx="3" presStyleCnt="4"/>
      <dgm:spPr/>
    </dgm:pt>
    <dgm:pt modelId="{4BCFED35-F601-4194-8BC9-84017F3A8F16}" type="pres">
      <dgm:prSet presAssocID="{FBC42B0E-8067-4BE0-A3F3-31B11C26F6D4}" presName="connTx" presStyleLbl="parChTrans1D2" presStyleIdx="3" presStyleCnt="4"/>
      <dgm:spPr/>
    </dgm:pt>
    <dgm:pt modelId="{59C288D5-48FB-4A9B-9711-5E402468422B}" type="pres">
      <dgm:prSet presAssocID="{35F699DB-E541-47C8-A8B3-3DD1046ECF1D}" presName="root2" presStyleCnt="0"/>
      <dgm:spPr/>
    </dgm:pt>
    <dgm:pt modelId="{B48E2DE7-1806-404E-868C-7211EC0AF81B}" type="pres">
      <dgm:prSet presAssocID="{35F699DB-E541-47C8-A8B3-3DD1046ECF1D}" presName="LevelTwoTextNode" presStyleLbl="node2" presStyleIdx="3" presStyleCnt="4">
        <dgm:presLayoutVars>
          <dgm:chPref val="3"/>
        </dgm:presLayoutVars>
      </dgm:prSet>
      <dgm:spPr/>
    </dgm:pt>
    <dgm:pt modelId="{CF8D80CF-A23F-45DD-B81D-D7A8D74B0ADF}" type="pres">
      <dgm:prSet presAssocID="{35F699DB-E541-47C8-A8B3-3DD1046ECF1D}" presName="level3hierChild" presStyleCnt="0"/>
      <dgm:spPr/>
    </dgm:pt>
  </dgm:ptLst>
  <dgm:cxnLst>
    <dgm:cxn modelId="{371A100A-4CCF-440E-9F7C-18EAE9E8DBDD}" type="presOf" srcId="{9C947F29-6581-4C60-9936-EFB5E6BA00E4}" destId="{2295E07F-69C3-4E25-B50F-9F081571F672}" srcOrd="0" destOrd="0" presId="urn:microsoft.com/office/officeart/2005/8/layout/hierarchy2"/>
    <dgm:cxn modelId="{3DFD3718-A60F-41F2-8C8E-C8EFE409AB1D}" srcId="{6E21D62F-223F-4854-AE3D-14A494528171}" destId="{CB1B2E1B-1FDD-46CA-9EBD-BDE3D0E1D774}" srcOrd="2" destOrd="0" parTransId="{D21453BE-1D2A-4EB7-AC38-5150E8B593C8}" sibTransId="{61191A14-D39A-470C-9C1C-EDD980613E81}"/>
    <dgm:cxn modelId="{FB6AE622-2A58-4AE7-8633-01499549B45B}" type="presOf" srcId="{5405B5DB-6384-4CB6-AD13-4ECC7205D714}" destId="{CCA87ED0-4BCB-479B-AE86-5A5FF42E2030}" srcOrd="0" destOrd="0" presId="urn:microsoft.com/office/officeart/2005/8/layout/hierarchy2"/>
    <dgm:cxn modelId="{3B5E9624-BBFD-49A9-9613-9BECEB003D44}" srcId="{6E21D62F-223F-4854-AE3D-14A494528171}" destId="{35F699DB-E541-47C8-A8B3-3DD1046ECF1D}" srcOrd="3" destOrd="0" parTransId="{FBC42B0E-8067-4BE0-A3F3-31B11C26F6D4}" sibTransId="{231B9280-2EF7-4E56-A92B-16CBA3F858D1}"/>
    <dgm:cxn modelId="{A42B8529-55F3-48A0-A4A2-4228890FA683}" type="presOf" srcId="{D21453BE-1D2A-4EB7-AC38-5150E8B593C8}" destId="{A078795D-479A-4C2B-B842-E20A3BC76BFB}" srcOrd="1" destOrd="0" presId="urn:microsoft.com/office/officeart/2005/8/layout/hierarchy2"/>
    <dgm:cxn modelId="{11954934-987D-4440-9490-4D15F89B4818}" type="presOf" srcId="{FBC42B0E-8067-4BE0-A3F3-31B11C26F6D4}" destId="{4BCFED35-F601-4194-8BC9-84017F3A8F16}" srcOrd="1" destOrd="0" presId="urn:microsoft.com/office/officeart/2005/8/layout/hierarchy2"/>
    <dgm:cxn modelId="{0933C067-066C-4CBE-9C45-977553158D30}" type="presOf" srcId="{FBC42B0E-8067-4BE0-A3F3-31B11C26F6D4}" destId="{8B0649DC-F6EA-4208-8AD1-F197BD73C9F9}" srcOrd="0" destOrd="0" presId="urn:microsoft.com/office/officeart/2005/8/layout/hierarchy2"/>
    <dgm:cxn modelId="{8190BD49-1A76-4C5D-8285-DB757D84E3A2}" type="presOf" srcId="{96FA5C69-6F18-4D24-A7A9-B82AD53C1B36}" destId="{6532BABF-1FF6-48BF-A4C0-D3925213B070}" srcOrd="0" destOrd="0" presId="urn:microsoft.com/office/officeart/2005/8/layout/hierarchy2"/>
    <dgm:cxn modelId="{24773D6A-DC55-47C9-855A-A90F4ACAE578}" type="presOf" srcId="{CB1B2E1B-1FDD-46CA-9EBD-BDE3D0E1D774}" destId="{E9343CAB-3F12-47CF-BC39-BCE5A3306CEE}" srcOrd="0" destOrd="0" presId="urn:microsoft.com/office/officeart/2005/8/layout/hierarchy2"/>
    <dgm:cxn modelId="{347E926C-40E0-4E25-B56B-2F66A9FE658B}" type="presOf" srcId="{D21453BE-1D2A-4EB7-AC38-5150E8B593C8}" destId="{F9E92E08-982B-47F9-BBEB-4318D9B7CFA3}" srcOrd="0" destOrd="0" presId="urn:microsoft.com/office/officeart/2005/8/layout/hierarchy2"/>
    <dgm:cxn modelId="{02311E6E-8B32-4126-84AD-FC6269DE68C8}" srcId="{D82AA59F-1529-4CC8-9933-8950BE1B61B5}" destId="{6E21D62F-223F-4854-AE3D-14A494528171}" srcOrd="0" destOrd="0" parTransId="{93556939-56C0-4FE5-8A5D-EC301310E613}" sibTransId="{D87ED385-00B3-4A8A-948A-AAE9AB345590}"/>
    <dgm:cxn modelId="{EE0D1872-C66B-4D3A-8F7C-A7849D6FFB58}" srcId="{26BAA324-BC48-4B1F-9691-30DEAAB604C3}" destId="{A7B9AA1E-E095-46C4-8117-4342AB2E9242}" srcOrd="0" destOrd="0" parTransId="{96FA5C69-6F18-4D24-A7A9-B82AD53C1B36}" sibTransId="{6AF4AC7B-A1B7-4727-9175-2CE0FAFE1B74}"/>
    <dgm:cxn modelId="{FFE34A7E-204A-4800-994C-CCA38FA2E241}" srcId="{26BAA324-BC48-4B1F-9691-30DEAAB604C3}" destId="{2909309E-90EF-48D8-919B-2A7E729BBE90}" srcOrd="1" destOrd="0" parTransId="{9C947F29-6581-4C60-9936-EFB5E6BA00E4}" sibTransId="{87CA4832-8C5C-4ADA-AAB1-98A50B03CDA0}"/>
    <dgm:cxn modelId="{CB29E78E-14BA-4CEA-95CA-961A1578801A}" type="presOf" srcId="{9C947F29-6581-4C60-9936-EFB5E6BA00E4}" destId="{36B2BF96-D96F-4CE7-9228-BABB5A8FFC3E}" srcOrd="1" destOrd="0" presId="urn:microsoft.com/office/officeart/2005/8/layout/hierarchy2"/>
    <dgm:cxn modelId="{BA47B790-02C6-4FF5-98A5-7421C5A187B7}" type="presOf" srcId="{15023E4A-CB81-424B-8115-7A318F9ED470}" destId="{D791A86A-3533-4FB7-851D-ACF6B455DDB9}" srcOrd="0" destOrd="0" presId="urn:microsoft.com/office/officeart/2005/8/layout/hierarchy2"/>
    <dgm:cxn modelId="{2B171D9A-7EFD-416D-8223-71187CA04741}" type="presOf" srcId="{26BAA324-BC48-4B1F-9691-30DEAAB604C3}" destId="{78D60222-ED45-436C-8143-41F442A6BF50}" srcOrd="0" destOrd="0" presId="urn:microsoft.com/office/officeart/2005/8/layout/hierarchy2"/>
    <dgm:cxn modelId="{6156AA9D-C991-45CE-BE96-49C4C164757A}" type="presOf" srcId="{08E7570A-EC25-4D48-8C9B-8B2E6C666970}" destId="{D31BB7C5-A217-4E3F-8EB3-EDEE6A2C9A0F}" srcOrd="0" destOrd="0" presId="urn:microsoft.com/office/officeart/2005/8/layout/hierarchy2"/>
    <dgm:cxn modelId="{B0B4BB9F-B55B-4E87-BC89-D8CFD9D8D5C3}" type="presOf" srcId="{08E7570A-EC25-4D48-8C9B-8B2E6C666970}" destId="{F5888183-2CA9-45C0-8147-3557A2C69B34}" srcOrd="1" destOrd="0" presId="urn:microsoft.com/office/officeart/2005/8/layout/hierarchy2"/>
    <dgm:cxn modelId="{9A4840AB-431E-4881-954B-FA5F85E7F4E5}" type="presOf" srcId="{96FA5C69-6F18-4D24-A7A9-B82AD53C1B36}" destId="{21D21B43-A54B-4D43-B5B8-B4D5A9D2EA17}" srcOrd="1" destOrd="0" presId="urn:microsoft.com/office/officeart/2005/8/layout/hierarchy2"/>
    <dgm:cxn modelId="{4C64B7C2-8E4A-44A9-BA98-617680B1C613}" type="presOf" srcId="{5405B5DB-6384-4CB6-AD13-4ECC7205D714}" destId="{6EBC7370-9976-448F-A79F-CB0E23772F0C}" srcOrd="1" destOrd="0" presId="urn:microsoft.com/office/officeart/2005/8/layout/hierarchy2"/>
    <dgm:cxn modelId="{BA0C7CC5-A128-4A49-A1F3-A56929D78D87}" srcId="{6E21D62F-223F-4854-AE3D-14A494528171}" destId="{15023E4A-CB81-424B-8115-7A318F9ED470}" srcOrd="1" destOrd="0" parTransId="{08E7570A-EC25-4D48-8C9B-8B2E6C666970}" sibTransId="{7932B6A9-BF2A-4F54-A044-6797C7049EA1}"/>
    <dgm:cxn modelId="{B4280BD8-21AC-4C98-9860-952777E7A9AD}" type="presOf" srcId="{D82AA59F-1529-4CC8-9933-8950BE1B61B5}" destId="{13028C93-714A-4247-9ED5-45F1C5BD667C}" srcOrd="0" destOrd="0" presId="urn:microsoft.com/office/officeart/2005/8/layout/hierarchy2"/>
    <dgm:cxn modelId="{28B586D8-EB2A-4153-A3EF-D4EE8D8860B0}" type="presOf" srcId="{2909309E-90EF-48D8-919B-2A7E729BBE90}" destId="{2586754A-9CB4-4A4C-BC71-52D7C050E1D9}" srcOrd="0" destOrd="0" presId="urn:microsoft.com/office/officeart/2005/8/layout/hierarchy2"/>
    <dgm:cxn modelId="{735690DC-B037-41A1-8024-F03FDCB83A82}" type="presOf" srcId="{6E21D62F-223F-4854-AE3D-14A494528171}" destId="{FB58B507-8F3A-4D5B-BC5C-C6815E686395}" srcOrd="0" destOrd="0" presId="urn:microsoft.com/office/officeart/2005/8/layout/hierarchy2"/>
    <dgm:cxn modelId="{CF18A8E0-E4ED-4E92-B3A7-C75C29558B30}" type="presOf" srcId="{A7B9AA1E-E095-46C4-8117-4342AB2E9242}" destId="{6A4AD329-6BF7-49FC-A793-24662F0BFD27}" srcOrd="0" destOrd="0" presId="urn:microsoft.com/office/officeart/2005/8/layout/hierarchy2"/>
    <dgm:cxn modelId="{7C40D3E0-7A23-4085-9EB6-F67FBA06E610}" type="presOf" srcId="{35F699DB-E541-47C8-A8B3-3DD1046ECF1D}" destId="{B48E2DE7-1806-404E-868C-7211EC0AF81B}" srcOrd="0" destOrd="0" presId="urn:microsoft.com/office/officeart/2005/8/layout/hierarchy2"/>
    <dgm:cxn modelId="{F0FF61E8-3E88-472E-A8A9-01C7CCEB0D79}" srcId="{6E21D62F-223F-4854-AE3D-14A494528171}" destId="{26BAA324-BC48-4B1F-9691-30DEAAB604C3}" srcOrd="0" destOrd="0" parTransId="{5405B5DB-6384-4CB6-AD13-4ECC7205D714}" sibTransId="{3765004E-D13A-4301-ADFE-8B750C1A99E7}"/>
    <dgm:cxn modelId="{AD33D623-B45F-402A-9D55-A2C45BA46D6F}" type="presParOf" srcId="{13028C93-714A-4247-9ED5-45F1C5BD667C}" destId="{61629389-FB71-4BC5-8751-F4F48A9805B2}" srcOrd="0" destOrd="0" presId="urn:microsoft.com/office/officeart/2005/8/layout/hierarchy2"/>
    <dgm:cxn modelId="{B7B07C4D-84EE-4E88-A276-AD518AEED598}" type="presParOf" srcId="{61629389-FB71-4BC5-8751-F4F48A9805B2}" destId="{FB58B507-8F3A-4D5B-BC5C-C6815E686395}" srcOrd="0" destOrd="0" presId="urn:microsoft.com/office/officeart/2005/8/layout/hierarchy2"/>
    <dgm:cxn modelId="{1808B600-1BBC-400F-8D3A-91A37DA63296}" type="presParOf" srcId="{61629389-FB71-4BC5-8751-F4F48A9805B2}" destId="{58AF2F06-048B-4039-B5E7-BBE9890813C5}" srcOrd="1" destOrd="0" presId="urn:microsoft.com/office/officeart/2005/8/layout/hierarchy2"/>
    <dgm:cxn modelId="{3192C5A5-1A72-4803-9147-AA5451A73ED1}" type="presParOf" srcId="{58AF2F06-048B-4039-B5E7-BBE9890813C5}" destId="{CCA87ED0-4BCB-479B-AE86-5A5FF42E2030}" srcOrd="0" destOrd="0" presId="urn:microsoft.com/office/officeart/2005/8/layout/hierarchy2"/>
    <dgm:cxn modelId="{8245F31E-0758-4376-89FE-E214983CB08F}" type="presParOf" srcId="{CCA87ED0-4BCB-479B-AE86-5A5FF42E2030}" destId="{6EBC7370-9976-448F-A79F-CB0E23772F0C}" srcOrd="0" destOrd="0" presId="urn:microsoft.com/office/officeart/2005/8/layout/hierarchy2"/>
    <dgm:cxn modelId="{74F9CA35-2494-424B-AC9E-FEA2E77B4507}" type="presParOf" srcId="{58AF2F06-048B-4039-B5E7-BBE9890813C5}" destId="{34B1E17F-3554-40F9-8604-7643CAB09482}" srcOrd="1" destOrd="0" presId="urn:microsoft.com/office/officeart/2005/8/layout/hierarchy2"/>
    <dgm:cxn modelId="{052ACD28-26CE-4550-8D5A-BC35716DD957}" type="presParOf" srcId="{34B1E17F-3554-40F9-8604-7643CAB09482}" destId="{78D60222-ED45-436C-8143-41F442A6BF50}" srcOrd="0" destOrd="0" presId="urn:microsoft.com/office/officeart/2005/8/layout/hierarchy2"/>
    <dgm:cxn modelId="{1D6500B8-9895-484B-B3EA-75CD1CC45BAF}" type="presParOf" srcId="{34B1E17F-3554-40F9-8604-7643CAB09482}" destId="{8CBCB4A0-D1AC-47DB-9ACD-A1C1796B8B08}" srcOrd="1" destOrd="0" presId="urn:microsoft.com/office/officeart/2005/8/layout/hierarchy2"/>
    <dgm:cxn modelId="{D3155D05-3C9A-42FC-A1C7-9403B9021125}" type="presParOf" srcId="{8CBCB4A0-D1AC-47DB-9ACD-A1C1796B8B08}" destId="{6532BABF-1FF6-48BF-A4C0-D3925213B070}" srcOrd="0" destOrd="0" presId="urn:microsoft.com/office/officeart/2005/8/layout/hierarchy2"/>
    <dgm:cxn modelId="{DDBF08FF-31E5-41A4-8679-5A7AF5134F9B}" type="presParOf" srcId="{6532BABF-1FF6-48BF-A4C0-D3925213B070}" destId="{21D21B43-A54B-4D43-B5B8-B4D5A9D2EA17}" srcOrd="0" destOrd="0" presId="urn:microsoft.com/office/officeart/2005/8/layout/hierarchy2"/>
    <dgm:cxn modelId="{03BD3EB5-401D-4453-8E04-37CAFC5B4AF3}" type="presParOf" srcId="{8CBCB4A0-D1AC-47DB-9ACD-A1C1796B8B08}" destId="{4B09C10A-64B8-49C6-9738-5EB08729960A}" srcOrd="1" destOrd="0" presId="urn:microsoft.com/office/officeart/2005/8/layout/hierarchy2"/>
    <dgm:cxn modelId="{D5D6660B-7BB4-411B-BB10-2D2E16DFF121}" type="presParOf" srcId="{4B09C10A-64B8-49C6-9738-5EB08729960A}" destId="{6A4AD329-6BF7-49FC-A793-24662F0BFD27}" srcOrd="0" destOrd="0" presId="urn:microsoft.com/office/officeart/2005/8/layout/hierarchy2"/>
    <dgm:cxn modelId="{6132A0A9-3ACA-4F03-8FF5-777B01A2484C}" type="presParOf" srcId="{4B09C10A-64B8-49C6-9738-5EB08729960A}" destId="{04B188B0-D26B-45C5-BFE8-F44AD88EE992}" srcOrd="1" destOrd="0" presId="urn:microsoft.com/office/officeart/2005/8/layout/hierarchy2"/>
    <dgm:cxn modelId="{91F1AC7C-945A-4FB4-8F31-587947BB07FA}" type="presParOf" srcId="{8CBCB4A0-D1AC-47DB-9ACD-A1C1796B8B08}" destId="{2295E07F-69C3-4E25-B50F-9F081571F672}" srcOrd="2" destOrd="0" presId="urn:microsoft.com/office/officeart/2005/8/layout/hierarchy2"/>
    <dgm:cxn modelId="{9AE5A26D-E319-4F30-B8E2-F0A18E6CB503}" type="presParOf" srcId="{2295E07F-69C3-4E25-B50F-9F081571F672}" destId="{36B2BF96-D96F-4CE7-9228-BABB5A8FFC3E}" srcOrd="0" destOrd="0" presId="urn:microsoft.com/office/officeart/2005/8/layout/hierarchy2"/>
    <dgm:cxn modelId="{43BF6725-DCB2-48CE-AD36-2EE132AF2910}" type="presParOf" srcId="{8CBCB4A0-D1AC-47DB-9ACD-A1C1796B8B08}" destId="{F1FE3D3B-84BC-4639-BD35-D1EFD543AF68}" srcOrd="3" destOrd="0" presId="urn:microsoft.com/office/officeart/2005/8/layout/hierarchy2"/>
    <dgm:cxn modelId="{FCAA7805-4E65-46B3-862F-8070D6C1C066}" type="presParOf" srcId="{F1FE3D3B-84BC-4639-BD35-D1EFD543AF68}" destId="{2586754A-9CB4-4A4C-BC71-52D7C050E1D9}" srcOrd="0" destOrd="0" presId="urn:microsoft.com/office/officeart/2005/8/layout/hierarchy2"/>
    <dgm:cxn modelId="{D7030CFC-887D-48FA-B0C8-9B68EEC99850}" type="presParOf" srcId="{F1FE3D3B-84BC-4639-BD35-D1EFD543AF68}" destId="{31DDBDDF-D4A9-4716-90A8-9AE42CA7E32C}" srcOrd="1" destOrd="0" presId="urn:microsoft.com/office/officeart/2005/8/layout/hierarchy2"/>
    <dgm:cxn modelId="{CBC4D284-0699-460E-BE93-597157629AE3}" type="presParOf" srcId="{58AF2F06-048B-4039-B5E7-BBE9890813C5}" destId="{D31BB7C5-A217-4E3F-8EB3-EDEE6A2C9A0F}" srcOrd="2" destOrd="0" presId="urn:microsoft.com/office/officeart/2005/8/layout/hierarchy2"/>
    <dgm:cxn modelId="{44373C67-F0E8-48FD-9A5E-45E3E8ED41F9}" type="presParOf" srcId="{D31BB7C5-A217-4E3F-8EB3-EDEE6A2C9A0F}" destId="{F5888183-2CA9-45C0-8147-3557A2C69B34}" srcOrd="0" destOrd="0" presId="urn:microsoft.com/office/officeart/2005/8/layout/hierarchy2"/>
    <dgm:cxn modelId="{657EEA11-13D1-4CA0-BAC7-5E52AF385923}" type="presParOf" srcId="{58AF2F06-048B-4039-B5E7-BBE9890813C5}" destId="{84DA1EFF-2079-4893-B462-236726A5ACE7}" srcOrd="3" destOrd="0" presId="urn:microsoft.com/office/officeart/2005/8/layout/hierarchy2"/>
    <dgm:cxn modelId="{5A50A86B-2F62-46E8-A8D2-03A22EDD6A52}" type="presParOf" srcId="{84DA1EFF-2079-4893-B462-236726A5ACE7}" destId="{D791A86A-3533-4FB7-851D-ACF6B455DDB9}" srcOrd="0" destOrd="0" presId="urn:microsoft.com/office/officeart/2005/8/layout/hierarchy2"/>
    <dgm:cxn modelId="{07550A00-025E-4168-B7EE-CF4F9507D35F}" type="presParOf" srcId="{84DA1EFF-2079-4893-B462-236726A5ACE7}" destId="{D4D55345-1B30-4045-845D-4C825C472A77}" srcOrd="1" destOrd="0" presId="urn:microsoft.com/office/officeart/2005/8/layout/hierarchy2"/>
    <dgm:cxn modelId="{8ED8559B-EC2D-480B-A56F-0BB5E5B4662D}" type="presParOf" srcId="{58AF2F06-048B-4039-B5E7-BBE9890813C5}" destId="{F9E92E08-982B-47F9-BBEB-4318D9B7CFA3}" srcOrd="4" destOrd="0" presId="urn:microsoft.com/office/officeart/2005/8/layout/hierarchy2"/>
    <dgm:cxn modelId="{8958059C-42B7-4388-940A-D7F673A099D4}" type="presParOf" srcId="{F9E92E08-982B-47F9-BBEB-4318D9B7CFA3}" destId="{A078795D-479A-4C2B-B842-E20A3BC76BFB}" srcOrd="0" destOrd="0" presId="urn:microsoft.com/office/officeart/2005/8/layout/hierarchy2"/>
    <dgm:cxn modelId="{835ED840-57A0-42ED-A284-E5D9023286F0}" type="presParOf" srcId="{58AF2F06-048B-4039-B5E7-BBE9890813C5}" destId="{B164DD27-DBDB-4D73-B983-9FAE9DABA363}" srcOrd="5" destOrd="0" presId="urn:microsoft.com/office/officeart/2005/8/layout/hierarchy2"/>
    <dgm:cxn modelId="{916D9D3A-E4C8-4B18-BE30-29CE63531CC1}" type="presParOf" srcId="{B164DD27-DBDB-4D73-B983-9FAE9DABA363}" destId="{E9343CAB-3F12-47CF-BC39-BCE5A3306CEE}" srcOrd="0" destOrd="0" presId="urn:microsoft.com/office/officeart/2005/8/layout/hierarchy2"/>
    <dgm:cxn modelId="{468342B5-EEC0-4FD6-BCC4-2B48AB6DB4F0}" type="presParOf" srcId="{B164DD27-DBDB-4D73-B983-9FAE9DABA363}" destId="{C7B43A96-EB26-478D-88D8-7601AA261409}" srcOrd="1" destOrd="0" presId="urn:microsoft.com/office/officeart/2005/8/layout/hierarchy2"/>
    <dgm:cxn modelId="{6DCEC11A-03F1-4D08-BB67-DA1BEA8C70FF}" type="presParOf" srcId="{58AF2F06-048B-4039-B5E7-BBE9890813C5}" destId="{8B0649DC-F6EA-4208-8AD1-F197BD73C9F9}" srcOrd="6" destOrd="0" presId="urn:microsoft.com/office/officeart/2005/8/layout/hierarchy2"/>
    <dgm:cxn modelId="{A91BDCA6-4E0D-4E15-AD63-257C5DD0E8BB}" type="presParOf" srcId="{8B0649DC-F6EA-4208-8AD1-F197BD73C9F9}" destId="{4BCFED35-F601-4194-8BC9-84017F3A8F16}" srcOrd="0" destOrd="0" presId="urn:microsoft.com/office/officeart/2005/8/layout/hierarchy2"/>
    <dgm:cxn modelId="{6EB85107-9DEC-43C5-9EAA-9B993C2C5DA3}" type="presParOf" srcId="{58AF2F06-048B-4039-B5E7-BBE9890813C5}" destId="{59C288D5-48FB-4A9B-9711-5E402468422B}" srcOrd="7" destOrd="0" presId="urn:microsoft.com/office/officeart/2005/8/layout/hierarchy2"/>
    <dgm:cxn modelId="{F95997BD-0E9E-413A-B1BE-E70E50BE32F1}" type="presParOf" srcId="{59C288D5-48FB-4A9B-9711-5E402468422B}" destId="{B48E2DE7-1806-404E-868C-7211EC0AF81B}" srcOrd="0" destOrd="0" presId="urn:microsoft.com/office/officeart/2005/8/layout/hierarchy2"/>
    <dgm:cxn modelId="{E5284C47-52FC-4273-8A09-CF8392293712}" type="presParOf" srcId="{59C288D5-48FB-4A9B-9711-5E402468422B}" destId="{CF8D80CF-A23F-45DD-B81D-D7A8D74B0AD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8B507-8F3A-4D5B-BC5C-C6815E686395}">
      <dsp:nvSpPr>
        <dsp:cNvPr id="0" name=""/>
        <dsp:cNvSpPr/>
      </dsp:nvSpPr>
      <dsp:spPr>
        <a:xfrm>
          <a:off x="258691" y="2163673"/>
          <a:ext cx="1881141" cy="940570"/>
        </a:xfrm>
        <a:prstGeom prst="roundRect">
          <a:avLst>
            <a:gd name="adj" fmla="val 10000"/>
          </a:avLst>
        </a:prstGeom>
        <a:solidFill>
          <a:schemeClr val="accent5">
            <a:alpha val="90000"/>
          </a:schemeClr>
        </a:solidFill>
        <a:ln w="1905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accent6">
                  <a:lumMod val="75000"/>
                </a:schemeClr>
              </a:solidFill>
              <a:latin typeface="Calibri" panose="020F0502020204030204"/>
              <a:ea typeface="+mn-ea"/>
              <a:cs typeface="+mn-cs"/>
            </a:rPr>
            <a:t>Perform Care</a:t>
          </a:r>
        </a:p>
      </dsp:txBody>
      <dsp:txXfrm>
        <a:off x="286239" y="2191221"/>
        <a:ext cx="1826045" cy="885474"/>
      </dsp:txXfrm>
    </dsp:sp>
    <dsp:sp modelId="{CCA87ED0-4BCB-479B-AE86-5A5FF42E2030}">
      <dsp:nvSpPr>
        <dsp:cNvPr id="0" name=""/>
        <dsp:cNvSpPr/>
      </dsp:nvSpPr>
      <dsp:spPr>
        <a:xfrm rot="17692822">
          <a:off x="1621823" y="1804808"/>
          <a:ext cx="1788476" cy="35815"/>
        </a:xfrm>
        <a:custGeom>
          <a:avLst/>
          <a:gdLst/>
          <a:ahLst/>
          <a:cxnLst/>
          <a:rect l="0" t="0" r="0" b="0"/>
          <a:pathLst>
            <a:path>
              <a:moveTo>
                <a:pt x="0" y="17907"/>
              </a:moveTo>
              <a:lnTo>
                <a:pt x="1788476" y="179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471349" y="1778004"/>
        <a:ext cx="89423" cy="89423"/>
      </dsp:txXfrm>
    </dsp:sp>
    <dsp:sp modelId="{78D60222-ED45-436C-8143-41F442A6BF50}">
      <dsp:nvSpPr>
        <dsp:cNvPr id="0" name=""/>
        <dsp:cNvSpPr/>
      </dsp:nvSpPr>
      <dsp:spPr>
        <a:xfrm>
          <a:off x="2892289" y="541188"/>
          <a:ext cx="1881141" cy="940570"/>
        </a:xfrm>
        <a:prstGeom prst="roundRect">
          <a:avLst>
            <a:gd name="adj" fmla="val 10000"/>
          </a:avLst>
        </a:prstGeom>
        <a:solidFill>
          <a:schemeClr val="accent5">
            <a:alpha val="90000"/>
          </a:schemeClr>
        </a:solidFill>
        <a:ln w="1905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accent6">
                  <a:lumMod val="75000"/>
                </a:schemeClr>
              </a:solidFill>
              <a:latin typeface="Calibri" panose="020F0502020204030204"/>
              <a:ea typeface="+mn-ea"/>
              <a:cs typeface="+mn-cs"/>
            </a:rPr>
            <a:t>DD Eligibility</a:t>
          </a:r>
        </a:p>
      </dsp:txBody>
      <dsp:txXfrm>
        <a:off x="2919837" y="568736"/>
        <a:ext cx="1826045" cy="885474"/>
      </dsp:txXfrm>
    </dsp:sp>
    <dsp:sp modelId="{6532BABF-1FF6-48BF-A4C0-D3925213B070}">
      <dsp:nvSpPr>
        <dsp:cNvPr id="0" name=""/>
        <dsp:cNvSpPr/>
      </dsp:nvSpPr>
      <dsp:spPr>
        <a:xfrm rot="19457599">
          <a:off x="4686332" y="723152"/>
          <a:ext cx="926653" cy="35815"/>
        </a:xfrm>
        <a:custGeom>
          <a:avLst/>
          <a:gdLst/>
          <a:ahLst/>
          <a:cxnLst/>
          <a:rect l="0" t="0" r="0" b="0"/>
          <a:pathLst>
            <a:path>
              <a:moveTo>
                <a:pt x="0" y="17907"/>
              </a:moveTo>
              <a:lnTo>
                <a:pt x="926653" y="179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26492" y="717893"/>
        <a:ext cx="46332" cy="46332"/>
      </dsp:txXfrm>
    </dsp:sp>
    <dsp:sp modelId="{6A4AD329-6BF7-49FC-A793-24662F0BFD27}">
      <dsp:nvSpPr>
        <dsp:cNvPr id="0" name=""/>
        <dsp:cNvSpPr/>
      </dsp:nvSpPr>
      <dsp:spPr>
        <a:xfrm>
          <a:off x="5525887" y="360"/>
          <a:ext cx="1881141" cy="940570"/>
        </a:xfrm>
        <a:prstGeom prst="roundRect">
          <a:avLst>
            <a:gd name="adj" fmla="val 10000"/>
          </a:avLst>
        </a:prstGeom>
        <a:solidFill>
          <a:schemeClr val="accent5">
            <a:alpha val="90000"/>
          </a:schemeClr>
        </a:solidFill>
        <a:ln w="1905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accent6">
                  <a:lumMod val="75000"/>
                </a:schemeClr>
              </a:solidFill>
              <a:latin typeface="Calibri" panose="020F0502020204030204"/>
              <a:ea typeface="+mn-ea"/>
              <a:cs typeface="+mn-cs"/>
            </a:rPr>
            <a:t>FSS/IIH</a:t>
          </a:r>
        </a:p>
      </dsp:txBody>
      <dsp:txXfrm>
        <a:off x="5553435" y="27908"/>
        <a:ext cx="1826045" cy="885474"/>
      </dsp:txXfrm>
    </dsp:sp>
    <dsp:sp modelId="{2295E07F-69C3-4E25-B50F-9F081571F672}">
      <dsp:nvSpPr>
        <dsp:cNvPr id="0" name=""/>
        <dsp:cNvSpPr/>
      </dsp:nvSpPr>
      <dsp:spPr>
        <a:xfrm rot="2142401">
          <a:off x="4686332" y="1263980"/>
          <a:ext cx="926653" cy="35815"/>
        </a:xfrm>
        <a:custGeom>
          <a:avLst/>
          <a:gdLst/>
          <a:ahLst/>
          <a:cxnLst/>
          <a:rect l="0" t="0" r="0" b="0"/>
          <a:pathLst>
            <a:path>
              <a:moveTo>
                <a:pt x="0" y="17907"/>
              </a:moveTo>
              <a:lnTo>
                <a:pt x="926653" y="179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26492" y="1258721"/>
        <a:ext cx="46332" cy="46332"/>
      </dsp:txXfrm>
    </dsp:sp>
    <dsp:sp modelId="{2586754A-9CB4-4A4C-BC71-52D7C050E1D9}">
      <dsp:nvSpPr>
        <dsp:cNvPr id="0" name=""/>
        <dsp:cNvSpPr/>
      </dsp:nvSpPr>
      <dsp:spPr>
        <a:xfrm>
          <a:off x="5525887" y="1082016"/>
          <a:ext cx="1881141" cy="940570"/>
        </a:xfrm>
        <a:prstGeom prst="roundRect">
          <a:avLst>
            <a:gd name="adj" fmla="val 10000"/>
          </a:avLst>
        </a:prstGeom>
        <a:solidFill>
          <a:schemeClr val="accent5">
            <a:alpha val="90000"/>
          </a:schemeClr>
        </a:solidFill>
        <a:ln w="1905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accent6">
                  <a:lumMod val="75000"/>
                </a:schemeClr>
              </a:solidFill>
              <a:latin typeface="Calibri" panose="020F0502020204030204"/>
              <a:ea typeface="+mn-ea"/>
              <a:cs typeface="+mn-cs"/>
            </a:rPr>
            <a:t>OOH</a:t>
          </a:r>
        </a:p>
      </dsp:txBody>
      <dsp:txXfrm>
        <a:off x="5553435" y="1109564"/>
        <a:ext cx="1826045" cy="885474"/>
      </dsp:txXfrm>
    </dsp:sp>
    <dsp:sp modelId="{D31BB7C5-A217-4E3F-8EB3-EDEE6A2C9A0F}">
      <dsp:nvSpPr>
        <dsp:cNvPr id="0" name=""/>
        <dsp:cNvSpPr/>
      </dsp:nvSpPr>
      <dsp:spPr>
        <a:xfrm rot="19457599">
          <a:off x="2052734" y="2345636"/>
          <a:ext cx="926653" cy="35815"/>
        </a:xfrm>
        <a:custGeom>
          <a:avLst/>
          <a:gdLst/>
          <a:ahLst/>
          <a:cxnLst/>
          <a:rect l="0" t="0" r="0" b="0"/>
          <a:pathLst>
            <a:path>
              <a:moveTo>
                <a:pt x="0" y="17907"/>
              </a:moveTo>
              <a:lnTo>
                <a:pt x="926653" y="17907"/>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92894" y="2340378"/>
        <a:ext cx="46332" cy="46332"/>
      </dsp:txXfrm>
    </dsp:sp>
    <dsp:sp modelId="{D791A86A-3533-4FB7-851D-ACF6B455DDB9}">
      <dsp:nvSpPr>
        <dsp:cNvPr id="0" name=""/>
        <dsp:cNvSpPr/>
      </dsp:nvSpPr>
      <dsp:spPr>
        <a:xfrm>
          <a:off x="2892289" y="1622845"/>
          <a:ext cx="1881141" cy="940570"/>
        </a:xfrm>
        <a:prstGeom prst="roundRect">
          <a:avLst>
            <a:gd name="adj" fmla="val 10000"/>
          </a:avLst>
        </a:prstGeom>
        <a:solidFill>
          <a:srgbClr val="FFC000">
            <a:alpha val="90000"/>
          </a:srgbClr>
        </a:solidFill>
        <a:ln w="190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a:solidFill>
                <a:sysClr val="windowText" lastClr="000000">
                  <a:hueOff val="0"/>
                  <a:satOff val="0"/>
                  <a:lumOff val="0"/>
                  <a:alphaOff val="0"/>
                </a:sysClr>
              </a:solidFill>
              <a:latin typeface="Calibri" panose="020F0502020204030204"/>
              <a:ea typeface="+mn-ea"/>
              <a:cs typeface="+mn-cs"/>
            </a:rPr>
            <a:t>CMO</a:t>
          </a:r>
        </a:p>
      </dsp:txBody>
      <dsp:txXfrm>
        <a:off x="2919837" y="1650393"/>
        <a:ext cx="1826045" cy="885474"/>
      </dsp:txXfrm>
    </dsp:sp>
    <dsp:sp modelId="{F9E92E08-982B-47F9-BBEB-4318D9B7CFA3}">
      <dsp:nvSpPr>
        <dsp:cNvPr id="0" name=""/>
        <dsp:cNvSpPr/>
      </dsp:nvSpPr>
      <dsp:spPr>
        <a:xfrm rot="2142401">
          <a:off x="2052734" y="2886464"/>
          <a:ext cx="926653" cy="35815"/>
        </a:xfrm>
        <a:custGeom>
          <a:avLst/>
          <a:gdLst/>
          <a:ahLst/>
          <a:cxnLst/>
          <a:rect l="0" t="0" r="0" b="0"/>
          <a:pathLst>
            <a:path>
              <a:moveTo>
                <a:pt x="0" y="17907"/>
              </a:moveTo>
              <a:lnTo>
                <a:pt x="926653" y="17907"/>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92894" y="2881206"/>
        <a:ext cx="46332" cy="46332"/>
      </dsp:txXfrm>
    </dsp:sp>
    <dsp:sp modelId="{E9343CAB-3F12-47CF-BC39-BCE5A3306CEE}">
      <dsp:nvSpPr>
        <dsp:cNvPr id="0" name=""/>
        <dsp:cNvSpPr/>
      </dsp:nvSpPr>
      <dsp:spPr>
        <a:xfrm>
          <a:off x="2892289" y="2704501"/>
          <a:ext cx="1881141" cy="940570"/>
        </a:xfrm>
        <a:prstGeom prst="roundRect">
          <a:avLst>
            <a:gd name="adj" fmla="val 10000"/>
          </a:avLst>
        </a:prstGeom>
        <a:solidFill>
          <a:srgbClr val="FFC000">
            <a:alpha val="90000"/>
          </a:srgbClr>
        </a:solidFill>
        <a:ln w="190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a:solidFill>
                <a:sysClr val="windowText" lastClr="000000">
                  <a:hueOff val="0"/>
                  <a:satOff val="0"/>
                  <a:lumOff val="0"/>
                  <a:alphaOff val="0"/>
                </a:sysClr>
              </a:solidFill>
              <a:latin typeface="Calibri" panose="020F0502020204030204"/>
              <a:ea typeface="+mn-ea"/>
              <a:cs typeface="+mn-cs"/>
            </a:rPr>
            <a:t>MRSS</a:t>
          </a:r>
        </a:p>
      </dsp:txBody>
      <dsp:txXfrm>
        <a:off x="2919837" y="2732049"/>
        <a:ext cx="1826045" cy="885474"/>
      </dsp:txXfrm>
    </dsp:sp>
    <dsp:sp modelId="{8B0649DC-F6EA-4208-8AD1-F197BD73C9F9}">
      <dsp:nvSpPr>
        <dsp:cNvPr id="0" name=""/>
        <dsp:cNvSpPr/>
      </dsp:nvSpPr>
      <dsp:spPr>
        <a:xfrm rot="3907178">
          <a:off x="1621823" y="3427293"/>
          <a:ext cx="1788476" cy="35815"/>
        </a:xfrm>
        <a:custGeom>
          <a:avLst/>
          <a:gdLst/>
          <a:ahLst/>
          <a:cxnLst/>
          <a:rect l="0" t="0" r="0" b="0"/>
          <a:pathLst>
            <a:path>
              <a:moveTo>
                <a:pt x="0" y="17907"/>
              </a:moveTo>
              <a:lnTo>
                <a:pt x="1788476" y="17907"/>
              </a:lnTo>
            </a:path>
          </a:pathLst>
        </a:custGeom>
        <a:noFill/>
        <a:ln w="28575" cap="flat" cmpd="sng" algn="ctr">
          <a:solidFill>
            <a:srgbClr val="4472C4">
              <a:shade val="80000"/>
              <a:hueOff val="0"/>
              <a:satOff val="0"/>
              <a:lumOff val="0"/>
              <a:alphaOff val="0"/>
            </a:srgbClr>
          </a:solidFill>
          <a:prstDash val="dashDot"/>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471349" y="3400488"/>
        <a:ext cx="89423" cy="89423"/>
      </dsp:txXfrm>
    </dsp:sp>
    <dsp:sp modelId="{B48E2DE7-1806-404E-868C-7211EC0AF81B}">
      <dsp:nvSpPr>
        <dsp:cNvPr id="0" name=""/>
        <dsp:cNvSpPr/>
      </dsp:nvSpPr>
      <dsp:spPr>
        <a:xfrm>
          <a:off x="2892289" y="3786157"/>
          <a:ext cx="1881141" cy="940570"/>
        </a:xfrm>
        <a:prstGeom prst="roundRect">
          <a:avLst>
            <a:gd name="adj" fmla="val 10000"/>
          </a:avLst>
        </a:prstGeom>
        <a:solidFill>
          <a:srgbClr val="FFC000">
            <a:alpha val="90000"/>
          </a:srgbClr>
        </a:solidFill>
        <a:ln w="190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a:solidFill>
                <a:sysClr val="windowText" lastClr="000000">
                  <a:hueOff val="0"/>
                  <a:satOff val="0"/>
                  <a:lumOff val="0"/>
                  <a:alphaOff val="0"/>
                </a:sysClr>
              </a:solidFill>
              <a:latin typeface="Calibri" panose="020F0502020204030204"/>
              <a:ea typeface="+mn-ea"/>
              <a:cs typeface="+mn-cs"/>
            </a:rPr>
            <a:t>FSO</a:t>
          </a:r>
        </a:p>
      </dsp:txBody>
      <dsp:txXfrm>
        <a:off x="2919837" y="3813705"/>
        <a:ext cx="1826045" cy="8854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3A189AD-3DF8-2C18-0DBD-97968F4A83A1}"/>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53251" name="Rectangle 3">
            <a:extLst>
              <a:ext uri="{FF2B5EF4-FFF2-40B4-BE49-F238E27FC236}">
                <a16:creationId xmlns:a16="http://schemas.microsoft.com/office/drawing/2014/main" id="{3C8670C0-1FF3-0449-89F7-C7E2A0E66BE3}"/>
              </a:ext>
            </a:extLst>
          </p:cNvPr>
          <p:cNvSpPr>
            <a:spLocks noGrp="1" noChangeArrowheads="1"/>
          </p:cNvSpPr>
          <p:nvPr>
            <p:ph type="dt" sz="quarter" idx="1"/>
          </p:nvPr>
        </p:nvSpPr>
        <p:spPr bwMode="auto">
          <a:xfrm>
            <a:off x="3970338"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53252" name="Rectangle 4">
            <a:extLst>
              <a:ext uri="{FF2B5EF4-FFF2-40B4-BE49-F238E27FC236}">
                <a16:creationId xmlns:a16="http://schemas.microsoft.com/office/drawing/2014/main" id="{49DE5F0E-F27E-A815-3CF1-FBBF8724E90F}"/>
              </a:ext>
            </a:extLst>
          </p:cNvPr>
          <p:cNvSpPr>
            <a:spLocks noGrp="1" noChangeArrowheads="1"/>
          </p:cNvSpPr>
          <p:nvPr>
            <p:ph type="ftr" sz="quarter" idx="2"/>
          </p:nvPr>
        </p:nvSpPr>
        <p:spPr bwMode="auto">
          <a:xfrm>
            <a:off x="0"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53253" name="Rectangle 5">
            <a:extLst>
              <a:ext uri="{FF2B5EF4-FFF2-40B4-BE49-F238E27FC236}">
                <a16:creationId xmlns:a16="http://schemas.microsoft.com/office/drawing/2014/main" id="{E07A802E-699E-B358-E379-F9350B99747A}"/>
              </a:ext>
            </a:extLst>
          </p:cNvPr>
          <p:cNvSpPr>
            <a:spLocks noGrp="1" noChangeArrowheads="1"/>
          </p:cNvSpPr>
          <p:nvPr>
            <p:ph type="sldNum" sz="quarter" idx="3"/>
          </p:nvPr>
        </p:nvSpPr>
        <p:spPr bwMode="auto">
          <a:xfrm>
            <a:off x="3970338"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algn="r" defTabSz="931863" eaLnBrk="1" hangingPunct="1">
              <a:defRPr sz="1200" smtClean="0"/>
            </a:lvl1pPr>
          </a:lstStyle>
          <a:p>
            <a:pPr>
              <a:defRPr/>
            </a:pPr>
            <a:fld id="{AA8F4347-41B6-46BF-B82F-3DB24FC214F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18:28:16.294"/>
    </inkml:context>
    <inkml:brush xml:id="br0">
      <inkml:brushProperty name="width" value="0.1" units="cm"/>
      <inkml:brushProperty name="height" value="0.1" units="cm"/>
      <inkml:brushProperty name="color" value="#FFFFFF"/>
    </inkml:brush>
  </inkml:definitions>
  <inkml:trace contextRef="#ctx0" brushRef="#br0">3239 266 24575,'-6'-4'0,"0"0"0,0 1 0,-1-1 0,1 1 0,-1 1 0,0 0 0,0-1 0,0 2 0,0-1 0,0 1 0,0 0 0,-13 1 0,-31-7 0,-19-6 0,-1 4 0,0 2 0,0 4 0,-119 9 0,131-1 0,2 3 0,-1 2 0,1 2 0,1 3 0,0 2 0,-73 34 0,60-28 0,56-20 0,0 1 0,-1 0 0,1 1 0,1 0 0,-22 13 0,34-18 0,0 0 0,0 0 0,0 1 0,0-1 0,0 0 0,0 0 0,0 0 0,0 0 0,0 0 0,0 0 0,0 0 0,0 1 0,0-1 0,0 0 0,0 0 0,0 0 0,0 0 0,0 0 0,0 0 0,0 1 0,0-1 0,0 0 0,0 0 0,0 0 0,0 0 0,0 0 0,0 0 0,0 1 0,0-1 0,0 0 0,0 0 0,0 0 0,0 0 0,0 0 0,0 0 0,1 0 0,-1 0 0,0 1 0,0-1 0,0 0 0,0 0 0,0 0 0,0 0 0,0 0 0,0 0 0,1 0 0,-1 0 0,0 0 0,0 0 0,0 0 0,0 0 0,0 0 0,0 0 0,1 0 0,-1 0 0,0 0 0,0 0 0,0 0 0,0 0 0,17 4 0,15 0 0,597-32 0,-610 27 0,220-26 0,-217 23 0,-46 6 0,-437 94 0,308-58 0,47-13 0,-483 130 0,552-138 0,37-16 0,0-1 0,0 0 0,-1 0 0,1 1 0,0-1 0,0 0 0,0 0 0,0 0 0,0 1 0,0-1 0,-1 0 0,1 0 0,0 1 0,0-1 0,0 0 0,0 1 0,0-1 0,0 0 0,0 0 0,0 1 0,0-1 0,0 0 0,0 0 0,0 1 0,1-1 0,-1 0 0,0 0 0,0 1 0,0-1 0,0 0 0,0 0 0,0 1 0,1-1 0,-1 0 0,0 0 0,0 0 0,0 1 0,1-1 0,-1 0 0,0 0 0,0 0 0,0 0 0,1 1 0,-1-1 0,0 0 0,0 0 0,1 0 0,-1 0 0,0 0 0,0 0 0,1 0 0,-1 0 0,0 0 0,1 0 0,10 3 0,0-1 0,1-1 0,21 1 0,484-6 0,-221-1 0,213-13 0,-87 3 0,-553 16 0,-188-2 0,316 2 0,-1-1 0,1 0 0,-1 0 0,1-1 0,-1 1 0,1-1 0,0 0 0,-1 0 0,1 0 0,-6-3 0,9 4 0,-1-1 0,1 1 0,0-1 0,0 1 0,0-1 0,0 1 0,0-1 0,0 1 0,0-1 0,0 1 0,0-1 0,0 1 0,0-1 0,0 1 0,0-1 0,0 1 0,0-1 0,1 1 0,-1-1 0,0 1 0,0-1 0,1 1 0,-1 0 0,0-1 0,0 1 0,1-1 0,-1 1 0,1 0 0,-1-1 0,0 1 0,1 0 0,-1-1 0,1 1 0,-1 0 0,0 0 0,1 0 0,-1-1 0,1 1 0,-1 0 0,2 0 0,16-10 0,2 0 0,28-9 0,711-211-11,-356 116-448,-234 58 365,-135 37 94,-34 19 0,1 0 0,-1-1 0,0 1 0,0 0 0,0 0 0,1 0 0,-1 0 0,0-1 0,0 1 0,0 0 0,0 0 0,0 0 0,1-1 0,-1 1 0,0 0 0,0 0 0,0-1 0,0 1 0,0 0 0,0 0 0,0-1 0,0 1 0,0 0 0,0 0 0,0-1 0,0 1 0,0 0 0,0 0 0,0-1 0,0 1 0,0 0 0,0 0 0,0-1 0,-1 1 0,1 0 0,0 0 0,0-1 0,0 1 0,0 0 0,0 0 0,-1 0 0,1 0 0,0-1 0,0 1 0,0 0 0,-1 0 0,1 0 0,0 0 0,0 0 0,0-1 0,-1 1 0,1 0 0,0 0 0,0 0 0,-1 0 0,1 0 0,0 0 0,0 0 0,-1 0 0,1 0 0,0 0 0,0 0 0,-1 0 0,-23-1 0,1 1 0,-1 1 0,1 0 0,-33 8 0,-347 57 0,-196 39-698,-1145 224-2782,601-110 2538,914-175 825,152-25 316,77-18-197,1-1 1,-1 0-1,0 0 0,0 0 1,0 0-1,1 0 1,-1 1-1,0-1 0,0 0 1,0 0-1,0 0 0,1 1 1,-1-1-1,0 0 0,0 0 1,0 0-1,0 1 1,0-1-1,0 0 0,0 0 1,0 1-1,0-1 0,0 0 1,0 0-1,0 1 0,0-1 1,0 0-1,0 0 1,0 0-1,0 1 0,0-1 1,0 0-1,0 0 0,0 1 1,0-1-1,0 0 0,0 0 1,-1 0-1,1 1 1,0-1-1,0 0 0,0 0 1,0 0-1,-1 1 0,1-1 1,0 0-1,0 0 0,0 0 1,-1 0-1,36 3 12,48-3 0,1182-56 653,-1051 33 1727,249-61 1,-201 37-2395,-45 9 0,-166 25 0,0-3 0,-2-1 0,52-27 0,27-11 0,1197-402-964,-1041 364 875,-243 79 89,-74 26 0,-1175 423 63,-22-50-1,966-310-62,-357 93 0,587-160 10,18-3 19,1-1 0,-1-1 0,0-1 0,-21 2 0,116-4 595,-26-2-475,172-4-149,360-54 0,117-98 0,-649 145 0,0-3 0,75-33 0,-124 48 0,-1-1 0,0 1 0,0-1 0,0 0 0,0 0 0,0 0 0,-1 0 0,1-1 0,0 1 0,1-4 0,-3 5 0,-1 1 0,1-1 0,-1 0 0,0 1 0,0-1 0,1 0 0,-1 1 0,0-1 0,0 0 0,0 1 0,0-1 0,0 0 0,0 0 0,0 1 0,0-1 0,0 0 0,0 1 0,0-1 0,0 0 0,-1 0 0,1 1 0,0-1 0,0 0 0,-1 1 0,1-1 0,-1 1 0,1-1 0,0 0 0,-1 0 0,-4-3 0,0 1 0,-1-1 0,1 1 0,-1 0 0,1 0 0,-1 0 0,0 1 0,-7-2 0,-17-6 0,-104-42 0,120 46 0,0-2 0,1 0 0,0 0 0,0-1 0,0-1 0,-20-21 0,32 31 0,1 0 0,-1-1 0,1 1 0,-1-1 0,1 1 0,-1-1 0,1 0 0,0 1 0,-1-1 0,1 1 0,0-1 0,-1 0 0,1 1 0,0-1 0,0 0 0,0 1 0,-1-1 0,1 0 0,0 1 0,0-1 0,0 0 0,0 1 0,0-1 0,0 0 0,1 1 0,-1-1 0,0 0 0,0 1 0,0-1 0,1 0 0,-1 1 0,0-1 0,1 0 0,-1 1 0,0-1 0,2 0 0,27-17 0,9 4 0,1 2 0,1 1 0,0 2 0,78-6 0,-44 6 0,257-36-1365,-196 29-5461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978A047-159E-422F-3522-8A8C10C6BC38}"/>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18435" name="Rectangle 3">
            <a:extLst>
              <a:ext uri="{FF2B5EF4-FFF2-40B4-BE49-F238E27FC236}">
                <a16:creationId xmlns:a16="http://schemas.microsoft.com/office/drawing/2014/main" id="{D011EEBE-1344-07F3-D4B8-435036D7024F}"/>
              </a:ext>
            </a:extLst>
          </p:cNvPr>
          <p:cNvSpPr>
            <a:spLocks noGrp="1" noChangeArrowheads="1"/>
          </p:cNvSpPr>
          <p:nvPr>
            <p:ph type="dt" idx="1"/>
          </p:nvPr>
        </p:nvSpPr>
        <p:spPr bwMode="auto">
          <a:xfrm>
            <a:off x="3970338"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12292" name="Rectangle 4">
            <a:extLst>
              <a:ext uri="{FF2B5EF4-FFF2-40B4-BE49-F238E27FC236}">
                <a16:creationId xmlns:a16="http://schemas.microsoft.com/office/drawing/2014/main" id="{3B93531B-C951-6F9D-4D5E-A7DE2BAE929D}"/>
              </a:ext>
            </a:extLst>
          </p:cNvPr>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D03C82A6-94BA-FA6D-959F-030B1738E4B2}"/>
              </a:ext>
            </a:extLst>
          </p:cNvPr>
          <p:cNvSpPr>
            <a:spLocks noGrp="1" noChangeArrowheads="1"/>
          </p:cNvSpPr>
          <p:nvPr>
            <p:ph type="body" sz="quarter" idx="3"/>
          </p:nvPr>
        </p:nvSpPr>
        <p:spPr bwMode="auto">
          <a:xfrm>
            <a:off x="701675" y="4416425"/>
            <a:ext cx="5607050" cy="4183063"/>
          </a:xfrm>
          <a:prstGeom prst="rect">
            <a:avLst/>
          </a:prstGeom>
          <a:noFill/>
          <a:ln>
            <a:noFill/>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a:extLst>
              <a:ext uri="{FF2B5EF4-FFF2-40B4-BE49-F238E27FC236}">
                <a16:creationId xmlns:a16="http://schemas.microsoft.com/office/drawing/2014/main" id="{612E0543-194A-D37C-F571-DF33E37F3B67}"/>
              </a:ext>
            </a:extLst>
          </p:cNvPr>
          <p:cNvSpPr>
            <a:spLocks noGrp="1" noChangeArrowheads="1"/>
          </p:cNvSpPr>
          <p:nvPr>
            <p:ph type="ftr" sz="quarter" idx="4"/>
          </p:nvPr>
        </p:nvSpPr>
        <p:spPr bwMode="auto">
          <a:xfrm>
            <a:off x="0"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18439" name="Rectangle 7">
            <a:extLst>
              <a:ext uri="{FF2B5EF4-FFF2-40B4-BE49-F238E27FC236}">
                <a16:creationId xmlns:a16="http://schemas.microsoft.com/office/drawing/2014/main" id="{32A71FCA-9B77-65EC-2907-48230EF013C4}"/>
              </a:ext>
            </a:extLst>
          </p:cNvPr>
          <p:cNvSpPr>
            <a:spLocks noGrp="1" noChangeArrowheads="1"/>
          </p:cNvSpPr>
          <p:nvPr>
            <p:ph type="sldNum" sz="quarter" idx="5"/>
          </p:nvPr>
        </p:nvSpPr>
        <p:spPr bwMode="auto">
          <a:xfrm>
            <a:off x="3970338"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algn="r" defTabSz="931863" eaLnBrk="1" hangingPunct="1">
              <a:defRPr sz="1200" smtClean="0"/>
            </a:lvl1pPr>
          </a:lstStyle>
          <a:p>
            <a:pPr>
              <a:defRPr/>
            </a:pPr>
            <a:fld id="{DB7D00FA-5DF1-4918-A44D-A3E5CD4D12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DCF.ASKRFP@dcf.nj.gov"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ukerusystems.co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5A8CDE5-5BD0-5E18-594D-B880DA0CA593}"/>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A4013AEB-3B1B-74F4-9CA0-1BCF22865F6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Intro Static Page</a:t>
            </a:r>
          </a:p>
        </p:txBody>
      </p:sp>
      <p:sp>
        <p:nvSpPr>
          <p:cNvPr id="15364" name="Slide Number Placeholder 3">
            <a:extLst>
              <a:ext uri="{FF2B5EF4-FFF2-40B4-BE49-F238E27FC236}">
                <a16:creationId xmlns:a16="http://schemas.microsoft.com/office/drawing/2014/main" id="{D867700D-2DF4-7298-FE70-ADAC6A97754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E4A3853E-8405-48C8-8093-14D75F0412CF}"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DA9D9-0765-4ED0-85BB-F4AD35C79108}" type="slidenum">
              <a:rPr lang="en-US" smtClean="0"/>
              <a:t>11</a:t>
            </a:fld>
            <a:endParaRPr lang="en-US"/>
          </a:p>
        </p:txBody>
      </p:sp>
    </p:spTree>
    <p:extLst>
      <p:ext uri="{BB962C8B-B14F-4D97-AF65-F5344CB8AC3E}">
        <p14:creationId xmlns:p14="http://schemas.microsoft.com/office/powerpoint/2010/main" val="956230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Margie</a:t>
            </a:r>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smtClean="0"/>
              <a:pPr>
                <a:defRPr/>
              </a:pPr>
              <a:t>12</a:t>
            </a:fld>
            <a:endParaRPr lang="en-US" altLang="en-US"/>
          </a:p>
        </p:txBody>
      </p:sp>
    </p:spTree>
    <p:extLst>
      <p:ext uri="{BB962C8B-B14F-4D97-AF65-F5344CB8AC3E}">
        <p14:creationId xmlns:p14="http://schemas.microsoft.com/office/powerpoint/2010/main" val="3510162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cs typeface="Calibri"/>
              </a:rPr>
              <a:t>GIA </a:t>
            </a:r>
          </a:p>
          <a:p>
            <a:endParaRPr lang="en-US" dirty="0">
              <a:latin typeface="Calibri"/>
              <a:cs typeface="Calibri"/>
            </a:endParaRPr>
          </a:p>
          <a:p>
            <a:endParaRPr lang="en-US" dirty="0">
              <a:latin typeface="Calibri"/>
              <a:cs typeface="Calibri"/>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Now, we would like to provide some information about the RFQ process, provider requirements, and deadlines: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After the RFQ Deadline, DCF will conduct a preliminary review of each response to determine where it is eligible for evaluation or immediate rejection based on the criteria stated in the RFQ. Responses meeting the initial screening requirements of the RFQ will be distributed to the Evaluation Committee for its review and recommendations. The voting members of the Evaluation Committee will review responses, deliberate as a group, and recommend final funding decisions.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pPr>
            <a:endParaRPr lang="en-US" sz="1200" dirty="0">
              <a:solidFill>
                <a:srgbClr val="002060"/>
              </a:solidFill>
              <a:effectLst/>
              <a:ea typeface="Arial" panose="020B0604020202020204" pitchFamily="34" charset="0"/>
              <a:cs typeface="Arial"/>
            </a:endParaRPr>
          </a:p>
          <a:p>
            <a:pPr algn="just">
              <a:spcBef>
                <a:spcPts val="0"/>
              </a:spcBef>
              <a:spcAft>
                <a:spcPts val="0"/>
              </a:spcAft>
            </a:pPr>
            <a:r>
              <a:rPr lang="en-US" sz="1200" dirty="0">
                <a:solidFill>
                  <a:srgbClr val="002060"/>
                </a:solidFill>
                <a:effectLst/>
                <a:ea typeface="Arial" panose="020B0604020202020204" pitchFamily="34" charset="0"/>
                <a:cs typeface="Arial"/>
              </a:rPr>
              <a:t>DCF will </a:t>
            </a:r>
            <a:r>
              <a:rPr lang="en-US" sz="1200" dirty="0">
                <a:solidFill>
                  <a:srgbClr val="002060"/>
                </a:solidFill>
                <a:ea typeface="Arial" panose="020B0604020202020204" pitchFamily="34" charset="0"/>
                <a:cs typeface="Arial"/>
              </a:rPr>
              <a:t>send an</a:t>
            </a:r>
            <a:r>
              <a:rPr lang="en-US" sz="1200" dirty="0">
                <a:solidFill>
                  <a:srgbClr val="002060"/>
                </a:solidFill>
                <a:effectLst/>
                <a:ea typeface="Arial" panose="020B0604020202020204" pitchFamily="34" charset="0"/>
                <a:cs typeface="Arial"/>
              </a:rPr>
              <a:t> official decision letter to all </a:t>
            </a:r>
            <a:r>
              <a:rPr lang="en-US" sz="1200" dirty="0">
                <a:solidFill>
                  <a:srgbClr val="002060"/>
                </a:solidFill>
                <a:ea typeface="Arial" panose="020B0604020202020204" pitchFamily="34" charset="0"/>
                <a:cs typeface="Arial"/>
              </a:rPr>
              <a:t>respondents </a:t>
            </a:r>
            <a:r>
              <a:rPr lang="en-US" sz="1200" dirty="0">
                <a:solidFill>
                  <a:srgbClr val="002060"/>
                </a:solidFill>
                <a:effectLst/>
                <a:ea typeface="Arial" panose="020B0604020202020204" pitchFamily="34" charset="0"/>
                <a:cs typeface="Arial"/>
              </a:rPr>
              <a:t>once a final qualification decision is made.</a:t>
            </a:r>
          </a:p>
          <a:p>
            <a:pPr algn="just">
              <a:spcBef>
                <a:spcPts val="0"/>
              </a:spcBef>
              <a:spcAft>
                <a:spcPts val="0"/>
              </a:spcAft>
            </a:pPr>
            <a:endParaRPr lang="en-US" sz="1200" dirty="0">
              <a:solidFill>
                <a:srgbClr val="002060"/>
              </a:solidFill>
              <a:ea typeface="Arial" panose="020B0604020202020204" pitchFamily="34" charset="0"/>
              <a:cs typeface="Arial"/>
            </a:endParaRPr>
          </a:p>
          <a:p>
            <a:pPr algn="just">
              <a:spcBef>
                <a:spcPts val="0"/>
              </a:spcBef>
              <a:spcAft>
                <a:spcPts val="0"/>
              </a:spcAft>
            </a:pPr>
            <a:r>
              <a:rPr lang="en-US" sz="1200" dirty="0">
                <a:solidFill>
                  <a:srgbClr val="002060"/>
                </a:solidFill>
                <a:ea typeface="Arial" panose="020B0604020202020204" pitchFamily="34" charset="0"/>
                <a:cs typeface="Arial"/>
              </a:rPr>
              <a:t>If qualified, post-award documentation will be collected from the provider by the DCF Office of Contract Administration. The CSOC respite contract administrator will reach out to the agency via email to begin the process.</a:t>
            </a:r>
            <a:endParaRPr lang="en-US" sz="1200" dirty="0">
              <a:solidFill>
                <a:srgbClr val="002060"/>
              </a:solidFill>
              <a:effectLst/>
              <a:ea typeface="Arial" panose="020B0604020202020204" pitchFamily="34" charset="0"/>
              <a:cs typeface="Arial"/>
            </a:endParaRPr>
          </a:p>
          <a:p>
            <a:endParaRPr lang="en-US" dirty="0">
              <a:latin typeface="Calibri"/>
              <a:cs typeface="Calibri"/>
            </a:endParaRPr>
          </a:p>
          <a:p>
            <a:endParaRPr lang="en-US" dirty="0">
              <a:latin typeface="Calibri"/>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a:cs typeface="Arial"/>
              </a:rPr>
              <a:t>CSOC’s Medicaid unit will send qualified respondents a NJ </a:t>
            </a:r>
            <a:r>
              <a:rPr lang="en-US" sz="1200" dirty="0" err="1">
                <a:latin typeface="Arial"/>
                <a:cs typeface="Arial"/>
              </a:rPr>
              <a:t>FamilyCare</a:t>
            </a:r>
            <a:r>
              <a:rPr lang="en-US" sz="1200" dirty="0">
                <a:latin typeface="Arial"/>
                <a:cs typeface="Arial"/>
              </a:rPr>
              <a:t>/Medicaid Provider Application via email. Applications must be completed and submitted directly to CSOC’s Medicaid unit.</a:t>
            </a:r>
          </a:p>
          <a:p>
            <a:endParaRPr lang="en-US" dirty="0">
              <a:latin typeface="Calibri"/>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cs typeface="Arial"/>
              </a:rPr>
              <a:t> Once the contract is executed, the CSOC Respite program team will send a welcome email including information on trainings, billing, referrals, and background check requirements to newly contracted providers.</a:t>
            </a:r>
            <a:endParaRPr lang="en-US" sz="1200" dirty="0">
              <a:solidFill>
                <a:srgbClr val="002060"/>
              </a:solidFill>
              <a:effectLst/>
              <a:ea typeface="Arial" panose="020B0604020202020204" pitchFamily="34" charset="0"/>
              <a:cs typeface="Arial"/>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a:pPr>
                <a:defRPr/>
              </a:pPr>
              <a:t>13</a:t>
            </a:fld>
            <a:endParaRPr lang="en-US" altLang="en-US"/>
          </a:p>
        </p:txBody>
      </p:sp>
    </p:spTree>
    <p:extLst>
      <p:ext uri="{BB962C8B-B14F-4D97-AF65-F5344CB8AC3E}">
        <p14:creationId xmlns:p14="http://schemas.microsoft.com/office/powerpoint/2010/main" val="3987662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GIA</a:t>
            </a:r>
          </a:p>
          <a:p>
            <a:r>
              <a:rPr lang="en-US" b="1" dirty="0">
                <a:latin typeface="Calibri"/>
                <a:cs typeface="Calibri"/>
              </a:rPr>
              <a:t>Background Checks: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-Providers will ensure all employees rendering services to youth receiving CSOC funding will receive fingerprint background checks that include state and federal Criminal History Record Information (CHRI) during the hiring process and every two years thereafter.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-Once a provider is qualified, CSOC will provide an information packet via email describing the steps for the fingerprinting background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cost of the fingerprinting background check will be paid for by DCF. The Provider agency will be responsible for ensuring background check clearance for all staff providing CSOC-funded services to youth. This does not include administrative staff if they have no contact with the youth in the program.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-Fingerprinting/background check results are obtained by accessing the DHS records database as described in the information packet provided by CSOC. The provider must maintain a record of the background check results on file and available upon CSOC’s request.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-In addition, qualified providers must ensure that the names of all agency employees, volunteers, and consultants that provide services to youth with I/DD shall be checked against the names found in the Central Registry of Offenders Against Individuals with Developmental Disabilities. If a qualified provider does not have access to the system, DCF CSOC should be notified so access can be granted.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Additional information about the Central Registry of Offenders can be found on the NJ Department of Human Services website found in the chat.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a:cs typeface="Calibri"/>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Another Key Component is Compliance with Reporting as there are different situations that must be reported.</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b="1" dirty="0">
                <a:effectLst/>
                <a:latin typeface="Calibri" panose="020F0502020204030204" pitchFamily="34" charset="0"/>
                <a:ea typeface="Calibri" panose="020F0502020204030204" pitchFamily="34" charset="0"/>
                <a:cs typeface="Calibri" panose="020F0502020204030204" pitchFamily="34" charset="0"/>
              </a:rPr>
              <a:t>NJ Abuse- </a:t>
            </a:r>
            <a:r>
              <a:rPr lang="en-US" sz="1800" dirty="0">
                <a:effectLst/>
                <a:latin typeface="Calibri" panose="020F0502020204030204" pitchFamily="34" charset="0"/>
                <a:ea typeface="Calibri" panose="020F0502020204030204" pitchFamily="34" charset="0"/>
                <a:cs typeface="Calibri" panose="020F0502020204030204" pitchFamily="34" charset="0"/>
              </a:rPr>
              <a:t>As mandated reporters, providers must comply with the requirement to report suspected abuse and neglect against a child under 18 yo to the NJ Division of Child Protection and Permanency through the State Central Registry hotline. In addition, any suspected abuse and neglect against a vulnerable youth 18 years of age or older must be reported to Adult Protective Services (APS). You can find more information about reporting abuse by visiting the websites found in the chat.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b="1" dirty="0">
                <a:effectLst/>
                <a:latin typeface="Calibri" panose="020F0502020204030204" pitchFamily="34" charset="0"/>
                <a:ea typeface="Calibri" panose="020F0502020204030204" pitchFamily="34" charset="0"/>
                <a:cs typeface="Calibri" panose="020F0502020204030204" pitchFamily="34" charset="0"/>
              </a:rPr>
              <a:t>Danielle’s Law- Providers are required to adhere to </a:t>
            </a:r>
            <a:r>
              <a:rPr lang="en-US" sz="18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Danielle's Law which requires staff working in facilities that provide services to individuals with intellectual/developmental or traumatic brain injury to call 911 when there is a life-threatening emergency.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b="1" dirty="0">
                <a:effectLst/>
                <a:latin typeface="Calibri" panose="020F0502020204030204" pitchFamily="34" charset="0"/>
                <a:ea typeface="Calibri" panose="020F0502020204030204" pitchFamily="34" charset="0"/>
                <a:cs typeface="Calibri" panose="020F0502020204030204" pitchFamily="34" charset="0"/>
              </a:rPr>
              <a:t>UIR (Unusual Incident Reporting)-</a:t>
            </a:r>
            <a:r>
              <a:rPr lang="en-US" sz="1800" dirty="0">
                <a:effectLst/>
                <a:latin typeface="Calibri" panose="020F0502020204030204" pitchFamily="34" charset="0"/>
                <a:ea typeface="Calibri" panose="020F0502020204030204" pitchFamily="34" charset="0"/>
                <a:cs typeface="Calibri" panose="020F0502020204030204" pitchFamily="34" charset="0"/>
              </a:rPr>
              <a:t>Pursuant to Administrative Order 2:05, providers are required to report all related accidents, incidents, or unusual occurrences involving staff, youth, and/or families by notifying CSOC’s Family Support Services Program Lead and submitting an Unusual Incident Report (UIR) through the Universal Incident Management Reporting System (UIRMS). You can obtain more information about the UIR reporting process at the NJ Dept of Human Services website found in the chat.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In addition, CSOC offers virtual UIR training at no cost to providers. A copy of the Provider UIR training PowerPoint presentation will be sent to Qualified Providers in a CSOC welcome email.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rPr>
              <a:t>HIPAA</a:t>
            </a:r>
            <a:r>
              <a:rPr lang="en-US" sz="1800" b="0" dirty="0">
                <a:solidFill>
                  <a:srgbClr val="000000"/>
                </a:solidFill>
                <a:effectLst/>
                <a:latin typeface="Calibri" panose="020F0502020204030204" pitchFamily="34" charset="0"/>
                <a:ea typeface="Times New Roman" panose="02020603050405020304" pitchFamily="18" charset="0"/>
              </a:rPr>
              <a:t>- In addition</a:t>
            </a:r>
            <a:r>
              <a:rPr lang="en-US" sz="1800" b="1" dirty="0">
                <a:solidFill>
                  <a:srgbClr val="000000"/>
                </a:solidFill>
                <a:effectLst/>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Qualified providers are required to adhere to the requirements of HIPAA. As DCF is considered a “covered entity” as defined by HIPAA, any agency contracted with DCF to provide services is responsible for adhering to HIPAA requirements. You can learn more about HIPAA requirements via the link in the chat.</a:t>
            </a:r>
            <a:endParaRPr lang="en-US" sz="1800" dirty="0">
              <a:solidFill>
                <a:srgbClr val="000000"/>
              </a:solidFill>
              <a:effectLst/>
              <a:latin typeface="Arial" panose="020B0604020202020204" pitchFamily="34" charset="0"/>
              <a:ea typeface="Times New Roman" panose="02020603050405020304" pitchFamily="18" charset="0"/>
            </a:endParaRPr>
          </a:p>
          <a:p>
            <a:endParaRPr lang="en-US" dirty="0">
              <a:latin typeface="Calibri"/>
              <a:cs typeface="Calibri"/>
            </a:endParaRPr>
          </a:p>
          <a:p>
            <a:endParaRPr lang="en-US" dirty="0">
              <a:latin typeface="Calibri"/>
              <a:cs typeface="Calibri"/>
            </a:endParaRPr>
          </a:p>
          <a:p>
            <a:r>
              <a:rPr lang="en-US" b="1" u="sng" dirty="0">
                <a:latin typeface="Calibri"/>
                <a:cs typeface="Calibri"/>
              </a:rPr>
              <a:t>Documentation Requirements</a:t>
            </a:r>
          </a:p>
          <a:p>
            <a:endParaRPr lang="en-US" b="1" u="sng" dirty="0">
              <a:latin typeface="Calibri"/>
              <a:cs typeface="Calibri"/>
            </a:endParaRPr>
          </a:p>
          <a:p>
            <a:r>
              <a:rPr lang="en-US" b="1" dirty="0">
                <a:latin typeface="Calibri"/>
                <a:cs typeface="Calibri"/>
              </a:rPr>
              <a:t>Functional Behavior Assessment (FBA) </a:t>
            </a:r>
          </a:p>
          <a:p>
            <a:pPr marL="171450" indent="-171450">
              <a:buFont typeface="Arial" panose="020B0604020202020204" pitchFamily="34" charset="0"/>
              <a:buChar char="•"/>
            </a:pPr>
            <a:r>
              <a:rPr lang="en-US" dirty="0"/>
              <a:t>Upon service authorization by the CSA, qualified respondents must complete a Functional Behavior Assessment (FBA) to understand the communicative functions of the maladaptive behavior</a:t>
            </a:r>
          </a:p>
          <a:p>
            <a:pPr marL="171450" indent="-171450">
              <a:buFont typeface="Arial" panose="020B0604020202020204" pitchFamily="34" charset="0"/>
              <a:buChar char="•"/>
            </a:pPr>
            <a:r>
              <a:rPr lang="en-US" dirty="0"/>
              <a:t>Only a licensed BCBA-D, BCBA or </a:t>
            </a:r>
            <a:r>
              <a:rPr lang="en-US" dirty="0" err="1"/>
              <a:t>BCaBA</a:t>
            </a:r>
            <a:r>
              <a:rPr lang="en-US" dirty="0"/>
              <a:t> (under the supervision of a BCBA) shall complete the FBA. </a:t>
            </a:r>
          </a:p>
          <a:p>
            <a:pPr marL="171450" indent="-171450">
              <a:buFont typeface="Arial" panose="020B0604020202020204" pitchFamily="34" charset="0"/>
              <a:buChar char="•"/>
            </a:pPr>
            <a:r>
              <a:rPr lang="en-US" dirty="0">
                <a:latin typeface="Calibri"/>
                <a:cs typeface="Calibri"/>
              </a:rPr>
              <a:t>The primary outcome of an FBA is:</a:t>
            </a:r>
          </a:p>
          <a:p>
            <a:r>
              <a:rPr lang="en-US" dirty="0">
                <a:latin typeface="Calibri"/>
                <a:cs typeface="Calibri"/>
              </a:rPr>
              <a:t>	</a:t>
            </a:r>
            <a:r>
              <a:rPr lang="en-US" dirty="0" err="1">
                <a:latin typeface="Calibri"/>
                <a:cs typeface="Calibri"/>
              </a:rPr>
              <a:t>i</a:t>
            </a:r>
            <a:r>
              <a:rPr lang="en-US" dirty="0">
                <a:latin typeface="Calibri"/>
                <a:cs typeface="Calibri"/>
              </a:rPr>
              <a:t>. Creating a clear description of the maladaptive behaviors;</a:t>
            </a:r>
          </a:p>
          <a:p>
            <a:r>
              <a:rPr lang="en-US" dirty="0">
                <a:latin typeface="Calibri"/>
                <a:cs typeface="Calibri"/>
              </a:rPr>
              <a:t>	ii. Identifying times, contexts, and situations that predict when a maladaptive behavior will or will not occur;</a:t>
            </a:r>
          </a:p>
          <a:p>
            <a:r>
              <a:rPr lang="en-US" dirty="0">
                <a:latin typeface="Calibri"/>
                <a:cs typeface="Calibri"/>
              </a:rPr>
              <a:t>	iii. Identifying what is gained or avoided when maladaptive behaviors occur;</a:t>
            </a:r>
          </a:p>
          <a:p>
            <a:r>
              <a:rPr lang="en-US" dirty="0">
                <a:latin typeface="Calibri"/>
                <a:cs typeface="Calibri"/>
              </a:rPr>
              <a:t>	iv. Developing functional hypotheses for maladaptive behavior; and</a:t>
            </a:r>
          </a:p>
          <a:p>
            <a:r>
              <a:rPr lang="en-US" dirty="0">
                <a:latin typeface="Calibri"/>
                <a:cs typeface="Calibri"/>
              </a:rPr>
              <a:t>	v. Creating a multi-element behavior intervention plan based upon the results of the FBA.</a:t>
            </a:r>
          </a:p>
          <a:p>
            <a:endParaRPr lang="en-US" b="1" dirty="0">
              <a:latin typeface="Calibri"/>
              <a:cs typeface="Calibri"/>
            </a:endParaRPr>
          </a:p>
          <a:p>
            <a:r>
              <a:rPr lang="en-US" b="1" dirty="0">
                <a:latin typeface="Calibri"/>
                <a:cs typeface="Calibri"/>
              </a:rPr>
              <a:t>Behavioral Support Plan (BSP)</a:t>
            </a:r>
          </a:p>
          <a:p>
            <a:pPr marL="171450" indent="-171450">
              <a:buFont typeface="Arial" panose="020B0604020202020204" pitchFamily="34" charset="0"/>
              <a:buChar char="•"/>
            </a:pPr>
            <a:r>
              <a:rPr lang="en-US" b="0" dirty="0">
                <a:latin typeface="Calibri"/>
                <a:cs typeface="Calibri"/>
              </a:rPr>
              <a:t>A BSP must foster independence, integration, individualization, self-determination, and productivity within the community for each youth while honoring the individual’s cultural background</a:t>
            </a:r>
          </a:p>
          <a:p>
            <a:pPr marL="171450" indent="-171450">
              <a:buFont typeface="Arial" panose="020B0604020202020204" pitchFamily="34" charset="0"/>
              <a:buChar char="•"/>
            </a:pPr>
            <a:r>
              <a:rPr lang="en-US" b="0" dirty="0">
                <a:latin typeface="Calibri"/>
                <a:cs typeface="Calibri"/>
              </a:rPr>
              <a:t>Only a BCBA-D, BCBA or </a:t>
            </a:r>
            <a:r>
              <a:rPr lang="en-US" b="0" dirty="0" err="1">
                <a:latin typeface="Calibri"/>
                <a:cs typeface="Calibri"/>
              </a:rPr>
              <a:t>BCaBA</a:t>
            </a:r>
            <a:r>
              <a:rPr lang="en-US" b="0" dirty="0">
                <a:latin typeface="Calibri"/>
                <a:cs typeface="Calibri"/>
              </a:rPr>
              <a:t> (under the supervision of a BCBA) shall develop the BSP and any updates to the plan.</a:t>
            </a:r>
          </a:p>
          <a:p>
            <a:pPr marL="171450" indent="-171450">
              <a:buFont typeface="Arial" panose="020B0604020202020204" pitchFamily="34" charset="0"/>
              <a:buChar char="•"/>
            </a:pPr>
            <a:r>
              <a:rPr lang="en-US" b="0" dirty="0">
                <a:latin typeface="Calibri"/>
                <a:cs typeface="Calibri"/>
              </a:rPr>
              <a:t>The youth’s treatment is based on targeted needs as identified in the BSP.</a:t>
            </a:r>
          </a:p>
          <a:p>
            <a:pPr marL="171450" indent="-171450">
              <a:buFont typeface="Arial" panose="020B0604020202020204" pitchFamily="34" charset="0"/>
              <a:buChar char="•"/>
            </a:pPr>
            <a:endParaRPr lang="en-US" b="0" dirty="0">
              <a:latin typeface="Calibri"/>
              <a:cs typeface="Calibri"/>
            </a:endParaRPr>
          </a:p>
          <a:p>
            <a:pPr marL="0" indent="0">
              <a:buFont typeface="Arial" panose="020B0604020202020204" pitchFamily="34" charset="0"/>
              <a:buNone/>
            </a:pPr>
            <a:r>
              <a:rPr lang="en-US" b="1" dirty="0">
                <a:latin typeface="Calibri"/>
                <a:cs typeface="Calibri"/>
              </a:rPr>
              <a:t>Individual Service Record - </a:t>
            </a:r>
            <a:r>
              <a:rPr lang="en-US" b="0" dirty="0">
                <a:latin typeface="Calibri"/>
                <a:cs typeface="Calibri"/>
              </a:rPr>
              <a:t>Maintain an individual service record for each youth, which shall contain, at a minimum, the following information:</a:t>
            </a:r>
          </a:p>
          <a:p>
            <a:pPr marL="0" indent="0">
              <a:buFont typeface="Arial" panose="020B0604020202020204" pitchFamily="34" charset="0"/>
              <a:buNone/>
            </a:pPr>
            <a:r>
              <a:rPr lang="en-US" b="0" dirty="0">
                <a:latin typeface="Calibri"/>
                <a:cs typeface="Calibri"/>
              </a:rPr>
              <a:t>	</a:t>
            </a:r>
            <a:r>
              <a:rPr lang="en-US" b="0" dirty="0" err="1">
                <a:latin typeface="Calibri"/>
                <a:cs typeface="Calibri"/>
              </a:rPr>
              <a:t>i</a:t>
            </a:r>
            <a:r>
              <a:rPr lang="en-US" b="0" dirty="0">
                <a:latin typeface="Calibri"/>
                <a:cs typeface="Calibri"/>
              </a:rPr>
              <a:t>) documentation that family members have been informed of their rights, consents for assessment and plans, and the agency’s policies and obligations;</a:t>
            </a:r>
          </a:p>
          <a:p>
            <a:pPr marL="0" indent="0">
              <a:buFont typeface="Arial" panose="020B0604020202020204" pitchFamily="34" charset="0"/>
              <a:buNone/>
            </a:pPr>
            <a:r>
              <a:rPr lang="en-US" b="0" dirty="0">
                <a:latin typeface="Calibri"/>
                <a:cs typeface="Calibri"/>
              </a:rPr>
              <a:t>	ii) contact phone numbers for the IIH Behavioral services staff and any supervisor;</a:t>
            </a:r>
          </a:p>
          <a:p>
            <a:pPr marL="0" indent="0">
              <a:buFont typeface="Arial" panose="020B0604020202020204" pitchFamily="34" charset="0"/>
              <a:buNone/>
            </a:pPr>
            <a:r>
              <a:rPr lang="en-US" b="0" dirty="0">
                <a:latin typeface="Calibri"/>
                <a:cs typeface="Calibri"/>
              </a:rPr>
              <a:t>	iii) the reason for initial referral and involvement;</a:t>
            </a:r>
          </a:p>
          <a:p>
            <a:pPr marL="0" indent="0">
              <a:buFont typeface="Arial" panose="020B0604020202020204" pitchFamily="34" charset="0"/>
              <a:buNone/>
            </a:pPr>
            <a:r>
              <a:rPr lang="en-US" b="0" dirty="0">
                <a:latin typeface="Calibri"/>
                <a:cs typeface="Calibri"/>
              </a:rPr>
              <a:t>	iv) information on the youth’s behavior from the family, youth’s interests, and any limitation on activities;</a:t>
            </a:r>
          </a:p>
          <a:p>
            <a:pPr marL="0" indent="0">
              <a:buFont typeface="Arial" panose="020B0604020202020204" pitchFamily="34" charset="0"/>
              <a:buNone/>
            </a:pPr>
            <a:r>
              <a:rPr lang="en-US" b="0" dirty="0">
                <a:latin typeface="Calibri"/>
                <a:cs typeface="Calibri"/>
              </a:rPr>
              <a:t>	v) the initial schedule for allocation of IIH Behavioral services hours;</a:t>
            </a:r>
          </a:p>
          <a:p>
            <a:pPr marL="0" indent="0">
              <a:buFont typeface="Arial" panose="020B0604020202020204" pitchFamily="34" charset="0"/>
              <a:buNone/>
            </a:pPr>
            <a:r>
              <a:rPr lang="en-US" b="0" dirty="0">
                <a:latin typeface="Calibri"/>
                <a:cs typeface="Calibri"/>
              </a:rPr>
              <a:t>	vi) for each discrete contact with the youth and family, progress notes that address the defined goals stipulated in the youth’s BSP must be completed;</a:t>
            </a:r>
          </a:p>
          <a:p>
            <a:pPr marL="0" indent="0">
              <a:buFont typeface="Arial" panose="020B0604020202020204" pitchFamily="34" charset="0"/>
              <a:buNone/>
            </a:pPr>
            <a:r>
              <a:rPr lang="en-US" b="0" dirty="0">
                <a:latin typeface="Calibri"/>
                <a:cs typeface="Calibri"/>
              </a:rPr>
              <a:t>	vii) dates of service and number of care hours, per level of service, received;</a:t>
            </a:r>
          </a:p>
          <a:p>
            <a:pPr marL="0" indent="0">
              <a:buFont typeface="Arial" panose="020B0604020202020204" pitchFamily="34" charset="0"/>
              <a:buNone/>
            </a:pPr>
            <a:r>
              <a:rPr lang="en-US" b="0" dirty="0">
                <a:latin typeface="Calibri"/>
                <a:cs typeface="Calibri"/>
              </a:rPr>
              <a:t>	viii) documentation of any and all crisis or emergency situations that occur during the provision of the services, including a summary of action taken and resolution of the situation.</a:t>
            </a:r>
          </a:p>
          <a:p>
            <a:pPr marL="0" indent="0">
              <a:buFont typeface="Arial" panose="020B0604020202020204" pitchFamily="34" charset="0"/>
              <a:buNone/>
            </a:pPr>
            <a:endParaRPr lang="en-US" b="1" dirty="0">
              <a:latin typeface="Calibri"/>
              <a:cs typeface="Calibri"/>
            </a:endParaRPr>
          </a:p>
          <a:p>
            <a:pPr marL="0" indent="0">
              <a:buFont typeface="Arial" panose="020B0604020202020204" pitchFamily="34" charset="0"/>
              <a:buNone/>
            </a:pPr>
            <a:r>
              <a:rPr lang="en-US" b="1" dirty="0">
                <a:latin typeface="Calibri"/>
                <a:cs typeface="Calibri"/>
              </a:rPr>
              <a:t>Claims Data </a:t>
            </a:r>
            <a:r>
              <a:rPr lang="en-US" b="0" dirty="0">
                <a:latin typeface="Calibri"/>
                <a:cs typeface="Calibri"/>
              </a:rPr>
              <a:t>- Maintain data in support of all claims, including: which shall contain, at a minimum, the following information:</a:t>
            </a:r>
          </a:p>
          <a:p>
            <a:pPr marL="0" indent="0">
              <a:buFont typeface="Arial" panose="020B0604020202020204" pitchFamily="34" charset="0"/>
              <a:buNone/>
            </a:pPr>
            <a:r>
              <a:rPr lang="en-US" b="0" dirty="0">
                <a:latin typeface="Calibri"/>
                <a:cs typeface="Calibri"/>
              </a:rPr>
              <a:t>	</a:t>
            </a:r>
            <a:r>
              <a:rPr lang="en-US" b="0" dirty="0" err="1">
                <a:latin typeface="Calibri"/>
                <a:cs typeface="Calibri"/>
              </a:rPr>
              <a:t>i</a:t>
            </a:r>
            <a:r>
              <a:rPr lang="en-US" b="0" dirty="0">
                <a:latin typeface="Calibri"/>
                <a:cs typeface="Calibri"/>
              </a:rPr>
              <a:t>) name and address of the youth being provided services;</a:t>
            </a:r>
          </a:p>
          <a:p>
            <a:pPr marL="0" indent="0">
              <a:buFont typeface="Arial" panose="020B0604020202020204" pitchFamily="34" charset="0"/>
              <a:buNone/>
            </a:pPr>
            <a:r>
              <a:rPr lang="en-US" b="0" dirty="0">
                <a:latin typeface="Calibri"/>
                <a:cs typeface="Calibri"/>
              </a:rPr>
              <a:t>	ii) the name and credentials of the person(s) providing the service;</a:t>
            </a:r>
          </a:p>
          <a:p>
            <a:pPr marL="0" indent="0">
              <a:buFont typeface="Arial" panose="020B0604020202020204" pitchFamily="34" charset="0"/>
              <a:buNone/>
            </a:pPr>
            <a:r>
              <a:rPr lang="en-US" b="0" dirty="0">
                <a:latin typeface="Calibri"/>
                <a:cs typeface="Calibri"/>
              </a:rPr>
              <a:t>	iii) the exact date(s), location(s) and time(s) of service;</a:t>
            </a:r>
          </a:p>
          <a:p>
            <a:pPr marL="0" indent="0">
              <a:buFont typeface="Arial" panose="020B0604020202020204" pitchFamily="34" charset="0"/>
              <a:buNone/>
            </a:pPr>
            <a:r>
              <a:rPr lang="en-US" b="0" dirty="0">
                <a:latin typeface="Calibri"/>
                <a:cs typeface="Calibri"/>
              </a:rPr>
              <a:t>	iv) the type of IIH Behavioral services provided and its service code;</a:t>
            </a:r>
          </a:p>
          <a:p>
            <a:pPr marL="0" indent="0">
              <a:buFont typeface="Arial" panose="020B0604020202020204" pitchFamily="34" charset="0"/>
              <a:buNone/>
            </a:pPr>
            <a:r>
              <a:rPr lang="en-US" b="0" dirty="0">
                <a:latin typeface="Calibri"/>
                <a:cs typeface="Calibri"/>
              </a:rPr>
              <a:t>	v) authorization number;</a:t>
            </a:r>
          </a:p>
          <a:p>
            <a:pPr marL="0" indent="0">
              <a:buFont typeface="Arial" panose="020B0604020202020204" pitchFamily="34" charset="0"/>
              <a:buNone/>
            </a:pPr>
            <a:r>
              <a:rPr lang="en-US" b="0" dirty="0">
                <a:latin typeface="Calibri"/>
                <a:cs typeface="Calibri"/>
              </a:rPr>
              <a:t>	vi) length of face-to-face contact, excluding travel time to or from the location of the contact with the youth receiving services;</a:t>
            </a:r>
          </a:p>
          <a:p>
            <a:pPr marL="0" indent="0">
              <a:buFont typeface="Arial" panose="020B0604020202020204" pitchFamily="34" charset="0"/>
              <a:buNone/>
            </a:pPr>
            <a:r>
              <a:rPr lang="en-US" b="0" dirty="0">
                <a:latin typeface="Calibri"/>
                <a:cs typeface="Calibri"/>
              </a:rPr>
              <a:t>	vii) number of units being claimed; </a:t>
            </a:r>
          </a:p>
          <a:p>
            <a:pPr marL="0" indent="0">
              <a:buFont typeface="Arial" panose="020B0604020202020204" pitchFamily="34" charset="0"/>
              <a:buNone/>
            </a:pPr>
            <a:r>
              <a:rPr lang="en-US" b="0" dirty="0">
                <a:latin typeface="Calibri"/>
                <a:cs typeface="Calibri"/>
              </a:rPr>
              <a:t>	viii)start and end dates of service; </a:t>
            </a:r>
          </a:p>
          <a:p>
            <a:pPr marL="0" indent="0">
              <a:buFont typeface="Arial" panose="020B0604020202020204" pitchFamily="34" charset="0"/>
              <a:buNone/>
            </a:pPr>
            <a:r>
              <a:rPr lang="en-US" b="0" dirty="0">
                <a:latin typeface="Calibri"/>
                <a:cs typeface="Calibri"/>
              </a:rPr>
              <a:t>	ix) total charge; and </a:t>
            </a:r>
          </a:p>
          <a:p>
            <a:pPr marL="0" indent="0">
              <a:buFont typeface="Arial" panose="020B0604020202020204" pitchFamily="34" charset="0"/>
              <a:buNone/>
            </a:pPr>
            <a:r>
              <a:rPr lang="en-US" b="0" dirty="0">
                <a:latin typeface="Calibri"/>
                <a:cs typeface="Calibri"/>
              </a:rPr>
              <a:t>	x) comments (optional).</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a:pPr>
                <a:defRPr/>
              </a:pPr>
              <a:t>14</a:t>
            </a:fld>
            <a:endParaRPr lang="en-US" altLang="en-US"/>
          </a:p>
        </p:txBody>
      </p:sp>
    </p:spTree>
    <p:extLst>
      <p:ext uri="{BB962C8B-B14F-4D97-AF65-F5344CB8AC3E}">
        <p14:creationId xmlns:p14="http://schemas.microsoft.com/office/powerpoint/2010/main" val="2543523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cs typeface="Calibri"/>
              </a:rPr>
              <a:t>GIA</a:t>
            </a:r>
          </a:p>
          <a:p>
            <a:r>
              <a:rPr lang="en-US" dirty="0">
                <a:latin typeface="Calibri"/>
                <a:cs typeface="Calibri"/>
              </a:rPr>
              <a:t> </a:t>
            </a:r>
          </a:p>
          <a:p>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responses must be delivered ONLINE on the due date by 12:00 P.M. </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Responses received after 12:00 P.M. on December 11, 2024, will not be considered</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submit the RFQ response online, the respondent must FIRST complete an Authorized Organization Representative (AOR) form.  The completed AOR form must be signed and dated by the Chief Executive Officer or designated alternate and sent to the DCF Ask RFP email </a:t>
            </a:r>
            <a:r>
              <a:rPr lang="en-US"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DCF.ASKRFP@dcf.nj.gov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Registered AOR forms must be received no less than five (5) business days prior to the date the response is due. </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AOR forms are due on 12/4/24.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Upon receipt of the completed AOR, DCF will grant the Respondent permission to proceed and provide instructions for the submission of the RFQ response. The RFQ submission instructions are provided after the AOR deadline. Once Providers are granted access to the FTP Server to enter their RFQ response, providers can make changes, including uploading and deleting files, in their response folders up until the RFQ submission deadline.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a:pPr>
                <a:defRPr/>
              </a:pPr>
              <a:t>15</a:t>
            </a:fld>
            <a:endParaRPr lang="en-US" altLang="en-US"/>
          </a:p>
        </p:txBody>
      </p:sp>
    </p:spTree>
    <p:extLst>
      <p:ext uri="{BB962C8B-B14F-4D97-AF65-F5344CB8AC3E}">
        <p14:creationId xmlns:p14="http://schemas.microsoft.com/office/powerpoint/2010/main" val="4124303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400" dirty="0">
                <a:effectLst/>
                <a:latin typeface="Calibri" panose="020F0502020204030204" pitchFamily="34" charset="0"/>
                <a:ea typeface="Times New Roman" panose="02020603050405020304" pitchFamily="18" charset="0"/>
              </a:rPr>
              <a:t>These are some important time frames to keep in mind. </a:t>
            </a:r>
            <a:endParaRPr lang="en-US" sz="1200" dirty="0">
              <a:effectLst/>
              <a:latin typeface="Times New Roman" panose="02020603050405020304" pitchFamily="18" charset="0"/>
              <a:ea typeface="Times New Roman" panose="02020603050405020304" pitchFamily="18" charset="0"/>
            </a:endParaRPr>
          </a:p>
          <a:p>
            <a:pPr marL="742950" marR="0" lvl="1" indent="-285750">
              <a:buFont typeface="Wingdings" panose="05000000000000000000" pitchFamily="2" charset="2"/>
              <a:buChar char=""/>
              <a:tabLst>
                <a:tab pos="914400" algn="l"/>
              </a:tabLst>
            </a:pPr>
            <a:r>
              <a:rPr lang="en-US" sz="1400" dirty="0">
                <a:effectLst/>
                <a:latin typeface="Calibri" panose="020F0502020204030204" pitchFamily="34" charset="0"/>
                <a:ea typeface="Times New Roman" panose="02020603050405020304" pitchFamily="18" charset="0"/>
              </a:rPr>
              <a:t>The Notice of Request for Qualification for Respite Services was posted on </a:t>
            </a:r>
            <a:r>
              <a:rPr lang="en-US" sz="1400" b="1" dirty="0">
                <a:effectLst/>
                <a:latin typeface="Calibri" panose="020F0502020204030204" pitchFamily="34" charset="0"/>
                <a:ea typeface="Times New Roman" panose="02020603050405020304" pitchFamily="18" charset="0"/>
              </a:rPr>
              <a:t>October 16, 2024</a:t>
            </a:r>
            <a:endParaRPr lang="en-US" sz="1200" dirty="0">
              <a:effectLst/>
              <a:latin typeface="Times New Roman" panose="02020603050405020304" pitchFamily="18" charset="0"/>
              <a:ea typeface="Times New Roman" panose="02020603050405020304" pitchFamily="18" charset="0"/>
            </a:endParaRPr>
          </a:p>
          <a:p>
            <a:pPr marL="742950" marR="0" lvl="1" indent="-285750">
              <a:buFont typeface="Wingdings" panose="05000000000000000000" pitchFamily="2" charset="2"/>
              <a:buChar char=""/>
              <a:tabLst>
                <a:tab pos="914400" algn="l"/>
              </a:tabLst>
            </a:pPr>
            <a:r>
              <a:rPr lang="en-US" sz="1400" dirty="0">
                <a:effectLst/>
                <a:latin typeface="Calibri" panose="020F0502020204030204" pitchFamily="34" charset="0"/>
                <a:ea typeface="Times New Roman" panose="02020603050405020304" pitchFamily="18" charset="0"/>
              </a:rPr>
              <a:t>The RFQ Email Question and Answer Period is open until </a:t>
            </a:r>
            <a:r>
              <a:rPr lang="en-US" sz="1400" b="1" dirty="0">
                <a:effectLst/>
                <a:latin typeface="Calibri" panose="020F0502020204030204" pitchFamily="34" charset="0"/>
                <a:ea typeface="Times New Roman" panose="02020603050405020304" pitchFamily="18" charset="0"/>
              </a:rPr>
              <a:t>November 8, 2024.</a:t>
            </a:r>
            <a:endParaRPr lang="en-US" sz="1200" dirty="0">
              <a:effectLst/>
              <a:latin typeface="Times New Roman" panose="02020603050405020304" pitchFamily="18" charset="0"/>
              <a:ea typeface="Times New Roman" panose="02020603050405020304" pitchFamily="18" charset="0"/>
            </a:endParaRPr>
          </a:p>
          <a:p>
            <a:pPr marL="742950" marR="0" lvl="1" indent="-285750">
              <a:buFont typeface="Wingdings" panose="05000000000000000000" pitchFamily="2" charset="2"/>
              <a:buChar char=""/>
              <a:tabLst>
                <a:tab pos="914400" algn="l"/>
              </a:tabLst>
            </a:pPr>
            <a:r>
              <a:rPr lang="en-US" sz="1400" dirty="0">
                <a:effectLst/>
                <a:latin typeface="Calibri" panose="020F0502020204030204" pitchFamily="34" charset="0"/>
                <a:ea typeface="Times New Roman" panose="02020603050405020304" pitchFamily="18" charset="0"/>
              </a:rPr>
              <a:t>The Informational Session was held today </a:t>
            </a:r>
            <a:r>
              <a:rPr lang="en-US" sz="1400" b="1" dirty="0">
                <a:effectLst/>
                <a:latin typeface="Calibri" panose="020F0502020204030204" pitchFamily="34" charset="0"/>
                <a:ea typeface="Times New Roman" panose="02020603050405020304" pitchFamily="18" charset="0"/>
              </a:rPr>
              <a:t>October 29, 2024</a:t>
            </a:r>
            <a:endParaRPr lang="en-US" sz="1200" dirty="0">
              <a:effectLst/>
              <a:latin typeface="Times New Roman" panose="02020603050405020304" pitchFamily="18" charset="0"/>
              <a:ea typeface="Times New Roman" panose="02020603050405020304" pitchFamily="18" charset="0"/>
            </a:endParaRPr>
          </a:p>
          <a:p>
            <a:pPr marL="742950" marR="0" lvl="1" indent="-285750">
              <a:buFont typeface="Wingdings" panose="05000000000000000000" pitchFamily="2" charset="2"/>
              <a:buChar char=""/>
              <a:tabLst>
                <a:tab pos="914400" algn="l"/>
              </a:tabLst>
            </a:pPr>
            <a:r>
              <a:rPr lang="en-US" sz="1400" dirty="0">
                <a:effectLst/>
                <a:latin typeface="Calibri" panose="020F0502020204030204" pitchFamily="34" charset="0"/>
                <a:ea typeface="Times New Roman" panose="02020603050405020304" pitchFamily="18" charset="0"/>
              </a:rPr>
              <a:t>The Authorized Organization Representative (AOR) form must be submitted no later than </a:t>
            </a:r>
            <a:r>
              <a:rPr lang="en-US" sz="1400" b="1" dirty="0">
                <a:effectLst/>
                <a:latin typeface="Calibri" panose="020F0502020204030204" pitchFamily="34" charset="0"/>
                <a:ea typeface="Times New Roman" panose="02020603050405020304" pitchFamily="18" charset="0"/>
              </a:rPr>
              <a:t>December 4, 2024</a:t>
            </a:r>
            <a:endParaRPr lang="en-US" sz="1200" dirty="0">
              <a:effectLst/>
              <a:latin typeface="Times New Roman" panose="02020603050405020304" pitchFamily="18" charset="0"/>
              <a:ea typeface="Times New Roman" panose="02020603050405020304" pitchFamily="18" charset="0"/>
            </a:endParaRPr>
          </a:p>
          <a:p>
            <a:pPr marL="742950" marR="0" lvl="1" indent="-285750">
              <a:buFont typeface="Wingdings" panose="05000000000000000000" pitchFamily="2" charset="2"/>
              <a:buChar char=""/>
              <a:tabLst>
                <a:tab pos="914400" algn="l"/>
              </a:tabLst>
            </a:pPr>
            <a:r>
              <a:rPr lang="en-US" sz="1400" dirty="0">
                <a:effectLst/>
                <a:latin typeface="Calibri" panose="020F0502020204030204" pitchFamily="34" charset="0"/>
                <a:ea typeface="Times New Roman" panose="02020603050405020304" pitchFamily="18" charset="0"/>
              </a:rPr>
              <a:t>A Completed RFQ response must be submitted no later than </a:t>
            </a:r>
            <a:r>
              <a:rPr lang="en-US" sz="1400" b="1" dirty="0">
                <a:effectLst/>
                <a:latin typeface="Calibri" panose="020F0502020204030204" pitchFamily="34" charset="0"/>
                <a:ea typeface="Times New Roman" panose="02020603050405020304" pitchFamily="18" charset="0"/>
              </a:rPr>
              <a:t>December 11, 2024, at 12:00 p.m.</a:t>
            </a:r>
            <a:endParaRPr lang="en-US" sz="1200" dirty="0">
              <a:effectLst/>
              <a:latin typeface="Times New Roman" panose="02020603050405020304" pitchFamily="18" charset="0"/>
              <a:ea typeface="Times New Roman" panose="02020603050405020304" pitchFamily="18" charset="0"/>
            </a:endParaRPr>
          </a:p>
          <a:p>
            <a:pPr marL="0" marR="0"/>
            <a:r>
              <a:rPr lang="en-US" sz="1400" b="1" dirty="0">
                <a:effectLst/>
                <a:latin typeface="Calibri" panose="020F0502020204030204" pitchFamily="34" charset="0"/>
                <a:ea typeface="Times New Roman" panose="02020603050405020304" pitchFamily="18" charset="0"/>
              </a:rPr>
              <a:t>DCF recommends not waiting until the due date to submit your response in case there are technical difficulties during your submission</a:t>
            </a:r>
            <a:r>
              <a:rPr lang="en-US" sz="1400" dirty="0">
                <a:effectLst/>
                <a:latin typeface="Calibri" panose="020F050202020403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a:pPr>
                <a:defRPr/>
              </a:pPr>
              <a:t>16</a:t>
            </a:fld>
            <a:endParaRPr lang="en-US" altLang="en-US"/>
          </a:p>
        </p:txBody>
      </p:sp>
    </p:spTree>
    <p:extLst>
      <p:ext uri="{BB962C8B-B14F-4D97-AF65-F5344CB8AC3E}">
        <p14:creationId xmlns:p14="http://schemas.microsoft.com/office/powerpoint/2010/main" val="997252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GIA</a:t>
            </a:r>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smtClean="0"/>
              <a:pPr>
                <a:defRPr/>
              </a:pPr>
              <a:t>17</a:t>
            </a:fld>
            <a:endParaRPr lang="en-US" altLang="en-US"/>
          </a:p>
        </p:txBody>
      </p:sp>
    </p:spTree>
    <p:extLst>
      <p:ext uri="{BB962C8B-B14F-4D97-AF65-F5344CB8AC3E}">
        <p14:creationId xmlns:p14="http://schemas.microsoft.com/office/powerpoint/2010/main" val="1552140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GIA</a:t>
            </a:r>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smtClean="0"/>
              <a:pPr>
                <a:defRPr/>
              </a:pPr>
              <a:t>18</a:t>
            </a:fld>
            <a:endParaRPr lang="en-US" altLang="en-US"/>
          </a:p>
        </p:txBody>
      </p:sp>
    </p:spTree>
    <p:extLst>
      <p:ext uri="{BB962C8B-B14F-4D97-AF65-F5344CB8AC3E}">
        <p14:creationId xmlns:p14="http://schemas.microsoft.com/office/powerpoint/2010/main" val="2787662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GIA</a:t>
            </a:r>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smtClean="0"/>
              <a:pPr>
                <a:defRPr/>
              </a:pPr>
              <a:t>19</a:t>
            </a:fld>
            <a:endParaRPr lang="en-US" altLang="en-US"/>
          </a:p>
        </p:txBody>
      </p:sp>
    </p:spTree>
    <p:extLst>
      <p:ext uri="{BB962C8B-B14F-4D97-AF65-F5344CB8AC3E}">
        <p14:creationId xmlns:p14="http://schemas.microsoft.com/office/powerpoint/2010/main" val="1538789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smtClean="0"/>
              <a:pPr>
                <a:defRPr/>
              </a:pPr>
              <a:t>23</a:t>
            </a:fld>
            <a:endParaRPr lang="en-US" altLang="en-US"/>
          </a:p>
        </p:txBody>
      </p:sp>
    </p:spTree>
    <p:extLst>
      <p:ext uri="{BB962C8B-B14F-4D97-AF65-F5344CB8AC3E}">
        <p14:creationId xmlns:p14="http://schemas.microsoft.com/office/powerpoint/2010/main" val="34353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Melissa</a:t>
            </a:r>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a:pPr>
                <a:defRPr/>
              </a:pPr>
              <a:t>2</a:t>
            </a:fld>
            <a:endParaRPr lang="en-US" altLang="en-US"/>
          </a:p>
        </p:txBody>
      </p:sp>
    </p:spTree>
    <p:extLst>
      <p:ext uri="{BB962C8B-B14F-4D97-AF65-F5344CB8AC3E}">
        <p14:creationId xmlns:p14="http://schemas.microsoft.com/office/powerpoint/2010/main" val="4207583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smtClean="0"/>
              <a:pPr>
                <a:defRPr/>
              </a:pPr>
              <a:t>24</a:t>
            </a:fld>
            <a:endParaRPr lang="en-US" altLang="en-US"/>
          </a:p>
        </p:txBody>
      </p:sp>
    </p:spTree>
    <p:extLst>
      <p:ext uri="{BB962C8B-B14F-4D97-AF65-F5344CB8AC3E}">
        <p14:creationId xmlns:p14="http://schemas.microsoft.com/office/powerpoint/2010/main" val="1466749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0" u="none" strike="noStrike" baseline="0" dirty="0">
                <a:solidFill>
                  <a:srgbClr val="000000"/>
                </a:solidFill>
                <a:latin typeface="Arial" panose="020B0604020202020204" pitchFamily="34" charset="0"/>
              </a:rPr>
              <a:t>1</a:t>
            </a:r>
            <a:r>
              <a:rPr lang="en-US" sz="1200" b="0" i="0" u="none" strike="noStrike" baseline="0" dirty="0">
                <a:solidFill>
                  <a:srgbClr val="000000"/>
                </a:solidFill>
                <a:latin typeface="Arial" panose="020B0604020202020204" pitchFamily="34" charset="0"/>
              </a:rPr>
              <a:t>) An Implementation Plan for the program that includes a detailed timeline for implementing the proposed services, or some other detailed weekly description of your action steps in preparing to provide the services and to become fully operational. </a:t>
            </a:r>
          </a:p>
          <a:p>
            <a:pPr marL="0" indent="0">
              <a:buNone/>
            </a:pPr>
            <a:endParaRPr lang="en-US" sz="1200" b="0" i="0" u="none" strike="noStrike" baseline="0" dirty="0">
              <a:solidFill>
                <a:srgbClr val="000000"/>
              </a:solidFill>
              <a:latin typeface="Arial" panose="020B0604020202020204" pitchFamily="34" charset="0"/>
            </a:endParaRPr>
          </a:p>
          <a:p>
            <a:endParaRPr lang="en-US" sz="1200" b="0" i="0" u="none" strike="noStrike" baseline="0" dirty="0">
              <a:solidFill>
                <a:srgbClr val="000000"/>
              </a:solidFill>
              <a:latin typeface="Arial" panose="020B0604020202020204" pitchFamily="34" charset="0"/>
            </a:endParaRPr>
          </a:p>
          <a:p>
            <a:r>
              <a:rPr lang="en-US" sz="1200" b="1" i="0" u="none" strike="noStrike" baseline="0" dirty="0">
                <a:solidFill>
                  <a:srgbClr val="000000"/>
                </a:solidFill>
                <a:latin typeface="Arial" panose="020B0604020202020204" pitchFamily="34" charset="0"/>
              </a:rPr>
              <a:t>2) </a:t>
            </a:r>
            <a:r>
              <a:rPr lang="en-US" sz="1200" b="0" i="0" u="none" strike="noStrike" baseline="0" dirty="0">
                <a:solidFill>
                  <a:srgbClr val="000000"/>
                </a:solidFill>
                <a:latin typeface="Arial" panose="020B0604020202020204" pitchFamily="34" charset="0"/>
              </a:rPr>
              <a:t>1 to 3 letters of support from community organizations with which you already partner. Letters from any New Jersey State employees are prohibited. Template/duplicate letters of support are not acceptable. Please </a:t>
            </a:r>
            <a:r>
              <a:rPr lang="en-US" sz="1200" b="0" i="0" u="none" strike="noStrike" baseline="0" dirty="0">
                <a:latin typeface="Arial" panose="020B0604020202020204" pitchFamily="34" charset="0"/>
              </a:rPr>
              <a:t>include telephone numbers and e-mail for all references so they may be contacted directly. </a:t>
            </a:r>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smtClean="0"/>
              <a:pPr>
                <a:defRPr/>
              </a:pPr>
              <a:t>25</a:t>
            </a:fld>
            <a:endParaRPr lang="en-US" altLang="en-US"/>
          </a:p>
        </p:txBody>
      </p:sp>
    </p:spTree>
    <p:extLst>
      <p:ext uri="{BB962C8B-B14F-4D97-AF65-F5344CB8AC3E}">
        <p14:creationId xmlns:p14="http://schemas.microsoft.com/office/powerpoint/2010/main" val="2755050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0"/>
              </a:spcBef>
              <a:spcAft>
                <a:spcPts val="0"/>
              </a:spcAft>
            </a:pPr>
            <a:r>
              <a:rPr lang="en-US" b="0" dirty="0">
                <a:latin typeface="Arial"/>
                <a:cs typeface="Arial"/>
              </a:rPr>
              <a:t>Example of a </a:t>
            </a:r>
            <a:r>
              <a:rPr lang="en-US" b="1" dirty="0">
                <a:latin typeface="Arial"/>
                <a:cs typeface="Arial"/>
              </a:rPr>
              <a:t>Technical Inquiry: </a:t>
            </a:r>
          </a:p>
          <a:p>
            <a:pPr marL="171450" indent="-171450" algn="just">
              <a:spcBef>
                <a:spcPts val="0"/>
              </a:spcBef>
              <a:spcAft>
                <a:spcPts val="0"/>
              </a:spcAft>
              <a:buFont typeface="Arial" panose="020B0604020202020204" pitchFamily="34" charset="0"/>
              <a:buChar char="•"/>
            </a:pPr>
            <a:r>
              <a:rPr lang="en-US" b="0" dirty="0">
                <a:latin typeface="Arial"/>
                <a:cs typeface="Arial"/>
              </a:rPr>
              <a:t>Do I have to submit the SLD, Individual Provider Agreement, and the State Entity agreement all together? (No. Only one.)</a:t>
            </a:r>
          </a:p>
          <a:p>
            <a:pPr marL="171450" indent="-171450" algn="just">
              <a:spcBef>
                <a:spcPts val="0"/>
              </a:spcBef>
              <a:spcAft>
                <a:spcPts val="0"/>
              </a:spcAft>
              <a:buFont typeface="Arial" panose="020B0604020202020204" pitchFamily="34" charset="0"/>
              <a:buChar char="•"/>
            </a:pPr>
            <a:r>
              <a:rPr lang="en-US" b="0" dirty="0">
                <a:latin typeface="Arial"/>
                <a:cs typeface="Arial"/>
              </a:rPr>
              <a:t>What if I don’t have a SAM? (Please apply for one at the Sam.gov website. It’s free)</a:t>
            </a:r>
            <a:endParaRPr lang="en-US" b="0"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a:pPr>
                <a:defRPr/>
              </a:pPr>
              <a:t>26</a:t>
            </a:fld>
            <a:endParaRPr lang="en-US" altLang="en-US"/>
          </a:p>
        </p:txBody>
      </p:sp>
    </p:spTree>
    <p:extLst>
      <p:ext uri="{BB962C8B-B14F-4D97-AF65-F5344CB8AC3E}">
        <p14:creationId xmlns:p14="http://schemas.microsoft.com/office/powerpoint/2010/main" val="3309874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This concludes our presentation. At this time, we will answer some previously submitted question and take any questions you may have.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t"/>
            <a:r>
              <a:rPr lang="en-US" b="1" dirty="0"/>
              <a:t>Q. </a:t>
            </a:r>
            <a:r>
              <a:rPr lang="en-US" sz="1800" b="1" dirty="0">
                <a:solidFill>
                  <a:srgbClr val="000000"/>
                </a:solidFill>
                <a:effectLst/>
                <a:latin typeface="Arial" panose="020B0604020202020204" pitchFamily="34" charset="0"/>
                <a:ea typeface="Times New Roman" panose="02020603050405020304" pitchFamily="18" charset="0"/>
              </a:rPr>
              <a:t>Within this RFQ there is a section on Policy &amp; Procedures that references "Crisis Management: Prevention, Recognition, and Intervention". I am inquiring to whether </a:t>
            </a:r>
            <a:r>
              <a:rPr lang="en-US" sz="1800" b="1" dirty="0" err="1">
                <a:solidFill>
                  <a:srgbClr val="000000"/>
                </a:solidFill>
                <a:effectLst/>
                <a:latin typeface="Arial" panose="020B0604020202020204" pitchFamily="34" charset="0"/>
                <a:ea typeface="Times New Roman" panose="02020603050405020304" pitchFamily="18" charset="0"/>
              </a:rPr>
              <a:t>Ukeru</a:t>
            </a:r>
            <a:r>
              <a:rPr lang="en-US" sz="1800" b="1" dirty="0">
                <a:solidFill>
                  <a:srgbClr val="000000"/>
                </a:solidFill>
                <a:effectLst/>
                <a:latin typeface="Arial" panose="020B0604020202020204" pitchFamily="34" charset="0"/>
                <a:ea typeface="Times New Roman" panose="02020603050405020304" pitchFamily="18" charset="0"/>
              </a:rPr>
              <a:t> is an acceptable form of Crisis Management that can be utilized for Prevention, Recognition, and Intervention. </a:t>
            </a:r>
            <a:endParaRPr lang="en-US" sz="1800" b="1" dirty="0">
              <a:effectLst/>
              <a:latin typeface="Times New Roman" panose="02020603050405020304" pitchFamily="18" charset="0"/>
              <a:ea typeface="Times New Roman" panose="02020603050405020304" pitchFamily="18" charset="0"/>
            </a:endParaRPr>
          </a:p>
          <a:p>
            <a:pPr marL="0" marR="0" fontAlgn="t"/>
            <a:r>
              <a:rPr lang="en-US" sz="1800" b="1" dirty="0" err="1">
                <a:solidFill>
                  <a:srgbClr val="000000"/>
                </a:solidFill>
                <a:effectLst/>
                <a:latin typeface="Arial" panose="020B0604020202020204" pitchFamily="34" charset="0"/>
                <a:ea typeface="Times New Roman" panose="02020603050405020304" pitchFamily="18" charset="0"/>
              </a:rPr>
              <a:t>Ukeru</a:t>
            </a:r>
            <a:r>
              <a:rPr lang="en-US" sz="1800" b="1" dirty="0">
                <a:solidFill>
                  <a:srgbClr val="000000"/>
                </a:solidFill>
                <a:effectLst/>
                <a:latin typeface="Arial" panose="020B0604020202020204" pitchFamily="34" charset="0"/>
                <a:ea typeface="Times New Roman" panose="02020603050405020304" pitchFamily="18" charset="0"/>
              </a:rPr>
              <a:t>®, the first national crisis intervention program to offer an alternative to restraint and seclusion as accepted behavioral management tools. </a:t>
            </a:r>
            <a:r>
              <a:rPr lang="en-US" sz="1800" b="1" u="sng" dirty="0">
                <a:solidFill>
                  <a:srgbClr val="000000"/>
                </a:solidFill>
                <a:effectLst/>
                <a:latin typeface="Arial" panose="020B0604020202020204" pitchFamily="34" charset="0"/>
                <a:ea typeface="Times New Roman" panose="02020603050405020304" pitchFamily="18" charset="0"/>
                <a:hlinkClick r:id="rId3"/>
              </a:rPr>
              <a:t>https://www.ukerusystems.com/</a:t>
            </a:r>
            <a:r>
              <a:rPr lang="en-US" sz="1800" b="1" dirty="0">
                <a:solidFill>
                  <a:srgbClr val="000000"/>
                </a:solidFill>
                <a:effectLst/>
                <a:latin typeface="Arial" panose="020B0604020202020204" pitchFamily="34" charset="0"/>
                <a:ea typeface="Times New Roman" panose="02020603050405020304" pitchFamily="18" charset="0"/>
              </a:rPr>
              <a:t> We are exploring </a:t>
            </a:r>
            <a:r>
              <a:rPr lang="en-US" sz="1800" b="1" dirty="0" err="1">
                <a:solidFill>
                  <a:srgbClr val="000000"/>
                </a:solidFill>
                <a:effectLst/>
                <a:latin typeface="Arial" panose="020B0604020202020204" pitchFamily="34" charset="0"/>
                <a:ea typeface="Times New Roman" panose="02020603050405020304" pitchFamily="18" charset="0"/>
              </a:rPr>
              <a:t>Ukeru</a:t>
            </a:r>
            <a:r>
              <a:rPr lang="en-US" sz="1800" b="1" dirty="0">
                <a:solidFill>
                  <a:srgbClr val="000000"/>
                </a:solidFill>
                <a:effectLst/>
                <a:latin typeface="Arial" panose="020B0604020202020204" pitchFamily="34" charset="0"/>
                <a:ea typeface="Times New Roman" panose="02020603050405020304" pitchFamily="18" charset="0"/>
              </a:rPr>
              <a:t> and other Crisis Management methodologies to train agency staff in, so I wanted to confirm that this was an acceptable form of behavior management for IIH Behavior services.</a:t>
            </a:r>
            <a:endParaRPr lang="en-US" sz="1800" b="1" dirty="0">
              <a:effectLst/>
              <a:latin typeface="Times New Roman" panose="02020603050405020304" pitchFamily="18" charset="0"/>
              <a:ea typeface="Times New Roman" panose="02020603050405020304" pitchFamily="18" charset="0"/>
            </a:endParaRPr>
          </a:p>
          <a:p>
            <a:r>
              <a:rPr lang="en-US" b="0" dirty="0"/>
              <a:t>A.</a:t>
            </a:r>
          </a:p>
          <a:p>
            <a:endParaRPr lang="en-US" b="1" dirty="0"/>
          </a:p>
          <a:p>
            <a:r>
              <a:rPr lang="en-US" b="1" dirty="0"/>
              <a:t>Q. </a:t>
            </a:r>
            <a:r>
              <a:rPr lang="en-US" sz="1800" b="1" dirty="0">
                <a:effectLst/>
                <a:latin typeface="Arial" panose="020B0604020202020204" pitchFamily="34" charset="0"/>
                <a:ea typeface="Times New Roman" panose="02020603050405020304" pitchFamily="18" charset="0"/>
              </a:rPr>
              <a:t>Is this new contract for </a:t>
            </a:r>
            <a:r>
              <a:rPr lang="en-US" sz="1800" b="1" i="1" dirty="0">
                <a:effectLst/>
                <a:latin typeface="Arial" panose="020B0604020202020204" pitchFamily="34" charset="0"/>
                <a:ea typeface="Times New Roman" panose="02020603050405020304" pitchFamily="18" charset="0"/>
              </a:rPr>
              <a:t>existing</a:t>
            </a:r>
            <a:r>
              <a:rPr lang="en-US" sz="1800" b="1" dirty="0">
                <a:effectLst/>
                <a:latin typeface="Arial" panose="020B0604020202020204" pitchFamily="34" charset="0"/>
                <a:ea typeface="Times New Roman" panose="02020603050405020304" pitchFamily="18" charset="0"/>
              </a:rPr>
              <a:t> Providers who have already obtained an IIH-B contract with DCF/CSOC? Is this new contract different from the existing IIH-B contract?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Times New Roman" panose="02020603050405020304" pitchFamily="18" charset="0"/>
              </a:rPr>
              <a:t>A. This is an RFQ for new IIH-B providers.  Existing IIH-B providers contracted with DCF-Children’s System of Care do not need to apply.</a:t>
            </a:r>
            <a:endParaRPr lang="en-US" sz="1800" dirty="0">
              <a:effectLst/>
              <a:latin typeface="Times New Roman" panose="02020603050405020304" pitchFamily="18" charset="0"/>
              <a:ea typeface="Times New Roman" panose="02020603050405020304" pitchFamily="18" charset="0"/>
            </a:endParaRPr>
          </a:p>
          <a:p>
            <a:endParaRPr lang="en-US" sz="1800" b="1" dirty="0">
              <a:effectLst/>
              <a:latin typeface="Arial" panose="020B0604020202020204" pitchFamily="34" charset="0"/>
              <a:ea typeface="Times New Roman" panose="02020603050405020304" pitchFamily="18" charset="0"/>
            </a:endParaRPr>
          </a:p>
          <a:p>
            <a:endParaRPr lang="en-US" sz="1800" b="1" dirty="0">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effectLst/>
                <a:latin typeface="Arial" panose="020B0604020202020204" pitchFamily="34" charset="0"/>
              </a:rPr>
              <a:t>Q. </a:t>
            </a:r>
            <a:r>
              <a:rPr lang="en-US" sz="1800" b="1" dirty="0">
                <a:effectLst/>
                <a:latin typeface="Arial" panose="020B0604020202020204" pitchFamily="34" charset="0"/>
                <a:ea typeface="Times New Roman" panose="02020603050405020304" pitchFamily="18" charset="0"/>
              </a:rPr>
              <a:t>Would we have to apply for another Medicaid provider ID number on the NJMMIS website and use a different NPI for the IIH-ABA services since we already use a different NPI and Medicaid ID for the IIC/BA services we already provide.  If so, should we be selecting the DDD or ABA Treatment Providers or ABA Treatment Providers Addendum.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Times New Roman" panose="02020603050405020304" pitchFamily="18" charset="0"/>
              </a:rPr>
              <a:t>A.</a:t>
            </a:r>
            <a:endParaRPr lang="en-US" sz="1800" dirty="0">
              <a:effectLst/>
              <a:latin typeface="Times New Roman" panose="02020603050405020304" pitchFamily="18" charset="0"/>
              <a:ea typeface="Times New Roman" panose="02020603050405020304" pitchFamily="18" charset="0"/>
            </a:endParaRPr>
          </a:p>
          <a:p>
            <a:endParaRPr lang="en-US"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The previously submitted Q&amp;A will be posted on the DCF RFQ webpage after this presentation.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If you have any additional questions after the presentation, please email DCF.ASKRFP@dcf.nj.gov.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Thank you!</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smtClean="0"/>
              <a:pPr>
                <a:defRPr/>
              </a:pPr>
              <a:t>27</a:t>
            </a:fld>
            <a:endParaRPr lang="en-US" altLang="en-US"/>
          </a:p>
        </p:txBody>
      </p:sp>
    </p:spTree>
    <p:extLst>
      <p:ext uri="{BB962C8B-B14F-4D97-AF65-F5344CB8AC3E}">
        <p14:creationId xmlns:p14="http://schemas.microsoft.com/office/powerpoint/2010/main" val="296963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cs typeface="Calibri"/>
              </a:rPr>
              <a:t>Ben</a:t>
            </a:r>
          </a:p>
          <a:p>
            <a:endParaRPr lang="en-US" dirty="0">
              <a:latin typeface="Calibri"/>
              <a:cs typeface="Calibri"/>
            </a:endParaRPr>
          </a:p>
          <a:p>
            <a:pPr>
              <a:defRPr/>
            </a:pPr>
            <a:r>
              <a:rPr lang="en-US" b="0" dirty="0"/>
              <a:t>The NJ Department of Children and Families is devoted exclusively to serving and supporting at-risk children and families. The Children’s System of Care, or CSOC, is the state’s public behavioral health system that serves youth under 21 with emotional and behavioral health care challenges, substance use challenges, and intellectual/developmental disabilities including autism. </a:t>
            </a:r>
          </a:p>
          <a:p>
            <a:pPr>
              <a:defRPr/>
            </a:pPr>
            <a:endParaRPr lang="en-US" b="0" dirty="0"/>
          </a:p>
          <a:p>
            <a:r>
              <a:rPr lang="en-US" b="0" dirty="0">
                <a:latin typeface="Arial"/>
                <a:cs typeface="Arial"/>
              </a:rPr>
              <a:t>The system of care is a coordinated network of services and supports that relies on youth and families being at the center of their own care and aims to support youth and families within the community and with an approach that is mindful of cultural context, the social determinants of health, and how these impact families.</a:t>
            </a:r>
          </a:p>
          <a:p>
            <a:endParaRPr lang="en-US" b="0" dirty="0">
              <a:latin typeface="Arial"/>
              <a:cs typeface="Arial"/>
            </a:endParaRPr>
          </a:p>
          <a:p>
            <a:r>
              <a:rPr lang="en-US" altLang="en-US" sz="1200" b="0" dirty="0">
                <a:latin typeface="Arial" panose="020B0604020202020204" pitchFamily="34" charset="0"/>
              </a:rPr>
              <a:t>CSOC’s Objective is to Help Youth Succeed:</a:t>
            </a:r>
          </a:p>
          <a:p>
            <a:r>
              <a:rPr lang="en-US" altLang="en-US" sz="1200" b="0" dirty="0">
                <a:latin typeface="Arial" panose="020B0604020202020204" pitchFamily="34" charset="0"/>
              </a:rPr>
              <a:t>-At Home-successfully living with their families and reducing the need for OOH treatment settings</a:t>
            </a:r>
          </a:p>
          <a:p>
            <a:r>
              <a:rPr lang="en-US" altLang="en-US" sz="1200" b="0" dirty="0">
                <a:latin typeface="Arial" panose="020B0604020202020204" pitchFamily="34" charset="0"/>
              </a:rPr>
              <a:t>-In School-successfully attending the least restrictive and most appropriate school setting close to home</a:t>
            </a:r>
          </a:p>
          <a:p>
            <a:r>
              <a:rPr lang="en-US" altLang="en-US" sz="1200" b="0" dirty="0">
                <a:latin typeface="Arial" panose="020B0604020202020204" pitchFamily="34" charset="0"/>
              </a:rPr>
              <a:t>-and In the Community-Successfully participating in the community and becoming independent, productive and law-abiding citizens.</a:t>
            </a:r>
          </a:p>
          <a:p>
            <a:pPr>
              <a:defRPr/>
            </a:pPr>
            <a:endParaRPr lang="en-US" b="0" dirty="0"/>
          </a:p>
          <a:p>
            <a:pPr>
              <a:defRPr/>
            </a:pPr>
            <a:r>
              <a:rPr lang="en-US" b="0" dirty="0">
                <a:latin typeface="Arial"/>
                <a:cs typeface="Arial"/>
              </a:rPr>
              <a:t>Our contracted system administrator, </a:t>
            </a:r>
            <a:r>
              <a:rPr lang="en-US" b="0" dirty="0" err="1">
                <a:latin typeface="Arial"/>
                <a:cs typeface="Arial"/>
              </a:rPr>
              <a:t>PerformCare</a:t>
            </a:r>
            <a:r>
              <a:rPr lang="en-US" b="0" dirty="0">
                <a:latin typeface="Arial"/>
                <a:cs typeface="Arial"/>
              </a:rPr>
              <a:t>, provides member services, medical necessity determinations, initial and continuing prior authorization of services, quality management functions, as well as development and maintenance of CYBER, which is the electronic behavioral health information record used across CSOC.</a:t>
            </a:r>
          </a:p>
          <a:p>
            <a:pPr>
              <a:defRPr/>
            </a:pPr>
            <a:endParaRPr lang="en-US" b="0" dirty="0">
              <a:latin typeface="Arial"/>
              <a:cs typeface="Arial"/>
            </a:endParaRPr>
          </a:p>
          <a:p>
            <a:pPr>
              <a:defRPr/>
            </a:pPr>
            <a:r>
              <a:rPr lang="en-US" b="0" dirty="0" err="1">
                <a:latin typeface="Arial"/>
                <a:cs typeface="Arial"/>
              </a:rPr>
              <a:t>PerformCare</a:t>
            </a:r>
            <a:r>
              <a:rPr lang="en-US" b="0" dirty="0">
                <a:latin typeface="Arial"/>
                <a:cs typeface="Arial"/>
              </a:rPr>
              <a:t> is also the single point of access to CSOC’s wide array of behavioral health, substance use, and intellectual/developmental disability services for youth and families in New Jersey. </a:t>
            </a:r>
          </a:p>
          <a:p>
            <a:endParaRPr lang="en-US" altLang="en-US" sz="1200" b="0" dirty="0">
              <a:latin typeface="Arial" panose="020B0604020202020204" pitchFamily="34" charset="0"/>
            </a:endParaRPr>
          </a:p>
          <a:p>
            <a:r>
              <a:rPr lang="en-US" altLang="en-US" b="0" dirty="0">
                <a:latin typeface="Arial"/>
                <a:cs typeface="Arial"/>
              </a:rPr>
              <a:t>Lastly, CSOC’s</a:t>
            </a:r>
            <a:r>
              <a:rPr lang="en-US" altLang="en-US" sz="1200" b="0" dirty="0">
                <a:latin typeface="Arial"/>
                <a:cs typeface="Arial"/>
              </a:rPr>
              <a:t> values ensure that the supports and services provided are based on the needs of the youth and family, are family centered, culturally competent and community-based.</a:t>
            </a:r>
          </a:p>
          <a:p>
            <a:endParaRPr lang="en-US" altLang="en-US" sz="1200" b="0" dirty="0">
              <a:latin typeface="Arial" panose="020B0604020202020204" pitchFamily="34" charset="0"/>
            </a:endParaRPr>
          </a:p>
          <a:p>
            <a:endParaRPr lang="en-US" altLang="en-US" sz="1200" b="0" dirty="0">
              <a:latin typeface="Arial" panose="020B0604020202020204" pitchFamily="34" charset="0"/>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DB7D00FA-5DF1-4918-A44D-A3E5CD4D123A}" type="slidenum">
              <a:rPr lang="en-US" altLang="en-US"/>
              <a:pPr>
                <a:defRPr/>
              </a:pPr>
              <a:t>3</a:t>
            </a:fld>
            <a:endParaRPr lang="en-US" altLang="en-US"/>
          </a:p>
        </p:txBody>
      </p:sp>
    </p:spTree>
    <p:extLst>
      <p:ext uri="{BB962C8B-B14F-4D97-AF65-F5344CB8AC3E}">
        <p14:creationId xmlns:p14="http://schemas.microsoft.com/office/powerpoint/2010/main" val="2943533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12ED28B2-2B8F-4667-A1E5-6156B2C77856}"/>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010AB4FF-A65A-47F9-B3BD-A0650CDBD48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latin typeface="Arial" panose="020B0604020202020204" pitchFamily="34" charset="0"/>
              </a:rPr>
              <a:t>Ben</a:t>
            </a:r>
          </a:p>
        </p:txBody>
      </p:sp>
      <p:sp>
        <p:nvSpPr>
          <p:cNvPr id="35844" name="Slide Number Placeholder 3">
            <a:extLst>
              <a:ext uri="{FF2B5EF4-FFF2-40B4-BE49-F238E27FC236}">
                <a16:creationId xmlns:a16="http://schemas.microsoft.com/office/drawing/2014/main" id="{D1289B15-871E-4C09-BA0A-451E804D91D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FE619126-B95B-4236-8210-B87D428318E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77DF858-FA97-458E-8941-C1D0AEC7A87C}"/>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8443E420-7FF7-4ECC-948A-52527DD6FBB4}"/>
              </a:ext>
            </a:extLst>
          </p:cNvPr>
          <p:cNvSpPr>
            <a:spLocks noGrp="1"/>
          </p:cNvSpPr>
          <p:nvPr>
            <p:ph type="body" idx="1"/>
          </p:nvPr>
        </p:nvSpPr>
        <p:spPr/>
        <p:txBody>
          <a:bodyPr/>
          <a:lstStyle/>
          <a:p>
            <a:pPr marL="0" indent="0" algn="just">
              <a:buClr>
                <a:srgbClr val="FF0000"/>
              </a:buClr>
              <a:buFont typeface="Arial" panose="020B0604020202020204" pitchFamily="34" charset="0"/>
              <a:buNone/>
              <a:defRPr/>
            </a:pPr>
            <a:r>
              <a:rPr lang="en-US" dirty="0"/>
              <a:t>Ben</a:t>
            </a:r>
          </a:p>
        </p:txBody>
      </p:sp>
      <p:sp>
        <p:nvSpPr>
          <p:cNvPr id="30724" name="Slide Number Placeholder 3">
            <a:extLst>
              <a:ext uri="{FF2B5EF4-FFF2-40B4-BE49-F238E27FC236}">
                <a16:creationId xmlns:a16="http://schemas.microsoft.com/office/drawing/2014/main" id="{CB1A5724-3975-472A-98B5-2B0497D5A3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E289AE7B-B326-4A28-921E-8F91DC689D6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5813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A332646-AEB3-4CCD-A80A-68A08D4BF252}"/>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B5B773A0-4092-4AF6-ABDD-22F0BC3149C6}"/>
              </a:ext>
            </a:extLst>
          </p:cNvPr>
          <p:cNvSpPr>
            <a:spLocks noGrp="1"/>
          </p:cNvSpPr>
          <p:nvPr>
            <p:ph type="body" idx="1"/>
          </p:nvPr>
        </p:nvSpPr>
        <p:spPr/>
        <p:txBody>
          <a:bodyPr/>
          <a:lstStyle/>
          <a:p>
            <a:pPr>
              <a:defRPr/>
            </a:pPr>
            <a:r>
              <a:rPr lang="en-US" b="1" dirty="0"/>
              <a:t>Margie</a:t>
            </a:r>
          </a:p>
          <a:p>
            <a:pPr>
              <a:defRPr/>
            </a:pPr>
            <a:endParaRPr lang="en-US" dirty="0"/>
          </a:p>
          <a:p>
            <a:pPr>
              <a:defRPr/>
            </a:pPr>
            <a:r>
              <a:rPr lang="en-US" dirty="0"/>
              <a:t>DCF CSOC offers a wide range of services for children and youth with intellectual and developmental disabilities. These services include community-based services, in-home services, out-of-home residential services and family support services. </a:t>
            </a:r>
          </a:p>
          <a:p>
            <a:pPr>
              <a:defRPr/>
            </a:pPr>
            <a:endParaRPr lang="en-US" dirty="0"/>
          </a:p>
          <a:p>
            <a:pPr>
              <a:defRPr/>
            </a:pPr>
            <a:r>
              <a:rPr lang="en-US" dirty="0"/>
              <a:t>DD-eligible youth are able to receive Care Management Organization services, Mobile Response Stabilization Services, and Family Support Organization services as well as Family Support Services and Intensive In-home services.</a:t>
            </a:r>
          </a:p>
          <a:p>
            <a:pPr>
              <a:defRPr/>
            </a:pPr>
            <a:endParaRPr lang="en-US" dirty="0"/>
          </a:p>
          <a:p>
            <a:pPr>
              <a:defRPr/>
            </a:pPr>
            <a:endParaRPr lang="en-US" dirty="0"/>
          </a:p>
          <a:p>
            <a:pPr>
              <a:defRPr/>
            </a:pPr>
            <a:r>
              <a:rPr lang="en-US" dirty="0"/>
              <a:t>Youths need to be found DD-eligible through the DD-eligibility application process in order to access Functional Services. We will discuss the DD-eligibility process in more detail a little later in the presentation.</a:t>
            </a:r>
          </a:p>
          <a:p>
            <a:pPr>
              <a:defRPr/>
            </a:pPr>
            <a:endParaRPr lang="en-US" dirty="0"/>
          </a:p>
          <a:p>
            <a:pPr>
              <a:defRPr/>
            </a:pPr>
            <a:r>
              <a:rPr lang="en-US" dirty="0"/>
              <a:t>Now we will discuss the service array in more detail.</a:t>
            </a:r>
          </a:p>
        </p:txBody>
      </p:sp>
      <p:sp>
        <p:nvSpPr>
          <p:cNvPr id="44036" name="Slide Number Placeholder 3">
            <a:extLst>
              <a:ext uri="{FF2B5EF4-FFF2-40B4-BE49-F238E27FC236}">
                <a16:creationId xmlns:a16="http://schemas.microsoft.com/office/drawing/2014/main" id="{412A6C14-F4DD-4686-A5AB-A1826F9B5DC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385CD316-ED8B-4615-B122-A1BF18DE94E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56CE5D80-BA66-4BDA-95B6-21D6F903A89B}"/>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5AD0A38D-37E6-4DD0-AEC6-6B1FC76E0D3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Margie</a:t>
            </a:r>
          </a:p>
          <a:p>
            <a:endParaRPr lang="en-US" altLang="en-US" dirty="0">
              <a:latin typeface="Arial" panose="020B0604020202020204" pitchFamily="34" charset="0"/>
            </a:endParaRPr>
          </a:p>
          <a:p>
            <a:pPr>
              <a:lnSpc>
                <a:spcPct val="120000"/>
              </a:lnSpc>
              <a:buFont typeface="Wingdings" panose="05000000000000000000" pitchFamily="2" charset="2"/>
              <a:buNone/>
            </a:pPr>
            <a:r>
              <a:rPr lang="en-US" altLang="en-US" dirty="0">
                <a:latin typeface="Arial" panose="020B0604020202020204" pitchFamily="34" charset="0"/>
              </a:rPr>
              <a:t>IIH are intensive interventions: Behavioral (Applied Behavior Analysis- or ABA); clinical and therapeutic services; or Individual Support Services (ISS) utilized to meet the needs of youth with Intellectual and Developmental Disabilities and their families.</a:t>
            </a:r>
          </a:p>
          <a:p>
            <a:pPr>
              <a:lnSpc>
                <a:spcPct val="120000"/>
              </a:lnSpc>
              <a:buFont typeface="Wingdings" panose="05000000000000000000" pitchFamily="2" charset="2"/>
              <a:buNone/>
            </a:pPr>
            <a:endParaRPr lang="en-US" altLang="en-US" dirty="0">
              <a:latin typeface="Arial" panose="020B0604020202020204" pitchFamily="34" charset="0"/>
            </a:endParaRPr>
          </a:p>
          <a:p>
            <a:pPr>
              <a:lnSpc>
                <a:spcPct val="120000"/>
              </a:lnSpc>
              <a:buFont typeface="Wingdings" panose="05000000000000000000" pitchFamily="2" charset="2"/>
              <a:buNone/>
            </a:pPr>
            <a:r>
              <a:rPr lang="en-US" altLang="en-US" sz="1600" b="1" i="1" dirty="0">
                <a:latin typeface="Arial" panose="020B0604020202020204" pitchFamily="34" charset="0"/>
              </a:rPr>
              <a:t>SERVICE TYPES</a:t>
            </a:r>
          </a:p>
          <a:p>
            <a:pPr>
              <a:lnSpc>
                <a:spcPct val="120000"/>
              </a:lnSpc>
              <a:buFont typeface="Wingdings" panose="05000000000000000000" pitchFamily="2" charset="2"/>
              <a:buNone/>
            </a:pPr>
            <a:endParaRPr lang="en-US" altLang="en-US" sz="800" b="1" dirty="0">
              <a:latin typeface="Arial" panose="020B0604020202020204" pitchFamily="34" charset="0"/>
            </a:endParaRPr>
          </a:p>
          <a:p>
            <a:pPr>
              <a:lnSpc>
                <a:spcPct val="120000"/>
              </a:lnSpc>
              <a:buFont typeface="Wingdings" panose="05000000000000000000" pitchFamily="2" charset="2"/>
              <a:buNone/>
            </a:pPr>
            <a:r>
              <a:rPr lang="en-US" altLang="en-US" b="1" u="sng" dirty="0">
                <a:latin typeface="Arial" panose="020B0604020202020204" pitchFamily="34" charset="0"/>
              </a:rPr>
              <a:t>Behavioral Health Services (ABA):</a:t>
            </a:r>
          </a:p>
          <a:p>
            <a:pPr>
              <a:lnSpc>
                <a:spcPct val="120000"/>
              </a:lnSpc>
              <a:buClr>
                <a:srgbClr val="12214E"/>
              </a:buClr>
              <a:buFontTx/>
              <a:buChar char="•"/>
            </a:pPr>
            <a:r>
              <a:rPr lang="en-US" altLang="en-US" dirty="0">
                <a:latin typeface="Arial" panose="020B0604020202020204" pitchFamily="34" charset="0"/>
              </a:rPr>
              <a:t>Focus on decreasing challenging/dangerous behaviors and improving the youth's self-regulating skills, communication skills, and adaptive skills. Clinician will also work with the parent to support the Behavior Plan. Ranges from 5 to 17 hours per week, depending on the level of need of the youth.</a:t>
            </a:r>
          </a:p>
          <a:p>
            <a:pPr>
              <a:lnSpc>
                <a:spcPct val="120000"/>
              </a:lnSpc>
              <a:buFont typeface="Wingdings" panose="05000000000000000000" pitchFamily="2" charset="2"/>
              <a:buNone/>
            </a:pPr>
            <a:r>
              <a:rPr lang="en-US" altLang="en-US" b="1" u="sng" dirty="0">
                <a:latin typeface="Arial" panose="020B0604020202020204" pitchFamily="34" charset="0"/>
              </a:rPr>
              <a:t>Clinical and Therapeutic Services:</a:t>
            </a:r>
          </a:p>
          <a:p>
            <a:pPr>
              <a:lnSpc>
                <a:spcPct val="120000"/>
              </a:lnSpc>
              <a:buClr>
                <a:srgbClr val="12214E"/>
              </a:buClr>
              <a:buFontTx/>
              <a:buChar char="•"/>
            </a:pPr>
            <a:r>
              <a:rPr lang="en-US" altLang="en-US" dirty="0">
                <a:latin typeface="Arial" panose="020B0604020202020204" pitchFamily="34" charset="0"/>
              </a:rPr>
              <a:t>Focus on youth &amp; family and provide cognitive &amp; behavioral strategies to enable youth to function at his/her optimal level. Serves youth with I/DD and co-occurring mental health issues.  Can include </a:t>
            </a:r>
            <a:r>
              <a:rPr lang="en-US" altLang="en-US" dirty="0" err="1">
                <a:latin typeface="Arial" panose="020B0604020202020204" pitchFamily="34" charset="0"/>
              </a:rPr>
              <a:t>indiv</a:t>
            </a:r>
            <a:r>
              <a:rPr lang="en-US" altLang="en-US" dirty="0">
                <a:latin typeface="Arial" panose="020B0604020202020204" pitchFamily="34" charset="0"/>
              </a:rPr>
              <a:t>/family therapy and can be combined with ISS for addition support. Provided by Masters level clinician. Ranges from 1 to 4 hours per week. </a:t>
            </a:r>
          </a:p>
          <a:p>
            <a:pPr>
              <a:lnSpc>
                <a:spcPct val="120000"/>
              </a:lnSpc>
              <a:buFont typeface="Wingdings" panose="05000000000000000000" pitchFamily="2" charset="2"/>
              <a:buNone/>
            </a:pPr>
            <a:r>
              <a:rPr lang="en-US" altLang="en-US" b="1" u="sng" dirty="0">
                <a:latin typeface="Arial" panose="020B0604020202020204" pitchFamily="34" charset="0"/>
              </a:rPr>
              <a:t>Individual Support Services:</a:t>
            </a:r>
          </a:p>
          <a:p>
            <a:pPr>
              <a:lnSpc>
                <a:spcPct val="120000"/>
              </a:lnSpc>
              <a:buClr>
                <a:srgbClr val="12214E"/>
              </a:buClr>
              <a:buFontTx/>
              <a:buChar char="•"/>
            </a:pPr>
            <a:r>
              <a:rPr lang="en-US" altLang="en-US" dirty="0">
                <a:latin typeface="Arial" panose="020B0604020202020204" pitchFamily="34" charset="0"/>
              </a:rPr>
              <a:t>Addresses adaptive behavior and skill development for basic activities of daily living (ADL’s) including self-care tasks and fundamental functioning tasks that enable an </a:t>
            </a:r>
            <a:r>
              <a:rPr lang="en-US" altLang="en-US" dirty="0" err="1">
                <a:latin typeface="Arial" panose="020B0604020202020204" pitchFamily="34" charset="0"/>
              </a:rPr>
              <a:t>indiv</a:t>
            </a:r>
            <a:r>
              <a:rPr lang="en-US" altLang="en-US" dirty="0">
                <a:latin typeface="Arial" panose="020B0604020202020204" pitchFamily="34" charset="0"/>
              </a:rPr>
              <a:t> to live independently in the community. Teaches skills directly to the youth and trains parents in implementation of the Individual Support Plan. Focuses on positive </a:t>
            </a:r>
            <a:r>
              <a:rPr lang="en-US" altLang="en-US" dirty="0" err="1">
                <a:latin typeface="Arial" panose="020B0604020202020204" pitchFamily="34" charset="0"/>
              </a:rPr>
              <a:t>beh</a:t>
            </a:r>
            <a:r>
              <a:rPr lang="en-US" altLang="en-US" dirty="0">
                <a:latin typeface="Arial" panose="020B0604020202020204" pitchFamily="34" charset="0"/>
              </a:rPr>
              <a:t> support. Provided for up to 10 hours per week.  May not be combined with IIH.</a:t>
            </a:r>
          </a:p>
          <a:p>
            <a:pPr>
              <a:lnSpc>
                <a:spcPct val="120000"/>
              </a:lnSpc>
              <a:buClr>
                <a:srgbClr val="12214E"/>
              </a:buClr>
              <a:buFontTx/>
              <a:buChar char="•"/>
            </a:pPr>
            <a:r>
              <a:rPr lang="en-US" altLang="en-US" dirty="0">
                <a:latin typeface="Arial" panose="020B0604020202020204" pitchFamily="34" charset="0"/>
              </a:rPr>
              <a:t>As with all CSOC services, these services are authorized in 90-day increments. </a:t>
            </a:r>
          </a:p>
          <a:p>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IIH services can only be accessed through the Care Management Organization (CMO) or Mobile Response and Stabilization Services (MRSS) unit by youth who are DD eligible.</a:t>
            </a:r>
          </a:p>
          <a:p>
            <a:endParaRPr lang="en-US" altLang="en-US" dirty="0">
              <a:latin typeface="Arial" panose="020B0604020202020204" pitchFamily="34" charset="0"/>
            </a:endParaRPr>
          </a:p>
          <a:p>
            <a:pPr marL="457200" indent="-457200" algn="just" eaLnBrk="0" fontAlgn="base" hangingPunct="0">
              <a:lnSpc>
                <a:spcPct val="120000"/>
              </a:lnSpc>
              <a:spcBef>
                <a:spcPct val="0"/>
              </a:spcBef>
              <a:spcAft>
                <a:spcPct val="0"/>
              </a:spcAft>
              <a:buClr>
                <a:srgbClr val="00B0F0"/>
              </a:buClr>
              <a:buFont typeface="Wingdings" panose="05000000000000000000" pitchFamily="2" charset="2"/>
              <a:buChar char="§"/>
              <a:defRPr/>
            </a:pPr>
            <a:r>
              <a:rPr lang="en-US" sz="1200" dirty="0">
                <a:latin typeface="Calibri" panose="020F0502020204030204"/>
              </a:rPr>
              <a:t>Family Participation is vital for success- Families are critical team members in the identification of needs, strengths, strategies and reporting progress.  Therefore, each IIH service requires caregiver and/or family commitment and involvement.</a:t>
            </a:r>
            <a:r>
              <a:rPr lang="en-US" sz="1200" dirty="0">
                <a:latin typeface="Calibri"/>
                <a:cs typeface="Calibri"/>
              </a:rPr>
              <a:t> </a:t>
            </a:r>
          </a:p>
          <a:p>
            <a:pPr marL="457200" indent="-457200" algn="just" eaLnBrk="0" fontAlgn="base" hangingPunct="0">
              <a:lnSpc>
                <a:spcPct val="120000"/>
              </a:lnSpc>
              <a:spcBef>
                <a:spcPct val="0"/>
              </a:spcBef>
              <a:spcAft>
                <a:spcPct val="0"/>
              </a:spcAft>
              <a:buClr>
                <a:srgbClr val="00B0F0"/>
              </a:buClr>
              <a:buFont typeface="Wingdings" panose="05000000000000000000" pitchFamily="2" charset="2"/>
              <a:buChar char="§"/>
              <a:defRPr/>
            </a:pPr>
            <a:endParaRPr lang="en-US" sz="1200" dirty="0">
              <a:latin typeface="Calibri"/>
              <a:cs typeface="Calibri"/>
            </a:endParaRPr>
          </a:p>
          <a:p>
            <a:pPr marL="457200" marR="0" lvl="0" indent="-457200" algn="just" defTabSz="914400" rtl="0" eaLnBrk="0" fontAlgn="base" latinLnBrk="0" hangingPunct="0">
              <a:lnSpc>
                <a:spcPct val="120000"/>
              </a:lnSpc>
              <a:spcBef>
                <a:spcPct val="0"/>
              </a:spcBef>
              <a:spcAft>
                <a:spcPct val="0"/>
              </a:spcAft>
              <a:buClr>
                <a:srgbClr val="00B0F0"/>
              </a:buClr>
              <a:buSzTx/>
              <a:buFont typeface="Wingdings" panose="05000000000000000000" pitchFamily="2" charset="2"/>
              <a:buChar char="§"/>
              <a:tabLst/>
              <a:defRPr/>
            </a:pPr>
            <a:r>
              <a:rPr lang="en-US" sz="1200" b="1" i="1" dirty="0">
                <a:latin typeface="Calibri" panose="020F0502020204030204"/>
              </a:rPr>
              <a:t>**Note: Not all eligible youth receive these services, youth primarily receive services through DOE. Youth enrolled in Medicaid with an Autism diagnosis are not eligible for CSOC IIH behavioral services. ABA services for these youth must be accessed through the youth’s Managed Care Organization (MCO).</a:t>
            </a:r>
            <a:endParaRPr lang="en-US" sz="1200" b="1" i="1" dirty="0">
              <a:latin typeface="Calibri" panose="020F0502020204030204"/>
              <a:cs typeface="Calibri"/>
            </a:endParaRPr>
          </a:p>
          <a:p>
            <a:pPr marL="457200" indent="-457200" algn="just" eaLnBrk="0" fontAlgn="base" hangingPunct="0">
              <a:lnSpc>
                <a:spcPct val="120000"/>
              </a:lnSpc>
              <a:spcBef>
                <a:spcPct val="0"/>
              </a:spcBef>
              <a:spcAft>
                <a:spcPct val="0"/>
              </a:spcAft>
              <a:buClr>
                <a:srgbClr val="00B0F0"/>
              </a:buClr>
              <a:buFont typeface="Wingdings" panose="05000000000000000000" pitchFamily="2" charset="2"/>
              <a:buChar char="§"/>
              <a:defRPr/>
            </a:pPr>
            <a:endParaRPr lang="en-US" sz="1200" dirty="0">
              <a:latin typeface="Calibri"/>
              <a:cs typeface="Calibri"/>
            </a:endParaRPr>
          </a:p>
          <a:p>
            <a:pPr algn="just" eaLnBrk="0" fontAlgn="base" hangingPunct="0">
              <a:spcBef>
                <a:spcPct val="0"/>
              </a:spcBef>
              <a:spcAft>
                <a:spcPct val="0"/>
              </a:spcAft>
              <a:defRPr/>
            </a:pPr>
            <a:endParaRPr lang="en-US" sz="1200" b="1" i="1" dirty="0">
              <a:latin typeface="Calibri" panose="020F0502020204030204"/>
              <a:cs typeface="Calibri"/>
            </a:endParaRPr>
          </a:p>
          <a:p>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326C8ECD-14F9-4965-A8AB-DE8E52D9EE8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CAB9EEA6-8356-471E-A501-51B94C55781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553CCD2-2C3E-775D-D547-DCEB5663FC7C}"/>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8C84051F-7256-1686-6A40-77886509FC7C}"/>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38916" name="Slide Number Placeholder 3">
            <a:extLst>
              <a:ext uri="{FF2B5EF4-FFF2-40B4-BE49-F238E27FC236}">
                <a16:creationId xmlns:a16="http://schemas.microsoft.com/office/drawing/2014/main" id="{404AA87C-DFA9-84E4-B117-C73CE621405B}"/>
              </a:ext>
            </a:extLst>
          </p:cNvPr>
          <p:cNvSpPr>
            <a:spLocks noGrp="1"/>
          </p:cNvSpPr>
          <p:nvPr>
            <p:ph type="sldNum" sz="quarter" idx="5"/>
          </p:nvPr>
        </p:nvSpPr>
        <p:spPr>
          <a:noFill/>
        </p:spPr>
        <p:txBody>
          <a:bodyPr/>
          <a:lstStyle>
            <a:lvl1pPr defTabSz="949325">
              <a:defRPr>
                <a:solidFill>
                  <a:schemeClr val="tx1"/>
                </a:solidFill>
                <a:latin typeface="Arial" panose="020B0604020202020204" pitchFamily="34" charset="0"/>
              </a:defRPr>
            </a:lvl1pPr>
            <a:lvl2pPr marL="755650" indent="-290513" defTabSz="949325">
              <a:defRPr>
                <a:solidFill>
                  <a:schemeClr val="tx1"/>
                </a:solidFill>
                <a:latin typeface="Arial" panose="020B0604020202020204" pitchFamily="34" charset="0"/>
              </a:defRPr>
            </a:lvl2pPr>
            <a:lvl3pPr marL="1163638" indent="-231775" defTabSz="949325">
              <a:defRPr>
                <a:solidFill>
                  <a:schemeClr val="tx1"/>
                </a:solidFill>
                <a:latin typeface="Arial" panose="020B0604020202020204" pitchFamily="34" charset="0"/>
              </a:defRPr>
            </a:lvl3pPr>
            <a:lvl4pPr marL="1630363" indent="-231775" defTabSz="949325">
              <a:defRPr>
                <a:solidFill>
                  <a:schemeClr val="tx1"/>
                </a:solidFill>
                <a:latin typeface="Arial" panose="020B0604020202020204" pitchFamily="34" charset="0"/>
              </a:defRPr>
            </a:lvl4pPr>
            <a:lvl5pPr marL="2095500" indent="-231775" defTabSz="949325">
              <a:defRPr>
                <a:solidFill>
                  <a:schemeClr val="tx1"/>
                </a:solidFill>
                <a:latin typeface="Arial" panose="020B0604020202020204" pitchFamily="34" charset="0"/>
              </a:defRPr>
            </a:lvl5pPr>
            <a:lvl6pPr marL="2552700" indent="-231775" defTabSz="949325" eaLnBrk="0" fontAlgn="base" hangingPunct="0">
              <a:spcBef>
                <a:spcPct val="0"/>
              </a:spcBef>
              <a:spcAft>
                <a:spcPct val="0"/>
              </a:spcAft>
              <a:defRPr>
                <a:solidFill>
                  <a:schemeClr val="tx1"/>
                </a:solidFill>
                <a:latin typeface="Arial" panose="020B0604020202020204" pitchFamily="34" charset="0"/>
              </a:defRPr>
            </a:lvl6pPr>
            <a:lvl7pPr marL="3009900" indent="-231775" defTabSz="949325" eaLnBrk="0" fontAlgn="base" hangingPunct="0">
              <a:spcBef>
                <a:spcPct val="0"/>
              </a:spcBef>
              <a:spcAft>
                <a:spcPct val="0"/>
              </a:spcAft>
              <a:defRPr>
                <a:solidFill>
                  <a:schemeClr val="tx1"/>
                </a:solidFill>
                <a:latin typeface="Arial" panose="020B0604020202020204" pitchFamily="34" charset="0"/>
              </a:defRPr>
            </a:lvl7pPr>
            <a:lvl8pPr marL="3467100" indent="-231775" defTabSz="949325" eaLnBrk="0" fontAlgn="base" hangingPunct="0">
              <a:spcBef>
                <a:spcPct val="0"/>
              </a:spcBef>
              <a:spcAft>
                <a:spcPct val="0"/>
              </a:spcAft>
              <a:defRPr>
                <a:solidFill>
                  <a:schemeClr val="tx1"/>
                </a:solidFill>
                <a:latin typeface="Arial" panose="020B0604020202020204" pitchFamily="34" charset="0"/>
              </a:defRPr>
            </a:lvl8pPr>
            <a:lvl9pPr marL="3924300" indent="-231775" defTabSz="949325" eaLnBrk="0" fontAlgn="base" hangingPunct="0">
              <a:spcBef>
                <a:spcPct val="0"/>
              </a:spcBef>
              <a:spcAft>
                <a:spcPct val="0"/>
              </a:spcAft>
              <a:defRPr>
                <a:solidFill>
                  <a:schemeClr val="tx1"/>
                </a:solidFill>
                <a:latin typeface="Arial" panose="020B0604020202020204" pitchFamily="34" charset="0"/>
              </a:defRPr>
            </a:lvl9pPr>
          </a:lstStyle>
          <a:p>
            <a:fld id="{CA69EFB7-12DC-4687-8C7C-31FFC82B89E7}" type="slidenum">
              <a:rPr lang="en-US" altLang="en-US">
                <a:ea typeface="MS PGothic" panose="020B0600070205080204" pitchFamily="34" charset="-128"/>
              </a:rPr>
              <a:pPr/>
              <a:t>9</a:t>
            </a:fld>
            <a:endParaRPr lang="en-US" altLang="en-US">
              <a:ea typeface="MS PGothic"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9DA9D9-0765-4ED0-85BB-F4AD35C79108}" type="slidenum">
              <a:rPr lang="en-US" smtClean="0"/>
              <a:t>10</a:t>
            </a:fld>
            <a:endParaRPr lang="en-US"/>
          </a:p>
        </p:txBody>
      </p:sp>
    </p:spTree>
    <p:extLst>
      <p:ext uri="{BB962C8B-B14F-4D97-AF65-F5344CB8AC3E}">
        <p14:creationId xmlns:p14="http://schemas.microsoft.com/office/powerpoint/2010/main" val="3080789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1B67851-EAD5-285F-0A57-2C9D84A959C4}"/>
              </a:ext>
            </a:extLst>
          </p:cNvPr>
          <p:cNvSpPr txBox="1">
            <a:spLocks noChangeArrowheads="1"/>
          </p:cNvSpPr>
          <p:nvPr userDrawn="1"/>
        </p:nvSpPr>
        <p:spPr bwMode="auto">
          <a:xfrm>
            <a:off x="609600" y="152400"/>
            <a:ext cx="10972800" cy="1143000"/>
          </a:xfrm>
          <a:prstGeom prst="rect">
            <a:avLst/>
          </a:prstGeom>
          <a:noFill/>
          <a:ln>
            <a:noFill/>
          </a:ln>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400" b="1">
                <a:solidFill>
                  <a:srgbClr val="00B0F0"/>
                </a:solidFill>
                <a:latin typeface="Calibri Light" panose="020F0302020204030204" pitchFamily="34" charset="0"/>
              </a:rPr>
              <a:t>Click to edit Master title style</a:t>
            </a:r>
          </a:p>
        </p:txBody>
      </p:sp>
      <p:sp>
        <p:nvSpPr>
          <p:cNvPr id="57346" name="Rectangle 2"/>
          <p:cNvSpPr>
            <a:spLocks noGrp="1" noChangeArrowheads="1"/>
          </p:cNvSpPr>
          <p:nvPr>
            <p:ph type="ctrTitle"/>
          </p:nvPr>
        </p:nvSpPr>
        <p:spPr>
          <a:xfrm>
            <a:off x="914400" y="2130426"/>
            <a:ext cx="10363200" cy="1470025"/>
          </a:xfrm>
        </p:spPr>
        <p:txBody>
          <a:bodyPr/>
          <a:lstStyle>
            <a:lvl1pPr>
              <a:defRPr/>
            </a:lvl1pPr>
          </a:lstStyle>
          <a:p>
            <a:pPr lvl="0"/>
            <a:r>
              <a:rPr lang="en-US" noProof="0"/>
              <a:t>Click to edit Master title style</a:t>
            </a:r>
          </a:p>
        </p:txBody>
      </p:sp>
      <p:sp>
        <p:nvSpPr>
          <p:cNvPr id="57347"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773668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E6A035D3-AFE3-5082-E442-FBF03B0C076C}"/>
              </a:ext>
            </a:extLst>
          </p:cNvPr>
          <p:cNvSpPr>
            <a:spLocks noGrp="1"/>
          </p:cNvSpPr>
          <p:nvPr>
            <p:ph type="ftr" sz="quarter" idx="10"/>
          </p:nvPr>
        </p:nvSpPr>
        <p:spPr>
          <a:xfrm>
            <a:off x="609600" y="6248400"/>
            <a:ext cx="6502400" cy="476250"/>
          </a:xfrm>
          <a:prstGeom prst="rect">
            <a:avLst/>
          </a:prstGeom>
        </p:spPr>
        <p:txBody>
          <a:bodyPr/>
          <a:lstStyle>
            <a:lvl1pPr eaLnBrk="1" hangingPunct="1">
              <a:defRPr>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618B3EEB-2EA6-560E-08AB-C3C56CB51E2C}"/>
              </a:ext>
            </a:extLst>
          </p:cNvPr>
          <p:cNvSpPr>
            <a:spLocks noGrp="1"/>
          </p:cNvSpPr>
          <p:nvPr>
            <p:ph type="sldNum" sz="quarter" idx="11"/>
          </p:nvPr>
        </p:nvSpPr>
        <p:spPr>
          <a:xfrm>
            <a:off x="8839200" y="6400800"/>
            <a:ext cx="2844800" cy="2476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E4C936B-7D94-44EA-A0C0-7EB997B0D492}" type="slidenum">
              <a:rPr lang="en-US" altLang="en-US"/>
              <a:pPr>
                <a:defRPr/>
              </a:pPr>
              <a:t>‹#›</a:t>
            </a:fld>
            <a:endParaRPr lang="en-US" altLang="en-US"/>
          </a:p>
        </p:txBody>
      </p:sp>
    </p:spTree>
    <p:extLst>
      <p:ext uri="{BB962C8B-B14F-4D97-AF65-F5344CB8AC3E}">
        <p14:creationId xmlns:p14="http://schemas.microsoft.com/office/powerpoint/2010/main" val="295537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18B8188-8D65-B292-F349-867774BA50B5}"/>
              </a:ext>
            </a:extLst>
          </p:cNvPr>
          <p:cNvSpPr>
            <a:spLocks noGrp="1"/>
          </p:cNvSpPr>
          <p:nvPr>
            <p:ph type="ftr" sz="quarter" idx="10"/>
          </p:nvPr>
        </p:nvSpPr>
        <p:spPr>
          <a:xfrm>
            <a:off x="609600" y="6248400"/>
            <a:ext cx="6502400" cy="476250"/>
          </a:xfrm>
          <a:prstGeom prst="rect">
            <a:avLst/>
          </a:prstGeom>
        </p:spPr>
        <p:txBody>
          <a:bodyPr/>
          <a:lstStyle>
            <a:lvl1pPr eaLnBrk="1" hangingPunct="1">
              <a:defRPr>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03152B20-3E41-4126-A023-653CA11DBA1F}"/>
              </a:ext>
            </a:extLst>
          </p:cNvPr>
          <p:cNvSpPr>
            <a:spLocks noGrp="1"/>
          </p:cNvSpPr>
          <p:nvPr>
            <p:ph type="sldNum" sz="quarter" idx="11"/>
          </p:nvPr>
        </p:nvSpPr>
        <p:spPr>
          <a:xfrm>
            <a:off x="8839200" y="6400800"/>
            <a:ext cx="2844800" cy="2476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AD7CD5DE-1F84-45EF-A17B-10DDAF5B975E}" type="slidenum">
              <a:rPr lang="en-US" altLang="en-US"/>
              <a:pPr>
                <a:defRPr/>
              </a:pPr>
              <a:t>‹#›</a:t>
            </a:fld>
            <a:endParaRPr lang="en-US" altLang="en-US"/>
          </a:p>
        </p:txBody>
      </p:sp>
    </p:spTree>
    <p:extLst>
      <p:ext uri="{BB962C8B-B14F-4D97-AF65-F5344CB8AC3E}">
        <p14:creationId xmlns:p14="http://schemas.microsoft.com/office/powerpoint/2010/main" val="466475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529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9E1B7C7-27F9-FCBC-6AC4-4D540EC18356}"/>
              </a:ext>
            </a:extLst>
          </p:cNvPr>
          <p:cNvSpPr txBox="1">
            <a:spLocks noChangeArrowheads="1"/>
          </p:cNvSpPr>
          <p:nvPr userDrawn="1"/>
        </p:nvSpPr>
        <p:spPr bwMode="auto">
          <a:xfrm>
            <a:off x="609600" y="152400"/>
            <a:ext cx="10972800" cy="1143000"/>
          </a:xfrm>
          <a:prstGeom prst="rect">
            <a:avLst/>
          </a:prstGeom>
          <a:noFill/>
          <a:ln>
            <a:noFill/>
          </a:ln>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400" b="1">
                <a:solidFill>
                  <a:srgbClr val="00B0F0"/>
                </a:solidFill>
                <a:latin typeface="Calibri Light" panose="020F0302020204030204" pitchFamily="34" charset="0"/>
              </a:rPr>
              <a:t>Click to edit Master title style</a:t>
            </a: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Footer Placeholder 3">
            <a:extLst>
              <a:ext uri="{FF2B5EF4-FFF2-40B4-BE49-F238E27FC236}">
                <a16:creationId xmlns:a16="http://schemas.microsoft.com/office/drawing/2014/main" id="{92D7D110-74F2-4226-B358-4A180559C400}"/>
              </a:ext>
            </a:extLst>
          </p:cNvPr>
          <p:cNvSpPr>
            <a:spLocks noGrp="1"/>
          </p:cNvSpPr>
          <p:nvPr>
            <p:ph type="ftr" sz="quarter" idx="10"/>
          </p:nvPr>
        </p:nvSpPr>
        <p:spPr>
          <a:xfrm>
            <a:off x="609600" y="6248400"/>
            <a:ext cx="6502400" cy="476250"/>
          </a:xfrm>
          <a:prstGeom prst="rect">
            <a:avLst/>
          </a:prstGeom>
        </p:spPr>
        <p:txBody>
          <a:bodyPr/>
          <a:lstStyle>
            <a:lvl1pPr eaLnBrk="1" hangingPunct="1">
              <a:defRPr>
                <a:latin typeface="Arial" charset="0"/>
              </a:defRPr>
            </a:lvl1pPr>
          </a:lstStyle>
          <a:p>
            <a:pPr>
              <a:defRPr/>
            </a:pPr>
            <a:endParaRPr lang="en-US"/>
          </a:p>
        </p:txBody>
      </p:sp>
    </p:spTree>
    <p:extLst>
      <p:ext uri="{BB962C8B-B14F-4D97-AF65-F5344CB8AC3E}">
        <p14:creationId xmlns:p14="http://schemas.microsoft.com/office/powerpoint/2010/main" val="141455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6A4B1DD-6D92-363B-1D05-770ED028C2CC}"/>
              </a:ext>
            </a:extLst>
          </p:cNvPr>
          <p:cNvSpPr>
            <a:spLocks noGrp="1"/>
          </p:cNvSpPr>
          <p:nvPr>
            <p:ph type="ftr" sz="quarter" idx="10"/>
          </p:nvPr>
        </p:nvSpPr>
        <p:spPr>
          <a:xfrm>
            <a:off x="609600" y="6248400"/>
            <a:ext cx="6502400" cy="476250"/>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F1A302FF-8CF3-DD37-A87C-DB0F66D20905}"/>
              </a:ext>
            </a:extLst>
          </p:cNvPr>
          <p:cNvSpPr>
            <a:spLocks noGrp="1"/>
          </p:cNvSpPr>
          <p:nvPr>
            <p:ph type="sldNum" sz="quarter" idx="11"/>
          </p:nvPr>
        </p:nvSpPr>
        <p:spPr>
          <a:xfrm>
            <a:off x="8839200" y="6400800"/>
            <a:ext cx="2844800" cy="2476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7C6C6A8-151F-448C-A5FC-80753BA32576}" type="slidenum">
              <a:rPr lang="en-US" altLang="en-US"/>
              <a:pPr>
                <a:defRPr/>
              </a:pPr>
              <a:t>‹#›</a:t>
            </a:fld>
            <a:endParaRPr lang="en-US" altLang="en-US"/>
          </a:p>
        </p:txBody>
      </p:sp>
    </p:spTree>
    <p:extLst>
      <p:ext uri="{BB962C8B-B14F-4D97-AF65-F5344CB8AC3E}">
        <p14:creationId xmlns:p14="http://schemas.microsoft.com/office/powerpoint/2010/main" val="360200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13CE103C-0706-593F-8003-DD7E22ABA803}"/>
              </a:ext>
            </a:extLst>
          </p:cNvPr>
          <p:cNvSpPr>
            <a:spLocks noGrp="1"/>
          </p:cNvSpPr>
          <p:nvPr>
            <p:ph type="ftr" sz="quarter" idx="10"/>
          </p:nvPr>
        </p:nvSpPr>
        <p:spPr>
          <a:xfrm>
            <a:off x="609600" y="6248400"/>
            <a:ext cx="6502400" cy="476250"/>
          </a:xfrm>
          <a:prstGeom prst="rect">
            <a:avLst/>
          </a:prstGeom>
        </p:spPr>
        <p:txBody>
          <a:bodyPr/>
          <a:lstStyle>
            <a:lvl1pPr eaLnBrk="1" hangingPunct="1">
              <a:defRPr>
                <a:latin typeface="Arial" charset="0"/>
              </a:defRPr>
            </a:lvl1pPr>
          </a:lstStyle>
          <a:p>
            <a:pPr>
              <a:defRPr/>
            </a:pPr>
            <a:endParaRPr lang="en-US"/>
          </a:p>
        </p:txBody>
      </p:sp>
      <p:sp>
        <p:nvSpPr>
          <p:cNvPr id="8" name="Slide Number Placeholder 7">
            <a:extLst>
              <a:ext uri="{FF2B5EF4-FFF2-40B4-BE49-F238E27FC236}">
                <a16:creationId xmlns:a16="http://schemas.microsoft.com/office/drawing/2014/main" id="{142F954C-8ADE-B96D-8DAA-C937BFE2D33E}"/>
              </a:ext>
            </a:extLst>
          </p:cNvPr>
          <p:cNvSpPr>
            <a:spLocks noGrp="1"/>
          </p:cNvSpPr>
          <p:nvPr>
            <p:ph type="sldNum" sz="quarter" idx="11"/>
          </p:nvPr>
        </p:nvSpPr>
        <p:spPr>
          <a:xfrm>
            <a:off x="8839200" y="6400800"/>
            <a:ext cx="2844800" cy="2476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1C02D17-6945-4021-A91E-4EA1B7E71E67}" type="slidenum">
              <a:rPr lang="en-US" altLang="en-US"/>
              <a:pPr>
                <a:defRPr/>
              </a:pPr>
              <a:t>‹#›</a:t>
            </a:fld>
            <a:endParaRPr lang="en-US" altLang="en-US"/>
          </a:p>
        </p:txBody>
      </p:sp>
    </p:spTree>
    <p:extLst>
      <p:ext uri="{BB962C8B-B14F-4D97-AF65-F5344CB8AC3E}">
        <p14:creationId xmlns:p14="http://schemas.microsoft.com/office/powerpoint/2010/main" val="302630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DCE7B87-46D5-FE97-D2E0-292DA73CE537}"/>
              </a:ext>
            </a:extLst>
          </p:cNvPr>
          <p:cNvSpPr>
            <a:spLocks noGrp="1"/>
          </p:cNvSpPr>
          <p:nvPr>
            <p:ph type="ftr" sz="quarter" idx="10"/>
          </p:nvPr>
        </p:nvSpPr>
        <p:spPr>
          <a:xfrm>
            <a:off x="609600" y="6248400"/>
            <a:ext cx="6502400" cy="476250"/>
          </a:xfrm>
          <a:prstGeom prst="rect">
            <a:avLst/>
          </a:prstGeom>
        </p:spPr>
        <p:txBody>
          <a:bodyPr/>
          <a:lstStyle>
            <a:lvl1pPr eaLnBrk="1" hangingPunct="1">
              <a:defRPr>
                <a:latin typeface="Arial" charset="0"/>
              </a:defRPr>
            </a:lvl1pPr>
          </a:lstStyle>
          <a:p>
            <a:pPr>
              <a:defRPr/>
            </a:pPr>
            <a:endParaRPr lang="en-US"/>
          </a:p>
        </p:txBody>
      </p:sp>
      <p:sp>
        <p:nvSpPr>
          <p:cNvPr id="4" name="Slide Number Placeholder 3">
            <a:extLst>
              <a:ext uri="{FF2B5EF4-FFF2-40B4-BE49-F238E27FC236}">
                <a16:creationId xmlns:a16="http://schemas.microsoft.com/office/drawing/2014/main" id="{51B9B1FA-F3AA-F52E-4902-D45199F7A304}"/>
              </a:ext>
            </a:extLst>
          </p:cNvPr>
          <p:cNvSpPr>
            <a:spLocks noGrp="1"/>
          </p:cNvSpPr>
          <p:nvPr>
            <p:ph type="sldNum" sz="quarter" idx="11"/>
          </p:nvPr>
        </p:nvSpPr>
        <p:spPr>
          <a:xfrm>
            <a:off x="8839200" y="6400800"/>
            <a:ext cx="2844800" cy="2476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E7CF9BB-C343-4CF8-80DE-17F12FC06892}" type="slidenum">
              <a:rPr lang="en-US" altLang="en-US"/>
              <a:pPr>
                <a:defRPr/>
              </a:pPr>
              <a:t>‹#›</a:t>
            </a:fld>
            <a:endParaRPr lang="en-US" altLang="en-US"/>
          </a:p>
        </p:txBody>
      </p:sp>
    </p:spTree>
    <p:extLst>
      <p:ext uri="{BB962C8B-B14F-4D97-AF65-F5344CB8AC3E}">
        <p14:creationId xmlns:p14="http://schemas.microsoft.com/office/powerpoint/2010/main" val="2016772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C66E104-B7C8-5142-4903-6E85FA5862DE}"/>
              </a:ext>
            </a:extLst>
          </p:cNvPr>
          <p:cNvSpPr>
            <a:spLocks noGrp="1"/>
          </p:cNvSpPr>
          <p:nvPr>
            <p:ph type="ftr" sz="quarter" idx="10"/>
          </p:nvPr>
        </p:nvSpPr>
        <p:spPr>
          <a:xfrm>
            <a:off x="609600" y="6248400"/>
            <a:ext cx="6502400" cy="476250"/>
          </a:xfrm>
          <a:prstGeom prst="rect">
            <a:avLst/>
          </a:prstGeom>
        </p:spPr>
        <p:txBody>
          <a:bodyPr/>
          <a:lstStyle>
            <a:lvl1pPr eaLnBrk="1" hangingPunct="1">
              <a:defRPr>
                <a:latin typeface="Arial" charset="0"/>
              </a:defRPr>
            </a:lvl1pPr>
          </a:lstStyle>
          <a:p>
            <a:pPr>
              <a:defRPr/>
            </a:pPr>
            <a:endParaRPr lang="en-US"/>
          </a:p>
        </p:txBody>
      </p:sp>
      <p:sp>
        <p:nvSpPr>
          <p:cNvPr id="3" name="Slide Number Placeholder 2">
            <a:extLst>
              <a:ext uri="{FF2B5EF4-FFF2-40B4-BE49-F238E27FC236}">
                <a16:creationId xmlns:a16="http://schemas.microsoft.com/office/drawing/2014/main" id="{C9D449B6-AA32-3CE6-DD68-5B074BA0273C}"/>
              </a:ext>
            </a:extLst>
          </p:cNvPr>
          <p:cNvSpPr>
            <a:spLocks noGrp="1"/>
          </p:cNvSpPr>
          <p:nvPr>
            <p:ph type="sldNum" sz="quarter" idx="11"/>
          </p:nvPr>
        </p:nvSpPr>
        <p:spPr>
          <a:xfrm>
            <a:off x="8839200" y="6400800"/>
            <a:ext cx="2844800" cy="2476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280C194-AEC1-46AA-A06A-20EC0D35561C}" type="slidenum">
              <a:rPr lang="en-US" altLang="en-US"/>
              <a:pPr>
                <a:defRPr/>
              </a:pPr>
              <a:t>‹#›</a:t>
            </a:fld>
            <a:endParaRPr lang="en-US" altLang="en-US"/>
          </a:p>
        </p:txBody>
      </p:sp>
    </p:spTree>
    <p:extLst>
      <p:ext uri="{BB962C8B-B14F-4D97-AF65-F5344CB8AC3E}">
        <p14:creationId xmlns:p14="http://schemas.microsoft.com/office/powerpoint/2010/main" val="3063725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244F34BC-3905-271F-C2B5-4CD085A5320E}"/>
              </a:ext>
            </a:extLst>
          </p:cNvPr>
          <p:cNvSpPr>
            <a:spLocks noGrp="1"/>
          </p:cNvSpPr>
          <p:nvPr>
            <p:ph type="ftr" sz="quarter" idx="10"/>
          </p:nvPr>
        </p:nvSpPr>
        <p:spPr>
          <a:xfrm>
            <a:off x="609600" y="6248400"/>
            <a:ext cx="6502400" cy="476250"/>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E07775FD-F9CC-B3D3-402F-A55D8E141D3F}"/>
              </a:ext>
            </a:extLst>
          </p:cNvPr>
          <p:cNvSpPr>
            <a:spLocks noGrp="1"/>
          </p:cNvSpPr>
          <p:nvPr>
            <p:ph type="sldNum" sz="quarter" idx="11"/>
          </p:nvPr>
        </p:nvSpPr>
        <p:spPr>
          <a:xfrm>
            <a:off x="8839200" y="6400800"/>
            <a:ext cx="2844800" cy="2476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112BDE9-6BB7-47FA-9B6B-2072D8C5E9DB}" type="slidenum">
              <a:rPr lang="en-US" altLang="en-US"/>
              <a:pPr>
                <a:defRPr/>
              </a:pPr>
              <a:t>‹#›</a:t>
            </a:fld>
            <a:endParaRPr lang="en-US" altLang="en-US"/>
          </a:p>
        </p:txBody>
      </p:sp>
    </p:spTree>
    <p:extLst>
      <p:ext uri="{BB962C8B-B14F-4D97-AF65-F5344CB8AC3E}">
        <p14:creationId xmlns:p14="http://schemas.microsoft.com/office/powerpoint/2010/main" val="237118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C08FFDB2-C260-EBCA-C6B3-EADFF801EF4B}"/>
              </a:ext>
            </a:extLst>
          </p:cNvPr>
          <p:cNvSpPr>
            <a:spLocks noGrp="1"/>
          </p:cNvSpPr>
          <p:nvPr>
            <p:ph type="ftr" sz="quarter" idx="10"/>
          </p:nvPr>
        </p:nvSpPr>
        <p:spPr>
          <a:xfrm>
            <a:off x="609600" y="6248400"/>
            <a:ext cx="6502400" cy="476250"/>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6E962ED1-94FE-C8FE-5578-732E9493E227}"/>
              </a:ext>
            </a:extLst>
          </p:cNvPr>
          <p:cNvSpPr>
            <a:spLocks noGrp="1"/>
          </p:cNvSpPr>
          <p:nvPr>
            <p:ph type="sldNum" sz="quarter" idx="11"/>
          </p:nvPr>
        </p:nvSpPr>
        <p:spPr>
          <a:xfrm>
            <a:off x="8839200" y="6400800"/>
            <a:ext cx="2844800" cy="2476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BA14108E-99FB-4760-AAF1-8964A26DA4D6}" type="slidenum">
              <a:rPr lang="en-US" altLang="en-US"/>
              <a:pPr>
                <a:defRPr/>
              </a:pPr>
              <a:t>‹#›</a:t>
            </a:fld>
            <a:endParaRPr lang="en-US" altLang="en-US"/>
          </a:p>
        </p:txBody>
      </p:sp>
    </p:spTree>
    <p:extLst>
      <p:ext uri="{BB962C8B-B14F-4D97-AF65-F5344CB8AC3E}">
        <p14:creationId xmlns:p14="http://schemas.microsoft.com/office/powerpoint/2010/main" val="3330617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9D9E94-3475-4B79-5A4E-1C3D61F54248}"/>
              </a:ext>
            </a:extLst>
          </p:cNvPr>
          <p:cNvSpPr/>
          <p:nvPr userDrawn="1"/>
        </p:nvSpPr>
        <p:spPr>
          <a:xfrm>
            <a:off x="1588" y="1588"/>
            <a:ext cx="12190412" cy="1127125"/>
          </a:xfrm>
          <a:prstGeom prst="rect">
            <a:avLst/>
          </a:prstGeom>
          <a:solidFill>
            <a:srgbClr val="1221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90BB4189-8B08-98F0-ED69-FB2FCC12FDDB}"/>
              </a:ext>
            </a:extLst>
          </p:cNvPr>
          <p:cNvSpPr/>
          <p:nvPr userDrawn="1"/>
        </p:nvSpPr>
        <p:spPr>
          <a:xfrm>
            <a:off x="1588" y="1128713"/>
            <a:ext cx="12190412" cy="127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Rectangle 2">
            <a:extLst>
              <a:ext uri="{FF2B5EF4-FFF2-40B4-BE49-F238E27FC236}">
                <a16:creationId xmlns:a16="http://schemas.microsoft.com/office/drawing/2014/main" id="{15E0211F-155E-415C-F8AF-12A73A39AB02}"/>
              </a:ext>
            </a:extLst>
          </p:cNvPr>
          <p:cNvSpPr>
            <a:spLocks noGrp="1" noChangeArrowheads="1"/>
          </p:cNvSpPr>
          <p:nvPr>
            <p:ph type="title"/>
          </p:nvPr>
        </p:nvSpPr>
        <p:spPr bwMode="auto">
          <a:xfrm>
            <a:off x="609600" y="1524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FA49401B-728B-2506-C7C3-C4EF9ACE2347}"/>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10" name="Straight Connector 9">
            <a:extLst>
              <a:ext uri="{FF2B5EF4-FFF2-40B4-BE49-F238E27FC236}">
                <a16:creationId xmlns:a16="http://schemas.microsoft.com/office/drawing/2014/main" id="{4C52784A-3429-5490-6146-12C3F69DF6EA}"/>
              </a:ext>
            </a:extLst>
          </p:cNvPr>
          <p:cNvCxnSpPr/>
          <p:nvPr userDrawn="1"/>
        </p:nvCxnSpPr>
        <p:spPr>
          <a:xfrm flipH="1">
            <a:off x="623888" y="1295400"/>
            <a:ext cx="10958512" cy="0"/>
          </a:xfrm>
          <a:prstGeom prst="line">
            <a:avLst/>
          </a:prstGeom>
          <a:ln w="63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pic>
        <p:nvPicPr>
          <p:cNvPr id="1031" name="Picture 8">
            <a:extLst>
              <a:ext uri="{FF2B5EF4-FFF2-40B4-BE49-F238E27FC236}">
                <a16:creationId xmlns:a16="http://schemas.microsoft.com/office/drawing/2014/main" id="{7BF17A06-23B6-9403-C145-C4EBD9EEB81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795963" y="6324600"/>
            <a:ext cx="6000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0" r:id="rId1"/>
    <p:sldLayoutId id="2147483969"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hf hdr="0" ftr="0" dt="0"/>
  <p:txStyles>
    <p:titleStyle>
      <a:lvl1pPr algn="l" rtl="0" eaLnBrk="0" fontAlgn="base" hangingPunct="0">
        <a:spcBef>
          <a:spcPct val="0"/>
        </a:spcBef>
        <a:spcAft>
          <a:spcPct val="0"/>
        </a:spcAft>
        <a:defRPr sz="4400" b="1">
          <a:solidFill>
            <a:srgbClr val="FFC000"/>
          </a:solidFill>
          <a:latin typeface="+mj-lt"/>
          <a:ea typeface="+mj-ea"/>
          <a:cs typeface="+mj-cs"/>
        </a:defRPr>
      </a:lvl1pPr>
      <a:lvl2pPr algn="l" rtl="0" eaLnBrk="0" fontAlgn="base" hangingPunct="0">
        <a:spcBef>
          <a:spcPct val="0"/>
        </a:spcBef>
        <a:spcAft>
          <a:spcPct val="0"/>
        </a:spcAft>
        <a:defRPr sz="4400" b="1">
          <a:solidFill>
            <a:srgbClr val="FFC000"/>
          </a:solidFill>
          <a:latin typeface="Calibri Light" panose="020F0302020204030204" pitchFamily="34" charset="0"/>
        </a:defRPr>
      </a:lvl2pPr>
      <a:lvl3pPr algn="l" rtl="0" eaLnBrk="0" fontAlgn="base" hangingPunct="0">
        <a:spcBef>
          <a:spcPct val="0"/>
        </a:spcBef>
        <a:spcAft>
          <a:spcPct val="0"/>
        </a:spcAft>
        <a:defRPr sz="4400" b="1">
          <a:solidFill>
            <a:srgbClr val="FFC000"/>
          </a:solidFill>
          <a:latin typeface="Calibri Light" panose="020F0302020204030204" pitchFamily="34" charset="0"/>
        </a:defRPr>
      </a:lvl3pPr>
      <a:lvl4pPr algn="l" rtl="0" eaLnBrk="0" fontAlgn="base" hangingPunct="0">
        <a:spcBef>
          <a:spcPct val="0"/>
        </a:spcBef>
        <a:spcAft>
          <a:spcPct val="0"/>
        </a:spcAft>
        <a:defRPr sz="4400" b="1">
          <a:solidFill>
            <a:srgbClr val="FFC000"/>
          </a:solidFill>
          <a:latin typeface="Calibri Light" panose="020F0302020204030204" pitchFamily="34" charset="0"/>
        </a:defRPr>
      </a:lvl4pPr>
      <a:lvl5pPr algn="l" rtl="0" eaLnBrk="0" fontAlgn="base" hangingPunct="0">
        <a:spcBef>
          <a:spcPct val="0"/>
        </a:spcBef>
        <a:spcAft>
          <a:spcPct val="0"/>
        </a:spcAft>
        <a:defRPr sz="4400" b="1">
          <a:solidFill>
            <a:srgbClr val="FFC000"/>
          </a:solidFill>
          <a:latin typeface="Calibri Light" panose="020F0302020204030204"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00B0F0"/>
        </a:buClr>
        <a:buFont typeface="Wingdings" panose="05000000000000000000" pitchFamily="2" charset="2"/>
        <a:buChar char="§"/>
        <a:defRPr sz="3200">
          <a:solidFill>
            <a:srgbClr val="12214E"/>
          </a:solidFill>
          <a:latin typeface="+mn-lt"/>
          <a:ea typeface="+mn-ea"/>
          <a:cs typeface="+mn-cs"/>
        </a:defRPr>
      </a:lvl1pPr>
      <a:lvl2pPr marL="742950" indent="-285750" algn="l" rtl="0" eaLnBrk="0" fontAlgn="base" hangingPunct="0">
        <a:spcBef>
          <a:spcPct val="20000"/>
        </a:spcBef>
        <a:spcAft>
          <a:spcPct val="0"/>
        </a:spcAft>
        <a:buClr>
          <a:srgbClr val="00B0F0"/>
        </a:buClr>
        <a:buChar char="–"/>
        <a:defRPr sz="2800">
          <a:solidFill>
            <a:srgbClr val="12214E"/>
          </a:solidFill>
          <a:latin typeface="+mn-lt"/>
        </a:defRPr>
      </a:lvl2pPr>
      <a:lvl3pPr marL="1143000" indent="-228600" algn="l" rtl="0" eaLnBrk="0" fontAlgn="base" hangingPunct="0">
        <a:spcBef>
          <a:spcPct val="20000"/>
        </a:spcBef>
        <a:spcAft>
          <a:spcPct val="0"/>
        </a:spcAft>
        <a:buClr>
          <a:srgbClr val="00B0F0"/>
        </a:buClr>
        <a:buFont typeface="Arial" panose="020B0604020202020204" pitchFamily="34" charset="0"/>
        <a:buChar char="•"/>
        <a:defRPr sz="2400">
          <a:solidFill>
            <a:srgbClr val="12214E"/>
          </a:solidFill>
          <a:latin typeface="+mn-lt"/>
        </a:defRPr>
      </a:lvl3pPr>
      <a:lvl4pPr marL="1600200" indent="-228600" algn="l" rtl="0" eaLnBrk="0" fontAlgn="base" hangingPunct="0">
        <a:spcBef>
          <a:spcPct val="20000"/>
        </a:spcBef>
        <a:spcAft>
          <a:spcPct val="0"/>
        </a:spcAft>
        <a:buClr>
          <a:srgbClr val="00B0F0"/>
        </a:buClr>
        <a:buChar char="–"/>
        <a:defRPr sz="2000">
          <a:solidFill>
            <a:srgbClr val="12214E"/>
          </a:solidFill>
          <a:latin typeface="+mn-lt"/>
        </a:defRPr>
      </a:lvl4pPr>
      <a:lvl5pPr marL="2057400" indent="-228600" algn="l" rtl="0" eaLnBrk="0" fontAlgn="base" hangingPunct="0">
        <a:spcBef>
          <a:spcPct val="20000"/>
        </a:spcBef>
        <a:spcAft>
          <a:spcPct val="0"/>
        </a:spcAft>
        <a:buClr>
          <a:srgbClr val="00B0F0"/>
        </a:buClr>
        <a:buChar char="»"/>
        <a:defRPr sz="2000">
          <a:solidFill>
            <a:srgbClr val="12214E"/>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DCF.ASKRFP@dcf.nj.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DCF.ASKRFP@dcf.nj.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microsoft.com/office/2018/10/relationships/comments" Target="../comments/modernComment_2A2_BAADA52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29F_51889F2F.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ustomXml" Target="../ink/ink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DCF.ASKRFP@dcf.nj.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nj.gov/dcf/providers/notices/request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4BF53A5-2DF2-8208-A51B-A61BD974815E}"/>
              </a:ext>
            </a:extLst>
          </p:cNvPr>
          <p:cNvSpPr/>
          <p:nvPr/>
        </p:nvSpPr>
        <p:spPr>
          <a:xfrm>
            <a:off x="1520825" y="6149975"/>
            <a:ext cx="9144000" cy="708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8DEAF56C-8763-1124-3351-328B06B8CCAF}"/>
              </a:ext>
            </a:extLst>
          </p:cNvPr>
          <p:cNvSpPr/>
          <p:nvPr/>
        </p:nvSpPr>
        <p:spPr>
          <a:xfrm>
            <a:off x="-11113" y="-50800"/>
            <a:ext cx="12192001" cy="4760913"/>
          </a:xfrm>
          <a:prstGeom prst="rect">
            <a:avLst/>
          </a:prstGeom>
          <a:solidFill>
            <a:srgbClr val="1221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0" name="Text Box 13">
            <a:extLst>
              <a:ext uri="{FF2B5EF4-FFF2-40B4-BE49-F238E27FC236}">
                <a16:creationId xmlns:a16="http://schemas.microsoft.com/office/drawing/2014/main" id="{55E75D5B-B840-22AC-C28C-EA331CF8B859}"/>
              </a:ext>
            </a:extLst>
          </p:cNvPr>
          <p:cNvSpPr txBox="1">
            <a:spLocks noChangeArrowheads="1"/>
          </p:cNvSpPr>
          <p:nvPr/>
        </p:nvSpPr>
        <p:spPr bwMode="auto">
          <a:xfrm>
            <a:off x="1527175" y="5874618"/>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B0F0"/>
              </a:buClr>
              <a:buFont typeface="Wingdings" panose="05000000000000000000" pitchFamily="2" charset="2"/>
              <a:buChar char="§"/>
              <a:defRPr sz="3200">
                <a:solidFill>
                  <a:srgbClr val="12214E"/>
                </a:solidFill>
                <a:latin typeface="Calibri" panose="020F0502020204030204" pitchFamily="34" charset="0"/>
              </a:defRPr>
            </a:lvl1pPr>
            <a:lvl2pPr marL="742950" indent="-285750">
              <a:spcBef>
                <a:spcPct val="20000"/>
              </a:spcBef>
              <a:buClr>
                <a:srgbClr val="00B0F0"/>
              </a:buClr>
              <a:buChar char="–"/>
              <a:defRPr sz="2800">
                <a:solidFill>
                  <a:srgbClr val="12214E"/>
                </a:solidFill>
                <a:latin typeface="Calibri" panose="020F0502020204030204" pitchFamily="34" charset="0"/>
              </a:defRPr>
            </a:lvl2pPr>
            <a:lvl3pPr marL="1143000" indent="-228600">
              <a:spcBef>
                <a:spcPct val="20000"/>
              </a:spcBef>
              <a:buClr>
                <a:srgbClr val="00B0F0"/>
              </a:buClr>
              <a:buFont typeface="Arial" panose="020B0604020202020204" pitchFamily="34" charset="0"/>
              <a:buChar char="•"/>
              <a:defRPr sz="2400">
                <a:solidFill>
                  <a:srgbClr val="12214E"/>
                </a:solidFill>
                <a:latin typeface="Calibri" panose="020F0502020204030204" pitchFamily="34" charset="0"/>
              </a:defRPr>
            </a:lvl3pPr>
            <a:lvl4pPr marL="1600200" indent="-228600">
              <a:spcBef>
                <a:spcPct val="20000"/>
              </a:spcBef>
              <a:buClr>
                <a:srgbClr val="00B0F0"/>
              </a:buClr>
              <a:buChar char="–"/>
              <a:defRPr sz="2000">
                <a:solidFill>
                  <a:srgbClr val="12214E"/>
                </a:solidFill>
                <a:latin typeface="Calibri" panose="020F0502020204030204" pitchFamily="34" charset="0"/>
              </a:defRPr>
            </a:lvl4pPr>
            <a:lvl5pPr marL="2057400" indent="-228600">
              <a:spcBef>
                <a:spcPct val="20000"/>
              </a:spcBef>
              <a:buClr>
                <a:srgbClr val="00B0F0"/>
              </a:buClr>
              <a:buChar char="»"/>
              <a:defRPr sz="2000">
                <a:solidFill>
                  <a:srgbClr val="12214E"/>
                </a:solidFill>
                <a:latin typeface="Calibri" panose="020F0502020204030204" pitchFamily="34" charset="0"/>
              </a:defRPr>
            </a:lvl5pPr>
            <a:lvl6pPr marL="25146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6pPr>
            <a:lvl7pPr marL="29718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7pPr>
            <a:lvl8pPr marL="34290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8pPr>
            <a:lvl9pPr marL="38862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9pPr>
          </a:lstStyle>
          <a:p>
            <a:pPr algn="ctr" eaLnBrk="1" hangingPunct="1">
              <a:spcBef>
                <a:spcPct val="50000"/>
              </a:spcBef>
              <a:buClrTx/>
              <a:buFontTx/>
              <a:buNone/>
            </a:pPr>
            <a:r>
              <a:rPr lang="en-US" altLang="en-US" sz="2400" dirty="0">
                <a:solidFill>
                  <a:schemeClr val="tx1"/>
                </a:solidFill>
                <a:latin typeface="Arial" panose="020B0604020202020204" pitchFamily="34" charset="0"/>
              </a:rPr>
              <a:t>DCF Children’s System of Care</a:t>
            </a:r>
          </a:p>
        </p:txBody>
      </p:sp>
      <p:sp>
        <p:nvSpPr>
          <p:cNvPr id="14341" name="Text Box 13">
            <a:extLst>
              <a:ext uri="{FF2B5EF4-FFF2-40B4-BE49-F238E27FC236}">
                <a16:creationId xmlns:a16="http://schemas.microsoft.com/office/drawing/2014/main" id="{8DDC2DDE-BF01-5EC4-02A4-31E4FD81D2A8}"/>
              </a:ext>
            </a:extLst>
          </p:cNvPr>
          <p:cNvSpPr txBox="1">
            <a:spLocks noChangeArrowheads="1"/>
          </p:cNvSpPr>
          <p:nvPr/>
        </p:nvSpPr>
        <p:spPr bwMode="auto">
          <a:xfrm>
            <a:off x="1512887" y="6256690"/>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B0F0"/>
              </a:buClr>
              <a:buFont typeface="Wingdings" panose="05000000000000000000" pitchFamily="2" charset="2"/>
              <a:buChar char="§"/>
              <a:defRPr sz="3200">
                <a:solidFill>
                  <a:srgbClr val="12214E"/>
                </a:solidFill>
                <a:latin typeface="Calibri" panose="020F0502020204030204" pitchFamily="34" charset="0"/>
              </a:defRPr>
            </a:lvl1pPr>
            <a:lvl2pPr marL="742950" indent="-285750">
              <a:spcBef>
                <a:spcPct val="20000"/>
              </a:spcBef>
              <a:buClr>
                <a:srgbClr val="00B0F0"/>
              </a:buClr>
              <a:buChar char="–"/>
              <a:defRPr sz="2800">
                <a:solidFill>
                  <a:srgbClr val="12214E"/>
                </a:solidFill>
                <a:latin typeface="Calibri" panose="020F0502020204030204" pitchFamily="34" charset="0"/>
              </a:defRPr>
            </a:lvl2pPr>
            <a:lvl3pPr marL="1143000" indent="-228600">
              <a:spcBef>
                <a:spcPct val="20000"/>
              </a:spcBef>
              <a:buClr>
                <a:srgbClr val="00B0F0"/>
              </a:buClr>
              <a:buFont typeface="Arial" panose="020B0604020202020204" pitchFamily="34" charset="0"/>
              <a:buChar char="•"/>
              <a:defRPr sz="2400">
                <a:solidFill>
                  <a:srgbClr val="12214E"/>
                </a:solidFill>
                <a:latin typeface="Calibri" panose="020F0502020204030204" pitchFamily="34" charset="0"/>
              </a:defRPr>
            </a:lvl3pPr>
            <a:lvl4pPr marL="1600200" indent="-228600">
              <a:spcBef>
                <a:spcPct val="20000"/>
              </a:spcBef>
              <a:buClr>
                <a:srgbClr val="00B0F0"/>
              </a:buClr>
              <a:buChar char="–"/>
              <a:defRPr sz="2000">
                <a:solidFill>
                  <a:srgbClr val="12214E"/>
                </a:solidFill>
                <a:latin typeface="Calibri" panose="020F0502020204030204" pitchFamily="34" charset="0"/>
              </a:defRPr>
            </a:lvl4pPr>
            <a:lvl5pPr marL="2057400" indent="-228600">
              <a:spcBef>
                <a:spcPct val="20000"/>
              </a:spcBef>
              <a:buClr>
                <a:srgbClr val="00B0F0"/>
              </a:buClr>
              <a:buChar char="»"/>
              <a:defRPr sz="2000">
                <a:solidFill>
                  <a:srgbClr val="12214E"/>
                </a:solidFill>
                <a:latin typeface="Calibri" panose="020F0502020204030204" pitchFamily="34" charset="0"/>
              </a:defRPr>
            </a:lvl5pPr>
            <a:lvl6pPr marL="25146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6pPr>
            <a:lvl7pPr marL="29718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7pPr>
            <a:lvl8pPr marL="34290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8pPr>
            <a:lvl9pPr marL="38862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9pPr>
          </a:lstStyle>
          <a:p>
            <a:pPr algn="ctr" eaLnBrk="1" hangingPunct="1">
              <a:spcBef>
                <a:spcPct val="50000"/>
              </a:spcBef>
              <a:buClrTx/>
              <a:buFontTx/>
              <a:buNone/>
            </a:pPr>
            <a:r>
              <a:rPr lang="en-US" altLang="en-US" sz="2000" dirty="0">
                <a:solidFill>
                  <a:schemeClr val="tx1"/>
                </a:solidFill>
                <a:latin typeface="Arial" panose="020B0604020202020204" pitchFamily="34" charset="0"/>
              </a:rPr>
              <a:t>October 29, 2024</a:t>
            </a:r>
          </a:p>
        </p:txBody>
      </p:sp>
      <p:sp>
        <p:nvSpPr>
          <p:cNvPr id="14342" name="Title 1">
            <a:extLst>
              <a:ext uri="{FF2B5EF4-FFF2-40B4-BE49-F238E27FC236}">
                <a16:creationId xmlns:a16="http://schemas.microsoft.com/office/drawing/2014/main" id="{FFA73629-71C2-220F-359C-7F4724E3351F}"/>
              </a:ext>
            </a:extLst>
          </p:cNvPr>
          <p:cNvSpPr txBox="1">
            <a:spLocks noChangeArrowheads="1"/>
          </p:cNvSpPr>
          <p:nvPr/>
        </p:nvSpPr>
        <p:spPr bwMode="auto">
          <a:xfrm>
            <a:off x="1284287" y="4816828"/>
            <a:ext cx="960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B0F0"/>
              </a:buClr>
              <a:buFont typeface="Wingdings" panose="05000000000000000000" pitchFamily="2" charset="2"/>
              <a:buChar char="§"/>
              <a:defRPr sz="3200">
                <a:solidFill>
                  <a:srgbClr val="12214E"/>
                </a:solidFill>
                <a:latin typeface="Calibri" panose="020F0502020204030204" pitchFamily="34" charset="0"/>
              </a:defRPr>
            </a:lvl1pPr>
            <a:lvl2pPr marL="742950" indent="-285750">
              <a:spcBef>
                <a:spcPct val="20000"/>
              </a:spcBef>
              <a:buClr>
                <a:srgbClr val="00B0F0"/>
              </a:buClr>
              <a:buChar char="–"/>
              <a:defRPr sz="2800">
                <a:solidFill>
                  <a:srgbClr val="12214E"/>
                </a:solidFill>
                <a:latin typeface="Calibri" panose="020F0502020204030204" pitchFamily="34" charset="0"/>
              </a:defRPr>
            </a:lvl2pPr>
            <a:lvl3pPr marL="1143000" indent="-228600">
              <a:spcBef>
                <a:spcPct val="20000"/>
              </a:spcBef>
              <a:buClr>
                <a:srgbClr val="00B0F0"/>
              </a:buClr>
              <a:buFont typeface="Arial" panose="020B0604020202020204" pitchFamily="34" charset="0"/>
              <a:buChar char="•"/>
              <a:defRPr sz="2400">
                <a:solidFill>
                  <a:srgbClr val="12214E"/>
                </a:solidFill>
                <a:latin typeface="Calibri" panose="020F0502020204030204" pitchFamily="34" charset="0"/>
              </a:defRPr>
            </a:lvl3pPr>
            <a:lvl4pPr marL="1600200" indent="-228600">
              <a:spcBef>
                <a:spcPct val="20000"/>
              </a:spcBef>
              <a:buClr>
                <a:srgbClr val="00B0F0"/>
              </a:buClr>
              <a:buChar char="–"/>
              <a:defRPr sz="2000">
                <a:solidFill>
                  <a:srgbClr val="12214E"/>
                </a:solidFill>
                <a:latin typeface="Calibri" panose="020F0502020204030204" pitchFamily="34" charset="0"/>
              </a:defRPr>
            </a:lvl4pPr>
            <a:lvl5pPr marL="2057400" indent="-228600">
              <a:spcBef>
                <a:spcPct val="20000"/>
              </a:spcBef>
              <a:buClr>
                <a:srgbClr val="00B0F0"/>
              </a:buClr>
              <a:buChar char="»"/>
              <a:defRPr sz="2000">
                <a:solidFill>
                  <a:srgbClr val="12214E"/>
                </a:solidFill>
                <a:latin typeface="Calibri" panose="020F0502020204030204" pitchFamily="34" charset="0"/>
              </a:defRPr>
            </a:lvl5pPr>
            <a:lvl6pPr marL="25146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6pPr>
            <a:lvl7pPr marL="29718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7pPr>
            <a:lvl8pPr marL="34290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8pPr>
            <a:lvl9pPr marL="38862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9pPr>
          </a:lstStyle>
          <a:p>
            <a:pPr marL="0" marR="0" algn="ctr">
              <a:lnSpc>
                <a:spcPct val="107000"/>
              </a:lnSpc>
              <a:spcBef>
                <a:spcPts val="0"/>
              </a:spcBef>
              <a:spcAft>
                <a:spcPts val="0"/>
              </a:spcAft>
              <a:buNone/>
            </a:pPr>
            <a:r>
              <a:rPr lang="en-US" sz="2800" b="1" dirty="0">
                <a:solidFill>
                  <a:schemeClr val="tx1"/>
                </a:solidFill>
                <a:latin typeface="+mn-lt"/>
                <a:ea typeface="Times New Roman" panose="02020603050405020304" pitchFamily="18" charset="0"/>
              </a:rPr>
              <a:t>Intensive In-Home Behavioral Supports</a:t>
            </a:r>
            <a:r>
              <a:rPr lang="en-US" sz="2800" b="1" dirty="0">
                <a:solidFill>
                  <a:schemeClr val="tx1"/>
                </a:solidFill>
                <a:effectLst/>
                <a:latin typeface="+mn-lt"/>
                <a:ea typeface="Times New Roman" panose="02020603050405020304" pitchFamily="18" charset="0"/>
              </a:rPr>
              <a:t> </a:t>
            </a:r>
          </a:p>
          <a:p>
            <a:pPr marL="0" marR="0" algn="ctr">
              <a:lnSpc>
                <a:spcPct val="107000"/>
              </a:lnSpc>
              <a:spcBef>
                <a:spcPts val="0"/>
              </a:spcBef>
              <a:spcAft>
                <a:spcPts val="0"/>
              </a:spcAft>
              <a:buNone/>
            </a:pPr>
            <a:r>
              <a:rPr lang="en-US" altLang="en-US" b="1" dirty="0">
                <a:solidFill>
                  <a:schemeClr val="tx1"/>
                </a:solidFill>
              </a:rPr>
              <a:t>INFORMATION SESSION</a:t>
            </a:r>
          </a:p>
        </p:txBody>
      </p:sp>
      <p:pic>
        <p:nvPicPr>
          <p:cNvPr id="14343" name="Picture 15">
            <a:extLst>
              <a:ext uri="{FF2B5EF4-FFF2-40B4-BE49-F238E27FC236}">
                <a16:creationId xmlns:a16="http://schemas.microsoft.com/office/drawing/2014/main" id="{0D2690B3-58AD-A173-2960-A3A19D8192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063" y="457200"/>
            <a:ext cx="4333875"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4" name="Group 1">
            <a:extLst>
              <a:ext uri="{FF2B5EF4-FFF2-40B4-BE49-F238E27FC236}">
                <a16:creationId xmlns:a16="http://schemas.microsoft.com/office/drawing/2014/main" id="{872A38D6-ED2F-6EF8-CAA9-2B54ABF93BFB}"/>
              </a:ext>
            </a:extLst>
          </p:cNvPr>
          <p:cNvGrpSpPr>
            <a:grpSpLocks/>
          </p:cNvGrpSpPr>
          <p:nvPr/>
        </p:nvGrpSpPr>
        <p:grpSpPr bwMode="auto">
          <a:xfrm>
            <a:off x="1577975" y="3733800"/>
            <a:ext cx="9013825" cy="574675"/>
            <a:chOff x="2194731" y="3091521"/>
            <a:chExt cx="6415869" cy="410784"/>
          </a:xfrm>
        </p:grpSpPr>
        <p:sp>
          <p:nvSpPr>
            <p:cNvPr id="18" name="Rectangle 17">
              <a:extLst>
                <a:ext uri="{FF2B5EF4-FFF2-40B4-BE49-F238E27FC236}">
                  <a16:creationId xmlns:a16="http://schemas.microsoft.com/office/drawing/2014/main" id="{0679045A-E569-A89D-0E6C-C75F21B4859E}"/>
                </a:ext>
              </a:extLst>
            </p:cNvPr>
            <p:cNvSpPr/>
            <p:nvPr/>
          </p:nvSpPr>
          <p:spPr>
            <a:xfrm>
              <a:off x="2194731" y="3091521"/>
              <a:ext cx="6415869" cy="41078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Box 18">
              <a:extLst>
                <a:ext uri="{FF2B5EF4-FFF2-40B4-BE49-F238E27FC236}">
                  <a16:creationId xmlns:a16="http://schemas.microsoft.com/office/drawing/2014/main" id="{E8D7DE7F-9BD8-02A5-2352-373CABD0C3B8}"/>
                </a:ext>
              </a:extLst>
            </p:cNvPr>
            <p:cNvSpPr txBox="1"/>
            <p:nvPr/>
          </p:nvSpPr>
          <p:spPr>
            <a:xfrm>
              <a:off x="2194731" y="3094926"/>
              <a:ext cx="6415869" cy="354046"/>
            </a:xfrm>
            <a:prstGeom prst="rect">
              <a:avLst/>
            </a:prstGeom>
            <a:noFill/>
          </p:spPr>
          <p:txBody>
            <a:bodyPr>
              <a:spAutoFit/>
            </a:bodyPr>
            <a:lstStyle/>
            <a:p>
              <a:pPr algn="ctr">
                <a:defRPr/>
              </a:pPr>
              <a:r>
                <a:rPr lang="en-US" sz="2800" b="1" spc="60">
                  <a:solidFill>
                    <a:srgbClr val="12214E"/>
                  </a:solidFill>
                  <a:latin typeface="Calibri" panose="020F0502020204030204" pitchFamily="34" charset="0"/>
                </a:rPr>
                <a:t>NEW JERSEY DEPARTMENT OF CHILDREN AND FAMILIES</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Child Family Team (CFT) identifies the need for ABA for a DD Eligible youth</a:t>
            </a:r>
          </a:p>
          <a:p>
            <a:r>
              <a:rPr lang="en-US" sz="2800" dirty="0"/>
              <a:t>CMO submits the request for Functional Behavioral Assessment and initial Behavior Support Plan; the CFT progress note must also document the need for ABA</a:t>
            </a:r>
          </a:p>
          <a:p>
            <a:r>
              <a:rPr lang="en-US" sz="2800" dirty="0"/>
              <a:t>Once approved, the FBA should be completed within 21 business days by the BCBA/</a:t>
            </a:r>
            <a:r>
              <a:rPr lang="en-US" sz="2800" dirty="0" err="1"/>
              <a:t>BCaBA</a:t>
            </a:r>
            <a:endParaRPr lang="en-US" sz="2800" dirty="0"/>
          </a:p>
          <a:p>
            <a:r>
              <a:rPr lang="en-US" sz="2800" dirty="0"/>
              <a:t>IIH provider submits the FBA and initial BSP at the same time</a:t>
            </a:r>
          </a:p>
          <a:p>
            <a:pPr lvl="1"/>
            <a:r>
              <a:rPr lang="en-US" sz="2400" dirty="0"/>
              <a:t>PerformCare has 5 business days to review</a:t>
            </a:r>
          </a:p>
        </p:txBody>
      </p:sp>
      <p:sp>
        <p:nvSpPr>
          <p:cNvPr id="3" name="Title 2"/>
          <p:cNvSpPr>
            <a:spLocks noGrp="1"/>
          </p:cNvSpPr>
          <p:nvPr>
            <p:ph type="title"/>
          </p:nvPr>
        </p:nvSpPr>
        <p:spPr/>
        <p:txBody>
          <a:bodyPr>
            <a:normAutofit/>
          </a:bodyPr>
          <a:lstStyle/>
          <a:p>
            <a:r>
              <a:rPr lang="en-US" dirty="0"/>
              <a:t>Initial Authorizations</a:t>
            </a:r>
          </a:p>
        </p:txBody>
      </p:sp>
    </p:spTree>
    <p:extLst>
      <p:ext uri="{BB962C8B-B14F-4D97-AF65-F5344CB8AC3E}">
        <p14:creationId xmlns:p14="http://schemas.microsoft.com/office/powerpoint/2010/main" val="2008954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Weekly progress notes submitted by BCBA/</a:t>
            </a:r>
            <a:r>
              <a:rPr lang="en-US" sz="2800" dirty="0" err="1"/>
              <a:t>BCaBA</a:t>
            </a:r>
            <a:r>
              <a:rPr lang="en-US" sz="2800" dirty="0"/>
              <a:t> and Behavioral Technician</a:t>
            </a:r>
          </a:p>
          <a:p>
            <a:r>
              <a:rPr lang="en-US" sz="2800" dirty="0"/>
              <a:t>BCBA/</a:t>
            </a:r>
            <a:r>
              <a:rPr lang="en-US" sz="2800" dirty="0" err="1"/>
              <a:t>BCaBA</a:t>
            </a:r>
            <a:r>
              <a:rPr lang="en-US" sz="2800" dirty="0"/>
              <a:t> completes BSP update approx. 14 days prior to the end of the authorization.</a:t>
            </a:r>
          </a:p>
          <a:p>
            <a:pPr lvl="1"/>
            <a:r>
              <a:rPr lang="en-US" sz="2400" dirty="0"/>
              <a:t>PerformCare has 5 business days to review</a:t>
            </a:r>
          </a:p>
          <a:p>
            <a:r>
              <a:rPr lang="en-US" sz="2800" dirty="0"/>
              <a:t>Once approved, CMO is to submit their ISP requesting continued IIH services (90-day request).</a:t>
            </a:r>
          </a:p>
        </p:txBody>
      </p:sp>
      <p:sp>
        <p:nvSpPr>
          <p:cNvPr id="3" name="Title 2"/>
          <p:cNvSpPr>
            <a:spLocks noGrp="1"/>
          </p:cNvSpPr>
          <p:nvPr>
            <p:ph type="title"/>
          </p:nvPr>
        </p:nvSpPr>
        <p:spPr/>
        <p:txBody>
          <a:bodyPr/>
          <a:lstStyle/>
          <a:p>
            <a:r>
              <a:rPr lang="en-US" dirty="0"/>
              <a:t>On-Going Authorizations:</a:t>
            </a:r>
          </a:p>
        </p:txBody>
      </p:sp>
    </p:spTree>
    <p:extLst>
      <p:ext uri="{BB962C8B-B14F-4D97-AF65-F5344CB8AC3E}">
        <p14:creationId xmlns:p14="http://schemas.microsoft.com/office/powerpoint/2010/main" val="2863587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F226-0313-4030-9D0D-7D11910B728E}"/>
              </a:ext>
            </a:extLst>
          </p:cNvPr>
          <p:cNvSpPr>
            <a:spLocks noGrp="1"/>
          </p:cNvSpPr>
          <p:nvPr>
            <p:ph type="title"/>
          </p:nvPr>
        </p:nvSpPr>
        <p:spPr/>
        <p:txBody>
          <a:bodyPr/>
          <a:lstStyle/>
          <a:p>
            <a:r>
              <a:rPr lang="en-US" dirty="0"/>
              <a:t>Funding Information</a:t>
            </a:r>
          </a:p>
        </p:txBody>
      </p:sp>
      <p:sp>
        <p:nvSpPr>
          <p:cNvPr id="3" name="Content Placeholder 2">
            <a:extLst>
              <a:ext uri="{FF2B5EF4-FFF2-40B4-BE49-F238E27FC236}">
                <a16:creationId xmlns:a16="http://schemas.microsoft.com/office/drawing/2014/main" id="{704220AE-47D3-4EA7-AD45-3E7BC7AE9A4B}"/>
              </a:ext>
            </a:extLst>
          </p:cNvPr>
          <p:cNvSpPr>
            <a:spLocks noGrp="1"/>
          </p:cNvSpPr>
          <p:nvPr>
            <p:ph idx="1"/>
          </p:nvPr>
        </p:nvSpPr>
        <p:spPr>
          <a:xfrm>
            <a:off x="609600" y="1450428"/>
            <a:ext cx="10972800" cy="4782206"/>
          </a:xfrm>
        </p:spPr>
        <p:txBody>
          <a:bodyPr/>
          <a:lstStyle/>
          <a:p>
            <a:pPr marL="457200" marR="652145" lvl="1" indent="0" algn="ctr">
              <a:lnSpc>
                <a:spcPct val="105000"/>
              </a:lnSpc>
              <a:spcBef>
                <a:spcPts val="440"/>
              </a:spcBef>
              <a:spcAft>
                <a:spcPts val="0"/>
              </a:spcAft>
              <a:buNone/>
              <a:tabLst>
                <a:tab pos="1053465" algn="l"/>
              </a:tabLst>
            </a:pPr>
            <a:r>
              <a:rPr lang="en-US" sz="2400" dirty="0">
                <a:effectLst/>
                <a:ea typeface="Arial" panose="020B0604020202020204" pitchFamily="34" charset="0"/>
              </a:rPr>
              <a:t>Providers will be reimbursed according to the rates below:</a:t>
            </a:r>
          </a:p>
          <a:p>
            <a:pPr marL="457200" marR="652145" lvl="1" indent="0" algn="just">
              <a:lnSpc>
                <a:spcPct val="105000"/>
              </a:lnSpc>
              <a:spcBef>
                <a:spcPts val="440"/>
              </a:spcBef>
              <a:spcAft>
                <a:spcPts val="0"/>
              </a:spcAft>
              <a:buNone/>
              <a:tabLst>
                <a:tab pos="1053465" algn="l"/>
              </a:tabLst>
            </a:pPr>
            <a:endParaRPr lang="en-US" sz="2400" dirty="0">
              <a:effectLst/>
              <a:latin typeface="Arial" panose="020B0604020202020204" pitchFamily="34" charset="0"/>
              <a:ea typeface="Arial" panose="020B0604020202020204" pitchFamily="34" charset="0"/>
            </a:endParaRPr>
          </a:p>
          <a:p>
            <a:pPr marL="457200" marR="652145" lvl="1" indent="0" algn="just">
              <a:lnSpc>
                <a:spcPct val="105000"/>
              </a:lnSpc>
              <a:spcBef>
                <a:spcPts val="440"/>
              </a:spcBef>
              <a:spcAft>
                <a:spcPts val="0"/>
              </a:spcAft>
              <a:buNone/>
              <a:tabLst>
                <a:tab pos="1053465" algn="l"/>
              </a:tabLst>
            </a:pPr>
            <a:r>
              <a:rPr lang="en-US" sz="2400" dirty="0">
                <a:effectLst/>
                <a:latin typeface="Arial" panose="020B0604020202020204" pitchFamily="34" charset="0"/>
                <a:ea typeface="Arial" panose="020B0604020202020204" pitchFamily="34" charset="0"/>
              </a:rPr>
              <a:t> </a:t>
            </a:r>
          </a:p>
          <a:p>
            <a:pPr marL="457200" marR="652145" lvl="1" indent="0" algn="just">
              <a:lnSpc>
                <a:spcPct val="105000"/>
              </a:lnSpc>
              <a:spcBef>
                <a:spcPts val="440"/>
              </a:spcBef>
              <a:spcAft>
                <a:spcPts val="0"/>
              </a:spcAft>
              <a:buNone/>
              <a:tabLst>
                <a:tab pos="1053465" algn="l"/>
              </a:tabLst>
            </a:pPr>
            <a:endParaRPr lang="en-US" sz="2000" dirty="0"/>
          </a:p>
        </p:txBody>
      </p:sp>
      <p:pic>
        <p:nvPicPr>
          <p:cNvPr id="8" name="Picture 7">
            <a:extLst>
              <a:ext uri="{FF2B5EF4-FFF2-40B4-BE49-F238E27FC236}">
                <a16:creationId xmlns:a16="http://schemas.microsoft.com/office/drawing/2014/main" id="{0869DBED-8D31-127C-02BA-DE084F08EBE3}"/>
              </a:ext>
            </a:extLst>
          </p:cNvPr>
          <p:cNvPicPr>
            <a:picLocks noChangeAspect="1"/>
          </p:cNvPicPr>
          <p:nvPr/>
        </p:nvPicPr>
        <p:blipFill>
          <a:blip r:embed="rId3"/>
          <a:stretch>
            <a:fillRect/>
          </a:stretch>
        </p:blipFill>
        <p:spPr>
          <a:xfrm>
            <a:off x="2252697" y="1984480"/>
            <a:ext cx="7686605" cy="3942984"/>
          </a:xfrm>
          <a:prstGeom prst="rect">
            <a:avLst/>
          </a:prstGeom>
        </p:spPr>
      </p:pic>
    </p:spTree>
    <p:extLst>
      <p:ext uri="{BB962C8B-B14F-4D97-AF65-F5344CB8AC3E}">
        <p14:creationId xmlns:p14="http://schemas.microsoft.com/office/powerpoint/2010/main" val="757493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A28A-7665-4771-97F8-0FD0EB928956}"/>
              </a:ext>
            </a:extLst>
          </p:cNvPr>
          <p:cNvSpPr>
            <a:spLocks noGrp="1"/>
          </p:cNvSpPr>
          <p:nvPr>
            <p:ph type="title"/>
          </p:nvPr>
        </p:nvSpPr>
        <p:spPr/>
        <p:txBody>
          <a:bodyPr/>
          <a:lstStyle/>
          <a:p>
            <a:pPr algn="ctr"/>
            <a:r>
              <a:rPr lang="en-US"/>
              <a:t>RFQ</a:t>
            </a:r>
          </a:p>
        </p:txBody>
      </p:sp>
      <p:sp>
        <p:nvSpPr>
          <p:cNvPr id="3" name="Content Placeholder 2">
            <a:extLst>
              <a:ext uri="{FF2B5EF4-FFF2-40B4-BE49-F238E27FC236}">
                <a16:creationId xmlns:a16="http://schemas.microsoft.com/office/drawing/2014/main" id="{F68E9234-CE70-47FD-883A-C4B893E08E2D}"/>
              </a:ext>
            </a:extLst>
          </p:cNvPr>
          <p:cNvSpPr>
            <a:spLocks noGrp="1"/>
          </p:cNvSpPr>
          <p:nvPr>
            <p:ph idx="1"/>
          </p:nvPr>
        </p:nvSpPr>
        <p:spPr>
          <a:xfrm>
            <a:off x="609600" y="1600200"/>
            <a:ext cx="10972800" cy="4724400"/>
          </a:xfrm>
        </p:spPr>
        <p:txBody>
          <a:bodyPr/>
          <a:lstStyle/>
          <a:p>
            <a:pPr algn="just">
              <a:spcBef>
                <a:spcPts val="0"/>
              </a:spcBef>
              <a:spcAft>
                <a:spcPts val="0"/>
              </a:spcAft>
            </a:pPr>
            <a:r>
              <a:rPr lang="en-US" sz="2400" dirty="0">
                <a:solidFill>
                  <a:srgbClr val="002060"/>
                </a:solidFill>
                <a:effectLst/>
                <a:ea typeface="Arial" panose="020B0604020202020204" pitchFamily="34" charset="0"/>
                <a:cs typeface="Arial"/>
              </a:rPr>
              <a:t>DCF will </a:t>
            </a:r>
            <a:r>
              <a:rPr lang="en-US" sz="2400" dirty="0">
                <a:solidFill>
                  <a:srgbClr val="002060"/>
                </a:solidFill>
                <a:ea typeface="Arial" panose="020B0604020202020204" pitchFamily="34" charset="0"/>
                <a:cs typeface="Arial"/>
              </a:rPr>
              <a:t>send an</a:t>
            </a:r>
            <a:r>
              <a:rPr lang="en-US" sz="2400" dirty="0">
                <a:solidFill>
                  <a:srgbClr val="002060"/>
                </a:solidFill>
                <a:effectLst/>
                <a:ea typeface="Arial" panose="020B0604020202020204" pitchFamily="34" charset="0"/>
                <a:cs typeface="Arial"/>
              </a:rPr>
              <a:t> official decision letter to all </a:t>
            </a:r>
            <a:r>
              <a:rPr lang="en-US" sz="2400" dirty="0">
                <a:solidFill>
                  <a:srgbClr val="002060"/>
                </a:solidFill>
                <a:ea typeface="Arial" panose="020B0604020202020204" pitchFamily="34" charset="0"/>
                <a:cs typeface="Arial"/>
              </a:rPr>
              <a:t>respondents </a:t>
            </a:r>
            <a:r>
              <a:rPr lang="en-US" sz="2400" dirty="0">
                <a:solidFill>
                  <a:srgbClr val="002060"/>
                </a:solidFill>
                <a:effectLst/>
                <a:ea typeface="Arial" panose="020B0604020202020204" pitchFamily="34" charset="0"/>
                <a:cs typeface="Arial"/>
              </a:rPr>
              <a:t>once a final qualification decision is made.</a:t>
            </a:r>
          </a:p>
          <a:p>
            <a:pPr algn="just">
              <a:spcBef>
                <a:spcPts val="0"/>
              </a:spcBef>
              <a:spcAft>
                <a:spcPts val="0"/>
              </a:spcAft>
            </a:pPr>
            <a:endParaRPr lang="en-US" sz="2400" dirty="0">
              <a:solidFill>
                <a:srgbClr val="002060"/>
              </a:solidFill>
              <a:ea typeface="Arial" panose="020B0604020202020204" pitchFamily="34" charset="0"/>
              <a:cs typeface="Arial"/>
            </a:endParaRPr>
          </a:p>
          <a:p>
            <a:pPr algn="just">
              <a:spcBef>
                <a:spcPts val="0"/>
              </a:spcBef>
              <a:spcAft>
                <a:spcPts val="0"/>
              </a:spcAft>
            </a:pPr>
            <a:r>
              <a:rPr lang="en-US" sz="2400" dirty="0">
                <a:solidFill>
                  <a:srgbClr val="002060"/>
                </a:solidFill>
                <a:ea typeface="Arial" panose="020B0604020202020204" pitchFamily="34" charset="0"/>
                <a:cs typeface="Arial"/>
              </a:rPr>
              <a:t>If qualified, post-award documentation will be collected from the provider by the DCF Office of Contract Administration.</a:t>
            </a:r>
            <a:endParaRPr lang="en-US" sz="2400" dirty="0">
              <a:solidFill>
                <a:srgbClr val="002060"/>
              </a:solidFill>
              <a:effectLst/>
              <a:ea typeface="Arial" panose="020B0604020202020204" pitchFamily="34" charset="0"/>
              <a:cs typeface="Arial"/>
            </a:endParaRPr>
          </a:p>
          <a:p>
            <a:pPr algn="just">
              <a:spcBef>
                <a:spcPts val="0"/>
              </a:spcBef>
              <a:spcAft>
                <a:spcPts val="0"/>
              </a:spcAft>
            </a:pPr>
            <a:endParaRPr lang="en-US" sz="2400" dirty="0">
              <a:cs typeface="Arial"/>
            </a:endParaRPr>
          </a:p>
          <a:p>
            <a:pPr algn="just">
              <a:spcBef>
                <a:spcPts val="0"/>
              </a:spcBef>
              <a:spcAft>
                <a:spcPts val="0"/>
              </a:spcAft>
            </a:pPr>
            <a:r>
              <a:rPr lang="en-US" sz="2400" dirty="0">
                <a:cs typeface="Arial"/>
              </a:rPr>
              <a:t>Providers will need to complete a Medicaid provider application before their contract can be executed.  IIC Providers will need to complete a new application to obtain a new Medicaid ID.</a:t>
            </a:r>
          </a:p>
          <a:p>
            <a:pPr algn="just">
              <a:spcBef>
                <a:spcPts val="0"/>
              </a:spcBef>
              <a:spcAft>
                <a:spcPts val="0"/>
              </a:spcAft>
            </a:pPr>
            <a:endParaRPr lang="en-US" sz="2400" dirty="0">
              <a:cs typeface="Arial"/>
            </a:endParaRPr>
          </a:p>
          <a:p>
            <a:pPr algn="just">
              <a:spcBef>
                <a:spcPts val="0"/>
              </a:spcBef>
              <a:spcAft>
                <a:spcPts val="0"/>
              </a:spcAft>
            </a:pPr>
            <a:r>
              <a:rPr lang="en-US" sz="2400" dirty="0">
                <a:cs typeface="Arial"/>
              </a:rPr>
              <a:t> Once the contract is executed, DCF/CSOC will send a welcome email including information on trainings, billing, referrals, and background check requirements to newly contracted providers.</a:t>
            </a:r>
            <a:endParaRPr lang="en-US" sz="2400" dirty="0">
              <a:solidFill>
                <a:srgbClr val="002060"/>
              </a:solidFill>
              <a:effectLst/>
              <a:ea typeface="Arial" panose="020B0604020202020204" pitchFamily="34" charset="0"/>
              <a:cs typeface="Arial"/>
            </a:endParaRPr>
          </a:p>
          <a:p>
            <a:pPr algn="just">
              <a:spcBef>
                <a:spcPts val="0"/>
              </a:spcBef>
              <a:spcAft>
                <a:spcPts val="0"/>
              </a:spcAft>
            </a:pPr>
            <a:endParaRPr lang="en-US" sz="2000" dirty="0">
              <a:solidFill>
                <a:srgbClr val="002060"/>
              </a:solidFill>
              <a:effectLst/>
              <a:latin typeface="Arial"/>
              <a:ea typeface="Arial" panose="020B0604020202020204" pitchFamily="34" charset="0"/>
              <a:cs typeface="Arial"/>
            </a:endParaRPr>
          </a:p>
          <a:p>
            <a:pPr marL="0" indent="0">
              <a:buNone/>
            </a:pPr>
            <a:endParaRPr lang="en-US" sz="2000" b="1" dirty="0">
              <a:latin typeface="Arial" panose="020B0604020202020204" pitchFamily="34" charset="0"/>
              <a:ea typeface="Arial" panose="020B0604020202020204" pitchFamily="34" charset="0"/>
              <a:cs typeface="Times New Roman" panose="02020603050405020304" pitchFamily="18" charset="0"/>
            </a:endParaRPr>
          </a:p>
          <a:p>
            <a:pPr>
              <a:buFont typeface="Wingdings" panose="05000000000000000000" pitchFamily="2" charset="2"/>
              <a:buChar char="q"/>
            </a:pPr>
            <a:endParaRPr lang="en-US" sz="2000" b="1" dirty="0">
              <a:effectLst/>
              <a:latin typeface="Arial" panose="020B0604020202020204" pitchFamily="34" charset="0"/>
              <a:ea typeface="Arial" panose="020B0604020202020204" pitchFamily="34" charset="0"/>
              <a:cs typeface="Times New Roman" panose="02020603050405020304" pitchFamily="18" charset="0"/>
            </a:endParaRPr>
          </a:p>
          <a:p>
            <a:pPr marL="447675" marR="81915" indent="0">
              <a:lnSpc>
                <a:spcPct val="103000"/>
              </a:lnSpc>
              <a:spcBef>
                <a:spcPts val="0"/>
              </a:spcBef>
              <a:spcAft>
                <a:spcPts val="25"/>
              </a:spcAft>
              <a:buNone/>
            </a:pPr>
            <a:endParaRPr lang="en-US" sz="2000" dirty="0">
              <a:solidFill>
                <a:srgbClr val="000000"/>
              </a:solidFill>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1665652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3B8A-553D-49D5-BDAC-3FDE121411FA}"/>
              </a:ext>
            </a:extLst>
          </p:cNvPr>
          <p:cNvSpPr>
            <a:spLocks noGrp="1"/>
          </p:cNvSpPr>
          <p:nvPr>
            <p:ph type="title"/>
          </p:nvPr>
        </p:nvSpPr>
        <p:spPr/>
        <p:txBody>
          <a:bodyPr/>
          <a:lstStyle/>
          <a:p>
            <a:pPr algn="ctr"/>
            <a:r>
              <a:rPr lang="en-US"/>
              <a:t>Key Components</a:t>
            </a:r>
          </a:p>
        </p:txBody>
      </p:sp>
      <p:sp>
        <p:nvSpPr>
          <p:cNvPr id="3" name="Content Placeholder 2">
            <a:extLst>
              <a:ext uri="{FF2B5EF4-FFF2-40B4-BE49-F238E27FC236}">
                <a16:creationId xmlns:a16="http://schemas.microsoft.com/office/drawing/2014/main" id="{2F667679-17F5-454A-B858-099EFE26BD81}"/>
              </a:ext>
            </a:extLst>
          </p:cNvPr>
          <p:cNvSpPr>
            <a:spLocks noGrp="1"/>
          </p:cNvSpPr>
          <p:nvPr>
            <p:ph sz="half" idx="1"/>
          </p:nvPr>
        </p:nvSpPr>
        <p:spPr>
          <a:xfrm>
            <a:off x="609600" y="1600201"/>
            <a:ext cx="11430000" cy="4800599"/>
          </a:xfrm>
        </p:spPr>
        <p:txBody>
          <a:bodyPr/>
          <a:lstStyle/>
          <a:p>
            <a:r>
              <a:rPr lang="en-US" sz="2400" dirty="0">
                <a:solidFill>
                  <a:srgbClr val="002060"/>
                </a:solidFill>
                <a:cs typeface="Arial"/>
              </a:rPr>
              <a:t>Background Checks</a:t>
            </a:r>
            <a:endParaRPr lang="en-US" sz="2400" dirty="0">
              <a:solidFill>
                <a:srgbClr val="002060"/>
              </a:solidFill>
              <a:cs typeface="Arial" panose="020B0604020202020204" pitchFamily="34" charset="0"/>
            </a:endParaRPr>
          </a:p>
          <a:p>
            <a:r>
              <a:rPr lang="en-US" sz="2400" dirty="0">
                <a:solidFill>
                  <a:srgbClr val="002060"/>
                </a:solidFill>
                <a:cs typeface="Arial"/>
              </a:rPr>
              <a:t>Compliance with Reporting:</a:t>
            </a:r>
          </a:p>
          <a:p>
            <a:pPr marL="457200" lvl="1" indent="0">
              <a:buNone/>
            </a:pPr>
            <a:r>
              <a:rPr lang="en-US" dirty="0">
                <a:solidFill>
                  <a:srgbClr val="002060"/>
                </a:solidFill>
                <a:cs typeface="Arial"/>
              </a:rPr>
              <a:t>	-NJ Abuse/Adult Protective Services</a:t>
            </a:r>
          </a:p>
          <a:p>
            <a:pPr marL="457200" lvl="1" indent="0">
              <a:buNone/>
            </a:pPr>
            <a:r>
              <a:rPr lang="en-US" dirty="0">
                <a:solidFill>
                  <a:srgbClr val="002060"/>
                </a:solidFill>
                <a:cs typeface="Arial"/>
              </a:rPr>
              <a:t>	-Danielle’s Law</a:t>
            </a:r>
          </a:p>
          <a:p>
            <a:pPr marL="457200" lvl="1" indent="0">
              <a:buNone/>
            </a:pPr>
            <a:r>
              <a:rPr lang="en-US" dirty="0">
                <a:solidFill>
                  <a:srgbClr val="002060"/>
                </a:solidFill>
                <a:cs typeface="Arial"/>
              </a:rPr>
              <a:t>	-Unusual Incident Reporting (UIR)</a:t>
            </a:r>
          </a:p>
          <a:p>
            <a:r>
              <a:rPr lang="en-US" sz="2400" dirty="0">
                <a:solidFill>
                  <a:srgbClr val="002060"/>
                </a:solidFill>
                <a:cs typeface="Arial"/>
              </a:rPr>
              <a:t>Documentation Requirements</a:t>
            </a:r>
          </a:p>
          <a:p>
            <a:pPr lvl="1"/>
            <a:r>
              <a:rPr lang="en-US" sz="2000" dirty="0">
                <a:solidFill>
                  <a:srgbClr val="002060"/>
                </a:solidFill>
                <a:cs typeface="Arial"/>
              </a:rPr>
              <a:t> Functional Behavior Assessment (FBA) </a:t>
            </a:r>
          </a:p>
          <a:p>
            <a:pPr lvl="1"/>
            <a:r>
              <a:rPr lang="en-US" sz="2000" dirty="0">
                <a:solidFill>
                  <a:srgbClr val="002060"/>
                </a:solidFill>
                <a:cs typeface="Arial"/>
              </a:rPr>
              <a:t> Behavioral Support Plan (BSP) supported by the FBA</a:t>
            </a:r>
          </a:p>
          <a:p>
            <a:pPr lvl="1"/>
            <a:r>
              <a:rPr lang="en-US" sz="2000" dirty="0">
                <a:solidFill>
                  <a:srgbClr val="002060"/>
                </a:solidFill>
                <a:cs typeface="Arial"/>
              </a:rPr>
              <a:t> Individual service record for each youth</a:t>
            </a:r>
          </a:p>
          <a:p>
            <a:pPr lvl="1"/>
            <a:r>
              <a:rPr lang="en-US" sz="2000" dirty="0">
                <a:solidFill>
                  <a:srgbClr val="002060"/>
                </a:solidFill>
                <a:cs typeface="Arial"/>
              </a:rPr>
              <a:t>Claims data</a:t>
            </a:r>
          </a:p>
          <a:p>
            <a:pPr lvl="1"/>
            <a:endParaRPr lang="en-US" sz="2000" dirty="0">
              <a:solidFill>
                <a:srgbClr val="002060"/>
              </a:solidFill>
              <a:cs typeface="Arial"/>
            </a:endParaRPr>
          </a:p>
          <a:p>
            <a:pPr lvl="1"/>
            <a:endParaRPr lang="en-US" sz="2000" dirty="0">
              <a:solidFill>
                <a:srgbClr val="002060"/>
              </a:solidFill>
              <a:cs typeface="Arial"/>
            </a:endParaRPr>
          </a:p>
          <a:p>
            <a:pPr lvl="1"/>
            <a:endParaRPr lang="en-US" sz="2000" dirty="0">
              <a:solidFill>
                <a:srgbClr val="002060"/>
              </a:solidFill>
              <a:cs typeface="Arial"/>
            </a:endParaRPr>
          </a:p>
        </p:txBody>
      </p:sp>
    </p:spTree>
    <p:extLst>
      <p:ext uri="{BB962C8B-B14F-4D97-AF65-F5344CB8AC3E}">
        <p14:creationId xmlns:p14="http://schemas.microsoft.com/office/powerpoint/2010/main" val="4264078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CFE1-4F33-4C35-AF22-DA7190FDC397}"/>
              </a:ext>
            </a:extLst>
          </p:cNvPr>
          <p:cNvSpPr>
            <a:spLocks noGrp="1"/>
          </p:cNvSpPr>
          <p:nvPr>
            <p:ph type="title"/>
          </p:nvPr>
        </p:nvSpPr>
        <p:spPr/>
        <p:txBody>
          <a:bodyPr/>
          <a:lstStyle/>
          <a:p>
            <a:pPr algn="ctr"/>
            <a:r>
              <a:rPr lang="en-US"/>
              <a:t>Qualification Process</a:t>
            </a:r>
          </a:p>
        </p:txBody>
      </p:sp>
      <p:sp>
        <p:nvSpPr>
          <p:cNvPr id="3" name="Content Placeholder 2">
            <a:extLst>
              <a:ext uri="{FF2B5EF4-FFF2-40B4-BE49-F238E27FC236}">
                <a16:creationId xmlns:a16="http://schemas.microsoft.com/office/drawing/2014/main" id="{97AA0DF2-6B56-4C37-92E9-1F7BC0FE9A6A}"/>
              </a:ext>
            </a:extLst>
          </p:cNvPr>
          <p:cNvSpPr>
            <a:spLocks noGrp="1"/>
          </p:cNvSpPr>
          <p:nvPr>
            <p:ph idx="1"/>
          </p:nvPr>
        </p:nvSpPr>
        <p:spPr>
          <a:xfrm>
            <a:off x="609600" y="1371600"/>
            <a:ext cx="10972800" cy="5105400"/>
          </a:xfrm>
        </p:spPr>
        <p:txBody>
          <a:bodyPr/>
          <a:lstStyle/>
          <a:p>
            <a:r>
              <a:rPr lang="en-US"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All responses must be delivered ONLINE on the due date by 12:00 P.M. </a:t>
            </a:r>
            <a:r>
              <a:rPr lang="en-US"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Responses </a:t>
            </a:r>
            <a:r>
              <a:rPr lang="en-US"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received after</a:t>
            </a:r>
            <a:r>
              <a:rPr lang="en-US"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12:00 P.M. on December 11, 2024, will not be considered</a:t>
            </a:r>
            <a:r>
              <a:rPr lang="en-US"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marL="114300" marR="0">
              <a:spcBef>
                <a:spcPts val="0"/>
              </a:spcBef>
              <a:spcAft>
                <a:spcPts val="0"/>
              </a:spcAft>
              <a:tabLst>
                <a:tab pos="-171450" algn="l"/>
              </a:tabLst>
            </a:pPr>
            <a:endParaRPr lang="en-US"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marL="114300">
              <a:spcBef>
                <a:spcPts val="0"/>
              </a:spcBef>
              <a:spcAft>
                <a:spcPts val="0"/>
              </a:spcAft>
              <a:tabLst>
                <a:tab pos="-171450" algn="l"/>
              </a:tabLst>
            </a:pPr>
            <a:r>
              <a:rPr lang="en-US"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To submit online, respondent must complete an Authorized Organization Representative (AOR) form.</a:t>
            </a:r>
            <a:r>
              <a:rPr lang="en-US" sz="24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The completed AOR form must be signed and dated by the Chief Executive Officer or designated alternate and sent to </a:t>
            </a:r>
            <a:r>
              <a:rPr lang="en-US"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DCF.ASKRFP@dcf.nj.gov</a:t>
            </a:r>
            <a:endParaRPr lang="en-US"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marR="0">
              <a:spcBef>
                <a:spcPts val="0"/>
              </a:spcBef>
              <a:spcAft>
                <a:spcPts val="0"/>
              </a:spcAft>
              <a:tabLst>
                <a:tab pos="-171450" algn="l"/>
              </a:tabLst>
            </a:pPr>
            <a:endParaRPr lang="en-US"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marL="114300" marR="0">
              <a:spcBef>
                <a:spcPts val="0"/>
              </a:spcBef>
              <a:spcAft>
                <a:spcPts val="0"/>
              </a:spcAft>
              <a:tabLst>
                <a:tab pos="-171450" algn="l"/>
              </a:tabLst>
            </a:pPr>
            <a:r>
              <a:rPr lang="en-US" sz="2400" spc="-10" dirty="0">
                <a:solidFill>
                  <a:srgbClr val="002060"/>
                </a:solidFill>
                <a:effectLst/>
                <a:latin typeface="Calibri" panose="020F0502020204030204" pitchFamily="34" charset="0"/>
                <a:ea typeface="Arial" panose="020B0604020202020204" pitchFamily="34" charset="0"/>
                <a:cs typeface="Calibri" panose="020F0502020204030204" pitchFamily="34" charset="0"/>
              </a:rPr>
              <a:t>Registered AOR forms must be received </a:t>
            </a:r>
            <a:r>
              <a:rPr lang="en-US" sz="2400" spc="-10" dirty="0">
                <a:solidFill>
                  <a:srgbClr val="002060"/>
                </a:solidFill>
                <a:latin typeface="Calibri" panose="020F0502020204030204" pitchFamily="34" charset="0"/>
                <a:ea typeface="Arial" panose="020B0604020202020204" pitchFamily="34" charset="0"/>
                <a:cs typeface="Calibri" panose="020F0502020204030204" pitchFamily="34" charset="0"/>
              </a:rPr>
              <a:t>no</a:t>
            </a:r>
            <a:r>
              <a:rPr lang="en-US" sz="2400" spc="-10" dirty="0">
                <a:solidFill>
                  <a:srgbClr val="002060"/>
                </a:solidFill>
                <a:effectLst/>
                <a:latin typeface="Calibri" panose="020F0502020204030204" pitchFamily="34" charset="0"/>
                <a:ea typeface="Arial" panose="020B0604020202020204" pitchFamily="34" charset="0"/>
                <a:cs typeface="Calibri" panose="020F0502020204030204" pitchFamily="34" charset="0"/>
              </a:rPr>
              <a:t> less than five (5) business days prior to the date the response is due.</a:t>
            </a:r>
          </a:p>
          <a:p>
            <a:pPr marR="0">
              <a:spcBef>
                <a:spcPts val="0"/>
              </a:spcBef>
              <a:spcAft>
                <a:spcPts val="0"/>
              </a:spcAft>
              <a:tabLst>
                <a:tab pos="-171450" algn="l"/>
              </a:tabLst>
            </a:pPr>
            <a:endParaRPr lang="en-US" sz="2400" spc="-10" dirty="0">
              <a:solidFill>
                <a:srgbClr val="002060"/>
              </a:solidFill>
              <a:effectLst/>
              <a:latin typeface="Calibri" panose="020F0502020204030204" pitchFamily="34" charset="0"/>
              <a:ea typeface="Arial" panose="020B0604020202020204" pitchFamily="34" charset="0"/>
              <a:cs typeface="Calibri" panose="020F0502020204030204" pitchFamily="34" charset="0"/>
            </a:endParaRPr>
          </a:p>
          <a:p>
            <a:pPr marL="114300" marR="0">
              <a:spcBef>
                <a:spcPts val="0"/>
              </a:spcBef>
              <a:spcAft>
                <a:spcPts val="0"/>
              </a:spcAft>
              <a:tabLst>
                <a:tab pos="-171450" algn="l"/>
              </a:tabLst>
            </a:pPr>
            <a:r>
              <a:rPr lang="en-US" sz="2400" spc="-10" dirty="0">
                <a:solidFill>
                  <a:srgbClr val="002060"/>
                </a:solidFill>
                <a:effectLst/>
                <a:latin typeface="Calibri" panose="020F0502020204030204" pitchFamily="34" charset="0"/>
                <a:ea typeface="Arial" panose="020B0604020202020204" pitchFamily="34" charset="0"/>
                <a:cs typeface="Calibri" panose="020F0502020204030204" pitchFamily="34" charset="0"/>
              </a:rPr>
              <a:t>Upon receipt of the completed AOR, DCF will grant the Respondent permission to proceed and provide instructions for the submission of the response.</a:t>
            </a:r>
            <a:endParaRPr lang="en-US"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US" sz="2000" dirty="0"/>
          </a:p>
        </p:txBody>
      </p:sp>
    </p:spTree>
    <p:extLst>
      <p:ext uri="{BB962C8B-B14F-4D97-AF65-F5344CB8AC3E}">
        <p14:creationId xmlns:p14="http://schemas.microsoft.com/office/powerpoint/2010/main" val="1144885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1ABC3-7EC2-41E9-BBBC-05EE68C1A52E}"/>
              </a:ext>
            </a:extLst>
          </p:cNvPr>
          <p:cNvSpPr>
            <a:spLocks noGrp="1"/>
          </p:cNvSpPr>
          <p:nvPr>
            <p:ph type="title"/>
          </p:nvPr>
        </p:nvSpPr>
        <p:spPr/>
        <p:txBody>
          <a:bodyPr/>
          <a:lstStyle/>
          <a:p>
            <a:pPr algn="ctr"/>
            <a:r>
              <a:rPr lang="en-US"/>
              <a:t>Timeframes</a:t>
            </a:r>
          </a:p>
        </p:txBody>
      </p:sp>
      <p:sp>
        <p:nvSpPr>
          <p:cNvPr id="3" name="Content Placeholder 2">
            <a:extLst>
              <a:ext uri="{FF2B5EF4-FFF2-40B4-BE49-F238E27FC236}">
                <a16:creationId xmlns:a16="http://schemas.microsoft.com/office/drawing/2014/main" id="{4D1BB546-C661-45B3-B660-88F23BE9DB4E}"/>
              </a:ext>
            </a:extLst>
          </p:cNvPr>
          <p:cNvSpPr>
            <a:spLocks noGrp="1"/>
          </p:cNvSpPr>
          <p:nvPr>
            <p:ph idx="1"/>
          </p:nvPr>
        </p:nvSpPr>
        <p:spPr/>
        <p:txBody>
          <a:bodyPr/>
          <a:lstStyle/>
          <a:p>
            <a:pPr marL="57150" marR="0" indent="-285750" algn="just">
              <a:spcBef>
                <a:spcPts val="0"/>
              </a:spcBef>
              <a:spcAft>
                <a:spcPts val="0"/>
              </a:spcAft>
              <a:buFont typeface="Wingdings" panose="05000000000000000000" pitchFamily="2" charset="2"/>
              <a:buChar char="q"/>
              <a:tabLst>
                <a:tab pos="228600" algn="l"/>
              </a:tabLst>
            </a:pPr>
            <a:endParaRPr lang="en-US"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lvl="1" indent="-342900">
              <a:spcBef>
                <a:spcPts val="0"/>
              </a:spcBef>
              <a:spcAft>
                <a:spcPts val="0"/>
              </a:spcAft>
              <a:buFont typeface="Wingdings" panose="05000000000000000000" pitchFamily="2" charset="2"/>
              <a:buChar char="§"/>
              <a:tabLst>
                <a:tab pos="228600" algn="l"/>
              </a:tabLst>
            </a:pPr>
            <a:r>
              <a:rPr lang="en-US" sz="2400" dirty="0">
                <a:solidFill>
                  <a:srgbClr val="002060"/>
                </a:solidFill>
                <a:ea typeface="Times New Roman" panose="02020603050405020304" pitchFamily="18" charset="0"/>
                <a:cs typeface="Arial"/>
              </a:rPr>
              <a:t>Notice of Request for Qualification posted </a:t>
            </a:r>
            <a:r>
              <a:rPr lang="en-US" sz="2400" b="1" dirty="0">
                <a:solidFill>
                  <a:srgbClr val="002060"/>
                </a:solidFill>
                <a:ea typeface="Times New Roman" panose="02020603050405020304" pitchFamily="18" charset="0"/>
                <a:cs typeface="Arial"/>
              </a:rPr>
              <a:t>October 16, 2024</a:t>
            </a:r>
          </a:p>
          <a:p>
            <a:pPr lvl="1" indent="-342900">
              <a:spcBef>
                <a:spcPts val="0"/>
              </a:spcBef>
              <a:spcAft>
                <a:spcPts val="0"/>
              </a:spcAft>
              <a:buFont typeface="Wingdings" panose="05000000000000000000" pitchFamily="2" charset="2"/>
              <a:buChar char="§"/>
              <a:tabLst>
                <a:tab pos="228600" algn="l"/>
              </a:tabLst>
            </a:pPr>
            <a:r>
              <a:rPr lang="en-US" sz="2400" dirty="0">
                <a:solidFill>
                  <a:srgbClr val="002060"/>
                </a:solidFill>
                <a:ea typeface="Times New Roman" panose="02020603050405020304" pitchFamily="18" charset="0"/>
                <a:cs typeface="Arial"/>
              </a:rPr>
              <a:t>Email Question and Answer Period up until </a:t>
            </a:r>
            <a:r>
              <a:rPr lang="en-US" sz="2400" b="1" dirty="0">
                <a:solidFill>
                  <a:srgbClr val="002060"/>
                </a:solidFill>
                <a:ea typeface="Times New Roman" panose="02020603050405020304" pitchFamily="18" charset="0"/>
                <a:cs typeface="Arial"/>
              </a:rPr>
              <a:t>November 8, 2024</a:t>
            </a:r>
          </a:p>
          <a:p>
            <a:pPr lvl="1" indent="-342900">
              <a:spcBef>
                <a:spcPts val="0"/>
              </a:spcBef>
              <a:spcAft>
                <a:spcPts val="0"/>
              </a:spcAft>
              <a:buFont typeface="Wingdings" panose="05000000000000000000" pitchFamily="2" charset="2"/>
              <a:buChar char="§"/>
              <a:tabLst>
                <a:tab pos="228600" algn="l"/>
              </a:tabLst>
            </a:pPr>
            <a:r>
              <a:rPr lang="en-US" sz="2400" dirty="0">
                <a:solidFill>
                  <a:srgbClr val="002060"/>
                </a:solidFill>
                <a:ea typeface="Times New Roman" panose="02020603050405020304" pitchFamily="18" charset="0"/>
                <a:cs typeface="Arial"/>
              </a:rPr>
              <a:t>Informational Session on </a:t>
            </a:r>
            <a:r>
              <a:rPr lang="en-US" sz="2400" b="1" dirty="0">
                <a:solidFill>
                  <a:srgbClr val="002060"/>
                </a:solidFill>
                <a:ea typeface="Times New Roman" panose="02020603050405020304" pitchFamily="18" charset="0"/>
                <a:cs typeface="Arial"/>
              </a:rPr>
              <a:t>October 29, 2024</a:t>
            </a:r>
          </a:p>
          <a:p>
            <a:pPr lvl="1" indent="-342900">
              <a:spcBef>
                <a:spcPts val="0"/>
              </a:spcBef>
              <a:spcAft>
                <a:spcPts val="0"/>
              </a:spcAft>
              <a:buFont typeface="Wingdings" panose="05000000000000000000" pitchFamily="2" charset="2"/>
              <a:buChar char="§"/>
              <a:tabLst>
                <a:tab pos="228600" algn="l"/>
              </a:tabLst>
            </a:pPr>
            <a:r>
              <a:rPr lang="en-US" sz="2400" dirty="0">
                <a:solidFill>
                  <a:srgbClr val="002060"/>
                </a:solidFill>
                <a:ea typeface="Times New Roman" panose="02020603050405020304" pitchFamily="18" charset="0"/>
                <a:cs typeface="Arial"/>
              </a:rPr>
              <a:t>Authorized Organization Representative (AOR) submitted no later than </a:t>
            </a:r>
            <a:r>
              <a:rPr lang="en-US" sz="2400" b="1" dirty="0">
                <a:solidFill>
                  <a:srgbClr val="002060"/>
                </a:solidFill>
                <a:ea typeface="Times New Roman" panose="02020603050405020304" pitchFamily="18" charset="0"/>
                <a:cs typeface="Arial"/>
              </a:rPr>
              <a:t>December 4, 2024</a:t>
            </a:r>
            <a:endParaRPr lang="en-US" sz="2400" b="1" dirty="0">
              <a:solidFill>
                <a:srgbClr val="002060"/>
              </a:solidFill>
              <a:ea typeface="Times New Roman" panose="02020603050405020304" pitchFamily="18" charset="0"/>
              <a:cs typeface="Arial" panose="020B0604020202020204" pitchFamily="34" charset="0"/>
            </a:endParaRPr>
          </a:p>
          <a:p>
            <a:pPr lvl="1" indent="-342900">
              <a:spcBef>
                <a:spcPts val="0"/>
              </a:spcBef>
              <a:spcAft>
                <a:spcPts val="0"/>
              </a:spcAft>
              <a:buFont typeface="Wingdings" panose="05000000000000000000" pitchFamily="2" charset="2"/>
              <a:buChar char="§"/>
              <a:tabLst>
                <a:tab pos="228600" algn="l"/>
              </a:tabLst>
            </a:pPr>
            <a:r>
              <a:rPr lang="en-US" sz="2400" dirty="0">
                <a:solidFill>
                  <a:srgbClr val="002060"/>
                </a:solidFill>
                <a:ea typeface="Times New Roman" panose="02020603050405020304" pitchFamily="18" charset="0"/>
                <a:cs typeface="Arial"/>
              </a:rPr>
              <a:t>Completed response submitted no later than </a:t>
            </a:r>
            <a:r>
              <a:rPr lang="en-US" sz="2400" b="1" dirty="0">
                <a:solidFill>
                  <a:srgbClr val="002060"/>
                </a:solidFill>
                <a:ea typeface="Times New Roman" panose="02020603050405020304" pitchFamily="18" charset="0"/>
                <a:cs typeface="Arial"/>
              </a:rPr>
              <a:t>December 11, 2024</a:t>
            </a:r>
          </a:p>
          <a:p>
            <a:pPr marL="114300" marR="0" algn="just">
              <a:spcBef>
                <a:spcPts val="0"/>
              </a:spcBef>
              <a:spcAft>
                <a:spcPts val="0"/>
              </a:spcAft>
              <a:buFont typeface="Wingdings" panose="05000000000000000000" pitchFamily="2" charset="2"/>
              <a:buChar char="q"/>
              <a:tabLst>
                <a:tab pos="228600" algn="l"/>
              </a:tabLst>
            </a:pPr>
            <a:endParaRPr lang="en-US" sz="2400" dirty="0">
              <a:solidFill>
                <a:srgbClr val="002060"/>
              </a:solidFill>
              <a:ea typeface="Times New Roman" panose="02020603050405020304" pitchFamily="18" charset="0"/>
              <a:cs typeface="Arial" panose="020B0604020202020204" pitchFamily="34" charset="0"/>
            </a:endParaRPr>
          </a:p>
          <a:p>
            <a:pPr marL="0" marR="0" indent="0" algn="just">
              <a:spcBef>
                <a:spcPts val="0"/>
              </a:spcBef>
              <a:spcAft>
                <a:spcPts val="0"/>
              </a:spcAft>
              <a:buNone/>
              <a:tabLst>
                <a:tab pos="228600" algn="l"/>
              </a:tabLst>
            </a:pPr>
            <a:r>
              <a:rPr lang="en-US" sz="2400" b="1" dirty="0">
                <a:solidFill>
                  <a:srgbClr val="002060"/>
                </a:solidFill>
                <a:effectLst/>
                <a:ea typeface="Times New Roman" panose="02020603050405020304" pitchFamily="18" charset="0"/>
                <a:cs typeface="Arial"/>
              </a:rPr>
              <a:t>DCF recommends not waiting until the due date to submit your response in case there are technical difficulties during your submission.</a:t>
            </a:r>
          </a:p>
          <a:p>
            <a:endParaRPr lang="en-US" dirty="0"/>
          </a:p>
        </p:txBody>
      </p:sp>
    </p:spTree>
    <p:extLst>
      <p:ext uri="{BB962C8B-B14F-4D97-AF65-F5344CB8AC3E}">
        <p14:creationId xmlns:p14="http://schemas.microsoft.com/office/powerpoint/2010/main" val="2676656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DD46E-73DD-DF2D-635B-C04A127EB338}"/>
              </a:ext>
            </a:extLst>
          </p:cNvPr>
          <p:cNvSpPr>
            <a:spLocks noGrp="1"/>
          </p:cNvSpPr>
          <p:nvPr>
            <p:ph type="title"/>
          </p:nvPr>
        </p:nvSpPr>
        <p:spPr/>
        <p:txBody>
          <a:bodyPr/>
          <a:lstStyle/>
          <a:p>
            <a:pPr algn="ctr"/>
            <a:r>
              <a:rPr lang="en-US"/>
              <a:t>Organizing Your Application</a:t>
            </a:r>
          </a:p>
        </p:txBody>
      </p:sp>
      <p:sp>
        <p:nvSpPr>
          <p:cNvPr id="3" name="Content Placeholder 2">
            <a:extLst>
              <a:ext uri="{FF2B5EF4-FFF2-40B4-BE49-F238E27FC236}">
                <a16:creationId xmlns:a16="http://schemas.microsoft.com/office/drawing/2014/main" id="{1ABC8C00-E726-D571-9FA7-8A8958BF6589}"/>
              </a:ext>
            </a:extLst>
          </p:cNvPr>
          <p:cNvSpPr>
            <a:spLocks noGrp="1"/>
          </p:cNvSpPr>
          <p:nvPr>
            <p:ph idx="1"/>
          </p:nvPr>
        </p:nvSpPr>
        <p:spPr>
          <a:xfrm>
            <a:off x="6923314" y="1600200"/>
            <a:ext cx="4659086" cy="4525963"/>
          </a:xfrm>
        </p:spPr>
        <p:txBody>
          <a:bodyPr/>
          <a:lstStyle/>
          <a:p>
            <a:r>
              <a:rPr lang="en-US" sz="2400"/>
              <a:t>Submit a complete AOR form to </a:t>
            </a:r>
            <a:r>
              <a:rPr lang="en-US" sz="2400">
                <a:hlinkClick r:id="rId3"/>
              </a:rPr>
              <a:t>DCF.ASKRFP@dcf.nj.gov</a:t>
            </a:r>
            <a:endParaRPr lang="en-US" sz="2400"/>
          </a:p>
          <a:p>
            <a:endParaRPr lang="en-US" sz="2400"/>
          </a:p>
          <a:p>
            <a:r>
              <a:rPr lang="en-US" sz="2400"/>
              <a:t>Ensure the form is completely filled and </a:t>
            </a:r>
            <a:r>
              <a:rPr lang="en-US" sz="2400" b="1"/>
              <a:t>signed</a:t>
            </a:r>
            <a:r>
              <a:rPr lang="en-US" sz="2400"/>
              <a:t>.</a:t>
            </a:r>
          </a:p>
        </p:txBody>
      </p:sp>
      <p:pic>
        <p:nvPicPr>
          <p:cNvPr id="13" name="Picture 12">
            <a:extLst>
              <a:ext uri="{FF2B5EF4-FFF2-40B4-BE49-F238E27FC236}">
                <a16:creationId xmlns:a16="http://schemas.microsoft.com/office/drawing/2014/main" id="{19D1F7E6-DDB2-6AAA-8442-C5D449FA4B4B}"/>
              </a:ext>
            </a:extLst>
          </p:cNvPr>
          <p:cNvPicPr>
            <a:picLocks noChangeAspect="1"/>
          </p:cNvPicPr>
          <p:nvPr/>
        </p:nvPicPr>
        <p:blipFill>
          <a:blip r:embed="rId4"/>
          <a:stretch>
            <a:fillRect/>
          </a:stretch>
        </p:blipFill>
        <p:spPr>
          <a:xfrm>
            <a:off x="1272934" y="1557839"/>
            <a:ext cx="5682193" cy="4252580"/>
          </a:xfrm>
          <a:prstGeom prst="rect">
            <a:avLst/>
          </a:prstGeom>
        </p:spPr>
      </p:pic>
      <p:sp>
        <p:nvSpPr>
          <p:cNvPr id="14" name="TextBox 13">
            <a:extLst>
              <a:ext uri="{FF2B5EF4-FFF2-40B4-BE49-F238E27FC236}">
                <a16:creationId xmlns:a16="http://schemas.microsoft.com/office/drawing/2014/main" id="{50E4D37F-D8B8-4967-80B6-CC8FE5EC7871}"/>
              </a:ext>
            </a:extLst>
          </p:cNvPr>
          <p:cNvSpPr txBox="1"/>
          <p:nvPr/>
        </p:nvSpPr>
        <p:spPr>
          <a:xfrm>
            <a:off x="2102378" y="4606735"/>
            <a:ext cx="4227615" cy="369332"/>
          </a:xfrm>
          <a:prstGeom prst="rect">
            <a:avLst/>
          </a:prstGeom>
          <a:noFill/>
        </p:spPr>
        <p:txBody>
          <a:bodyPr wrap="square" rtlCol="0">
            <a:spAutoFit/>
          </a:bodyPr>
          <a:lstStyle/>
          <a:p>
            <a:r>
              <a:rPr lang="en-US" b="1" dirty="0">
                <a:solidFill>
                  <a:srgbClr val="FF0000"/>
                </a:solidFill>
              </a:rPr>
              <a:t>ENTER RFP/RFQ NAME HERE</a:t>
            </a:r>
          </a:p>
        </p:txBody>
      </p:sp>
    </p:spTree>
    <p:extLst>
      <p:ext uri="{BB962C8B-B14F-4D97-AF65-F5344CB8AC3E}">
        <p14:creationId xmlns:p14="http://schemas.microsoft.com/office/powerpoint/2010/main" val="3741143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D3841-7474-708D-F5B7-BF6B889E0A31}"/>
              </a:ext>
            </a:extLst>
          </p:cNvPr>
          <p:cNvSpPr>
            <a:spLocks noGrp="1"/>
          </p:cNvSpPr>
          <p:nvPr>
            <p:ph type="title"/>
          </p:nvPr>
        </p:nvSpPr>
        <p:spPr/>
        <p:txBody>
          <a:bodyPr/>
          <a:lstStyle/>
          <a:p>
            <a:pPr algn="ctr"/>
            <a:r>
              <a:rPr lang="en-US"/>
              <a:t>Organizing Your Application</a:t>
            </a:r>
          </a:p>
        </p:txBody>
      </p:sp>
      <p:sp>
        <p:nvSpPr>
          <p:cNvPr id="3" name="Content Placeholder 2">
            <a:extLst>
              <a:ext uri="{FF2B5EF4-FFF2-40B4-BE49-F238E27FC236}">
                <a16:creationId xmlns:a16="http://schemas.microsoft.com/office/drawing/2014/main" id="{39688D7F-5157-C1B7-1192-7C4F8F1E0EC6}"/>
              </a:ext>
            </a:extLst>
          </p:cNvPr>
          <p:cNvSpPr>
            <a:spLocks noGrp="1"/>
          </p:cNvSpPr>
          <p:nvPr>
            <p:ph idx="1"/>
          </p:nvPr>
        </p:nvSpPr>
        <p:spPr/>
        <p:txBody>
          <a:bodyPr/>
          <a:lstStyle/>
          <a:p>
            <a:r>
              <a:rPr lang="en-US" sz="2400" dirty="0"/>
              <a:t>Applications must be submitted as three separate PDFs.</a:t>
            </a:r>
          </a:p>
          <a:p>
            <a:endParaRPr lang="en-US" sz="2400" dirty="0"/>
          </a:p>
          <a:p>
            <a:r>
              <a:rPr lang="en-US" sz="2400" dirty="0"/>
              <a:t>Providers will be given access and instructions to a secure FTP site to upload.</a:t>
            </a:r>
          </a:p>
          <a:p>
            <a:endParaRPr lang="en-US" sz="2400" dirty="0"/>
          </a:p>
          <a:p>
            <a:r>
              <a:rPr lang="en-US" sz="2400" dirty="0"/>
              <a:t>Refer to RFQ Pages 24-28</a:t>
            </a:r>
          </a:p>
        </p:txBody>
      </p:sp>
    </p:spTree>
    <p:extLst>
      <p:ext uri="{BB962C8B-B14F-4D97-AF65-F5344CB8AC3E}">
        <p14:creationId xmlns:p14="http://schemas.microsoft.com/office/powerpoint/2010/main" val="3131942185"/>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383F9-ACBD-8B7F-81AB-C8DF923F199B}"/>
              </a:ext>
            </a:extLst>
          </p:cNvPr>
          <p:cNvSpPr>
            <a:spLocks noGrp="1"/>
          </p:cNvSpPr>
          <p:nvPr>
            <p:ph type="title"/>
          </p:nvPr>
        </p:nvSpPr>
        <p:spPr/>
        <p:txBody>
          <a:bodyPr/>
          <a:lstStyle/>
          <a:p>
            <a:pPr algn="ctr"/>
            <a:r>
              <a:rPr lang="en-US"/>
              <a:t>Organizing Your Application</a:t>
            </a:r>
          </a:p>
        </p:txBody>
      </p:sp>
      <p:pic>
        <p:nvPicPr>
          <p:cNvPr id="5" name="Content Placeholder 4">
            <a:extLst>
              <a:ext uri="{FF2B5EF4-FFF2-40B4-BE49-F238E27FC236}">
                <a16:creationId xmlns:a16="http://schemas.microsoft.com/office/drawing/2014/main" id="{7F0E1632-F49E-85D5-B63B-A67A13D8AF32}"/>
              </a:ext>
            </a:extLst>
          </p:cNvPr>
          <p:cNvPicPr>
            <a:picLocks noGrp="1" noChangeAspect="1"/>
          </p:cNvPicPr>
          <p:nvPr>
            <p:ph idx="1"/>
          </p:nvPr>
        </p:nvPicPr>
        <p:blipFill rotWithShape="1">
          <a:blip r:embed="rId4"/>
          <a:srcRect r="43708"/>
          <a:stretch/>
        </p:blipFill>
        <p:spPr>
          <a:xfrm>
            <a:off x="609600" y="1401534"/>
            <a:ext cx="4362680" cy="5304066"/>
          </a:xfrm>
        </p:spPr>
      </p:pic>
      <p:sp>
        <p:nvSpPr>
          <p:cNvPr id="6" name="Rectangle 5">
            <a:extLst>
              <a:ext uri="{FF2B5EF4-FFF2-40B4-BE49-F238E27FC236}">
                <a16:creationId xmlns:a16="http://schemas.microsoft.com/office/drawing/2014/main" id="{9D929B18-12EA-56D5-EC94-E5ED5794E94E}"/>
              </a:ext>
            </a:extLst>
          </p:cNvPr>
          <p:cNvSpPr/>
          <p:nvPr/>
        </p:nvSpPr>
        <p:spPr>
          <a:xfrm>
            <a:off x="1200839" y="2456761"/>
            <a:ext cx="2467778" cy="29997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08DCC835-CC88-CCFA-98C6-A3722AB4553A}"/>
              </a:ext>
            </a:extLst>
          </p:cNvPr>
          <p:cNvSpPr/>
          <p:nvPr/>
        </p:nvSpPr>
        <p:spPr>
          <a:xfrm rot="10800000">
            <a:off x="3347291" y="3805687"/>
            <a:ext cx="973157" cy="49575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D735074-BFAB-3E4D-AA50-101A95921957}"/>
              </a:ext>
            </a:extLst>
          </p:cNvPr>
          <p:cNvSpPr txBox="1"/>
          <p:nvPr/>
        </p:nvSpPr>
        <p:spPr>
          <a:xfrm>
            <a:off x="4792337" y="1674564"/>
            <a:ext cx="5772839" cy="3754874"/>
          </a:xfrm>
          <a:prstGeom prst="rect">
            <a:avLst/>
          </a:prstGeom>
          <a:noFill/>
        </p:spPr>
        <p:txBody>
          <a:bodyPr wrap="square" rtlCol="0">
            <a:spAutoFit/>
          </a:bodyPr>
          <a:lstStyle/>
          <a:p>
            <a:pPr algn="ctr"/>
            <a:r>
              <a:rPr lang="en-US" sz="2000" b="1" dirty="0"/>
              <a:t>PDF 1: Section II – Required Performance and Staffing Deliverables</a:t>
            </a:r>
          </a:p>
          <a:p>
            <a:endParaRPr lang="en-US" dirty="0"/>
          </a:p>
          <a:p>
            <a:pPr marL="285750" indent="-285750">
              <a:buFont typeface="Arial" panose="020B0604020202020204" pitchFamily="34" charset="0"/>
              <a:buChar char="•"/>
            </a:pPr>
            <a:r>
              <a:rPr lang="en-US" dirty="0"/>
              <a:t>Complete and sign </a:t>
            </a:r>
            <a:r>
              <a:rPr lang="en-US" b="1" dirty="0"/>
              <a:t>Signature Statement of Acceptance </a:t>
            </a:r>
            <a:r>
              <a:rPr lang="en-US" dirty="0"/>
              <a:t>(Found in RFQ p.23-24)</a:t>
            </a:r>
            <a:br>
              <a:rPr lang="en-US" dirty="0"/>
            </a:br>
            <a:endParaRPr lang="en-US" dirty="0"/>
          </a:p>
          <a:p>
            <a:pPr marL="285750" indent="-285750">
              <a:buFont typeface="Arial" panose="020B0604020202020204" pitchFamily="34" charset="0"/>
              <a:buChar char="•"/>
            </a:pPr>
            <a:r>
              <a:rPr lang="en-US" dirty="0"/>
              <a:t>Only required to submit this signature page (not the whole RFQ)</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Your signature certifies that you have read, understood, accepted and, if awarded a contract, will comply with all the deliverables, terms and conditions included in the RFQ.</a:t>
            </a:r>
          </a:p>
        </p:txBody>
      </p:sp>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B10DE2FC-3D3B-0720-7BAD-342AA38779C5}"/>
                  </a:ext>
                </a:extLst>
              </p14:cNvPr>
              <p14:cNvContentPartPr/>
              <p14:nvPr/>
            </p14:nvContentPartPr>
            <p14:xfrm>
              <a:off x="1839870" y="6316470"/>
              <a:ext cx="1645200" cy="396720"/>
            </p14:xfrm>
          </p:contentPart>
        </mc:Choice>
        <mc:Fallback>
          <p:pic>
            <p:nvPicPr>
              <p:cNvPr id="3" name="Ink 2">
                <a:extLst>
                  <a:ext uri="{FF2B5EF4-FFF2-40B4-BE49-F238E27FC236}">
                    <a16:creationId xmlns:a16="http://schemas.microsoft.com/office/drawing/2014/main" id="{B10DE2FC-3D3B-0720-7BAD-342AA38779C5}"/>
                  </a:ext>
                </a:extLst>
              </p:cNvPr>
              <p:cNvPicPr/>
              <p:nvPr/>
            </p:nvPicPr>
            <p:blipFill>
              <a:blip r:embed="rId6"/>
              <a:stretch>
                <a:fillRect/>
              </a:stretch>
            </p:blipFill>
            <p:spPr>
              <a:xfrm>
                <a:off x="1821870" y="6298830"/>
                <a:ext cx="1680840" cy="432360"/>
              </a:xfrm>
              <a:prstGeom prst="rect">
                <a:avLst/>
              </a:prstGeom>
            </p:spPr>
          </p:pic>
        </mc:Fallback>
      </mc:AlternateContent>
    </p:spTree>
    <p:extLst>
      <p:ext uri="{BB962C8B-B14F-4D97-AF65-F5344CB8AC3E}">
        <p14:creationId xmlns:p14="http://schemas.microsoft.com/office/powerpoint/2010/main" val="1367908143"/>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ECD8251-AEDB-5403-D574-B525C40B5DCF}"/>
              </a:ext>
            </a:extLst>
          </p:cNvPr>
          <p:cNvSpPr>
            <a:spLocks noGrp="1" noChangeArrowheads="1"/>
          </p:cNvSpPr>
          <p:nvPr>
            <p:ph type="title"/>
          </p:nvPr>
        </p:nvSpPr>
        <p:spPr/>
        <p:txBody>
          <a:bodyPr/>
          <a:lstStyle/>
          <a:p>
            <a:pPr eaLnBrk="1" hangingPunct="1"/>
            <a:r>
              <a:rPr lang="en-US" altLang="en-US" dirty="0"/>
              <a:t>Agenda &amp; Objectives</a:t>
            </a:r>
          </a:p>
        </p:txBody>
      </p:sp>
      <p:sp>
        <p:nvSpPr>
          <p:cNvPr id="16387" name="Rectangle 3">
            <a:extLst>
              <a:ext uri="{FF2B5EF4-FFF2-40B4-BE49-F238E27FC236}">
                <a16:creationId xmlns:a16="http://schemas.microsoft.com/office/drawing/2014/main" id="{028C6E20-6BEF-E407-EED8-58045D16B95F}"/>
              </a:ext>
            </a:extLst>
          </p:cNvPr>
          <p:cNvSpPr>
            <a:spLocks noGrp="1" noChangeArrowheads="1"/>
          </p:cNvSpPr>
          <p:nvPr>
            <p:ph type="body" idx="1"/>
          </p:nvPr>
        </p:nvSpPr>
        <p:spPr>
          <a:xfrm>
            <a:off x="609600" y="1600200"/>
            <a:ext cx="11201400" cy="4800600"/>
          </a:xfrm>
        </p:spPr>
        <p:txBody>
          <a:bodyPr/>
          <a:lstStyle/>
          <a:p>
            <a:pPr marR="0" lvl="0">
              <a:spcBef>
                <a:spcPts val="425"/>
              </a:spcBef>
              <a:spcAft>
                <a:spcPts val="0"/>
              </a:spcAft>
              <a:tabLst>
                <a:tab pos="991235" algn="l"/>
                <a:tab pos="991870" algn="l"/>
              </a:tabLst>
            </a:pPr>
            <a:r>
              <a:rPr lang="en-US" sz="2400" dirty="0">
                <a:solidFill>
                  <a:srgbClr val="114269"/>
                </a:solidFill>
                <a:effectLst/>
                <a:latin typeface="Calibri"/>
                <a:ea typeface="Arial" panose="020B0604020202020204" pitchFamily="34" charset="0"/>
                <a:cs typeface="Calibri"/>
              </a:rPr>
              <a:t>Welcome &amp; </a:t>
            </a:r>
            <a:r>
              <a:rPr lang="en-US" sz="2400" spc="-10" dirty="0">
                <a:solidFill>
                  <a:srgbClr val="114269"/>
                </a:solidFill>
                <a:effectLst/>
                <a:latin typeface="Calibri"/>
                <a:ea typeface="Arial" panose="020B0604020202020204" pitchFamily="34" charset="0"/>
                <a:cs typeface="Calibri"/>
              </a:rPr>
              <a:t>Introductions</a:t>
            </a:r>
            <a:endParaRPr lang="en-US" sz="2400" dirty="0">
              <a:effectLst/>
              <a:latin typeface="Calibri"/>
              <a:ea typeface="Arial" panose="020B0604020202020204" pitchFamily="34" charset="0"/>
              <a:cs typeface="Calibri"/>
            </a:endParaRPr>
          </a:p>
          <a:p>
            <a:pPr marR="0" lvl="0">
              <a:spcBef>
                <a:spcPts val="1280"/>
              </a:spcBef>
              <a:spcAft>
                <a:spcPts val="0"/>
              </a:spcAft>
              <a:tabLst>
                <a:tab pos="990600" algn="l"/>
                <a:tab pos="991235" algn="l"/>
              </a:tabLst>
            </a:pPr>
            <a:r>
              <a:rPr lang="en-US" sz="2400" spc="-10" dirty="0">
                <a:solidFill>
                  <a:srgbClr val="114269"/>
                </a:solidFill>
                <a:effectLst/>
                <a:latin typeface="Calibri"/>
                <a:ea typeface="Arial" panose="020B0604020202020204" pitchFamily="34" charset="0"/>
                <a:cs typeface="Calibri"/>
              </a:rPr>
              <a:t>Children’s System of Care (CSOC)</a:t>
            </a:r>
          </a:p>
          <a:p>
            <a:pPr marR="0" lvl="0">
              <a:spcBef>
                <a:spcPts val="1280"/>
              </a:spcBef>
              <a:spcAft>
                <a:spcPts val="0"/>
              </a:spcAft>
              <a:tabLst>
                <a:tab pos="990600" algn="l"/>
                <a:tab pos="991235" algn="l"/>
              </a:tabLst>
            </a:pPr>
            <a:r>
              <a:rPr lang="en-US" sz="2400" spc="-10" dirty="0">
                <a:solidFill>
                  <a:srgbClr val="114269"/>
                </a:solidFill>
                <a:latin typeface="Calibri"/>
                <a:ea typeface="Arial" panose="020B0604020202020204" pitchFamily="34" charset="0"/>
                <a:cs typeface="Calibri"/>
              </a:rPr>
              <a:t>IIH-B Services</a:t>
            </a:r>
          </a:p>
          <a:p>
            <a:pPr marR="0" lvl="0">
              <a:spcBef>
                <a:spcPts val="1280"/>
              </a:spcBef>
              <a:spcAft>
                <a:spcPts val="0"/>
              </a:spcAft>
              <a:tabLst>
                <a:tab pos="990600" algn="l"/>
                <a:tab pos="991235" algn="l"/>
              </a:tabLst>
            </a:pPr>
            <a:r>
              <a:rPr lang="en-US" sz="2400" spc="-10" dirty="0">
                <a:solidFill>
                  <a:srgbClr val="114269"/>
                </a:solidFill>
                <a:latin typeface="Calibri"/>
                <a:ea typeface="Arial" panose="020B0604020202020204" pitchFamily="34" charset="0"/>
                <a:cs typeface="Calibri"/>
              </a:rPr>
              <a:t>RFQ Requirements</a:t>
            </a:r>
          </a:p>
          <a:p>
            <a:pPr marR="0" lvl="0">
              <a:spcBef>
                <a:spcPts val="1280"/>
              </a:spcBef>
              <a:spcAft>
                <a:spcPts val="0"/>
              </a:spcAft>
              <a:tabLst>
                <a:tab pos="990600" algn="l"/>
                <a:tab pos="991235" algn="l"/>
              </a:tabLst>
            </a:pPr>
            <a:r>
              <a:rPr lang="en-US" sz="2400" spc="-10" dirty="0">
                <a:solidFill>
                  <a:srgbClr val="114269"/>
                </a:solidFill>
                <a:latin typeface="Calibri"/>
                <a:ea typeface="Arial" panose="020B0604020202020204" pitchFamily="34" charset="0"/>
                <a:cs typeface="Calibri"/>
              </a:rPr>
              <a:t>Organizing the RFQ Application</a:t>
            </a:r>
          </a:p>
          <a:p>
            <a:pPr marR="0" lvl="0">
              <a:spcBef>
                <a:spcPts val="1280"/>
              </a:spcBef>
              <a:spcAft>
                <a:spcPts val="0"/>
              </a:spcAft>
              <a:tabLst>
                <a:tab pos="990600" algn="l"/>
                <a:tab pos="991235" algn="l"/>
              </a:tabLst>
            </a:pPr>
            <a:r>
              <a:rPr lang="en-US" sz="2400" spc="-10" dirty="0">
                <a:solidFill>
                  <a:srgbClr val="114269"/>
                </a:solidFill>
                <a:latin typeface="Calibri"/>
                <a:ea typeface="Arial" panose="020B0604020202020204" pitchFamily="34" charset="0"/>
                <a:cs typeface="Calibri"/>
              </a:rPr>
              <a:t>Q &amp; A</a:t>
            </a:r>
            <a:endParaRPr lang="en-US" sz="2400" spc="-10" dirty="0">
              <a:latin typeface="Calibri"/>
              <a:ea typeface="Arial" panose="020B0604020202020204" pitchFamily="34" charset="0"/>
              <a:cs typeface="Calibri"/>
            </a:endParaRPr>
          </a:p>
          <a:p>
            <a:pPr marL="0" indent="0" eaLnBrk="1" hangingPunct="1">
              <a:lnSpc>
                <a:spcPct val="90000"/>
              </a:lnSpc>
              <a:buNone/>
            </a:pPr>
            <a:endParaRPr lang="en-US" alt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39171-3431-B46D-9C6E-AEACEDD2F99A}"/>
              </a:ext>
            </a:extLst>
          </p:cNvPr>
          <p:cNvSpPr>
            <a:spLocks noGrp="1"/>
          </p:cNvSpPr>
          <p:nvPr>
            <p:ph type="title"/>
          </p:nvPr>
        </p:nvSpPr>
        <p:spPr/>
        <p:txBody>
          <a:bodyPr/>
          <a:lstStyle/>
          <a:p>
            <a:pPr algn="ctr"/>
            <a:r>
              <a:rPr lang="en-US"/>
              <a:t>Organizing Your Application</a:t>
            </a:r>
          </a:p>
        </p:txBody>
      </p:sp>
      <p:sp>
        <p:nvSpPr>
          <p:cNvPr id="3" name="Content Placeholder 2">
            <a:extLst>
              <a:ext uri="{FF2B5EF4-FFF2-40B4-BE49-F238E27FC236}">
                <a16:creationId xmlns:a16="http://schemas.microsoft.com/office/drawing/2014/main" id="{72FA5244-E46F-23A3-657D-1CE3FA97B82C}"/>
              </a:ext>
            </a:extLst>
          </p:cNvPr>
          <p:cNvSpPr>
            <a:spLocks noGrp="1"/>
          </p:cNvSpPr>
          <p:nvPr>
            <p:ph idx="1"/>
          </p:nvPr>
        </p:nvSpPr>
        <p:spPr/>
        <p:txBody>
          <a:bodyPr/>
          <a:lstStyle/>
          <a:p>
            <a:pPr marL="0" indent="0">
              <a:buNone/>
            </a:pPr>
            <a:r>
              <a:rPr lang="en-US" sz="2400" b="1" dirty="0"/>
              <a:t>PDF 2: Section III - Documents Requested to be Submitted with This Response</a:t>
            </a:r>
          </a:p>
          <a:p>
            <a:endParaRPr lang="en-US" sz="2400" b="1" dirty="0"/>
          </a:p>
          <a:p>
            <a:r>
              <a:rPr lang="en-US" sz="2400" b="1" dirty="0"/>
              <a:t>Subsection A. </a:t>
            </a:r>
            <a:r>
              <a:rPr lang="en-US" sz="2400" dirty="0"/>
              <a:t>Organizational Documents Prerequisite to a DCF Contract Award Requested to be Submitted with the Response </a:t>
            </a:r>
          </a:p>
          <a:p>
            <a:pPr lvl="1"/>
            <a:r>
              <a:rPr lang="en-US" sz="2200" dirty="0"/>
              <a:t>There are </a:t>
            </a:r>
            <a:r>
              <a:rPr lang="en-US" sz="2200" b="1" dirty="0"/>
              <a:t>25 documents </a:t>
            </a:r>
            <a:r>
              <a:rPr lang="en-US" sz="2200" dirty="0"/>
              <a:t>that should be combined into this second PDF. Please complete and, if applicable, sign and date each document. </a:t>
            </a:r>
          </a:p>
          <a:p>
            <a:pPr marL="0" indent="0">
              <a:buNone/>
            </a:pPr>
            <a:endParaRPr lang="en-US" sz="2400" dirty="0"/>
          </a:p>
          <a:p>
            <a:r>
              <a:rPr lang="en-US" sz="2400" dirty="0"/>
              <a:t>If any document is not applicable to your agency, please submit a brief statement of non-applicability.</a:t>
            </a:r>
          </a:p>
        </p:txBody>
      </p:sp>
    </p:spTree>
    <p:extLst>
      <p:ext uri="{BB962C8B-B14F-4D97-AF65-F5344CB8AC3E}">
        <p14:creationId xmlns:p14="http://schemas.microsoft.com/office/powerpoint/2010/main" val="1177886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34926-27EA-17EA-C9F1-44844A2CA80F}"/>
              </a:ext>
            </a:extLst>
          </p:cNvPr>
          <p:cNvSpPr>
            <a:spLocks noGrp="1"/>
          </p:cNvSpPr>
          <p:nvPr>
            <p:ph type="title"/>
          </p:nvPr>
        </p:nvSpPr>
        <p:spPr/>
        <p:txBody>
          <a:bodyPr/>
          <a:lstStyle/>
          <a:p>
            <a:pPr algn="ctr"/>
            <a:r>
              <a:rPr lang="en-US"/>
              <a:t>PDF 2 Common Mistakes</a:t>
            </a:r>
          </a:p>
        </p:txBody>
      </p:sp>
      <p:sp>
        <p:nvSpPr>
          <p:cNvPr id="3" name="Content Placeholder 2">
            <a:extLst>
              <a:ext uri="{FF2B5EF4-FFF2-40B4-BE49-F238E27FC236}">
                <a16:creationId xmlns:a16="http://schemas.microsoft.com/office/drawing/2014/main" id="{76103BB0-1888-5747-E471-990D7E035F21}"/>
              </a:ext>
            </a:extLst>
          </p:cNvPr>
          <p:cNvSpPr>
            <a:spLocks noGrp="1"/>
          </p:cNvSpPr>
          <p:nvPr>
            <p:ph idx="1"/>
          </p:nvPr>
        </p:nvSpPr>
        <p:spPr>
          <a:xfrm>
            <a:off x="6484792" y="1600200"/>
            <a:ext cx="5097607" cy="4525963"/>
          </a:xfrm>
        </p:spPr>
        <p:txBody>
          <a:bodyPr/>
          <a:lstStyle/>
          <a:p>
            <a:pPr marL="0" indent="0">
              <a:buNone/>
            </a:pPr>
            <a:r>
              <a:rPr lang="en-US" sz="2400" b="1"/>
              <a:t>2. Affirmative Action Certificate</a:t>
            </a:r>
          </a:p>
          <a:p>
            <a:endParaRPr lang="en-US" sz="2400"/>
          </a:p>
          <a:p>
            <a:r>
              <a:rPr lang="en-US" sz="2400"/>
              <a:t>If you are a startup, you can submit the completed AA302 (left) and the receipt of payment from the Treasury ($150.00).</a:t>
            </a:r>
          </a:p>
        </p:txBody>
      </p:sp>
      <p:pic>
        <p:nvPicPr>
          <p:cNvPr id="5" name="Picture 4">
            <a:extLst>
              <a:ext uri="{FF2B5EF4-FFF2-40B4-BE49-F238E27FC236}">
                <a16:creationId xmlns:a16="http://schemas.microsoft.com/office/drawing/2014/main" id="{8912F345-DDC7-8184-F1C4-DAA28FDFEC11}"/>
              </a:ext>
            </a:extLst>
          </p:cNvPr>
          <p:cNvPicPr>
            <a:picLocks noChangeAspect="1"/>
          </p:cNvPicPr>
          <p:nvPr/>
        </p:nvPicPr>
        <p:blipFill>
          <a:blip r:embed="rId2"/>
          <a:stretch>
            <a:fillRect/>
          </a:stretch>
        </p:blipFill>
        <p:spPr>
          <a:xfrm>
            <a:off x="284454" y="1552872"/>
            <a:ext cx="5997593" cy="4540892"/>
          </a:xfrm>
          <a:prstGeom prst="rect">
            <a:avLst/>
          </a:prstGeom>
        </p:spPr>
      </p:pic>
    </p:spTree>
    <p:extLst>
      <p:ext uri="{BB962C8B-B14F-4D97-AF65-F5344CB8AC3E}">
        <p14:creationId xmlns:p14="http://schemas.microsoft.com/office/powerpoint/2010/main" val="95382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34926-27EA-17EA-C9F1-44844A2CA80F}"/>
              </a:ext>
            </a:extLst>
          </p:cNvPr>
          <p:cNvSpPr>
            <a:spLocks noGrp="1"/>
          </p:cNvSpPr>
          <p:nvPr>
            <p:ph type="title"/>
          </p:nvPr>
        </p:nvSpPr>
        <p:spPr/>
        <p:txBody>
          <a:bodyPr/>
          <a:lstStyle/>
          <a:p>
            <a:pPr algn="ctr"/>
            <a:r>
              <a:rPr lang="en-US"/>
              <a:t>PDF 2 Common Mistakes</a:t>
            </a:r>
          </a:p>
        </p:txBody>
      </p:sp>
      <p:sp>
        <p:nvSpPr>
          <p:cNvPr id="3" name="Content Placeholder 2">
            <a:extLst>
              <a:ext uri="{FF2B5EF4-FFF2-40B4-BE49-F238E27FC236}">
                <a16:creationId xmlns:a16="http://schemas.microsoft.com/office/drawing/2014/main" id="{76103BB0-1888-5747-E471-990D7E035F21}"/>
              </a:ext>
            </a:extLst>
          </p:cNvPr>
          <p:cNvSpPr>
            <a:spLocks noGrp="1"/>
          </p:cNvSpPr>
          <p:nvPr>
            <p:ph idx="1"/>
          </p:nvPr>
        </p:nvSpPr>
        <p:spPr>
          <a:xfrm>
            <a:off x="6484792" y="1600200"/>
            <a:ext cx="5097607" cy="4525963"/>
          </a:xfrm>
        </p:spPr>
        <p:txBody>
          <a:bodyPr/>
          <a:lstStyle/>
          <a:p>
            <a:pPr marL="0" indent="0">
              <a:buNone/>
            </a:pPr>
            <a:r>
              <a:rPr lang="en-US" sz="2400" b="1"/>
              <a:t>8. Your Organization’s Conflict of Interest Policy</a:t>
            </a:r>
          </a:p>
          <a:p>
            <a:endParaRPr lang="en-US" sz="2400"/>
          </a:p>
          <a:p>
            <a:r>
              <a:rPr lang="en-US" sz="2400"/>
              <a:t>Do </a:t>
            </a:r>
            <a:r>
              <a:rPr lang="en-US" sz="2400" b="1"/>
              <a:t>not</a:t>
            </a:r>
            <a:r>
              <a:rPr lang="en-US" sz="2400"/>
              <a:t> submit the DCF Conflict of Interest Policy.</a:t>
            </a:r>
          </a:p>
        </p:txBody>
      </p:sp>
      <p:pic>
        <p:nvPicPr>
          <p:cNvPr id="5" name="Picture 4">
            <a:extLst>
              <a:ext uri="{FF2B5EF4-FFF2-40B4-BE49-F238E27FC236}">
                <a16:creationId xmlns:a16="http://schemas.microsoft.com/office/drawing/2014/main" id="{8912F345-DDC7-8184-F1C4-DAA28FDFEC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0014" y="1552872"/>
            <a:ext cx="5526472" cy="4540892"/>
          </a:xfrm>
          <a:prstGeom prst="rect">
            <a:avLst/>
          </a:prstGeom>
        </p:spPr>
      </p:pic>
      <p:cxnSp>
        <p:nvCxnSpPr>
          <p:cNvPr id="9" name="Straight Connector 8">
            <a:extLst>
              <a:ext uri="{FF2B5EF4-FFF2-40B4-BE49-F238E27FC236}">
                <a16:creationId xmlns:a16="http://schemas.microsoft.com/office/drawing/2014/main" id="{F65CF678-93BB-D034-701F-B213EDDAF260}"/>
              </a:ext>
            </a:extLst>
          </p:cNvPr>
          <p:cNvCxnSpPr/>
          <p:nvPr/>
        </p:nvCxnSpPr>
        <p:spPr>
          <a:xfrm>
            <a:off x="609600" y="1745673"/>
            <a:ext cx="5316187" cy="42632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BAB1EEA-08B0-EDFA-01AC-FFB05DCD64A2}"/>
              </a:ext>
            </a:extLst>
          </p:cNvPr>
          <p:cNvCxnSpPr>
            <a:cxnSpLocks/>
          </p:cNvCxnSpPr>
          <p:nvPr/>
        </p:nvCxnSpPr>
        <p:spPr>
          <a:xfrm flipV="1">
            <a:off x="609600" y="1864426"/>
            <a:ext cx="5031179" cy="422933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60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34926-27EA-17EA-C9F1-44844A2CA80F}"/>
              </a:ext>
            </a:extLst>
          </p:cNvPr>
          <p:cNvSpPr>
            <a:spLocks noGrp="1"/>
          </p:cNvSpPr>
          <p:nvPr>
            <p:ph type="title"/>
          </p:nvPr>
        </p:nvSpPr>
        <p:spPr/>
        <p:txBody>
          <a:bodyPr/>
          <a:lstStyle/>
          <a:p>
            <a:pPr algn="ctr"/>
            <a:r>
              <a:rPr lang="en-US"/>
              <a:t>PDF 2 Common Mistakes</a:t>
            </a:r>
          </a:p>
        </p:txBody>
      </p:sp>
      <p:sp>
        <p:nvSpPr>
          <p:cNvPr id="3" name="Content Placeholder 2">
            <a:extLst>
              <a:ext uri="{FF2B5EF4-FFF2-40B4-BE49-F238E27FC236}">
                <a16:creationId xmlns:a16="http://schemas.microsoft.com/office/drawing/2014/main" id="{76103BB0-1888-5747-E471-990D7E035F21}"/>
              </a:ext>
            </a:extLst>
          </p:cNvPr>
          <p:cNvSpPr>
            <a:spLocks noGrp="1"/>
          </p:cNvSpPr>
          <p:nvPr>
            <p:ph idx="1"/>
          </p:nvPr>
        </p:nvSpPr>
        <p:spPr>
          <a:xfrm>
            <a:off x="6484792" y="1600200"/>
            <a:ext cx="5097607" cy="4525963"/>
          </a:xfrm>
        </p:spPr>
        <p:txBody>
          <a:bodyPr/>
          <a:lstStyle/>
          <a:p>
            <a:pPr marL="0" indent="0">
              <a:buNone/>
            </a:pPr>
            <a:r>
              <a:rPr lang="en-US" sz="2400" b="1" dirty="0"/>
              <a:t>13. Ownership Disclosure Form</a:t>
            </a:r>
          </a:p>
          <a:p>
            <a:endParaRPr lang="en-US" sz="2400" dirty="0"/>
          </a:p>
          <a:p>
            <a:r>
              <a:rPr lang="en-US" sz="2400" dirty="0"/>
              <a:t>You </a:t>
            </a:r>
            <a:r>
              <a:rPr lang="en-US" sz="2400" b="1" dirty="0"/>
              <a:t>must</a:t>
            </a:r>
            <a:r>
              <a:rPr lang="en-US" sz="2400" dirty="0"/>
              <a:t> submit this with your response, or it will not be considered.</a:t>
            </a:r>
          </a:p>
          <a:p>
            <a:endParaRPr lang="en-US" sz="2400" dirty="0"/>
          </a:p>
          <a:p>
            <a:r>
              <a:rPr lang="en-US" sz="2400" dirty="0"/>
              <a:t>Read each statement carefully.</a:t>
            </a:r>
          </a:p>
        </p:txBody>
      </p:sp>
      <p:pic>
        <p:nvPicPr>
          <p:cNvPr id="5" name="Picture 4">
            <a:extLst>
              <a:ext uri="{FF2B5EF4-FFF2-40B4-BE49-F238E27FC236}">
                <a16:creationId xmlns:a16="http://schemas.microsoft.com/office/drawing/2014/main" id="{8912F345-DDC7-8184-F1C4-DAA28FDFEC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2326" y="1306345"/>
            <a:ext cx="6291326" cy="4797930"/>
          </a:xfrm>
          <a:prstGeom prst="rect">
            <a:avLst/>
          </a:prstGeom>
        </p:spPr>
      </p:pic>
      <p:sp>
        <p:nvSpPr>
          <p:cNvPr id="4" name="TextBox 3">
            <a:extLst>
              <a:ext uri="{FF2B5EF4-FFF2-40B4-BE49-F238E27FC236}">
                <a16:creationId xmlns:a16="http://schemas.microsoft.com/office/drawing/2014/main" id="{DFA18130-D1AF-80F7-BD30-C45B0F83E276}"/>
              </a:ext>
            </a:extLst>
          </p:cNvPr>
          <p:cNvSpPr txBox="1"/>
          <p:nvPr/>
        </p:nvSpPr>
        <p:spPr>
          <a:xfrm>
            <a:off x="1769423" y="1840675"/>
            <a:ext cx="3309624" cy="369332"/>
          </a:xfrm>
          <a:prstGeom prst="rect">
            <a:avLst/>
          </a:prstGeom>
          <a:noFill/>
        </p:spPr>
        <p:txBody>
          <a:bodyPr wrap="none" rtlCol="0">
            <a:spAutoFit/>
          </a:bodyPr>
          <a:lstStyle/>
          <a:p>
            <a:r>
              <a:rPr lang="en-US" b="1">
                <a:solidFill>
                  <a:srgbClr val="FF0000"/>
                </a:solidFill>
              </a:rPr>
              <a:t>YOUR AGENCY NAME HERE</a:t>
            </a:r>
          </a:p>
        </p:txBody>
      </p:sp>
      <p:sp>
        <p:nvSpPr>
          <p:cNvPr id="11" name="Rectangle 10">
            <a:extLst>
              <a:ext uri="{FF2B5EF4-FFF2-40B4-BE49-F238E27FC236}">
                <a16:creationId xmlns:a16="http://schemas.microsoft.com/office/drawing/2014/main" id="{778BAB91-964A-CCF6-9214-1B9D83757EB2}"/>
              </a:ext>
            </a:extLst>
          </p:cNvPr>
          <p:cNvSpPr/>
          <p:nvPr/>
        </p:nvSpPr>
        <p:spPr>
          <a:xfrm>
            <a:off x="428943" y="2551951"/>
            <a:ext cx="5876854" cy="16756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9538A030-BC4F-86FC-A08F-73AE5C07593E}"/>
              </a:ext>
            </a:extLst>
          </p:cNvPr>
          <p:cNvSpPr/>
          <p:nvPr/>
        </p:nvSpPr>
        <p:spPr>
          <a:xfrm rot="13116748">
            <a:off x="5908716" y="4112640"/>
            <a:ext cx="973157" cy="49575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410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34926-27EA-17EA-C9F1-44844A2CA80F}"/>
              </a:ext>
            </a:extLst>
          </p:cNvPr>
          <p:cNvSpPr>
            <a:spLocks noGrp="1"/>
          </p:cNvSpPr>
          <p:nvPr>
            <p:ph type="title"/>
          </p:nvPr>
        </p:nvSpPr>
        <p:spPr/>
        <p:txBody>
          <a:bodyPr/>
          <a:lstStyle/>
          <a:p>
            <a:pPr algn="ctr"/>
            <a:r>
              <a:rPr lang="en-US"/>
              <a:t>PDF 2 Common Mistakes</a:t>
            </a:r>
          </a:p>
        </p:txBody>
      </p:sp>
      <p:sp>
        <p:nvSpPr>
          <p:cNvPr id="3" name="Content Placeholder 2">
            <a:extLst>
              <a:ext uri="{FF2B5EF4-FFF2-40B4-BE49-F238E27FC236}">
                <a16:creationId xmlns:a16="http://schemas.microsoft.com/office/drawing/2014/main" id="{76103BB0-1888-5747-E471-990D7E035F21}"/>
              </a:ext>
            </a:extLst>
          </p:cNvPr>
          <p:cNvSpPr>
            <a:spLocks noGrp="1"/>
          </p:cNvSpPr>
          <p:nvPr>
            <p:ph idx="1"/>
          </p:nvPr>
        </p:nvSpPr>
        <p:spPr>
          <a:xfrm>
            <a:off x="6484792" y="1600200"/>
            <a:ext cx="5097607" cy="4525963"/>
          </a:xfrm>
        </p:spPr>
        <p:txBody>
          <a:bodyPr/>
          <a:lstStyle/>
          <a:p>
            <a:pPr marL="0" indent="0">
              <a:buNone/>
            </a:pPr>
            <a:r>
              <a:rPr lang="en-US" sz="2400" b="1"/>
              <a:t>16. System of Award Management (SAM)</a:t>
            </a:r>
          </a:p>
          <a:p>
            <a:endParaRPr lang="en-US" sz="2400"/>
          </a:p>
          <a:p>
            <a:r>
              <a:rPr lang="en-US" sz="2400"/>
              <a:t>Submit a printout showing your UEID, Active Status, and Expiration Date.</a:t>
            </a:r>
          </a:p>
        </p:txBody>
      </p:sp>
      <p:pic>
        <p:nvPicPr>
          <p:cNvPr id="10" name="Picture 9" descr="Graphical user interface, application, table">
            <a:extLst>
              <a:ext uri="{FF2B5EF4-FFF2-40B4-BE49-F238E27FC236}">
                <a16:creationId xmlns:a16="http://schemas.microsoft.com/office/drawing/2014/main" id="{7173A305-8DF6-DF47-9CA7-4D768B5BDB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167" y="2149527"/>
            <a:ext cx="6282625" cy="3660892"/>
          </a:xfrm>
          <a:prstGeom prst="rect">
            <a:avLst/>
          </a:prstGeom>
        </p:spPr>
      </p:pic>
    </p:spTree>
    <p:extLst>
      <p:ext uri="{BB962C8B-B14F-4D97-AF65-F5344CB8AC3E}">
        <p14:creationId xmlns:p14="http://schemas.microsoft.com/office/powerpoint/2010/main" val="1855937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6F01E-C00B-AE74-4D89-2D71CD25E752}"/>
              </a:ext>
            </a:extLst>
          </p:cNvPr>
          <p:cNvSpPr>
            <a:spLocks noGrp="1"/>
          </p:cNvSpPr>
          <p:nvPr>
            <p:ph type="title"/>
          </p:nvPr>
        </p:nvSpPr>
        <p:spPr/>
        <p:txBody>
          <a:bodyPr/>
          <a:lstStyle/>
          <a:p>
            <a:pPr algn="ctr"/>
            <a:r>
              <a:rPr lang="en-US"/>
              <a:t>Organizing Your Application</a:t>
            </a:r>
          </a:p>
        </p:txBody>
      </p:sp>
      <p:sp>
        <p:nvSpPr>
          <p:cNvPr id="3" name="Content Placeholder 2">
            <a:extLst>
              <a:ext uri="{FF2B5EF4-FFF2-40B4-BE49-F238E27FC236}">
                <a16:creationId xmlns:a16="http://schemas.microsoft.com/office/drawing/2014/main" id="{ACE8E48D-240D-7B41-AF6C-E52CAC6175DB}"/>
              </a:ext>
            </a:extLst>
          </p:cNvPr>
          <p:cNvSpPr>
            <a:spLocks noGrp="1"/>
          </p:cNvSpPr>
          <p:nvPr>
            <p:ph idx="1"/>
          </p:nvPr>
        </p:nvSpPr>
        <p:spPr/>
        <p:txBody>
          <a:bodyPr/>
          <a:lstStyle/>
          <a:p>
            <a:pPr marL="0" indent="0">
              <a:buNone/>
            </a:pPr>
            <a:r>
              <a:rPr lang="en-US" sz="2400" b="1" dirty="0"/>
              <a:t>PDF 3: Section III – Documents Requested to Submitted with This Response </a:t>
            </a:r>
          </a:p>
          <a:p>
            <a:pPr marL="0" indent="0">
              <a:buNone/>
            </a:pPr>
            <a:endParaRPr lang="en-US" sz="2400" b="1" dirty="0"/>
          </a:p>
          <a:p>
            <a:r>
              <a:rPr lang="en-US" sz="2400" b="1" dirty="0"/>
              <a:t>Subsection B. </a:t>
            </a:r>
            <a:r>
              <a:rPr lang="en-US" sz="2400" dirty="0"/>
              <a:t>Additional Documents Requested to be Submitted in Support of This Response </a:t>
            </a:r>
          </a:p>
          <a:p>
            <a:pPr marL="0" indent="0">
              <a:buNone/>
            </a:pPr>
            <a:endParaRPr lang="en-US" sz="2400" b="1" dirty="0"/>
          </a:p>
          <a:p>
            <a:pPr marL="0" indent="0">
              <a:buNone/>
            </a:pPr>
            <a:r>
              <a:rPr lang="en-US" sz="2400" dirty="0"/>
              <a:t>	There are </a:t>
            </a:r>
            <a:r>
              <a:rPr lang="en-US" sz="2400" b="1" dirty="0"/>
              <a:t>2 documents</a:t>
            </a:r>
            <a:r>
              <a:rPr lang="en-US" sz="2400" dirty="0"/>
              <a:t> that should be combined into this third PDF: </a:t>
            </a:r>
          </a:p>
          <a:p>
            <a:pPr marL="1714500" lvl="3" indent="-457200">
              <a:buFont typeface="+mj-lt"/>
              <a:buAutoNum type="arabicPeriod"/>
            </a:pPr>
            <a:r>
              <a:rPr lang="en-US" sz="2400" b="1" dirty="0"/>
              <a:t>An Implementation Plan </a:t>
            </a:r>
          </a:p>
          <a:p>
            <a:pPr marL="1714500" lvl="3" indent="-457200">
              <a:buFont typeface="+mj-lt"/>
              <a:buAutoNum type="arabicPeriod"/>
            </a:pPr>
            <a:r>
              <a:rPr lang="en-US" sz="2400" b="1" dirty="0"/>
              <a:t>1 to 3 Letter(s) of Support</a:t>
            </a:r>
          </a:p>
        </p:txBody>
      </p:sp>
    </p:spTree>
    <p:extLst>
      <p:ext uri="{BB962C8B-B14F-4D97-AF65-F5344CB8AC3E}">
        <p14:creationId xmlns:p14="http://schemas.microsoft.com/office/powerpoint/2010/main" val="1462110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B0E17-B82D-4A8F-B4B1-42425FF6FC67}"/>
              </a:ext>
            </a:extLst>
          </p:cNvPr>
          <p:cNvSpPr>
            <a:spLocks noGrp="1"/>
          </p:cNvSpPr>
          <p:nvPr>
            <p:ph type="title"/>
          </p:nvPr>
        </p:nvSpPr>
        <p:spPr/>
        <p:txBody>
          <a:bodyPr/>
          <a:lstStyle/>
          <a:p>
            <a:pPr algn="ctr"/>
            <a:r>
              <a:rPr lang="en-US"/>
              <a:t>Questions &amp; Answers</a:t>
            </a:r>
          </a:p>
        </p:txBody>
      </p:sp>
      <p:sp>
        <p:nvSpPr>
          <p:cNvPr id="7" name="Content Placeholder 6">
            <a:extLst>
              <a:ext uri="{FF2B5EF4-FFF2-40B4-BE49-F238E27FC236}">
                <a16:creationId xmlns:a16="http://schemas.microsoft.com/office/drawing/2014/main" id="{1F88A072-EE02-4A03-AB65-9AFEF0CA85CC}"/>
              </a:ext>
            </a:extLst>
          </p:cNvPr>
          <p:cNvSpPr>
            <a:spLocks noGrp="1"/>
          </p:cNvSpPr>
          <p:nvPr>
            <p:ph idx="1"/>
          </p:nvPr>
        </p:nvSpPr>
        <p:spPr>
          <a:xfrm>
            <a:off x="609600" y="763376"/>
            <a:ext cx="10972800" cy="5942223"/>
          </a:xfrm>
        </p:spPr>
        <p:txBody>
          <a:bodyPr/>
          <a:lstStyle/>
          <a:p>
            <a:pPr marL="0" indent="0">
              <a:buNone/>
            </a:pPr>
            <a:endParaRPr lang="en-US" sz="2800" dirty="0">
              <a:latin typeface="Arial" panose="020B0604020202020204" pitchFamily="34" charset="0"/>
              <a:cs typeface="Arial" panose="020B0604020202020204" pitchFamily="34" charset="0"/>
            </a:endParaRPr>
          </a:p>
          <a:p>
            <a:pPr>
              <a:defRPr/>
            </a:pPr>
            <a:r>
              <a:rPr lang="en-US" sz="2400" dirty="0"/>
              <a:t>Respondents may not contact the Department directly, in person, or by telephone, concerning this RFP. Questions may be sent in advance of the response deadline via email to </a:t>
            </a:r>
            <a:r>
              <a:rPr lang="en-US" sz="2400" dirty="0">
                <a:hlinkClick r:id="rId3"/>
              </a:rPr>
              <a:t>DCF.ASKRFP@dcf.nj.gov</a:t>
            </a:r>
            <a:endParaRPr lang="en-US" sz="2400" dirty="0"/>
          </a:p>
          <a:p>
            <a:pPr>
              <a:defRPr/>
            </a:pPr>
            <a:endParaRPr lang="en-US" sz="2400" dirty="0"/>
          </a:p>
          <a:p>
            <a:pPr>
              <a:defRPr/>
            </a:pPr>
            <a:r>
              <a:rPr lang="en-US" sz="2400" dirty="0"/>
              <a:t>Technical inquiries about forms, documents, and format may be requested at any time prior to the response deadline, but questions about the content of the response must be submitted by 12 PM on </a:t>
            </a:r>
            <a:r>
              <a:rPr lang="en-US" sz="2400" b="1" dirty="0"/>
              <a:t>November 8, 2024. </a:t>
            </a:r>
          </a:p>
          <a:p>
            <a:pPr>
              <a:defRPr/>
            </a:pPr>
            <a:endParaRPr lang="en-US" sz="2400" dirty="0"/>
          </a:p>
          <a:p>
            <a:pPr>
              <a:defRPr/>
            </a:pPr>
            <a:r>
              <a:rPr lang="en-US" sz="2400" dirty="0"/>
              <a:t>Responses to content questions will be posted to the Department website at </a:t>
            </a:r>
            <a:r>
              <a:rPr lang="en-US" sz="2400" dirty="0">
                <a:hlinkClick r:id="rId4"/>
              </a:rPr>
              <a:t>DCF | Requests for Proposals, Qualifications/or Information and Funding Opportunities (nj.gov)</a:t>
            </a:r>
            <a:endParaRPr lang="en-US" sz="2400" dirty="0">
              <a:solidFill>
                <a:srgbClr val="002060"/>
              </a:solidFill>
              <a:ea typeface="Times New Roman" panose="02020603050405020304" pitchFamily="18" charset="0"/>
              <a:cs typeface="Arial"/>
            </a:endParaRPr>
          </a:p>
        </p:txBody>
      </p:sp>
    </p:spTree>
    <p:extLst>
      <p:ext uri="{BB962C8B-B14F-4D97-AF65-F5344CB8AC3E}">
        <p14:creationId xmlns:p14="http://schemas.microsoft.com/office/powerpoint/2010/main" val="3064479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48663-7CAB-045D-29FD-05DA2847FE11}"/>
              </a:ext>
            </a:extLst>
          </p:cNvPr>
          <p:cNvSpPr>
            <a:spLocks noGrp="1"/>
          </p:cNvSpPr>
          <p:nvPr>
            <p:ph type="title"/>
          </p:nvPr>
        </p:nvSpPr>
        <p:spPr/>
        <p:txBody>
          <a:bodyPr/>
          <a:lstStyle/>
          <a:p>
            <a:pPr algn="ctr"/>
            <a:r>
              <a:rPr lang="en-US"/>
              <a:t>Questions</a:t>
            </a:r>
          </a:p>
        </p:txBody>
      </p:sp>
      <p:pic>
        <p:nvPicPr>
          <p:cNvPr id="4" name="Content Placeholder 1">
            <a:extLst>
              <a:ext uri="{FF2B5EF4-FFF2-40B4-BE49-F238E27FC236}">
                <a16:creationId xmlns:a16="http://schemas.microsoft.com/office/drawing/2014/main" id="{38AF1A15-8B11-7519-7028-C7496811A1F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50127" y="1600200"/>
            <a:ext cx="6291746" cy="4525963"/>
          </a:xfrm>
        </p:spPr>
      </p:pic>
    </p:spTree>
    <p:extLst>
      <p:ext uri="{BB962C8B-B14F-4D97-AF65-F5344CB8AC3E}">
        <p14:creationId xmlns:p14="http://schemas.microsoft.com/office/powerpoint/2010/main" val="610760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78F2E-9DF2-48D9-92F4-E7930A0CE3F3}"/>
              </a:ext>
            </a:extLst>
          </p:cNvPr>
          <p:cNvSpPr>
            <a:spLocks noGrp="1"/>
          </p:cNvSpPr>
          <p:nvPr>
            <p:ph type="title"/>
          </p:nvPr>
        </p:nvSpPr>
        <p:spPr/>
        <p:txBody>
          <a:bodyPr/>
          <a:lstStyle/>
          <a:p>
            <a:r>
              <a:rPr lang="en-US" dirty="0"/>
              <a:t>Children’s System of Care (CSOC)</a:t>
            </a:r>
          </a:p>
        </p:txBody>
      </p:sp>
      <p:sp>
        <p:nvSpPr>
          <p:cNvPr id="3" name="Content Placeholder 2">
            <a:extLst>
              <a:ext uri="{FF2B5EF4-FFF2-40B4-BE49-F238E27FC236}">
                <a16:creationId xmlns:a16="http://schemas.microsoft.com/office/drawing/2014/main" id="{6FE6D2C2-5445-4B10-9B93-46B42D61B450}"/>
              </a:ext>
            </a:extLst>
          </p:cNvPr>
          <p:cNvSpPr>
            <a:spLocks noGrp="1"/>
          </p:cNvSpPr>
          <p:nvPr>
            <p:ph idx="1"/>
          </p:nvPr>
        </p:nvSpPr>
        <p:spPr>
          <a:xfrm>
            <a:off x="609600" y="1752600"/>
            <a:ext cx="10972800" cy="4419600"/>
          </a:xfrm>
        </p:spPr>
        <p:txBody>
          <a:bodyPr/>
          <a:lstStyle/>
          <a:p>
            <a:pPr marR="811530" lvl="0" algn="just">
              <a:lnSpc>
                <a:spcPct val="105000"/>
              </a:lnSpc>
              <a:spcBef>
                <a:spcPts val="565"/>
              </a:spcBef>
              <a:spcAft>
                <a:spcPts val="0"/>
              </a:spcAft>
              <a:buClr>
                <a:srgbClr val="1197E1"/>
              </a:buClr>
              <a:buSzPts val="1950"/>
              <a:tabLst>
                <a:tab pos="896620" algn="l"/>
              </a:tabLst>
            </a:pPr>
            <a:r>
              <a:rPr lang="en-US" sz="2400" dirty="0">
                <a:solidFill>
                  <a:srgbClr val="002060"/>
                </a:solidFill>
                <a:effectLst/>
                <a:ea typeface="Arial" panose="020B0604020202020204" pitchFamily="34" charset="0"/>
                <a:cs typeface="Arial"/>
              </a:rPr>
              <a:t>Serves youth under 21 with emotional and behavioral health care challenges,</a:t>
            </a:r>
            <a:r>
              <a:rPr lang="en-US" sz="2400" spc="-70" dirty="0">
                <a:solidFill>
                  <a:srgbClr val="002060"/>
                </a:solidFill>
                <a:effectLst/>
                <a:ea typeface="Arial" panose="020B0604020202020204" pitchFamily="34" charset="0"/>
                <a:cs typeface="Arial"/>
              </a:rPr>
              <a:t> </a:t>
            </a:r>
            <a:r>
              <a:rPr lang="en-US" sz="2400" dirty="0">
                <a:solidFill>
                  <a:srgbClr val="002060"/>
                </a:solidFill>
                <a:effectLst/>
                <a:ea typeface="Arial" panose="020B0604020202020204" pitchFamily="34" charset="0"/>
                <a:cs typeface="Arial"/>
              </a:rPr>
              <a:t>intellectual/developmental</a:t>
            </a:r>
            <a:r>
              <a:rPr lang="en-US" sz="2400" spc="-55" dirty="0">
                <a:solidFill>
                  <a:srgbClr val="002060"/>
                </a:solidFill>
                <a:effectLst/>
                <a:ea typeface="Arial" panose="020B0604020202020204" pitchFamily="34" charset="0"/>
                <a:cs typeface="Arial"/>
              </a:rPr>
              <a:t> </a:t>
            </a:r>
            <a:r>
              <a:rPr lang="en-US" sz="2400" dirty="0">
                <a:solidFill>
                  <a:srgbClr val="002060"/>
                </a:solidFill>
                <a:effectLst/>
                <a:ea typeface="Arial" panose="020B0604020202020204" pitchFamily="34" charset="0"/>
                <a:cs typeface="Arial"/>
              </a:rPr>
              <a:t>disabilities including autism, and/or substance use</a:t>
            </a:r>
            <a:r>
              <a:rPr lang="en-US" sz="2400" spc="-90" dirty="0">
                <a:solidFill>
                  <a:srgbClr val="002060"/>
                </a:solidFill>
                <a:effectLst/>
                <a:ea typeface="Arial" panose="020B0604020202020204" pitchFamily="34" charset="0"/>
                <a:cs typeface="Arial"/>
              </a:rPr>
              <a:t> </a:t>
            </a:r>
            <a:r>
              <a:rPr lang="en-US" sz="2400" dirty="0">
                <a:solidFill>
                  <a:srgbClr val="002060"/>
                </a:solidFill>
                <a:effectLst/>
                <a:ea typeface="Arial" panose="020B0604020202020204" pitchFamily="34" charset="0"/>
                <a:cs typeface="Arial"/>
              </a:rPr>
              <a:t>challenges.</a:t>
            </a:r>
          </a:p>
          <a:p>
            <a:pPr marR="803275" algn="just">
              <a:lnSpc>
                <a:spcPct val="105000"/>
              </a:lnSpc>
              <a:spcBef>
                <a:spcPts val="550"/>
              </a:spcBef>
              <a:spcAft>
                <a:spcPts val="0"/>
              </a:spcAft>
              <a:buSzPts val="1950"/>
              <a:tabLst>
                <a:tab pos="895985" algn="l"/>
              </a:tabLst>
            </a:pPr>
            <a:r>
              <a:rPr lang="en-US" sz="2400" dirty="0">
                <a:solidFill>
                  <a:srgbClr val="002060"/>
                </a:solidFill>
                <a:ea typeface="+mn-lt"/>
                <a:cs typeface="Arial"/>
              </a:rPr>
              <a:t>Objective is to help youth thrive at home, in school, and in the community; successfully living with their families and becoming independent, productive and law-abiding citizens.</a:t>
            </a:r>
          </a:p>
          <a:p>
            <a:pPr marR="803275" algn="just">
              <a:lnSpc>
                <a:spcPct val="105000"/>
              </a:lnSpc>
              <a:spcBef>
                <a:spcPts val="550"/>
              </a:spcBef>
              <a:spcAft>
                <a:spcPts val="0"/>
              </a:spcAft>
              <a:buSzPts val="1950"/>
              <a:tabLst>
                <a:tab pos="895985" algn="l"/>
              </a:tabLst>
            </a:pPr>
            <a:r>
              <a:rPr lang="en-US" sz="2400" dirty="0">
                <a:solidFill>
                  <a:srgbClr val="002060"/>
                </a:solidFill>
                <a:ea typeface="Arial" panose="020B0604020202020204" pitchFamily="34" charset="0"/>
                <a:cs typeface="Arial"/>
              </a:rPr>
              <a:t>PerformCare, the Contracted Systems Administrator for CSOC, is the single point of access for children, youth, and young adults up to the age of 21 </a:t>
            </a:r>
          </a:p>
          <a:p>
            <a:pPr marR="803275" algn="just">
              <a:lnSpc>
                <a:spcPct val="105000"/>
              </a:lnSpc>
              <a:spcBef>
                <a:spcPts val="550"/>
              </a:spcBef>
              <a:spcAft>
                <a:spcPts val="0"/>
              </a:spcAft>
              <a:buClr>
                <a:srgbClr val="1197E1"/>
              </a:buClr>
              <a:buSzPts val="1950"/>
              <a:tabLst>
                <a:tab pos="895985" algn="l"/>
              </a:tabLst>
            </a:pPr>
            <a:r>
              <a:rPr lang="en-US" sz="2400" dirty="0">
                <a:solidFill>
                  <a:srgbClr val="002060"/>
                </a:solidFill>
                <a:effectLst/>
                <a:ea typeface="Arial" panose="020B0604020202020204" pitchFamily="34" charset="0"/>
                <a:cs typeface="Arial"/>
              </a:rPr>
              <a:t>CSOC</a:t>
            </a:r>
            <a:r>
              <a:rPr lang="en-US" sz="2400" spc="-10" dirty="0">
                <a:solidFill>
                  <a:srgbClr val="002060"/>
                </a:solidFill>
                <a:effectLst/>
                <a:ea typeface="Arial" panose="020B0604020202020204" pitchFamily="34" charset="0"/>
                <a:cs typeface="Arial"/>
              </a:rPr>
              <a:t> structure and foundational values ensure that</a:t>
            </a:r>
            <a:r>
              <a:rPr lang="en-US" sz="2400" spc="-10" dirty="0">
                <a:solidFill>
                  <a:srgbClr val="002060"/>
                </a:solidFill>
                <a:ea typeface="Arial" panose="020B0604020202020204" pitchFamily="34" charset="0"/>
                <a:cs typeface="Arial"/>
              </a:rPr>
              <a:t> </a:t>
            </a:r>
            <a:r>
              <a:rPr lang="en-US" sz="2400" spc="-10" dirty="0">
                <a:solidFill>
                  <a:srgbClr val="002060"/>
                </a:solidFill>
                <a:effectLst/>
                <a:ea typeface="Arial" panose="020B0604020202020204" pitchFamily="34" charset="0"/>
                <a:cs typeface="Arial"/>
              </a:rPr>
              <a:t>services provided are based on the needs of the youth and family</a:t>
            </a:r>
            <a:r>
              <a:rPr lang="en-US" sz="2400" spc="-10" dirty="0">
                <a:solidFill>
                  <a:srgbClr val="002060"/>
                </a:solidFill>
                <a:ea typeface="Arial" panose="020B0604020202020204" pitchFamily="34" charset="0"/>
                <a:cs typeface="Arial"/>
              </a:rPr>
              <a:t>;</a:t>
            </a:r>
            <a:r>
              <a:rPr lang="en-US" sz="2400" spc="-10" dirty="0">
                <a:solidFill>
                  <a:srgbClr val="002060"/>
                </a:solidFill>
                <a:effectLst/>
                <a:ea typeface="Arial" panose="020B0604020202020204" pitchFamily="34" charset="0"/>
                <a:cs typeface="Arial"/>
              </a:rPr>
              <a:t> are family-centered, culturally competent</a:t>
            </a:r>
            <a:r>
              <a:rPr lang="en-US" sz="2400" spc="-10" dirty="0">
                <a:solidFill>
                  <a:srgbClr val="002060"/>
                </a:solidFill>
                <a:ea typeface="Arial" panose="020B0604020202020204" pitchFamily="34" charset="0"/>
                <a:cs typeface="Arial"/>
              </a:rPr>
              <a:t>,</a:t>
            </a:r>
            <a:r>
              <a:rPr lang="en-US" sz="2400" spc="-10" dirty="0">
                <a:solidFill>
                  <a:srgbClr val="002060"/>
                </a:solidFill>
                <a:effectLst/>
                <a:ea typeface="Arial" panose="020B0604020202020204" pitchFamily="34" charset="0"/>
                <a:cs typeface="Arial"/>
              </a:rPr>
              <a:t> and community-based.</a:t>
            </a:r>
          </a:p>
        </p:txBody>
      </p:sp>
    </p:spTree>
    <p:extLst>
      <p:ext uri="{BB962C8B-B14F-4D97-AF65-F5344CB8AC3E}">
        <p14:creationId xmlns:p14="http://schemas.microsoft.com/office/powerpoint/2010/main" val="2269967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026CF-9F06-40EE-AAA3-0E6EBB309817}"/>
              </a:ext>
            </a:extLst>
          </p:cNvPr>
          <p:cNvSpPr>
            <a:spLocks noGrp="1"/>
          </p:cNvSpPr>
          <p:nvPr>
            <p:ph type="title"/>
          </p:nvPr>
        </p:nvSpPr>
        <p:spPr/>
        <p:txBody>
          <a:bodyPr>
            <a:normAutofit fontScale="90000"/>
          </a:bodyPr>
          <a:lstStyle/>
          <a:p>
            <a:pPr algn="ctr">
              <a:defRPr/>
            </a:pPr>
            <a:br>
              <a:rPr lang="en-US"/>
            </a:br>
            <a:endParaRPr lang="en-US"/>
          </a:p>
        </p:txBody>
      </p:sp>
      <p:sp>
        <p:nvSpPr>
          <p:cNvPr id="3" name="Content Placeholder 2">
            <a:extLst>
              <a:ext uri="{FF2B5EF4-FFF2-40B4-BE49-F238E27FC236}">
                <a16:creationId xmlns:a16="http://schemas.microsoft.com/office/drawing/2014/main" id="{8820ADC9-E1BF-4A5B-9BDB-2CF0A1450EC9}"/>
              </a:ext>
            </a:extLst>
          </p:cNvPr>
          <p:cNvSpPr>
            <a:spLocks noGrp="1"/>
          </p:cNvSpPr>
          <p:nvPr>
            <p:ph idx="1"/>
          </p:nvPr>
        </p:nvSpPr>
        <p:spPr>
          <a:xfrm>
            <a:off x="423082" y="1341436"/>
            <a:ext cx="11159318" cy="4854648"/>
          </a:xfrm>
        </p:spPr>
        <p:txBody>
          <a:bodyPr/>
          <a:lstStyle/>
          <a:p>
            <a:pPr>
              <a:lnSpc>
                <a:spcPct val="150000"/>
              </a:lnSpc>
              <a:defRPr/>
            </a:pPr>
            <a:r>
              <a:rPr lang="en-US" sz="2800" dirty="0">
                <a:solidFill>
                  <a:schemeClr val="tx1"/>
                </a:solidFill>
              </a:rPr>
              <a:t>Single point of access for children, youth, and young adults up to age 21</a:t>
            </a:r>
          </a:p>
          <a:p>
            <a:pPr>
              <a:lnSpc>
                <a:spcPct val="150000"/>
              </a:lnSpc>
              <a:defRPr/>
            </a:pPr>
            <a:r>
              <a:rPr lang="en-US" sz="2800" dirty="0">
                <a:solidFill>
                  <a:schemeClr val="tx1"/>
                </a:solidFill>
              </a:rPr>
              <a:t>Available 24/7/365</a:t>
            </a:r>
          </a:p>
          <a:p>
            <a:pPr>
              <a:lnSpc>
                <a:spcPct val="150000"/>
              </a:lnSpc>
              <a:defRPr/>
            </a:pPr>
            <a:r>
              <a:rPr lang="en-US" sz="2800" dirty="0">
                <a:solidFill>
                  <a:schemeClr val="tx1"/>
                </a:solidFill>
              </a:rPr>
              <a:t>Triage calls to assess immediacy of need</a:t>
            </a:r>
          </a:p>
          <a:p>
            <a:pPr>
              <a:lnSpc>
                <a:spcPct val="150000"/>
              </a:lnSpc>
              <a:defRPr/>
            </a:pPr>
            <a:r>
              <a:rPr lang="en-US" sz="2800" dirty="0">
                <a:solidFill>
                  <a:schemeClr val="tx1"/>
                </a:solidFill>
              </a:rPr>
              <a:t>Authorize services based upon level of urgency</a:t>
            </a:r>
          </a:p>
          <a:p>
            <a:pPr>
              <a:lnSpc>
                <a:spcPct val="150000"/>
              </a:lnSpc>
              <a:defRPr/>
            </a:pPr>
            <a:r>
              <a:rPr lang="en-US" sz="2800" dirty="0">
                <a:solidFill>
                  <a:schemeClr val="tx1"/>
                </a:solidFill>
              </a:rPr>
              <a:t>Provide information and referral</a:t>
            </a:r>
            <a:endParaRPr lang="en-US" sz="2800" dirty="0">
              <a:solidFill>
                <a:schemeClr val="tx1"/>
              </a:solidFill>
              <a:cs typeface="Calibri"/>
            </a:endParaRPr>
          </a:p>
          <a:p>
            <a:pPr marL="36195" indent="0">
              <a:buNone/>
              <a:defRPr/>
            </a:pPr>
            <a:endParaRPr lang="en-US" dirty="0">
              <a:cs typeface="Calibri" panose="020F0502020204030204"/>
            </a:endParaRPr>
          </a:p>
          <a:p>
            <a:pPr marL="36195" indent="0">
              <a:buNone/>
              <a:defRPr/>
            </a:pPr>
            <a:endParaRPr lang="en-US" sz="4200" b="1" dirty="0">
              <a:ln w="5000" cmpd="sng">
                <a:solidFill>
                  <a:srgbClr val="F0AD00">
                    <a:tint val="80000"/>
                    <a:shade val="99000"/>
                    <a:satMod val="500000"/>
                  </a:srgbClr>
                </a:solidFill>
                <a:prstDash val="solid"/>
              </a:ln>
              <a:gradFill>
                <a:gsLst>
                  <a:gs pos="0">
                    <a:srgbClr val="F0AD00">
                      <a:tint val="63000"/>
                      <a:satMod val="255000"/>
                    </a:srgbClr>
                  </a:gs>
                  <a:gs pos="9000">
                    <a:srgbClr val="F0AD00">
                      <a:tint val="63000"/>
                      <a:satMod val="255000"/>
                    </a:srgbClr>
                  </a:gs>
                  <a:gs pos="53000">
                    <a:srgbClr val="F0AD00">
                      <a:shade val="60000"/>
                      <a:satMod val="100000"/>
                    </a:srgbClr>
                  </a:gs>
                  <a:gs pos="90000">
                    <a:srgbClr val="F0AD00">
                      <a:tint val="63000"/>
                      <a:satMod val="255000"/>
                    </a:srgbClr>
                  </a:gs>
                  <a:gs pos="100000">
                    <a:srgbClr val="F0AD00">
                      <a:tint val="63000"/>
                      <a:satMod val="255000"/>
                    </a:srgbClr>
                  </a:gs>
                </a:gsLst>
                <a:lin ang="5400000"/>
              </a:gradFill>
              <a:effectLst>
                <a:outerShdw blurRad="50800" dist="38100" dir="5400000" algn="t" rotWithShape="0">
                  <a:prstClr val="black">
                    <a:alpha val="50000"/>
                  </a:prstClr>
                </a:outerShdw>
              </a:effectLst>
              <a:latin typeface="Franklin Gothic Book"/>
              <a:ea typeface="+mj-ea"/>
              <a:cs typeface="+mj-cs"/>
            </a:endParaRPr>
          </a:p>
          <a:p>
            <a:pPr marL="36195" indent="0">
              <a:buNone/>
              <a:defRPr/>
            </a:pPr>
            <a:endParaRPr lang="en-US" dirty="0">
              <a:cs typeface="Calibri" panose="020F0502020204030204"/>
            </a:endParaRPr>
          </a:p>
        </p:txBody>
      </p:sp>
      <p:sp>
        <p:nvSpPr>
          <p:cNvPr id="4" name="Title 1">
            <a:extLst>
              <a:ext uri="{FF2B5EF4-FFF2-40B4-BE49-F238E27FC236}">
                <a16:creationId xmlns:a16="http://schemas.microsoft.com/office/drawing/2014/main" id="{63D5299A-715F-4A9F-9D9A-A9B3DBB2CBB3}"/>
              </a:ext>
            </a:extLst>
          </p:cNvPr>
          <p:cNvSpPr txBox="1">
            <a:spLocks/>
          </p:cNvSpPr>
          <p:nvPr/>
        </p:nvSpPr>
        <p:spPr bwMode="auto">
          <a:xfrm>
            <a:off x="1733550" y="122239"/>
            <a:ext cx="6832600" cy="555625"/>
          </a:xfrm>
          <a:prstGeom prst="rect">
            <a:avLst/>
          </a:prstGeom>
          <a:noFill/>
          <a:ln>
            <a:noFill/>
          </a:ln>
          <a:effectLst/>
        </p:spPr>
        <p:txBody>
          <a:bodyPr anchor="ctr">
            <a:normAutofit fontScale="77500" lnSpcReduction="20000"/>
          </a:bodyPr>
          <a:lstStyle>
            <a:lvl1pPr algn="l" rtl="0" eaLnBrk="0" fontAlgn="base" hangingPunct="0">
              <a:spcBef>
                <a:spcPct val="0"/>
              </a:spcBef>
              <a:spcAft>
                <a:spcPct val="0"/>
              </a:spcAft>
              <a:defRPr sz="4400" b="1">
                <a:solidFill>
                  <a:srgbClr val="FFC000"/>
                </a:solidFill>
                <a:latin typeface="+mj-lt"/>
                <a:ea typeface="+mj-ea"/>
                <a:cs typeface="+mj-cs"/>
              </a:defRPr>
            </a:lvl1pPr>
            <a:lvl2pPr algn="l" rtl="0" eaLnBrk="0" fontAlgn="base" hangingPunct="0">
              <a:spcBef>
                <a:spcPct val="0"/>
              </a:spcBef>
              <a:spcAft>
                <a:spcPct val="0"/>
              </a:spcAft>
              <a:defRPr sz="4400" b="1">
                <a:solidFill>
                  <a:srgbClr val="FFC000"/>
                </a:solidFill>
                <a:latin typeface="Calibri Light" panose="020F0302020204030204" pitchFamily="34" charset="0"/>
              </a:defRPr>
            </a:lvl2pPr>
            <a:lvl3pPr algn="l" rtl="0" eaLnBrk="0" fontAlgn="base" hangingPunct="0">
              <a:spcBef>
                <a:spcPct val="0"/>
              </a:spcBef>
              <a:spcAft>
                <a:spcPct val="0"/>
              </a:spcAft>
              <a:defRPr sz="4400" b="1">
                <a:solidFill>
                  <a:srgbClr val="FFC000"/>
                </a:solidFill>
                <a:latin typeface="Calibri Light" panose="020F0302020204030204" pitchFamily="34" charset="0"/>
              </a:defRPr>
            </a:lvl3pPr>
            <a:lvl4pPr algn="l" rtl="0" eaLnBrk="0" fontAlgn="base" hangingPunct="0">
              <a:spcBef>
                <a:spcPct val="0"/>
              </a:spcBef>
              <a:spcAft>
                <a:spcPct val="0"/>
              </a:spcAft>
              <a:defRPr sz="4400" b="1">
                <a:solidFill>
                  <a:srgbClr val="FFC000"/>
                </a:solidFill>
                <a:latin typeface="Calibri Light" panose="020F0302020204030204" pitchFamily="34" charset="0"/>
              </a:defRPr>
            </a:lvl4pPr>
            <a:lvl5pPr algn="l" rtl="0" eaLnBrk="0" fontAlgn="base" hangingPunct="0">
              <a:spcBef>
                <a:spcPct val="0"/>
              </a:spcBef>
              <a:spcAft>
                <a:spcPct val="0"/>
              </a:spcAft>
              <a:defRPr sz="4400" b="1">
                <a:solidFill>
                  <a:srgbClr val="FFC000"/>
                </a:solidFill>
                <a:latin typeface="Calibri Light" panose="020F0302020204030204"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kern="0">
                <a:solidFill>
                  <a:srgbClr val="002060"/>
                </a:solidFill>
                <a:latin typeface="Calibri Light" panose="020F0302020204030204"/>
              </a:rPr>
              <a:t>Access to Care and Integrated Services</a:t>
            </a:r>
          </a:p>
        </p:txBody>
      </p:sp>
      <p:sp>
        <p:nvSpPr>
          <p:cNvPr id="6" name="Rectangle 2">
            <a:extLst>
              <a:ext uri="{FF2B5EF4-FFF2-40B4-BE49-F238E27FC236}">
                <a16:creationId xmlns:a16="http://schemas.microsoft.com/office/drawing/2014/main" id="{82E0255A-C393-4793-A34D-96D46C1FC6A4}"/>
              </a:ext>
            </a:extLst>
          </p:cNvPr>
          <p:cNvSpPr txBox="1">
            <a:spLocks noChangeArrowheads="1"/>
          </p:cNvSpPr>
          <p:nvPr/>
        </p:nvSpPr>
        <p:spPr bwMode="auto">
          <a:xfrm>
            <a:off x="149903" y="106364"/>
            <a:ext cx="12192000" cy="1143000"/>
          </a:xfrm>
          <a:prstGeom prst="rect">
            <a:avLst/>
          </a:prstGeom>
          <a:noFill/>
          <a:ln>
            <a:noFill/>
          </a:ln>
          <a:effectLst/>
        </p:spPr>
        <p:txBody>
          <a:bodyPr anchor="ctr"/>
          <a:lstStyle>
            <a:lvl1pPr algn="l" rtl="0" eaLnBrk="0" fontAlgn="base" hangingPunct="0">
              <a:spcBef>
                <a:spcPct val="0"/>
              </a:spcBef>
              <a:spcAft>
                <a:spcPct val="0"/>
              </a:spcAft>
              <a:defRPr sz="4400" b="1">
                <a:solidFill>
                  <a:srgbClr val="FFC000"/>
                </a:solidFill>
                <a:latin typeface="+mj-lt"/>
                <a:ea typeface="+mj-ea"/>
                <a:cs typeface="+mj-cs"/>
              </a:defRPr>
            </a:lvl1pPr>
            <a:lvl2pPr algn="l" rtl="0" eaLnBrk="0" fontAlgn="base" hangingPunct="0">
              <a:spcBef>
                <a:spcPct val="0"/>
              </a:spcBef>
              <a:spcAft>
                <a:spcPct val="0"/>
              </a:spcAft>
              <a:defRPr sz="4400" b="1">
                <a:solidFill>
                  <a:srgbClr val="FFC000"/>
                </a:solidFill>
                <a:latin typeface="Calibri Light" panose="020F0302020204030204" pitchFamily="34" charset="0"/>
              </a:defRPr>
            </a:lvl2pPr>
            <a:lvl3pPr algn="l" rtl="0" eaLnBrk="0" fontAlgn="base" hangingPunct="0">
              <a:spcBef>
                <a:spcPct val="0"/>
              </a:spcBef>
              <a:spcAft>
                <a:spcPct val="0"/>
              </a:spcAft>
              <a:defRPr sz="4400" b="1">
                <a:solidFill>
                  <a:srgbClr val="FFC000"/>
                </a:solidFill>
                <a:latin typeface="Calibri Light" panose="020F0302020204030204" pitchFamily="34" charset="0"/>
              </a:defRPr>
            </a:lvl3pPr>
            <a:lvl4pPr algn="l" rtl="0" eaLnBrk="0" fontAlgn="base" hangingPunct="0">
              <a:spcBef>
                <a:spcPct val="0"/>
              </a:spcBef>
              <a:spcAft>
                <a:spcPct val="0"/>
              </a:spcAft>
              <a:defRPr sz="4400" b="1">
                <a:solidFill>
                  <a:srgbClr val="FFC000"/>
                </a:solidFill>
                <a:latin typeface="Calibri Light" panose="020F0302020204030204" pitchFamily="34" charset="0"/>
              </a:defRPr>
            </a:lvl4pPr>
            <a:lvl5pPr algn="l" rtl="0" eaLnBrk="0" fontAlgn="base" hangingPunct="0">
              <a:spcBef>
                <a:spcPct val="0"/>
              </a:spcBef>
              <a:spcAft>
                <a:spcPct val="0"/>
              </a:spcAft>
              <a:defRPr sz="4400" b="1">
                <a:solidFill>
                  <a:srgbClr val="FFC000"/>
                </a:solidFill>
                <a:latin typeface="Calibri Light" panose="020F0302020204030204"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4200" kern="0">
                <a:latin typeface="Calibri Light" panose="020F0302020204030204"/>
                <a:cs typeface="Arial" panose="020B0604020202020204" pitchFamily="34" charset="0"/>
              </a:rPr>
              <a:t>PerformCare: CSOC’s Contracted System Administrator</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92A63FBB-D39A-446A-90F1-CD4183474E80}"/>
              </a:ext>
            </a:extLst>
          </p:cNvPr>
          <p:cNvSpPr>
            <a:spLocks noGrp="1" noChangeArrowheads="1"/>
          </p:cNvSpPr>
          <p:nvPr>
            <p:ph type="title"/>
          </p:nvPr>
        </p:nvSpPr>
        <p:spPr>
          <a:xfrm>
            <a:off x="332282" y="122419"/>
            <a:ext cx="11090223" cy="1143000"/>
          </a:xfrm>
        </p:spPr>
        <p:txBody>
          <a:bodyPr/>
          <a:lstStyle/>
          <a:p>
            <a:r>
              <a:rPr lang="en-US" altLang="en-US"/>
              <a:t>PerformCare Roles and Responsibilities</a:t>
            </a:r>
          </a:p>
        </p:txBody>
      </p:sp>
      <p:graphicFrame>
        <p:nvGraphicFramePr>
          <p:cNvPr id="4" name="Content Placeholder 3">
            <a:extLst>
              <a:ext uri="{FF2B5EF4-FFF2-40B4-BE49-F238E27FC236}">
                <a16:creationId xmlns:a16="http://schemas.microsoft.com/office/drawing/2014/main" id="{E4A9756D-0585-415B-928F-6EA61734B06E}"/>
              </a:ext>
            </a:extLst>
          </p:cNvPr>
          <p:cNvGraphicFramePr>
            <a:graphicFrameLocks noGrp="1"/>
          </p:cNvGraphicFramePr>
          <p:nvPr>
            <p:ph idx="1"/>
            <p:extLst>
              <p:ext uri="{D42A27DB-BD31-4B8C-83A1-F6EECF244321}">
                <p14:modId xmlns:p14="http://schemas.microsoft.com/office/powerpoint/2010/main" val="102912923"/>
              </p:ext>
            </p:extLst>
          </p:nvPr>
        </p:nvGraphicFramePr>
        <p:xfrm>
          <a:off x="2209800" y="1447800"/>
          <a:ext cx="7665720" cy="4727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1719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32C85671-46CB-4241-B8DB-A278DA1C7BDF}"/>
              </a:ext>
            </a:extLst>
          </p:cNvPr>
          <p:cNvSpPr>
            <a:spLocks noGrp="1" noChangeArrowheads="1"/>
          </p:cNvSpPr>
          <p:nvPr>
            <p:ph type="title"/>
          </p:nvPr>
        </p:nvSpPr>
        <p:spPr>
          <a:xfrm>
            <a:off x="159895" y="154899"/>
            <a:ext cx="9144000" cy="838200"/>
          </a:xfrm>
        </p:spPr>
        <p:txBody>
          <a:bodyPr/>
          <a:lstStyle/>
          <a:p>
            <a:r>
              <a:rPr lang="en-US" altLang="en-US"/>
              <a:t>The Service Array – DD Eligible Youth</a:t>
            </a:r>
          </a:p>
        </p:txBody>
      </p:sp>
      <p:sp>
        <p:nvSpPr>
          <p:cNvPr id="38915" name="Content Placeholder 2">
            <a:extLst>
              <a:ext uri="{FF2B5EF4-FFF2-40B4-BE49-F238E27FC236}">
                <a16:creationId xmlns:a16="http://schemas.microsoft.com/office/drawing/2014/main" id="{79E869F8-409D-44FD-9B38-F3695D913437}"/>
              </a:ext>
            </a:extLst>
          </p:cNvPr>
          <p:cNvSpPr>
            <a:spLocks noGrp="1" noChangeArrowheads="1"/>
          </p:cNvSpPr>
          <p:nvPr>
            <p:ph idx="1"/>
          </p:nvPr>
        </p:nvSpPr>
        <p:spPr>
          <a:xfrm>
            <a:off x="609600" y="1364777"/>
            <a:ext cx="10972800" cy="4761388"/>
          </a:xfrm>
        </p:spPr>
        <p:txBody>
          <a:bodyPr/>
          <a:lstStyle/>
          <a:p>
            <a:pPr marL="347345" indent="-347345">
              <a:lnSpc>
                <a:spcPct val="130000"/>
              </a:lnSpc>
              <a:buClrTx/>
              <a:buNone/>
              <a:defRPr/>
            </a:pPr>
            <a:r>
              <a:rPr lang="en-US" altLang="en-US" sz="2400" b="1" dirty="0">
                <a:solidFill>
                  <a:schemeClr val="tx1"/>
                </a:solidFill>
              </a:rPr>
              <a:t>Services can include any CSOC service: </a:t>
            </a:r>
            <a:endParaRPr lang="en-US" altLang="en-US" sz="2400" b="1" dirty="0">
              <a:solidFill>
                <a:schemeClr val="tx1"/>
              </a:solidFill>
              <a:cs typeface="Calibri"/>
            </a:endParaRPr>
          </a:p>
          <a:p>
            <a:pPr marL="347345" lvl="1" indent="-347345">
              <a:buFont typeface="Wingdings" panose="05000000000000000000" pitchFamily="2" charset="2"/>
              <a:buChar char="§"/>
              <a:defRPr/>
            </a:pPr>
            <a:r>
              <a:rPr lang="en-US" altLang="en-US" sz="2400" dirty="0">
                <a:solidFill>
                  <a:schemeClr val="tx1"/>
                </a:solidFill>
              </a:rPr>
              <a:t>Care Management Organization</a:t>
            </a:r>
            <a:endParaRPr lang="en-US" altLang="en-US" sz="2400" dirty="0">
              <a:solidFill>
                <a:schemeClr val="tx1"/>
              </a:solidFill>
              <a:cs typeface="Calibri"/>
            </a:endParaRPr>
          </a:p>
          <a:p>
            <a:pPr marL="347345" lvl="1" indent="-347345">
              <a:buFont typeface="Wingdings" panose="05000000000000000000" pitchFamily="2" charset="2"/>
              <a:buChar char="§"/>
              <a:defRPr/>
            </a:pPr>
            <a:r>
              <a:rPr lang="en-US" altLang="en-US" sz="2400" dirty="0">
                <a:solidFill>
                  <a:schemeClr val="tx1"/>
                </a:solidFill>
              </a:rPr>
              <a:t>Mobile Response Stabilization Services</a:t>
            </a:r>
            <a:endParaRPr lang="en-US" altLang="en-US" sz="2400" dirty="0">
              <a:solidFill>
                <a:schemeClr val="tx1"/>
              </a:solidFill>
              <a:cs typeface="Calibri"/>
            </a:endParaRPr>
          </a:p>
          <a:p>
            <a:pPr marL="347345" lvl="1" indent="-347345">
              <a:buFont typeface="Wingdings" panose="05000000000000000000" pitchFamily="2" charset="2"/>
              <a:buChar char="§"/>
              <a:defRPr/>
            </a:pPr>
            <a:r>
              <a:rPr lang="en-US" altLang="en-US" sz="2400" dirty="0">
                <a:solidFill>
                  <a:schemeClr val="tx1"/>
                </a:solidFill>
              </a:rPr>
              <a:t>Family Support Organization </a:t>
            </a:r>
            <a:endParaRPr lang="en-US" altLang="en-US" sz="2400" dirty="0">
              <a:solidFill>
                <a:schemeClr val="tx1"/>
              </a:solidFill>
              <a:cs typeface="Calibri"/>
            </a:endParaRPr>
          </a:p>
          <a:p>
            <a:pPr marL="0" lvl="1" indent="0">
              <a:buNone/>
              <a:defRPr/>
            </a:pPr>
            <a:endParaRPr lang="en-US" altLang="en-US" sz="2400" dirty="0">
              <a:solidFill>
                <a:schemeClr val="tx1"/>
              </a:solidFill>
              <a:cs typeface="Calibri"/>
            </a:endParaRPr>
          </a:p>
          <a:p>
            <a:pPr marL="347345" indent="-347345">
              <a:lnSpc>
                <a:spcPct val="130000"/>
              </a:lnSpc>
              <a:buClrTx/>
              <a:buNone/>
              <a:defRPr/>
            </a:pPr>
            <a:r>
              <a:rPr lang="en-US" altLang="en-US" sz="2400" b="1" dirty="0">
                <a:solidFill>
                  <a:schemeClr val="tx1"/>
                </a:solidFill>
              </a:rPr>
              <a:t>As well as Functional Services:</a:t>
            </a:r>
            <a:endParaRPr lang="en-US" altLang="en-US" sz="2400" b="1" dirty="0">
              <a:solidFill>
                <a:schemeClr val="tx1"/>
              </a:solidFill>
              <a:cs typeface="Calibri"/>
            </a:endParaRPr>
          </a:p>
          <a:p>
            <a:pPr marL="347345" lvl="1" indent="-347345">
              <a:buFont typeface="Wingdings" panose="05000000000000000000" pitchFamily="2" charset="2"/>
              <a:buChar char="§"/>
              <a:defRPr/>
            </a:pPr>
            <a:r>
              <a:rPr lang="en-US" altLang="en-US" sz="2400" dirty="0">
                <a:solidFill>
                  <a:schemeClr val="tx1"/>
                </a:solidFill>
              </a:rPr>
              <a:t>Family Support Services (FSS)*</a:t>
            </a:r>
            <a:endParaRPr lang="en-US" altLang="en-US" sz="2400" dirty="0">
              <a:solidFill>
                <a:schemeClr val="tx1"/>
              </a:solidFill>
              <a:cs typeface="Calibri"/>
            </a:endParaRPr>
          </a:p>
          <a:p>
            <a:pPr marL="347345" lvl="1" indent="-347345">
              <a:buFont typeface="Wingdings" panose="05000000000000000000" pitchFamily="2" charset="2"/>
              <a:buChar char="§"/>
              <a:defRPr/>
            </a:pPr>
            <a:r>
              <a:rPr lang="en-US" altLang="en-US" sz="2400" dirty="0">
                <a:solidFill>
                  <a:schemeClr val="tx1"/>
                </a:solidFill>
              </a:rPr>
              <a:t>Intensive In-Home (IIH) Services*</a:t>
            </a:r>
          </a:p>
          <a:p>
            <a:pPr marL="0" lvl="1" indent="0">
              <a:buNone/>
              <a:defRPr/>
            </a:pPr>
            <a:endParaRPr lang="en-US" altLang="en-US" sz="2400" dirty="0">
              <a:solidFill>
                <a:schemeClr val="tx1"/>
              </a:solidFill>
              <a:cs typeface="Calibri"/>
            </a:endParaRPr>
          </a:p>
          <a:p>
            <a:pPr marL="0" lvl="1" indent="0">
              <a:buNone/>
              <a:defRPr/>
            </a:pPr>
            <a:r>
              <a:rPr lang="en-US" altLang="en-US" sz="2400" dirty="0">
                <a:solidFill>
                  <a:schemeClr val="tx1"/>
                </a:solidFill>
                <a:cs typeface="Calibri"/>
              </a:rPr>
              <a:t>*DD-Eligibility Required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A98D0A5C-9421-4D5D-8ADA-177B1EB98570}"/>
              </a:ext>
            </a:extLst>
          </p:cNvPr>
          <p:cNvSpPr>
            <a:spLocks noGrp="1" noChangeArrowheads="1"/>
          </p:cNvSpPr>
          <p:nvPr>
            <p:ph type="title"/>
          </p:nvPr>
        </p:nvSpPr>
        <p:spPr>
          <a:xfrm>
            <a:off x="264826" y="0"/>
            <a:ext cx="9144000" cy="1143000"/>
          </a:xfrm>
        </p:spPr>
        <p:txBody>
          <a:bodyPr/>
          <a:lstStyle/>
          <a:p>
            <a:r>
              <a:rPr lang="en-US" altLang="en-US" dirty="0"/>
              <a:t>Intensive In-Home Services (IIH)</a:t>
            </a:r>
          </a:p>
        </p:txBody>
      </p:sp>
      <p:sp>
        <p:nvSpPr>
          <p:cNvPr id="45059" name="Content Placeholder 2">
            <a:extLst>
              <a:ext uri="{FF2B5EF4-FFF2-40B4-BE49-F238E27FC236}">
                <a16:creationId xmlns:a16="http://schemas.microsoft.com/office/drawing/2014/main" id="{14ED6F53-AAF0-4FCE-9DAC-3367B79C5F21}"/>
              </a:ext>
            </a:extLst>
          </p:cNvPr>
          <p:cNvSpPr>
            <a:spLocks noGrp="1" noChangeArrowheads="1"/>
          </p:cNvSpPr>
          <p:nvPr>
            <p:ph idx="1"/>
          </p:nvPr>
        </p:nvSpPr>
        <p:spPr>
          <a:xfrm>
            <a:off x="791570" y="1828800"/>
            <a:ext cx="10658902" cy="4267200"/>
          </a:xfrm>
        </p:spPr>
        <p:txBody>
          <a:bodyPr/>
          <a:lstStyle/>
          <a:p>
            <a:pPr>
              <a:defRPr/>
            </a:pPr>
            <a:r>
              <a:rPr lang="en-US" altLang="en-US" sz="2400" b="1" dirty="0">
                <a:solidFill>
                  <a:schemeClr val="tx1"/>
                </a:solidFill>
              </a:rPr>
              <a:t>Behavioral Health Services (IIH Behavioral)</a:t>
            </a:r>
            <a:endParaRPr lang="en-US" altLang="en-US" sz="2400" b="1" dirty="0">
              <a:solidFill>
                <a:schemeClr val="tx1"/>
              </a:solidFill>
              <a:cs typeface="Calibri"/>
            </a:endParaRPr>
          </a:p>
          <a:p>
            <a:pPr>
              <a:defRPr/>
            </a:pPr>
            <a:endParaRPr lang="en-US" altLang="en-US" sz="2400" dirty="0">
              <a:solidFill>
                <a:schemeClr val="tx1"/>
              </a:solidFill>
              <a:cs typeface="Calibri"/>
            </a:endParaRPr>
          </a:p>
          <a:p>
            <a:pPr>
              <a:defRPr/>
            </a:pPr>
            <a:r>
              <a:rPr lang="en-US" altLang="en-US" sz="2400" dirty="0">
                <a:solidFill>
                  <a:schemeClr val="tx1"/>
                </a:solidFill>
              </a:rPr>
              <a:t>Clinical and Therapeutic Services (IIH Clinical)</a:t>
            </a:r>
            <a:endParaRPr lang="en-US" altLang="en-US" sz="2400" dirty="0">
              <a:solidFill>
                <a:schemeClr val="tx1"/>
              </a:solidFill>
              <a:cs typeface="Calibri"/>
            </a:endParaRPr>
          </a:p>
          <a:p>
            <a:pPr>
              <a:defRPr/>
            </a:pPr>
            <a:endParaRPr lang="en-US" altLang="en-US" sz="2400" dirty="0">
              <a:solidFill>
                <a:schemeClr val="tx1"/>
              </a:solidFill>
              <a:cs typeface="Calibri"/>
            </a:endParaRPr>
          </a:p>
          <a:p>
            <a:pPr>
              <a:defRPr/>
            </a:pPr>
            <a:r>
              <a:rPr lang="en-US" altLang="en-US" sz="2400" dirty="0">
                <a:solidFill>
                  <a:schemeClr val="tx1"/>
                </a:solidFill>
              </a:rPr>
              <a:t>Individual Support Services (ISS)</a:t>
            </a:r>
            <a:endParaRPr lang="en-US" altLang="en-US" sz="2400" dirty="0">
              <a:solidFill>
                <a:schemeClr val="tx1"/>
              </a:solidFill>
              <a:cs typeface="Calibri"/>
            </a:endParaRPr>
          </a:p>
          <a:p>
            <a:pPr marL="0" indent="0">
              <a:buNone/>
              <a:defRPr/>
            </a:pP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542DD6DB-C0AD-8862-BEDC-2B14075ADE34}"/>
              </a:ext>
            </a:extLst>
          </p:cNvPr>
          <p:cNvSpPr>
            <a:spLocks noGrp="1" noChangeArrowheads="1"/>
          </p:cNvSpPr>
          <p:nvPr>
            <p:ph type="title"/>
          </p:nvPr>
        </p:nvSpPr>
        <p:spPr/>
        <p:txBody>
          <a:bodyPr/>
          <a:lstStyle/>
          <a:p>
            <a:r>
              <a:rPr lang="en-US" altLang="en-US" dirty="0"/>
              <a:t>IIH Behavioral Clinical Criteria</a:t>
            </a:r>
          </a:p>
        </p:txBody>
      </p:sp>
      <p:sp>
        <p:nvSpPr>
          <p:cNvPr id="3" name="Content Placeholder 2">
            <a:extLst>
              <a:ext uri="{FF2B5EF4-FFF2-40B4-BE49-F238E27FC236}">
                <a16:creationId xmlns:a16="http://schemas.microsoft.com/office/drawing/2014/main" id="{36F3030A-84F0-427D-8D75-CFC279A77398}"/>
              </a:ext>
            </a:extLst>
          </p:cNvPr>
          <p:cNvSpPr>
            <a:spLocks noGrp="1"/>
          </p:cNvSpPr>
          <p:nvPr>
            <p:ph idx="1"/>
          </p:nvPr>
        </p:nvSpPr>
        <p:spPr>
          <a:xfrm>
            <a:off x="731520" y="1447800"/>
            <a:ext cx="9403080" cy="5029200"/>
          </a:xfrm>
        </p:spPr>
        <p:txBody>
          <a:bodyPr>
            <a:normAutofit/>
          </a:bodyPr>
          <a:lstStyle/>
          <a:p>
            <a:pPr>
              <a:spcAft>
                <a:spcPts val="1200"/>
              </a:spcAft>
              <a:buNone/>
              <a:defRPr/>
            </a:pPr>
            <a:r>
              <a:rPr lang="en-US" dirty="0"/>
              <a:t>Habilitation - goals that focus on the amelioration of:</a:t>
            </a:r>
          </a:p>
          <a:p>
            <a:pPr lvl="1">
              <a:spcAft>
                <a:spcPts val="1200"/>
              </a:spcAft>
              <a:buFont typeface="Wingdings" panose="05000000000000000000" pitchFamily="2" charset="2"/>
              <a:buChar char="§"/>
              <a:defRPr/>
            </a:pPr>
            <a:r>
              <a:rPr lang="en-US" dirty="0"/>
              <a:t>Behaviors that may threaten the health or safety of youth or others;</a:t>
            </a:r>
          </a:p>
          <a:p>
            <a:pPr lvl="1">
              <a:spcAft>
                <a:spcPts val="1200"/>
              </a:spcAft>
              <a:buFont typeface="Wingdings" panose="05000000000000000000" pitchFamily="2" charset="2"/>
              <a:buChar char="§"/>
              <a:defRPr/>
            </a:pPr>
            <a:r>
              <a:rPr lang="en-US" dirty="0"/>
              <a:t>Behavior disorders that may be a barrier to the youth remaining in least restrictive setting and/or youth’s ability to participate in family and community life;</a:t>
            </a:r>
          </a:p>
          <a:p>
            <a:pPr lvl="1">
              <a:spcAft>
                <a:spcPts val="1200"/>
              </a:spcAft>
              <a:buFont typeface="Wingdings" panose="05000000000000000000" pitchFamily="2" charset="2"/>
              <a:buChar char="§"/>
              <a:defRPr/>
            </a:pPr>
            <a:r>
              <a:rPr lang="en-US" dirty="0"/>
              <a:t>Absence of developmentally appropriate adaptive, social, or functional skills.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2" presetClass="entr" presetSubtype="1"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Top)">
                                      <p:cBhvr>
                                        <p:cTn id="12" dur="500"/>
                                        <p:tgtEl>
                                          <p:spTgt spid="3">
                                            <p:txEl>
                                              <p:pRg st="1" end="1"/>
                                            </p:txEl>
                                          </p:spTgt>
                                        </p:tgtEl>
                                      </p:cBhvr>
                                    </p:animEffect>
                                  </p:childTnLst>
                                </p:cTn>
                              </p:par>
                            </p:childTnLst>
                          </p:cTn>
                        </p:par>
                        <p:par>
                          <p:cTn id="13" fill="hold" nodeType="afterGroup">
                            <p:stCondLst>
                              <p:cond delay="1000"/>
                            </p:stCondLst>
                            <p:childTnLst>
                              <p:par>
                                <p:cTn id="14" presetID="12" presetClass="entr" presetSubtype="1"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slide(fromTop)">
                                      <p:cBhvr>
                                        <p:cTn id="16" dur="500"/>
                                        <p:tgtEl>
                                          <p:spTgt spid="3">
                                            <p:txEl>
                                              <p:pRg st="2" end="2"/>
                                            </p:txEl>
                                          </p:spTgt>
                                        </p:tgtEl>
                                      </p:cBhvr>
                                    </p:animEffect>
                                  </p:childTnLst>
                                </p:cTn>
                              </p:par>
                            </p:childTnLst>
                          </p:cTn>
                        </p:par>
                        <p:par>
                          <p:cTn id="17" fill="hold" nodeType="afterGroup">
                            <p:stCondLst>
                              <p:cond delay="1500"/>
                            </p:stCondLst>
                            <p:childTnLst>
                              <p:par>
                                <p:cTn id="18" presetID="12" presetClass="entr" presetSubtype="1"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slide(fromTop)">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498C109-0B26-9722-90EC-E08B2C3FB3AA}"/>
              </a:ext>
            </a:extLst>
          </p:cNvPr>
          <p:cNvSpPr>
            <a:spLocks noGrp="1" noChangeArrowheads="1"/>
          </p:cNvSpPr>
          <p:nvPr>
            <p:ph type="title"/>
          </p:nvPr>
        </p:nvSpPr>
        <p:spPr/>
        <p:txBody>
          <a:bodyPr/>
          <a:lstStyle/>
          <a:p>
            <a:r>
              <a:rPr lang="en-US" altLang="en-US" dirty="0"/>
              <a:t>IIH Behavioral Clinical Criteria</a:t>
            </a:r>
          </a:p>
        </p:txBody>
      </p:sp>
      <p:sp>
        <p:nvSpPr>
          <p:cNvPr id="37891" name="Slide Number Placeholder 2">
            <a:extLst>
              <a:ext uri="{FF2B5EF4-FFF2-40B4-BE49-F238E27FC236}">
                <a16:creationId xmlns:a16="http://schemas.microsoft.com/office/drawing/2014/main" id="{205CE15E-01D2-C565-E430-6CD8D2CAE3E0}"/>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B0F0"/>
              </a:buClr>
              <a:buFont typeface="Wingdings" panose="05000000000000000000" pitchFamily="2" charset="2"/>
              <a:buChar char="§"/>
              <a:defRPr sz="3200">
                <a:solidFill>
                  <a:srgbClr val="12214E"/>
                </a:solidFill>
                <a:latin typeface="Calibri" panose="020F0502020204030204" pitchFamily="34" charset="0"/>
              </a:defRPr>
            </a:lvl1pPr>
            <a:lvl2pPr marL="742950" indent="-285750">
              <a:spcBef>
                <a:spcPct val="20000"/>
              </a:spcBef>
              <a:buClr>
                <a:srgbClr val="00B0F0"/>
              </a:buClr>
              <a:buChar char="–"/>
              <a:defRPr sz="2800">
                <a:solidFill>
                  <a:srgbClr val="12214E"/>
                </a:solidFill>
                <a:latin typeface="Calibri" panose="020F0502020204030204" pitchFamily="34" charset="0"/>
              </a:defRPr>
            </a:lvl2pPr>
            <a:lvl3pPr marL="1143000" indent="-228600">
              <a:spcBef>
                <a:spcPct val="20000"/>
              </a:spcBef>
              <a:buClr>
                <a:srgbClr val="00B0F0"/>
              </a:buClr>
              <a:buFont typeface="Arial" panose="020B0604020202020204" pitchFamily="34" charset="0"/>
              <a:buChar char="•"/>
              <a:defRPr sz="2400">
                <a:solidFill>
                  <a:srgbClr val="12214E"/>
                </a:solidFill>
                <a:latin typeface="Calibri" panose="020F0502020204030204" pitchFamily="34" charset="0"/>
              </a:defRPr>
            </a:lvl3pPr>
            <a:lvl4pPr marL="1600200" indent="-228600">
              <a:spcBef>
                <a:spcPct val="20000"/>
              </a:spcBef>
              <a:buClr>
                <a:srgbClr val="00B0F0"/>
              </a:buClr>
              <a:buChar char="–"/>
              <a:defRPr sz="2000">
                <a:solidFill>
                  <a:srgbClr val="12214E"/>
                </a:solidFill>
                <a:latin typeface="Calibri" panose="020F0502020204030204" pitchFamily="34" charset="0"/>
              </a:defRPr>
            </a:lvl4pPr>
            <a:lvl5pPr marL="2057400" indent="-228600">
              <a:spcBef>
                <a:spcPct val="20000"/>
              </a:spcBef>
              <a:buClr>
                <a:srgbClr val="00B0F0"/>
              </a:buClr>
              <a:buChar char="»"/>
              <a:defRPr sz="2000">
                <a:solidFill>
                  <a:srgbClr val="12214E"/>
                </a:solidFill>
                <a:latin typeface="Calibri" panose="020F0502020204030204" pitchFamily="34" charset="0"/>
              </a:defRPr>
            </a:lvl5pPr>
            <a:lvl6pPr marL="25146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6pPr>
            <a:lvl7pPr marL="29718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7pPr>
            <a:lvl8pPr marL="34290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8pPr>
            <a:lvl9pPr marL="38862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9pPr>
          </a:lstStyle>
          <a:p>
            <a:pPr>
              <a:spcBef>
                <a:spcPct val="0"/>
              </a:spcBef>
              <a:buClrTx/>
              <a:buFontTx/>
              <a:buNone/>
            </a:pPr>
            <a:fld id="{BB3A018B-E2B6-4BDB-8A55-6B2DE3E12760}" type="slidenum">
              <a:rPr lang="en-US" altLang="en-US" sz="1400">
                <a:solidFill>
                  <a:schemeClr val="bg1"/>
                </a:solidFill>
                <a:latin typeface="Arial" panose="020B0604020202020204" pitchFamily="34" charset="0"/>
                <a:ea typeface="MS PGothic" panose="020B0600070205080204" pitchFamily="34" charset="-128"/>
              </a:rPr>
              <a:pPr>
                <a:spcBef>
                  <a:spcPct val="0"/>
                </a:spcBef>
                <a:buClrTx/>
                <a:buFontTx/>
                <a:buNone/>
              </a:pPr>
              <a:t>9</a:t>
            </a:fld>
            <a:endParaRPr lang="en-US" altLang="en-US" sz="1400">
              <a:solidFill>
                <a:schemeClr val="bg1"/>
              </a:solidFill>
              <a:latin typeface="Arial" panose="020B0604020202020204" pitchFamily="34" charset="0"/>
              <a:ea typeface="MS PGothic" panose="020B0600070205080204" pitchFamily="34" charset="-128"/>
            </a:endParaRPr>
          </a:p>
        </p:txBody>
      </p:sp>
      <p:sp>
        <p:nvSpPr>
          <p:cNvPr id="37892" name="Rectangle 3">
            <a:extLst>
              <a:ext uri="{FF2B5EF4-FFF2-40B4-BE49-F238E27FC236}">
                <a16:creationId xmlns:a16="http://schemas.microsoft.com/office/drawing/2014/main" id="{2EEB4F8B-F5FC-5F8F-EAF1-4BB532A35EAE}"/>
              </a:ext>
            </a:extLst>
          </p:cNvPr>
          <p:cNvSpPr>
            <a:spLocks noChangeArrowheads="1"/>
          </p:cNvSpPr>
          <p:nvPr/>
        </p:nvSpPr>
        <p:spPr bwMode="auto">
          <a:xfrm>
            <a:off x="731520" y="1295400"/>
            <a:ext cx="932688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00B0F0"/>
              </a:buClr>
              <a:buFont typeface="Wingdings" panose="05000000000000000000" pitchFamily="2" charset="2"/>
              <a:buChar char="§"/>
              <a:defRPr sz="3200">
                <a:solidFill>
                  <a:srgbClr val="12214E"/>
                </a:solidFill>
                <a:latin typeface="Calibri" panose="020F0502020204030204" pitchFamily="34" charset="0"/>
              </a:defRPr>
            </a:lvl1pPr>
            <a:lvl2pPr marL="742950" indent="-285750">
              <a:spcBef>
                <a:spcPct val="20000"/>
              </a:spcBef>
              <a:buClr>
                <a:srgbClr val="00B0F0"/>
              </a:buClr>
              <a:buChar char="–"/>
              <a:defRPr sz="2800">
                <a:solidFill>
                  <a:srgbClr val="12214E"/>
                </a:solidFill>
                <a:latin typeface="Calibri" panose="020F0502020204030204" pitchFamily="34" charset="0"/>
              </a:defRPr>
            </a:lvl2pPr>
            <a:lvl3pPr marL="1143000" indent="-228600">
              <a:spcBef>
                <a:spcPct val="20000"/>
              </a:spcBef>
              <a:buClr>
                <a:srgbClr val="00B0F0"/>
              </a:buClr>
              <a:buFont typeface="Arial" panose="020B0604020202020204" pitchFamily="34" charset="0"/>
              <a:buChar char="•"/>
              <a:defRPr sz="2400">
                <a:solidFill>
                  <a:srgbClr val="12214E"/>
                </a:solidFill>
                <a:latin typeface="Calibri" panose="020F0502020204030204" pitchFamily="34" charset="0"/>
              </a:defRPr>
            </a:lvl3pPr>
            <a:lvl4pPr marL="1600200" indent="-228600">
              <a:spcBef>
                <a:spcPct val="20000"/>
              </a:spcBef>
              <a:buClr>
                <a:srgbClr val="00B0F0"/>
              </a:buClr>
              <a:buChar char="–"/>
              <a:defRPr sz="2000">
                <a:solidFill>
                  <a:srgbClr val="12214E"/>
                </a:solidFill>
                <a:latin typeface="Calibri" panose="020F0502020204030204" pitchFamily="34" charset="0"/>
              </a:defRPr>
            </a:lvl4pPr>
            <a:lvl5pPr marL="2057400" indent="-228600">
              <a:spcBef>
                <a:spcPct val="20000"/>
              </a:spcBef>
              <a:buClr>
                <a:srgbClr val="00B0F0"/>
              </a:buClr>
              <a:buChar char="»"/>
              <a:defRPr sz="2000">
                <a:solidFill>
                  <a:srgbClr val="12214E"/>
                </a:solidFill>
                <a:latin typeface="Calibri" panose="020F0502020204030204" pitchFamily="34" charset="0"/>
              </a:defRPr>
            </a:lvl5pPr>
            <a:lvl6pPr marL="25146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6pPr>
            <a:lvl7pPr marL="29718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7pPr>
            <a:lvl8pPr marL="34290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8pPr>
            <a:lvl9pPr marL="3886200" indent="-228600" eaLnBrk="0" fontAlgn="base" hangingPunct="0">
              <a:spcBef>
                <a:spcPct val="20000"/>
              </a:spcBef>
              <a:spcAft>
                <a:spcPct val="0"/>
              </a:spcAft>
              <a:buClr>
                <a:srgbClr val="00B0F0"/>
              </a:buClr>
              <a:buChar char="»"/>
              <a:defRPr sz="2000">
                <a:solidFill>
                  <a:srgbClr val="12214E"/>
                </a:solidFill>
                <a:latin typeface="Calibri" panose="020F0502020204030204" pitchFamily="34" charset="0"/>
              </a:defRPr>
            </a:lvl9pPr>
          </a:lstStyle>
          <a:p>
            <a:pPr>
              <a:spcBef>
                <a:spcPct val="0"/>
              </a:spcBef>
            </a:pPr>
            <a:r>
              <a:rPr lang="en-US" altLang="en-US" sz="2800" dirty="0">
                <a:latin typeface="Calibri (body)"/>
                <a:ea typeface="MS PGothic" panose="020B0600070205080204" pitchFamily="34" charset="-128"/>
              </a:rPr>
              <a:t>IIH Behavioral provides Applied Behavior Analysis (ABA) treatment </a:t>
            </a:r>
          </a:p>
          <a:p>
            <a:pPr>
              <a:spcBef>
                <a:spcPct val="0"/>
              </a:spcBef>
            </a:pPr>
            <a:r>
              <a:rPr lang="en-US" altLang="en-US" sz="2800" dirty="0">
                <a:latin typeface="Calibri (body)"/>
                <a:ea typeface="MS PGothic" panose="020B0600070205080204" pitchFamily="34" charset="-128"/>
              </a:rPr>
              <a:t>IIH Behavioral addresses dangerous and/or maladaptive behaviors (elopement, self injury, aggression)</a:t>
            </a:r>
          </a:p>
          <a:p>
            <a:pPr>
              <a:spcBef>
                <a:spcPct val="0"/>
              </a:spcBef>
            </a:pPr>
            <a:r>
              <a:rPr lang="en-US" altLang="en-US" sz="2800" dirty="0">
                <a:latin typeface="Calibri (body)"/>
                <a:ea typeface="MS PGothic" panose="020B0600070205080204" pitchFamily="34" charset="-128"/>
              </a:rPr>
              <a:t>Board Certified Behavior Analyst (BCBA) is authorized for 3 hours weekly supervision</a:t>
            </a:r>
          </a:p>
          <a:p>
            <a:pPr>
              <a:spcBef>
                <a:spcPct val="0"/>
              </a:spcBef>
            </a:pPr>
            <a:r>
              <a:rPr lang="en-US" altLang="en-US" sz="2800" dirty="0">
                <a:latin typeface="Calibri (body)"/>
                <a:ea typeface="MS PGothic" panose="020B0600070205080204" pitchFamily="34" charset="-128"/>
              </a:rPr>
              <a:t>Supervisor works with behavioral technician (BT) who can be authorized 10-17 hours per week depending on the intensity of need </a:t>
            </a:r>
          </a:p>
          <a:p>
            <a:pPr>
              <a:spcBef>
                <a:spcPct val="0"/>
              </a:spcBef>
            </a:pPr>
            <a:r>
              <a:rPr lang="en-US" altLang="en-US" sz="2800" dirty="0">
                <a:latin typeface="Calibri (body)"/>
                <a:ea typeface="MS PGothic" panose="020B0600070205080204" pitchFamily="34" charset="-128"/>
              </a:rPr>
              <a:t>Parents/caregivers are trained to implement the behavior support plan </a:t>
            </a:r>
          </a:p>
          <a:p>
            <a:pPr algn="just">
              <a:spcBef>
                <a:spcPct val="0"/>
              </a:spcBef>
              <a:buClrTx/>
              <a:buFontTx/>
              <a:buChar char="•"/>
            </a:pPr>
            <a:endParaRPr lang="en-US" altLang="en-US" sz="2400" dirty="0">
              <a:solidFill>
                <a:schemeClr val="bg1"/>
              </a:solidFill>
              <a:latin typeface="Arial" panose="020B0604020202020204" pitchFamily="34" charset="0"/>
              <a:ea typeface="MS PGothic" panose="020B0600070205080204" pitchFamily="34" charset="-128"/>
            </a:endParaRPr>
          </a:p>
        </p:txBody>
      </p:sp>
    </p:spTree>
  </p:cSld>
  <p:clrMapOvr>
    <a:masterClrMapping/>
  </p:clrMapOvr>
  <p:transition spd="slow"/>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DA7"/>
        </a:lt1>
        <a:dk2>
          <a:srgbClr val="000000"/>
        </a:dk2>
        <a:lt2>
          <a:srgbClr val="808080"/>
        </a:lt2>
        <a:accent1>
          <a:srgbClr val="BBE0E3"/>
        </a:accent1>
        <a:accent2>
          <a:srgbClr val="333399"/>
        </a:accent2>
        <a:accent3>
          <a:srgbClr val="FFFED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2ED0217EE071347BEC8D9260C571CCD" ma:contentTypeVersion="3" ma:contentTypeDescription="Create a new document." ma:contentTypeScope="" ma:versionID="43c18ab1f24d79e819c00f0ff975c67d">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1D8C7154-4D6B-41DC-A4A5-889AD6E14D3A}">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9E8F410-3AA5-4580-B62B-0C611C9213D2}">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29A3B78-FE9B-4B90-97AA-13E96B2BC467}">
  <ds:schemaRefs>
    <ds:schemaRef ds:uri="http://schemas.microsoft.com/sharepoint/v3/contenttype/forms"/>
  </ds:schemaRefs>
</ds:datastoreItem>
</file>

<file path=customXml/itemProps4.xml><?xml version="1.0" encoding="utf-8"?>
<ds:datastoreItem xmlns:ds="http://schemas.openxmlformats.org/officeDocument/2006/customXml" ds:itemID="{D22EAC73-CE52-47CC-AFD2-93B33DF33A24}">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1562</TotalTime>
  <Words>4426</Words>
  <Application>Microsoft Office PowerPoint</Application>
  <PresentationFormat>Widescreen</PresentationFormat>
  <Paragraphs>364</Paragraphs>
  <Slides>27</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(body)</vt:lpstr>
      <vt:lpstr>Calibri Light</vt:lpstr>
      <vt:lpstr>Franklin Gothic Book</vt:lpstr>
      <vt:lpstr>Times New Roman</vt:lpstr>
      <vt:lpstr>Wingdings</vt:lpstr>
      <vt:lpstr>Default Design</vt:lpstr>
      <vt:lpstr>PowerPoint Presentation</vt:lpstr>
      <vt:lpstr>Agenda &amp; Objectives</vt:lpstr>
      <vt:lpstr>Children’s System of Care (CSOC)</vt:lpstr>
      <vt:lpstr> </vt:lpstr>
      <vt:lpstr>PerformCare Roles and Responsibilities</vt:lpstr>
      <vt:lpstr>The Service Array – DD Eligible Youth</vt:lpstr>
      <vt:lpstr>Intensive In-Home Services (IIH)</vt:lpstr>
      <vt:lpstr>IIH Behavioral Clinical Criteria</vt:lpstr>
      <vt:lpstr>IIH Behavioral Clinical Criteria</vt:lpstr>
      <vt:lpstr>Initial Authorizations</vt:lpstr>
      <vt:lpstr>On-Going Authorizations:</vt:lpstr>
      <vt:lpstr>Funding Information</vt:lpstr>
      <vt:lpstr>RFQ</vt:lpstr>
      <vt:lpstr>Key Components</vt:lpstr>
      <vt:lpstr>Qualification Process</vt:lpstr>
      <vt:lpstr>Timeframes</vt:lpstr>
      <vt:lpstr>Organizing Your Application</vt:lpstr>
      <vt:lpstr>Organizing Your Application</vt:lpstr>
      <vt:lpstr>Organizing Your Application</vt:lpstr>
      <vt:lpstr>Organizing Your Application</vt:lpstr>
      <vt:lpstr>PDF 2 Common Mistakes</vt:lpstr>
      <vt:lpstr>PDF 2 Common Mistakes</vt:lpstr>
      <vt:lpstr>PDF 2 Common Mistakes</vt:lpstr>
      <vt:lpstr>PDF 2 Common Mistakes</vt:lpstr>
      <vt:lpstr>Organizing Your Application</vt:lpstr>
      <vt:lpstr>Questions &amp; Answers</vt:lpstr>
      <vt:lpstr>Questions</vt:lpstr>
    </vt:vector>
  </TitlesOfParts>
  <Company>New Jersey Department of Children and Families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REQUEST FOR PROPOSALS FOR New Jersey Task Force on Child Abuse and Neglect OJJDP FY10 Byrne Congressionally Mandated Earmark Programs</dc:title>
  <dc:creator>Juan Serrano</dc:creator>
  <cp:lastModifiedBy>Backes, Melissa [DCF]</cp:lastModifiedBy>
  <cp:revision>343</cp:revision>
  <dcterms:created xsi:type="dcterms:W3CDTF">2010-10-06T17:07:34Z</dcterms:created>
  <dcterms:modified xsi:type="dcterms:W3CDTF">2024-10-28T18:29:24Z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Juan Serrano</vt:lpwstr>
  </property>
  <property fmtid="{D5CDD505-2E9C-101B-9397-08002B2CF9AE}" pid="3" name="TemplateUrl">
    <vt:lpwstr/>
  </property>
  <property fmtid="{D5CDD505-2E9C-101B-9397-08002B2CF9AE}" pid="4" name="xd_ProgID">
    <vt:lpwstr/>
  </property>
  <property fmtid="{D5CDD505-2E9C-101B-9397-08002B2CF9AE}" pid="5" name="display_urn:schemas-microsoft-com:office:office#Author">
    <vt:lpwstr>Juan Serrano</vt:lpwstr>
  </property>
  <property fmtid="{D5CDD505-2E9C-101B-9397-08002B2CF9AE}" pid="6" name="Order">
    <vt:lpwstr>1800.00000000000</vt:lpwstr>
  </property>
  <property fmtid="{D5CDD505-2E9C-101B-9397-08002B2CF9AE}" pid="7" name="PublishingExpirationDate">
    <vt:lpwstr/>
  </property>
  <property fmtid="{D5CDD505-2E9C-101B-9397-08002B2CF9AE}" pid="8" name="PublishingStartDate">
    <vt:lpwstr/>
  </property>
</Properties>
</file>