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7.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8.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9.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1" r:id="rId2"/>
    <p:sldMasterId id="2147484242" r:id="rId3"/>
    <p:sldMasterId id="2147484254" r:id="rId4"/>
    <p:sldMasterId id="2147484261" r:id="rId5"/>
    <p:sldMasterId id="2147484274" r:id="rId6"/>
    <p:sldMasterId id="2147484286" r:id="rId7"/>
    <p:sldMasterId id="2147484298" r:id="rId8"/>
    <p:sldMasterId id="2147484334" r:id="rId9"/>
    <p:sldMasterId id="2147484346" r:id="rId10"/>
  </p:sldMasterIdLst>
  <p:notesMasterIdLst>
    <p:notesMasterId r:id="rId41"/>
  </p:notesMasterIdLst>
  <p:handoutMasterIdLst>
    <p:handoutMasterId r:id="rId42"/>
  </p:handoutMasterIdLst>
  <p:sldIdLst>
    <p:sldId id="256" r:id="rId11"/>
    <p:sldId id="1540" r:id="rId12"/>
    <p:sldId id="309" r:id="rId13"/>
    <p:sldId id="325" r:id="rId14"/>
    <p:sldId id="318" r:id="rId15"/>
    <p:sldId id="311" r:id="rId16"/>
    <p:sldId id="312" r:id="rId17"/>
    <p:sldId id="313" r:id="rId18"/>
    <p:sldId id="1566" r:id="rId19"/>
    <p:sldId id="365" r:id="rId20"/>
    <p:sldId id="307" r:id="rId21"/>
    <p:sldId id="316" r:id="rId22"/>
    <p:sldId id="1567" r:id="rId23"/>
    <p:sldId id="1543" r:id="rId24"/>
    <p:sldId id="388" r:id="rId25"/>
    <p:sldId id="1558" r:id="rId26"/>
    <p:sldId id="1559" r:id="rId27"/>
    <p:sldId id="1560" r:id="rId28"/>
    <p:sldId id="1561" r:id="rId29"/>
    <p:sldId id="382" r:id="rId30"/>
    <p:sldId id="1569" r:id="rId31"/>
    <p:sldId id="323" r:id="rId32"/>
    <p:sldId id="327" r:id="rId33"/>
    <p:sldId id="321" r:id="rId34"/>
    <p:sldId id="1555" r:id="rId35"/>
    <p:sldId id="331" r:id="rId36"/>
    <p:sldId id="257" r:id="rId37"/>
    <p:sldId id="305" r:id="rId38"/>
    <p:sldId id="1532" r:id="rId39"/>
    <p:sldId id="334" r:id="rId40"/>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32">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03" autoAdjust="0"/>
    <p:restoredTop sz="94751" autoAdjust="0"/>
  </p:normalViewPr>
  <p:slideViewPr>
    <p:cSldViewPr>
      <p:cViewPr varScale="1">
        <p:scale>
          <a:sx n="81" d="100"/>
          <a:sy n="81" d="100"/>
        </p:scale>
        <p:origin x="1613" y="67"/>
      </p:cViewPr>
      <p:guideLst>
        <p:guide orient="horz" pos="2160"/>
        <p:guide pos="2832"/>
      </p:guideLst>
    </p:cSldViewPr>
  </p:slideViewPr>
  <p:outlineViewPr>
    <p:cViewPr>
      <p:scale>
        <a:sx n="33" d="100"/>
        <a:sy n="33" d="100"/>
      </p:scale>
      <p:origin x="0" y="0"/>
    </p:cViewPr>
  </p:outlineViewPr>
  <p:notesTextViewPr>
    <p:cViewPr>
      <p:scale>
        <a:sx n="3" d="2"/>
        <a:sy n="3" d="2"/>
      </p:scale>
      <p:origin x="0" y="0"/>
    </p:cViewPr>
  </p:notesTextViewPr>
  <p:sorterViewPr>
    <p:cViewPr>
      <p:scale>
        <a:sx n="110" d="100"/>
        <a:sy n="110" d="100"/>
      </p:scale>
      <p:origin x="0" y="-10073"/>
    </p:cViewPr>
  </p:sorterViewPr>
  <p:notesViewPr>
    <p:cSldViewPr>
      <p:cViewPr varScale="1">
        <p:scale>
          <a:sx n="77" d="100"/>
          <a:sy n="77" d="100"/>
        </p:scale>
        <p:origin x="2112" y="10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76D6E4A-3EAF-46FB-9171-778C2D273079}"/>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0243" name="Rectangle 3">
            <a:extLst>
              <a:ext uri="{FF2B5EF4-FFF2-40B4-BE49-F238E27FC236}">
                <a16:creationId xmlns:a16="http://schemas.microsoft.com/office/drawing/2014/main" id="{D98A1D03-2D17-48EF-A0B8-6DBA3E108AC6}"/>
              </a:ext>
            </a:extLst>
          </p:cNvPr>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a:extLst>
              <a:ext uri="{FF2B5EF4-FFF2-40B4-BE49-F238E27FC236}">
                <a16:creationId xmlns:a16="http://schemas.microsoft.com/office/drawing/2014/main" id="{EC46DC2B-6B6A-49FB-ADB5-25736FBFC373}"/>
              </a:ext>
            </a:extLst>
          </p:cNvPr>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0245" name="Rectangle 5">
            <a:extLst>
              <a:ext uri="{FF2B5EF4-FFF2-40B4-BE49-F238E27FC236}">
                <a16:creationId xmlns:a16="http://schemas.microsoft.com/office/drawing/2014/main" id="{01C459D7-65D7-4596-99B8-BBF1A7E8182E}"/>
              </a:ext>
            </a:extLst>
          </p:cNvPr>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0BC7CC06-BD9B-478C-BE35-EA54458C3740}"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5079D0A9-B798-443C-BE95-E1C850CF7220}"/>
              </a:ext>
            </a:extLst>
          </p:cNvPr>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5123" name="Rectangle 3">
            <a:extLst>
              <a:ext uri="{FF2B5EF4-FFF2-40B4-BE49-F238E27FC236}">
                <a16:creationId xmlns:a16="http://schemas.microsoft.com/office/drawing/2014/main" id="{5ACDCC45-895E-478A-9CB6-3D95D3C73BD5}"/>
              </a:ext>
            </a:extLst>
          </p:cNvPr>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a:latin typeface="Arial" charset="0"/>
              </a:defRPr>
            </a:lvl1pPr>
          </a:lstStyle>
          <a:p>
            <a:pPr>
              <a:defRPr/>
            </a:pPr>
            <a:endParaRPr lang="en-US"/>
          </a:p>
        </p:txBody>
      </p:sp>
      <p:sp>
        <p:nvSpPr>
          <p:cNvPr id="52228" name="Rectangle 4">
            <a:extLst>
              <a:ext uri="{FF2B5EF4-FFF2-40B4-BE49-F238E27FC236}">
                <a16:creationId xmlns:a16="http://schemas.microsoft.com/office/drawing/2014/main" id="{DAE77CA8-3DF5-4FCC-9D04-5013133F2D85}"/>
              </a:ext>
            </a:extLst>
          </p:cNvPr>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a:extLst>
              <a:ext uri="{FF2B5EF4-FFF2-40B4-BE49-F238E27FC236}">
                <a16:creationId xmlns:a16="http://schemas.microsoft.com/office/drawing/2014/main" id="{B72C3A40-4891-46FD-A782-18D3D8E01AA9}"/>
              </a:ext>
            </a:extLst>
          </p:cNvPr>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a:extLst>
              <a:ext uri="{FF2B5EF4-FFF2-40B4-BE49-F238E27FC236}">
                <a16:creationId xmlns:a16="http://schemas.microsoft.com/office/drawing/2014/main" id="{FAD19579-7DB2-435B-891B-1FF49067D7EA}"/>
              </a:ext>
            </a:extLst>
          </p:cNvPr>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a:latin typeface="Arial" charset="0"/>
              </a:defRPr>
            </a:lvl1pPr>
          </a:lstStyle>
          <a:p>
            <a:pPr>
              <a:defRPr/>
            </a:pPr>
            <a:endParaRPr lang="en-US"/>
          </a:p>
        </p:txBody>
      </p:sp>
      <p:sp>
        <p:nvSpPr>
          <p:cNvPr id="5127" name="Rectangle 7">
            <a:extLst>
              <a:ext uri="{FF2B5EF4-FFF2-40B4-BE49-F238E27FC236}">
                <a16:creationId xmlns:a16="http://schemas.microsoft.com/office/drawing/2014/main" id="{9D409F6F-F97C-4F21-B9EE-C4F260A8FDE0}"/>
              </a:ext>
            </a:extLst>
          </p:cNvPr>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a:lvl1pPr>
          </a:lstStyle>
          <a:p>
            <a:pPr>
              <a:defRPr/>
            </a:pPr>
            <a:fld id="{B5A36C93-8C8F-4EA7-A316-ADE9BC27D9A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358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charset="0"/>
                <a:ea typeface="ＭＳ Ｐゴシック" charset="0"/>
                <a:cs typeface="ＭＳ Ｐゴシック" charset="0"/>
              </a:defRPr>
            </a:lvl1pPr>
            <a:lvl2pPr marL="742950" indent="-285750" defTabSz="933450">
              <a:defRPr sz="2400">
                <a:solidFill>
                  <a:schemeClr val="tx1"/>
                </a:solidFill>
                <a:latin typeface="Arial" charset="0"/>
                <a:ea typeface="ＭＳ Ｐゴシック" charset="0"/>
              </a:defRPr>
            </a:lvl2pPr>
            <a:lvl3pPr marL="1143000" indent="-228600" defTabSz="933450">
              <a:defRPr sz="2400">
                <a:solidFill>
                  <a:schemeClr val="tx1"/>
                </a:solidFill>
                <a:latin typeface="Arial" charset="0"/>
                <a:ea typeface="ＭＳ Ｐゴシック" charset="0"/>
              </a:defRPr>
            </a:lvl3pPr>
            <a:lvl4pPr marL="1600200" indent="-228600" defTabSz="933450">
              <a:defRPr sz="2400">
                <a:solidFill>
                  <a:schemeClr val="tx1"/>
                </a:solidFill>
                <a:latin typeface="Arial" charset="0"/>
                <a:ea typeface="ＭＳ Ｐゴシック" charset="0"/>
              </a:defRPr>
            </a:lvl4pPr>
            <a:lvl5pPr marL="2057400" indent="-228600" defTabSz="933450">
              <a:defRPr sz="2400">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33450" rtl="0" eaLnBrk="1" fontAlgn="base" latinLnBrk="0" hangingPunct="1">
              <a:lnSpc>
                <a:spcPct val="100000"/>
              </a:lnSpc>
              <a:spcBef>
                <a:spcPct val="0"/>
              </a:spcBef>
              <a:spcAft>
                <a:spcPct val="0"/>
              </a:spcAft>
              <a:buClrTx/>
              <a:buSzTx/>
              <a:buFontTx/>
              <a:buNone/>
              <a:tabLst/>
              <a:defRPr/>
            </a:pPr>
            <a:fld id="{17288C68-1988-414A-8DD8-D5D98B45BC6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3345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197074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A36C93-8C8F-4EA7-A316-ADE9BC27D9AC}" type="slidenum">
              <a:rPr lang="en-US" altLang="en-US" smtClean="0"/>
              <a:pPr>
                <a:defRPr/>
              </a:pPr>
              <a:t>24</a:t>
            </a:fld>
            <a:endParaRPr lang="en-US" altLang="en-US"/>
          </a:p>
        </p:txBody>
      </p:sp>
    </p:spTree>
    <p:extLst>
      <p:ext uri="{BB962C8B-B14F-4D97-AF65-F5344CB8AC3E}">
        <p14:creationId xmlns:p14="http://schemas.microsoft.com/office/powerpoint/2010/main" val="32568192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2" name="Text Box 1">
            <a:extLst>
              <a:ext uri="{FF2B5EF4-FFF2-40B4-BE49-F238E27FC236}">
                <a16:creationId xmlns:a16="http://schemas.microsoft.com/office/drawing/2014/main" id="{73D84E1D-C254-41E4-B97D-0317EB0617E8}"/>
              </a:ext>
            </a:extLst>
          </p:cNvPr>
          <p:cNvSpPr txBox="1">
            <a:spLocks noChangeArrowheads="1"/>
          </p:cNvSpPr>
          <p:nvPr/>
        </p:nvSpPr>
        <p:spPr bwMode="auto">
          <a:xfrm>
            <a:off x="1190625" y="877888"/>
            <a:ext cx="4475163" cy="3165475"/>
          </a:xfrm>
          <a:prstGeom prst="rect">
            <a:avLst/>
          </a:prstGeom>
          <a:solidFill>
            <a:srgbClr val="FFFFFF"/>
          </a:solidFill>
          <a:ln w="9360">
            <a:solidFill>
              <a:srgbClr val="000000"/>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61443" name="Rectangle 2">
            <a:extLst>
              <a:ext uri="{FF2B5EF4-FFF2-40B4-BE49-F238E27FC236}">
                <a16:creationId xmlns:a16="http://schemas.microsoft.com/office/drawing/2014/main" id="{1CEB0258-8E3B-4819-9668-BB2E51EDB2C1}"/>
              </a:ext>
            </a:extLst>
          </p:cNvPr>
          <p:cNvSpPr>
            <a:spLocks noGrp="1" noChangeArrowheads="1"/>
          </p:cNvSpPr>
          <p:nvPr>
            <p:ph type="body"/>
          </p:nvPr>
        </p:nvSpPr>
        <p:spPr>
          <a:xfrm>
            <a:off x="685800" y="4343400"/>
            <a:ext cx="5480050" cy="4108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2771"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3945682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34819" name="Rectangle 3"/>
          <p:cNvSpPr>
            <a:spLocks noGrp="1" noChangeArrowheads="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atin typeface="Arial" panose="020B0604020202020204" pitchFamily="34" charset="0"/>
            </a:endParaRPr>
          </a:p>
        </p:txBody>
      </p:sp>
    </p:spTree>
    <p:extLst>
      <p:ext uri="{BB962C8B-B14F-4D97-AF65-F5344CB8AC3E}">
        <p14:creationId xmlns:p14="http://schemas.microsoft.com/office/powerpoint/2010/main" val="1582200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defTabSz="925513">
              <a:defRPr>
                <a:solidFill>
                  <a:schemeClr val="tx1"/>
                </a:solidFill>
                <a:latin typeface="Arial" panose="020B0604020202020204" pitchFamily="34" charset="0"/>
              </a:defRPr>
            </a:lvl1pPr>
            <a:lvl2pPr marL="742950" indent="-285750" defTabSz="925513">
              <a:defRPr>
                <a:solidFill>
                  <a:schemeClr val="tx1"/>
                </a:solidFill>
                <a:latin typeface="Arial" panose="020B0604020202020204" pitchFamily="34" charset="0"/>
              </a:defRPr>
            </a:lvl2pPr>
            <a:lvl3pPr marL="1143000" indent="-228600" defTabSz="925513">
              <a:defRPr>
                <a:solidFill>
                  <a:schemeClr val="tx1"/>
                </a:solidFill>
                <a:latin typeface="Arial" panose="020B0604020202020204" pitchFamily="34" charset="0"/>
              </a:defRPr>
            </a:lvl3pPr>
            <a:lvl4pPr marL="1600200" indent="-228600" defTabSz="925513">
              <a:defRPr>
                <a:solidFill>
                  <a:schemeClr val="tx1"/>
                </a:solidFill>
                <a:latin typeface="Arial" panose="020B0604020202020204" pitchFamily="34" charset="0"/>
              </a:defRPr>
            </a:lvl4pPr>
            <a:lvl5pPr marL="2057400" indent="-228600" defTabSz="925513">
              <a:defRPr>
                <a:solidFill>
                  <a:schemeClr val="tx1"/>
                </a:solidFill>
                <a:latin typeface="Arial" panose="020B0604020202020204" pitchFamily="34" charset="0"/>
              </a:defRPr>
            </a:lvl5pPr>
            <a:lvl6pPr marL="2514600" indent="-228600" defTabSz="925513" eaLnBrk="0" fontAlgn="base" hangingPunct="0">
              <a:spcBef>
                <a:spcPct val="0"/>
              </a:spcBef>
              <a:spcAft>
                <a:spcPct val="0"/>
              </a:spcAft>
              <a:defRPr>
                <a:solidFill>
                  <a:schemeClr val="tx1"/>
                </a:solidFill>
                <a:latin typeface="Arial" panose="020B0604020202020204" pitchFamily="34" charset="0"/>
              </a:defRPr>
            </a:lvl6pPr>
            <a:lvl7pPr marL="2971800" indent="-228600" defTabSz="925513" eaLnBrk="0" fontAlgn="base" hangingPunct="0">
              <a:spcBef>
                <a:spcPct val="0"/>
              </a:spcBef>
              <a:spcAft>
                <a:spcPct val="0"/>
              </a:spcAft>
              <a:defRPr>
                <a:solidFill>
                  <a:schemeClr val="tx1"/>
                </a:solidFill>
                <a:latin typeface="Arial" panose="020B0604020202020204" pitchFamily="34" charset="0"/>
              </a:defRPr>
            </a:lvl7pPr>
            <a:lvl8pPr marL="3429000" indent="-228600" defTabSz="925513" eaLnBrk="0" fontAlgn="base" hangingPunct="0">
              <a:spcBef>
                <a:spcPct val="0"/>
              </a:spcBef>
              <a:spcAft>
                <a:spcPct val="0"/>
              </a:spcAft>
              <a:defRPr>
                <a:solidFill>
                  <a:schemeClr val="tx1"/>
                </a:solidFill>
                <a:latin typeface="Arial" panose="020B0604020202020204" pitchFamily="34" charset="0"/>
              </a:defRPr>
            </a:lvl8pPr>
            <a:lvl9pPr marL="3886200" indent="-228600" defTabSz="9255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4E33B043-1646-40EC-9FAC-E8230449335E}"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551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475" name="Rectangle 7"/>
          <p:cNvSpPr txBox="1">
            <a:spLocks noGrp="1" noChangeArrowheads="1"/>
          </p:cNvSpPr>
          <p:nvPr/>
        </p:nvSpPr>
        <p:spPr bwMode="auto">
          <a:xfrm>
            <a:off x="3833588" y="8814573"/>
            <a:ext cx="2930572" cy="4637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519" tIns="46259" rIns="92519" bIns="46259" anchor="b"/>
          <a:lstStyle>
            <a:lvl1pPr defTabSz="925513">
              <a:defRPr>
                <a:solidFill>
                  <a:schemeClr val="tx1"/>
                </a:solidFill>
                <a:latin typeface="Arial" panose="020B0604020202020204" pitchFamily="34" charset="0"/>
              </a:defRPr>
            </a:lvl1pPr>
            <a:lvl2pPr marL="752475" indent="-290513" defTabSz="925513">
              <a:defRPr>
                <a:solidFill>
                  <a:schemeClr val="tx1"/>
                </a:solidFill>
                <a:latin typeface="Arial" panose="020B0604020202020204" pitchFamily="34" charset="0"/>
              </a:defRPr>
            </a:lvl2pPr>
            <a:lvl3pPr marL="1155700" indent="-230188" defTabSz="925513">
              <a:defRPr>
                <a:solidFill>
                  <a:schemeClr val="tx1"/>
                </a:solidFill>
                <a:latin typeface="Arial" panose="020B0604020202020204" pitchFamily="34" charset="0"/>
              </a:defRPr>
            </a:lvl3pPr>
            <a:lvl4pPr marL="1619250" indent="-231775" defTabSz="925513">
              <a:defRPr>
                <a:solidFill>
                  <a:schemeClr val="tx1"/>
                </a:solidFill>
                <a:latin typeface="Arial" panose="020B0604020202020204" pitchFamily="34" charset="0"/>
              </a:defRPr>
            </a:lvl4pPr>
            <a:lvl5pPr marL="2081213" indent="-230188" defTabSz="925513">
              <a:defRPr>
                <a:solidFill>
                  <a:schemeClr val="tx1"/>
                </a:solidFill>
                <a:latin typeface="Arial" panose="020B0604020202020204" pitchFamily="34" charset="0"/>
              </a:defRPr>
            </a:lvl5pPr>
            <a:lvl6pPr marL="2538413" indent="-230188" defTabSz="925513" eaLnBrk="0" fontAlgn="base" hangingPunct="0">
              <a:spcBef>
                <a:spcPct val="0"/>
              </a:spcBef>
              <a:spcAft>
                <a:spcPct val="0"/>
              </a:spcAft>
              <a:defRPr>
                <a:solidFill>
                  <a:schemeClr val="tx1"/>
                </a:solidFill>
                <a:latin typeface="Arial" panose="020B0604020202020204" pitchFamily="34" charset="0"/>
              </a:defRPr>
            </a:lvl6pPr>
            <a:lvl7pPr marL="2995613" indent="-230188" defTabSz="925513" eaLnBrk="0" fontAlgn="base" hangingPunct="0">
              <a:spcBef>
                <a:spcPct val="0"/>
              </a:spcBef>
              <a:spcAft>
                <a:spcPct val="0"/>
              </a:spcAft>
              <a:defRPr>
                <a:solidFill>
                  <a:schemeClr val="tx1"/>
                </a:solidFill>
                <a:latin typeface="Arial" panose="020B0604020202020204" pitchFamily="34" charset="0"/>
              </a:defRPr>
            </a:lvl7pPr>
            <a:lvl8pPr marL="3452813" indent="-230188" defTabSz="925513" eaLnBrk="0" fontAlgn="base" hangingPunct="0">
              <a:spcBef>
                <a:spcPct val="0"/>
              </a:spcBef>
              <a:spcAft>
                <a:spcPct val="0"/>
              </a:spcAft>
              <a:defRPr>
                <a:solidFill>
                  <a:schemeClr val="tx1"/>
                </a:solidFill>
                <a:latin typeface="Arial" panose="020B0604020202020204" pitchFamily="34" charset="0"/>
              </a:defRPr>
            </a:lvl8pPr>
            <a:lvl9pPr marL="3910013" indent="-230188" defTabSz="92551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11C3483A-C9F3-4252-8519-ABDF76ED1A23}"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25513"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05476" name="Rectangle 2"/>
          <p:cNvSpPr>
            <a:spLocks noGrp="1" noRot="1" noChangeAspect="1" noChangeArrowheads="1" noTextEdit="1"/>
          </p:cNvSpPr>
          <p:nvPr>
            <p:ph type="sldImg"/>
          </p:nvPr>
        </p:nvSpPr>
        <p:spPr>
          <a:xfrm>
            <a:off x="1143000" y="685800"/>
            <a:ext cx="4572000" cy="3429000"/>
          </a:xfrm>
          <a:ln/>
        </p:spPr>
      </p:sp>
      <p:sp>
        <p:nvSpPr>
          <p:cNvPr id="105477" name="Rectangle 3"/>
          <p:cNvSpPr>
            <a:spLocks noGrp="1" noChangeArrowheads="1"/>
          </p:cNvSpPr>
          <p:nvPr>
            <p:ph type="body" idx="1"/>
          </p:nvPr>
        </p:nvSpPr>
        <p:spPr>
          <a:xfrm>
            <a:off x="676877" y="4408886"/>
            <a:ext cx="5410406" cy="4175408"/>
          </a:xfrm>
          <a:noFill/>
        </p:spPr>
        <p:txBody>
          <a:bodyPr/>
          <a:lstStyle/>
          <a:p>
            <a:pPr eaLnBrk="1" hangingPunct="1"/>
            <a:r>
              <a:rPr lang="en-US"/>
              <a:t>WalMart recently announced that it is creating its own sustainability label.  Now that’s what I call mainstream…here is an example of what an environmental life cycle label might look like.</a:t>
            </a:r>
          </a:p>
          <a:p>
            <a:pPr eaLnBrk="1" hangingPunct="1"/>
            <a:endParaRPr lang="en-US"/>
          </a:p>
          <a:p>
            <a:pPr eaLnBrk="1" hangingPunct="1"/>
            <a:r>
              <a:rPr lang="en-US"/>
              <a:t>Life Cycle analysis labels are (LCA’s) are currently a developing science that could one day look like food nutrition labels with all kinds of useful information.</a:t>
            </a:r>
          </a:p>
        </p:txBody>
      </p:sp>
    </p:spTree>
    <p:extLst>
      <p:ext uri="{BB962C8B-B14F-4D97-AF65-F5344CB8AC3E}">
        <p14:creationId xmlns:p14="http://schemas.microsoft.com/office/powerpoint/2010/main" val="67322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FA922E09-4A93-4692-A1FF-6ABA68287017}"/>
              </a:ext>
            </a:extLst>
          </p:cNvPr>
          <p:cNvSpPr>
            <a:spLocks noGrp="1" noRot="1" noChangeAspect="1" noChangeArrowheads="1" noTextEdit="1"/>
          </p:cNvSpPr>
          <p:nvPr>
            <p:ph type="sldImg"/>
          </p:nvPr>
        </p:nvSpPr>
        <p:spPr>
          <a:xfrm>
            <a:off x="1143000" y="685800"/>
            <a:ext cx="4572000" cy="3429000"/>
          </a:xfrm>
          <a:ln/>
        </p:spPr>
      </p:sp>
      <p:sp>
        <p:nvSpPr>
          <p:cNvPr id="66562" name="Notes Placeholder 2">
            <a:extLst>
              <a:ext uri="{FF2B5EF4-FFF2-40B4-BE49-F238E27FC236}">
                <a16:creationId xmlns:a16="http://schemas.microsoft.com/office/drawing/2014/main" id="{323DB369-9308-4943-8D1B-79A138600C2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5688" y="701675"/>
            <a:ext cx="4681537" cy="3511550"/>
          </a:xfrm>
        </p:spPr>
      </p:sp>
      <p:sp>
        <p:nvSpPr>
          <p:cNvPr id="3" name="Notes Placeholder 2"/>
          <p:cNvSpPr>
            <a:spLocks noGrp="1"/>
          </p:cNvSpPr>
          <p:nvPr>
            <p:ph type="body" idx="1"/>
          </p:nvPr>
        </p:nvSpPr>
        <p:spPr/>
        <p:txBody>
          <a:bodyPr>
            <a:normAutofit/>
          </a:bodyPr>
          <a:lstStyle/>
          <a:p>
            <a:r>
              <a:rPr lang="en-US" dirty="0"/>
              <a:t>Arnold Maersk ( I believe at NWK)</a:t>
            </a:r>
          </a:p>
        </p:txBody>
      </p:sp>
      <p:sp>
        <p:nvSpPr>
          <p:cNvPr id="4" name="Slide Number Placeholder 3"/>
          <p:cNvSpPr>
            <a:spLocks noGrp="1"/>
          </p:cNvSpPr>
          <p:nvPr>
            <p:ph type="sldNum" sz="quarter" idx="10"/>
          </p:nvPr>
        </p:nvSpPr>
        <p:spPr>
          <a:xfrm>
            <a:off x="6062670" y="8994759"/>
            <a:ext cx="538425" cy="186022"/>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FD8A6B-6D55-4832-BABE-7EDB3B719ED7}"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4193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5A36C93-8C8F-4EA7-A316-ADE9BC27D9AC}" type="slidenum">
              <a:rPr lang="en-US" altLang="en-US" smtClean="0"/>
              <a:pPr>
                <a:defRPr/>
              </a:pPr>
              <a:t>12</a:t>
            </a:fld>
            <a:endParaRPr lang="en-US" altLang="en-US"/>
          </a:p>
        </p:txBody>
      </p:sp>
    </p:spTree>
    <p:extLst>
      <p:ext uri="{BB962C8B-B14F-4D97-AF65-F5344CB8AC3E}">
        <p14:creationId xmlns:p14="http://schemas.microsoft.com/office/powerpoint/2010/main" val="20969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E847EE9F-DDD0-4FEB-9674-69D09D8C4A51}"/>
              </a:ext>
            </a:extLst>
          </p:cNvPr>
          <p:cNvSpPr>
            <a:spLocks noGrp="1" noRot="1" noChangeAspect="1" noChangeArrowheads="1" noTextEdit="1"/>
          </p:cNvSpPr>
          <p:nvPr>
            <p:ph type="sldImg"/>
          </p:nvPr>
        </p:nvSpPr>
        <p:spPr>
          <a:xfrm>
            <a:off x="1143000" y="685800"/>
            <a:ext cx="4572000" cy="3429000"/>
          </a:xfrm>
          <a:ln/>
        </p:spPr>
      </p:sp>
      <p:sp>
        <p:nvSpPr>
          <p:cNvPr id="78850" name="Notes Placeholder 2">
            <a:extLst>
              <a:ext uri="{FF2B5EF4-FFF2-40B4-BE49-F238E27FC236}">
                <a16:creationId xmlns:a16="http://schemas.microsoft.com/office/drawing/2014/main" id="{90C957A3-5CF5-41A3-A396-5808AD0584C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78851" name="Slide Number Placeholder 3">
            <a:extLst>
              <a:ext uri="{FF2B5EF4-FFF2-40B4-BE49-F238E27FC236}">
                <a16:creationId xmlns:a16="http://schemas.microsoft.com/office/drawing/2014/main" id="{EC55B0E3-93FD-4EC8-9443-893B27A401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1863">
              <a:defRPr>
                <a:solidFill>
                  <a:schemeClr val="tx1"/>
                </a:solidFill>
                <a:latin typeface="Arial" panose="020B0604020202020204" pitchFamily="34" charset="0"/>
              </a:defRPr>
            </a:lvl1pPr>
            <a:lvl2pPr marL="742950" indent="-285750" defTabSz="931863">
              <a:defRPr>
                <a:solidFill>
                  <a:schemeClr val="tx1"/>
                </a:solidFill>
                <a:latin typeface="Arial" panose="020B0604020202020204" pitchFamily="34" charset="0"/>
              </a:defRPr>
            </a:lvl2pPr>
            <a:lvl3pPr marL="1143000" indent="-228600" defTabSz="931863">
              <a:defRPr>
                <a:solidFill>
                  <a:schemeClr val="tx1"/>
                </a:solidFill>
                <a:latin typeface="Arial" panose="020B0604020202020204" pitchFamily="34" charset="0"/>
              </a:defRPr>
            </a:lvl3pPr>
            <a:lvl4pPr marL="1600200" indent="-228600" defTabSz="931863">
              <a:defRPr>
                <a:solidFill>
                  <a:schemeClr val="tx1"/>
                </a:solidFill>
                <a:latin typeface="Arial" panose="020B0604020202020204" pitchFamily="34" charset="0"/>
              </a:defRPr>
            </a:lvl4pPr>
            <a:lvl5pPr marL="2057400" indent="-228600" defTabSz="931863">
              <a:defRPr>
                <a:solidFill>
                  <a:schemeClr val="tx1"/>
                </a:solidFill>
                <a:latin typeface="Arial" panose="020B0604020202020204" pitchFamily="34" charset="0"/>
              </a:defRPr>
            </a:lvl5pPr>
            <a:lvl6pPr marL="2514600" indent="-228600" defTabSz="931863" eaLnBrk="0" fontAlgn="base" hangingPunct="0">
              <a:spcBef>
                <a:spcPct val="0"/>
              </a:spcBef>
              <a:spcAft>
                <a:spcPct val="0"/>
              </a:spcAft>
              <a:defRPr>
                <a:solidFill>
                  <a:schemeClr val="tx1"/>
                </a:solidFill>
                <a:latin typeface="Arial" panose="020B0604020202020204" pitchFamily="34" charset="0"/>
              </a:defRPr>
            </a:lvl6pPr>
            <a:lvl7pPr marL="2971800" indent="-228600" defTabSz="931863" eaLnBrk="0" fontAlgn="base" hangingPunct="0">
              <a:spcBef>
                <a:spcPct val="0"/>
              </a:spcBef>
              <a:spcAft>
                <a:spcPct val="0"/>
              </a:spcAft>
              <a:defRPr>
                <a:solidFill>
                  <a:schemeClr val="tx1"/>
                </a:solidFill>
                <a:latin typeface="Arial" panose="020B0604020202020204" pitchFamily="34" charset="0"/>
              </a:defRPr>
            </a:lvl7pPr>
            <a:lvl8pPr marL="3429000" indent="-228600" defTabSz="931863" eaLnBrk="0" fontAlgn="base" hangingPunct="0">
              <a:spcBef>
                <a:spcPct val="0"/>
              </a:spcBef>
              <a:spcAft>
                <a:spcPct val="0"/>
              </a:spcAft>
              <a:defRPr>
                <a:solidFill>
                  <a:schemeClr val="tx1"/>
                </a:solidFill>
                <a:latin typeface="Arial" panose="020B0604020202020204" pitchFamily="34" charset="0"/>
              </a:defRPr>
            </a:lvl8pPr>
            <a:lvl9pPr marL="3886200" indent="-228600" defTabSz="9318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31863" rtl="0" eaLnBrk="1" fontAlgn="base" latinLnBrk="0" hangingPunct="1">
              <a:lnSpc>
                <a:spcPct val="100000"/>
              </a:lnSpc>
              <a:spcBef>
                <a:spcPct val="0"/>
              </a:spcBef>
              <a:spcAft>
                <a:spcPct val="0"/>
              </a:spcAft>
              <a:buClrTx/>
              <a:buSzTx/>
              <a:buFontTx/>
              <a:buNone/>
              <a:tabLst/>
              <a:defRPr/>
            </a:pPr>
            <a:fld id="{FB4E8336-2C11-4020-A099-B6BF69A710F3}"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mn-cs"/>
              </a:rPr>
              <a:pPr marL="0" marR="0" lvl="0" indent="0" algn="r" defTabSz="931863"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mailto:klyons@business.rutgers.edu"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mailto:klyons@business.rutgers.edu" TargetMode="External"/><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mailto:klyons@business.rutgers.edu"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mailto:klyons@business.rutgers.edu"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mailto:klyons@business.rutgers.edu" TargetMode="Externa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mailto:klyons@business.rutgers.edu" TargetMode="External"/><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mailto:klyons@business.rutgers.edu" TargetMode="Externa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mailto:klyons@business.rutgers.edu" TargetMode="External"/><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mailto:klyons@business.rutgers.edu" TargetMode="External"/><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mailto:klyons@business.rutgers.edu" TargetMode="External"/><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mailto:klyons@business.rutgers.edu" TargetMode="External"/><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DC8A1006-E2E3-403A-949A-0EF1D927DD21}"/>
              </a:ext>
            </a:extLst>
          </p:cNvPr>
          <p:cNvGrpSpPr>
            <a:grpSpLocks/>
          </p:cNvGrpSpPr>
          <p:nvPr userDrawn="1"/>
        </p:nvGrpSpPr>
        <p:grpSpPr bwMode="auto">
          <a:xfrm>
            <a:off x="1828800" y="6569075"/>
            <a:ext cx="5956300" cy="276225"/>
            <a:chOff x="0" y="0"/>
            <a:chExt cx="3752" cy="174"/>
          </a:xfrm>
        </p:grpSpPr>
        <p:sp>
          <p:nvSpPr>
            <p:cNvPr id="5" name="Rectangle 4">
              <a:extLst>
                <a:ext uri="{FF2B5EF4-FFF2-40B4-BE49-F238E27FC236}">
                  <a16:creationId xmlns:a16="http://schemas.microsoft.com/office/drawing/2014/main" id="{590C3C2C-61B6-4DB7-8C4B-D1F57FB5973B}"/>
                </a:ext>
              </a:extLst>
            </p:cNvPr>
            <p:cNvSpPr>
              <a:spLocks noChangeArrowheads="1"/>
            </p:cNvSpPr>
            <p:nvPr/>
          </p:nvSpPr>
          <p:spPr bwMode="auto">
            <a:xfrm>
              <a:off x="0" y="0"/>
              <a:ext cx="3752" cy="1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200">
                <a:solidFill>
                  <a:srgbClr val="848589"/>
                </a:solidFill>
                <a:latin typeface="Century Gothic" panose="020B0502020202020204" pitchFamily="34" charset="0"/>
                <a:ea typeface="ヒラギノ明朝 ProN W3"/>
                <a:cs typeface="ヒラギノ明朝 ProN W3"/>
                <a:sym typeface="Times New Roman" panose="02020603050405020304" pitchFamily="18" charset="0"/>
              </a:endParaRPr>
            </a:p>
          </p:txBody>
        </p:sp>
        <p:sp>
          <p:nvSpPr>
            <p:cNvPr id="6" name="Rectangle 5">
              <a:extLst>
                <a:ext uri="{FF2B5EF4-FFF2-40B4-BE49-F238E27FC236}">
                  <a16:creationId xmlns:a16="http://schemas.microsoft.com/office/drawing/2014/main" id="{30CA2BCE-A162-4032-8556-A4F790BC158E}"/>
                </a:ext>
              </a:extLst>
            </p:cNvPr>
            <p:cNvSpPr>
              <a:spLocks noChangeArrowheads="1"/>
            </p:cNvSpPr>
            <p:nvPr/>
          </p:nvSpPr>
          <p:spPr bwMode="auto">
            <a:xfrm>
              <a:off x="0" y="0"/>
              <a:ext cx="375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750"/>
                </a:spcBef>
                <a:defRPr/>
              </a:pPr>
              <a:r>
                <a:rPr lang="en-US" altLang="en-US" sz="1200" dirty="0">
                  <a:solidFill>
                    <a:srgbClr val="099B17"/>
                  </a:solidFill>
                  <a:latin typeface="Century Gothic" panose="020B0502020202020204" pitchFamily="34" charset="0"/>
                  <a:ea typeface="ヒラギノ明朝 ProN W3"/>
                  <a:cs typeface="Times New Roman" panose="02020603050405020304" pitchFamily="18" charset="0"/>
                  <a:sym typeface="Times New Roman" panose="02020603050405020304" pitchFamily="18" charset="0"/>
                </a:rPr>
                <a:t>Kevin Lyons, Ph.D. </a:t>
              </a:r>
              <a:r>
                <a:rPr lang="en-US" altLang="en-US" sz="1200" u="sng" dirty="0">
                  <a:solidFill>
                    <a:srgbClr val="000000"/>
                  </a:solidFill>
                  <a:latin typeface="Century Gothic" panose="020B0502020202020204" pitchFamily="34" charset="0"/>
                  <a:ea typeface="ヒラギノ明朝 ProN W3"/>
                  <a:cs typeface="Times New Roman" panose="02020603050405020304" pitchFamily="18" charset="0"/>
                  <a:sym typeface="Times New Roman Bold Italic" panose="02020703060505090304" pitchFamily="18" charset="0"/>
                  <a:hlinkClick r:id="rId2"/>
                </a:rPr>
                <a:t>klyons@business.rutgers.edu</a:t>
              </a:r>
              <a:r>
                <a:rPr lang="en-US" altLang="en-US" sz="1200" dirty="0">
                  <a:solidFill>
                    <a:srgbClr val="FF0000"/>
                  </a:solidFill>
                  <a:latin typeface="Century Gothic" panose="020B0502020202020204" pitchFamily="34" charset="0"/>
                  <a:ea typeface="ヒラギノ明朝 ProN W3"/>
                  <a:cs typeface="Times New Roman" panose="02020603050405020304" pitchFamily="18" charset="0"/>
                  <a:sym typeface="Times" panose="02020603050405020304" pitchFamily="18" charset="0"/>
                </a:rPr>
                <a:t>	</a:t>
              </a:r>
            </a:p>
          </p:txBody>
        </p:sp>
      </p:grpSp>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7" name="Rectangle 4">
            <a:extLst>
              <a:ext uri="{FF2B5EF4-FFF2-40B4-BE49-F238E27FC236}">
                <a16:creationId xmlns:a16="http://schemas.microsoft.com/office/drawing/2014/main" id="{C2D9EEC6-31ED-4F9A-A131-8CD5EAB7BEB5}"/>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B0E0DD0B-F912-4632-BF3D-08266A776F12}"/>
              </a:ext>
            </a:extLst>
          </p:cNvPr>
          <p:cNvSpPr>
            <a:spLocks noGrp="1" noChangeArrowheads="1"/>
          </p:cNvSpPr>
          <p:nvPr>
            <p:ph type="sldNum" sz="quarter" idx="11"/>
          </p:nvPr>
        </p:nvSpPr>
        <p:spPr/>
        <p:txBody>
          <a:bodyPr/>
          <a:lstStyle>
            <a:lvl1pPr>
              <a:defRPr/>
            </a:lvl1pPr>
          </a:lstStyle>
          <a:p>
            <a:pPr>
              <a:defRPr/>
            </a:pPr>
            <a:fld id="{551C1994-90C2-4795-86C2-86A1BD1AE466}" type="slidenum">
              <a:rPr lang="en-US" altLang="en-US"/>
              <a:pPr>
                <a:defRPr/>
              </a:pPr>
              <a:t>‹#›</a:t>
            </a:fld>
            <a:endParaRPr lang="en-US" altLang="en-US"/>
          </a:p>
        </p:txBody>
      </p:sp>
    </p:spTree>
    <p:extLst>
      <p:ext uri="{BB962C8B-B14F-4D97-AF65-F5344CB8AC3E}">
        <p14:creationId xmlns:p14="http://schemas.microsoft.com/office/powerpoint/2010/main" val="377882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A672FE68-30A7-40C2-BA5B-B13DE4DD39D6}"/>
              </a:ext>
            </a:extLst>
          </p:cNvPr>
          <p:cNvGrpSpPr>
            <a:grpSpLocks/>
          </p:cNvGrpSpPr>
          <p:nvPr userDrawn="1"/>
        </p:nvGrpSpPr>
        <p:grpSpPr bwMode="auto">
          <a:xfrm>
            <a:off x="1828800" y="6569075"/>
            <a:ext cx="5956300" cy="276225"/>
            <a:chOff x="0" y="0"/>
            <a:chExt cx="3752" cy="174"/>
          </a:xfrm>
        </p:grpSpPr>
        <p:sp>
          <p:nvSpPr>
            <p:cNvPr id="5" name="Rectangle 4">
              <a:extLst>
                <a:ext uri="{FF2B5EF4-FFF2-40B4-BE49-F238E27FC236}">
                  <a16:creationId xmlns:a16="http://schemas.microsoft.com/office/drawing/2014/main" id="{1DC0AF9D-8B35-4A9C-B8B0-3739F5011976}"/>
                </a:ext>
              </a:extLst>
            </p:cNvPr>
            <p:cNvSpPr>
              <a:spLocks noChangeArrowheads="1"/>
            </p:cNvSpPr>
            <p:nvPr/>
          </p:nvSpPr>
          <p:spPr bwMode="auto">
            <a:xfrm>
              <a:off x="0" y="0"/>
              <a:ext cx="3752" cy="1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200">
                <a:solidFill>
                  <a:srgbClr val="848589"/>
                </a:solidFill>
                <a:latin typeface="Century Gothic" panose="020B0502020202020204" pitchFamily="34" charset="0"/>
                <a:ea typeface="ヒラギノ明朝 ProN W3"/>
                <a:cs typeface="ヒラギノ明朝 ProN W3"/>
                <a:sym typeface="Times New Roman" panose="02020603050405020304" pitchFamily="18" charset="0"/>
              </a:endParaRPr>
            </a:p>
          </p:txBody>
        </p:sp>
        <p:sp>
          <p:nvSpPr>
            <p:cNvPr id="6" name="Rectangle 5">
              <a:extLst>
                <a:ext uri="{FF2B5EF4-FFF2-40B4-BE49-F238E27FC236}">
                  <a16:creationId xmlns:a16="http://schemas.microsoft.com/office/drawing/2014/main" id="{FD89AE1C-4F28-40A0-B39A-839F583C1958}"/>
                </a:ext>
              </a:extLst>
            </p:cNvPr>
            <p:cNvSpPr>
              <a:spLocks noChangeArrowheads="1"/>
            </p:cNvSpPr>
            <p:nvPr/>
          </p:nvSpPr>
          <p:spPr bwMode="auto">
            <a:xfrm>
              <a:off x="0" y="0"/>
              <a:ext cx="375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750"/>
                </a:spcBef>
                <a:defRPr/>
              </a:pPr>
              <a:r>
                <a:rPr lang="en-US" altLang="en-US" sz="1200" dirty="0">
                  <a:solidFill>
                    <a:srgbClr val="099B17"/>
                  </a:solidFill>
                  <a:latin typeface="Century Gothic" panose="020B0502020202020204" pitchFamily="34" charset="0"/>
                  <a:ea typeface="ヒラギノ明朝 ProN W3"/>
                  <a:cs typeface="Times New Roman" panose="02020603050405020304" pitchFamily="18" charset="0"/>
                  <a:sym typeface="Times New Roman" panose="02020603050405020304" pitchFamily="18" charset="0"/>
                </a:rPr>
                <a:t>Kevin Lyons, Ph.D. </a:t>
              </a:r>
              <a:r>
                <a:rPr lang="en-US" altLang="en-US" sz="1200" u="sng" dirty="0">
                  <a:solidFill>
                    <a:srgbClr val="000000"/>
                  </a:solidFill>
                  <a:latin typeface="Century Gothic" panose="020B0502020202020204" pitchFamily="34" charset="0"/>
                  <a:ea typeface="ヒラギノ明朝 ProN W3"/>
                  <a:cs typeface="Times New Roman" panose="02020603050405020304" pitchFamily="18" charset="0"/>
                  <a:sym typeface="Times New Roman Bold Italic" panose="02020703060505090304" pitchFamily="18" charset="0"/>
                  <a:hlinkClick r:id="rId2"/>
                </a:rPr>
                <a:t>klyons@business.rutgers.edu</a:t>
              </a:r>
              <a:r>
                <a:rPr lang="en-US" altLang="en-US" sz="1200" dirty="0">
                  <a:solidFill>
                    <a:srgbClr val="FF0000"/>
                  </a:solidFill>
                  <a:latin typeface="Century Gothic" panose="020B0502020202020204" pitchFamily="34" charset="0"/>
                  <a:ea typeface="ヒラギノ明朝 ProN W3"/>
                  <a:cs typeface="Times New Roman" panose="02020603050405020304" pitchFamily="18" charset="0"/>
                  <a:sym typeface="Times" panose="02020603050405020304" pitchFamily="18" charset="0"/>
                </a:rPr>
                <a:t>	</a:t>
              </a:r>
            </a:p>
          </p:txBody>
        </p:sp>
      </p:grpSp>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A2E07065-854F-418F-B12E-B573DF5501AB}"/>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AC9D42A3-E739-4240-AF31-2167D9A3821F}"/>
              </a:ext>
            </a:extLst>
          </p:cNvPr>
          <p:cNvSpPr>
            <a:spLocks noGrp="1" noChangeArrowheads="1"/>
          </p:cNvSpPr>
          <p:nvPr>
            <p:ph type="sldNum" sz="quarter" idx="11"/>
          </p:nvPr>
        </p:nvSpPr>
        <p:spPr/>
        <p:txBody>
          <a:bodyPr/>
          <a:lstStyle>
            <a:lvl1pPr>
              <a:defRPr/>
            </a:lvl1pPr>
          </a:lstStyle>
          <a:p>
            <a:pPr>
              <a:defRPr/>
            </a:pPr>
            <a:fld id="{B9EB8D85-CA5F-4C81-9468-522EC722AE7D}" type="slidenum">
              <a:rPr lang="en-US" altLang="en-US"/>
              <a:pPr>
                <a:defRPr/>
              </a:pPr>
              <a:t>‹#›</a:t>
            </a:fld>
            <a:endParaRPr lang="en-US" altLang="en-US"/>
          </a:p>
        </p:txBody>
      </p:sp>
    </p:spTree>
    <p:extLst>
      <p:ext uri="{BB962C8B-B14F-4D97-AF65-F5344CB8AC3E}">
        <p14:creationId xmlns:p14="http://schemas.microsoft.com/office/powerpoint/2010/main" val="93793083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F9AC74DA-18D1-4668-A634-DA092A27C2BD}"/>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6" name="Rectangle 20">
            <a:extLst>
              <a:ext uri="{FF2B5EF4-FFF2-40B4-BE49-F238E27FC236}">
                <a16:creationId xmlns:a16="http://schemas.microsoft.com/office/drawing/2014/main" id="{C5F1D7E0-FCB7-4112-9BFA-88FD11CDCA9E}"/>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7" name="Rectangle 21">
            <a:extLst>
              <a:ext uri="{FF2B5EF4-FFF2-40B4-BE49-F238E27FC236}">
                <a16:creationId xmlns:a16="http://schemas.microsoft.com/office/drawing/2014/main" id="{CAE54E8E-85C6-4C98-9E18-FF6D4314910F}"/>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8" name="Rectangle 23">
            <a:extLst>
              <a:ext uri="{FF2B5EF4-FFF2-40B4-BE49-F238E27FC236}">
                <a16:creationId xmlns:a16="http://schemas.microsoft.com/office/drawing/2014/main" id="{59687BC5-4DEF-4CCF-AFDD-4C06B1054632}"/>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9" name="Rectangle 24">
            <a:extLst>
              <a:ext uri="{FF2B5EF4-FFF2-40B4-BE49-F238E27FC236}">
                <a16:creationId xmlns:a16="http://schemas.microsoft.com/office/drawing/2014/main" id="{F9E02428-FA61-4DFA-A5B5-4A0E2622A3E5}"/>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10" name="Rectangle 9">
            <a:extLst>
              <a:ext uri="{FF2B5EF4-FFF2-40B4-BE49-F238E27FC236}">
                <a16:creationId xmlns:a16="http://schemas.microsoft.com/office/drawing/2014/main" id="{5E01197A-0309-40FB-9F56-D4B83708ADCC}"/>
              </a:ext>
            </a:extLst>
          </p:cNvPr>
          <p:cNvSpPr>
            <a:spLocks noChangeArrowheads="1"/>
          </p:cNvSpPr>
          <p:nvPr/>
        </p:nvSpPr>
        <p:spPr bwMode="auto">
          <a:xfrm>
            <a:off x="152400" y="152400"/>
            <a:ext cx="8832850" cy="301625"/>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11" name="Rectangle 10">
            <a:extLst>
              <a:ext uri="{FF2B5EF4-FFF2-40B4-BE49-F238E27FC236}">
                <a16:creationId xmlns:a16="http://schemas.microsoft.com/office/drawing/2014/main" id="{C764C2DA-489B-4277-91B0-D306E93C6A93}"/>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2" name="Rectangle 11">
            <a:extLst>
              <a:ext uri="{FF2B5EF4-FFF2-40B4-BE49-F238E27FC236}">
                <a16:creationId xmlns:a16="http://schemas.microsoft.com/office/drawing/2014/main" id="{8FD3C400-9620-48DB-B809-60BB2D9797C6}"/>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dirty="0">
              <a:latin typeface="+mn-lt"/>
            </a:endParaRPr>
          </a:p>
        </p:txBody>
      </p:sp>
      <p:sp>
        <p:nvSpPr>
          <p:cNvPr id="13" name="Oval 12">
            <a:extLst>
              <a:ext uri="{FF2B5EF4-FFF2-40B4-BE49-F238E27FC236}">
                <a16:creationId xmlns:a16="http://schemas.microsoft.com/office/drawing/2014/main" id="{BF50DFCF-4A7B-42B2-83FF-9EDB38D4D9DF}"/>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4" name="Oval 13">
            <a:extLst>
              <a:ext uri="{FF2B5EF4-FFF2-40B4-BE49-F238E27FC236}">
                <a16:creationId xmlns:a16="http://schemas.microsoft.com/office/drawing/2014/main" id="{7F3FFC90-4AED-4471-A08E-D9C14669AE7E}"/>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5" name="Rectangle 14">
            <a:extLst>
              <a:ext uri="{FF2B5EF4-FFF2-40B4-BE49-F238E27FC236}">
                <a16:creationId xmlns:a16="http://schemas.microsoft.com/office/drawing/2014/main" id="{25F6723B-E111-420A-BF52-37B0430B582E}"/>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2" name="Title 1"/>
          <p:cNvSpPr>
            <a:spLocks noGrp="1"/>
          </p:cNvSpPr>
          <p:nvPr>
            <p:ph type="title"/>
          </p:nvPr>
        </p:nvSpPr>
        <p:spPr>
          <a:xfrm>
            <a:off x="3000375" y="5029200"/>
            <a:ext cx="5867400" cy="1219200"/>
          </a:xfrm>
        </p:spPr>
        <p:txBody>
          <a:bodyPr anchor="t">
            <a:noAutofit/>
          </a:bodyPr>
          <a:lstStyle>
            <a:lvl1pPr algn="l">
              <a:buNone/>
              <a:defRPr sz="18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3000375" y="609600"/>
            <a:ext cx="5867400" cy="4267200"/>
          </a:xfrm>
        </p:spPr>
        <p:txBody>
          <a:bodyPr>
            <a:normAutofit/>
          </a:bodyPr>
          <a:lstStyle>
            <a:lvl1pPr marL="0" indent="0">
              <a:buNone/>
              <a:defRPr sz="24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750"/>
              </a:spcAft>
              <a:buFontTx/>
              <a:buNone/>
              <a:defRPr sz="1200">
                <a:solidFill>
                  <a:srgbClr val="FFFFFF"/>
                </a:solidFill>
              </a:defRPr>
            </a:lvl1pPr>
            <a:lvl2pPr>
              <a:defRPr sz="900"/>
            </a:lvl2pPr>
            <a:lvl3pPr>
              <a:defRPr sz="750"/>
            </a:lvl3pPr>
            <a:lvl4pPr>
              <a:defRPr sz="675"/>
            </a:lvl4pPr>
            <a:lvl5pPr>
              <a:defRPr sz="675"/>
            </a:lvl5pPr>
          </a:lstStyle>
          <a:p>
            <a:pPr lvl="0"/>
            <a:r>
              <a:rPr lang="en-US"/>
              <a:t>Click to edit Master text styles</a:t>
            </a:r>
          </a:p>
        </p:txBody>
      </p:sp>
      <p:sp>
        <p:nvSpPr>
          <p:cNvPr id="16" name="Slide Number Placeholder 6">
            <a:extLst>
              <a:ext uri="{FF2B5EF4-FFF2-40B4-BE49-F238E27FC236}">
                <a16:creationId xmlns:a16="http://schemas.microsoft.com/office/drawing/2014/main" id="{DD74AB0A-2C11-43BE-8E0F-FDBDAAEC2E1D}"/>
              </a:ext>
            </a:extLst>
          </p:cNvPr>
          <p:cNvSpPr>
            <a:spLocks noGrp="1"/>
          </p:cNvSpPr>
          <p:nvPr>
            <p:ph type="sldNum" sz="quarter" idx="10"/>
          </p:nvPr>
        </p:nvSpPr>
        <p:spPr>
          <a:xfrm>
            <a:off x="1371600" y="312738"/>
            <a:ext cx="457200" cy="441325"/>
          </a:xfrm>
        </p:spPr>
        <p:txBody>
          <a:bodyPr/>
          <a:lstStyle>
            <a:lvl1pPr>
              <a:defRPr/>
            </a:lvl1pPr>
          </a:lstStyle>
          <a:p>
            <a:pPr>
              <a:defRPr/>
            </a:pPr>
            <a:fld id="{AD8AAE60-982F-4843-AD39-31126DA91782}" type="slidenum">
              <a:rPr lang="en-US" altLang="en-US"/>
              <a:pPr>
                <a:defRPr/>
              </a:pPr>
              <a:t>‹#›</a:t>
            </a:fld>
            <a:endParaRPr lang="en-US" altLang="en-US"/>
          </a:p>
        </p:txBody>
      </p:sp>
      <p:sp>
        <p:nvSpPr>
          <p:cNvPr id="17" name="Date Placeholder 4">
            <a:extLst>
              <a:ext uri="{FF2B5EF4-FFF2-40B4-BE49-F238E27FC236}">
                <a16:creationId xmlns:a16="http://schemas.microsoft.com/office/drawing/2014/main" id="{89805AE8-D185-44AF-8FA2-D6518355ACDA}"/>
              </a:ext>
            </a:extLst>
          </p:cNvPr>
          <p:cNvSpPr>
            <a:spLocks noGrp="1"/>
          </p:cNvSpPr>
          <p:nvPr>
            <p:ph type="dt" sz="half" idx="11"/>
          </p:nvPr>
        </p:nvSpPr>
        <p:spPr>
          <a:xfrm>
            <a:off x="5788025" y="6405563"/>
            <a:ext cx="3044825" cy="365125"/>
          </a:xfrm>
        </p:spPr>
        <p:txBody>
          <a:bodyPr/>
          <a:lstStyle>
            <a:lvl1pPr>
              <a:defRPr/>
            </a:lvl1pPr>
          </a:lstStyle>
          <a:p>
            <a:pPr>
              <a:defRPr/>
            </a:pPr>
            <a:fld id="{9B363C85-7F5B-47E6-8470-F7770F6C2EC8}" type="datetimeFigureOut">
              <a:rPr lang="en-US" altLang="en-US"/>
              <a:pPr>
                <a:defRPr/>
              </a:pPr>
              <a:t>11/21/2019</a:t>
            </a:fld>
            <a:endParaRPr lang="en-US" altLang="en-US"/>
          </a:p>
        </p:txBody>
      </p:sp>
      <p:sp>
        <p:nvSpPr>
          <p:cNvPr id="18" name="Footer Placeholder 5">
            <a:extLst>
              <a:ext uri="{FF2B5EF4-FFF2-40B4-BE49-F238E27FC236}">
                <a16:creationId xmlns:a16="http://schemas.microsoft.com/office/drawing/2014/main" id="{3C1CB158-82C9-4208-BC70-C6627B125579}"/>
              </a:ext>
            </a:extLst>
          </p:cNvPr>
          <p:cNvSpPr>
            <a:spLocks noGrp="1"/>
          </p:cNvSpPr>
          <p:nvPr>
            <p:ph type="ftr" sz="quarter" idx="12"/>
          </p:nvPr>
        </p:nvSpPr>
        <p:spPr>
          <a:xfrm>
            <a:off x="301625" y="6410325"/>
            <a:ext cx="3584575" cy="366713"/>
          </a:xfrm>
        </p:spPr>
        <p:txBody>
          <a:bodyPr/>
          <a:lstStyle>
            <a:lvl1pPr>
              <a:defRPr/>
            </a:lvl1pPr>
          </a:lstStyle>
          <a:p>
            <a:pPr>
              <a:defRPr/>
            </a:pPr>
            <a:endParaRPr lang="en-US"/>
          </a:p>
        </p:txBody>
      </p:sp>
    </p:spTree>
    <p:extLst>
      <p:ext uri="{BB962C8B-B14F-4D97-AF65-F5344CB8AC3E}">
        <p14:creationId xmlns:p14="http://schemas.microsoft.com/office/powerpoint/2010/main" val="12665039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EEB66F-84B7-4BBC-B615-D90EDD48930A}"/>
              </a:ext>
            </a:extLst>
          </p:cNvPr>
          <p:cNvSpPr>
            <a:spLocks noGrp="1"/>
          </p:cNvSpPr>
          <p:nvPr>
            <p:ph type="dt" sz="half" idx="10"/>
          </p:nvPr>
        </p:nvSpPr>
        <p:spPr/>
        <p:txBody>
          <a:bodyPr/>
          <a:lstStyle>
            <a:lvl1pPr>
              <a:defRPr/>
            </a:lvl1pPr>
          </a:lstStyle>
          <a:p>
            <a:pPr>
              <a:defRPr/>
            </a:pPr>
            <a:fld id="{25D6C5DE-B6CC-44F2-8F8C-872ECC95CFD3}" type="datetimeFigureOut">
              <a:rPr lang="en-US" altLang="en-US"/>
              <a:pPr>
                <a:defRPr/>
              </a:pPr>
              <a:t>11/21/2019</a:t>
            </a:fld>
            <a:endParaRPr lang="en-US" altLang="en-US"/>
          </a:p>
        </p:txBody>
      </p:sp>
      <p:sp>
        <p:nvSpPr>
          <p:cNvPr id="5" name="Footer Placeholder 4">
            <a:extLst>
              <a:ext uri="{FF2B5EF4-FFF2-40B4-BE49-F238E27FC236}">
                <a16:creationId xmlns:a16="http://schemas.microsoft.com/office/drawing/2014/main" id="{1AEEAB44-19F0-47D4-B798-B577E6E0658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2B3945D-F43A-477A-AD09-3FFFC8C4A413}"/>
              </a:ext>
            </a:extLst>
          </p:cNvPr>
          <p:cNvSpPr>
            <a:spLocks noGrp="1"/>
          </p:cNvSpPr>
          <p:nvPr>
            <p:ph type="sldNum" sz="quarter" idx="12"/>
          </p:nvPr>
        </p:nvSpPr>
        <p:spPr/>
        <p:txBody>
          <a:bodyPr/>
          <a:lstStyle>
            <a:lvl1pPr>
              <a:defRPr/>
            </a:lvl1pPr>
          </a:lstStyle>
          <a:p>
            <a:pPr>
              <a:defRPr/>
            </a:pPr>
            <a:fld id="{A0145C99-E0EA-4EF8-86B9-364CDB42AB47}" type="slidenum">
              <a:rPr lang="en-US" altLang="en-US"/>
              <a:pPr>
                <a:defRPr/>
              </a:pPr>
              <a:t>‹#›</a:t>
            </a:fld>
            <a:endParaRPr lang="en-US" altLang="en-US"/>
          </a:p>
        </p:txBody>
      </p:sp>
    </p:spTree>
    <p:extLst>
      <p:ext uri="{BB962C8B-B14F-4D97-AF65-F5344CB8AC3E}">
        <p14:creationId xmlns:p14="http://schemas.microsoft.com/office/powerpoint/2010/main" val="3622441171"/>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BC8FBE9D-873D-49F6-A251-7B3D5F301C01}"/>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5" name="Rectangle 20">
            <a:extLst>
              <a:ext uri="{FF2B5EF4-FFF2-40B4-BE49-F238E27FC236}">
                <a16:creationId xmlns:a16="http://schemas.microsoft.com/office/drawing/2014/main" id="{0349AE20-6800-4E84-A422-C79535C0EAE7}"/>
              </a:ext>
            </a:extLst>
          </p:cNvPr>
          <p:cNvSpPr>
            <a:spLocks noChangeArrowheads="1"/>
          </p:cNvSpPr>
          <p:nvPr/>
        </p:nvSpPr>
        <p:spPr bwMode="white">
          <a:xfrm>
            <a:off x="7010400" y="0"/>
            <a:ext cx="21336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6" name="Rectangle 21">
            <a:extLst>
              <a:ext uri="{FF2B5EF4-FFF2-40B4-BE49-F238E27FC236}">
                <a16:creationId xmlns:a16="http://schemas.microsoft.com/office/drawing/2014/main" id="{F7CF6226-4776-4EA7-8AFF-CD175D064FBD}"/>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7" name="Rectangle 23">
            <a:extLst>
              <a:ext uri="{FF2B5EF4-FFF2-40B4-BE49-F238E27FC236}">
                <a16:creationId xmlns:a16="http://schemas.microsoft.com/office/drawing/2014/main" id="{F5305822-BF75-4979-955E-003627666AC1}"/>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8" name="Rectangle 7">
            <a:extLst>
              <a:ext uri="{FF2B5EF4-FFF2-40B4-BE49-F238E27FC236}">
                <a16:creationId xmlns:a16="http://schemas.microsoft.com/office/drawing/2014/main" id="{7E6AE39E-C08B-4DBC-A86D-6ECCDE32825E}"/>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9" name="Rectangle 8">
            <a:extLst>
              <a:ext uri="{FF2B5EF4-FFF2-40B4-BE49-F238E27FC236}">
                <a16:creationId xmlns:a16="http://schemas.microsoft.com/office/drawing/2014/main" id="{8BEC8BE0-B140-4AA6-90B4-11C0C6C24E97}"/>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dirty="0">
              <a:latin typeface="+mn-lt"/>
            </a:endParaRPr>
          </a:p>
        </p:txBody>
      </p:sp>
      <p:sp>
        <p:nvSpPr>
          <p:cNvPr id="10" name="Straight Connector 9">
            <a:extLst>
              <a:ext uri="{FF2B5EF4-FFF2-40B4-BE49-F238E27FC236}">
                <a16:creationId xmlns:a16="http://schemas.microsoft.com/office/drawing/2014/main" id="{DE3F8855-DF3F-4909-B593-988E6ACB5F28}"/>
              </a:ext>
            </a:extLst>
          </p:cNvPr>
          <p:cNvSpPr>
            <a:spLocks noChangeShapeType="1"/>
          </p:cNvSpPr>
          <p:nvPr/>
        </p:nvSpPr>
        <p:spPr bwMode="auto">
          <a:xfrm rot="5400000">
            <a:off x="4021137" y="3278188"/>
            <a:ext cx="6245225"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11" name="Oval 10">
            <a:extLst>
              <a:ext uri="{FF2B5EF4-FFF2-40B4-BE49-F238E27FC236}">
                <a16:creationId xmlns:a16="http://schemas.microsoft.com/office/drawing/2014/main" id="{C56011AF-8A71-4584-935C-8A49BA211ACB}"/>
              </a:ext>
            </a:extLst>
          </p:cNvPr>
          <p:cNvSpPr/>
          <p:nvPr/>
        </p:nvSpPr>
        <p:spPr>
          <a:xfrm>
            <a:off x="6838950"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2" name="Oval 11">
            <a:extLst>
              <a:ext uri="{FF2B5EF4-FFF2-40B4-BE49-F238E27FC236}">
                <a16:creationId xmlns:a16="http://schemas.microsoft.com/office/drawing/2014/main" id="{14277D46-324B-45B5-AD9F-CD557543E356}"/>
              </a:ext>
            </a:extLst>
          </p:cNvPr>
          <p:cNvSpPr/>
          <p:nvPr/>
        </p:nvSpPr>
        <p:spPr>
          <a:xfrm>
            <a:off x="6934200" y="3021013"/>
            <a:ext cx="420688"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3" name="Vertical Text Placeholder 2"/>
          <p:cNvSpPr>
            <a:spLocks noGrp="1"/>
          </p:cNvSpPr>
          <p:nvPr>
            <p:ph type="body" orient="vert" idx="1"/>
          </p:nvPr>
        </p:nvSpPr>
        <p:spPr>
          <a:xfrm>
            <a:off x="304800" y="304800"/>
            <a:ext cx="6553200" cy="58213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7391400" y="304803"/>
            <a:ext cx="1447800" cy="5851525"/>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B32924F0-4770-44D3-B47F-1CAA3A089655}"/>
              </a:ext>
            </a:extLst>
          </p:cNvPr>
          <p:cNvSpPr>
            <a:spLocks noGrp="1"/>
          </p:cNvSpPr>
          <p:nvPr>
            <p:ph type="sldNum" sz="quarter" idx="10"/>
          </p:nvPr>
        </p:nvSpPr>
        <p:spPr>
          <a:xfrm>
            <a:off x="6915150" y="3009900"/>
            <a:ext cx="457200" cy="441325"/>
          </a:xfrm>
        </p:spPr>
        <p:txBody>
          <a:bodyPr/>
          <a:lstStyle>
            <a:lvl1pPr>
              <a:defRPr/>
            </a:lvl1pPr>
          </a:lstStyle>
          <a:p>
            <a:pPr>
              <a:defRPr/>
            </a:pPr>
            <a:fld id="{0E2F8909-9FD7-4154-8AD3-7B55F78E8414}" type="slidenum">
              <a:rPr lang="en-US" altLang="en-US"/>
              <a:pPr>
                <a:defRPr/>
              </a:pPr>
              <a:t>‹#›</a:t>
            </a:fld>
            <a:endParaRPr lang="en-US" altLang="en-US"/>
          </a:p>
        </p:txBody>
      </p:sp>
      <p:sp>
        <p:nvSpPr>
          <p:cNvPr id="14" name="Date Placeholder 3">
            <a:extLst>
              <a:ext uri="{FF2B5EF4-FFF2-40B4-BE49-F238E27FC236}">
                <a16:creationId xmlns:a16="http://schemas.microsoft.com/office/drawing/2014/main" id="{80E5BBB0-8A48-4677-BBE2-A769C6B0164B}"/>
              </a:ext>
            </a:extLst>
          </p:cNvPr>
          <p:cNvSpPr>
            <a:spLocks noGrp="1"/>
          </p:cNvSpPr>
          <p:nvPr>
            <p:ph type="dt" sz="half" idx="11"/>
          </p:nvPr>
        </p:nvSpPr>
        <p:spPr/>
        <p:txBody>
          <a:bodyPr/>
          <a:lstStyle>
            <a:lvl1pPr>
              <a:defRPr/>
            </a:lvl1pPr>
          </a:lstStyle>
          <a:p>
            <a:pPr>
              <a:defRPr/>
            </a:pPr>
            <a:fld id="{4B23B1E8-46CD-4126-A3D0-A72A686E1145}" type="datetimeFigureOut">
              <a:rPr lang="en-US" altLang="en-US"/>
              <a:pPr>
                <a:defRPr/>
              </a:pPr>
              <a:t>11/21/2019</a:t>
            </a:fld>
            <a:endParaRPr lang="en-US" altLang="en-US"/>
          </a:p>
        </p:txBody>
      </p:sp>
      <p:sp>
        <p:nvSpPr>
          <p:cNvPr id="15" name="Footer Placeholder 4">
            <a:extLst>
              <a:ext uri="{FF2B5EF4-FFF2-40B4-BE49-F238E27FC236}">
                <a16:creationId xmlns:a16="http://schemas.microsoft.com/office/drawing/2014/main" id="{3A4DAD04-BAC2-4818-B35A-672DA26FF47E}"/>
              </a:ext>
            </a:extLst>
          </p:cNvPr>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3490037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F93F7BA-E1DD-45BA-A102-670F16C36A68}"/>
              </a:ext>
            </a:extLst>
          </p:cNvPr>
          <p:cNvGrpSpPr>
            <a:grpSpLocks/>
          </p:cNvGrpSpPr>
          <p:nvPr userDrawn="1"/>
        </p:nvGrpSpPr>
        <p:grpSpPr bwMode="auto">
          <a:xfrm>
            <a:off x="1828800" y="6569075"/>
            <a:ext cx="5956300" cy="276225"/>
            <a:chOff x="0" y="0"/>
            <a:chExt cx="3752" cy="174"/>
          </a:xfrm>
        </p:grpSpPr>
        <p:sp>
          <p:nvSpPr>
            <p:cNvPr id="5" name="Rectangle 4">
              <a:extLst>
                <a:ext uri="{FF2B5EF4-FFF2-40B4-BE49-F238E27FC236}">
                  <a16:creationId xmlns:a16="http://schemas.microsoft.com/office/drawing/2014/main" id="{F57DC92D-F1B8-4CF1-AF43-02F7C4F3B42B}"/>
                </a:ext>
              </a:extLst>
            </p:cNvPr>
            <p:cNvSpPr>
              <a:spLocks noChangeArrowheads="1"/>
            </p:cNvSpPr>
            <p:nvPr/>
          </p:nvSpPr>
          <p:spPr bwMode="auto">
            <a:xfrm>
              <a:off x="0" y="0"/>
              <a:ext cx="3752" cy="1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200">
                <a:solidFill>
                  <a:srgbClr val="848589"/>
                </a:solidFill>
                <a:latin typeface="Century Gothic" panose="020B0502020202020204" pitchFamily="34" charset="0"/>
                <a:ea typeface="ヒラギノ明朝 ProN W3"/>
                <a:cs typeface="ヒラギノ明朝 ProN W3"/>
                <a:sym typeface="Times New Roman" panose="02020603050405020304" pitchFamily="18" charset="0"/>
              </a:endParaRPr>
            </a:p>
          </p:txBody>
        </p:sp>
        <p:sp>
          <p:nvSpPr>
            <p:cNvPr id="6" name="Rectangle 5">
              <a:extLst>
                <a:ext uri="{FF2B5EF4-FFF2-40B4-BE49-F238E27FC236}">
                  <a16:creationId xmlns:a16="http://schemas.microsoft.com/office/drawing/2014/main" id="{CF250B36-A3D0-4CF8-98C9-4E0460AD7FF6}"/>
                </a:ext>
              </a:extLst>
            </p:cNvPr>
            <p:cNvSpPr>
              <a:spLocks noChangeArrowheads="1"/>
            </p:cNvSpPr>
            <p:nvPr/>
          </p:nvSpPr>
          <p:spPr bwMode="auto">
            <a:xfrm>
              <a:off x="0" y="0"/>
              <a:ext cx="375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750"/>
                </a:spcBef>
                <a:defRPr/>
              </a:pPr>
              <a:r>
                <a:rPr lang="en-US" altLang="en-US" sz="1200" dirty="0">
                  <a:solidFill>
                    <a:srgbClr val="099B17"/>
                  </a:solidFill>
                  <a:latin typeface="Century Gothic" panose="020B0502020202020204" pitchFamily="34" charset="0"/>
                  <a:ea typeface="ヒラギノ明朝 ProN W3"/>
                  <a:cs typeface="Times New Roman" panose="02020603050405020304" pitchFamily="18" charset="0"/>
                  <a:sym typeface="Times New Roman" panose="02020603050405020304" pitchFamily="18" charset="0"/>
                </a:rPr>
                <a:t>Kevin Lyons, Ph.D. </a:t>
              </a:r>
              <a:r>
                <a:rPr lang="en-US" altLang="en-US" sz="1200" u="sng" dirty="0">
                  <a:solidFill>
                    <a:srgbClr val="000000"/>
                  </a:solidFill>
                  <a:latin typeface="Century Gothic" panose="020B0502020202020204" pitchFamily="34" charset="0"/>
                  <a:ea typeface="ヒラギノ明朝 ProN W3"/>
                  <a:cs typeface="Times New Roman" panose="02020603050405020304" pitchFamily="18" charset="0"/>
                  <a:sym typeface="Times New Roman Bold Italic" panose="02020703060505090304" pitchFamily="18" charset="0"/>
                  <a:hlinkClick r:id="rId2"/>
                </a:rPr>
                <a:t>klyons@business.rutgers.edu</a:t>
              </a:r>
              <a:r>
                <a:rPr lang="en-US" altLang="en-US" sz="1200" dirty="0">
                  <a:solidFill>
                    <a:srgbClr val="FF0000"/>
                  </a:solidFill>
                  <a:latin typeface="Century Gothic" panose="020B0502020202020204" pitchFamily="34" charset="0"/>
                  <a:ea typeface="ヒラギノ明朝 ProN W3"/>
                  <a:cs typeface="Times New Roman" panose="02020603050405020304" pitchFamily="18" charset="0"/>
                  <a:sym typeface="Times" panose="02020603050405020304" pitchFamily="18" charset="0"/>
                </a:rPr>
                <a:t>	</a:t>
              </a:r>
            </a:p>
          </p:txBody>
        </p:sp>
      </p:grpSp>
      <p:sp>
        <p:nvSpPr>
          <p:cNvPr id="2" name="Vertical Title 1"/>
          <p:cNvSpPr>
            <a:spLocks noGrp="1"/>
          </p:cNvSpPr>
          <p:nvPr>
            <p:ph type="title" orient="vert"/>
          </p:nvPr>
        </p:nvSpPr>
        <p:spPr>
          <a:xfrm>
            <a:off x="6629400" y="274638"/>
            <a:ext cx="2057400" cy="5821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5294EFC-B49D-4CAD-878A-CD4EAEFB40C2}"/>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D8F3D1ED-AB29-476A-9B56-D26E767E50BD}"/>
              </a:ext>
            </a:extLst>
          </p:cNvPr>
          <p:cNvSpPr>
            <a:spLocks noGrp="1" noChangeArrowheads="1"/>
          </p:cNvSpPr>
          <p:nvPr>
            <p:ph type="sldNum" sz="quarter" idx="11"/>
          </p:nvPr>
        </p:nvSpPr>
        <p:spPr/>
        <p:txBody>
          <a:bodyPr/>
          <a:lstStyle>
            <a:lvl1pPr>
              <a:defRPr/>
            </a:lvl1pPr>
          </a:lstStyle>
          <a:p>
            <a:pPr>
              <a:defRPr/>
            </a:pPr>
            <a:fld id="{4BD75F9B-3D17-4FB8-B8AF-06B1842CFBC6}" type="slidenum">
              <a:rPr lang="en-US" altLang="en-US"/>
              <a:pPr>
                <a:defRPr/>
              </a:pPr>
              <a:t>‹#›</a:t>
            </a:fld>
            <a:endParaRPr lang="en-US" altLang="en-US"/>
          </a:p>
        </p:txBody>
      </p:sp>
    </p:spTree>
    <p:extLst>
      <p:ext uri="{BB962C8B-B14F-4D97-AF65-F5344CB8AC3E}">
        <p14:creationId xmlns:p14="http://schemas.microsoft.com/office/powerpoint/2010/main" val="15988600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64463" cy="11350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F45FD1B-9F0E-46BB-8882-8FEC1441B261}"/>
              </a:ext>
            </a:extLst>
          </p:cNvPr>
          <p:cNvSpPr>
            <a:spLocks noGrp="1"/>
          </p:cNvSpPr>
          <p:nvPr>
            <p:ph type="dt" idx="10"/>
          </p:nvPr>
        </p:nvSpPr>
        <p:spPr>
          <a:xfrm>
            <a:off x="685800" y="6172200"/>
            <a:ext cx="1897063" cy="449263"/>
          </a:xfrm>
        </p:spPr>
        <p:txBody>
          <a:bodyPr/>
          <a:lstStyle>
            <a:lvl1pPr>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808080"/>
              </a:solidFill>
              <a:effectLst/>
              <a:uLnTx/>
              <a:uFillTx/>
              <a:latin typeface="Arial" charset="0"/>
              <a:ea typeface="+mn-ea"/>
              <a:cs typeface="+mn-cs"/>
            </a:endParaRPr>
          </a:p>
        </p:txBody>
      </p:sp>
      <p:sp>
        <p:nvSpPr>
          <p:cNvPr id="4" name="Footer Placeholder 3">
            <a:extLst>
              <a:ext uri="{FF2B5EF4-FFF2-40B4-BE49-F238E27FC236}">
                <a16:creationId xmlns:a16="http://schemas.microsoft.com/office/drawing/2014/main" id="{0E2B37B7-0668-48BA-A054-82AE6061FC39}"/>
              </a:ext>
            </a:extLst>
          </p:cNvPr>
          <p:cNvSpPr>
            <a:spLocks noGrp="1"/>
          </p:cNvSpPr>
          <p:nvPr>
            <p:ph type="ftr" idx="11"/>
          </p:nvPr>
        </p:nvSpPr>
        <p:spPr>
          <a:xfrm>
            <a:off x="3124200" y="6172200"/>
            <a:ext cx="2887663" cy="449263"/>
          </a:xfrm>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538135"/>
              </a:solidFill>
              <a:effectLst/>
              <a:uLnTx/>
              <a:uFillTx/>
              <a:latin typeface="Century Gothic" panose="020B0502020202020204" pitchFamily="34" charset="0"/>
              <a:ea typeface="+mn-ea"/>
              <a:cs typeface="+mn-cs"/>
            </a:endParaRPr>
          </a:p>
        </p:txBody>
      </p:sp>
      <p:sp>
        <p:nvSpPr>
          <p:cNvPr id="5" name="Slide Number Placeholder 4">
            <a:extLst>
              <a:ext uri="{FF2B5EF4-FFF2-40B4-BE49-F238E27FC236}">
                <a16:creationId xmlns:a16="http://schemas.microsoft.com/office/drawing/2014/main" id="{DAFE2917-548A-4541-9C4C-F5C7DABE23A8}"/>
              </a:ext>
            </a:extLst>
          </p:cNvPr>
          <p:cNvSpPr>
            <a:spLocks noGrp="1"/>
          </p:cNvSpPr>
          <p:nvPr>
            <p:ph type="sldNum" idx="12"/>
          </p:nvPr>
        </p:nvSpPr>
        <p:spPr>
          <a:xfrm>
            <a:off x="6553200" y="6172200"/>
            <a:ext cx="1897063" cy="449263"/>
          </a:xfrm>
        </p:spPr>
        <p:txBody>
          <a:bodyPr/>
          <a:lstStyle>
            <a:lvl1pPr>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B7EF5C6F-375E-4E8C-B19F-EDD2414256CF}" type="slidenum">
              <a:rPr kumimoji="0" lang="en-GB" sz="1400" b="0" i="0" u="none" strike="noStrike" kern="1200" cap="none" spc="0" normalizeH="0" baseline="0" noProof="0">
                <a:ln>
                  <a:noFill/>
                </a:ln>
                <a:solidFill>
                  <a:srgbClr val="808080"/>
                </a:solidFill>
                <a:effectLst/>
                <a:uLnTx/>
                <a:uFillTx/>
                <a:latin typeface="Arial"/>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GB" sz="1400" b="0" i="0" u="none" strike="noStrike" kern="1200" cap="none" spc="0" normalizeH="0" baseline="0" noProof="0">
              <a:ln>
                <a:noFill/>
              </a:ln>
              <a:solidFill>
                <a:srgbClr val="808080"/>
              </a:solidFill>
              <a:effectLst/>
              <a:uLnTx/>
              <a:uFillTx/>
              <a:latin typeface="Arial"/>
              <a:ea typeface="+mn-ea"/>
              <a:cs typeface="+mn-cs"/>
            </a:endParaRPr>
          </a:p>
        </p:txBody>
      </p:sp>
    </p:spTree>
    <p:extLst>
      <p:ext uri="{BB962C8B-B14F-4D97-AF65-F5344CB8AC3E}">
        <p14:creationId xmlns:p14="http://schemas.microsoft.com/office/powerpoint/2010/main" val="31730553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Rectangle 4"/>
          <p:cNvSpPr>
            <a:spLocks noChangeArrowheads="1"/>
          </p:cNvSpPr>
          <p:nvPr/>
        </p:nvSpPr>
        <p:spPr bwMode="auto">
          <a:xfrm>
            <a:off x="144468" y="142875"/>
            <a:ext cx="8853487" cy="147638"/>
          </a:xfrm>
          <a:prstGeom prst="rect">
            <a:avLst/>
          </a:prstGeom>
          <a:solidFill>
            <a:srgbClr val="69B8D6"/>
          </a:solidFill>
          <a:ln w="127">
            <a:noFill/>
            <a:miter lim="800000"/>
            <a:headEnd/>
            <a:tailEnd/>
          </a:ln>
          <a:effectLst/>
        </p:spPr>
        <p:txBody>
          <a:bodyPr wrap="none" lIns="91373" tIns="45687" rIns="91373" bIns="45687" anchor="ctr"/>
          <a:lstStyle/>
          <a:p>
            <a:pPr marL="0" marR="0" lvl="0" indent="0" algn="l" defTabSz="913833" rtl="0" eaLnBrk="1" fontAlgn="base" latinLnBrk="0" hangingPunct="1">
              <a:lnSpc>
                <a:spcPct val="100000"/>
              </a:lnSpc>
              <a:spcBef>
                <a:spcPct val="0"/>
              </a:spcBef>
              <a:spcAft>
                <a:spcPct val="0"/>
              </a:spcAft>
              <a:buClrTx/>
              <a:buSzTx/>
              <a:buFontTx/>
              <a:buNone/>
              <a:tabLst/>
              <a:defRPr/>
            </a:pPr>
            <a:endParaRPr kumimoji="0" lang="en-GB" sz="1399" b="1" i="0" u="none" strike="noStrike" kern="1200" cap="none" spc="0" normalizeH="0" baseline="0" noProof="0" dirty="0">
              <a:ln>
                <a:noFill/>
              </a:ln>
              <a:solidFill>
                <a:srgbClr val="000000"/>
              </a:solidFill>
              <a:effectLst/>
              <a:uLnTx/>
              <a:uFillTx/>
              <a:latin typeface="Verdana"/>
              <a:ea typeface="+mn-ea"/>
              <a:cs typeface="+mn-cs"/>
            </a:endParaRPr>
          </a:p>
        </p:txBody>
      </p:sp>
      <p:pic>
        <p:nvPicPr>
          <p:cNvPr id="3" name="Picture 10" descr="Maersk_Line_Hvid baggrund"/>
          <p:cNvPicPr>
            <a:picLocks noChangeAspect="1" noChangeArrowheads="1"/>
          </p:cNvPicPr>
          <p:nvPr/>
        </p:nvPicPr>
        <p:blipFill>
          <a:blip r:embed="rId3" cstate="print"/>
          <a:srcRect t="9023"/>
          <a:stretch>
            <a:fillRect/>
          </a:stretch>
        </p:blipFill>
        <p:spPr bwMode="auto">
          <a:xfrm>
            <a:off x="7273929" y="6089650"/>
            <a:ext cx="1870075" cy="768350"/>
          </a:xfrm>
          <a:prstGeom prst="rect">
            <a:avLst/>
          </a:prstGeom>
          <a:noFill/>
          <a:ln w="9525">
            <a:noFill/>
            <a:miter lim="800000"/>
            <a:headEnd/>
            <a:tailEnd/>
          </a:ln>
        </p:spPr>
      </p:pic>
      <p:sp>
        <p:nvSpPr>
          <p:cNvPr id="4" name="Rectangle 14"/>
          <p:cNvSpPr>
            <a:spLocks noGrp="1" noChangeArrowheads="1"/>
          </p:cNvSpPr>
          <p:nvPr>
            <p:ph type="ftr" sz="quarter" idx="10"/>
          </p:nvPr>
        </p:nvSpPr>
        <p:spPr/>
        <p:txBody>
          <a:bodyPr/>
          <a:lstStyle>
            <a:lvl1pPr>
              <a:defRPr/>
            </a:lvl1pPr>
          </a:lstStyle>
          <a:p>
            <a:pPr defTabSz="913833">
              <a:defRPr/>
            </a:pPr>
            <a:endParaRPr lang="en-GB" dirty="0">
              <a:solidFill>
                <a:srgbClr val="000000">
                  <a:tint val="75000"/>
                </a:srgbClr>
              </a:solidFill>
            </a:endParaRPr>
          </a:p>
        </p:txBody>
      </p:sp>
    </p:spTree>
    <p:extLst>
      <p:ext uri="{BB962C8B-B14F-4D97-AF65-F5344CB8AC3E}">
        <p14:creationId xmlns:p14="http://schemas.microsoft.com/office/powerpoint/2010/main" val="712968101"/>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091097C-BC66-45BC-A9D4-B904BC677E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29AD03A-FA90-44C6-9D27-124804C2BBE0}"/>
              </a:ext>
            </a:extLst>
          </p:cNvPr>
          <p:cNvSpPr>
            <a:spLocks noGrp="1" noChangeArrowheads="1"/>
          </p:cNvSpPr>
          <p:nvPr>
            <p:ph type="sldNum" sz="quarter" idx="11"/>
          </p:nvPr>
        </p:nvSpPr>
        <p:spPr>
          <a:ln/>
        </p:spPr>
        <p:txBody>
          <a:bodyPr/>
          <a:lstStyle>
            <a:lvl1pPr>
              <a:defRPr/>
            </a:lvl1pPr>
          </a:lstStyle>
          <a:p>
            <a:pPr>
              <a:defRPr/>
            </a:pPr>
            <a:fld id="{99DF6234-7978-4667-AD07-D01AD928B98A}" type="slidenum">
              <a:rPr lang="en-US" altLang="en-US"/>
              <a:pPr>
                <a:defRPr/>
              </a:pPr>
              <a:t>‹#›</a:t>
            </a:fld>
            <a:endParaRPr lang="en-US" altLang="en-US" dirty="0"/>
          </a:p>
        </p:txBody>
      </p:sp>
    </p:spTree>
    <p:extLst>
      <p:ext uri="{BB962C8B-B14F-4D97-AF65-F5344CB8AC3E}">
        <p14:creationId xmlns:p14="http://schemas.microsoft.com/office/powerpoint/2010/main" val="2421873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21E8DD7-3F1B-470B-B9E8-E2CF2344ABA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E917126E-47DE-4CFC-BBF7-2633BBDAA6C8}"/>
              </a:ext>
            </a:extLst>
          </p:cNvPr>
          <p:cNvSpPr>
            <a:spLocks noGrp="1" noChangeArrowheads="1"/>
          </p:cNvSpPr>
          <p:nvPr>
            <p:ph type="sldNum" sz="quarter" idx="11"/>
          </p:nvPr>
        </p:nvSpPr>
        <p:spPr>
          <a:ln/>
        </p:spPr>
        <p:txBody>
          <a:bodyPr/>
          <a:lstStyle>
            <a:lvl1pPr>
              <a:defRPr/>
            </a:lvl1pPr>
          </a:lstStyle>
          <a:p>
            <a:pPr>
              <a:defRPr/>
            </a:pPr>
            <a:fld id="{992E5018-19C6-497A-9FE3-C51E09F24801}" type="slidenum">
              <a:rPr lang="en-US" altLang="en-US"/>
              <a:pPr>
                <a:defRPr/>
              </a:pPr>
              <a:t>‹#›</a:t>
            </a:fld>
            <a:endParaRPr lang="en-US" altLang="en-US" dirty="0"/>
          </a:p>
        </p:txBody>
      </p:sp>
    </p:spTree>
    <p:extLst>
      <p:ext uri="{BB962C8B-B14F-4D97-AF65-F5344CB8AC3E}">
        <p14:creationId xmlns:p14="http://schemas.microsoft.com/office/powerpoint/2010/main" val="2377686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62DFFE8-A9CA-4D4E-8ADD-793E8142380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E0B1982-A437-4E40-8337-B8A2F57372F7}"/>
              </a:ext>
            </a:extLst>
          </p:cNvPr>
          <p:cNvSpPr>
            <a:spLocks noGrp="1" noChangeArrowheads="1"/>
          </p:cNvSpPr>
          <p:nvPr>
            <p:ph type="sldNum" sz="quarter" idx="11"/>
          </p:nvPr>
        </p:nvSpPr>
        <p:spPr>
          <a:ln/>
        </p:spPr>
        <p:txBody>
          <a:bodyPr/>
          <a:lstStyle>
            <a:lvl1pPr>
              <a:defRPr/>
            </a:lvl1pPr>
          </a:lstStyle>
          <a:p>
            <a:pPr>
              <a:defRPr/>
            </a:pPr>
            <a:fld id="{E8F249BB-9C93-4061-BE78-CAFFDC73DC95}" type="slidenum">
              <a:rPr lang="en-US" altLang="en-US"/>
              <a:pPr>
                <a:defRPr/>
              </a:pPr>
              <a:t>‹#›</a:t>
            </a:fld>
            <a:endParaRPr lang="en-US" altLang="en-US" dirty="0"/>
          </a:p>
        </p:txBody>
      </p:sp>
    </p:spTree>
    <p:extLst>
      <p:ext uri="{BB962C8B-B14F-4D97-AF65-F5344CB8AC3E}">
        <p14:creationId xmlns:p14="http://schemas.microsoft.com/office/powerpoint/2010/main" val="11965587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4E85E0F-BE9B-4C3A-B765-2F45FD22BEF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8310CFD-BCCC-4CD2-9078-6F0EEFAA5CCA}"/>
              </a:ext>
            </a:extLst>
          </p:cNvPr>
          <p:cNvSpPr>
            <a:spLocks noGrp="1" noChangeArrowheads="1"/>
          </p:cNvSpPr>
          <p:nvPr>
            <p:ph type="sldNum" sz="quarter" idx="11"/>
          </p:nvPr>
        </p:nvSpPr>
        <p:spPr>
          <a:ln/>
        </p:spPr>
        <p:txBody>
          <a:bodyPr/>
          <a:lstStyle>
            <a:lvl1pPr>
              <a:defRPr/>
            </a:lvl1pPr>
          </a:lstStyle>
          <a:p>
            <a:pPr>
              <a:defRPr/>
            </a:pPr>
            <a:fld id="{47E4F9B1-05A0-4574-BA02-06F0856F72B5}" type="slidenum">
              <a:rPr lang="en-US" altLang="en-US"/>
              <a:pPr>
                <a:defRPr/>
              </a:pPr>
              <a:t>‹#›</a:t>
            </a:fld>
            <a:endParaRPr lang="en-US" altLang="en-US" dirty="0"/>
          </a:p>
        </p:txBody>
      </p:sp>
    </p:spTree>
    <p:extLst>
      <p:ext uri="{BB962C8B-B14F-4D97-AF65-F5344CB8AC3E}">
        <p14:creationId xmlns:p14="http://schemas.microsoft.com/office/powerpoint/2010/main" val="40522520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0056F11-1AB0-48D4-8FDC-D6ACB1AD9848}"/>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07C70C76-71D2-4A81-B262-C3D91FFA38DC}"/>
              </a:ext>
            </a:extLst>
          </p:cNvPr>
          <p:cNvSpPr>
            <a:spLocks noGrp="1" noChangeArrowheads="1"/>
          </p:cNvSpPr>
          <p:nvPr>
            <p:ph type="sldNum" sz="quarter" idx="11"/>
          </p:nvPr>
        </p:nvSpPr>
        <p:spPr>
          <a:ln/>
        </p:spPr>
        <p:txBody>
          <a:bodyPr/>
          <a:lstStyle>
            <a:lvl1pPr>
              <a:defRPr/>
            </a:lvl1pPr>
          </a:lstStyle>
          <a:p>
            <a:pPr>
              <a:defRPr/>
            </a:pPr>
            <a:fld id="{AC16B438-BA90-4E1D-9DCA-F2DA63CCFD05}" type="slidenum">
              <a:rPr lang="en-US" altLang="en-US"/>
              <a:pPr>
                <a:defRPr/>
              </a:pPr>
              <a:t>‹#›</a:t>
            </a:fld>
            <a:endParaRPr lang="en-US" altLang="en-US" dirty="0"/>
          </a:p>
        </p:txBody>
      </p:sp>
    </p:spTree>
    <p:extLst>
      <p:ext uri="{BB962C8B-B14F-4D97-AF65-F5344CB8AC3E}">
        <p14:creationId xmlns:p14="http://schemas.microsoft.com/office/powerpoint/2010/main" val="831407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5F7B83A-49B1-4AF5-9E54-8E0736D2298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76F5AC5C-789F-4ACC-8718-B5081580DF2D}"/>
              </a:ext>
            </a:extLst>
          </p:cNvPr>
          <p:cNvSpPr>
            <a:spLocks noGrp="1" noChangeArrowheads="1"/>
          </p:cNvSpPr>
          <p:nvPr>
            <p:ph type="sldNum" sz="quarter" idx="11"/>
          </p:nvPr>
        </p:nvSpPr>
        <p:spPr>
          <a:ln/>
        </p:spPr>
        <p:txBody>
          <a:bodyPr/>
          <a:lstStyle>
            <a:lvl1pPr>
              <a:defRPr/>
            </a:lvl1pPr>
          </a:lstStyle>
          <a:p>
            <a:pPr>
              <a:defRPr/>
            </a:pPr>
            <a:fld id="{4E9765BF-36D0-43BD-B5A4-AA3B911FB0AE}" type="slidenum">
              <a:rPr lang="en-US" altLang="en-US"/>
              <a:pPr>
                <a:defRPr/>
              </a:pPr>
              <a:t>‹#›</a:t>
            </a:fld>
            <a:endParaRPr lang="en-US" altLang="en-US" dirty="0"/>
          </a:p>
        </p:txBody>
      </p:sp>
    </p:spTree>
    <p:extLst>
      <p:ext uri="{BB962C8B-B14F-4D97-AF65-F5344CB8AC3E}">
        <p14:creationId xmlns:p14="http://schemas.microsoft.com/office/powerpoint/2010/main" val="2642118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10355EE6-6C81-40A9-8F9E-002CAA2D55D6}"/>
              </a:ext>
            </a:extLst>
          </p:cNvPr>
          <p:cNvGrpSpPr>
            <a:grpSpLocks/>
          </p:cNvGrpSpPr>
          <p:nvPr userDrawn="1"/>
        </p:nvGrpSpPr>
        <p:grpSpPr bwMode="auto">
          <a:xfrm>
            <a:off x="1905000" y="6553200"/>
            <a:ext cx="5956300" cy="276225"/>
            <a:chOff x="0" y="0"/>
            <a:chExt cx="3752" cy="174"/>
          </a:xfrm>
        </p:grpSpPr>
        <p:sp>
          <p:nvSpPr>
            <p:cNvPr id="5" name="Rectangle 4">
              <a:extLst>
                <a:ext uri="{FF2B5EF4-FFF2-40B4-BE49-F238E27FC236}">
                  <a16:creationId xmlns:a16="http://schemas.microsoft.com/office/drawing/2014/main" id="{D50C8145-2139-4289-9062-90DA08817209}"/>
                </a:ext>
              </a:extLst>
            </p:cNvPr>
            <p:cNvSpPr>
              <a:spLocks noChangeArrowheads="1"/>
            </p:cNvSpPr>
            <p:nvPr/>
          </p:nvSpPr>
          <p:spPr bwMode="auto">
            <a:xfrm>
              <a:off x="0" y="0"/>
              <a:ext cx="3752" cy="1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200">
                <a:solidFill>
                  <a:srgbClr val="848589"/>
                </a:solidFill>
                <a:latin typeface="Century Gothic" panose="020B0502020202020204" pitchFamily="34" charset="0"/>
                <a:ea typeface="ヒラギノ明朝 ProN W3"/>
                <a:cs typeface="ヒラギノ明朝 ProN W3"/>
                <a:sym typeface="Times New Roman" panose="02020603050405020304" pitchFamily="18" charset="0"/>
              </a:endParaRPr>
            </a:p>
          </p:txBody>
        </p:sp>
        <p:sp>
          <p:nvSpPr>
            <p:cNvPr id="6" name="Rectangle 5">
              <a:extLst>
                <a:ext uri="{FF2B5EF4-FFF2-40B4-BE49-F238E27FC236}">
                  <a16:creationId xmlns:a16="http://schemas.microsoft.com/office/drawing/2014/main" id="{8286EFB8-F19B-4B67-9DA2-9AFC337EFB73}"/>
                </a:ext>
              </a:extLst>
            </p:cNvPr>
            <p:cNvSpPr>
              <a:spLocks noChangeArrowheads="1"/>
            </p:cNvSpPr>
            <p:nvPr/>
          </p:nvSpPr>
          <p:spPr bwMode="auto">
            <a:xfrm>
              <a:off x="0" y="0"/>
              <a:ext cx="375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750"/>
                </a:spcBef>
                <a:defRPr/>
              </a:pPr>
              <a:r>
                <a:rPr lang="en-US" altLang="en-US" sz="1200" dirty="0">
                  <a:solidFill>
                    <a:srgbClr val="099B17"/>
                  </a:solidFill>
                  <a:latin typeface="Century Gothic" panose="020B0502020202020204" pitchFamily="34" charset="0"/>
                  <a:ea typeface="ヒラギノ明朝 ProN W3"/>
                  <a:cs typeface="Times New Roman" panose="02020603050405020304" pitchFamily="18" charset="0"/>
                  <a:sym typeface="Times New Roman" panose="02020603050405020304" pitchFamily="18" charset="0"/>
                </a:rPr>
                <a:t>Kevin Lyons, Ph.D. </a:t>
              </a:r>
              <a:r>
                <a:rPr lang="en-US" altLang="en-US" sz="1200" u="sng" dirty="0">
                  <a:solidFill>
                    <a:srgbClr val="000000"/>
                  </a:solidFill>
                  <a:latin typeface="Century Gothic" panose="020B0502020202020204" pitchFamily="34" charset="0"/>
                  <a:ea typeface="ヒラギノ明朝 ProN W3"/>
                  <a:cs typeface="Times New Roman" panose="02020603050405020304" pitchFamily="18" charset="0"/>
                  <a:sym typeface="Times New Roman Bold Italic" panose="02020703060505090304" pitchFamily="18" charset="0"/>
                  <a:hlinkClick r:id="rId2"/>
                </a:rPr>
                <a:t>klyons@business.rutgers.edu</a:t>
              </a:r>
              <a:r>
                <a:rPr lang="en-US" altLang="en-US" sz="1200" dirty="0">
                  <a:solidFill>
                    <a:srgbClr val="FF0000"/>
                  </a:solidFill>
                  <a:latin typeface="Century Gothic" panose="020B0502020202020204" pitchFamily="34" charset="0"/>
                  <a:ea typeface="ヒラギノ明朝 ProN W3"/>
                  <a:cs typeface="Times New Roman" panose="02020603050405020304" pitchFamily="18" charset="0"/>
                  <a:sym typeface="Times" panose="02020603050405020304" pitchFamily="18" charset="0"/>
                </a:rPr>
                <a:t>	</a:t>
              </a:r>
            </a:p>
          </p:txBody>
        </p:sp>
      </p:grpSp>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453497"/>
            <a:ext cx="822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2735ED7-4FEF-47B2-A724-010D4E01EC4E}"/>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6FA3610C-F7B6-485F-AB62-B838C26D2CE5}"/>
              </a:ext>
            </a:extLst>
          </p:cNvPr>
          <p:cNvSpPr>
            <a:spLocks noGrp="1" noChangeArrowheads="1"/>
          </p:cNvSpPr>
          <p:nvPr>
            <p:ph type="sldNum" sz="quarter" idx="11"/>
          </p:nvPr>
        </p:nvSpPr>
        <p:spPr/>
        <p:txBody>
          <a:bodyPr/>
          <a:lstStyle>
            <a:lvl1pPr>
              <a:defRPr/>
            </a:lvl1pPr>
          </a:lstStyle>
          <a:p>
            <a:pPr>
              <a:defRPr/>
            </a:pPr>
            <a:fld id="{58B6D991-249C-493E-9428-0EE1DA2D0A66}" type="slidenum">
              <a:rPr lang="en-US" altLang="en-US"/>
              <a:pPr>
                <a:defRPr/>
              </a:pPr>
              <a:t>‹#›</a:t>
            </a:fld>
            <a:endParaRPr lang="en-US" altLang="en-US"/>
          </a:p>
        </p:txBody>
      </p:sp>
    </p:spTree>
    <p:extLst>
      <p:ext uri="{BB962C8B-B14F-4D97-AF65-F5344CB8AC3E}">
        <p14:creationId xmlns:p14="http://schemas.microsoft.com/office/powerpoint/2010/main" val="4155313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F461612-1BF6-4E8F-B989-6D17F43B5FEF}"/>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6">
            <a:extLst>
              <a:ext uri="{FF2B5EF4-FFF2-40B4-BE49-F238E27FC236}">
                <a16:creationId xmlns:a16="http://schemas.microsoft.com/office/drawing/2014/main" id="{7B9F5DDD-F609-47E0-B1BE-37EDB5537C6F}"/>
              </a:ext>
            </a:extLst>
          </p:cNvPr>
          <p:cNvSpPr>
            <a:spLocks noGrp="1" noChangeArrowheads="1"/>
          </p:cNvSpPr>
          <p:nvPr>
            <p:ph type="sldNum" sz="quarter" idx="11"/>
          </p:nvPr>
        </p:nvSpPr>
        <p:spPr>
          <a:ln/>
        </p:spPr>
        <p:txBody>
          <a:bodyPr/>
          <a:lstStyle>
            <a:lvl1pPr>
              <a:defRPr/>
            </a:lvl1pPr>
          </a:lstStyle>
          <a:p>
            <a:pPr>
              <a:defRPr/>
            </a:pPr>
            <a:fld id="{5DEC9DAC-C16A-4D0F-A0CC-171A4D8A38A6}" type="slidenum">
              <a:rPr lang="en-US" altLang="en-US"/>
              <a:pPr>
                <a:defRPr/>
              </a:pPr>
              <a:t>‹#›</a:t>
            </a:fld>
            <a:endParaRPr lang="en-US" altLang="en-US" dirty="0"/>
          </a:p>
        </p:txBody>
      </p:sp>
    </p:spTree>
    <p:extLst>
      <p:ext uri="{BB962C8B-B14F-4D97-AF65-F5344CB8AC3E}">
        <p14:creationId xmlns:p14="http://schemas.microsoft.com/office/powerpoint/2010/main" val="1135933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21F7587-AE6F-4293-A4EF-0EFBD65FFE0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D5565D0-1366-4EA8-AE27-C33FC6A6FF35}"/>
              </a:ext>
            </a:extLst>
          </p:cNvPr>
          <p:cNvSpPr>
            <a:spLocks noGrp="1" noChangeArrowheads="1"/>
          </p:cNvSpPr>
          <p:nvPr>
            <p:ph type="sldNum" sz="quarter" idx="11"/>
          </p:nvPr>
        </p:nvSpPr>
        <p:spPr>
          <a:ln/>
        </p:spPr>
        <p:txBody>
          <a:bodyPr/>
          <a:lstStyle>
            <a:lvl1pPr>
              <a:defRPr/>
            </a:lvl1pPr>
          </a:lstStyle>
          <a:p>
            <a:pPr>
              <a:defRPr/>
            </a:pPr>
            <a:fld id="{27277CA9-B201-46FC-834A-03C9BF77772F}" type="slidenum">
              <a:rPr lang="en-US" altLang="en-US"/>
              <a:pPr>
                <a:defRPr/>
              </a:pPr>
              <a:t>‹#›</a:t>
            </a:fld>
            <a:endParaRPr lang="en-US" altLang="en-US" dirty="0"/>
          </a:p>
        </p:txBody>
      </p:sp>
    </p:spTree>
    <p:extLst>
      <p:ext uri="{BB962C8B-B14F-4D97-AF65-F5344CB8AC3E}">
        <p14:creationId xmlns:p14="http://schemas.microsoft.com/office/powerpoint/2010/main" val="2616872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3A8FD3D-9AEF-46C0-B050-03FDB94358C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0CFF3CD-CA96-443A-9195-8F50AA8AC32A}"/>
              </a:ext>
            </a:extLst>
          </p:cNvPr>
          <p:cNvSpPr>
            <a:spLocks noGrp="1" noChangeArrowheads="1"/>
          </p:cNvSpPr>
          <p:nvPr>
            <p:ph type="sldNum" sz="quarter" idx="11"/>
          </p:nvPr>
        </p:nvSpPr>
        <p:spPr>
          <a:ln/>
        </p:spPr>
        <p:txBody>
          <a:bodyPr/>
          <a:lstStyle>
            <a:lvl1pPr>
              <a:defRPr/>
            </a:lvl1pPr>
          </a:lstStyle>
          <a:p>
            <a:pPr>
              <a:defRPr/>
            </a:pPr>
            <a:fld id="{6C2D8678-676C-4BBC-BE65-EE01D50C5CC4}" type="slidenum">
              <a:rPr lang="en-US" altLang="en-US"/>
              <a:pPr>
                <a:defRPr/>
              </a:pPr>
              <a:t>‹#›</a:t>
            </a:fld>
            <a:endParaRPr lang="en-US" altLang="en-US" dirty="0"/>
          </a:p>
        </p:txBody>
      </p:sp>
    </p:spTree>
    <p:extLst>
      <p:ext uri="{BB962C8B-B14F-4D97-AF65-F5344CB8AC3E}">
        <p14:creationId xmlns:p14="http://schemas.microsoft.com/office/powerpoint/2010/main" val="14420065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3200BC6-60F8-40AF-8DBC-FA56ED16448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DA27D59B-6102-4BD8-BAA3-0958EB8AAEF3}"/>
              </a:ext>
            </a:extLst>
          </p:cNvPr>
          <p:cNvSpPr>
            <a:spLocks noGrp="1" noChangeArrowheads="1"/>
          </p:cNvSpPr>
          <p:nvPr>
            <p:ph type="sldNum" sz="quarter" idx="11"/>
          </p:nvPr>
        </p:nvSpPr>
        <p:spPr>
          <a:ln/>
        </p:spPr>
        <p:txBody>
          <a:bodyPr/>
          <a:lstStyle>
            <a:lvl1pPr>
              <a:defRPr/>
            </a:lvl1pPr>
          </a:lstStyle>
          <a:p>
            <a:pPr>
              <a:defRPr/>
            </a:pPr>
            <a:fld id="{21682EC5-CCFD-458E-8F7E-0F3E8B1DE4AD}" type="slidenum">
              <a:rPr lang="en-US" altLang="en-US"/>
              <a:pPr>
                <a:defRPr/>
              </a:pPr>
              <a:t>‹#›</a:t>
            </a:fld>
            <a:endParaRPr lang="en-US" altLang="en-US" dirty="0"/>
          </a:p>
        </p:txBody>
      </p:sp>
    </p:spTree>
    <p:extLst>
      <p:ext uri="{BB962C8B-B14F-4D97-AF65-F5344CB8AC3E}">
        <p14:creationId xmlns:p14="http://schemas.microsoft.com/office/powerpoint/2010/main" val="36886338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75A9E0E-CAE2-4E21-A3AC-9D01F47174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DE04FE0-D249-40E9-8A58-BB97F26B56B9}"/>
              </a:ext>
            </a:extLst>
          </p:cNvPr>
          <p:cNvSpPr>
            <a:spLocks noGrp="1" noChangeArrowheads="1"/>
          </p:cNvSpPr>
          <p:nvPr>
            <p:ph type="sldNum" sz="quarter" idx="11"/>
          </p:nvPr>
        </p:nvSpPr>
        <p:spPr>
          <a:ln/>
        </p:spPr>
        <p:txBody>
          <a:bodyPr/>
          <a:lstStyle>
            <a:lvl1pPr>
              <a:defRPr/>
            </a:lvl1pPr>
          </a:lstStyle>
          <a:p>
            <a:pPr>
              <a:defRPr/>
            </a:pPr>
            <a:fld id="{395258F1-EBB3-4A04-A4E8-C51A07358DF8}" type="slidenum">
              <a:rPr lang="en-US" altLang="en-US"/>
              <a:pPr>
                <a:defRPr/>
              </a:pPr>
              <a:t>‹#›</a:t>
            </a:fld>
            <a:endParaRPr lang="en-US" altLang="en-US" dirty="0"/>
          </a:p>
        </p:txBody>
      </p:sp>
    </p:spTree>
    <p:extLst>
      <p:ext uri="{BB962C8B-B14F-4D97-AF65-F5344CB8AC3E}">
        <p14:creationId xmlns:p14="http://schemas.microsoft.com/office/powerpoint/2010/main" val="7186516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4"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53525"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5289" y="381000"/>
            <a:ext cx="28321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Grp="1" noChangeArrowheads="1"/>
          </p:cNvSpPr>
          <p:nvPr>
            <p:ph type="ctrTitle"/>
          </p:nvPr>
        </p:nvSpPr>
        <p:spPr>
          <a:xfrm>
            <a:off x="685800" y="2130429"/>
            <a:ext cx="7772400" cy="1470025"/>
          </a:xfrm>
        </p:spPr>
        <p:txBody>
          <a:bodyPr/>
          <a:lstStyle>
            <a:lvl1pPr algn="ctr">
              <a:defRPr>
                <a:solidFill>
                  <a:schemeClr val="bg1"/>
                </a:solidFill>
              </a:defRPr>
            </a:lvl1pPr>
          </a:lstStyle>
          <a:p>
            <a:r>
              <a:rPr lang="en-US"/>
              <a:t>Click to edit Master title style</a:t>
            </a:r>
            <a:endParaRPr lang="en-US" dirty="0"/>
          </a:p>
        </p:txBody>
      </p:sp>
      <p:sp>
        <p:nvSpPr>
          <p:cNvPr id="16"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endParaRPr lang="en-US" dirty="0"/>
          </a:p>
        </p:txBody>
      </p:sp>
    </p:spTree>
    <p:extLst>
      <p:ext uri="{BB962C8B-B14F-4D97-AF65-F5344CB8AC3E}">
        <p14:creationId xmlns:p14="http://schemas.microsoft.com/office/powerpoint/2010/main" val="3576150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mn-ea"/>
              </a:defRPr>
            </a:lvl1pPr>
          </a:lstStyle>
          <a:p>
            <a:pPr>
              <a:defRPr/>
            </a:pPr>
            <a:fld id="{35723A34-7AF9-E040-A34E-6E49F20FC5CA}" type="slidenum">
              <a:rPr lang="en-IN"/>
              <a:pPr>
                <a:defRPr/>
              </a:pPr>
              <a:t>‹#›</a:t>
            </a:fld>
            <a:endParaRPr lang="en-IN"/>
          </a:p>
        </p:txBody>
      </p:sp>
    </p:spTree>
    <p:extLst>
      <p:ext uri="{BB962C8B-B14F-4D97-AF65-F5344CB8AC3E}">
        <p14:creationId xmlns:p14="http://schemas.microsoft.com/office/powerpoint/2010/main" val="17054543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lvl1pPr>
            <a:lvl2pPr marL="257175" indent="0">
              <a:buNone/>
              <a:defRPr sz="1013"/>
            </a:lvl2pPr>
            <a:lvl3pPr marL="514350" indent="0">
              <a:buNone/>
              <a:defRPr sz="900"/>
            </a:lvl3pPr>
            <a:lvl4pPr marL="771525" indent="0">
              <a:buNone/>
              <a:defRPr sz="788"/>
            </a:lvl4pPr>
            <a:lvl5pPr marL="1028700" indent="0">
              <a:buNone/>
              <a:defRPr sz="788"/>
            </a:lvl5pPr>
            <a:lvl6pPr marL="1285875" indent="0">
              <a:buNone/>
              <a:defRPr sz="788"/>
            </a:lvl6pPr>
            <a:lvl7pPr marL="1543050" indent="0">
              <a:buNone/>
              <a:defRPr sz="788"/>
            </a:lvl7pPr>
            <a:lvl8pPr marL="1800225" indent="0">
              <a:buNone/>
              <a:defRPr sz="788"/>
            </a:lvl8pPr>
            <a:lvl9pPr marL="2057400" indent="0">
              <a:buNone/>
              <a:defRPr sz="788"/>
            </a:lvl9pPr>
          </a:lstStyle>
          <a:p>
            <a:pPr lvl="0"/>
            <a:r>
              <a:rPr lang="en-US"/>
              <a:t>Click to edit Master text styles</a:t>
            </a:r>
          </a:p>
        </p:txBody>
      </p:sp>
      <p:sp>
        <p:nvSpPr>
          <p:cNvPr id="4" name="Rectangle 6"/>
          <p:cNvSpPr>
            <a:spLocks noGrp="1" noChangeArrowheads="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mn-ea"/>
              </a:defRPr>
            </a:lvl1pPr>
          </a:lstStyle>
          <a:p>
            <a:pPr>
              <a:defRPr/>
            </a:pPr>
            <a:fld id="{5FC11F90-F1FE-FB4A-ABC5-F9F3D4E57A37}" type="slidenum">
              <a:rPr lang="en-IN"/>
              <a:pPr>
                <a:defRPr/>
              </a:pPr>
              <a:t>‹#›</a:t>
            </a:fld>
            <a:endParaRPr lang="en-IN"/>
          </a:p>
        </p:txBody>
      </p:sp>
    </p:spTree>
    <p:extLst>
      <p:ext uri="{BB962C8B-B14F-4D97-AF65-F5344CB8AC3E}">
        <p14:creationId xmlns:p14="http://schemas.microsoft.com/office/powerpoint/2010/main" val="178652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45339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4038600" cy="4533900"/>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mn-ea"/>
              </a:defRPr>
            </a:lvl1pPr>
          </a:lstStyle>
          <a:p>
            <a:pPr>
              <a:defRPr/>
            </a:pPr>
            <a:fld id="{D1F31F8E-1012-8B43-8A51-E71F1A30845D}" type="slidenum">
              <a:rPr lang="en-IN"/>
              <a:pPr>
                <a:defRPr/>
              </a:pPr>
              <a:t>‹#›</a:t>
            </a:fld>
            <a:endParaRPr lang="en-IN"/>
          </a:p>
        </p:txBody>
      </p:sp>
    </p:spTree>
    <p:extLst>
      <p:ext uri="{BB962C8B-B14F-4D97-AF65-F5344CB8AC3E}">
        <p14:creationId xmlns:p14="http://schemas.microsoft.com/office/powerpoint/2010/main" val="21596856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mn-ea"/>
              </a:defRPr>
            </a:lvl1pPr>
          </a:lstStyle>
          <a:p>
            <a:pPr>
              <a:defRPr/>
            </a:pPr>
            <a:fld id="{A2D71ACD-E60A-F14F-B383-7733D172AC53}" type="slidenum">
              <a:rPr lang="en-IN"/>
              <a:pPr>
                <a:defRPr/>
              </a:pPr>
              <a:t>‹#›</a:t>
            </a:fld>
            <a:endParaRPr lang="en-IN"/>
          </a:p>
        </p:txBody>
      </p:sp>
    </p:spTree>
    <p:extLst>
      <p:ext uri="{BB962C8B-B14F-4D97-AF65-F5344CB8AC3E}">
        <p14:creationId xmlns:p14="http://schemas.microsoft.com/office/powerpoint/2010/main" val="2683303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1A293AFC-045F-45CB-B8CA-70D2B98A7C9F}"/>
              </a:ext>
            </a:extLst>
          </p:cNvPr>
          <p:cNvGrpSpPr>
            <a:grpSpLocks/>
          </p:cNvGrpSpPr>
          <p:nvPr userDrawn="1"/>
        </p:nvGrpSpPr>
        <p:grpSpPr bwMode="auto">
          <a:xfrm>
            <a:off x="1828800" y="6569075"/>
            <a:ext cx="5956300" cy="276225"/>
            <a:chOff x="0" y="0"/>
            <a:chExt cx="3752" cy="174"/>
          </a:xfrm>
        </p:grpSpPr>
        <p:sp>
          <p:nvSpPr>
            <p:cNvPr id="5" name="Rectangle 4">
              <a:extLst>
                <a:ext uri="{FF2B5EF4-FFF2-40B4-BE49-F238E27FC236}">
                  <a16:creationId xmlns:a16="http://schemas.microsoft.com/office/drawing/2014/main" id="{8EADFB78-5557-4A9F-87EA-E0B616D96ADE}"/>
                </a:ext>
              </a:extLst>
            </p:cNvPr>
            <p:cNvSpPr>
              <a:spLocks noChangeArrowheads="1"/>
            </p:cNvSpPr>
            <p:nvPr/>
          </p:nvSpPr>
          <p:spPr bwMode="auto">
            <a:xfrm>
              <a:off x="0" y="0"/>
              <a:ext cx="3752" cy="1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200">
                <a:solidFill>
                  <a:srgbClr val="848589"/>
                </a:solidFill>
                <a:latin typeface="Century Gothic" panose="020B0502020202020204" pitchFamily="34" charset="0"/>
                <a:ea typeface="ヒラギノ明朝 ProN W3"/>
                <a:cs typeface="ヒラギノ明朝 ProN W3"/>
                <a:sym typeface="Times New Roman" panose="02020603050405020304" pitchFamily="18" charset="0"/>
              </a:endParaRPr>
            </a:p>
          </p:txBody>
        </p:sp>
        <p:sp>
          <p:nvSpPr>
            <p:cNvPr id="6" name="Rectangle 5">
              <a:extLst>
                <a:ext uri="{FF2B5EF4-FFF2-40B4-BE49-F238E27FC236}">
                  <a16:creationId xmlns:a16="http://schemas.microsoft.com/office/drawing/2014/main" id="{D4F98CE7-6532-42DE-A790-6F69D0EE641B}"/>
                </a:ext>
              </a:extLst>
            </p:cNvPr>
            <p:cNvSpPr>
              <a:spLocks noChangeArrowheads="1"/>
            </p:cNvSpPr>
            <p:nvPr/>
          </p:nvSpPr>
          <p:spPr bwMode="auto">
            <a:xfrm>
              <a:off x="0" y="0"/>
              <a:ext cx="375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750"/>
                </a:spcBef>
                <a:defRPr/>
              </a:pPr>
              <a:r>
                <a:rPr lang="en-US" altLang="en-US" sz="1200" dirty="0">
                  <a:solidFill>
                    <a:srgbClr val="099B17"/>
                  </a:solidFill>
                  <a:latin typeface="Century Gothic" panose="020B0502020202020204" pitchFamily="34" charset="0"/>
                  <a:ea typeface="ヒラギノ明朝 ProN W3"/>
                  <a:cs typeface="Times New Roman" panose="02020603050405020304" pitchFamily="18" charset="0"/>
                  <a:sym typeface="Times New Roman" panose="02020603050405020304" pitchFamily="18" charset="0"/>
                </a:rPr>
                <a:t>Kevin Lyons, Ph.D. </a:t>
              </a:r>
              <a:r>
                <a:rPr lang="en-US" altLang="en-US" sz="1200" u="sng" dirty="0">
                  <a:solidFill>
                    <a:srgbClr val="000000"/>
                  </a:solidFill>
                  <a:latin typeface="Century Gothic" panose="020B0502020202020204" pitchFamily="34" charset="0"/>
                  <a:ea typeface="ヒラギノ明朝 ProN W3"/>
                  <a:cs typeface="Times New Roman" panose="02020603050405020304" pitchFamily="18" charset="0"/>
                  <a:sym typeface="Times New Roman Bold Italic" panose="02020703060505090304" pitchFamily="18" charset="0"/>
                  <a:hlinkClick r:id="rId2"/>
                </a:rPr>
                <a:t>klyons@business.rutgers.edu</a:t>
              </a:r>
              <a:r>
                <a:rPr lang="en-US" altLang="en-US" sz="1200" dirty="0">
                  <a:solidFill>
                    <a:srgbClr val="FF0000"/>
                  </a:solidFill>
                  <a:latin typeface="Century Gothic" panose="020B0502020202020204" pitchFamily="34" charset="0"/>
                  <a:ea typeface="ヒラギノ明朝 ProN W3"/>
                  <a:cs typeface="Times New Roman" panose="02020603050405020304" pitchFamily="18" charset="0"/>
                  <a:sym typeface="Times" panose="02020603050405020304" pitchFamily="18" charset="0"/>
                </a:rPr>
                <a:t>	</a:t>
              </a:r>
            </a:p>
          </p:txBody>
        </p:sp>
      </p:grpSp>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7" name="Rectangle 4">
            <a:extLst>
              <a:ext uri="{FF2B5EF4-FFF2-40B4-BE49-F238E27FC236}">
                <a16:creationId xmlns:a16="http://schemas.microsoft.com/office/drawing/2014/main" id="{4D56B355-BE22-439C-9A24-CF18616D48B7}"/>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6">
            <a:extLst>
              <a:ext uri="{FF2B5EF4-FFF2-40B4-BE49-F238E27FC236}">
                <a16:creationId xmlns:a16="http://schemas.microsoft.com/office/drawing/2014/main" id="{334046CF-A012-4872-B2A8-A75E244F11B7}"/>
              </a:ext>
            </a:extLst>
          </p:cNvPr>
          <p:cNvSpPr>
            <a:spLocks noGrp="1" noChangeArrowheads="1"/>
          </p:cNvSpPr>
          <p:nvPr>
            <p:ph type="sldNum" sz="quarter" idx="11"/>
          </p:nvPr>
        </p:nvSpPr>
        <p:spPr/>
        <p:txBody>
          <a:bodyPr/>
          <a:lstStyle>
            <a:lvl1pPr>
              <a:defRPr/>
            </a:lvl1pPr>
          </a:lstStyle>
          <a:p>
            <a:pPr>
              <a:defRPr/>
            </a:pPr>
            <a:fld id="{34B65DD3-2F50-4F58-B11D-87E9D9B6BF82}" type="slidenum">
              <a:rPr lang="en-US" altLang="en-US"/>
              <a:pPr>
                <a:defRPr/>
              </a:pPr>
              <a:t>‹#›</a:t>
            </a:fld>
            <a:endParaRPr lang="en-US" altLang="en-US"/>
          </a:p>
        </p:txBody>
      </p:sp>
    </p:spTree>
    <p:extLst>
      <p:ext uri="{BB962C8B-B14F-4D97-AF65-F5344CB8AC3E}">
        <p14:creationId xmlns:p14="http://schemas.microsoft.com/office/powerpoint/2010/main" val="4008611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mn-ea"/>
              </a:defRPr>
            </a:lvl1pPr>
          </a:lstStyle>
          <a:p>
            <a:pPr>
              <a:defRPr/>
            </a:pPr>
            <a:fld id="{98AE6877-5E2C-944A-AF12-11459A75B0AF}" type="slidenum">
              <a:rPr lang="en-IN"/>
              <a:pPr>
                <a:defRPr/>
              </a:pPr>
              <a:t>‹#›</a:t>
            </a:fld>
            <a:endParaRPr lang="en-IN"/>
          </a:p>
        </p:txBody>
      </p:sp>
    </p:spTree>
    <p:extLst>
      <p:ext uri="{BB962C8B-B14F-4D97-AF65-F5344CB8AC3E}">
        <p14:creationId xmlns:p14="http://schemas.microsoft.com/office/powerpoint/2010/main" val="39465730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mn-ea"/>
              </a:defRPr>
            </a:lvl1pPr>
          </a:lstStyle>
          <a:p>
            <a:pPr>
              <a:defRPr/>
            </a:pPr>
            <a:fld id="{35FE0702-2538-DF45-B7E5-12100663A4DD}" type="slidenum">
              <a:rPr lang="en-IN"/>
              <a:pPr>
                <a:defRPr/>
              </a:pPr>
              <a:t>‹#›</a:t>
            </a:fld>
            <a:endParaRPr lang="en-IN"/>
          </a:p>
        </p:txBody>
      </p:sp>
    </p:spTree>
    <p:extLst>
      <p:ext uri="{BB962C8B-B14F-4D97-AF65-F5344CB8AC3E}">
        <p14:creationId xmlns:p14="http://schemas.microsoft.com/office/powerpoint/2010/main" val="21066841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mn-ea"/>
              </a:defRPr>
            </a:lvl1pPr>
          </a:lstStyle>
          <a:p>
            <a:pPr>
              <a:defRPr/>
            </a:pPr>
            <a:fld id="{375F7562-2EDA-D04E-B5C2-FA6CD59C5279}" type="slidenum">
              <a:rPr lang="en-IN"/>
              <a:pPr>
                <a:defRPr/>
              </a:pPr>
              <a:t>‹#›</a:t>
            </a:fld>
            <a:endParaRPr lang="en-IN"/>
          </a:p>
        </p:txBody>
      </p:sp>
    </p:spTree>
    <p:extLst>
      <p:ext uri="{BB962C8B-B14F-4D97-AF65-F5344CB8AC3E}">
        <p14:creationId xmlns:p14="http://schemas.microsoft.com/office/powerpoint/2010/main" val="14310479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Rectangle 6"/>
          <p:cNvSpPr>
            <a:spLocks noGrp="1" noChangeArrowheads="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mn-ea"/>
              </a:defRPr>
            </a:lvl1pPr>
          </a:lstStyle>
          <a:p>
            <a:pPr>
              <a:defRPr/>
            </a:pPr>
            <a:fld id="{0F480958-BF24-0F4B-ADC6-90FED610FE54}" type="slidenum">
              <a:rPr lang="en-IN"/>
              <a:pPr>
                <a:defRPr/>
              </a:pPr>
              <a:t>‹#›</a:t>
            </a:fld>
            <a:endParaRPr lang="en-IN"/>
          </a:p>
        </p:txBody>
      </p:sp>
    </p:spTree>
    <p:extLst>
      <p:ext uri="{BB962C8B-B14F-4D97-AF65-F5344CB8AC3E}">
        <p14:creationId xmlns:p14="http://schemas.microsoft.com/office/powerpoint/2010/main" val="2929639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mn-ea"/>
              </a:defRPr>
            </a:lvl1pPr>
          </a:lstStyle>
          <a:p>
            <a:pPr>
              <a:defRPr/>
            </a:pPr>
            <a:fld id="{A6491480-F5A2-594D-B235-918831CB634E}" type="slidenum">
              <a:rPr lang="en-IN"/>
              <a:pPr>
                <a:defRPr/>
              </a:pPr>
              <a:t>‹#›</a:t>
            </a:fld>
            <a:endParaRPr lang="en-IN"/>
          </a:p>
        </p:txBody>
      </p:sp>
    </p:spTree>
    <p:extLst>
      <p:ext uri="{BB962C8B-B14F-4D97-AF65-F5344CB8AC3E}">
        <p14:creationId xmlns:p14="http://schemas.microsoft.com/office/powerpoint/2010/main" val="34985638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448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448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p:txBody>
          <a:bodyPr/>
          <a:lstStyle>
            <a:lvl1pPr eaLnBrk="0" fontAlgn="base" hangingPunct="0">
              <a:spcBef>
                <a:spcPct val="0"/>
              </a:spcBef>
              <a:spcAft>
                <a:spcPct val="0"/>
              </a:spcAft>
              <a:defRPr>
                <a:latin typeface="Arial" panose="020B0604020202020204" pitchFamily="34" charset="0"/>
                <a:ea typeface="+mn-ea"/>
              </a:defRPr>
            </a:lvl1pPr>
          </a:lstStyle>
          <a:p>
            <a:pPr>
              <a:defRPr/>
            </a:pPr>
            <a:fld id="{1E83FD3D-BA05-7443-851C-BE1EC3E5B4A7}" type="slidenum">
              <a:rPr lang="en-IN"/>
              <a:pPr>
                <a:defRPr/>
              </a:pPr>
              <a:t>‹#›</a:t>
            </a:fld>
            <a:endParaRPr lang="en-IN"/>
          </a:p>
        </p:txBody>
      </p:sp>
    </p:spTree>
    <p:extLst>
      <p:ext uri="{BB962C8B-B14F-4D97-AF65-F5344CB8AC3E}">
        <p14:creationId xmlns:p14="http://schemas.microsoft.com/office/powerpoint/2010/main" val="39678096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17" indent="0" algn="ctr">
              <a:buNone/>
              <a:defRPr/>
            </a:lvl2pPr>
            <a:lvl3pPr marL="913833" indent="0" algn="ctr">
              <a:buNone/>
              <a:defRPr/>
            </a:lvl3pPr>
            <a:lvl4pPr marL="1370750" indent="0" algn="ctr">
              <a:buNone/>
              <a:defRPr/>
            </a:lvl4pPr>
            <a:lvl5pPr marL="1827666" indent="0" algn="ctr">
              <a:buNone/>
              <a:defRPr/>
            </a:lvl5pPr>
            <a:lvl6pPr marL="2284582" indent="0" algn="ctr">
              <a:buNone/>
              <a:defRPr/>
            </a:lvl6pPr>
            <a:lvl7pPr marL="2741499" indent="0" algn="ctr">
              <a:buNone/>
              <a:defRPr/>
            </a:lvl7pPr>
            <a:lvl8pPr marL="3198416" indent="0" algn="ctr">
              <a:buNone/>
              <a:defRPr/>
            </a:lvl8pPr>
            <a:lvl9pPr marL="3655332" indent="0" algn="ctr">
              <a:buNone/>
              <a:defRPr/>
            </a:lvl9pPr>
          </a:lstStyle>
          <a:p>
            <a:r>
              <a:rPr lang="en-US"/>
              <a:t>Click to edit Master subtitle style</a:t>
            </a:r>
          </a:p>
        </p:txBody>
      </p:sp>
    </p:spTree>
    <p:extLst>
      <p:ext uri="{BB962C8B-B14F-4D97-AF65-F5344CB8AC3E}">
        <p14:creationId xmlns:p14="http://schemas.microsoft.com/office/powerpoint/2010/main" val="243753094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518395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3998"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998"/>
            </a:lvl1pPr>
            <a:lvl2pPr marL="456917" indent="0">
              <a:buNone/>
              <a:defRPr sz="1799"/>
            </a:lvl2pPr>
            <a:lvl3pPr marL="913833" indent="0">
              <a:buNone/>
              <a:defRPr sz="1599"/>
            </a:lvl3pPr>
            <a:lvl4pPr marL="1370750" indent="0">
              <a:buNone/>
              <a:defRPr sz="1399"/>
            </a:lvl4pPr>
            <a:lvl5pPr marL="1827666" indent="0">
              <a:buNone/>
              <a:defRPr sz="1399"/>
            </a:lvl5pPr>
            <a:lvl6pPr marL="2284582" indent="0">
              <a:buNone/>
              <a:defRPr sz="1399"/>
            </a:lvl6pPr>
            <a:lvl7pPr marL="2741499" indent="0">
              <a:buNone/>
              <a:defRPr sz="1399"/>
            </a:lvl7pPr>
            <a:lvl8pPr marL="3198416" indent="0">
              <a:buNone/>
              <a:defRPr sz="1399"/>
            </a:lvl8pPr>
            <a:lvl9pPr marL="3655332" indent="0">
              <a:buNone/>
              <a:defRPr sz="1399"/>
            </a:lvl9pPr>
          </a:lstStyle>
          <a:p>
            <a:pPr lvl="0"/>
            <a:r>
              <a:rPr lang="en-US"/>
              <a:t>Click to edit Master text styles</a:t>
            </a:r>
          </a:p>
        </p:txBody>
      </p:sp>
    </p:spTree>
    <p:extLst>
      <p:ext uri="{BB962C8B-B14F-4D97-AF65-F5344CB8AC3E}">
        <p14:creationId xmlns:p14="http://schemas.microsoft.com/office/powerpoint/2010/main" val="3032637439"/>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76700" cy="487680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981200"/>
            <a:ext cx="4076700" cy="487680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35472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4EDF4C65-7171-4A08-ACEE-607A228F745F}"/>
              </a:ext>
            </a:extLst>
          </p:cNvPr>
          <p:cNvGrpSpPr>
            <a:grpSpLocks/>
          </p:cNvGrpSpPr>
          <p:nvPr userDrawn="1"/>
        </p:nvGrpSpPr>
        <p:grpSpPr bwMode="auto">
          <a:xfrm>
            <a:off x="1828800" y="6569075"/>
            <a:ext cx="5956300" cy="276225"/>
            <a:chOff x="0" y="0"/>
            <a:chExt cx="3752" cy="174"/>
          </a:xfrm>
        </p:grpSpPr>
        <p:sp>
          <p:nvSpPr>
            <p:cNvPr id="6" name="Rectangle 4">
              <a:extLst>
                <a:ext uri="{FF2B5EF4-FFF2-40B4-BE49-F238E27FC236}">
                  <a16:creationId xmlns:a16="http://schemas.microsoft.com/office/drawing/2014/main" id="{AD59BBE7-DD21-4B3D-8D90-46539FF82DFC}"/>
                </a:ext>
              </a:extLst>
            </p:cNvPr>
            <p:cNvSpPr>
              <a:spLocks noChangeArrowheads="1"/>
            </p:cNvSpPr>
            <p:nvPr/>
          </p:nvSpPr>
          <p:spPr bwMode="auto">
            <a:xfrm>
              <a:off x="0" y="0"/>
              <a:ext cx="3752" cy="1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200">
                <a:solidFill>
                  <a:srgbClr val="848589"/>
                </a:solidFill>
                <a:latin typeface="Century Gothic" panose="020B0502020202020204" pitchFamily="34" charset="0"/>
                <a:ea typeface="ヒラギノ明朝 ProN W3"/>
                <a:cs typeface="ヒラギノ明朝 ProN W3"/>
                <a:sym typeface="Times New Roman" panose="02020603050405020304" pitchFamily="18" charset="0"/>
              </a:endParaRPr>
            </a:p>
          </p:txBody>
        </p:sp>
        <p:sp>
          <p:nvSpPr>
            <p:cNvPr id="7" name="Rectangle 5">
              <a:extLst>
                <a:ext uri="{FF2B5EF4-FFF2-40B4-BE49-F238E27FC236}">
                  <a16:creationId xmlns:a16="http://schemas.microsoft.com/office/drawing/2014/main" id="{08B8BC95-043E-4113-884E-607EFAB83754}"/>
                </a:ext>
              </a:extLst>
            </p:cNvPr>
            <p:cNvSpPr>
              <a:spLocks noChangeArrowheads="1"/>
            </p:cNvSpPr>
            <p:nvPr/>
          </p:nvSpPr>
          <p:spPr bwMode="auto">
            <a:xfrm>
              <a:off x="0" y="0"/>
              <a:ext cx="375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750"/>
                </a:spcBef>
                <a:defRPr/>
              </a:pPr>
              <a:r>
                <a:rPr lang="en-US" altLang="en-US" sz="1200" dirty="0">
                  <a:solidFill>
                    <a:srgbClr val="099B17"/>
                  </a:solidFill>
                  <a:latin typeface="Century Gothic" panose="020B0502020202020204" pitchFamily="34" charset="0"/>
                  <a:ea typeface="ヒラギノ明朝 ProN W3"/>
                  <a:cs typeface="Times New Roman" panose="02020603050405020304" pitchFamily="18" charset="0"/>
                  <a:sym typeface="Times New Roman" panose="02020603050405020304" pitchFamily="18" charset="0"/>
                </a:rPr>
                <a:t>Kevin Lyons, Ph.D. </a:t>
              </a:r>
              <a:r>
                <a:rPr lang="en-US" altLang="en-US" sz="1200" u="sng" dirty="0">
                  <a:solidFill>
                    <a:srgbClr val="000000"/>
                  </a:solidFill>
                  <a:latin typeface="Century Gothic" panose="020B0502020202020204" pitchFamily="34" charset="0"/>
                  <a:ea typeface="ヒラギノ明朝 ProN W3"/>
                  <a:cs typeface="Times New Roman" panose="02020603050405020304" pitchFamily="18" charset="0"/>
                  <a:sym typeface="Times New Roman Bold Italic" panose="02020703060505090304" pitchFamily="18" charset="0"/>
                  <a:hlinkClick r:id="rId2"/>
                </a:rPr>
                <a:t>klyons@business.rutgers.edu</a:t>
              </a:r>
              <a:r>
                <a:rPr lang="en-US" altLang="en-US" sz="1200" dirty="0">
                  <a:solidFill>
                    <a:srgbClr val="FF0000"/>
                  </a:solidFill>
                  <a:latin typeface="Century Gothic" panose="020B0502020202020204" pitchFamily="34" charset="0"/>
                  <a:ea typeface="ヒラギノ明朝 ProN W3"/>
                  <a:cs typeface="Times New Roman" panose="02020603050405020304" pitchFamily="18" charset="0"/>
                  <a:sym typeface="Times" panose="02020603050405020304" pitchFamily="18" charset="0"/>
                </a:rPr>
                <a:t>	</a:t>
              </a:r>
            </a:p>
          </p:txBody>
        </p:sp>
      </p:grpSp>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10">
            <a:extLst>
              <a:ext uri="{FF2B5EF4-FFF2-40B4-BE49-F238E27FC236}">
                <a16:creationId xmlns:a16="http://schemas.microsoft.com/office/drawing/2014/main" id="{E8CAFFA5-EEE6-4608-9700-9786591C90B6}"/>
              </a:ext>
            </a:extLst>
          </p:cNvPr>
          <p:cNvSpPr>
            <a:spLocks noGrp="1" noChangeArrowheads="1"/>
          </p:cNvSpPr>
          <p:nvPr>
            <p:ph type="dt" sz="half" idx="10"/>
          </p:nvPr>
        </p:nvSpPr>
        <p:spPr/>
        <p:txBody>
          <a:bodyPr/>
          <a:lstStyle>
            <a:lvl1pPr>
              <a:defRPr/>
            </a:lvl1pPr>
          </a:lstStyle>
          <a:p>
            <a:pPr>
              <a:defRPr/>
            </a:pPr>
            <a:endParaRPr lang="en-US"/>
          </a:p>
        </p:txBody>
      </p:sp>
      <p:sp>
        <p:nvSpPr>
          <p:cNvPr id="9" name="Slide Number Placeholder 11">
            <a:extLst>
              <a:ext uri="{FF2B5EF4-FFF2-40B4-BE49-F238E27FC236}">
                <a16:creationId xmlns:a16="http://schemas.microsoft.com/office/drawing/2014/main" id="{1D83BB7D-AA5F-40AB-A1B1-8742A9616C67}"/>
              </a:ext>
            </a:extLst>
          </p:cNvPr>
          <p:cNvSpPr>
            <a:spLocks noGrp="1" noChangeArrowheads="1"/>
          </p:cNvSpPr>
          <p:nvPr>
            <p:ph type="sldNum" sz="quarter" idx="11"/>
          </p:nvPr>
        </p:nvSpPr>
        <p:spPr/>
        <p:txBody>
          <a:bodyPr/>
          <a:lstStyle>
            <a:lvl1pPr>
              <a:defRPr/>
            </a:lvl1pPr>
          </a:lstStyle>
          <a:p>
            <a:pPr>
              <a:defRPr/>
            </a:pPr>
            <a:fld id="{A43064E1-D89A-4CD8-8368-71C436637EDD}" type="slidenum">
              <a:rPr lang="en-US" altLang="en-US"/>
              <a:pPr>
                <a:defRPr/>
              </a:pPr>
              <a:t>‹#›</a:t>
            </a:fld>
            <a:endParaRPr lang="en-US" altLang="en-US"/>
          </a:p>
        </p:txBody>
      </p:sp>
    </p:spTree>
    <p:extLst>
      <p:ext uri="{BB962C8B-B14F-4D97-AF65-F5344CB8AC3E}">
        <p14:creationId xmlns:p14="http://schemas.microsoft.com/office/powerpoint/2010/main" val="29563868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98" b="1"/>
            </a:lvl1pPr>
            <a:lvl2pPr marL="456917" indent="0">
              <a:buNone/>
              <a:defRPr sz="1998" b="1"/>
            </a:lvl2pPr>
            <a:lvl3pPr marL="913833" indent="0">
              <a:buNone/>
              <a:defRPr sz="1799" b="1"/>
            </a:lvl3pPr>
            <a:lvl4pPr marL="1370750" indent="0">
              <a:buNone/>
              <a:defRPr sz="1599" b="1"/>
            </a:lvl4pPr>
            <a:lvl5pPr marL="1827666" indent="0">
              <a:buNone/>
              <a:defRPr sz="1599" b="1"/>
            </a:lvl5pPr>
            <a:lvl6pPr marL="2284582" indent="0">
              <a:buNone/>
              <a:defRPr sz="1599" b="1"/>
            </a:lvl6pPr>
            <a:lvl7pPr marL="2741499" indent="0">
              <a:buNone/>
              <a:defRPr sz="1599" b="1"/>
            </a:lvl7pPr>
            <a:lvl8pPr marL="3198416" indent="0">
              <a:buNone/>
              <a:defRPr sz="1599" b="1"/>
            </a:lvl8pPr>
            <a:lvl9pPr marL="3655332" indent="0">
              <a:buNone/>
              <a:defRPr sz="1599"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98"/>
            </a:lvl1pPr>
            <a:lvl2pPr>
              <a:defRPr sz="1998"/>
            </a:lvl2pPr>
            <a:lvl3pPr>
              <a:defRPr sz="1799"/>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398" b="1"/>
            </a:lvl1pPr>
            <a:lvl2pPr marL="456917" indent="0">
              <a:buNone/>
              <a:defRPr sz="1998" b="1"/>
            </a:lvl2pPr>
            <a:lvl3pPr marL="913833" indent="0">
              <a:buNone/>
              <a:defRPr sz="1799" b="1"/>
            </a:lvl3pPr>
            <a:lvl4pPr marL="1370750" indent="0">
              <a:buNone/>
              <a:defRPr sz="1599" b="1"/>
            </a:lvl4pPr>
            <a:lvl5pPr marL="1827666" indent="0">
              <a:buNone/>
              <a:defRPr sz="1599" b="1"/>
            </a:lvl5pPr>
            <a:lvl6pPr marL="2284582" indent="0">
              <a:buNone/>
              <a:defRPr sz="1599" b="1"/>
            </a:lvl6pPr>
            <a:lvl7pPr marL="2741499" indent="0">
              <a:buNone/>
              <a:defRPr sz="1599" b="1"/>
            </a:lvl7pPr>
            <a:lvl8pPr marL="3198416" indent="0">
              <a:buNone/>
              <a:defRPr sz="1599" b="1"/>
            </a:lvl8pPr>
            <a:lvl9pPr marL="3655332" indent="0">
              <a:buNone/>
              <a:defRPr sz="1599"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398"/>
            </a:lvl1pPr>
            <a:lvl2pPr>
              <a:defRPr sz="1998"/>
            </a:lvl2pPr>
            <a:lvl3pPr>
              <a:defRPr sz="1799"/>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0024895"/>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418156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779790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1998" b="1"/>
            </a:lvl1pPr>
          </a:lstStyle>
          <a:p>
            <a:r>
              <a:rPr lang="en-US"/>
              <a:t>Click to edit Master title style</a:t>
            </a:r>
          </a:p>
        </p:txBody>
      </p:sp>
      <p:sp>
        <p:nvSpPr>
          <p:cNvPr id="3" name="Content Placeholder 2"/>
          <p:cNvSpPr>
            <a:spLocks noGrp="1"/>
          </p:cNvSpPr>
          <p:nvPr>
            <p:ph idx="1"/>
          </p:nvPr>
        </p:nvSpPr>
        <p:spPr>
          <a:xfrm>
            <a:off x="3575050" y="273059"/>
            <a:ext cx="5111750" cy="5853113"/>
          </a:xfrm>
        </p:spPr>
        <p:txBody>
          <a:bodyPr/>
          <a:lstStyle>
            <a:lvl1pPr>
              <a:defRPr sz="3198"/>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399"/>
            </a:lvl1pPr>
            <a:lvl2pPr marL="456917" indent="0">
              <a:buNone/>
              <a:defRPr sz="1200"/>
            </a:lvl2pPr>
            <a:lvl3pPr marL="913833" indent="0">
              <a:buNone/>
              <a:defRPr sz="999"/>
            </a:lvl3pPr>
            <a:lvl4pPr marL="1370750" indent="0">
              <a:buNone/>
              <a:defRPr sz="899"/>
            </a:lvl4pPr>
            <a:lvl5pPr marL="1827666" indent="0">
              <a:buNone/>
              <a:defRPr sz="899"/>
            </a:lvl5pPr>
            <a:lvl6pPr marL="2284582" indent="0">
              <a:buNone/>
              <a:defRPr sz="899"/>
            </a:lvl6pPr>
            <a:lvl7pPr marL="2741499" indent="0">
              <a:buNone/>
              <a:defRPr sz="899"/>
            </a:lvl7pPr>
            <a:lvl8pPr marL="3198416" indent="0">
              <a:buNone/>
              <a:defRPr sz="899"/>
            </a:lvl8pPr>
            <a:lvl9pPr marL="3655332" indent="0">
              <a:buNone/>
              <a:defRPr sz="899"/>
            </a:lvl9pPr>
          </a:lstStyle>
          <a:p>
            <a:pPr lvl="0"/>
            <a:r>
              <a:rPr lang="en-US"/>
              <a:t>Click to edit Master text styles</a:t>
            </a:r>
          </a:p>
        </p:txBody>
      </p:sp>
    </p:spTree>
    <p:extLst>
      <p:ext uri="{BB962C8B-B14F-4D97-AF65-F5344CB8AC3E}">
        <p14:creationId xmlns:p14="http://schemas.microsoft.com/office/powerpoint/2010/main" val="191174736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98"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98"/>
            </a:lvl1pPr>
            <a:lvl2pPr marL="456917" indent="0">
              <a:buNone/>
              <a:defRPr sz="2798"/>
            </a:lvl2pPr>
            <a:lvl3pPr marL="913833" indent="0">
              <a:buNone/>
              <a:defRPr sz="2398"/>
            </a:lvl3pPr>
            <a:lvl4pPr marL="1370750" indent="0">
              <a:buNone/>
              <a:defRPr sz="1998"/>
            </a:lvl4pPr>
            <a:lvl5pPr marL="1827666" indent="0">
              <a:buNone/>
              <a:defRPr sz="1998"/>
            </a:lvl5pPr>
            <a:lvl6pPr marL="2284582" indent="0">
              <a:buNone/>
              <a:defRPr sz="1998"/>
            </a:lvl6pPr>
            <a:lvl7pPr marL="2741499" indent="0">
              <a:buNone/>
              <a:defRPr sz="1998"/>
            </a:lvl7pPr>
            <a:lvl8pPr marL="3198416" indent="0">
              <a:buNone/>
              <a:defRPr sz="1998"/>
            </a:lvl8pPr>
            <a:lvl9pPr marL="3655332" indent="0">
              <a:buNone/>
              <a:defRPr sz="1998"/>
            </a:lvl9pPr>
          </a:lstStyle>
          <a:p>
            <a:pPr lvl="0"/>
            <a:endParaRPr lang="en-US" noProof="0">
              <a:sym typeface="Times New Roman"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99"/>
            </a:lvl1pPr>
            <a:lvl2pPr marL="456917" indent="0">
              <a:buNone/>
              <a:defRPr sz="1200"/>
            </a:lvl2pPr>
            <a:lvl3pPr marL="913833" indent="0">
              <a:buNone/>
              <a:defRPr sz="999"/>
            </a:lvl3pPr>
            <a:lvl4pPr marL="1370750" indent="0">
              <a:buNone/>
              <a:defRPr sz="899"/>
            </a:lvl4pPr>
            <a:lvl5pPr marL="1827666" indent="0">
              <a:buNone/>
              <a:defRPr sz="899"/>
            </a:lvl5pPr>
            <a:lvl6pPr marL="2284582" indent="0">
              <a:buNone/>
              <a:defRPr sz="899"/>
            </a:lvl6pPr>
            <a:lvl7pPr marL="2741499" indent="0">
              <a:buNone/>
              <a:defRPr sz="899"/>
            </a:lvl7pPr>
            <a:lvl8pPr marL="3198416" indent="0">
              <a:buNone/>
              <a:defRPr sz="899"/>
            </a:lvl8pPr>
            <a:lvl9pPr marL="3655332" indent="0">
              <a:buNone/>
              <a:defRPr sz="899"/>
            </a:lvl9pPr>
          </a:lstStyle>
          <a:p>
            <a:pPr lvl="0"/>
            <a:r>
              <a:rPr lang="en-US"/>
              <a:t>Click to edit Master text styles</a:t>
            </a:r>
          </a:p>
        </p:txBody>
      </p:sp>
    </p:spTree>
    <p:extLst>
      <p:ext uri="{BB962C8B-B14F-4D97-AF65-F5344CB8AC3E}">
        <p14:creationId xmlns:p14="http://schemas.microsoft.com/office/powerpoint/2010/main" val="1614115066"/>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35879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0"/>
            <a:ext cx="20764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7695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326111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dirty="0"/>
              <a:t>Click to edit Master title style</a:t>
            </a:r>
          </a:p>
        </p:txBody>
      </p:sp>
      <p:sp>
        <p:nvSpPr>
          <p:cNvPr id="3" name="Text Placeholder 2"/>
          <p:cNvSpPr>
            <a:spLocks noGrp="1"/>
          </p:cNvSpPr>
          <p:nvPr>
            <p:ph type="body" sz="half" idx="1"/>
          </p:nvPr>
        </p:nvSpPr>
        <p:spPr>
          <a:xfrm>
            <a:off x="468313" y="1700213"/>
            <a:ext cx="3810000" cy="4114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430713" y="1700213"/>
            <a:ext cx="3810000" cy="4114800"/>
          </a:xfrm>
        </p:spPr>
        <p:txBody>
          <a:bodyPr/>
          <a:lstStyle/>
          <a:p>
            <a:pPr lvl="0"/>
            <a:endParaRPr lang="en-US" noProof="0"/>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3833">
              <a:defRPr/>
            </a:pPr>
            <a:endParaRPr lang="en-US" sz="1799">
              <a:solidFill>
                <a:srgbClr val="000000"/>
              </a:solidFill>
            </a:endParaRPr>
          </a:p>
        </p:txBody>
      </p:sp>
      <p:sp>
        <p:nvSpPr>
          <p:cNvPr id="6" name="Footer Placeholder 5"/>
          <p:cNvSpPr>
            <a:spLocks noGrp="1" noChangeArrowheads="1"/>
          </p:cNvSpPr>
          <p:nvPr>
            <p:ph type="ftr" sz="quarter" idx="11"/>
          </p:nvPr>
        </p:nvSpPr>
        <p:spPr>
          <a:xfrm>
            <a:off x="3124201" y="6248400"/>
            <a:ext cx="2895600" cy="457200"/>
          </a:xfrm>
          <a:prstGeom prst="rect">
            <a:avLst/>
          </a:prstGeom>
        </p:spPr>
        <p:txBody>
          <a:bodyPr/>
          <a:lstStyle>
            <a:lvl1pPr>
              <a:defRPr sz="1799" baseline="0">
                <a:latin typeface="Arial" pitchFamily="34" charset="0"/>
              </a:defRPr>
            </a:lvl1pPr>
          </a:lstStyle>
          <a:p>
            <a:pPr defTabSz="913833">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smtClean="0"/>
            </a:lvl1pPr>
          </a:lstStyle>
          <a:p>
            <a:pPr defTabSz="913833">
              <a:defRPr/>
            </a:pPr>
            <a:fld id="{1F17B412-5AF6-3544-8239-96E4D240AA27}" type="slidenum">
              <a:rPr lang="en-US" sz="1799" smtClean="0">
                <a:solidFill>
                  <a:srgbClr val="000000"/>
                </a:solidFill>
              </a:rPr>
              <a:pPr defTabSz="913833">
                <a:defRPr/>
              </a:pPr>
              <a:t>‹#›</a:t>
            </a:fld>
            <a:endParaRPr lang="en-US" sz="1799">
              <a:solidFill>
                <a:srgbClr val="000000"/>
              </a:solidFill>
            </a:endParaRPr>
          </a:p>
        </p:txBody>
      </p:sp>
    </p:spTree>
    <p:extLst>
      <p:ext uri="{BB962C8B-B14F-4D97-AF65-F5344CB8AC3E}">
        <p14:creationId xmlns:p14="http://schemas.microsoft.com/office/powerpoint/2010/main" val="30318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17" indent="0" algn="ctr">
              <a:buNone/>
              <a:defRPr/>
            </a:lvl2pPr>
            <a:lvl3pPr marL="913833" indent="0" algn="ctr">
              <a:buNone/>
              <a:defRPr/>
            </a:lvl3pPr>
            <a:lvl4pPr marL="1370750" indent="0" algn="ctr">
              <a:buNone/>
              <a:defRPr/>
            </a:lvl4pPr>
            <a:lvl5pPr marL="1827666" indent="0" algn="ctr">
              <a:buNone/>
              <a:defRPr/>
            </a:lvl5pPr>
            <a:lvl6pPr marL="2284582" indent="0" algn="ctr">
              <a:buNone/>
              <a:defRPr/>
            </a:lvl6pPr>
            <a:lvl7pPr marL="2741499" indent="0" algn="ctr">
              <a:buNone/>
              <a:defRPr/>
            </a:lvl7pPr>
            <a:lvl8pPr marL="3198416" indent="0" algn="ctr">
              <a:buNone/>
              <a:defRPr/>
            </a:lvl8pPr>
            <a:lvl9pPr marL="3655332" indent="0" algn="ctr">
              <a:buNone/>
              <a:defRPr/>
            </a:lvl9pPr>
          </a:lstStyle>
          <a:p>
            <a:r>
              <a:rPr lang="en-US"/>
              <a:t>Click to edit Master subtitle style</a:t>
            </a:r>
          </a:p>
        </p:txBody>
      </p:sp>
    </p:spTree>
    <p:extLst>
      <p:ext uri="{BB962C8B-B14F-4D97-AF65-F5344CB8AC3E}">
        <p14:creationId xmlns:p14="http://schemas.microsoft.com/office/powerpoint/2010/main" val="248591228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9032202"/>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7" name="Group 3">
            <a:extLst>
              <a:ext uri="{FF2B5EF4-FFF2-40B4-BE49-F238E27FC236}">
                <a16:creationId xmlns:a16="http://schemas.microsoft.com/office/drawing/2014/main" id="{AD47C6C6-5620-42DA-8CA7-4D381217D4CD}"/>
              </a:ext>
            </a:extLst>
          </p:cNvPr>
          <p:cNvGrpSpPr>
            <a:grpSpLocks/>
          </p:cNvGrpSpPr>
          <p:nvPr userDrawn="1"/>
        </p:nvGrpSpPr>
        <p:grpSpPr bwMode="auto">
          <a:xfrm>
            <a:off x="1828800" y="6569075"/>
            <a:ext cx="5956300" cy="276225"/>
            <a:chOff x="0" y="0"/>
            <a:chExt cx="3752" cy="174"/>
          </a:xfrm>
        </p:grpSpPr>
        <p:sp>
          <p:nvSpPr>
            <p:cNvPr id="8" name="Rectangle 4">
              <a:extLst>
                <a:ext uri="{FF2B5EF4-FFF2-40B4-BE49-F238E27FC236}">
                  <a16:creationId xmlns:a16="http://schemas.microsoft.com/office/drawing/2014/main" id="{B386CB9E-1CC3-4638-A2B3-170F429883BF}"/>
                </a:ext>
              </a:extLst>
            </p:cNvPr>
            <p:cNvSpPr>
              <a:spLocks noChangeArrowheads="1"/>
            </p:cNvSpPr>
            <p:nvPr/>
          </p:nvSpPr>
          <p:spPr bwMode="auto">
            <a:xfrm>
              <a:off x="0" y="0"/>
              <a:ext cx="3752" cy="1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200">
                <a:solidFill>
                  <a:srgbClr val="848589"/>
                </a:solidFill>
                <a:latin typeface="Century Gothic" panose="020B0502020202020204" pitchFamily="34" charset="0"/>
                <a:ea typeface="ヒラギノ明朝 ProN W3"/>
                <a:cs typeface="ヒラギノ明朝 ProN W3"/>
                <a:sym typeface="Times New Roman" panose="02020603050405020304" pitchFamily="18" charset="0"/>
              </a:endParaRPr>
            </a:p>
          </p:txBody>
        </p:sp>
        <p:sp>
          <p:nvSpPr>
            <p:cNvPr id="9" name="Rectangle 5">
              <a:extLst>
                <a:ext uri="{FF2B5EF4-FFF2-40B4-BE49-F238E27FC236}">
                  <a16:creationId xmlns:a16="http://schemas.microsoft.com/office/drawing/2014/main" id="{131BBAEE-3F38-42B3-A321-D543D137E8E6}"/>
                </a:ext>
              </a:extLst>
            </p:cNvPr>
            <p:cNvSpPr>
              <a:spLocks noChangeArrowheads="1"/>
            </p:cNvSpPr>
            <p:nvPr/>
          </p:nvSpPr>
          <p:spPr bwMode="auto">
            <a:xfrm>
              <a:off x="0" y="0"/>
              <a:ext cx="375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750"/>
                </a:spcBef>
                <a:defRPr/>
              </a:pPr>
              <a:r>
                <a:rPr lang="en-US" altLang="en-US" sz="1200" dirty="0">
                  <a:solidFill>
                    <a:srgbClr val="099B17"/>
                  </a:solidFill>
                  <a:latin typeface="Century Gothic" panose="020B0502020202020204" pitchFamily="34" charset="0"/>
                  <a:ea typeface="ヒラギノ明朝 ProN W3"/>
                  <a:cs typeface="Times New Roman" panose="02020603050405020304" pitchFamily="18" charset="0"/>
                  <a:sym typeface="Times New Roman" panose="02020603050405020304" pitchFamily="18" charset="0"/>
                </a:rPr>
                <a:t>Kevin Lyons, Ph.D. </a:t>
              </a:r>
              <a:r>
                <a:rPr lang="en-US" altLang="en-US" sz="1200" u="sng" dirty="0">
                  <a:solidFill>
                    <a:srgbClr val="000000"/>
                  </a:solidFill>
                  <a:latin typeface="Century Gothic" panose="020B0502020202020204" pitchFamily="34" charset="0"/>
                  <a:ea typeface="ヒラギノ明朝 ProN W3"/>
                  <a:cs typeface="Times New Roman" panose="02020603050405020304" pitchFamily="18" charset="0"/>
                  <a:sym typeface="Times New Roman Bold Italic" panose="02020703060505090304" pitchFamily="18" charset="0"/>
                  <a:hlinkClick r:id="rId2"/>
                </a:rPr>
                <a:t>klyons@business.rutgers.edu</a:t>
              </a:r>
              <a:r>
                <a:rPr lang="en-US" altLang="en-US" sz="1200" dirty="0">
                  <a:solidFill>
                    <a:srgbClr val="FF0000"/>
                  </a:solidFill>
                  <a:latin typeface="Century Gothic" panose="020B0502020202020204" pitchFamily="34" charset="0"/>
                  <a:ea typeface="ヒラギノ明朝 ProN W3"/>
                  <a:cs typeface="Times New Roman" panose="02020603050405020304" pitchFamily="18" charset="0"/>
                  <a:sym typeface="Times" panose="02020603050405020304" pitchFamily="18" charset="0"/>
                </a:rPr>
                <a:t>	</a:t>
              </a:r>
            </a:p>
          </p:txBody>
        </p:sp>
      </p:grpSp>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4">
            <a:extLst>
              <a:ext uri="{FF2B5EF4-FFF2-40B4-BE49-F238E27FC236}">
                <a16:creationId xmlns:a16="http://schemas.microsoft.com/office/drawing/2014/main" id="{5218705B-8633-4773-A583-77C20C867E23}"/>
              </a:ext>
            </a:extLst>
          </p:cNvPr>
          <p:cNvSpPr>
            <a:spLocks noGrp="1" noChangeArrowheads="1"/>
          </p:cNvSpPr>
          <p:nvPr>
            <p:ph type="dt" sz="half" idx="10"/>
          </p:nvPr>
        </p:nvSpPr>
        <p:spPr/>
        <p:txBody>
          <a:bodyPr/>
          <a:lstStyle>
            <a:lvl1pPr>
              <a:defRPr/>
            </a:lvl1pPr>
          </a:lstStyle>
          <a:p>
            <a:pPr>
              <a:defRPr/>
            </a:pPr>
            <a:endParaRPr lang="en-US"/>
          </a:p>
        </p:txBody>
      </p:sp>
      <p:sp>
        <p:nvSpPr>
          <p:cNvPr id="11" name="Rectangle 6">
            <a:extLst>
              <a:ext uri="{FF2B5EF4-FFF2-40B4-BE49-F238E27FC236}">
                <a16:creationId xmlns:a16="http://schemas.microsoft.com/office/drawing/2014/main" id="{52E6B3E8-18E0-4F2E-B47B-D7337CC637A1}"/>
              </a:ext>
            </a:extLst>
          </p:cNvPr>
          <p:cNvSpPr>
            <a:spLocks noGrp="1" noChangeArrowheads="1"/>
          </p:cNvSpPr>
          <p:nvPr>
            <p:ph type="sldNum" sz="quarter" idx="11"/>
          </p:nvPr>
        </p:nvSpPr>
        <p:spPr/>
        <p:txBody>
          <a:bodyPr/>
          <a:lstStyle>
            <a:lvl1pPr>
              <a:defRPr/>
            </a:lvl1pPr>
          </a:lstStyle>
          <a:p>
            <a:pPr>
              <a:defRPr/>
            </a:pPr>
            <a:fld id="{4B4B543B-6AC2-4378-818F-833DAAB7C795}" type="slidenum">
              <a:rPr lang="en-US" altLang="en-US"/>
              <a:pPr>
                <a:defRPr/>
              </a:pPr>
              <a:t>‹#›</a:t>
            </a:fld>
            <a:endParaRPr lang="en-US" altLang="en-US"/>
          </a:p>
        </p:txBody>
      </p:sp>
    </p:spTree>
    <p:extLst>
      <p:ext uri="{BB962C8B-B14F-4D97-AF65-F5344CB8AC3E}">
        <p14:creationId xmlns:p14="http://schemas.microsoft.com/office/powerpoint/2010/main" val="14550812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3998"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998"/>
            </a:lvl1pPr>
            <a:lvl2pPr marL="456917" indent="0">
              <a:buNone/>
              <a:defRPr sz="1799"/>
            </a:lvl2pPr>
            <a:lvl3pPr marL="913833" indent="0">
              <a:buNone/>
              <a:defRPr sz="1599"/>
            </a:lvl3pPr>
            <a:lvl4pPr marL="1370750" indent="0">
              <a:buNone/>
              <a:defRPr sz="1399"/>
            </a:lvl4pPr>
            <a:lvl5pPr marL="1827666" indent="0">
              <a:buNone/>
              <a:defRPr sz="1399"/>
            </a:lvl5pPr>
            <a:lvl6pPr marL="2284582" indent="0">
              <a:buNone/>
              <a:defRPr sz="1399"/>
            </a:lvl6pPr>
            <a:lvl7pPr marL="2741499" indent="0">
              <a:buNone/>
              <a:defRPr sz="1399"/>
            </a:lvl7pPr>
            <a:lvl8pPr marL="3198416" indent="0">
              <a:buNone/>
              <a:defRPr sz="1399"/>
            </a:lvl8pPr>
            <a:lvl9pPr marL="3655332" indent="0">
              <a:buNone/>
              <a:defRPr sz="1399"/>
            </a:lvl9pPr>
          </a:lstStyle>
          <a:p>
            <a:pPr lvl="0"/>
            <a:r>
              <a:rPr lang="en-US"/>
              <a:t>Click to edit Master text styles</a:t>
            </a:r>
          </a:p>
        </p:txBody>
      </p:sp>
    </p:spTree>
    <p:extLst>
      <p:ext uri="{BB962C8B-B14F-4D97-AF65-F5344CB8AC3E}">
        <p14:creationId xmlns:p14="http://schemas.microsoft.com/office/powerpoint/2010/main" val="320105209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76700" cy="487680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981200"/>
            <a:ext cx="4076700" cy="487680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6137735"/>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98" b="1"/>
            </a:lvl1pPr>
            <a:lvl2pPr marL="456917" indent="0">
              <a:buNone/>
              <a:defRPr sz="1998" b="1"/>
            </a:lvl2pPr>
            <a:lvl3pPr marL="913833" indent="0">
              <a:buNone/>
              <a:defRPr sz="1799" b="1"/>
            </a:lvl3pPr>
            <a:lvl4pPr marL="1370750" indent="0">
              <a:buNone/>
              <a:defRPr sz="1599" b="1"/>
            </a:lvl4pPr>
            <a:lvl5pPr marL="1827666" indent="0">
              <a:buNone/>
              <a:defRPr sz="1599" b="1"/>
            </a:lvl5pPr>
            <a:lvl6pPr marL="2284582" indent="0">
              <a:buNone/>
              <a:defRPr sz="1599" b="1"/>
            </a:lvl6pPr>
            <a:lvl7pPr marL="2741499" indent="0">
              <a:buNone/>
              <a:defRPr sz="1599" b="1"/>
            </a:lvl7pPr>
            <a:lvl8pPr marL="3198416" indent="0">
              <a:buNone/>
              <a:defRPr sz="1599" b="1"/>
            </a:lvl8pPr>
            <a:lvl9pPr marL="3655332" indent="0">
              <a:buNone/>
              <a:defRPr sz="1599"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98"/>
            </a:lvl1pPr>
            <a:lvl2pPr>
              <a:defRPr sz="1998"/>
            </a:lvl2pPr>
            <a:lvl3pPr>
              <a:defRPr sz="1799"/>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398" b="1"/>
            </a:lvl1pPr>
            <a:lvl2pPr marL="456917" indent="0">
              <a:buNone/>
              <a:defRPr sz="1998" b="1"/>
            </a:lvl2pPr>
            <a:lvl3pPr marL="913833" indent="0">
              <a:buNone/>
              <a:defRPr sz="1799" b="1"/>
            </a:lvl3pPr>
            <a:lvl4pPr marL="1370750" indent="0">
              <a:buNone/>
              <a:defRPr sz="1599" b="1"/>
            </a:lvl4pPr>
            <a:lvl5pPr marL="1827666" indent="0">
              <a:buNone/>
              <a:defRPr sz="1599" b="1"/>
            </a:lvl5pPr>
            <a:lvl6pPr marL="2284582" indent="0">
              <a:buNone/>
              <a:defRPr sz="1599" b="1"/>
            </a:lvl6pPr>
            <a:lvl7pPr marL="2741499" indent="0">
              <a:buNone/>
              <a:defRPr sz="1599" b="1"/>
            </a:lvl7pPr>
            <a:lvl8pPr marL="3198416" indent="0">
              <a:buNone/>
              <a:defRPr sz="1599" b="1"/>
            </a:lvl8pPr>
            <a:lvl9pPr marL="3655332" indent="0">
              <a:buNone/>
              <a:defRPr sz="1599"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398"/>
            </a:lvl1pPr>
            <a:lvl2pPr>
              <a:defRPr sz="1998"/>
            </a:lvl2pPr>
            <a:lvl3pPr>
              <a:defRPr sz="1799"/>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410133"/>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5053746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263928"/>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1998" b="1"/>
            </a:lvl1pPr>
          </a:lstStyle>
          <a:p>
            <a:r>
              <a:rPr lang="en-US"/>
              <a:t>Click to edit Master title style</a:t>
            </a:r>
          </a:p>
        </p:txBody>
      </p:sp>
      <p:sp>
        <p:nvSpPr>
          <p:cNvPr id="3" name="Content Placeholder 2"/>
          <p:cNvSpPr>
            <a:spLocks noGrp="1"/>
          </p:cNvSpPr>
          <p:nvPr>
            <p:ph idx="1"/>
          </p:nvPr>
        </p:nvSpPr>
        <p:spPr>
          <a:xfrm>
            <a:off x="3575050" y="273059"/>
            <a:ext cx="5111750" cy="5853113"/>
          </a:xfrm>
        </p:spPr>
        <p:txBody>
          <a:bodyPr/>
          <a:lstStyle>
            <a:lvl1pPr>
              <a:defRPr sz="3198"/>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399"/>
            </a:lvl1pPr>
            <a:lvl2pPr marL="456917" indent="0">
              <a:buNone/>
              <a:defRPr sz="1200"/>
            </a:lvl2pPr>
            <a:lvl3pPr marL="913833" indent="0">
              <a:buNone/>
              <a:defRPr sz="999"/>
            </a:lvl3pPr>
            <a:lvl4pPr marL="1370750" indent="0">
              <a:buNone/>
              <a:defRPr sz="899"/>
            </a:lvl4pPr>
            <a:lvl5pPr marL="1827666" indent="0">
              <a:buNone/>
              <a:defRPr sz="899"/>
            </a:lvl5pPr>
            <a:lvl6pPr marL="2284582" indent="0">
              <a:buNone/>
              <a:defRPr sz="899"/>
            </a:lvl6pPr>
            <a:lvl7pPr marL="2741499" indent="0">
              <a:buNone/>
              <a:defRPr sz="899"/>
            </a:lvl7pPr>
            <a:lvl8pPr marL="3198416" indent="0">
              <a:buNone/>
              <a:defRPr sz="899"/>
            </a:lvl8pPr>
            <a:lvl9pPr marL="3655332" indent="0">
              <a:buNone/>
              <a:defRPr sz="899"/>
            </a:lvl9pPr>
          </a:lstStyle>
          <a:p>
            <a:pPr lvl="0"/>
            <a:r>
              <a:rPr lang="en-US"/>
              <a:t>Click to edit Master text styles</a:t>
            </a:r>
          </a:p>
        </p:txBody>
      </p:sp>
    </p:spTree>
    <p:extLst>
      <p:ext uri="{BB962C8B-B14F-4D97-AF65-F5344CB8AC3E}">
        <p14:creationId xmlns:p14="http://schemas.microsoft.com/office/powerpoint/2010/main" val="423579797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98"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98"/>
            </a:lvl1pPr>
            <a:lvl2pPr marL="456917" indent="0">
              <a:buNone/>
              <a:defRPr sz="2798"/>
            </a:lvl2pPr>
            <a:lvl3pPr marL="913833" indent="0">
              <a:buNone/>
              <a:defRPr sz="2398"/>
            </a:lvl3pPr>
            <a:lvl4pPr marL="1370750" indent="0">
              <a:buNone/>
              <a:defRPr sz="1998"/>
            </a:lvl4pPr>
            <a:lvl5pPr marL="1827666" indent="0">
              <a:buNone/>
              <a:defRPr sz="1998"/>
            </a:lvl5pPr>
            <a:lvl6pPr marL="2284582" indent="0">
              <a:buNone/>
              <a:defRPr sz="1998"/>
            </a:lvl6pPr>
            <a:lvl7pPr marL="2741499" indent="0">
              <a:buNone/>
              <a:defRPr sz="1998"/>
            </a:lvl7pPr>
            <a:lvl8pPr marL="3198416" indent="0">
              <a:buNone/>
              <a:defRPr sz="1998"/>
            </a:lvl8pPr>
            <a:lvl9pPr marL="3655332" indent="0">
              <a:buNone/>
              <a:defRPr sz="1998"/>
            </a:lvl9pPr>
          </a:lstStyle>
          <a:p>
            <a:pPr lvl="0"/>
            <a:endParaRPr lang="en-US" noProof="0">
              <a:sym typeface="Times New Roman"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99"/>
            </a:lvl1pPr>
            <a:lvl2pPr marL="456917" indent="0">
              <a:buNone/>
              <a:defRPr sz="1200"/>
            </a:lvl2pPr>
            <a:lvl3pPr marL="913833" indent="0">
              <a:buNone/>
              <a:defRPr sz="999"/>
            </a:lvl3pPr>
            <a:lvl4pPr marL="1370750" indent="0">
              <a:buNone/>
              <a:defRPr sz="899"/>
            </a:lvl4pPr>
            <a:lvl5pPr marL="1827666" indent="0">
              <a:buNone/>
              <a:defRPr sz="899"/>
            </a:lvl5pPr>
            <a:lvl6pPr marL="2284582" indent="0">
              <a:buNone/>
              <a:defRPr sz="899"/>
            </a:lvl6pPr>
            <a:lvl7pPr marL="2741499" indent="0">
              <a:buNone/>
              <a:defRPr sz="899"/>
            </a:lvl7pPr>
            <a:lvl8pPr marL="3198416" indent="0">
              <a:buNone/>
              <a:defRPr sz="899"/>
            </a:lvl8pPr>
            <a:lvl9pPr marL="3655332" indent="0">
              <a:buNone/>
              <a:defRPr sz="899"/>
            </a:lvl9pPr>
          </a:lstStyle>
          <a:p>
            <a:pPr lvl="0"/>
            <a:r>
              <a:rPr lang="en-US"/>
              <a:t>Click to edit Master text styles</a:t>
            </a:r>
          </a:p>
        </p:txBody>
      </p:sp>
    </p:spTree>
    <p:extLst>
      <p:ext uri="{BB962C8B-B14F-4D97-AF65-F5344CB8AC3E}">
        <p14:creationId xmlns:p14="http://schemas.microsoft.com/office/powerpoint/2010/main" val="61235147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990937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0"/>
            <a:ext cx="20764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7695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437237"/>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4"/>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917" indent="0" algn="ctr">
              <a:buNone/>
              <a:defRPr/>
            </a:lvl2pPr>
            <a:lvl3pPr marL="913833" indent="0" algn="ctr">
              <a:buNone/>
              <a:defRPr/>
            </a:lvl3pPr>
            <a:lvl4pPr marL="1370750" indent="0" algn="ctr">
              <a:buNone/>
              <a:defRPr/>
            </a:lvl4pPr>
            <a:lvl5pPr marL="1827666" indent="0" algn="ctr">
              <a:buNone/>
              <a:defRPr/>
            </a:lvl5pPr>
            <a:lvl6pPr marL="2284582" indent="0" algn="ctr">
              <a:buNone/>
              <a:defRPr/>
            </a:lvl6pPr>
            <a:lvl7pPr marL="2741499" indent="0" algn="ctr">
              <a:buNone/>
              <a:defRPr/>
            </a:lvl7pPr>
            <a:lvl8pPr marL="3198416" indent="0" algn="ctr">
              <a:buNone/>
              <a:defRPr/>
            </a:lvl8pPr>
            <a:lvl9pPr marL="3655332" indent="0" algn="ctr">
              <a:buNone/>
              <a:defRPr/>
            </a:lvl9pPr>
          </a:lstStyle>
          <a:p>
            <a:r>
              <a:rPr lang="en-US"/>
              <a:t>Click to edit Master subtitle style</a:t>
            </a:r>
          </a:p>
        </p:txBody>
      </p:sp>
    </p:spTree>
    <p:extLst>
      <p:ext uri="{BB962C8B-B14F-4D97-AF65-F5344CB8AC3E}">
        <p14:creationId xmlns:p14="http://schemas.microsoft.com/office/powerpoint/2010/main" val="300065580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3" name="Group 3">
            <a:extLst>
              <a:ext uri="{FF2B5EF4-FFF2-40B4-BE49-F238E27FC236}">
                <a16:creationId xmlns:a16="http://schemas.microsoft.com/office/drawing/2014/main" id="{EAC29BF1-F2C6-4B86-B5B7-8E857FD290FB}"/>
              </a:ext>
            </a:extLst>
          </p:cNvPr>
          <p:cNvGrpSpPr>
            <a:grpSpLocks/>
          </p:cNvGrpSpPr>
          <p:nvPr userDrawn="1"/>
        </p:nvGrpSpPr>
        <p:grpSpPr bwMode="auto">
          <a:xfrm>
            <a:off x="1828800" y="6569075"/>
            <a:ext cx="5956300" cy="276225"/>
            <a:chOff x="0" y="0"/>
            <a:chExt cx="3752" cy="174"/>
          </a:xfrm>
        </p:grpSpPr>
        <p:sp>
          <p:nvSpPr>
            <p:cNvPr id="4" name="Rectangle 4">
              <a:extLst>
                <a:ext uri="{FF2B5EF4-FFF2-40B4-BE49-F238E27FC236}">
                  <a16:creationId xmlns:a16="http://schemas.microsoft.com/office/drawing/2014/main" id="{E0201201-A8BD-4ABF-A3BE-A772E405FD65}"/>
                </a:ext>
              </a:extLst>
            </p:cNvPr>
            <p:cNvSpPr>
              <a:spLocks noChangeArrowheads="1"/>
            </p:cNvSpPr>
            <p:nvPr/>
          </p:nvSpPr>
          <p:spPr bwMode="auto">
            <a:xfrm>
              <a:off x="0" y="0"/>
              <a:ext cx="3752" cy="1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200">
                <a:solidFill>
                  <a:srgbClr val="848589"/>
                </a:solidFill>
                <a:latin typeface="Century Gothic" panose="020B0502020202020204" pitchFamily="34" charset="0"/>
                <a:ea typeface="ヒラギノ明朝 ProN W3"/>
                <a:cs typeface="ヒラギノ明朝 ProN W3"/>
                <a:sym typeface="Times New Roman" panose="02020603050405020304" pitchFamily="18" charset="0"/>
              </a:endParaRPr>
            </a:p>
          </p:txBody>
        </p:sp>
        <p:sp>
          <p:nvSpPr>
            <p:cNvPr id="5" name="Rectangle 5">
              <a:extLst>
                <a:ext uri="{FF2B5EF4-FFF2-40B4-BE49-F238E27FC236}">
                  <a16:creationId xmlns:a16="http://schemas.microsoft.com/office/drawing/2014/main" id="{A11FFD52-39B9-4965-8080-EB9831901A2F}"/>
                </a:ext>
              </a:extLst>
            </p:cNvPr>
            <p:cNvSpPr>
              <a:spLocks noChangeArrowheads="1"/>
            </p:cNvSpPr>
            <p:nvPr/>
          </p:nvSpPr>
          <p:spPr bwMode="auto">
            <a:xfrm>
              <a:off x="0" y="0"/>
              <a:ext cx="375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750"/>
                </a:spcBef>
                <a:defRPr/>
              </a:pPr>
              <a:r>
                <a:rPr lang="en-US" altLang="en-US" sz="1200" dirty="0">
                  <a:solidFill>
                    <a:srgbClr val="099B17"/>
                  </a:solidFill>
                  <a:latin typeface="Century Gothic" panose="020B0502020202020204" pitchFamily="34" charset="0"/>
                  <a:ea typeface="ヒラギノ明朝 ProN W3"/>
                  <a:cs typeface="Times New Roman" panose="02020603050405020304" pitchFamily="18" charset="0"/>
                  <a:sym typeface="Times New Roman" panose="02020603050405020304" pitchFamily="18" charset="0"/>
                </a:rPr>
                <a:t>Kevin Lyons, Ph.D. </a:t>
              </a:r>
              <a:r>
                <a:rPr lang="en-US" altLang="en-US" sz="1200" u="sng" dirty="0">
                  <a:solidFill>
                    <a:srgbClr val="000000"/>
                  </a:solidFill>
                  <a:latin typeface="Century Gothic" panose="020B0502020202020204" pitchFamily="34" charset="0"/>
                  <a:ea typeface="ヒラギノ明朝 ProN W3"/>
                  <a:cs typeface="Times New Roman" panose="02020603050405020304" pitchFamily="18" charset="0"/>
                  <a:sym typeface="Times New Roman Bold Italic" panose="02020703060505090304" pitchFamily="18" charset="0"/>
                  <a:hlinkClick r:id="rId2"/>
                </a:rPr>
                <a:t>klyons@business.rutgers.edu</a:t>
              </a:r>
              <a:r>
                <a:rPr lang="en-US" altLang="en-US" sz="1200" dirty="0">
                  <a:solidFill>
                    <a:srgbClr val="FF0000"/>
                  </a:solidFill>
                  <a:latin typeface="Century Gothic" panose="020B0502020202020204" pitchFamily="34" charset="0"/>
                  <a:ea typeface="ヒラギノ明朝 ProN W3"/>
                  <a:cs typeface="Times New Roman" panose="02020603050405020304" pitchFamily="18" charset="0"/>
                  <a:sym typeface="Times" panose="02020603050405020304" pitchFamily="18" charset="0"/>
                </a:rPr>
                <a:t>	</a:t>
              </a:r>
            </a:p>
          </p:txBody>
        </p:sp>
      </p:grpSp>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6" name="Rectangle 4">
            <a:extLst>
              <a:ext uri="{FF2B5EF4-FFF2-40B4-BE49-F238E27FC236}">
                <a16:creationId xmlns:a16="http://schemas.microsoft.com/office/drawing/2014/main" id="{ACF3DFAA-2114-496F-BED8-93CB6C1EC145}"/>
              </a:ext>
            </a:extLst>
          </p:cNvPr>
          <p:cNvSpPr>
            <a:spLocks noGrp="1" noChangeArrowheads="1"/>
          </p:cNvSpPr>
          <p:nvPr>
            <p:ph type="dt" sz="half" idx="10"/>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62356FC9-77E7-41CC-ADE2-8A49D98ACB40}"/>
              </a:ext>
            </a:extLst>
          </p:cNvPr>
          <p:cNvSpPr>
            <a:spLocks noGrp="1" noChangeArrowheads="1"/>
          </p:cNvSpPr>
          <p:nvPr>
            <p:ph type="sldNum" sz="quarter" idx="11"/>
          </p:nvPr>
        </p:nvSpPr>
        <p:spPr/>
        <p:txBody>
          <a:bodyPr/>
          <a:lstStyle>
            <a:lvl1pPr>
              <a:defRPr/>
            </a:lvl1pPr>
          </a:lstStyle>
          <a:p>
            <a:pPr>
              <a:defRPr/>
            </a:pPr>
            <a:fld id="{1BF41000-ABF1-4F46-8237-27543E1E1DA7}" type="slidenum">
              <a:rPr lang="en-US" altLang="en-US"/>
              <a:pPr>
                <a:defRPr/>
              </a:pPr>
              <a:t>‹#›</a:t>
            </a:fld>
            <a:endParaRPr lang="en-US" altLang="en-US"/>
          </a:p>
        </p:txBody>
      </p:sp>
    </p:spTree>
    <p:extLst>
      <p:ext uri="{BB962C8B-B14F-4D97-AF65-F5344CB8AC3E}">
        <p14:creationId xmlns:p14="http://schemas.microsoft.com/office/powerpoint/2010/main" val="149744431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671675"/>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9"/>
            <a:ext cx="7772400" cy="1362075"/>
          </a:xfrm>
        </p:spPr>
        <p:txBody>
          <a:bodyPr anchor="t"/>
          <a:lstStyle>
            <a:lvl1pPr algn="l">
              <a:defRPr sz="3998"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998"/>
            </a:lvl1pPr>
            <a:lvl2pPr marL="456917" indent="0">
              <a:buNone/>
              <a:defRPr sz="1799"/>
            </a:lvl2pPr>
            <a:lvl3pPr marL="913833" indent="0">
              <a:buNone/>
              <a:defRPr sz="1599"/>
            </a:lvl3pPr>
            <a:lvl4pPr marL="1370750" indent="0">
              <a:buNone/>
              <a:defRPr sz="1399"/>
            </a:lvl4pPr>
            <a:lvl5pPr marL="1827666" indent="0">
              <a:buNone/>
              <a:defRPr sz="1399"/>
            </a:lvl5pPr>
            <a:lvl6pPr marL="2284582" indent="0">
              <a:buNone/>
              <a:defRPr sz="1399"/>
            </a:lvl6pPr>
            <a:lvl7pPr marL="2741499" indent="0">
              <a:buNone/>
              <a:defRPr sz="1399"/>
            </a:lvl7pPr>
            <a:lvl8pPr marL="3198416" indent="0">
              <a:buNone/>
              <a:defRPr sz="1399"/>
            </a:lvl8pPr>
            <a:lvl9pPr marL="3655332" indent="0">
              <a:buNone/>
              <a:defRPr sz="1399"/>
            </a:lvl9pPr>
          </a:lstStyle>
          <a:p>
            <a:pPr lvl="0"/>
            <a:r>
              <a:rPr lang="en-US"/>
              <a:t>Click to edit Master text styles</a:t>
            </a:r>
          </a:p>
        </p:txBody>
      </p:sp>
    </p:spTree>
    <p:extLst>
      <p:ext uri="{BB962C8B-B14F-4D97-AF65-F5344CB8AC3E}">
        <p14:creationId xmlns:p14="http://schemas.microsoft.com/office/powerpoint/2010/main" val="293743561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76700" cy="487680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981200"/>
            <a:ext cx="4076700" cy="487680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808000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98" b="1"/>
            </a:lvl1pPr>
            <a:lvl2pPr marL="456917" indent="0">
              <a:buNone/>
              <a:defRPr sz="1998" b="1"/>
            </a:lvl2pPr>
            <a:lvl3pPr marL="913833" indent="0">
              <a:buNone/>
              <a:defRPr sz="1799" b="1"/>
            </a:lvl3pPr>
            <a:lvl4pPr marL="1370750" indent="0">
              <a:buNone/>
              <a:defRPr sz="1599" b="1"/>
            </a:lvl4pPr>
            <a:lvl5pPr marL="1827666" indent="0">
              <a:buNone/>
              <a:defRPr sz="1599" b="1"/>
            </a:lvl5pPr>
            <a:lvl6pPr marL="2284582" indent="0">
              <a:buNone/>
              <a:defRPr sz="1599" b="1"/>
            </a:lvl6pPr>
            <a:lvl7pPr marL="2741499" indent="0">
              <a:buNone/>
              <a:defRPr sz="1599" b="1"/>
            </a:lvl7pPr>
            <a:lvl8pPr marL="3198416" indent="0">
              <a:buNone/>
              <a:defRPr sz="1599" b="1"/>
            </a:lvl8pPr>
            <a:lvl9pPr marL="3655332" indent="0">
              <a:buNone/>
              <a:defRPr sz="1599"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98"/>
            </a:lvl1pPr>
            <a:lvl2pPr>
              <a:defRPr sz="1998"/>
            </a:lvl2pPr>
            <a:lvl3pPr>
              <a:defRPr sz="1799"/>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398" b="1"/>
            </a:lvl1pPr>
            <a:lvl2pPr marL="456917" indent="0">
              <a:buNone/>
              <a:defRPr sz="1998" b="1"/>
            </a:lvl2pPr>
            <a:lvl3pPr marL="913833" indent="0">
              <a:buNone/>
              <a:defRPr sz="1799" b="1"/>
            </a:lvl3pPr>
            <a:lvl4pPr marL="1370750" indent="0">
              <a:buNone/>
              <a:defRPr sz="1599" b="1"/>
            </a:lvl4pPr>
            <a:lvl5pPr marL="1827666" indent="0">
              <a:buNone/>
              <a:defRPr sz="1599" b="1"/>
            </a:lvl5pPr>
            <a:lvl6pPr marL="2284582" indent="0">
              <a:buNone/>
              <a:defRPr sz="1599" b="1"/>
            </a:lvl6pPr>
            <a:lvl7pPr marL="2741499" indent="0">
              <a:buNone/>
              <a:defRPr sz="1599" b="1"/>
            </a:lvl7pPr>
            <a:lvl8pPr marL="3198416" indent="0">
              <a:buNone/>
              <a:defRPr sz="1599" b="1"/>
            </a:lvl8pPr>
            <a:lvl9pPr marL="3655332" indent="0">
              <a:buNone/>
              <a:defRPr sz="1599"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398"/>
            </a:lvl1pPr>
            <a:lvl2pPr>
              <a:defRPr sz="1998"/>
            </a:lvl2pPr>
            <a:lvl3pPr>
              <a:defRPr sz="1799"/>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230159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90036180"/>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4622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1998" b="1"/>
            </a:lvl1pPr>
          </a:lstStyle>
          <a:p>
            <a:r>
              <a:rPr lang="en-US"/>
              <a:t>Click to edit Master title style</a:t>
            </a:r>
          </a:p>
        </p:txBody>
      </p:sp>
      <p:sp>
        <p:nvSpPr>
          <p:cNvPr id="3" name="Content Placeholder 2"/>
          <p:cNvSpPr>
            <a:spLocks noGrp="1"/>
          </p:cNvSpPr>
          <p:nvPr>
            <p:ph idx="1"/>
          </p:nvPr>
        </p:nvSpPr>
        <p:spPr>
          <a:xfrm>
            <a:off x="3575050" y="273059"/>
            <a:ext cx="5111750" cy="5853113"/>
          </a:xfrm>
        </p:spPr>
        <p:txBody>
          <a:bodyPr/>
          <a:lstStyle>
            <a:lvl1pPr>
              <a:defRPr sz="3198"/>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399"/>
            </a:lvl1pPr>
            <a:lvl2pPr marL="456917" indent="0">
              <a:buNone/>
              <a:defRPr sz="1200"/>
            </a:lvl2pPr>
            <a:lvl3pPr marL="913833" indent="0">
              <a:buNone/>
              <a:defRPr sz="999"/>
            </a:lvl3pPr>
            <a:lvl4pPr marL="1370750" indent="0">
              <a:buNone/>
              <a:defRPr sz="899"/>
            </a:lvl4pPr>
            <a:lvl5pPr marL="1827666" indent="0">
              <a:buNone/>
              <a:defRPr sz="899"/>
            </a:lvl5pPr>
            <a:lvl6pPr marL="2284582" indent="0">
              <a:buNone/>
              <a:defRPr sz="899"/>
            </a:lvl6pPr>
            <a:lvl7pPr marL="2741499" indent="0">
              <a:buNone/>
              <a:defRPr sz="899"/>
            </a:lvl7pPr>
            <a:lvl8pPr marL="3198416" indent="0">
              <a:buNone/>
              <a:defRPr sz="899"/>
            </a:lvl8pPr>
            <a:lvl9pPr marL="3655332" indent="0">
              <a:buNone/>
              <a:defRPr sz="899"/>
            </a:lvl9pPr>
          </a:lstStyle>
          <a:p>
            <a:pPr lvl="0"/>
            <a:r>
              <a:rPr lang="en-US"/>
              <a:t>Click to edit Master text styles</a:t>
            </a:r>
          </a:p>
        </p:txBody>
      </p:sp>
    </p:spTree>
    <p:extLst>
      <p:ext uri="{BB962C8B-B14F-4D97-AF65-F5344CB8AC3E}">
        <p14:creationId xmlns:p14="http://schemas.microsoft.com/office/powerpoint/2010/main" val="146392906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98"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98"/>
            </a:lvl1pPr>
            <a:lvl2pPr marL="456917" indent="0">
              <a:buNone/>
              <a:defRPr sz="2798"/>
            </a:lvl2pPr>
            <a:lvl3pPr marL="913833" indent="0">
              <a:buNone/>
              <a:defRPr sz="2398"/>
            </a:lvl3pPr>
            <a:lvl4pPr marL="1370750" indent="0">
              <a:buNone/>
              <a:defRPr sz="1998"/>
            </a:lvl4pPr>
            <a:lvl5pPr marL="1827666" indent="0">
              <a:buNone/>
              <a:defRPr sz="1998"/>
            </a:lvl5pPr>
            <a:lvl6pPr marL="2284582" indent="0">
              <a:buNone/>
              <a:defRPr sz="1998"/>
            </a:lvl6pPr>
            <a:lvl7pPr marL="2741499" indent="0">
              <a:buNone/>
              <a:defRPr sz="1998"/>
            </a:lvl7pPr>
            <a:lvl8pPr marL="3198416" indent="0">
              <a:buNone/>
              <a:defRPr sz="1998"/>
            </a:lvl8pPr>
            <a:lvl9pPr marL="3655332" indent="0">
              <a:buNone/>
              <a:defRPr sz="1998"/>
            </a:lvl9pPr>
          </a:lstStyle>
          <a:p>
            <a:pPr lvl="0"/>
            <a:endParaRPr lang="en-US" noProof="0">
              <a:sym typeface="Times New Roman"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99"/>
            </a:lvl1pPr>
            <a:lvl2pPr marL="456917" indent="0">
              <a:buNone/>
              <a:defRPr sz="1200"/>
            </a:lvl2pPr>
            <a:lvl3pPr marL="913833" indent="0">
              <a:buNone/>
              <a:defRPr sz="999"/>
            </a:lvl3pPr>
            <a:lvl4pPr marL="1370750" indent="0">
              <a:buNone/>
              <a:defRPr sz="899"/>
            </a:lvl4pPr>
            <a:lvl5pPr marL="1827666" indent="0">
              <a:buNone/>
              <a:defRPr sz="899"/>
            </a:lvl5pPr>
            <a:lvl6pPr marL="2284582" indent="0">
              <a:buNone/>
              <a:defRPr sz="899"/>
            </a:lvl6pPr>
            <a:lvl7pPr marL="2741499" indent="0">
              <a:buNone/>
              <a:defRPr sz="899"/>
            </a:lvl7pPr>
            <a:lvl8pPr marL="3198416" indent="0">
              <a:buNone/>
              <a:defRPr sz="899"/>
            </a:lvl8pPr>
            <a:lvl9pPr marL="3655332" indent="0">
              <a:buNone/>
              <a:defRPr sz="899"/>
            </a:lvl9pPr>
          </a:lstStyle>
          <a:p>
            <a:pPr lvl="0"/>
            <a:r>
              <a:rPr lang="en-US"/>
              <a:t>Click to edit Master text styles</a:t>
            </a:r>
          </a:p>
        </p:txBody>
      </p:sp>
    </p:spTree>
    <p:extLst>
      <p:ext uri="{BB962C8B-B14F-4D97-AF65-F5344CB8AC3E}">
        <p14:creationId xmlns:p14="http://schemas.microsoft.com/office/powerpoint/2010/main" val="370923377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515814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0"/>
            <a:ext cx="2076450" cy="6858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0"/>
            <a:ext cx="6076950" cy="685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300111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215296C7-9B73-4E89-ACF2-9BB749BF1541}"/>
              </a:ext>
            </a:extLst>
          </p:cNvPr>
          <p:cNvGrpSpPr>
            <a:grpSpLocks/>
          </p:cNvGrpSpPr>
          <p:nvPr userDrawn="1"/>
        </p:nvGrpSpPr>
        <p:grpSpPr bwMode="auto">
          <a:xfrm>
            <a:off x="1828800" y="6569075"/>
            <a:ext cx="5956300" cy="276225"/>
            <a:chOff x="0" y="0"/>
            <a:chExt cx="3752" cy="174"/>
          </a:xfrm>
        </p:grpSpPr>
        <p:sp>
          <p:nvSpPr>
            <p:cNvPr id="3" name="Rectangle 4">
              <a:extLst>
                <a:ext uri="{FF2B5EF4-FFF2-40B4-BE49-F238E27FC236}">
                  <a16:creationId xmlns:a16="http://schemas.microsoft.com/office/drawing/2014/main" id="{3B6F3441-D20F-4AC7-92F1-551F2DA0299E}"/>
                </a:ext>
              </a:extLst>
            </p:cNvPr>
            <p:cNvSpPr>
              <a:spLocks noChangeArrowheads="1"/>
            </p:cNvSpPr>
            <p:nvPr/>
          </p:nvSpPr>
          <p:spPr bwMode="auto">
            <a:xfrm>
              <a:off x="0" y="0"/>
              <a:ext cx="3752" cy="1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200">
                <a:solidFill>
                  <a:srgbClr val="848589"/>
                </a:solidFill>
                <a:latin typeface="Century Gothic" panose="020B0502020202020204" pitchFamily="34" charset="0"/>
                <a:ea typeface="ヒラギノ明朝 ProN W3"/>
                <a:cs typeface="ヒラギノ明朝 ProN W3"/>
                <a:sym typeface="Times New Roman" panose="02020603050405020304" pitchFamily="18" charset="0"/>
              </a:endParaRPr>
            </a:p>
          </p:txBody>
        </p:sp>
        <p:sp>
          <p:nvSpPr>
            <p:cNvPr id="4" name="Rectangle 5">
              <a:extLst>
                <a:ext uri="{FF2B5EF4-FFF2-40B4-BE49-F238E27FC236}">
                  <a16:creationId xmlns:a16="http://schemas.microsoft.com/office/drawing/2014/main" id="{C59EC994-C98D-4126-B8CB-A40152CB5509}"/>
                </a:ext>
              </a:extLst>
            </p:cNvPr>
            <p:cNvSpPr>
              <a:spLocks noChangeArrowheads="1"/>
            </p:cNvSpPr>
            <p:nvPr/>
          </p:nvSpPr>
          <p:spPr bwMode="auto">
            <a:xfrm>
              <a:off x="0" y="0"/>
              <a:ext cx="375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750"/>
                </a:spcBef>
                <a:defRPr/>
              </a:pPr>
              <a:r>
                <a:rPr lang="en-US" altLang="en-US" sz="1200" dirty="0">
                  <a:solidFill>
                    <a:srgbClr val="099B17"/>
                  </a:solidFill>
                  <a:latin typeface="Century Gothic" panose="020B0502020202020204" pitchFamily="34" charset="0"/>
                  <a:ea typeface="ヒラギノ明朝 ProN W3"/>
                  <a:cs typeface="Times New Roman" panose="02020603050405020304" pitchFamily="18" charset="0"/>
                  <a:sym typeface="Times New Roman" panose="02020603050405020304" pitchFamily="18" charset="0"/>
                </a:rPr>
                <a:t>Kevin Lyons, Ph.D. </a:t>
              </a:r>
              <a:r>
                <a:rPr lang="en-US" altLang="en-US" sz="1200" u="sng" dirty="0">
                  <a:solidFill>
                    <a:srgbClr val="000000"/>
                  </a:solidFill>
                  <a:latin typeface="Century Gothic" panose="020B0502020202020204" pitchFamily="34" charset="0"/>
                  <a:ea typeface="ヒラギノ明朝 ProN W3"/>
                  <a:cs typeface="Times New Roman" panose="02020603050405020304" pitchFamily="18" charset="0"/>
                  <a:sym typeface="Times New Roman Bold Italic" panose="02020703060505090304" pitchFamily="18" charset="0"/>
                  <a:hlinkClick r:id="rId2"/>
                </a:rPr>
                <a:t>klyons@business.rutgers.edu</a:t>
              </a:r>
              <a:r>
                <a:rPr lang="en-US" altLang="en-US" sz="1200" dirty="0">
                  <a:solidFill>
                    <a:srgbClr val="FF0000"/>
                  </a:solidFill>
                  <a:latin typeface="Century Gothic" panose="020B0502020202020204" pitchFamily="34" charset="0"/>
                  <a:ea typeface="ヒラギノ明朝 ProN W3"/>
                  <a:cs typeface="Times New Roman" panose="02020603050405020304" pitchFamily="18" charset="0"/>
                  <a:sym typeface="Times" panose="02020603050405020304" pitchFamily="18" charset="0"/>
                </a:rPr>
                <a:t>	</a:t>
              </a:r>
            </a:p>
          </p:txBody>
        </p:sp>
      </p:grpSp>
      <p:sp>
        <p:nvSpPr>
          <p:cNvPr id="5" name="Date Placeholder 4">
            <a:extLst>
              <a:ext uri="{FF2B5EF4-FFF2-40B4-BE49-F238E27FC236}">
                <a16:creationId xmlns:a16="http://schemas.microsoft.com/office/drawing/2014/main" id="{41B0FD37-AAB0-4891-BCF8-87762DE36FAA}"/>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6C8D87B-A82D-4A2B-AE78-9BC9C7288372}"/>
              </a:ext>
            </a:extLst>
          </p:cNvPr>
          <p:cNvSpPr>
            <a:spLocks noGrp="1" noChangeArrowheads="1"/>
          </p:cNvSpPr>
          <p:nvPr>
            <p:ph type="sldNum" sz="quarter" idx="11"/>
          </p:nvPr>
        </p:nvSpPr>
        <p:spPr/>
        <p:txBody>
          <a:bodyPr/>
          <a:lstStyle>
            <a:lvl1pPr>
              <a:defRPr/>
            </a:lvl1pPr>
          </a:lstStyle>
          <a:p>
            <a:pPr>
              <a:defRPr/>
            </a:pPr>
            <a:fld id="{4211F321-3E76-4981-844F-DA1E2A4CF254}" type="slidenum">
              <a:rPr lang="en-US" altLang="en-US"/>
              <a:pPr>
                <a:defRPr/>
              </a:pPr>
              <a:t>‹#›</a:t>
            </a:fld>
            <a:endParaRPr lang="en-US" altLang="en-US"/>
          </a:p>
        </p:txBody>
      </p:sp>
    </p:spTree>
    <p:extLst>
      <p:ext uri="{BB962C8B-B14F-4D97-AF65-F5344CB8AC3E}">
        <p14:creationId xmlns:p14="http://schemas.microsoft.com/office/powerpoint/2010/main" val="187801229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799" indent="0" algn="ctr">
              <a:buNone/>
              <a:defRPr/>
            </a:lvl2pPr>
            <a:lvl3pPr marL="913598" indent="0" algn="ctr">
              <a:buNone/>
              <a:defRPr/>
            </a:lvl3pPr>
            <a:lvl4pPr marL="1370400" indent="0" algn="ctr">
              <a:buNone/>
              <a:defRPr/>
            </a:lvl4pPr>
            <a:lvl5pPr marL="1827198" indent="0" algn="ctr">
              <a:buNone/>
              <a:defRPr/>
            </a:lvl5pPr>
            <a:lvl6pPr marL="2283998" indent="0" algn="ctr">
              <a:buNone/>
              <a:defRPr/>
            </a:lvl6pPr>
            <a:lvl7pPr marL="2740800" indent="0" algn="ctr">
              <a:buNone/>
              <a:defRPr/>
            </a:lvl7pPr>
            <a:lvl8pPr marL="3197596" indent="0" algn="ctr">
              <a:buNone/>
              <a:defRPr/>
            </a:lvl8pPr>
            <a:lvl9pPr marL="3654398" indent="0" algn="ctr">
              <a:buNone/>
              <a:defRPr/>
            </a:lvl9pPr>
          </a:lstStyle>
          <a:p>
            <a:r>
              <a:rPr lang="en-US"/>
              <a:t>Click to edit Master subtitle style</a:t>
            </a:r>
          </a:p>
        </p:txBody>
      </p:sp>
    </p:spTree>
    <p:extLst>
      <p:ext uri="{BB962C8B-B14F-4D97-AF65-F5344CB8AC3E}">
        <p14:creationId xmlns:p14="http://schemas.microsoft.com/office/powerpoint/2010/main" val="1278544617"/>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808712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4"/>
            <a:ext cx="7772400" cy="1362075"/>
          </a:xfrm>
        </p:spPr>
        <p:txBody>
          <a:bodyPr anchor="t"/>
          <a:lstStyle>
            <a:lvl1pPr algn="l">
              <a:defRPr sz="3998" b="1" cap="all"/>
            </a:lvl1pPr>
          </a:lstStyle>
          <a:p>
            <a:r>
              <a:rPr lang="en-US"/>
              <a:t>Click to edit Master title style</a:t>
            </a:r>
          </a:p>
        </p:txBody>
      </p:sp>
      <p:sp>
        <p:nvSpPr>
          <p:cNvPr id="3" name="Text Placeholder 2"/>
          <p:cNvSpPr>
            <a:spLocks noGrp="1"/>
          </p:cNvSpPr>
          <p:nvPr>
            <p:ph type="body" idx="1"/>
          </p:nvPr>
        </p:nvSpPr>
        <p:spPr>
          <a:xfrm>
            <a:off x="722313" y="2906723"/>
            <a:ext cx="7772400" cy="1500187"/>
          </a:xfrm>
        </p:spPr>
        <p:txBody>
          <a:bodyPr anchor="b"/>
          <a:lstStyle>
            <a:lvl1pPr marL="0" indent="0">
              <a:buNone/>
              <a:defRPr sz="1998"/>
            </a:lvl1pPr>
            <a:lvl2pPr marL="456799" indent="0">
              <a:buNone/>
              <a:defRPr sz="1799"/>
            </a:lvl2pPr>
            <a:lvl3pPr marL="913598" indent="0">
              <a:buNone/>
              <a:defRPr sz="1599"/>
            </a:lvl3pPr>
            <a:lvl4pPr marL="1370400" indent="0">
              <a:buNone/>
              <a:defRPr sz="1399"/>
            </a:lvl4pPr>
            <a:lvl5pPr marL="1827198" indent="0">
              <a:buNone/>
              <a:defRPr sz="1399"/>
            </a:lvl5pPr>
            <a:lvl6pPr marL="2283998" indent="0">
              <a:buNone/>
              <a:defRPr sz="1399"/>
            </a:lvl6pPr>
            <a:lvl7pPr marL="2740800" indent="0">
              <a:buNone/>
              <a:defRPr sz="1399"/>
            </a:lvl7pPr>
            <a:lvl8pPr marL="3197596" indent="0">
              <a:buNone/>
              <a:defRPr sz="1399"/>
            </a:lvl8pPr>
            <a:lvl9pPr marL="3654398" indent="0">
              <a:buNone/>
              <a:defRPr sz="1399"/>
            </a:lvl9pPr>
          </a:lstStyle>
          <a:p>
            <a:pPr lvl="0"/>
            <a:r>
              <a:rPr lang="en-US"/>
              <a:t>Click to edit Master text styles</a:t>
            </a:r>
          </a:p>
        </p:txBody>
      </p:sp>
    </p:spTree>
    <p:extLst>
      <p:ext uri="{BB962C8B-B14F-4D97-AF65-F5344CB8AC3E}">
        <p14:creationId xmlns:p14="http://schemas.microsoft.com/office/powerpoint/2010/main" val="1644821639"/>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524000"/>
            <a:ext cx="4038600" cy="533400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524000"/>
            <a:ext cx="4038600" cy="5334000"/>
          </a:xfrm>
        </p:spPr>
        <p:txBody>
          <a:bodyPr/>
          <a:lstStyle>
            <a:lvl1pPr>
              <a:defRPr sz="2798"/>
            </a:lvl1pPr>
            <a:lvl2pPr>
              <a:defRPr sz="2398"/>
            </a:lvl2pPr>
            <a:lvl3pPr>
              <a:defRPr sz="1998"/>
            </a:lvl3pPr>
            <a:lvl4pPr>
              <a:defRPr sz="1799"/>
            </a:lvl4pPr>
            <a:lvl5pPr>
              <a:defRPr sz="1799"/>
            </a:lvl5pPr>
            <a:lvl6pPr>
              <a:defRPr sz="1799"/>
            </a:lvl6pPr>
            <a:lvl7pPr>
              <a:defRPr sz="1799"/>
            </a:lvl7pPr>
            <a:lvl8pPr>
              <a:defRPr sz="1799"/>
            </a:lvl8pPr>
            <a:lvl9pPr>
              <a:defRPr sz="17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40949462"/>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398" b="1"/>
            </a:lvl1pPr>
            <a:lvl2pPr marL="456799" indent="0">
              <a:buNone/>
              <a:defRPr sz="1998" b="1"/>
            </a:lvl2pPr>
            <a:lvl3pPr marL="913598" indent="0">
              <a:buNone/>
              <a:defRPr sz="1799" b="1"/>
            </a:lvl3pPr>
            <a:lvl4pPr marL="1370400" indent="0">
              <a:buNone/>
              <a:defRPr sz="1599" b="1"/>
            </a:lvl4pPr>
            <a:lvl5pPr marL="1827198" indent="0">
              <a:buNone/>
              <a:defRPr sz="1599" b="1"/>
            </a:lvl5pPr>
            <a:lvl6pPr marL="2283998" indent="0">
              <a:buNone/>
              <a:defRPr sz="1599" b="1"/>
            </a:lvl6pPr>
            <a:lvl7pPr marL="2740800" indent="0">
              <a:buNone/>
              <a:defRPr sz="1599" b="1"/>
            </a:lvl7pPr>
            <a:lvl8pPr marL="3197596" indent="0">
              <a:buNone/>
              <a:defRPr sz="1599" b="1"/>
            </a:lvl8pPr>
            <a:lvl9pPr marL="3654398" indent="0">
              <a:buNone/>
              <a:defRPr sz="1599"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398"/>
            </a:lvl1pPr>
            <a:lvl2pPr>
              <a:defRPr sz="1998"/>
            </a:lvl2pPr>
            <a:lvl3pPr>
              <a:defRPr sz="1799"/>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398" b="1"/>
            </a:lvl1pPr>
            <a:lvl2pPr marL="456799" indent="0">
              <a:buNone/>
              <a:defRPr sz="1998" b="1"/>
            </a:lvl2pPr>
            <a:lvl3pPr marL="913598" indent="0">
              <a:buNone/>
              <a:defRPr sz="1799" b="1"/>
            </a:lvl3pPr>
            <a:lvl4pPr marL="1370400" indent="0">
              <a:buNone/>
              <a:defRPr sz="1599" b="1"/>
            </a:lvl4pPr>
            <a:lvl5pPr marL="1827198" indent="0">
              <a:buNone/>
              <a:defRPr sz="1599" b="1"/>
            </a:lvl5pPr>
            <a:lvl6pPr marL="2283998" indent="0">
              <a:buNone/>
              <a:defRPr sz="1599" b="1"/>
            </a:lvl6pPr>
            <a:lvl7pPr marL="2740800" indent="0">
              <a:buNone/>
              <a:defRPr sz="1599" b="1"/>
            </a:lvl7pPr>
            <a:lvl8pPr marL="3197596" indent="0">
              <a:buNone/>
              <a:defRPr sz="1599" b="1"/>
            </a:lvl8pPr>
            <a:lvl9pPr marL="3654398" indent="0">
              <a:buNone/>
              <a:defRPr sz="1599"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398"/>
            </a:lvl1pPr>
            <a:lvl2pPr>
              <a:defRPr sz="1998"/>
            </a:lvl2pPr>
            <a:lvl3pPr>
              <a:defRPr sz="1799"/>
            </a:lvl3pPr>
            <a:lvl4pPr>
              <a:defRPr sz="1599"/>
            </a:lvl4pPr>
            <a:lvl5pPr>
              <a:defRPr sz="1599"/>
            </a:lvl5pPr>
            <a:lvl6pPr>
              <a:defRPr sz="1599"/>
            </a:lvl6pPr>
            <a:lvl7pPr>
              <a:defRPr sz="1599"/>
            </a:lvl7pPr>
            <a:lvl8pPr>
              <a:defRPr sz="1599"/>
            </a:lvl8pPr>
            <a:lvl9pPr>
              <a:defRPr sz="1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0873996"/>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12167230"/>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416465"/>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1"/>
            <a:ext cx="3008313" cy="1162050"/>
          </a:xfrm>
        </p:spPr>
        <p:txBody>
          <a:bodyPr anchor="b"/>
          <a:lstStyle>
            <a:lvl1pPr algn="l">
              <a:defRPr sz="1998" b="1"/>
            </a:lvl1pPr>
          </a:lstStyle>
          <a:p>
            <a:r>
              <a:rPr lang="en-US"/>
              <a:t>Click to edit Master title style</a:t>
            </a:r>
          </a:p>
        </p:txBody>
      </p:sp>
      <p:sp>
        <p:nvSpPr>
          <p:cNvPr id="3" name="Content Placeholder 2"/>
          <p:cNvSpPr>
            <a:spLocks noGrp="1"/>
          </p:cNvSpPr>
          <p:nvPr>
            <p:ph idx="1"/>
          </p:nvPr>
        </p:nvSpPr>
        <p:spPr>
          <a:xfrm>
            <a:off x="3575050" y="273064"/>
            <a:ext cx="5111750" cy="5853113"/>
          </a:xfrm>
        </p:spPr>
        <p:txBody>
          <a:bodyPr/>
          <a:lstStyle>
            <a:lvl1pPr>
              <a:defRPr sz="3198"/>
            </a:lvl1pPr>
            <a:lvl2pPr>
              <a:defRPr sz="2798"/>
            </a:lvl2pPr>
            <a:lvl3pPr>
              <a:defRPr sz="2398"/>
            </a:lvl3pPr>
            <a:lvl4pPr>
              <a:defRPr sz="1998"/>
            </a:lvl4pPr>
            <a:lvl5pPr>
              <a:defRPr sz="1998"/>
            </a:lvl5pPr>
            <a:lvl6pPr>
              <a:defRPr sz="1998"/>
            </a:lvl6pPr>
            <a:lvl7pPr>
              <a:defRPr sz="1998"/>
            </a:lvl7pPr>
            <a:lvl8pPr>
              <a:defRPr sz="1998"/>
            </a:lvl8pPr>
            <a:lvl9pPr>
              <a:defRPr sz="199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399"/>
            </a:lvl1pPr>
            <a:lvl2pPr marL="456799" indent="0">
              <a:buNone/>
              <a:defRPr sz="1200"/>
            </a:lvl2pPr>
            <a:lvl3pPr marL="913598" indent="0">
              <a:buNone/>
              <a:defRPr sz="999"/>
            </a:lvl3pPr>
            <a:lvl4pPr marL="1370400" indent="0">
              <a:buNone/>
              <a:defRPr sz="899"/>
            </a:lvl4pPr>
            <a:lvl5pPr marL="1827198" indent="0">
              <a:buNone/>
              <a:defRPr sz="899"/>
            </a:lvl5pPr>
            <a:lvl6pPr marL="2283998" indent="0">
              <a:buNone/>
              <a:defRPr sz="899"/>
            </a:lvl6pPr>
            <a:lvl7pPr marL="2740800" indent="0">
              <a:buNone/>
              <a:defRPr sz="899"/>
            </a:lvl7pPr>
            <a:lvl8pPr marL="3197596" indent="0">
              <a:buNone/>
              <a:defRPr sz="899"/>
            </a:lvl8pPr>
            <a:lvl9pPr marL="3654398" indent="0">
              <a:buNone/>
              <a:defRPr sz="899"/>
            </a:lvl9pPr>
          </a:lstStyle>
          <a:p>
            <a:pPr lvl="0"/>
            <a:r>
              <a:rPr lang="en-US"/>
              <a:t>Click to edit Master text styles</a:t>
            </a:r>
          </a:p>
        </p:txBody>
      </p:sp>
    </p:spTree>
    <p:extLst>
      <p:ext uri="{BB962C8B-B14F-4D97-AF65-F5344CB8AC3E}">
        <p14:creationId xmlns:p14="http://schemas.microsoft.com/office/powerpoint/2010/main" val="1266975868"/>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998"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198"/>
            </a:lvl1pPr>
            <a:lvl2pPr marL="456799" indent="0">
              <a:buNone/>
              <a:defRPr sz="2798"/>
            </a:lvl2pPr>
            <a:lvl3pPr marL="913598" indent="0">
              <a:buNone/>
              <a:defRPr sz="2398"/>
            </a:lvl3pPr>
            <a:lvl4pPr marL="1370400" indent="0">
              <a:buNone/>
              <a:defRPr sz="1998"/>
            </a:lvl4pPr>
            <a:lvl5pPr marL="1827198" indent="0">
              <a:buNone/>
              <a:defRPr sz="1998"/>
            </a:lvl5pPr>
            <a:lvl6pPr marL="2283998" indent="0">
              <a:buNone/>
              <a:defRPr sz="1998"/>
            </a:lvl6pPr>
            <a:lvl7pPr marL="2740800" indent="0">
              <a:buNone/>
              <a:defRPr sz="1998"/>
            </a:lvl7pPr>
            <a:lvl8pPr marL="3197596" indent="0">
              <a:buNone/>
              <a:defRPr sz="1998"/>
            </a:lvl8pPr>
            <a:lvl9pPr marL="3654398" indent="0">
              <a:buNone/>
              <a:defRPr sz="1998"/>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399"/>
            </a:lvl1pPr>
            <a:lvl2pPr marL="456799" indent="0">
              <a:buNone/>
              <a:defRPr sz="1200"/>
            </a:lvl2pPr>
            <a:lvl3pPr marL="913598" indent="0">
              <a:buNone/>
              <a:defRPr sz="999"/>
            </a:lvl3pPr>
            <a:lvl4pPr marL="1370400" indent="0">
              <a:buNone/>
              <a:defRPr sz="899"/>
            </a:lvl4pPr>
            <a:lvl5pPr marL="1827198" indent="0">
              <a:buNone/>
              <a:defRPr sz="899"/>
            </a:lvl5pPr>
            <a:lvl6pPr marL="2283998" indent="0">
              <a:buNone/>
              <a:defRPr sz="899"/>
            </a:lvl6pPr>
            <a:lvl7pPr marL="2740800" indent="0">
              <a:buNone/>
              <a:defRPr sz="899"/>
            </a:lvl7pPr>
            <a:lvl8pPr marL="3197596" indent="0">
              <a:buNone/>
              <a:defRPr sz="899"/>
            </a:lvl8pPr>
            <a:lvl9pPr marL="3654398" indent="0">
              <a:buNone/>
              <a:defRPr sz="899"/>
            </a:lvl9pPr>
          </a:lstStyle>
          <a:p>
            <a:pPr lvl="0"/>
            <a:r>
              <a:rPr lang="en-US"/>
              <a:t>Click to edit Master text styles</a:t>
            </a:r>
          </a:p>
        </p:txBody>
      </p:sp>
    </p:spTree>
    <p:extLst>
      <p:ext uri="{BB962C8B-B14F-4D97-AF65-F5344CB8AC3E}">
        <p14:creationId xmlns:p14="http://schemas.microsoft.com/office/powerpoint/2010/main" val="3213917264"/>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177925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FA0CFB0F-C7A2-4580-BDDA-4C1886B0C2B2}"/>
              </a:ext>
            </a:extLst>
          </p:cNvPr>
          <p:cNvGrpSpPr>
            <a:grpSpLocks/>
          </p:cNvGrpSpPr>
          <p:nvPr userDrawn="1"/>
        </p:nvGrpSpPr>
        <p:grpSpPr bwMode="auto">
          <a:xfrm>
            <a:off x="1828800" y="6569075"/>
            <a:ext cx="5956300" cy="276225"/>
            <a:chOff x="0" y="0"/>
            <a:chExt cx="3752" cy="174"/>
          </a:xfrm>
        </p:grpSpPr>
        <p:sp>
          <p:nvSpPr>
            <p:cNvPr id="6" name="Rectangle 4">
              <a:extLst>
                <a:ext uri="{FF2B5EF4-FFF2-40B4-BE49-F238E27FC236}">
                  <a16:creationId xmlns:a16="http://schemas.microsoft.com/office/drawing/2014/main" id="{90B59743-22DC-4F08-8318-4C8D7C256E49}"/>
                </a:ext>
              </a:extLst>
            </p:cNvPr>
            <p:cNvSpPr>
              <a:spLocks noChangeArrowheads="1"/>
            </p:cNvSpPr>
            <p:nvPr/>
          </p:nvSpPr>
          <p:spPr bwMode="auto">
            <a:xfrm>
              <a:off x="0" y="0"/>
              <a:ext cx="3752" cy="1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200">
                <a:solidFill>
                  <a:srgbClr val="848589"/>
                </a:solidFill>
                <a:latin typeface="Century Gothic" panose="020B0502020202020204" pitchFamily="34" charset="0"/>
                <a:ea typeface="ヒラギノ明朝 ProN W3"/>
                <a:cs typeface="ヒラギノ明朝 ProN W3"/>
                <a:sym typeface="Times New Roman" panose="02020603050405020304" pitchFamily="18" charset="0"/>
              </a:endParaRPr>
            </a:p>
          </p:txBody>
        </p:sp>
        <p:sp>
          <p:nvSpPr>
            <p:cNvPr id="7" name="Rectangle 5">
              <a:extLst>
                <a:ext uri="{FF2B5EF4-FFF2-40B4-BE49-F238E27FC236}">
                  <a16:creationId xmlns:a16="http://schemas.microsoft.com/office/drawing/2014/main" id="{B07A36D5-037D-4647-AE33-B09B3D9A874D}"/>
                </a:ext>
              </a:extLst>
            </p:cNvPr>
            <p:cNvSpPr>
              <a:spLocks noChangeArrowheads="1"/>
            </p:cNvSpPr>
            <p:nvPr/>
          </p:nvSpPr>
          <p:spPr bwMode="auto">
            <a:xfrm>
              <a:off x="0" y="0"/>
              <a:ext cx="375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750"/>
                </a:spcBef>
                <a:defRPr/>
              </a:pPr>
              <a:r>
                <a:rPr lang="en-US" altLang="en-US" sz="1200" dirty="0">
                  <a:solidFill>
                    <a:srgbClr val="099B17"/>
                  </a:solidFill>
                  <a:latin typeface="Century Gothic" panose="020B0502020202020204" pitchFamily="34" charset="0"/>
                  <a:ea typeface="ヒラギノ明朝 ProN W3"/>
                  <a:cs typeface="Times New Roman" panose="02020603050405020304" pitchFamily="18" charset="0"/>
                  <a:sym typeface="Times New Roman" panose="02020603050405020304" pitchFamily="18" charset="0"/>
                </a:rPr>
                <a:t>Kevin Lyons, Ph.D. </a:t>
              </a:r>
              <a:r>
                <a:rPr lang="en-US" altLang="en-US" sz="1200" u="sng" dirty="0">
                  <a:solidFill>
                    <a:srgbClr val="000000"/>
                  </a:solidFill>
                  <a:latin typeface="Century Gothic" panose="020B0502020202020204" pitchFamily="34" charset="0"/>
                  <a:ea typeface="ヒラギノ明朝 ProN W3"/>
                  <a:cs typeface="Times New Roman" panose="02020603050405020304" pitchFamily="18" charset="0"/>
                  <a:sym typeface="Times New Roman Bold Italic" panose="02020703060505090304" pitchFamily="18" charset="0"/>
                  <a:hlinkClick r:id="rId2"/>
                </a:rPr>
                <a:t>klyons@business.rutgers.edu</a:t>
              </a:r>
              <a:r>
                <a:rPr lang="en-US" altLang="en-US" sz="1200" dirty="0">
                  <a:solidFill>
                    <a:srgbClr val="FF0000"/>
                  </a:solidFill>
                  <a:latin typeface="Century Gothic" panose="020B0502020202020204" pitchFamily="34" charset="0"/>
                  <a:ea typeface="ヒラギノ明朝 ProN W3"/>
                  <a:cs typeface="Times New Roman" panose="02020603050405020304" pitchFamily="18" charset="0"/>
                  <a:sym typeface="Times" panose="02020603050405020304" pitchFamily="18" charset="0"/>
                </a:rPr>
                <a:t>	</a:t>
              </a:r>
            </a:p>
          </p:txBody>
        </p:sp>
      </p:grpSp>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10">
            <a:extLst>
              <a:ext uri="{FF2B5EF4-FFF2-40B4-BE49-F238E27FC236}">
                <a16:creationId xmlns:a16="http://schemas.microsoft.com/office/drawing/2014/main" id="{FA70DFD9-8C89-4DBB-9E95-837CCE01D248}"/>
              </a:ext>
            </a:extLst>
          </p:cNvPr>
          <p:cNvSpPr>
            <a:spLocks noGrp="1" noChangeArrowheads="1"/>
          </p:cNvSpPr>
          <p:nvPr>
            <p:ph type="dt" sz="half" idx="10"/>
          </p:nvPr>
        </p:nvSpPr>
        <p:spPr/>
        <p:txBody>
          <a:bodyPr/>
          <a:lstStyle>
            <a:lvl1pPr>
              <a:defRPr/>
            </a:lvl1pPr>
          </a:lstStyle>
          <a:p>
            <a:pPr>
              <a:defRPr/>
            </a:pPr>
            <a:endParaRPr lang="en-US"/>
          </a:p>
        </p:txBody>
      </p:sp>
      <p:sp>
        <p:nvSpPr>
          <p:cNvPr id="9" name="Slide Number Placeholder 11">
            <a:extLst>
              <a:ext uri="{FF2B5EF4-FFF2-40B4-BE49-F238E27FC236}">
                <a16:creationId xmlns:a16="http://schemas.microsoft.com/office/drawing/2014/main" id="{08AE1F92-7709-4F3B-B423-89EDCE065F34}"/>
              </a:ext>
            </a:extLst>
          </p:cNvPr>
          <p:cNvSpPr>
            <a:spLocks noGrp="1" noChangeArrowheads="1"/>
          </p:cNvSpPr>
          <p:nvPr>
            <p:ph type="sldNum" sz="quarter" idx="11"/>
          </p:nvPr>
        </p:nvSpPr>
        <p:spPr/>
        <p:txBody>
          <a:bodyPr/>
          <a:lstStyle>
            <a:lvl1pPr>
              <a:defRPr/>
            </a:lvl1pPr>
          </a:lstStyle>
          <a:p>
            <a:pPr>
              <a:defRPr/>
            </a:pPr>
            <a:fld id="{B61B6A33-4650-461A-8D82-C4F27FE114C7}" type="slidenum">
              <a:rPr lang="en-US" altLang="en-US"/>
              <a:pPr>
                <a:defRPr/>
              </a:pPr>
              <a:t>‹#›</a:t>
            </a:fld>
            <a:endParaRPr lang="en-US" altLang="en-US"/>
          </a:p>
        </p:txBody>
      </p:sp>
    </p:spTree>
    <p:extLst>
      <p:ext uri="{BB962C8B-B14F-4D97-AF65-F5344CB8AC3E}">
        <p14:creationId xmlns:p14="http://schemas.microsoft.com/office/powerpoint/2010/main" val="26615551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03238"/>
            <a:ext cx="2057400" cy="6354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03238"/>
            <a:ext cx="6019800" cy="63547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4486783"/>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685800" y="2130426"/>
            <a:ext cx="7772400" cy="1470025"/>
          </a:xfrm>
        </p:spPr>
        <p:txBody>
          <a:bodyPr/>
          <a:lstStyle>
            <a:lvl1pPr algn="ctr">
              <a:defRPr>
                <a:solidFill>
                  <a:schemeClr val="bg1"/>
                </a:solidFill>
              </a:defRPr>
            </a:lvl1pPr>
          </a:lstStyle>
          <a:p>
            <a:r>
              <a:rPr lang="en-US"/>
              <a:t>Click to edit Master title style</a:t>
            </a:r>
          </a:p>
        </p:txBody>
      </p:sp>
      <p:sp>
        <p:nvSpPr>
          <p:cNvPr id="4099" name="Rectangle 3"/>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pic>
        <p:nvPicPr>
          <p:cNvPr id="5" name="Picture 8" descr="PPT_intropage_print"/>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76001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086D9AF1-49A0-B645-B576-3F8DB83B92AD}" type="slidenum">
              <a:rPr lang="en-US"/>
              <a:pPr>
                <a:defRPr/>
              </a:pPr>
              <a:t>‹#›</a:t>
            </a:fld>
            <a:endParaRPr lang="en-US"/>
          </a:p>
        </p:txBody>
      </p:sp>
    </p:spTree>
    <p:extLst>
      <p:ext uri="{BB962C8B-B14F-4D97-AF65-F5344CB8AC3E}">
        <p14:creationId xmlns:p14="http://schemas.microsoft.com/office/powerpoint/2010/main" val="20567670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9B9A1ADF-ABC3-BF4E-8994-F77F926FDE4E}" type="slidenum">
              <a:rPr lang="en-US"/>
              <a:pPr>
                <a:defRPr/>
              </a:pPr>
              <a:t>‹#›</a:t>
            </a:fld>
            <a:endParaRPr lang="en-US"/>
          </a:p>
        </p:txBody>
      </p:sp>
    </p:spTree>
    <p:extLst>
      <p:ext uri="{BB962C8B-B14F-4D97-AF65-F5344CB8AC3E}">
        <p14:creationId xmlns:p14="http://schemas.microsoft.com/office/powerpoint/2010/main" val="11064665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66900"/>
            <a:ext cx="40386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66900"/>
            <a:ext cx="4038600" cy="43449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sldNum" sz="quarter" idx="10"/>
          </p:nvPr>
        </p:nvSpPr>
        <p:spPr>
          <a:ln/>
        </p:spPr>
        <p:txBody>
          <a:bodyPr/>
          <a:lstStyle>
            <a:lvl1pPr>
              <a:defRPr/>
            </a:lvl1pPr>
          </a:lstStyle>
          <a:p>
            <a:pPr>
              <a:defRPr/>
            </a:pPr>
            <a:fld id="{82B7BBAE-70D3-5441-8AD9-C1333D998A80}" type="slidenum">
              <a:rPr lang="en-US"/>
              <a:pPr>
                <a:defRPr/>
              </a:pPr>
              <a:t>‹#›</a:t>
            </a:fld>
            <a:endParaRPr lang="en-US"/>
          </a:p>
        </p:txBody>
      </p:sp>
    </p:spTree>
    <p:extLst>
      <p:ext uri="{BB962C8B-B14F-4D97-AF65-F5344CB8AC3E}">
        <p14:creationId xmlns:p14="http://schemas.microsoft.com/office/powerpoint/2010/main" val="31375797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sldNum" sz="quarter" idx="10"/>
          </p:nvPr>
        </p:nvSpPr>
        <p:spPr>
          <a:ln/>
        </p:spPr>
        <p:txBody>
          <a:bodyPr/>
          <a:lstStyle>
            <a:lvl1pPr>
              <a:defRPr/>
            </a:lvl1pPr>
          </a:lstStyle>
          <a:p>
            <a:pPr>
              <a:defRPr/>
            </a:pPr>
            <a:fld id="{41FD9270-1FA0-F64C-8470-F8962EA3ADEC}" type="slidenum">
              <a:rPr lang="en-US"/>
              <a:pPr>
                <a:defRPr/>
              </a:pPr>
              <a:t>‹#›</a:t>
            </a:fld>
            <a:endParaRPr lang="en-US"/>
          </a:p>
        </p:txBody>
      </p:sp>
    </p:spTree>
    <p:extLst>
      <p:ext uri="{BB962C8B-B14F-4D97-AF65-F5344CB8AC3E}">
        <p14:creationId xmlns:p14="http://schemas.microsoft.com/office/powerpoint/2010/main" val="28273493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A3CBDBF5-F3BA-A043-93C5-B9A1933AE71A}" type="slidenum">
              <a:rPr lang="en-US"/>
              <a:pPr>
                <a:defRPr/>
              </a:pPr>
              <a:t>‹#›</a:t>
            </a:fld>
            <a:endParaRPr lang="en-US"/>
          </a:p>
        </p:txBody>
      </p:sp>
    </p:spTree>
    <p:extLst>
      <p:ext uri="{BB962C8B-B14F-4D97-AF65-F5344CB8AC3E}">
        <p14:creationId xmlns:p14="http://schemas.microsoft.com/office/powerpoint/2010/main" val="8636244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4469AF1C-0679-D643-8BCA-36A23502E9B1}" type="slidenum">
              <a:rPr lang="en-US"/>
              <a:pPr>
                <a:defRPr/>
              </a:pPr>
              <a:t>‹#›</a:t>
            </a:fld>
            <a:endParaRPr lang="en-US"/>
          </a:p>
        </p:txBody>
      </p:sp>
    </p:spTree>
    <p:extLst>
      <p:ext uri="{BB962C8B-B14F-4D97-AF65-F5344CB8AC3E}">
        <p14:creationId xmlns:p14="http://schemas.microsoft.com/office/powerpoint/2010/main" val="13133022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FB5255F3-8718-0C41-90D2-68D18C936689}" type="slidenum">
              <a:rPr lang="en-US"/>
              <a:pPr>
                <a:defRPr/>
              </a:pPr>
              <a:t>‹#›</a:t>
            </a:fld>
            <a:endParaRPr lang="en-US"/>
          </a:p>
        </p:txBody>
      </p:sp>
    </p:spTree>
    <p:extLst>
      <p:ext uri="{BB962C8B-B14F-4D97-AF65-F5344CB8AC3E}">
        <p14:creationId xmlns:p14="http://schemas.microsoft.com/office/powerpoint/2010/main" val="35275414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D9D4346C-8EA3-4343-85B3-EA20A9D416B8}" type="slidenum">
              <a:rPr lang="en-US"/>
              <a:pPr>
                <a:defRPr/>
              </a:pPr>
              <a:t>‹#›</a:t>
            </a:fld>
            <a:endParaRPr lang="en-US"/>
          </a:p>
        </p:txBody>
      </p:sp>
    </p:spTree>
    <p:extLst>
      <p:ext uri="{BB962C8B-B14F-4D97-AF65-F5344CB8AC3E}">
        <p14:creationId xmlns:p14="http://schemas.microsoft.com/office/powerpoint/2010/main" val="39659507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74CF04BC-75AE-4EDD-9FA4-1AE122AC3891}"/>
              </a:ext>
            </a:extLst>
          </p:cNvPr>
          <p:cNvGrpSpPr>
            <a:grpSpLocks/>
          </p:cNvGrpSpPr>
          <p:nvPr userDrawn="1"/>
        </p:nvGrpSpPr>
        <p:grpSpPr bwMode="auto">
          <a:xfrm>
            <a:off x="1828800" y="6569075"/>
            <a:ext cx="5956300" cy="276225"/>
            <a:chOff x="0" y="0"/>
            <a:chExt cx="3752" cy="174"/>
          </a:xfrm>
        </p:grpSpPr>
        <p:sp>
          <p:nvSpPr>
            <p:cNvPr id="6" name="Rectangle 4">
              <a:extLst>
                <a:ext uri="{FF2B5EF4-FFF2-40B4-BE49-F238E27FC236}">
                  <a16:creationId xmlns:a16="http://schemas.microsoft.com/office/drawing/2014/main" id="{67ADF805-7F4B-479A-AF9D-FA193E6BA19D}"/>
                </a:ext>
              </a:extLst>
            </p:cNvPr>
            <p:cNvSpPr>
              <a:spLocks noChangeArrowheads="1"/>
            </p:cNvSpPr>
            <p:nvPr/>
          </p:nvSpPr>
          <p:spPr bwMode="auto">
            <a:xfrm>
              <a:off x="0" y="0"/>
              <a:ext cx="3752" cy="1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200">
                <a:solidFill>
                  <a:srgbClr val="848589"/>
                </a:solidFill>
                <a:latin typeface="Century Gothic" panose="020B0502020202020204" pitchFamily="34" charset="0"/>
                <a:ea typeface="ヒラギノ明朝 ProN W3"/>
                <a:cs typeface="ヒラギノ明朝 ProN W3"/>
                <a:sym typeface="Times New Roman" panose="02020603050405020304" pitchFamily="18" charset="0"/>
              </a:endParaRPr>
            </a:p>
          </p:txBody>
        </p:sp>
        <p:sp>
          <p:nvSpPr>
            <p:cNvPr id="7" name="Rectangle 5">
              <a:extLst>
                <a:ext uri="{FF2B5EF4-FFF2-40B4-BE49-F238E27FC236}">
                  <a16:creationId xmlns:a16="http://schemas.microsoft.com/office/drawing/2014/main" id="{A2DB4FB7-0FBD-48F7-8B67-61414A7C1B5C}"/>
                </a:ext>
              </a:extLst>
            </p:cNvPr>
            <p:cNvSpPr>
              <a:spLocks noChangeArrowheads="1"/>
            </p:cNvSpPr>
            <p:nvPr/>
          </p:nvSpPr>
          <p:spPr bwMode="auto">
            <a:xfrm>
              <a:off x="0" y="0"/>
              <a:ext cx="375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750"/>
                </a:spcBef>
                <a:defRPr/>
              </a:pPr>
              <a:r>
                <a:rPr lang="en-US" altLang="en-US" sz="1200" dirty="0">
                  <a:solidFill>
                    <a:srgbClr val="099B17"/>
                  </a:solidFill>
                  <a:latin typeface="Century Gothic" panose="020B0502020202020204" pitchFamily="34" charset="0"/>
                  <a:ea typeface="ヒラギノ明朝 ProN W3"/>
                  <a:cs typeface="Times New Roman" panose="02020603050405020304" pitchFamily="18" charset="0"/>
                  <a:sym typeface="Times New Roman" panose="02020603050405020304" pitchFamily="18" charset="0"/>
                </a:rPr>
                <a:t>Kevin Lyons, Ph.D. </a:t>
              </a:r>
              <a:r>
                <a:rPr lang="en-US" altLang="en-US" sz="1200" u="sng" dirty="0">
                  <a:solidFill>
                    <a:srgbClr val="000000"/>
                  </a:solidFill>
                  <a:latin typeface="Century Gothic" panose="020B0502020202020204" pitchFamily="34" charset="0"/>
                  <a:ea typeface="ヒラギノ明朝 ProN W3"/>
                  <a:cs typeface="Times New Roman" panose="02020603050405020304" pitchFamily="18" charset="0"/>
                  <a:sym typeface="Times New Roman Bold Italic" panose="02020703060505090304" pitchFamily="18" charset="0"/>
                  <a:hlinkClick r:id="rId2"/>
                </a:rPr>
                <a:t>klyons@business.rutgers.edu</a:t>
              </a:r>
              <a:r>
                <a:rPr lang="en-US" altLang="en-US" sz="1200" dirty="0">
                  <a:solidFill>
                    <a:srgbClr val="FF0000"/>
                  </a:solidFill>
                  <a:latin typeface="Century Gothic" panose="020B0502020202020204" pitchFamily="34" charset="0"/>
                  <a:ea typeface="ヒラギノ明朝 ProN W3"/>
                  <a:cs typeface="Times New Roman" panose="02020603050405020304" pitchFamily="18" charset="0"/>
                  <a:sym typeface="Times" panose="02020603050405020304" pitchFamily="18" charset="0"/>
                </a:rPr>
                <a:t>	</a:t>
              </a:r>
            </a:p>
          </p:txBody>
        </p:sp>
      </p:gr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10">
            <a:extLst>
              <a:ext uri="{FF2B5EF4-FFF2-40B4-BE49-F238E27FC236}">
                <a16:creationId xmlns:a16="http://schemas.microsoft.com/office/drawing/2014/main" id="{0FDCAF94-1824-455B-A236-4A9612281508}"/>
              </a:ext>
            </a:extLst>
          </p:cNvPr>
          <p:cNvSpPr>
            <a:spLocks noGrp="1" noChangeArrowheads="1"/>
          </p:cNvSpPr>
          <p:nvPr>
            <p:ph type="dt" sz="half" idx="10"/>
          </p:nvPr>
        </p:nvSpPr>
        <p:spPr/>
        <p:txBody>
          <a:bodyPr/>
          <a:lstStyle>
            <a:lvl1pPr>
              <a:defRPr/>
            </a:lvl1pPr>
          </a:lstStyle>
          <a:p>
            <a:pPr>
              <a:defRPr/>
            </a:pPr>
            <a:endParaRPr lang="en-US"/>
          </a:p>
        </p:txBody>
      </p:sp>
      <p:sp>
        <p:nvSpPr>
          <p:cNvPr id="9" name="Slide Number Placeholder 11">
            <a:extLst>
              <a:ext uri="{FF2B5EF4-FFF2-40B4-BE49-F238E27FC236}">
                <a16:creationId xmlns:a16="http://schemas.microsoft.com/office/drawing/2014/main" id="{F07D27AA-025D-4352-B80C-95546182143B}"/>
              </a:ext>
            </a:extLst>
          </p:cNvPr>
          <p:cNvSpPr>
            <a:spLocks noGrp="1" noChangeArrowheads="1"/>
          </p:cNvSpPr>
          <p:nvPr>
            <p:ph type="sldNum" sz="quarter" idx="11"/>
          </p:nvPr>
        </p:nvSpPr>
        <p:spPr/>
        <p:txBody>
          <a:bodyPr/>
          <a:lstStyle>
            <a:lvl1pPr>
              <a:defRPr/>
            </a:lvl1pPr>
          </a:lstStyle>
          <a:p>
            <a:pPr>
              <a:defRPr/>
            </a:pPr>
            <a:fld id="{4B9B6BF4-C2A5-4ADD-88FB-9A3E7F2DA252}" type="slidenum">
              <a:rPr lang="en-US" altLang="en-US"/>
              <a:pPr>
                <a:defRPr/>
              </a:pPr>
              <a:t>‹#›</a:t>
            </a:fld>
            <a:endParaRPr lang="en-US" altLang="en-US"/>
          </a:p>
        </p:txBody>
      </p:sp>
    </p:spTree>
    <p:extLst>
      <p:ext uri="{BB962C8B-B14F-4D97-AF65-F5344CB8AC3E}">
        <p14:creationId xmlns:p14="http://schemas.microsoft.com/office/powerpoint/2010/main" val="21474752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36B5B5D9-24FF-2F42-B18F-3B8907ABBBE1}" type="slidenum">
              <a:rPr lang="en-US"/>
              <a:pPr>
                <a:defRPr/>
              </a:pPr>
              <a:t>‹#›</a:t>
            </a:fld>
            <a:endParaRPr lang="en-US"/>
          </a:p>
        </p:txBody>
      </p:sp>
    </p:spTree>
    <p:extLst>
      <p:ext uri="{BB962C8B-B14F-4D97-AF65-F5344CB8AC3E}">
        <p14:creationId xmlns:p14="http://schemas.microsoft.com/office/powerpoint/2010/main" val="365756608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66788"/>
            <a:ext cx="2057400" cy="5245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966788"/>
            <a:ext cx="6019800" cy="5245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sldNum" sz="quarter" idx="10"/>
          </p:nvPr>
        </p:nvSpPr>
        <p:spPr>
          <a:ln/>
        </p:spPr>
        <p:txBody>
          <a:bodyPr/>
          <a:lstStyle>
            <a:lvl1pPr>
              <a:defRPr/>
            </a:lvl1pPr>
          </a:lstStyle>
          <a:p>
            <a:pPr>
              <a:defRPr/>
            </a:pPr>
            <a:fld id="{AF6927BD-0890-8B4A-BF54-AA43BDCAB175}" type="slidenum">
              <a:rPr lang="en-US"/>
              <a:pPr>
                <a:defRPr/>
              </a:pPr>
              <a:t>‹#›</a:t>
            </a:fld>
            <a:endParaRPr lang="en-US"/>
          </a:p>
        </p:txBody>
      </p:sp>
    </p:spTree>
    <p:extLst>
      <p:ext uri="{BB962C8B-B14F-4D97-AF65-F5344CB8AC3E}">
        <p14:creationId xmlns:p14="http://schemas.microsoft.com/office/powerpoint/2010/main" val="214601564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7AD6AB1F-F89F-4DB1-9E90-7A2AF9DFD287}"/>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5" name="Rectangle 20">
            <a:extLst>
              <a:ext uri="{FF2B5EF4-FFF2-40B4-BE49-F238E27FC236}">
                <a16:creationId xmlns:a16="http://schemas.microsoft.com/office/drawing/2014/main" id="{EFB8CFBD-861A-4D34-A6B5-ECD4DBFC91FE}"/>
              </a:ext>
            </a:extLst>
          </p:cNvPr>
          <p:cNvSpPr>
            <a:spLocks noChangeArrowheads="1"/>
          </p:cNvSpPr>
          <p:nvPr/>
        </p:nvSpPr>
        <p:spPr bwMode="white">
          <a:xfrm>
            <a:off x="8991600" y="3175"/>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6" name="Rectangle 21">
            <a:extLst>
              <a:ext uri="{FF2B5EF4-FFF2-40B4-BE49-F238E27FC236}">
                <a16:creationId xmlns:a16="http://schemas.microsoft.com/office/drawing/2014/main" id="{C7A215E8-8E6C-43A1-8ED0-77D62F1772C9}"/>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7" name="Rectangle 23">
            <a:extLst>
              <a:ext uri="{FF2B5EF4-FFF2-40B4-BE49-F238E27FC236}">
                <a16:creationId xmlns:a16="http://schemas.microsoft.com/office/drawing/2014/main" id="{66D64603-30E0-41B8-B51D-56A7AB492441}"/>
              </a:ext>
            </a:extLst>
          </p:cNvPr>
          <p:cNvSpPr>
            <a:spLocks noChangeArrowheads="1"/>
          </p:cNvSpPr>
          <p:nvPr/>
        </p:nvSpPr>
        <p:spPr bwMode="white">
          <a:xfrm>
            <a:off x="0" y="0"/>
            <a:ext cx="9144000" cy="25146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10" name="Rectangle 9">
            <a:extLst>
              <a:ext uri="{FF2B5EF4-FFF2-40B4-BE49-F238E27FC236}">
                <a16:creationId xmlns:a16="http://schemas.microsoft.com/office/drawing/2014/main" id="{5DA8E283-BFB9-4AA8-A7B0-F6373400F30E}"/>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11" name="Straight Connector 10">
            <a:extLst>
              <a:ext uri="{FF2B5EF4-FFF2-40B4-BE49-F238E27FC236}">
                <a16:creationId xmlns:a16="http://schemas.microsoft.com/office/drawing/2014/main" id="{EFCEF0BE-7E31-4F49-91A3-E73D448791D4}"/>
              </a:ext>
            </a:extLst>
          </p:cNvPr>
          <p:cNvSpPr>
            <a:spLocks noChangeShapeType="1"/>
          </p:cNvSpPr>
          <p:nvPr/>
        </p:nvSpPr>
        <p:spPr bwMode="auto">
          <a:xfrm>
            <a:off x="155575" y="241935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12" name="Rectangle 11">
            <a:extLst>
              <a:ext uri="{FF2B5EF4-FFF2-40B4-BE49-F238E27FC236}">
                <a16:creationId xmlns:a16="http://schemas.microsoft.com/office/drawing/2014/main" id="{58E835A8-D988-43B4-97AC-56DB299E9168}"/>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dirty="0">
              <a:latin typeface="+mn-lt"/>
            </a:endParaRPr>
          </a:p>
        </p:txBody>
      </p:sp>
      <p:sp>
        <p:nvSpPr>
          <p:cNvPr id="13" name="Oval 12">
            <a:extLst>
              <a:ext uri="{FF2B5EF4-FFF2-40B4-BE49-F238E27FC236}">
                <a16:creationId xmlns:a16="http://schemas.microsoft.com/office/drawing/2014/main" id="{3943F3FD-ED39-43F4-89EC-BD91A4637437}"/>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4" name="Oval 13">
            <a:extLst>
              <a:ext uri="{FF2B5EF4-FFF2-40B4-BE49-F238E27FC236}">
                <a16:creationId xmlns:a16="http://schemas.microsoft.com/office/drawing/2014/main" id="{764D7B0C-F859-4BB4-8675-C2DDC2DA829F}"/>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9" name="Subtitle 8"/>
          <p:cNvSpPr>
            <a:spLocks noGrp="1"/>
          </p:cNvSpPr>
          <p:nvPr>
            <p:ph type="subTitle" idx="1"/>
          </p:nvPr>
        </p:nvSpPr>
        <p:spPr>
          <a:xfrm>
            <a:off x="1371600" y="2819400"/>
            <a:ext cx="6400800" cy="1752600"/>
          </a:xfrm>
        </p:spPr>
        <p:txBody>
          <a:bodyPr/>
          <a:lstStyle>
            <a:lvl1pPr marL="0" indent="0" algn="ctr">
              <a:buNone/>
              <a:defRPr sz="1200" b="1" cap="all" spc="188" baseline="0">
                <a:solidFill>
                  <a:schemeClr val="tx2"/>
                </a:solidFill>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lang="en-US"/>
              <a:t>Click to edit Master subtitle style</a:t>
            </a:r>
          </a:p>
        </p:txBody>
      </p:sp>
      <p:sp>
        <p:nvSpPr>
          <p:cNvPr id="8" name="Title 7"/>
          <p:cNvSpPr>
            <a:spLocks noGrp="1"/>
          </p:cNvSpPr>
          <p:nvPr>
            <p:ph type="ctrTitle"/>
          </p:nvPr>
        </p:nvSpPr>
        <p:spPr>
          <a:xfrm>
            <a:off x="685800" y="381000"/>
            <a:ext cx="7772400" cy="1752600"/>
          </a:xfrm>
        </p:spPr>
        <p:txBody>
          <a:bodyPr/>
          <a:lstStyle>
            <a:lvl1pPr>
              <a:defRPr sz="315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5871077F-CDA9-4410-A18A-AC2A18C6EC72}"/>
              </a:ext>
            </a:extLst>
          </p:cNvPr>
          <p:cNvSpPr>
            <a:spLocks noGrp="1"/>
          </p:cNvSpPr>
          <p:nvPr>
            <p:ph type="dt" sz="half" idx="10"/>
          </p:nvPr>
        </p:nvSpPr>
        <p:spPr/>
        <p:txBody>
          <a:bodyPr/>
          <a:lstStyle>
            <a:lvl1pPr>
              <a:defRPr/>
            </a:lvl1pPr>
          </a:lstStyle>
          <a:p>
            <a:pPr>
              <a:defRPr/>
            </a:pPr>
            <a:fld id="{391D9347-4DBB-4085-AF50-6472547ABF6F}" type="datetimeFigureOut">
              <a:rPr lang="en-US" altLang="en-US"/>
              <a:pPr>
                <a:defRPr/>
              </a:pPr>
              <a:t>11/21/2019</a:t>
            </a:fld>
            <a:endParaRPr lang="en-US" altLang="en-US"/>
          </a:p>
        </p:txBody>
      </p:sp>
      <p:sp>
        <p:nvSpPr>
          <p:cNvPr id="16" name="Footer Placeholder 16">
            <a:extLst>
              <a:ext uri="{FF2B5EF4-FFF2-40B4-BE49-F238E27FC236}">
                <a16:creationId xmlns:a16="http://schemas.microsoft.com/office/drawing/2014/main" id="{39B04AEB-D60C-4A7D-9FE7-6203F3844912}"/>
              </a:ext>
            </a:extLst>
          </p:cNvPr>
          <p:cNvSpPr>
            <a:spLocks noGrp="1"/>
          </p:cNvSpPr>
          <p:nvPr>
            <p:ph type="ftr" sz="quarter" idx="11"/>
          </p:nvPr>
        </p:nvSpPr>
        <p:spPr/>
        <p:txBody>
          <a:bodyPr/>
          <a:lstStyle>
            <a:lvl1pPr>
              <a:defRPr/>
            </a:lvl1pPr>
          </a:lstStyle>
          <a:p>
            <a:pPr>
              <a:defRPr/>
            </a:pPr>
            <a:endParaRPr lang="en-US"/>
          </a:p>
        </p:txBody>
      </p:sp>
      <p:sp>
        <p:nvSpPr>
          <p:cNvPr id="17" name="Slide Number Placeholder 28">
            <a:extLst>
              <a:ext uri="{FF2B5EF4-FFF2-40B4-BE49-F238E27FC236}">
                <a16:creationId xmlns:a16="http://schemas.microsoft.com/office/drawing/2014/main" id="{33BC8676-A32D-4900-AA64-5619488A57F2}"/>
              </a:ext>
            </a:extLst>
          </p:cNvPr>
          <p:cNvSpPr>
            <a:spLocks noGrp="1"/>
          </p:cNvSpPr>
          <p:nvPr>
            <p:ph type="sldNum" sz="quarter" idx="12"/>
          </p:nvPr>
        </p:nvSpPr>
        <p:spPr>
          <a:xfrm>
            <a:off x="4343400" y="2198688"/>
            <a:ext cx="457200" cy="441325"/>
          </a:xfrm>
        </p:spPr>
        <p:txBody>
          <a:bodyPr/>
          <a:lstStyle>
            <a:lvl1pPr>
              <a:defRPr/>
            </a:lvl1pPr>
          </a:lstStyle>
          <a:p>
            <a:pPr>
              <a:defRPr/>
            </a:pPr>
            <a:fld id="{649EF06C-1F26-4E11-B007-B25CB252D343}" type="slidenum">
              <a:rPr lang="en-US" altLang="en-US"/>
              <a:pPr>
                <a:defRPr/>
              </a:pPr>
              <a:t>‹#›</a:t>
            </a:fld>
            <a:endParaRPr lang="en-US" altLang="en-US"/>
          </a:p>
        </p:txBody>
      </p:sp>
    </p:spTree>
    <p:extLst>
      <p:ext uri="{BB962C8B-B14F-4D97-AF65-F5344CB8AC3E}">
        <p14:creationId xmlns:p14="http://schemas.microsoft.com/office/powerpoint/2010/main" val="1668901821"/>
      </p:ext>
    </p:extLst>
  </p:cSld>
  <p:clrMapOvr>
    <a:overrideClrMapping bg1="lt1" tx1="dk1" bg2="lt2" tx2="dk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301752" y="1527048"/>
            <a:ext cx="85039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684DA-E7B6-4AAE-B168-9AD23B1440BE}"/>
              </a:ext>
            </a:extLst>
          </p:cNvPr>
          <p:cNvSpPr>
            <a:spLocks noGrp="1"/>
          </p:cNvSpPr>
          <p:nvPr>
            <p:ph type="dt" sz="half" idx="10"/>
          </p:nvPr>
        </p:nvSpPr>
        <p:spPr/>
        <p:txBody>
          <a:bodyPr/>
          <a:lstStyle>
            <a:lvl1pPr>
              <a:defRPr/>
            </a:lvl1pPr>
          </a:lstStyle>
          <a:p>
            <a:pPr>
              <a:defRPr/>
            </a:pPr>
            <a:fld id="{97F2BF64-E7B5-4853-AC7E-221F1EF74C26}" type="datetimeFigureOut">
              <a:rPr lang="en-US" altLang="en-US"/>
              <a:pPr>
                <a:defRPr/>
              </a:pPr>
              <a:t>11/21/2019</a:t>
            </a:fld>
            <a:endParaRPr lang="en-US" altLang="en-US"/>
          </a:p>
        </p:txBody>
      </p:sp>
      <p:sp>
        <p:nvSpPr>
          <p:cNvPr id="5" name="Footer Placeholder 4">
            <a:extLst>
              <a:ext uri="{FF2B5EF4-FFF2-40B4-BE49-F238E27FC236}">
                <a16:creationId xmlns:a16="http://schemas.microsoft.com/office/drawing/2014/main" id="{C93E61FF-BF09-4784-A0E0-1CA4723391A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25D47A7-4127-4AE4-93FD-885FC21E4807}"/>
              </a:ext>
            </a:extLst>
          </p:cNvPr>
          <p:cNvSpPr>
            <a:spLocks noGrp="1"/>
          </p:cNvSpPr>
          <p:nvPr>
            <p:ph type="sldNum" sz="quarter" idx="12"/>
          </p:nvPr>
        </p:nvSpPr>
        <p:spPr>
          <a:xfrm>
            <a:off x="4362450" y="1027113"/>
            <a:ext cx="457200" cy="441325"/>
          </a:xfrm>
        </p:spPr>
        <p:txBody>
          <a:bodyPr/>
          <a:lstStyle>
            <a:lvl1pPr>
              <a:defRPr/>
            </a:lvl1pPr>
          </a:lstStyle>
          <a:p>
            <a:pPr>
              <a:defRPr/>
            </a:pPr>
            <a:fld id="{C3704ADF-0B1A-4C4D-95ED-66457CCC97A3}" type="slidenum">
              <a:rPr lang="en-US" altLang="en-US"/>
              <a:pPr>
                <a:defRPr/>
              </a:pPr>
              <a:t>‹#›</a:t>
            </a:fld>
            <a:endParaRPr lang="en-US" altLang="en-US"/>
          </a:p>
        </p:txBody>
      </p:sp>
    </p:spTree>
    <p:extLst>
      <p:ext uri="{BB962C8B-B14F-4D97-AF65-F5344CB8AC3E}">
        <p14:creationId xmlns:p14="http://schemas.microsoft.com/office/powerpoint/2010/main" val="1584447346"/>
      </p:ext>
    </p:extLst>
  </p:cSld>
  <p:clrMapOvr>
    <a:overrideClrMapping bg1="lt1" tx1="dk1" bg2="lt2" tx2="dk2" accent1="accent1" accent2="accent2" accent3="accent3" accent4="accent4" accent5="accent5" accent6="accent6" hlink="hlink" folHlink="folHlink"/>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D5A61FD8-27E5-43B6-983F-207E25F7BBBD}"/>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5" name="Rectangle 20">
            <a:extLst>
              <a:ext uri="{FF2B5EF4-FFF2-40B4-BE49-F238E27FC236}">
                <a16:creationId xmlns:a16="http://schemas.microsoft.com/office/drawing/2014/main" id="{36B3719A-0D6C-4EE6-9B7E-A16668C9B7B3}"/>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6" name="Rectangle 21">
            <a:extLst>
              <a:ext uri="{FF2B5EF4-FFF2-40B4-BE49-F238E27FC236}">
                <a16:creationId xmlns:a16="http://schemas.microsoft.com/office/drawing/2014/main" id="{C31CDC85-5A32-4031-B872-E58F674D5074}"/>
              </a:ext>
            </a:extLst>
          </p:cNvPr>
          <p:cNvSpPr>
            <a:spLocks noChangeArrowheads="1"/>
          </p:cNvSpPr>
          <p:nvPr/>
        </p:nvSpPr>
        <p:spPr bwMode="white">
          <a:xfrm>
            <a:off x="0" y="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7" name="Rectangle 23">
            <a:extLst>
              <a:ext uri="{FF2B5EF4-FFF2-40B4-BE49-F238E27FC236}">
                <a16:creationId xmlns:a16="http://schemas.microsoft.com/office/drawing/2014/main" id="{22D16401-278F-4E7F-A90B-766172651853}"/>
              </a:ext>
            </a:extLst>
          </p:cNvPr>
          <p:cNvSpPr>
            <a:spLocks noChangeArrowheads="1"/>
          </p:cNvSpPr>
          <p:nvPr/>
        </p:nvSpPr>
        <p:spPr bwMode="white">
          <a:xfrm>
            <a:off x="8991600" y="1905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8" name="Rectangle 24">
            <a:extLst>
              <a:ext uri="{FF2B5EF4-FFF2-40B4-BE49-F238E27FC236}">
                <a16:creationId xmlns:a16="http://schemas.microsoft.com/office/drawing/2014/main" id="{96FE03E7-EE3C-4A1B-AEC7-A720F15CE086}"/>
              </a:ext>
            </a:extLst>
          </p:cNvPr>
          <p:cNvSpPr>
            <a:spLocks noChangeArrowheads="1"/>
          </p:cNvSpPr>
          <p:nvPr/>
        </p:nvSpPr>
        <p:spPr bwMode="white">
          <a:xfrm>
            <a:off x="152400" y="2286000"/>
            <a:ext cx="8832850" cy="304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9" name="Rectangle 25">
            <a:extLst>
              <a:ext uri="{FF2B5EF4-FFF2-40B4-BE49-F238E27FC236}">
                <a16:creationId xmlns:a16="http://schemas.microsoft.com/office/drawing/2014/main" id="{5EBC91AF-E10D-403E-A785-7979622B01D3}"/>
              </a:ext>
            </a:extLst>
          </p:cNvPr>
          <p:cNvSpPr>
            <a:spLocks noChangeArrowheads="1"/>
          </p:cNvSpPr>
          <p:nvPr/>
        </p:nvSpPr>
        <p:spPr bwMode="auto">
          <a:xfrm>
            <a:off x="155575" y="142875"/>
            <a:ext cx="8832850" cy="21399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10" name="Rectangle 9">
            <a:extLst>
              <a:ext uri="{FF2B5EF4-FFF2-40B4-BE49-F238E27FC236}">
                <a16:creationId xmlns:a16="http://schemas.microsoft.com/office/drawing/2014/main" id="{F4F18496-30EA-4071-99F6-CE427E0A854F}"/>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11" name="Rectangle 10">
            <a:extLst>
              <a:ext uri="{FF2B5EF4-FFF2-40B4-BE49-F238E27FC236}">
                <a16:creationId xmlns:a16="http://schemas.microsoft.com/office/drawing/2014/main" id="{E5A43803-DD16-4077-A191-8D134BAD14CE}"/>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dirty="0">
              <a:latin typeface="+mn-lt"/>
            </a:endParaRPr>
          </a:p>
        </p:txBody>
      </p:sp>
      <p:sp>
        <p:nvSpPr>
          <p:cNvPr id="12" name="Straight Connector 11">
            <a:extLst>
              <a:ext uri="{FF2B5EF4-FFF2-40B4-BE49-F238E27FC236}">
                <a16:creationId xmlns:a16="http://schemas.microsoft.com/office/drawing/2014/main" id="{1B534F6F-5775-4647-9903-3094842A1CB3}"/>
              </a:ext>
            </a:extLst>
          </p:cNvPr>
          <p:cNvSpPr>
            <a:spLocks noChangeShapeType="1"/>
          </p:cNvSpPr>
          <p:nvPr/>
        </p:nvSpPr>
        <p:spPr bwMode="auto">
          <a:xfrm>
            <a:off x="152400" y="2438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13" name="Oval 12">
            <a:extLst>
              <a:ext uri="{FF2B5EF4-FFF2-40B4-BE49-F238E27FC236}">
                <a16:creationId xmlns:a16="http://schemas.microsoft.com/office/drawing/2014/main" id="{A65F4F59-91D5-4019-9738-F5D99B542B0E}"/>
              </a:ext>
            </a:extLst>
          </p:cNvPr>
          <p:cNvSpPr/>
          <p:nvPr/>
        </p:nvSpPr>
        <p:spPr>
          <a:xfrm>
            <a:off x="4267200" y="211455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4" name="Oval 13">
            <a:extLst>
              <a:ext uri="{FF2B5EF4-FFF2-40B4-BE49-F238E27FC236}">
                <a16:creationId xmlns:a16="http://schemas.microsoft.com/office/drawing/2014/main" id="{B6908F21-090A-4D6F-A1A9-EC40631A8EEA}"/>
              </a:ext>
            </a:extLst>
          </p:cNvPr>
          <p:cNvSpPr/>
          <p:nvPr/>
        </p:nvSpPr>
        <p:spPr>
          <a:xfrm>
            <a:off x="4362450" y="2209800"/>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3" name="Text Placeholder 2"/>
          <p:cNvSpPr>
            <a:spLocks noGrp="1"/>
          </p:cNvSpPr>
          <p:nvPr>
            <p:ph type="body" idx="1"/>
          </p:nvPr>
        </p:nvSpPr>
        <p:spPr>
          <a:xfrm>
            <a:off x="1368426" y="2743200"/>
            <a:ext cx="6480174" cy="1673225"/>
          </a:xfrm>
        </p:spPr>
        <p:txBody>
          <a:bodyPr/>
          <a:lstStyle>
            <a:lvl1pPr marL="0" indent="0" algn="ctr">
              <a:buNone/>
              <a:defRPr sz="1200" b="1" cap="all" spc="188" baseline="0">
                <a:solidFill>
                  <a:schemeClr val="tx2"/>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722313" y="533400"/>
            <a:ext cx="7772400" cy="1524000"/>
          </a:xfrm>
        </p:spPr>
        <p:txBody>
          <a:bodyPr/>
          <a:lstStyle>
            <a:lvl1pPr algn="ctr">
              <a:buNone/>
              <a:defRPr sz="315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084BAAE3-BEC0-4D21-A57F-D6D98C2860FA}"/>
              </a:ext>
            </a:extLst>
          </p:cNvPr>
          <p:cNvSpPr>
            <a:spLocks noGrp="1"/>
          </p:cNvSpPr>
          <p:nvPr>
            <p:ph type="ftr" sz="quarter" idx="10"/>
          </p:nvPr>
        </p:nvSpPr>
        <p:spPr/>
        <p:txBody>
          <a:bodyPr/>
          <a:lstStyle>
            <a:lvl1pPr>
              <a:defRPr/>
            </a:lvl1pPr>
          </a:lstStyle>
          <a:p>
            <a:pPr>
              <a:defRPr/>
            </a:pPr>
            <a:endParaRPr lang="en-US"/>
          </a:p>
        </p:txBody>
      </p:sp>
      <p:sp>
        <p:nvSpPr>
          <p:cNvPr id="16" name="Date Placeholder 3">
            <a:extLst>
              <a:ext uri="{FF2B5EF4-FFF2-40B4-BE49-F238E27FC236}">
                <a16:creationId xmlns:a16="http://schemas.microsoft.com/office/drawing/2014/main" id="{AF9DE06B-BCF8-4BF7-A18B-89D3C46483C6}"/>
              </a:ext>
            </a:extLst>
          </p:cNvPr>
          <p:cNvSpPr>
            <a:spLocks noGrp="1"/>
          </p:cNvSpPr>
          <p:nvPr>
            <p:ph type="dt" sz="half" idx="11"/>
          </p:nvPr>
        </p:nvSpPr>
        <p:spPr/>
        <p:txBody>
          <a:bodyPr/>
          <a:lstStyle>
            <a:lvl1pPr>
              <a:defRPr/>
            </a:lvl1pPr>
          </a:lstStyle>
          <a:p>
            <a:pPr>
              <a:defRPr/>
            </a:pPr>
            <a:fld id="{5013AF99-B2C3-4D49-9F1C-754768311A43}" type="datetimeFigureOut">
              <a:rPr lang="en-US" altLang="en-US"/>
              <a:pPr>
                <a:defRPr/>
              </a:pPr>
              <a:t>11/21/2019</a:t>
            </a:fld>
            <a:endParaRPr lang="en-US" altLang="en-US"/>
          </a:p>
        </p:txBody>
      </p:sp>
      <p:sp>
        <p:nvSpPr>
          <p:cNvPr id="17" name="Slide Number Placeholder 5">
            <a:extLst>
              <a:ext uri="{FF2B5EF4-FFF2-40B4-BE49-F238E27FC236}">
                <a16:creationId xmlns:a16="http://schemas.microsoft.com/office/drawing/2014/main" id="{331764C5-1683-4CEC-ADA2-08E11A65D52D}"/>
              </a:ext>
            </a:extLst>
          </p:cNvPr>
          <p:cNvSpPr>
            <a:spLocks noGrp="1"/>
          </p:cNvSpPr>
          <p:nvPr>
            <p:ph type="sldNum" sz="quarter" idx="12"/>
          </p:nvPr>
        </p:nvSpPr>
        <p:spPr>
          <a:xfrm>
            <a:off x="4343400" y="2198688"/>
            <a:ext cx="457200" cy="441325"/>
          </a:xfrm>
        </p:spPr>
        <p:txBody>
          <a:bodyPr/>
          <a:lstStyle>
            <a:lvl1pPr>
              <a:defRPr/>
            </a:lvl1pPr>
          </a:lstStyle>
          <a:p>
            <a:pPr>
              <a:defRPr/>
            </a:pPr>
            <a:fld id="{6E44B70D-3E0D-4B5B-AE7B-07265C4188CD}" type="slidenum">
              <a:rPr lang="en-US" altLang="en-US"/>
              <a:pPr>
                <a:defRPr/>
              </a:pPr>
              <a:t>‹#›</a:t>
            </a:fld>
            <a:endParaRPr lang="en-US" altLang="en-US"/>
          </a:p>
        </p:txBody>
      </p:sp>
    </p:spTree>
    <p:extLst>
      <p:ext uri="{BB962C8B-B14F-4D97-AF65-F5344CB8AC3E}">
        <p14:creationId xmlns:p14="http://schemas.microsoft.com/office/powerpoint/2010/main" val="2957081965"/>
      </p:ext>
    </p:extLst>
  </p:cSld>
  <p:clrMapOvr>
    <a:overrideClrMapping bg1="lt1" tx1="dk1" bg2="lt2" tx2="dk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bg2"/>
        </a:solidFill>
        <a:effectLst/>
      </p:bgPr>
    </p:bg>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FF3F770B-0214-4364-853C-66CAE54B281C}"/>
              </a:ext>
            </a:extLst>
          </p:cNvPr>
          <p:cNvSpPr>
            <a:spLocks noChangeShapeType="1"/>
          </p:cNvSpPr>
          <p:nvPr/>
        </p:nvSpPr>
        <p:spPr bwMode="auto">
          <a:xfrm flipV="1">
            <a:off x="4562475" y="1576388"/>
            <a:ext cx="9525" cy="4818062"/>
          </a:xfrm>
          <a:prstGeom prst="line">
            <a:avLst/>
          </a:prstGeom>
          <a:noFill/>
          <a:ln w="9525">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a:defRPr/>
            </a:pPr>
            <a:endParaRPr lang="en-US" sz="1350"/>
          </a:p>
        </p:txBody>
      </p:sp>
      <p:sp>
        <p:nvSpPr>
          <p:cNvPr id="2" name="Title 1"/>
          <p:cNvSpPr>
            <a:spLocks noGrp="1"/>
          </p:cNvSpPr>
          <p:nvPr>
            <p:ph type="title"/>
          </p:nvPr>
        </p:nvSpPr>
        <p:spPr>
          <a:xfrm>
            <a:off x="301752" y="228600"/>
            <a:ext cx="8534400" cy="758952"/>
          </a:xfrm>
        </p:spPr>
        <p:txBody>
          <a:bodyPr/>
          <a:lstStyle/>
          <a:p>
            <a:r>
              <a:rPr lang="en-US"/>
              <a:t>Click to edit Master title style</a:t>
            </a:r>
          </a:p>
        </p:txBody>
      </p:sp>
      <p:sp>
        <p:nvSpPr>
          <p:cNvPr id="10" name="Content Placeholder 9"/>
          <p:cNvSpPr>
            <a:spLocks noGrp="1"/>
          </p:cNvSpPr>
          <p:nvPr>
            <p:ph sz="half" idx="1"/>
          </p:nvPr>
        </p:nvSpPr>
        <p:spPr>
          <a:xfrm>
            <a:off x="301752" y="1371600"/>
            <a:ext cx="4038600" cy="4681728"/>
          </a:xfrm>
        </p:spPr>
        <p:txBody>
          <a:bodyPr/>
          <a:lstStyle>
            <a:lvl1pPr>
              <a:defRPr sz="1875"/>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4800600" y="1371600"/>
            <a:ext cx="4038600" cy="4681728"/>
          </a:xfrm>
        </p:spPr>
        <p:txBody>
          <a:bodyPr/>
          <a:lstStyle>
            <a:lvl1pPr>
              <a:defRPr sz="1875"/>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77CC2ED0-E61C-43B8-933A-DFEDB9A1F1DF}"/>
              </a:ext>
            </a:extLst>
          </p:cNvPr>
          <p:cNvSpPr>
            <a:spLocks noGrp="1"/>
          </p:cNvSpPr>
          <p:nvPr>
            <p:ph type="dt" sz="half" idx="10"/>
          </p:nvPr>
        </p:nvSpPr>
        <p:spPr>
          <a:xfrm>
            <a:off x="5791200" y="6410325"/>
            <a:ext cx="3044825" cy="365125"/>
          </a:xfrm>
        </p:spPr>
        <p:txBody>
          <a:bodyPr/>
          <a:lstStyle>
            <a:lvl1pPr>
              <a:defRPr/>
            </a:lvl1pPr>
          </a:lstStyle>
          <a:p>
            <a:pPr>
              <a:defRPr/>
            </a:pPr>
            <a:fld id="{D1976B4D-EDD1-4D50-899D-BF7A51269FDC}" type="datetimeFigureOut">
              <a:rPr lang="en-US" altLang="en-US"/>
              <a:pPr>
                <a:defRPr/>
              </a:pPr>
              <a:t>11/21/2019</a:t>
            </a:fld>
            <a:endParaRPr lang="en-US" altLang="en-US"/>
          </a:p>
        </p:txBody>
      </p:sp>
      <p:sp>
        <p:nvSpPr>
          <p:cNvPr id="7" name="Footer Placeholder 5">
            <a:extLst>
              <a:ext uri="{FF2B5EF4-FFF2-40B4-BE49-F238E27FC236}">
                <a16:creationId xmlns:a16="http://schemas.microsoft.com/office/drawing/2014/main" id="{7DDFA23F-C2A7-439B-8612-550858032C71}"/>
              </a:ext>
            </a:extLst>
          </p:cNvPr>
          <p:cNvSpPr>
            <a:spLocks noGrp="1"/>
          </p:cNvSpPr>
          <p:nvPr>
            <p:ph type="ftr" sz="quarter" idx="11"/>
          </p:nvPr>
        </p:nvSpPr>
        <p:spPr/>
        <p:txBody>
          <a:bodyPr/>
          <a:lstStyle>
            <a:lvl1pPr>
              <a:defRPr/>
            </a:lvl1pPr>
          </a:lstStyle>
          <a:p>
            <a:pPr>
              <a:defRPr/>
            </a:pPr>
            <a:endParaRPr lang="en-US"/>
          </a:p>
        </p:txBody>
      </p:sp>
      <p:sp>
        <p:nvSpPr>
          <p:cNvPr id="8" name="Slide Number Placeholder 6">
            <a:extLst>
              <a:ext uri="{FF2B5EF4-FFF2-40B4-BE49-F238E27FC236}">
                <a16:creationId xmlns:a16="http://schemas.microsoft.com/office/drawing/2014/main" id="{EB6CA124-06EB-425C-89AC-9A5967FA6C7D}"/>
              </a:ext>
            </a:extLst>
          </p:cNvPr>
          <p:cNvSpPr>
            <a:spLocks noGrp="1"/>
          </p:cNvSpPr>
          <p:nvPr>
            <p:ph type="sldNum" sz="quarter" idx="12"/>
          </p:nvPr>
        </p:nvSpPr>
        <p:spPr/>
        <p:txBody>
          <a:bodyPr/>
          <a:lstStyle>
            <a:lvl1pPr>
              <a:defRPr/>
            </a:lvl1pPr>
          </a:lstStyle>
          <a:p>
            <a:pPr>
              <a:defRPr/>
            </a:pPr>
            <a:fld id="{D981B227-1B51-4E9A-A20C-991B44603908}" type="slidenum">
              <a:rPr lang="en-US" altLang="en-US"/>
              <a:pPr>
                <a:defRPr/>
              </a:pPr>
              <a:t>‹#›</a:t>
            </a:fld>
            <a:endParaRPr lang="en-US" altLang="en-US"/>
          </a:p>
        </p:txBody>
      </p:sp>
    </p:spTree>
    <p:extLst>
      <p:ext uri="{BB962C8B-B14F-4D97-AF65-F5344CB8AC3E}">
        <p14:creationId xmlns:p14="http://schemas.microsoft.com/office/powerpoint/2010/main" val="1826160093"/>
      </p:ext>
    </p:extLst>
  </p:cSld>
  <p:clrMapOvr>
    <a:overrideClrMapping bg1="lt1" tx1="dk1" bg2="lt2" tx2="dk2" accent1="accent1" accent2="accent2" accent3="accent3" accent4="accent4" accent5="accent5" accent6="accent6" hlink="hlink" folHlink="folHlink"/>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Pr>
        <a:solidFill>
          <a:schemeClr val="bg2"/>
        </a:solidFill>
        <a:effectLst/>
      </p:bgPr>
    </p:bg>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629AD3B7-0916-450B-9604-09F83655E49F}"/>
              </a:ext>
            </a:extLst>
          </p:cNvPr>
          <p:cNvSpPr>
            <a:spLocks noChangeShapeType="1"/>
          </p:cNvSpPr>
          <p:nvPr/>
        </p:nvSpPr>
        <p:spPr bwMode="auto">
          <a:xfrm flipV="1">
            <a:off x="4572000" y="2200275"/>
            <a:ext cx="0" cy="4187825"/>
          </a:xfrm>
          <a:prstGeom prst="line">
            <a:avLst/>
          </a:prstGeom>
          <a:noFill/>
          <a:ln w="9525">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pPr>
              <a:defRPr/>
            </a:pPr>
            <a:endParaRPr lang="en-US" sz="1350"/>
          </a:p>
        </p:txBody>
      </p:sp>
      <p:sp>
        <p:nvSpPr>
          <p:cNvPr id="8" name="Rectangle 20">
            <a:extLst>
              <a:ext uri="{FF2B5EF4-FFF2-40B4-BE49-F238E27FC236}">
                <a16:creationId xmlns:a16="http://schemas.microsoft.com/office/drawing/2014/main" id="{3C7D78C9-2961-4B57-ACC1-B5158FB32998}"/>
              </a:ext>
            </a:extLst>
          </p:cNvPr>
          <p:cNvSpPr>
            <a:spLocks noChangeArrowheads="1"/>
          </p:cNvSpPr>
          <p:nvPr/>
        </p:nvSpPr>
        <p:spPr bwMode="white">
          <a:xfrm>
            <a:off x="0" y="0"/>
            <a:ext cx="9144000" cy="14478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9" name="Rectangle 21">
            <a:extLst>
              <a:ext uri="{FF2B5EF4-FFF2-40B4-BE49-F238E27FC236}">
                <a16:creationId xmlns:a16="http://schemas.microsoft.com/office/drawing/2014/main" id="{E931B0D1-F418-4240-A32C-43ED839D2668}"/>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10" name="Rectangle 23">
            <a:extLst>
              <a:ext uri="{FF2B5EF4-FFF2-40B4-BE49-F238E27FC236}">
                <a16:creationId xmlns:a16="http://schemas.microsoft.com/office/drawing/2014/main" id="{E0D7F58A-2F7D-444A-B153-174BF46846EF}"/>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11" name="Rectangle 24">
            <a:extLst>
              <a:ext uri="{FF2B5EF4-FFF2-40B4-BE49-F238E27FC236}">
                <a16:creationId xmlns:a16="http://schemas.microsoft.com/office/drawing/2014/main" id="{E6F720BB-B5FF-42E9-BCEB-65ABA116A2C7}"/>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12" name="Rectangle 11">
            <a:extLst>
              <a:ext uri="{FF2B5EF4-FFF2-40B4-BE49-F238E27FC236}">
                <a16:creationId xmlns:a16="http://schemas.microsoft.com/office/drawing/2014/main" id="{6E5DFD16-E1CB-42CC-B98E-D3C131A9A704}"/>
              </a:ext>
            </a:extLst>
          </p:cNvPr>
          <p:cNvSpPr/>
          <p:nvPr/>
        </p:nvSpPr>
        <p:spPr>
          <a:xfrm>
            <a:off x="152400" y="1371600"/>
            <a:ext cx="8832850"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3" name="Rectangle 12">
            <a:extLst>
              <a:ext uri="{FF2B5EF4-FFF2-40B4-BE49-F238E27FC236}">
                <a16:creationId xmlns:a16="http://schemas.microsoft.com/office/drawing/2014/main" id="{E713C12B-1EE5-4810-96DF-7184CCF6913B}"/>
              </a:ext>
            </a:extLst>
          </p:cNvPr>
          <p:cNvSpPr>
            <a:spLocks noChangeArrowheads="1"/>
          </p:cNvSpPr>
          <p:nvPr/>
        </p:nvSpPr>
        <p:spPr bwMode="auto">
          <a:xfrm>
            <a:off x="146050" y="6391275"/>
            <a:ext cx="8832850" cy="31115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14" name="Straight Connector 13">
            <a:extLst>
              <a:ext uri="{FF2B5EF4-FFF2-40B4-BE49-F238E27FC236}">
                <a16:creationId xmlns:a16="http://schemas.microsoft.com/office/drawing/2014/main" id="{E2F0102B-D6CA-477C-B357-B637632D5888}"/>
              </a:ext>
            </a:extLst>
          </p:cNvPr>
          <p:cNvSpPr>
            <a:spLocks noChangeShapeType="1"/>
          </p:cNvSpPr>
          <p:nvPr/>
        </p:nvSpPr>
        <p:spPr bwMode="auto">
          <a:xfrm>
            <a:off x="152400" y="1279525"/>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15" name="Rectangle 14">
            <a:extLst>
              <a:ext uri="{FF2B5EF4-FFF2-40B4-BE49-F238E27FC236}">
                <a16:creationId xmlns:a16="http://schemas.microsoft.com/office/drawing/2014/main" id="{92359D5E-29A1-4848-90C3-68C9B28D64C2}"/>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dirty="0">
              <a:latin typeface="+mn-lt"/>
            </a:endParaRPr>
          </a:p>
        </p:txBody>
      </p:sp>
      <p:sp>
        <p:nvSpPr>
          <p:cNvPr id="16" name="Oval 15">
            <a:extLst>
              <a:ext uri="{FF2B5EF4-FFF2-40B4-BE49-F238E27FC236}">
                <a16:creationId xmlns:a16="http://schemas.microsoft.com/office/drawing/2014/main" id="{631DBA33-AA0C-4659-B446-785026F0C520}"/>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7" name="Oval 16">
            <a:extLst>
              <a:ext uri="{FF2B5EF4-FFF2-40B4-BE49-F238E27FC236}">
                <a16:creationId xmlns:a16="http://schemas.microsoft.com/office/drawing/2014/main" id="{7647691A-A589-4D98-8FD4-C0763D15F6C6}"/>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1650" b="1" dirty="0" smtClean="0">
                <a:solidFill>
                  <a:srgbClr val="FFFFFF"/>
                </a:solidFill>
              </a:defRPr>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4" name="Text Placeholder 3"/>
          <p:cNvSpPr>
            <a:spLocks noGrp="1"/>
          </p:cNvSpPr>
          <p:nvPr>
            <p:ph type="body" sz="half" idx="3"/>
          </p:nvPr>
        </p:nvSpPr>
        <p:spPr>
          <a:xfrm>
            <a:off x="4791331"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1650" b="1"/>
            </a:lvl1pPr>
            <a:lvl2pPr>
              <a:buNone/>
              <a:defRPr sz="1500" b="1"/>
            </a:lvl2pPr>
            <a:lvl3pPr>
              <a:buNone/>
              <a:defRPr sz="1350" b="1"/>
            </a:lvl3pPr>
            <a:lvl4pPr>
              <a:buNone/>
              <a:defRPr sz="1200" b="1"/>
            </a:lvl4pPr>
            <a:lvl5pPr>
              <a:buNone/>
              <a:defRPr sz="1200" b="1"/>
            </a:lvl5pPr>
          </a:lstStyle>
          <a:p>
            <a:pPr lvl="0"/>
            <a:r>
              <a:rPr lang="en-US"/>
              <a:t>Click to edit Master text styles</a:t>
            </a:r>
          </a:p>
        </p:txBody>
      </p:sp>
      <p:sp>
        <p:nvSpPr>
          <p:cNvPr id="24" name="Content Placeholder 23"/>
          <p:cNvSpPr>
            <a:spLocks noGrp="1"/>
          </p:cNvSpPr>
          <p:nvPr>
            <p:ph sz="quarter" idx="2"/>
          </p:nvPr>
        </p:nvSpPr>
        <p:spPr>
          <a:xfrm>
            <a:off x="301752" y="2471383"/>
            <a:ext cx="4041648" cy="38184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4800600" y="2471383"/>
            <a:ext cx="4038600" cy="38221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FE905B98-2273-4883-A3CE-385E759B495D}"/>
              </a:ext>
            </a:extLst>
          </p:cNvPr>
          <p:cNvSpPr>
            <a:spLocks noGrp="1"/>
          </p:cNvSpPr>
          <p:nvPr>
            <p:ph type="dt" sz="half" idx="10"/>
          </p:nvPr>
        </p:nvSpPr>
        <p:spPr/>
        <p:txBody>
          <a:bodyPr/>
          <a:lstStyle>
            <a:lvl1pPr>
              <a:defRPr/>
            </a:lvl1pPr>
          </a:lstStyle>
          <a:p>
            <a:pPr>
              <a:defRPr/>
            </a:pPr>
            <a:fld id="{48F02864-C8C0-4678-8583-0A658A4A859C}" type="datetimeFigureOut">
              <a:rPr lang="en-US" altLang="en-US"/>
              <a:pPr>
                <a:defRPr/>
              </a:pPr>
              <a:t>11/21/2019</a:t>
            </a:fld>
            <a:endParaRPr lang="en-US" altLang="en-US"/>
          </a:p>
        </p:txBody>
      </p:sp>
      <p:sp>
        <p:nvSpPr>
          <p:cNvPr id="19" name="Footer Placeholder 7">
            <a:extLst>
              <a:ext uri="{FF2B5EF4-FFF2-40B4-BE49-F238E27FC236}">
                <a16:creationId xmlns:a16="http://schemas.microsoft.com/office/drawing/2014/main" id="{9993ECD3-C0AC-4D0B-924F-0DF2D0573E05}"/>
              </a:ext>
            </a:extLst>
          </p:cNvPr>
          <p:cNvSpPr>
            <a:spLocks noGrp="1"/>
          </p:cNvSpPr>
          <p:nvPr>
            <p:ph type="ftr" sz="quarter" idx="11"/>
          </p:nvPr>
        </p:nvSpPr>
        <p:spPr>
          <a:xfrm>
            <a:off x="304800" y="6410325"/>
            <a:ext cx="3581400" cy="365125"/>
          </a:xfrm>
        </p:spPr>
        <p:txBody>
          <a:bodyPr/>
          <a:lstStyle>
            <a:lvl1pPr>
              <a:defRPr/>
            </a:lvl1pPr>
          </a:lstStyle>
          <a:p>
            <a:pPr>
              <a:defRPr/>
            </a:pPr>
            <a:endParaRPr lang="en-US"/>
          </a:p>
        </p:txBody>
      </p:sp>
      <p:sp>
        <p:nvSpPr>
          <p:cNvPr id="20" name="Slide Number Placeholder 8">
            <a:extLst>
              <a:ext uri="{FF2B5EF4-FFF2-40B4-BE49-F238E27FC236}">
                <a16:creationId xmlns:a16="http://schemas.microsoft.com/office/drawing/2014/main" id="{CC830452-2C10-48B7-A2CA-6B23804E7B6E}"/>
              </a:ext>
            </a:extLst>
          </p:cNvPr>
          <p:cNvSpPr>
            <a:spLocks noGrp="1"/>
          </p:cNvSpPr>
          <p:nvPr>
            <p:ph type="sldNum" sz="quarter" idx="12"/>
          </p:nvPr>
        </p:nvSpPr>
        <p:spPr>
          <a:xfrm>
            <a:off x="4343400" y="1042988"/>
            <a:ext cx="457200" cy="441325"/>
          </a:xfrm>
        </p:spPr>
        <p:txBody>
          <a:bodyPr/>
          <a:lstStyle>
            <a:lvl1pPr>
              <a:defRPr/>
            </a:lvl1pPr>
          </a:lstStyle>
          <a:p>
            <a:pPr>
              <a:defRPr/>
            </a:pPr>
            <a:fld id="{3E163B5F-B063-4B3F-B8F0-D0EA1DF2DA0B}" type="slidenum">
              <a:rPr lang="en-US" altLang="en-US"/>
              <a:pPr>
                <a:defRPr/>
              </a:pPr>
              <a:t>‹#›</a:t>
            </a:fld>
            <a:endParaRPr lang="en-US" altLang="en-US"/>
          </a:p>
        </p:txBody>
      </p:sp>
    </p:spTree>
    <p:extLst>
      <p:ext uri="{BB962C8B-B14F-4D97-AF65-F5344CB8AC3E}">
        <p14:creationId xmlns:p14="http://schemas.microsoft.com/office/powerpoint/2010/main" val="315393389"/>
      </p:ext>
    </p:extLst>
  </p:cSld>
  <p:clrMapOvr>
    <a:overrideClrMapping bg1="lt1" tx1="dk1" bg2="lt2" tx2="dk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FD5FBC-5647-422F-963A-DC0D011F4434}"/>
              </a:ext>
            </a:extLst>
          </p:cNvPr>
          <p:cNvSpPr>
            <a:spLocks noGrp="1"/>
          </p:cNvSpPr>
          <p:nvPr>
            <p:ph type="dt" sz="half" idx="10"/>
          </p:nvPr>
        </p:nvSpPr>
        <p:spPr/>
        <p:txBody>
          <a:bodyPr/>
          <a:lstStyle>
            <a:lvl1pPr>
              <a:defRPr/>
            </a:lvl1pPr>
          </a:lstStyle>
          <a:p>
            <a:pPr>
              <a:defRPr/>
            </a:pPr>
            <a:fld id="{7E7481B7-6052-40AF-B4A0-68B4780E2AA5}" type="datetimeFigureOut">
              <a:rPr lang="en-US" altLang="en-US"/>
              <a:pPr>
                <a:defRPr/>
              </a:pPr>
              <a:t>11/21/2019</a:t>
            </a:fld>
            <a:endParaRPr lang="en-US" altLang="en-US"/>
          </a:p>
        </p:txBody>
      </p:sp>
      <p:sp>
        <p:nvSpPr>
          <p:cNvPr id="4" name="Footer Placeholder 3">
            <a:extLst>
              <a:ext uri="{FF2B5EF4-FFF2-40B4-BE49-F238E27FC236}">
                <a16:creationId xmlns:a16="http://schemas.microsoft.com/office/drawing/2014/main" id="{22480D31-851F-49F7-8897-DA8716FD349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9FBA910B-4538-4272-905B-76594E424334}"/>
              </a:ext>
            </a:extLst>
          </p:cNvPr>
          <p:cNvSpPr>
            <a:spLocks noGrp="1"/>
          </p:cNvSpPr>
          <p:nvPr>
            <p:ph type="sldNum" sz="quarter" idx="12"/>
          </p:nvPr>
        </p:nvSpPr>
        <p:spPr>
          <a:xfrm>
            <a:off x="4343400" y="1036638"/>
            <a:ext cx="457200" cy="441325"/>
          </a:xfrm>
        </p:spPr>
        <p:txBody>
          <a:bodyPr/>
          <a:lstStyle>
            <a:lvl1pPr>
              <a:defRPr/>
            </a:lvl1pPr>
          </a:lstStyle>
          <a:p>
            <a:pPr>
              <a:defRPr/>
            </a:pPr>
            <a:fld id="{88EF2230-7852-4486-BFB4-E2623E204055}" type="slidenum">
              <a:rPr lang="en-US" altLang="en-US"/>
              <a:pPr>
                <a:defRPr/>
              </a:pPr>
              <a:t>‹#›</a:t>
            </a:fld>
            <a:endParaRPr lang="en-US" altLang="en-US"/>
          </a:p>
        </p:txBody>
      </p:sp>
    </p:spTree>
    <p:extLst>
      <p:ext uri="{BB962C8B-B14F-4D97-AF65-F5344CB8AC3E}">
        <p14:creationId xmlns:p14="http://schemas.microsoft.com/office/powerpoint/2010/main" val="389999280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FAD92801-EE39-49BC-A7A0-C002F293A14A}"/>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3" name="Rectangle 20">
            <a:extLst>
              <a:ext uri="{FF2B5EF4-FFF2-40B4-BE49-F238E27FC236}">
                <a16:creationId xmlns:a16="http://schemas.microsoft.com/office/drawing/2014/main" id="{20700EE8-A6B9-440B-9E46-F87B418D3379}"/>
              </a:ext>
            </a:extLst>
          </p:cNvPr>
          <p:cNvSpPr>
            <a:spLocks noChangeArrowheads="1"/>
          </p:cNvSpPr>
          <p:nvPr/>
        </p:nvSpPr>
        <p:spPr bwMode="white">
          <a:xfrm>
            <a:off x="0" y="0"/>
            <a:ext cx="9144000" cy="1555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4" name="Rectangle 21">
            <a:extLst>
              <a:ext uri="{FF2B5EF4-FFF2-40B4-BE49-F238E27FC236}">
                <a16:creationId xmlns:a16="http://schemas.microsoft.com/office/drawing/2014/main" id="{4927F2B8-269D-4958-B250-B5355875B560}"/>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5" name="Rectangle 23">
            <a:extLst>
              <a:ext uri="{FF2B5EF4-FFF2-40B4-BE49-F238E27FC236}">
                <a16:creationId xmlns:a16="http://schemas.microsoft.com/office/drawing/2014/main" id="{FBCABFEB-DEC7-4AC1-BC21-C760C3D3742D}"/>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6" name="Rectangle 5">
            <a:extLst>
              <a:ext uri="{FF2B5EF4-FFF2-40B4-BE49-F238E27FC236}">
                <a16:creationId xmlns:a16="http://schemas.microsoft.com/office/drawing/2014/main" id="{A90735AB-6EBC-4121-B195-15FC78CBCF3F}"/>
              </a:ext>
            </a:extLst>
          </p:cNvPr>
          <p:cNvSpPr>
            <a:spLocks noChangeArrowheads="1"/>
          </p:cNvSpPr>
          <p:nvPr/>
        </p:nvSpPr>
        <p:spPr bwMode="auto">
          <a:xfrm>
            <a:off x="146050" y="6391275"/>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7" name="Rectangle 6">
            <a:extLst>
              <a:ext uri="{FF2B5EF4-FFF2-40B4-BE49-F238E27FC236}">
                <a16:creationId xmlns:a16="http://schemas.microsoft.com/office/drawing/2014/main" id="{5C41647B-B9D8-4190-A314-D006EF113681}"/>
              </a:ext>
            </a:extLst>
          </p:cNvPr>
          <p:cNvSpPr>
            <a:spLocks noChangeArrowheads="1"/>
          </p:cNvSpPr>
          <p:nvPr/>
        </p:nvSpPr>
        <p:spPr bwMode="auto">
          <a:xfrm>
            <a:off x="152400" y="15875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dirty="0">
              <a:latin typeface="+mn-lt"/>
            </a:endParaRPr>
          </a:p>
        </p:txBody>
      </p:sp>
      <p:sp>
        <p:nvSpPr>
          <p:cNvPr id="8" name="Date Placeholder 1">
            <a:extLst>
              <a:ext uri="{FF2B5EF4-FFF2-40B4-BE49-F238E27FC236}">
                <a16:creationId xmlns:a16="http://schemas.microsoft.com/office/drawing/2014/main" id="{59544E40-14F3-4427-894F-608FA6E12B8D}"/>
              </a:ext>
            </a:extLst>
          </p:cNvPr>
          <p:cNvSpPr>
            <a:spLocks noGrp="1"/>
          </p:cNvSpPr>
          <p:nvPr>
            <p:ph type="dt" sz="half" idx="10"/>
          </p:nvPr>
        </p:nvSpPr>
        <p:spPr/>
        <p:txBody>
          <a:bodyPr/>
          <a:lstStyle>
            <a:lvl1pPr>
              <a:defRPr/>
            </a:lvl1pPr>
          </a:lstStyle>
          <a:p>
            <a:pPr>
              <a:defRPr/>
            </a:pPr>
            <a:fld id="{B6A9D387-55A5-48F7-AB68-6BED061F8CE3}" type="datetimeFigureOut">
              <a:rPr lang="en-US" altLang="en-US"/>
              <a:pPr>
                <a:defRPr/>
              </a:pPr>
              <a:t>11/21/2019</a:t>
            </a:fld>
            <a:endParaRPr lang="en-US" altLang="en-US"/>
          </a:p>
        </p:txBody>
      </p:sp>
      <p:sp>
        <p:nvSpPr>
          <p:cNvPr id="9" name="Footer Placeholder 2">
            <a:extLst>
              <a:ext uri="{FF2B5EF4-FFF2-40B4-BE49-F238E27FC236}">
                <a16:creationId xmlns:a16="http://schemas.microsoft.com/office/drawing/2014/main" id="{5DEEBC56-7FC1-4172-B3C3-1BEB3FE29713}"/>
              </a:ext>
            </a:extLst>
          </p:cNvPr>
          <p:cNvSpPr>
            <a:spLocks noGrp="1"/>
          </p:cNvSpPr>
          <p:nvPr>
            <p:ph type="ftr" sz="quarter" idx="11"/>
          </p:nvPr>
        </p:nvSpPr>
        <p:spPr/>
        <p:txBody>
          <a:bodyPr/>
          <a:lstStyle>
            <a:lvl1pPr>
              <a:defRPr/>
            </a:lvl1pPr>
          </a:lstStyle>
          <a:p>
            <a:pPr>
              <a:defRPr/>
            </a:pPr>
            <a:endParaRPr lang="en-US"/>
          </a:p>
        </p:txBody>
      </p:sp>
      <p:sp>
        <p:nvSpPr>
          <p:cNvPr id="10" name="Slide Number Placeholder 3">
            <a:extLst>
              <a:ext uri="{FF2B5EF4-FFF2-40B4-BE49-F238E27FC236}">
                <a16:creationId xmlns:a16="http://schemas.microsoft.com/office/drawing/2014/main" id="{6B83CCD0-5A4D-4CF9-B68F-F5CCD789D884}"/>
              </a:ext>
            </a:extLst>
          </p:cNvPr>
          <p:cNvSpPr>
            <a:spLocks noGrp="1"/>
          </p:cNvSpPr>
          <p:nvPr>
            <p:ph type="sldNum" sz="quarter" idx="12"/>
          </p:nvPr>
        </p:nvSpPr>
        <p:spPr>
          <a:xfrm>
            <a:off x="4267200" y="6324600"/>
            <a:ext cx="609600" cy="441325"/>
          </a:xfrm>
        </p:spPr>
        <p:txBody>
          <a:bodyPr/>
          <a:lstStyle>
            <a:lvl1pPr>
              <a:defRPr>
                <a:solidFill>
                  <a:srgbClr val="FFFFFF"/>
                </a:solidFill>
              </a:defRPr>
            </a:lvl1pPr>
          </a:lstStyle>
          <a:p>
            <a:pPr>
              <a:defRPr/>
            </a:pPr>
            <a:fld id="{19FA4CC6-5A7F-4B2A-A78F-CBD495CB3EEE}" type="slidenum">
              <a:rPr lang="en-US" altLang="en-US"/>
              <a:pPr>
                <a:defRPr/>
              </a:pPr>
              <a:t>‹#›</a:t>
            </a:fld>
            <a:endParaRPr lang="en-US" altLang="en-US"/>
          </a:p>
        </p:txBody>
      </p:sp>
    </p:spTree>
    <p:extLst>
      <p:ext uri="{BB962C8B-B14F-4D97-AF65-F5344CB8AC3E}">
        <p14:creationId xmlns:p14="http://schemas.microsoft.com/office/powerpoint/2010/main" val="36217615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82ED25F-4913-4086-8C0B-515D72921469}"/>
              </a:ext>
            </a:extLst>
          </p:cNvPr>
          <p:cNvSpPr>
            <a:spLocks noChangeArrowheads="1"/>
          </p:cNvSpPr>
          <p:nvPr/>
        </p:nvSpPr>
        <p:spPr bwMode="auto">
          <a:xfrm>
            <a:off x="152400" y="152400"/>
            <a:ext cx="8832850" cy="3048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6" name="Rectangle 20">
            <a:extLst>
              <a:ext uri="{FF2B5EF4-FFF2-40B4-BE49-F238E27FC236}">
                <a16:creationId xmlns:a16="http://schemas.microsoft.com/office/drawing/2014/main" id="{7481C9EA-A411-4EE1-B3A2-32FEDEA73012}"/>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7" name="Rectangle 21">
            <a:extLst>
              <a:ext uri="{FF2B5EF4-FFF2-40B4-BE49-F238E27FC236}">
                <a16:creationId xmlns:a16="http://schemas.microsoft.com/office/drawing/2014/main" id="{1E454DCD-E5D1-428F-88E6-89B07B5A1201}"/>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8" name="Rectangle 23">
            <a:extLst>
              <a:ext uri="{FF2B5EF4-FFF2-40B4-BE49-F238E27FC236}">
                <a16:creationId xmlns:a16="http://schemas.microsoft.com/office/drawing/2014/main" id="{EEBB8A3A-595C-4293-92C0-766D07C7EC01}"/>
              </a:ext>
            </a:extLst>
          </p:cNvPr>
          <p:cNvSpPr>
            <a:spLocks noChangeArrowheads="1"/>
          </p:cNvSpPr>
          <p:nvPr/>
        </p:nvSpPr>
        <p:spPr bwMode="white">
          <a:xfrm>
            <a:off x="0" y="0"/>
            <a:ext cx="9144000" cy="1190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9" name="Rectangle 24">
            <a:extLst>
              <a:ext uri="{FF2B5EF4-FFF2-40B4-BE49-F238E27FC236}">
                <a16:creationId xmlns:a16="http://schemas.microsoft.com/office/drawing/2014/main" id="{4DFEAFDD-5C0F-4E3C-A4AC-310D12512653}"/>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10" name="Rectangle 9">
            <a:extLst>
              <a:ext uri="{FF2B5EF4-FFF2-40B4-BE49-F238E27FC236}">
                <a16:creationId xmlns:a16="http://schemas.microsoft.com/office/drawing/2014/main" id="{36202533-7349-4D7B-BDB4-60314AE6C766}"/>
              </a:ext>
            </a:extLst>
          </p:cNvPr>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1" name="Rectangle 10">
            <a:extLst>
              <a:ext uri="{FF2B5EF4-FFF2-40B4-BE49-F238E27FC236}">
                <a16:creationId xmlns:a16="http://schemas.microsoft.com/office/drawing/2014/main" id="{C5754103-3B73-4A78-BDBD-23B2C7735270}"/>
              </a:ext>
            </a:extLst>
          </p:cNvPr>
          <p:cNvSpPr>
            <a:spLocks noChangeArrowheads="1"/>
          </p:cNvSpPr>
          <p:nvPr/>
        </p:nvSpPr>
        <p:spPr bwMode="auto">
          <a:xfrm>
            <a:off x="152400" y="152400"/>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dirty="0">
              <a:latin typeface="+mn-lt"/>
            </a:endParaRPr>
          </a:p>
        </p:txBody>
      </p:sp>
      <p:sp>
        <p:nvSpPr>
          <p:cNvPr id="12" name="Straight Connector 11">
            <a:extLst>
              <a:ext uri="{FF2B5EF4-FFF2-40B4-BE49-F238E27FC236}">
                <a16:creationId xmlns:a16="http://schemas.microsoft.com/office/drawing/2014/main" id="{A3032C2D-2042-4029-BE8A-A6E647A01461}"/>
              </a:ext>
            </a:extLst>
          </p:cNvPr>
          <p:cNvSpPr>
            <a:spLocks noChangeShapeType="1"/>
          </p:cNvSpPr>
          <p:nvPr/>
        </p:nvSpPr>
        <p:spPr bwMode="auto">
          <a:xfrm>
            <a:off x="152400" y="533400"/>
            <a:ext cx="8832850"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13" name="Oval 12">
            <a:extLst>
              <a:ext uri="{FF2B5EF4-FFF2-40B4-BE49-F238E27FC236}">
                <a16:creationId xmlns:a16="http://schemas.microsoft.com/office/drawing/2014/main" id="{402BCAE9-FCE3-4B20-A6AE-9A6D672EA4CE}"/>
              </a:ext>
            </a:extLst>
          </p:cNvPr>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4" name="Oval 13">
            <a:extLst>
              <a:ext uri="{FF2B5EF4-FFF2-40B4-BE49-F238E27FC236}">
                <a16:creationId xmlns:a16="http://schemas.microsoft.com/office/drawing/2014/main" id="{ABBDB7C3-5BAF-493E-B057-F961EF00D1FA}"/>
              </a:ext>
            </a:extLst>
          </p:cNvPr>
          <p:cNvSpPr/>
          <p:nvPr/>
        </p:nvSpPr>
        <p:spPr>
          <a:xfrm>
            <a:off x="1390650" y="323850"/>
            <a:ext cx="419100" cy="4191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5" name="Rectangle 14">
            <a:extLst>
              <a:ext uri="{FF2B5EF4-FFF2-40B4-BE49-F238E27FC236}">
                <a16:creationId xmlns:a16="http://schemas.microsoft.com/office/drawing/2014/main" id="{7AB9EAF0-D7C6-4B87-90B7-5C06D0B67FE0}"/>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2" name="Title 1"/>
          <p:cNvSpPr>
            <a:spLocks noGrp="1"/>
          </p:cNvSpPr>
          <p:nvPr>
            <p:ph type="title"/>
          </p:nvPr>
        </p:nvSpPr>
        <p:spPr>
          <a:xfrm>
            <a:off x="381000" y="914400"/>
            <a:ext cx="2362200" cy="990600"/>
          </a:xfrm>
        </p:spPr>
        <p:txBody>
          <a:bodyPr>
            <a:noAutofit/>
          </a:bodyPr>
          <a:lstStyle>
            <a:lvl1pPr algn="l">
              <a:buNone/>
              <a:defRPr sz="1650"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381000" y="1981202"/>
            <a:ext cx="2362200" cy="4144963"/>
          </a:xfrm>
        </p:spPr>
        <p:txBody>
          <a:bodyPr/>
          <a:lstStyle>
            <a:lvl1pPr marL="0" indent="0">
              <a:spcAft>
                <a:spcPts val="750"/>
              </a:spcAft>
              <a:buNone/>
              <a:defRPr sz="1200">
                <a:solidFill>
                  <a:srgbClr val="FFFFFF"/>
                </a:solidFill>
              </a:defRPr>
            </a:lvl1pPr>
            <a:lvl2pPr>
              <a:buNone/>
              <a:defRPr sz="900"/>
            </a:lvl2pPr>
            <a:lvl3pPr>
              <a:buNone/>
              <a:defRPr sz="750"/>
            </a:lvl3pPr>
            <a:lvl4pPr>
              <a:buNone/>
              <a:defRPr sz="675"/>
            </a:lvl4pPr>
            <a:lvl5pPr>
              <a:buNone/>
              <a:defRPr sz="675"/>
            </a:lvl5pPr>
          </a:lstStyle>
          <a:p>
            <a:pPr lvl="0"/>
            <a:r>
              <a:rPr lang="en-US"/>
              <a:t>Click to edit Master text styles</a:t>
            </a:r>
          </a:p>
        </p:txBody>
      </p:sp>
      <p:sp>
        <p:nvSpPr>
          <p:cNvPr id="20" name="Content Placeholder 19"/>
          <p:cNvSpPr>
            <a:spLocks noGrp="1"/>
          </p:cNvSpPr>
          <p:nvPr>
            <p:ph sz="quarter" idx="1"/>
          </p:nvPr>
        </p:nvSpPr>
        <p:spPr>
          <a:xfrm>
            <a:off x="3124200" y="685800"/>
            <a:ext cx="56388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89E50049-F8D5-4C6F-BD22-58B97F5F3902}"/>
              </a:ext>
            </a:extLst>
          </p:cNvPr>
          <p:cNvSpPr>
            <a:spLocks noGrp="1"/>
          </p:cNvSpPr>
          <p:nvPr>
            <p:ph type="sldNum" sz="quarter" idx="10"/>
          </p:nvPr>
        </p:nvSpPr>
        <p:spPr>
          <a:xfrm>
            <a:off x="1371600" y="312738"/>
            <a:ext cx="457200" cy="441325"/>
          </a:xfrm>
        </p:spPr>
        <p:txBody>
          <a:bodyPr/>
          <a:lstStyle>
            <a:lvl1pPr>
              <a:defRPr/>
            </a:lvl1pPr>
          </a:lstStyle>
          <a:p>
            <a:pPr>
              <a:defRPr/>
            </a:pPr>
            <a:fld id="{D647E5A3-82B6-4039-8C77-D4FCB0DB1BF3}" type="slidenum">
              <a:rPr lang="en-US" altLang="en-US"/>
              <a:pPr>
                <a:defRPr/>
              </a:pPr>
              <a:t>‹#›</a:t>
            </a:fld>
            <a:endParaRPr lang="en-US" altLang="en-US"/>
          </a:p>
        </p:txBody>
      </p:sp>
      <p:sp>
        <p:nvSpPr>
          <p:cNvPr id="17" name="Date Placeholder 4">
            <a:extLst>
              <a:ext uri="{FF2B5EF4-FFF2-40B4-BE49-F238E27FC236}">
                <a16:creationId xmlns:a16="http://schemas.microsoft.com/office/drawing/2014/main" id="{D2E44EE2-8E94-4CFA-B4A7-BCAF5A38E4D9}"/>
              </a:ext>
            </a:extLst>
          </p:cNvPr>
          <p:cNvSpPr>
            <a:spLocks noGrp="1"/>
          </p:cNvSpPr>
          <p:nvPr>
            <p:ph type="dt" sz="half" idx="11"/>
          </p:nvPr>
        </p:nvSpPr>
        <p:spPr/>
        <p:txBody>
          <a:bodyPr/>
          <a:lstStyle>
            <a:lvl1pPr>
              <a:defRPr/>
            </a:lvl1pPr>
          </a:lstStyle>
          <a:p>
            <a:pPr>
              <a:defRPr/>
            </a:pPr>
            <a:fld id="{85AC5F0B-5A6D-474F-9483-3D7B08D68AA6}" type="datetimeFigureOut">
              <a:rPr lang="en-US" altLang="en-US"/>
              <a:pPr>
                <a:defRPr/>
              </a:pPr>
              <a:t>11/21/2019</a:t>
            </a:fld>
            <a:endParaRPr lang="en-US" altLang="en-US"/>
          </a:p>
        </p:txBody>
      </p:sp>
      <p:sp>
        <p:nvSpPr>
          <p:cNvPr id="18" name="Footer Placeholder 5">
            <a:extLst>
              <a:ext uri="{FF2B5EF4-FFF2-40B4-BE49-F238E27FC236}">
                <a16:creationId xmlns:a16="http://schemas.microsoft.com/office/drawing/2014/main" id="{5CDAA3C9-1FC3-4C7D-B6DB-4F99CCFDB6B6}"/>
              </a:ext>
            </a:extLst>
          </p:cNvPr>
          <p:cNvSpPr>
            <a:spLocks noGrp="1"/>
          </p:cNvSpPr>
          <p:nvPr>
            <p:ph type="ftr" sz="quarter" idx="12"/>
          </p:nvPr>
        </p:nvSpPr>
        <p:spPr>
          <a:xfrm>
            <a:off x="301625" y="6410325"/>
            <a:ext cx="3382963" cy="366713"/>
          </a:xfrm>
        </p:spPr>
        <p:txBody>
          <a:bodyPr/>
          <a:lstStyle>
            <a:lvl1pPr>
              <a:defRPr/>
            </a:lvl1pPr>
          </a:lstStyle>
          <a:p>
            <a:pPr>
              <a:defRPr/>
            </a:pPr>
            <a:endParaRPr lang="en-US"/>
          </a:p>
        </p:txBody>
      </p:sp>
    </p:spTree>
    <p:extLst>
      <p:ext uri="{BB962C8B-B14F-4D97-AF65-F5344CB8AC3E}">
        <p14:creationId xmlns:p14="http://schemas.microsoft.com/office/powerpoint/2010/main" val="1126074591"/>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0.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hyperlink" Target="mailto:klyons@business.rutgers.edu" TargetMode="Externa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5.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6.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7.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8.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image" Target="../media/image8.jpeg"/><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9.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11578B38-80F0-42D0-BAD4-1E9FAE94EAB0}"/>
              </a:ext>
            </a:extLst>
          </p:cNvPr>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6628" name="Rectangle 4">
            <a:extLst>
              <a:ext uri="{FF2B5EF4-FFF2-40B4-BE49-F238E27FC236}">
                <a16:creationId xmlns:a16="http://schemas.microsoft.com/office/drawing/2014/main" id="{3382C6DD-79C2-4CCE-8485-904672EB2055}"/>
              </a:ext>
            </a:extLst>
          </p:cNvPr>
          <p:cNvSpPr>
            <a:spLocks noGrp="1" noChangeArrowheads="1"/>
          </p:cNvSpPr>
          <p:nvPr>
            <p:ph type="dt" sz="half" idx="2"/>
          </p:nvPr>
        </p:nvSpPr>
        <p:spPr bwMode="auto">
          <a:xfrm>
            <a:off x="457200" y="6248400"/>
            <a:ext cx="914400" cy="40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bg2"/>
                </a:solidFill>
                <a:latin typeface="Arial" charset="0"/>
              </a:defRPr>
            </a:lvl1pPr>
          </a:lstStyle>
          <a:p>
            <a:pPr>
              <a:defRPr/>
            </a:pPr>
            <a:endParaRPr lang="en-US"/>
          </a:p>
        </p:txBody>
      </p:sp>
      <p:sp>
        <p:nvSpPr>
          <p:cNvPr id="26629" name="Rectangle 5">
            <a:extLst>
              <a:ext uri="{FF2B5EF4-FFF2-40B4-BE49-F238E27FC236}">
                <a16:creationId xmlns:a16="http://schemas.microsoft.com/office/drawing/2014/main" id="{BBBC15D3-39C3-4D0D-BCCB-9579573A0DAA}"/>
              </a:ext>
            </a:extLst>
          </p:cNvPr>
          <p:cNvSpPr>
            <a:spLocks noGrp="1" noChangeArrowheads="1"/>
          </p:cNvSpPr>
          <p:nvPr>
            <p:ph type="ftr" sz="quarter" idx="3"/>
          </p:nvPr>
        </p:nvSpPr>
        <p:spPr bwMode="auto">
          <a:xfrm>
            <a:off x="1524000" y="6400800"/>
            <a:ext cx="6324600" cy="40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538135"/>
                </a:solidFill>
                <a:latin typeface="Century Gothic" panose="020B0502020202020204" pitchFamily="34" charset="0"/>
              </a:defRPr>
            </a:lvl1pPr>
          </a:lstStyle>
          <a:p>
            <a:pPr>
              <a:defRPr/>
            </a:pPr>
            <a:r>
              <a:rPr lang="en-US"/>
              <a:t>Kevin Lyons, Ph.D., klyons@business.rutgers.edu</a:t>
            </a:r>
          </a:p>
        </p:txBody>
      </p:sp>
      <p:sp>
        <p:nvSpPr>
          <p:cNvPr id="26630" name="Rectangle 6">
            <a:extLst>
              <a:ext uri="{FF2B5EF4-FFF2-40B4-BE49-F238E27FC236}">
                <a16:creationId xmlns:a16="http://schemas.microsoft.com/office/drawing/2014/main" id="{52EA745D-0420-475C-936A-F23A6B1793E2}"/>
              </a:ext>
            </a:extLst>
          </p:cNvPr>
          <p:cNvSpPr>
            <a:spLocks noGrp="1" noChangeArrowheads="1"/>
          </p:cNvSpPr>
          <p:nvPr>
            <p:ph type="sldNum" sz="quarter" idx="4"/>
          </p:nvPr>
        </p:nvSpPr>
        <p:spPr bwMode="auto">
          <a:xfrm>
            <a:off x="8001000" y="6248400"/>
            <a:ext cx="685800" cy="406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bg2"/>
                </a:solidFill>
              </a:defRPr>
            </a:lvl1pPr>
          </a:lstStyle>
          <a:p>
            <a:pPr>
              <a:defRPr/>
            </a:pPr>
            <a:fld id="{47CAEB89-C702-46F5-B9FE-4300BB452327}" type="slidenum">
              <a:rPr lang="en-US" altLang="en-US"/>
              <a:pPr>
                <a:defRPr/>
              </a:pPr>
              <a:t>‹#›</a:t>
            </a:fld>
            <a:endParaRPr lang="en-US" altLang="en-US"/>
          </a:p>
        </p:txBody>
      </p:sp>
      <p:pic>
        <p:nvPicPr>
          <p:cNvPr id="1030" name="Picture 3">
            <a:extLst>
              <a:ext uri="{FF2B5EF4-FFF2-40B4-BE49-F238E27FC236}">
                <a16:creationId xmlns:a16="http://schemas.microsoft.com/office/drawing/2014/main" id="{61C2983D-F60D-438D-B5D6-82689DAD5B2D}"/>
              </a:ext>
            </a:extLst>
          </p:cNvPr>
          <p:cNvPicPr>
            <a:picLocks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40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59" r:id="rId12"/>
    <p:sldLayoutId id="2147484260" r:id="rId13"/>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6">
            <a:extLst>
              <a:ext uri="{FF2B5EF4-FFF2-40B4-BE49-F238E27FC236}">
                <a16:creationId xmlns:a16="http://schemas.microsoft.com/office/drawing/2014/main" id="{9D21283A-A65B-4431-92E9-750977D8DE75}"/>
              </a:ext>
            </a:extLst>
          </p:cNvPr>
          <p:cNvSpPr>
            <a:spLocks noChangeArrowheads="1"/>
          </p:cNvSpPr>
          <p:nvPr/>
        </p:nvSpPr>
        <p:spPr bwMode="white">
          <a:xfrm>
            <a:off x="0" y="6705600"/>
            <a:ext cx="9144000" cy="1524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1027" name="Rectangle 15">
            <a:extLst>
              <a:ext uri="{FF2B5EF4-FFF2-40B4-BE49-F238E27FC236}">
                <a16:creationId xmlns:a16="http://schemas.microsoft.com/office/drawing/2014/main" id="{9C911034-0B39-44F7-9D5C-24F8F9BBBD46}"/>
              </a:ext>
            </a:extLst>
          </p:cNvPr>
          <p:cNvSpPr>
            <a:spLocks noChangeArrowheads="1"/>
          </p:cNvSpPr>
          <p:nvPr/>
        </p:nvSpPr>
        <p:spPr bwMode="white">
          <a:xfrm>
            <a:off x="0" y="0"/>
            <a:ext cx="9144000" cy="13938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1028" name="Rectangle 17">
            <a:extLst>
              <a:ext uri="{FF2B5EF4-FFF2-40B4-BE49-F238E27FC236}">
                <a16:creationId xmlns:a16="http://schemas.microsoft.com/office/drawing/2014/main" id="{1ED7E54F-DF80-469A-ADE4-5209A72845C0}"/>
              </a:ext>
            </a:extLst>
          </p:cNvPr>
          <p:cNvSpPr>
            <a:spLocks noChangeArrowheads="1"/>
          </p:cNvSpPr>
          <p:nvPr/>
        </p:nvSpPr>
        <p:spPr bwMode="white">
          <a:xfrm>
            <a:off x="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1029" name="Rectangle 18">
            <a:extLst>
              <a:ext uri="{FF2B5EF4-FFF2-40B4-BE49-F238E27FC236}">
                <a16:creationId xmlns:a16="http://schemas.microsoft.com/office/drawing/2014/main" id="{44F57058-6F93-4FBB-8010-38C2A5DBD45E}"/>
              </a:ext>
            </a:extLst>
          </p:cNvPr>
          <p:cNvSpPr>
            <a:spLocks noChangeArrowheads="1"/>
          </p:cNvSpPr>
          <p:nvPr/>
        </p:nvSpPr>
        <p:spPr bwMode="white">
          <a:xfrm>
            <a:off x="8991600" y="0"/>
            <a:ext cx="152400" cy="6858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defRPr/>
            </a:pPr>
            <a:endParaRPr lang="en-US" altLang="en-US" sz="1350">
              <a:latin typeface="Georgia" panose="02040502050405020303" pitchFamily="18" charset="0"/>
            </a:endParaRPr>
          </a:p>
        </p:txBody>
      </p:sp>
      <p:sp>
        <p:nvSpPr>
          <p:cNvPr id="9" name="Rectangle 8">
            <a:extLst>
              <a:ext uri="{FF2B5EF4-FFF2-40B4-BE49-F238E27FC236}">
                <a16:creationId xmlns:a16="http://schemas.microsoft.com/office/drawing/2014/main" id="{9BEB2C70-7115-4EF8-A0A6-8866C2D34ACC}"/>
              </a:ext>
            </a:extLst>
          </p:cNvPr>
          <p:cNvSpPr>
            <a:spLocks noChangeArrowheads="1"/>
          </p:cNvSpPr>
          <p:nvPr/>
        </p:nvSpPr>
        <p:spPr bwMode="auto">
          <a:xfrm>
            <a:off x="149225" y="6388100"/>
            <a:ext cx="8832850" cy="309563"/>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14" name="Date Placeholder 13">
            <a:extLst>
              <a:ext uri="{FF2B5EF4-FFF2-40B4-BE49-F238E27FC236}">
                <a16:creationId xmlns:a16="http://schemas.microsoft.com/office/drawing/2014/main" id="{7A33E5D9-BDDD-4A26-A66A-219C268C3E51}"/>
              </a:ext>
            </a:extLst>
          </p:cNvPr>
          <p:cNvSpPr>
            <a:spLocks noGrp="1"/>
          </p:cNvSpPr>
          <p:nvPr>
            <p:ph type="dt" sz="half" idx="2"/>
          </p:nvPr>
        </p:nvSpPr>
        <p:spPr>
          <a:xfrm>
            <a:off x="5791200" y="6405563"/>
            <a:ext cx="3044825" cy="365125"/>
          </a:xfrm>
          <a:prstGeom prst="rect">
            <a:avLst/>
          </a:prstGeom>
        </p:spPr>
        <p:txBody>
          <a:bodyPr vert="horz" wrap="square" lIns="91440" tIns="45720" rIns="91440" bIns="45720" numCol="1" anchor="t" anchorCtr="0" compatLnSpc="1">
            <a:prstTxWarp prst="textNoShape">
              <a:avLst/>
            </a:prstTxWarp>
          </a:bodyPr>
          <a:lstStyle>
            <a:lvl1pPr algn="r" eaLnBrk="1" hangingPunct="1">
              <a:defRPr sz="1050">
                <a:solidFill>
                  <a:srgbClr val="FFFFFF"/>
                </a:solidFill>
                <a:latin typeface="Georgia" panose="02040502050405020303" pitchFamily="18" charset="0"/>
                <a:cs typeface="Arial" panose="020B0604020202020204" pitchFamily="34" charset="0"/>
              </a:defRPr>
            </a:lvl1pPr>
          </a:lstStyle>
          <a:p>
            <a:pPr>
              <a:defRPr/>
            </a:pPr>
            <a:fld id="{8251CA34-C0F1-4AAB-A41A-E4B78561AB41}" type="datetimeFigureOut">
              <a:rPr lang="en-US" altLang="en-US"/>
              <a:pPr>
                <a:defRPr/>
              </a:pPr>
              <a:t>11/21/2019</a:t>
            </a:fld>
            <a:endParaRPr lang="en-US" altLang="en-US"/>
          </a:p>
        </p:txBody>
      </p:sp>
      <p:sp>
        <p:nvSpPr>
          <p:cNvPr id="3" name="Footer Placeholder 2">
            <a:extLst>
              <a:ext uri="{FF2B5EF4-FFF2-40B4-BE49-F238E27FC236}">
                <a16:creationId xmlns:a16="http://schemas.microsoft.com/office/drawing/2014/main" id="{AA4C178C-F827-4D22-AA49-952551E9618B}"/>
              </a:ext>
            </a:extLst>
          </p:cNvPr>
          <p:cNvSpPr>
            <a:spLocks noGrp="1"/>
          </p:cNvSpPr>
          <p:nvPr>
            <p:ph type="ftr" sz="quarter" idx="3"/>
          </p:nvPr>
        </p:nvSpPr>
        <p:spPr>
          <a:xfrm>
            <a:off x="304800" y="6410325"/>
            <a:ext cx="3581400" cy="366713"/>
          </a:xfrm>
          <a:prstGeom prst="rect">
            <a:avLst/>
          </a:prstGeom>
        </p:spPr>
        <p:txBody>
          <a:bodyPr vert="horz"/>
          <a:lstStyle>
            <a:lvl1pPr algn="l" eaLnBrk="1" fontAlgn="auto" latinLnBrk="0" hangingPunct="1">
              <a:spcBef>
                <a:spcPts val="0"/>
              </a:spcBef>
              <a:spcAft>
                <a:spcPts val="0"/>
              </a:spcAft>
              <a:defRPr kumimoji="0" sz="900">
                <a:solidFill>
                  <a:srgbClr val="FFFFFF"/>
                </a:solidFill>
                <a:latin typeface="+mn-lt"/>
                <a:ea typeface="+mn-ea"/>
                <a:cs typeface="+mn-cs"/>
              </a:defRPr>
            </a:lvl1pPr>
          </a:lstStyle>
          <a:p>
            <a:pPr>
              <a:defRPr/>
            </a:pPr>
            <a:endParaRPr lang="en-US"/>
          </a:p>
        </p:txBody>
      </p:sp>
      <p:sp>
        <p:nvSpPr>
          <p:cNvPr id="8" name="Rectangle 7">
            <a:extLst>
              <a:ext uri="{FF2B5EF4-FFF2-40B4-BE49-F238E27FC236}">
                <a16:creationId xmlns:a16="http://schemas.microsoft.com/office/drawing/2014/main" id="{78D07D27-CC8B-4EC8-A98B-E2330063A3D7}"/>
              </a:ext>
            </a:extLst>
          </p:cNvPr>
          <p:cNvSpPr>
            <a:spLocks noChangeArrowheads="1"/>
          </p:cNvSpPr>
          <p:nvPr/>
        </p:nvSpPr>
        <p:spPr bwMode="auto">
          <a:xfrm>
            <a:off x="152400" y="155575"/>
            <a:ext cx="8832850" cy="654685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1350" dirty="0">
              <a:latin typeface="+mn-lt"/>
            </a:endParaRPr>
          </a:p>
        </p:txBody>
      </p:sp>
      <p:sp>
        <p:nvSpPr>
          <p:cNvPr id="10" name="Straight Connector 9">
            <a:extLst>
              <a:ext uri="{FF2B5EF4-FFF2-40B4-BE49-F238E27FC236}">
                <a16:creationId xmlns:a16="http://schemas.microsoft.com/office/drawing/2014/main" id="{7897547D-4971-4F1F-BE79-7056BA94143D}"/>
              </a:ext>
            </a:extLst>
          </p:cNvPr>
          <p:cNvSpPr>
            <a:spLocks noChangeShapeType="1"/>
          </p:cNvSpPr>
          <p:nvPr/>
        </p:nvSpPr>
        <p:spPr bwMode="auto">
          <a:xfrm>
            <a:off x="152400" y="1276350"/>
            <a:ext cx="8832850"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1350">
              <a:latin typeface="+mn-lt"/>
            </a:endParaRPr>
          </a:p>
        </p:txBody>
      </p:sp>
      <p:sp>
        <p:nvSpPr>
          <p:cNvPr id="12" name="Oval 11">
            <a:extLst>
              <a:ext uri="{FF2B5EF4-FFF2-40B4-BE49-F238E27FC236}">
                <a16:creationId xmlns:a16="http://schemas.microsoft.com/office/drawing/2014/main" id="{3D2A0BD7-3E1F-4334-81EC-3FC01B9430FC}"/>
              </a:ext>
            </a:extLst>
          </p:cNvPr>
          <p:cNvSpPr/>
          <p:nvPr/>
        </p:nvSpPr>
        <p:spPr>
          <a:xfrm>
            <a:off x="4267200" y="955675"/>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15" name="Oval 14">
            <a:extLst>
              <a:ext uri="{FF2B5EF4-FFF2-40B4-BE49-F238E27FC236}">
                <a16:creationId xmlns:a16="http://schemas.microsoft.com/office/drawing/2014/main" id="{B9E7E35D-E904-4D1F-A285-36C613B23134}"/>
              </a:ext>
            </a:extLst>
          </p:cNvPr>
          <p:cNvSpPr/>
          <p:nvPr/>
        </p:nvSpPr>
        <p:spPr>
          <a:xfrm>
            <a:off x="4362450" y="1050925"/>
            <a:ext cx="419100" cy="420688"/>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1350"/>
          </a:p>
        </p:txBody>
      </p:sp>
      <p:sp>
        <p:nvSpPr>
          <p:cNvPr id="23" name="Slide Number Placeholder 22">
            <a:extLst>
              <a:ext uri="{FF2B5EF4-FFF2-40B4-BE49-F238E27FC236}">
                <a16:creationId xmlns:a16="http://schemas.microsoft.com/office/drawing/2014/main" id="{E2F8C9DF-8ACA-4D23-8D27-8EF7F707F917}"/>
              </a:ext>
            </a:extLst>
          </p:cNvPr>
          <p:cNvSpPr>
            <a:spLocks noGrp="1"/>
          </p:cNvSpPr>
          <p:nvPr>
            <p:ph type="sldNum" sz="quarter" idx="4"/>
          </p:nvPr>
        </p:nvSpPr>
        <p:spPr>
          <a:xfrm>
            <a:off x="4343400" y="1039813"/>
            <a:ext cx="457200" cy="441325"/>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1200">
                <a:solidFill>
                  <a:srgbClr val="7B9899"/>
                </a:solidFill>
                <a:latin typeface="Georgia" panose="02040502050405020303" pitchFamily="18" charset="0"/>
                <a:cs typeface="Arial" panose="020B0604020202020204" pitchFamily="34" charset="0"/>
              </a:defRPr>
            </a:lvl1pPr>
          </a:lstStyle>
          <a:p>
            <a:pPr>
              <a:defRPr/>
            </a:pPr>
            <a:fld id="{9C254A3A-C38D-4A79-BDBE-C1ADA0C11E95}" type="slidenum">
              <a:rPr lang="en-US" altLang="en-US"/>
              <a:pPr>
                <a:defRPr/>
              </a:pPr>
              <a:t>‹#›</a:t>
            </a:fld>
            <a:endParaRPr lang="en-US" altLang="en-US"/>
          </a:p>
        </p:txBody>
      </p:sp>
      <p:sp>
        <p:nvSpPr>
          <p:cNvPr id="27662" name="Title Placeholder 21">
            <a:extLst>
              <a:ext uri="{FF2B5EF4-FFF2-40B4-BE49-F238E27FC236}">
                <a16:creationId xmlns:a16="http://schemas.microsoft.com/office/drawing/2014/main" id="{E6158A91-B818-44EF-A97E-AF4B1C9A25F0}"/>
              </a:ext>
            </a:extLst>
          </p:cNvPr>
          <p:cNvSpPr>
            <a:spLocks noGrp="1"/>
          </p:cNvSpPr>
          <p:nvPr>
            <p:ph type="title"/>
          </p:nvPr>
        </p:nvSpPr>
        <p:spPr bwMode="auto">
          <a:xfrm>
            <a:off x="301625" y="228600"/>
            <a:ext cx="85344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27663" name="Text Placeholder 12">
            <a:extLst>
              <a:ext uri="{FF2B5EF4-FFF2-40B4-BE49-F238E27FC236}">
                <a16:creationId xmlns:a16="http://schemas.microsoft.com/office/drawing/2014/main" id="{8E596A27-C123-418A-ACE9-D5E84C3A8F36}"/>
              </a:ext>
            </a:extLst>
          </p:cNvPr>
          <p:cNvSpPr>
            <a:spLocks noGrp="1"/>
          </p:cNvSpPr>
          <p:nvPr>
            <p:ph type="body" idx="1"/>
          </p:nvPr>
        </p:nvSpPr>
        <p:spPr bwMode="auto">
          <a:xfrm>
            <a:off x="301625" y="1524000"/>
            <a:ext cx="8534400" cy="459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940123902"/>
      </p:ext>
    </p:extLst>
  </p:cSld>
  <p:clrMap bg1="lt1" tx1="dk1" bg2="lt2" tx2="dk2" accent1="accent1" accent2="accent2" accent3="accent3" accent4="accent4" accent5="accent5" accent6="accent6" hlink="hlink" folHlink="folHlink"/>
  <p:sldLayoutIdLst>
    <p:sldLayoutId id="2147484347" r:id="rId1"/>
    <p:sldLayoutId id="2147484348" r:id="rId2"/>
    <p:sldLayoutId id="2147484349" r:id="rId3"/>
    <p:sldLayoutId id="2147484350" r:id="rId4"/>
    <p:sldLayoutId id="2147484351" r:id="rId5"/>
    <p:sldLayoutId id="2147484352" r:id="rId6"/>
    <p:sldLayoutId id="2147484353" r:id="rId7"/>
    <p:sldLayoutId id="2147484354" r:id="rId8"/>
    <p:sldLayoutId id="2147484355" r:id="rId9"/>
    <p:sldLayoutId id="2147484356" r:id="rId10"/>
    <p:sldLayoutId id="2147484357" r:id="rId11"/>
  </p:sldLayoutIdLst>
  <p:txStyles>
    <p:titleStyle>
      <a:lvl1pPr algn="ctr" rtl="0" eaLnBrk="0" fontAlgn="base" hangingPunct="0">
        <a:spcBef>
          <a:spcPct val="0"/>
        </a:spcBef>
        <a:spcAft>
          <a:spcPct val="0"/>
        </a:spcAft>
        <a:defRPr sz="2400" kern="1200">
          <a:solidFill>
            <a:srgbClr val="7B9899"/>
          </a:solidFill>
          <a:latin typeface="+mj-lt"/>
          <a:ea typeface="ＭＳ Ｐゴシック" panose="020B0600070205080204" pitchFamily="34" charset="-128"/>
          <a:cs typeface="ＭＳ Ｐゴシック" charset="0"/>
        </a:defRPr>
      </a:lvl1pPr>
      <a:lvl2pPr algn="ctr" rtl="0" eaLnBrk="0" fontAlgn="base" hangingPunct="0">
        <a:spcBef>
          <a:spcPct val="0"/>
        </a:spcBef>
        <a:spcAft>
          <a:spcPct val="0"/>
        </a:spcAft>
        <a:defRPr sz="2400">
          <a:solidFill>
            <a:srgbClr val="7B9899"/>
          </a:solidFill>
          <a:latin typeface="Georgia" pitchFamily="18" charset="0"/>
          <a:ea typeface="ＭＳ Ｐゴシック" panose="020B0600070205080204" pitchFamily="34" charset="-128"/>
          <a:cs typeface="ＭＳ Ｐゴシック" charset="0"/>
        </a:defRPr>
      </a:lvl2pPr>
      <a:lvl3pPr algn="ctr" rtl="0" eaLnBrk="0" fontAlgn="base" hangingPunct="0">
        <a:spcBef>
          <a:spcPct val="0"/>
        </a:spcBef>
        <a:spcAft>
          <a:spcPct val="0"/>
        </a:spcAft>
        <a:defRPr sz="2400">
          <a:solidFill>
            <a:srgbClr val="7B9899"/>
          </a:solidFill>
          <a:latin typeface="Georgia" pitchFamily="18" charset="0"/>
          <a:ea typeface="ＭＳ Ｐゴシック" panose="020B0600070205080204" pitchFamily="34" charset="-128"/>
          <a:cs typeface="ＭＳ Ｐゴシック" charset="0"/>
        </a:defRPr>
      </a:lvl3pPr>
      <a:lvl4pPr algn="ctr" rtl="0" eaLnBrk="0" fontAlgn="base" hangingPunct="0">
        <a:spcBef>
          <a:spcPct val="0"/>
        </a:spcBef>
        <a:spcAft>
          <a:spcPct val="0"/>
        </a:spcAft>
        <a:defRPr sz="2400">
          <a:solidFill>
            <a:srgbClr val="7B9899"/>
          </a:solidFill>
          <a:latin typeface="Georgia" pitchFamily="18" charset="0"/>
          <a:ea typeface="ＭＳ Ｐゴシック" panose="020B0600070205080204" pitchFamily="34" charset="-128"/>
          <a:cs typeface="ＭＳ Ｐゴシック" charset="0"/>
        </a:defRPr>
      </a:lvl4pPr>
      <a:lvl5pPr algn="ctr" rtl="0" eaLnBrk="0" fontAlgn="base" hangingPunct="0">
        <a:spcBef>
          <a:spcPct val="0"/>
        </a:spcBef>
        <a:spcAft>
          <a:spcPct val="0"/>
        </a:spcAft>
        <a:defRPr sz="2400">
          <a:solidFill>
            <a:srgbClr val="7B9899"/>
          </a:solidFill>
          <a:latin typeface="Georgia" pitchFamily="18" charset="0"/>
          <a:ea typeface="ＭＳ Ｐゴシック" panose="020B0600070205080204" pitchFamily="34" charset="-128"/>
          <a:cs typeface="ＭＳ Ｐゴシック" charset="0"/>
        </a:defRPr>
      </a:lvl5pPr>
      <a:lvl6pPr marL="342900" algn="ctr" rtl="0" fontAlgn="base">
        <a:spcBef>
          <a:spcPct val="0"/>
        </a:spcBef>
        <a:spcAft>
          <a:spcPct val="0"/>
        </a:spcAft>
        <a:defRPr sz="2475">
          <a:solidFill>
            <a:srgbClr val="7B9899"/>
          </a:solidFill>
          <a:latin typeface="Georgia" pitchFamily="18" charset="0"/>
        </a:defRPr>
      </a:lvl6pPr>
      <a:lvl7pPr marL="685800" algn="ctr" rtl="0" fontAlgn="base">
        <a:spcBef>
          <a:spcPct val="0"/>
        </a:spcBef>
        <a:spcAft>
          <a:spcPct val="0"/>
        </a:spcAft>
        <a:defRPr sz="2475">
          <a:solidFill>
            <a:srgbClr val="7B9899"/>
          </a:solidFill>
          <a:latin typeface="Georgia" pitchFamily="18" charset="0"/>
        </a:defRPr>
      </a:lvl7pPr>
      <a:lvl8pPr marL="1028700" algn="ctr" rtl="0" fontAlgn="base">
        <a:spcBef>
          <a:spcPct val="0"/>
        </a:spcBef>
        <a:spcAft>
          <a:spcPct val="0"/>
        </a:spcAft>
        <a:defRPr sz="2475">
          <a:solidFill>
            <a:srgbClr val="7B9899"/>
          </a:solidFill>
          <a:latin typeface="Georgia" pitchFamily="18" charset="0"/>
        </a:defRPr>
      </a:lvl8pPr>
      <a:lvl9pPr marL="1371600" algn="ctr" rtl="0" fontAlgn="base">
        <a:spcBef>
          <a:spcPct val="0"/>
        </a:spcBef>
        <a:spcAft>
          <a:spcPct val="0"/>
        </a:spcAft>
        <a:defRPr sz="2475">
          <a:solidFill>
            <a:srgbClr val="7B9899"/>
          </a:solidFill>
          <a:latin typeface="Georgia" pitchFamily="18" charset="0"/>
        </a:defRPr>
      </a:lvl9pPr>
    </p:titleStyle>
    <p:bodyStyle>
      <a:lvl1pPr marL="204788" indent="-204788" algn="l" rtl="0" eaLnBrk="0" fontAlgn="base" hangingPunct="0">
        <a:spcBef>
          <a:spcPct val="20000"/>
        </a:spcBef>
        <a:spcAft>
          <a:spcPct val="0"/>
        </a:spcAft>
        <a:buClr>
          <a:schemeClr val="accent1"/>
        </a:buClr>
        <a:buSzPct val="85000"/>
        <a:buFont typeface="Wingdings 2" panose="05020102010507070707" pitchFamily="18" charset="2"/>
        <a:buChar char=""/>
        <a:defRPr sz="2000" kern="1200">
          <a:solidFill>
            <a:schemeClr val="tx1"/>
          </a:solidFill>
          <a:latin typeface="+mn-lt"/>
          <a:ea typeface="ＭＳ Ｐゴシック" panose="020B0600070205080204" pitchFamily="34" charset="-128"/>
          <a:cs typeface="ＭＳ Ｐゴシック" charset="0"/>
        </a:defRPr>
      </a:lvl1pPr>
      <a:lvl2pPr marL="409575" indent="-204788" algn="l" rtl="0" eaLnBrk="0" fontAlgn="base" hangingPunct="0">
        <a:spcBef>
          <a:spcPct val="20000"/>
        </a:spcBef>
        <a:spcAft>
          <a:spcPct val="0"/>
        </a:spcAft>
        <a:buClr>
          <a:schemeClr val="accent2"/>
        </a:buClr>
        <a:buSzPct val="70000"/>
        <a:buFont typeface="Wingdings" panose="05000000000000000000" pitchFamily="2" charset="2"/>
        <a:buChar char=""/>
        <a:defRPr sz="1600" kern="1200">
          <a:solidFill>
            <a:schemeClr val="tx2"/>
          </a:solidFill>
          <a:latin typeface="+mn-lt"/>
          <a:ea typeface="ＭＳ Ｐゴシック" panose="020B0600070205080204" pitchFamily="34" charset="-128"/>
          <a:cs typeface="+mn-cs"/>
        </a:defRPr>
      </a:lvl2pPr>
      <a:lvl3pPr marL="615950" indent="-171450" algn="l" rtl="0" eaLnBrk="0" fontAlgn="base" hangingPunct="0">
        <a:spcBef>
          <a:spcPct val="20000"/>
        </a:spcBef>
        <a:spcAft>
          <a:spcPct val="0"/>
        </a:spcAft>
        <a:buClr>
          <a:srgbClr val="8CADAE"/>
        </a:buClr>
        <a:buSzPct val="75000"/>
        <a:buFont typeface="Wingdings 2" panose="05020102010507070707" pitchFamily="18" charset="2"/>
        <a:buChar char=""/>
        <a:defRPr sz="1500" kern="1200">
          <a:solidFill>
            <a:schemeClr val="tx1"/>
          </a:solidFill>
          <a:latin typeface="+mn-lt"/>
          <a:ea typeface="ＭＳ Ｐゴシック" panose="020B0600070205080204" pitchFamily="34" charset="-128"/>
          <a:cs typeface="+mn-cs"/>
        </a:defRPr>
      </a:lvl3pPr>
      <a:lvl4pPr marL="822325" indent="-171450" algn="l" rtl="0" eaLnBrk="0" fontAlgn="base" hangingPunct="0">
        <a:spcBef>
          <a:spcPct val="20000"/>
        </a:spcBef>
        <a:spcAft>
          <a:spcPct val="0"/>
        </a:spcAft>
        <a:buClr>
          <a:srgbClr val="8C7B70"/>
        </a:buClr>
        <a:buSzPct val="70000"/>
        <a:buFont typeface="Wingdings" panose="05000000000000000000" pitchFamily="2" charset="2"/>
        <a:buChar char=""/>
        <a:defRPr sz="1500" kern="1200">
          <a:solidFill>
            <a:schemeClr val="tx2"/>
          </a:solidFill>
          <a:latin typeface="+mn-lt"/>
          <a:ea typeface="ＭＳ Ｐゴシック" panose="020B0600070205080204" pitchFamily="34" charset="-128"/>
          <a:cs typeface="+mn-cs"/>
        </a:defRPr>
      </a:lvl4pPr>
      <a:lvl5pPr marL="1028700" indent="-171450" algn="l" rtl="0" eaLnBrk="0" fontAlgn="base" hangingPunct="0">
        <a:spcBef>
          <a:spcPct val="20000"/>
        </a:spcBef>
        <a:spcAft>
          <a:spcPct val="0"/>
        </a:spcAft>
        <a:buClr>
          <a:srgbClr val="8FB08C"/>
        </a:buClr>
        <a:buChar char="•"/>
        <a:defRPr kern="1200">
          <a:solidFill>
            <a:schemeClr val="tx1"/>
          </a:solidFill>
          <a:latin typeface="+mn-lt"/>
          <a:ea typeface="ＭＳ Ｐゴシック" panose="020B0600070205080204" pitchFamily="34" charset="-128"/>
          <a:cs typeface="+mn-cs"/>
        </a:defRPr>
      </a:lvl5pPr>
      <a:lvl6pPr marL="1234440" indent="-137160" algn="l" rtl="0" eaLnBrk="1" latinLnBrk="0" hangingPunct="1">
        <a:spcBef>
          <a:spcPct val="20000"/>
        </a:spcBef>
        <a:buClr>
          <a:schemeClr val="accent6"/>
        </a:buClr>
        <a:buSzPct val="80000"/>
        <a:buFont typeface="Wingdings 2"/>
        <a:buChar char=""/>
        <a:defRPr kumimoji="0" sz="1350" kern="1200">
          <a:solidFill>
            <a:schemeClr val="tx1"/>
          </a:solidFill>
          <a:latin typeface="+mn-lt"/>
          <a:ea typeface="+mn-ea"/>
          <a:cs typeface="+mn-cs"/>
        </a:defRPr>
      </a:lvl6pPr>
      <a:lvl7pPr marL="1440180" indent="-137160" algn="l" rtl="0" eaLnBrk="1" latinLnBrk="0" hangingPunct="1">
        <a:spcBef>
          <a:spcPct val="20000"/>
        </a:spcBef>
        <a:buClr>
          <a:schemeClr val="accent1">
            <a:shade val="75000"/>
          </a:schemeClr>
        </a:buClr>
        <a:buSzPct val="90000"/>
        <a:buChar char="•"/>
        <a:defRPr kumimoji="0" sz="1200" kern="1200" baseline="0">
          <a:solidFill>
            <a:schemeClr val="tx1"/>
          </a:solidFill>
          <a:latin typeface="+mn-lt"/>
          <a:ea typeface="+mn-ea"/>
          <a:cs typeface="+mn-cs"/>
        </a:defRPr>
      </a:lvl7pPr>
      <a:lvl8pPr marL="1577340" indent="-137160" algn="l" rtl="0" eaLnBrk="1" latinLnBrk="0" hangingPunct="1">
        <a:spcBef>
          <a:spcPct val="20000"/>
        </a:spcBef>
        <a:buClr>
          <a:schemeClr val="accent4">
            <a:shade val="75000"/>
          </a:schemeClr>
        </a:buClr>
        <a:buChar char="•"/>
        <a:defRPr kumimoji="0" sz="1200" kern="1200">
          <a:solidFill>
            <a:schemeClr val="tx1"/>
          </a:solidFill>
          <a:latin typeface="+mn-lt"/>
          <a:ea typeface="+mn-ea"/>
          <a:cs typeface="+mn-cs"/>
        </a:defRPr>
      </a:lvl8pPr>
      <a:lvl9pPr marL="1783080" indent="-137160" algn="l" rtl="0" eaLnBrk="1" latinLnBrk="0" hangingPunct="1">
        <a:spcBef>
          <a:spcPct val="20000"/>
        </a:spcBef>
        <a:buClr>
          <a:schemeClr val="accent2">
            <a:shade val="75000"/>
          </a:schemeClr>
        </a:buClr>
        <a:buSzPct val="90000"/>
        <a:buChar char="•"/>
        <a:defRPr kumimoji="0" sz="105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F9393B2A-5D05-4DF3-B0CE-DABF91AB5F2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3">
            <a:extLst>
              <a:ext uri="{FF2B5EF4-FFF2-40B4-BE49-F238E27FC236}">
                <a16:creationId xmlns:a16="http://schemas.microsoft.com/office/drawing/2014/main" id="{728CC6E6-317D-4ED2-AA8F-94AF385B9CEF}"/>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6868" name="Rectangle 4">
            <a:extLst>
              <a:ext uri="{FF2B5EF4-FFF2-40B4-BE49-F238E27FC236}">
                <a16:creationId xmlns:a16="http://schemas.microsoft.com/office/drawing/2014/main" id="{C6F6EAEA-E8FB-4D1D-995F-31B4A6A8D533}"/>
              </a:ext>
            </a:extLst>
          </p:cNvPr>
          <p:cNvSpPr>
            <a:spLocks noGrp="1" noChangeArrowheads="1"/>
          </p:cNvSpPr>
          <p:nvPr>
            <p:ph type="dt" sz="half" idx="2"/>
          </p:nvPr>
        </p:nvSpPr>
        <p:spPr bwMode="auto">
          <a:xfrm>
            <a:off x="457200" y="6245225"/>
            <a:ext cx="1447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808080"/>
                </a:solidFill>
                <a:latin typeface="Arial" charset="0"/>
              </a:defRPr>
            </a:lvl1pPr>
          </a:lstStyle>
          <a:p>
            <a:pPr>
              <a:defRPr/>
            </a:pPr>
            <a:endParaRPr lang="en-US"/>
          </a:p>
        </p:txBody>
      </p:sp>
      <p:sp>
        <p:nvSpPr>
          <p:cNvPr id="36870" name="Rectangle 6">
            <a:extLst>
              <a:ext uri="{FF2B5EF4-FFF2-40B4-BE49-F238E27FC236}">
                <a16:creationId xmlns:a16="http://schemas.microsoft.com/office/drawing/2014/main" id="{E7CE1CBB-A55A-442A-9B8E-A7D16E11C032}"/>
              </a:ext>
            </a:extLst>
          </p:cNvPr>
          <p:cNvSpPr>
            <a:spLocks noGrp="1" noChangeArrowheads="1"/>
          </p:cNvSpPr>
          <p:nvPr>
            <p:ph type="sldNum" sz="quarter" idx="4"/>
          </p:nvPr>
        </p:nvSpPr>
        <p:spPr bwMode="auto">
          <a:xfrm>
            <a:off x="7543800" y="6245225"/>
            <a:ext cx="11430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808080"/>
                </a:solidFill>
              </a:defRPr>
            </a:lvl1pPr>
          </a:lstStyle>
          <a:p>
            <a:pPr>
              <a:defRPr/>
            </a:pPr>
            <a:fld id="{2D2C0670-0D3F-43A8-A3C4-434A247D5A36}" type="slidenum">
              <a:rPr lang="en-US" altLang="en-US"/>
              <a:pPr>
                <a:defRPr/>
              </a:pPr>
              <a:t>‹#›</a:t>
            </a:fld>
            <a:endParaRPr lang="en-US" altLang="en-US" dirty="0"/>
          </a:p>
        </p:txBody>
      </p:sp>
      <p:grpSp>
        <p:nvGrpSpPr>
          <p:cNvPr id="15366" name="Group 3">
            <a:extLst>
              <a:ext uri="{FF2B5EF4-FFF2-40B4-BE49-F238E27FC236}">
                <a16:creationId xmlns:a16="http://schemas.microsoft.com/office/drawing/2014/main" id="{598DBB1F-68B0-4119-A438-0A4DF575B148}"/>
              </a:ext>
            </a:extLst>
          </p:cNvPr>
          <p:cNvGrpSpPr>
            <a:grpSpLocks/>
          </p:cNvGrpSpPr>
          <p:nvPr userDrawn="1"/>
        </p:nvGrpSpPr>
        <p:grpSpPr bwMode="auto">
          <a:xfrm>
            <a:off x="1828800" y="6569075"/>
            <a:ext cx="5956300" cy="276225"/>
            <a:chOff x="0" y="0"/>
            <a:chExt cx="3752" cy="174"/>
          </a:xfrm>
        </p:grpSpPr>
        <p:sp>
          <p:nvSpPr>
            <p:cNvPr id="8" name="Rectangle 4">
              <a:extLst>
                <a:ext uri="{FF2B5EF4-FFF2-40B4-BE49-F238E27FC236}">
                  <a16:creationId xmlns:a16="http://schemas.microsoft.com/office/drawing/2014/main" id="{16D621BF-4BB2-409B-B8E1-17304663354E}"/>
                </a:ext>
              </a:extLst>
            </p:cNvPr>
            <p:cNvSpPr>
              <a:spLocks noChangeArrowheads="1"/>
            </p:cNvSpPr>
            <p:nvPr/>
          </p:nvSpPr>
          <p:spPr bwMode="auto">
            <a:xfrm>
              <a:off x="0" y="0"/>
              <a:ext cx="3752" cy="1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endParaRPr lang="en-US" altLang="en-US" sz="1200">
                <a:solidFill>
                  <a:srgbClr val="848589"/>
                </a:solidFill>
                <a:latin typeface="Century Gothic" panose="020B0502020202020204" pitchFamily="34" charset="0"/>
                <a:ea typeface="ヒラギノ明朝 ProN W3"/>
                <a:cs typeface="ヒラギノ明朝 ProN W3"/>
                <a:sym typeface="Times New Roman" panose="02020603050405020304" pitchFamily="18" charset="0"/>
              </a:endParaRPr>
            </a:p>
          </p:txBody>
        </p:sp>
        <p:sp>
          <p:nvSpPr>
            <p:cNvPr id="9" name="Rectangle 5">
              <a:extLst>
                <a:ext uri="{FF2B5EF4-FFF2-40B4-BE49-F238E27FC236}">
                  <a16:creationId xmlns:a16="http://schemas.microsoft.com/office/drawing/2014/main" id="{4E16EEA0-3C80-4088-AC9B-81D4B6A23F2E}"/>
                </a:ext>
              </a:extLst>
            </p:cNvPr>
            <p:cNvSpPr>
              <a:spLocks noChangeArrowheads="1"/>
            </p:cNvSpPr>
            <p:nvPr/>
          </p:nvSpPr>
          <p:spPr bwMode="auto">
            <a:xfrm>
              <a:off x="0" y="0"/>
              <a:ext cx="375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ts val="750"/>
                </a:spcBef>
                <a:defRPr/>
              </a:pPr>
              <a:r>
                <a:rPr lang="en-US" altLang="en-US" sz="1200" dirty="0">
                  <a:solidFill>
                    <a:srgbClr val="099B17"/>
                  </a:solidFill>
                  <a:latin typeface="Century Gothic" panose="020B0502020202020204" pitchFamily="34" charset="0"/>
                  <a:ea typeface="ヒラギノ明朝 ProN W3"/>
                  <a:cs typeface="Times New Roman" panose="02020603050405020304" pitchFamily="18" charset="0"/>
                  <a:sym typeface="Times New Roman" panose="02020603050405020304" pitchFamily="18" charset="0"/>
                </a:rPr>
                <a:t>Kevin Lyons, Ph.D. </a:t>
              </a:r>
              <a:r>
                <a:rPr lang="en-US" altLang="en-US" sz="1200" u="sng" dirty="0">
                  <a:solidFill>
                    <a:srgbClr val="000000"/>
                  </a:solidFill>
                  <a:latin typeface="Century Gothic" panose="020B0502020202020204" pitchFamily="34" charset="0"/>
                  <a:ea typeface="ヒラギノ明朝 ProN W3"/>
                  <a:cs typeface="Times New Roman" panose="02020603050405020304" pitchFamily="18" charset="0"/>
                  <a:sym typeface="Times New Roman Bold Italic" panose="02020703060505090304" pitchFamily="18" charset="0"/>
                  <a:hlinkClick r:id="rId13"/>
                </a:rPr>
                <a:t>klyons@business.rutgers.edu</a:t>
              </a:r>
              <a:r>
                <a:rPr lang="en-US" altLang="en-US" sz="1200" dirty="0">
                  <a:solidFill>
                    <a:srgbClr val="FF0000"/>
                  </a:solidFill>
                  <a:latin typeface="Century Gothic" panose="020B0502020202020204" pitchFamily="34" charset="0"/>
                  <a:ea typeface="ヒラギノ明朝 ProN W3"/>
                  <a:cs typeface="Times New Roman" panose="02020603050405020304" pitchFamily="18" charset="0"/>
                  <a:sym typeface="Times" panose="02020603050405020304" pitchFamily="18" charset="0"/>
                </a:rPr>
                <a:t>	</a:t>
              </a:r>
            </a:p>
          </p:txBody>
        </p:sp>
      </p:grpSp>
    </p:spTree>
  </p:cSld>
  <p:clrMap bg1="lt1" tx1="dk1" bg2="lt2" tx2="dk2" accent1="accent1" accent2="accent2" accent3="accent3" accent4="accent4" accent5="accent5" accent6="accent6" hlink="hlink" folHlink="folHlink"/>
  <p:sldLayoutIdLst>
    <p:sldLayoutId id="2147484190" r:id="rId1"/>
    <p:sldLayoutId id="2147484191" r:id="rId2"/>
    <p:sldLayoutId id="2147484192" r:id="rId3"/>
    <p:sldLayoutId id="2147484193" r:id="rId4"/>
    <p:sldLayoutId id="2147484194" r:id="rId5"/>
    <p:sldLayoutId id="2147484195" r:id="rId6"/>
    <p:sldLayoutId id="2147484196" r:id="rId7"/>
    <p:sldLayoutId id="2147484197" r:id="rId8"/>
    <p:sldLayoutId id="2147484198" r:id="rId9"/>
    <p:sldLayoutId id="2147484199" r:id="rId10"/>
    <p:sldLayoutId id="2147484200" r:id="rId11"/>
  </p:sldLayoutIdLst>
  <p:hf hd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609600"/>
            <a:ext cx="8229600" cy="80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p:cNvSpPr>
            <a:spLocks noGrp="1" noChangeArrowheads="1"/>
          </p:cNvSpPr>
          <p:nvPr>
            <p:ph type="body" idx="1"/>
          </p:nvPr>
        </p:nvSpPr>
        <p:spPr bwMode="auto">
          <a:xfrm>
            <a:off x="457200" y="1524000"/>
            <a:ext cx="82296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788">
                <a:solidFill>
                  <a:srgbClr val="5F5F5F"/>
                </a:solidFill>
                <a:latin typeface="Arial"/>
                <a:ea typeface="ＭＳ Ｐゴシック" charset="0"/>
              </a:defRPr>
            </a:lvl1pPr>
          </a:lstStyle>
          <a:p>
            <a:pPr>
              <a:defRPr/>
            </a:pPr>
            <a:fld id="{2091E67F-AF49-B147-A882-6133DD27C5B6}" type="slidenum">
              <a:rPr lang="en-IN"/>
              <a:pPr>
                <a:defRPr/>
              </a:pPr>
              <a:t>‹#›</a:t>
            </a:fld>
            <a:endParaRPr lang="en-IN"/>
          </a:p>
        </p:txBody>
      </p:sp>
      <p:sp>
        <p:nvSpPr>
          <p:cNvPr id="1029" name="Text Box 10"/>
          <p:cNvSpPr txBox="1">
            <a:spLocks noChangeArrowheads="1"/>
          </p:cNvSpPr>
          <p:nvPr/>
        </p:nvSpPr>
        <p:spPr bwMode="auto">
          <a:xfrm>
            <a:off x="4876800" y="98426"/>
            <a:ext cx="4191000" cy="265457"/>
          </a:xfrm>
          <a:prstGeom prst="rect">
            <a:avLst/>
          </a:prstGeom>
          <a:noFill/>
          <a:ln>
            <a:noFill/>
          </a:ln>
          <a:extLst>
            <a:ext uri="{909E8E84-426E-40dd-AFC4-6F175D3DCCD1}"/>
            <a:ext uri="{91240B29-F687-4f45-9708-019B960494DF}"/>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defRPr/>
            </a:pPr>
            <a:endParaRPr lang="en-US" sz="1125">
              <a:solidFill>
                <a:srgbClr val="FFFFFF"/>
              </a:solidFill>
            </a:endParaRPr>
          </a:p>
        </p:txBody>
      </p:sp>
      <p:pic>
        <p:nvPicPr>
          <p:cNvPr id="54278" name="Picture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 y="2"/>
            <a:ext cx="91424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9" name="Picture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376239" y="144463"/>
            <a:ext cx="1441450"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079405"/>
      </p:ext>
    </p:extLst>
  </p:cSld>
  <p:clrMap bg1="lt1" tx1="dk1" bg2="lt2" tx2="dk2" accent1="accent1" accent2="accent2" accent3="accent3" accent4="accent4" accent5="accent5" accent6="accent6" hlink="hlink" folHlink="folHlink"/>
  <p:sldLayoutIdLst>
    <p:sldLayoutId id="2147484243" r:id="rId1"/>
    <p:sldLayoutId id="2147484244" r:id="rId2"/>
    <p:sldLayoutId id="2147484245" r:id="rId3"/>
    <p:sldLayoutId id="2147484246" r:id="rId4"/>
    <p:sldLayoutId id="2147484247" r:id="rId5"/>
    <p:sldLayoutId id="2147484248" r:id="rId6"/>
    <p:sldLayoutId id="2147484249" r:id="rId7"/>
    <p:sldLayoutId id="2147484250" r:id="rId8"/>
    <p:sldLayoutId id="2147484251" r:id="rId9"/>
    <p:sldLayoutId id="2147484252" r:id="rId10"/>
    <p:sldLayoutId id="2147484253" r:id="rId11"/>
  </p:sldLayoutIdLst>
  <p:txStyles>
    <p:titleStyle>
      <a:lvl1pPr algn="l" rtl="0" eaLnBrk="0" fontAlgn="base" hangingPunct="0">
        <a:spcBef>
          <a:spcPct val="0"/>
        </a:spcBef>
        <a:spcAft>
          <a:spcPct val="0"/>
        </a:spcAft>
        <a:defRPr sz="1650">
          <a:solidFill>
            <a:schemeClr val="tx2"/>
          </a:solidFill>
          <a:latin typeface="+mj-lt"/>
          <a:ea typeface="ＭＳ Ｐゴシック" charset="-128"/>
          <a:cs typeface="ＭＳ Ｐゴシック" charset="0"/>
        </a:defRPr>
      </a:lvl1pPr>
      <a:lvl2pPr algn="l" rtl="0" eaLnBrk="0" fontAlgn="base" hangingPunct="0">
        <a:spcBef>
          <a:spcPct val="0"/>
        </a:spcBef>
        <a:spcAft>
          <a:spcPct val="0"/>
        </a:spcAft>
        <a:defRPr sz="1650">
          <a:solidFill>
            <a:schemeClr val="tx2"/>
          </a:solidFill>
          <a:latin typeface="Arial" charset="0"/>
          <a:ea typeface="ＭＳ Ｐゴシック" charset="-128"/>
          <a:cs typeface="ＭＳ Ｐゴシック" charset="0"/>
        </a:defRPr>
      </a:lvl2pPr>
      <a:lvl3pPr algn="l" rtl="0" eaLnBrk="0" fontAlgn="base" hangingPunct="0">
        <a:spcBef>
          <a:spcPct val="0"/>
        </a:spcBef>
        <a:spcAft>
          <a:spcPct val="0"/>
        </a:spcAft>
        <a:defRPr sz="1650">
          <a:solidFill>
            <a:schemeClr val="tx2"/>
          </a:solidFill>
          <a:latin typeface="Arial" charset="0"/>
          <a:ea typeface="ＭＳ Ｐゴシック" charset="-128"/>
          <a:cs typeface="ＭＳ Ｐゴシック" charset="0"/>
        </a:defRPr>
      </a:lvl3pPr>
      <a:lvl4pPr algn="l" rtl="0" eaLnBrk="0" fontAlgn="base" hangingPunct="0">
        <a:spcBef>
          <a:spcPct val="0"/>
        </a:spcBef>
        <a:spcAft>
          <a:spcPct val="0"/>
        </a:spcAft>
        <a:defRPr sz="1650">
          <a:solidFill>
            <a:schemeClr val="tx2"/>
          </a:solidFill>
          <a:latin typeface="Arial" charset="0"/>
          <a:ea typeface="ＭＳ Ｐゴシック" charset="-128"/>
          <a:cs typeface="ＭＳ Ｐゴシック" charset="0"/>
        </a:defRPr>
      </a:lvl4pPr>
      <a:lvl5pPr algn="l" rtl="0" eaLnBrk="0" fontAlgn="base" hangingPunct="0">
        <a:spcBef>
          <a:spcPct val="0"/>
        </a:spcBef>
        <a:spcAft>
          <a:spcPct val="0"/>
        </a:spcAft>
        <a:defRPr sz="1650">
          <a:solidFill>
            <a:schemeClr val="tx2"/>
          </a:solidFill>
          <a:latin typeface="Arial" charset="0"/>
          <a:ea typeface="ＭＳ Ｐゴシック" charset="-128"/>
          <a:cs typeface="ＭＳ Ｐゴシック" charset="0"/>
        </a:defRPr>
      </a:lvl5pPr>
      <a:lvl6pPr marL="257175" algn="l" rtl="0" eaLnBrk="1" fontAlgn="base" hangingPunct="1">
        <a:spcBef>
          <a:spcPct val="0"/>
        </a:spcBef>
        <a:spcAft>
          <a:spcPct val="0"/>
        </a:spcAft>
        <a:defRPr sz="1688">
          <a:solidFill>
            <a:schemeClr val="tx2"/>
          </a:solidFill>
          <a:latin typeface="Arial" charset="0"/>
        </a:defRPr>
      </a:lvl6pPr>
      <a:lvl7pPr marL="514350" algn="l" rtl="0" eaLnBrk="1" fontAlgn="base" hangingPunct="1">
        <a:spcBef>
          <a:spcPct val="0"/>
        </a:spcBef>
        <a:spcAft>
          <a:spcPct val="0"/>
        </a:spcAft>
        <a:defRPr sz="1688">
          <a:solidFill>
            <a:schemeClr val="tx2"/>
          </a:solidFill>
          <a:latin typeface="Arial" charset="0"/>
        </a:defRPr>
      </a:lvl7pPr>
      <a:lvl8pPr marL="771525" algn="l" rtl="0" eaLnBrk="1" fontAlgn="base" hangingPunct="1">
        <a:spcBef>
          <a:spcPct val="0"/>
        </a:spcBef>
        <a:spcAft>
          <a:spcPct val="0"/>
        </a:spcAft>
        <a:defRPr sz="1688">
          <a:solidFill>
            <a:schemeClr val="tx2"/>
          </a:solidFill>
          <a:latin typeface="Arial" charset="0"/>
        </a:defRPr>
      </a:lvl8pPr>
      <a:lvl9pPr marL="1028700" algn="l" rtl="0" eaLnBrk="1" fontAlgn="base" hangingPunct="1">
        <a:spcBef>
          <a:spcPct val="0"/>
        </a:spcBef>
        <a:spcAft>
          <a:spcPct val="0"/>
        </a:spcAft>
        <a:defRPr sz="1688">
          <a:solidFill>
            <a:schemeClr val="tx2"/>
          </a:solidFill>
          <a:latin typeface="Arial" charset="0"/>
        </a:defRPr>
      </a:lvl9pPr>
    </p:titleStyle>
    <p:bodyStyle>
      <a:lvl1pPr marL="192881" indent="-192881" algn="l" rtl="0" eaLnBrk="0" fontAlgn="base" hangingPunct="0">
        <a:spcBef>
          <a:spcPct val="20000"/>
        </a:spcBef>
        <a:spcAft>
          <a:spcPct val="0"/>
        </a:spcAft>
        <a:buChar char="•"/>
        <a:defRPr sz="1200">
          <a:solidFill>
            <a:schemeClr val="tx1"/>
          </a:solidFill>
          <a:latin typeface="+mn-lt"/>
          <a:ea typeface="ＭＳ Ｐゴシック" charset="-128"/>
          <a:cs typeface="ＭＳ Ｐゴシック" charset="0"/>
        </a:defRPr>
      </a:lvl1pPr>
      <a:lvl2pPr marL="417910" indent="-160735" algn="l" rtl="0" eaLnBrk="0" fontAlgn="base" hangingPunct="0">
        <a:spcBef>
          <a:spcPct val="20000"/>
        </a:spcBef>
        <a:spcAft>
          <a:spcPct val="0"/>
        </a:spcAft>
        <a:buChar char="–"/>
        <a:defRPr>
          <a:solidFill>
            <a:schemeClr val="tx1"/>
          </a:solidFill>
          <a:latin typeface="+mn-lt"/>
          <a:ea typeface="ＭＳ Ｐゴシック" charset="-128"/>
        </a:defRPr>
      </a:lvl2pPr>
      <a:lvl3pPr marL="642938" indent="-128588" algn="l" rtl="0" eaLnBrk="0" fontAlgn="base" hangingPunct="0">
        <a:spcBef>
          <a:spcPct val="20000"/>
        </a:spcBef>
        <a:spcAft>
          <a:spcPct val="0"/>
        </a:spcAft>
        <a:buChar char="•"/>
        <a:defRPr sz="900">
          <a:solidFill>
            <a:schemeClr val="tx1"/>
          </a:solidFill>
          <a:latin typeface="+mn-lt"/>
          <a:ea typeface="ＭＳ Ｐゴシック" charset="-128"/>
        </a:defRPr>
      </a:lvl3pPr>
      <a:lvl4pPr marL="900113" indent="-128588" algn="l" rtl="0" eaLnBrk="0" fontAlgn="base" hangingPunct="0">
        <a:spcBef>
          <a:spcPct val="20000"/>
        </a:spcBef>
        <a:spcAft>
          <a:spcPct val="0"/>
        </a:spcAft>
        <a:buChar char="–"/>
        <a:defRPr sz="750">
          <a:solidFill>
            <a:schemeClr val="tx1"/>
          </a:solidFill>
          <a:latin typeface="+mn-lt"/>
          <a:ea typeface="ＭＳ Ｐゴシック" charset="-128"/>
        </a:defRPr>
      </a:lvl4pPr>
      <a:lvl5pPr marL="1157288" indent="-128588" algn="l" rtl="0" eaLnBrk="0" fontAlgn="base" hangingPunct="0">
        <a:spcBef>
          <a:spcPct val="20000"/>
        </a:spcBef>
        <a:spcAft>
          <a:spcPct val="0"/>
        </a:spcAft>
        <a:buChar char="»"/>
        <a:defRPr sz="750">
          <a:solidFill>
            <a:schemeClr val="tx1"/>
          </a:solidFill>
          <a:latin typeface="+mn-lt"/>
          <a:ea typeface="ＭＳ Ｐゴシック" charset="-128"/>
        </a:defRPr>
      </a:lvl5pPr>
      <a:lvl6pPr marL="1414463" indent="-128588" algn="l" rtl="0" eaLnBrk="1" fontAlgn="base" hangingPunct="1">
        <a:spcBef>
          <a:spcPct val="20000"/>
        </a:spcBef>
        <a:spcAft>
          <a:spcPct val="0"/>
        </a:spcAft>
        <a:buChar char="»"/>
        <a:defRPr sz="788">
          <a:solidFill>
            <a:schemeClr val="tx1"/>
          </a:solidFill>
          <a:latin typeface="+mn-lt"/>
        </a:defRPr>
      </a:lvl6pPr>
      <a:lvl7pPr marL="1671638" indent="-128588" algn="l" rtl="0" eaLnBrk="1" fontAlgn="base" hangingPunct="1">
        <a:spcBef>
          <a:spcPct val="20000"/>
        </a:spcBef>
        <a:spcAft>
          <a:spcPct val="0"/>
        </a:spcAft>
        <a:buChar char="»"/>
        <a:defRPr sz="788">
          <a:solidFill>
            <a:schemeClr val="tx1"/>
          </a:solidFill>
          <a:latin typeface="+mn-lt"/>
        </a:defRPr>
      </a:lvl7pPr>
      <a:lvl8pPr marL="1928813" indent="-128588" algn="l" rtl="0" eaLnBrk="1" fontAlgn="base" hangingPunct="1">
        <a:spcBef>
          <a:spcPct val="20000"/>
        </a:spcBef>
        <a:spcAft>
          <a:spcPct val="0"/>
        </a:spcAft>
        <a:buChar char="»"/>
        <a:defRPr sz="788">
          <a:solidFill>
            <a:schemeClr val="tx1"/>
          </a:solidFill>
          <a:latin typeface="+mn-lt"/>
        </a:defRPr>
      </a:lvl8pPr>
      <a:lvl9pPr marL="2185988" indent="-128588" algn="l" rtl="0" eaLnBrk="1" fontAlgn="base" hangingPunct="1">
        <a:spcBef>
          <a:spcPct val="20000"/>
        </a:spcBef>
        <a:spcAft>
          <a:spcPct val="0"/>
        </a:spcAft>
        <a:buChar char="»"/>
        <a:defRPr sz="788">
          <a:solidFill>
            <a:schemeClr val="tx1"/>
          </a:solidFill>
          <a:latin typeface="+mn-lt"/>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71845" y="-21277"/>
            <a:ext cx="7410893" cy="573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1" y="597848"/>
            <a:ext cx="9112101" cy="587915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44" name="Rectangle 4"/>
          <p:cNvSpPr>
            <a:spLocks noGrp="1" noChangeArrowheads="1"/>
          </p:cNvSpPr>
          <p:nvPr>
            <p:ph type="sldNum" sz="quarter" idx="4"/>
          </p:nvPr>
        </p:nvSpPr>
        <p:spPr bwMode="auto">
          <a:xfrm>
            <a:off x="7485532" y="6554607"/>
            <a:ext cx="1689325" cy="3073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b="0">
                <a:solidFill>
                  <a:srgbClr val="5F5F5F"/>
                </a:solidFill>
                <a:latin typeface="Arial" pitchFamily="34" charset="0"/>
              </a:defRPr>
            </a:lvl1pPr>
          </a:lstStyle>
          <a:p>
            <a:pPr fontAlgn="base">
              <a:spcBef>
                <a:spcPct val="0"/>
              </a:spcBef>
              <a:spcAft>
                <a:spcPct val="0"/>
              </a:spcAft>
            </a:pPr>
            <a:fld id="{7A565094-E862-46FE-885C-8B286966E5F8}" type="slidenum">
              <a:rPr lang="tr-TR" smtClean="0">
                <a:latin typeface="Palatino Linotype" pitchFamily="18" charset="0"/>
              </a:rPr>
              <a:pPr fontAlgn="base">
                <a:spcBef>
                  <a:spcPct val="0"/>
                </a:spcBef>
                <a:spcAft>
                  <a:spcPct val="0"/>
                </a:spcAft>
              </a:pPr>
              <a:t>‹#›</a:t>
            </a:fld>
            <a:endParaRPr lang="tr-TR">
              <a:latin typeface="Palatino Linotype" pitchFamily="18" charset="0"/>
            </a:endParaRPr>
          </a:p>
        </p:txBody>
      </p:sp>
      <p:pic>
        <p:nvPicPr>
          <p:cNvPr id="1029" name="Picture 5" descr="RU_units-banner_red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54057"/>
            <a:ext cx="9172575" cy="61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0159621"/>
      </p:ext>
    </p:extLst>
  </p:cSld>
  <p:clrMap bg1="lt1" tx1="dk1" bg2="lt2" tx2="dk2" accent1="accent1" accent2="accent2" accent3="accent3" accent4="accent4" accent5="accent5" accent6="accent6" hlink="hlink" folHlink="folHlink"/>
  <p:transition spd="med">
    <p:wipe dir="d"/>
  </p:transition>
  <p:hf hdr="0" ftr="0" dt="0"/>
  <p:txStyles>
    <p:titleStyle>
      <a:lvl1pPr algn="l" rtl="0" eaLnBrk="1" fontAlgn="base" hangingPunct="1">
        <a:spcBef>
          <a:spcPct val="0"/>
        </a:spcBef>
        <a:spcAft>
          <a:spcPct val="0"/>
        </a:spcAft>
        <a:defRPr sz="2250">
          <a:solidFill>
            <a:schemeClr val="bg1"/>
          </a:solidFill>
          <a:latin typeface="+mj-lt"/>
          <a:ea typeface="+mj-ea"/>
          <a:cs typeface="+mj-cs"/>
        </a:defRPr>
      </a:lvl1pPr>
      <a:lvl2pPr algn="l" rtl="0" eaLnBrk="1" fontAlgn="base" hangingPunct="1">
        <a:spcBef>
          <a:spcPct val="0"/>
        </a:spcBef>
        <a:spcAft>
          <a:spcPct val="0"/>
        </a:spcAft>
        <a:defRPr sz="2250">
          <a:solidFill>
            <a:schemeClr val="tx2"/>
          </a:solidFill>
          <a:latin typeface="Verdana" pitchFamily="34" charset="0"/>
        </a:defRPr>
      </a:lvl2pPr>
      <a:lvl3pPr algn="l" rtl="0" eaLnBrk="1" fontAlgn="base" hangingPunct="1">
        <a:spcBef>
          <a:spcPct val="0"/>
        </a:spcBef>
        <a:spcAft>
          <a:spcPct val="0"/>
        </a:spcAft>
        <a:defRPr sz="2250">
          <a:solidFill>
            <a:schemeClr val="tx2"/>
          </a:solidFill>
          <a:latin typeface="Verdana" pitchFamily="34" charset="0"/>
        </a:defRPr>
      </a:lvl3pPr>
      <a:lvl4pPr algn="l" rtl="0" eaLnBrk="1" fontAlgn="base" hangingPunct="1">
        <a:spcBef>
          <a:spcPct val="0"/>
        </a:spcBef>
        <a:spcAft>
          <a:spcPct val="0"/>
        </a:spcAft>
        <a:defRPr sz="2250">
          <a:solidFill>
            <a:schemeClr val="tx2"/>
          </a:solidFill>
          <a:latin typeface="Verdana" pitchFamily="34" charset="0"/>
        </a:defRPr>
      </a:lvl4pPr>
      <a:lvl5pPr algn="l" rtl="0" eaLnBrk="1" fontAlgn="base" hangingPunct="1">
        <a:spcBef>
          <a:spcPct val="0"/>
        </a:spcBef>
        <a:spcAft>
          <a:spcPct val="0"/>
        </a:spcAft>
        <a:defRPr sz="2250">
          <a:solidFill>
            <a:schemeClr val="tx2"/>
          </a:solidFill>
          <a:latin typeface="Verdana" pitchFamily="34" charset="0"/>
        </a:defRPr>
      </a:lvl5pPr>
      <a:lvl6pPr marL="342900" algn="l" rtl="0" eaLnBrk="1" fontAlgn="base" hangingPunct="1">
        <a:spcBef>
          <a:spcPct val="0"/>
        </a:spcBef>
        <a:spcAft>
          <a:spcPct val="0"/>
        </a:spcAft>
        <a:defRPr sz="2250">
          <a:solidFill>
            <a:schemeClr val="tx2"/>
          </a:solidFill>
          <a:latin typeface="Verdana" pitchFamily="34" charset="0"/>
        </a:defRPr>
      </a:lvl6pPr>
      <a:lvl7pPr marL="685800" algn="l" rtl="0" eaLnBrk="1" fontAlgn="base" hangingPunct="1">
        <a:spcBef>
          <a:spcPct val="0"/>
        </a:spcBef>
        <a:spcAft>
          <a:spcPct val="0"/>
        </a:spcAft>
        <a:defRPr sz="2250">
          <a:solidFill>
            <a:schemeClr val="tx2"/>
          </a:solidFill>
          <a:latin typeface="Verdana" pitchFamily="34" charset="0"/>
        </a:defRPr>
      </a:lvl7pPr>
      <a:lvl8pPr marL="1028700" algn="l" rtl="0" eaLnBrk="1" fontAlgn="base" hangingPunct="1">
        <a:spcBef>
          <a:spcPct val="0"/>
        </a:spcBef>
        <a:spcAft>
          <a:spcPct val="0"/>
        </a:spcAft>
        <a:defRPr sz="2250">
          <a:solidFill>
            <a:schemeClr val="tx2"/>
          </a:solidFill>
          <a:latin typeface="Verdana" pitchFamily="34" charset="0"/>
        </a:defRPr>
      </a:lvl8pPr>
      <a:lvl9pPr marL="1371600" algn="l" rtl="0" eaLnBrk="1" fontAlgn="base" hangingPunct="1">
        <a:spcBef>
          <a:spcPct val="0"/>
        </a:spcBef>
        <a:spcAft>
          <a:spcPct val="0"/>
        </a:spcAft>
        <a:defRPr sz="2250">
          <a:solidFill>
            <a:schemeClr val="tx2"/>
          </a:solidFill>
          <a:latin typeface="Verdana" pitchFamily="34" charset="0"/>
        </a:defRPr>
      </a:lvl9pPr>
    </p:titleStyle>
    <p:bodyStyle>
      <a:lvl1pPr marL="257175" indent="-257175" algn="l" rtl="0" eaLnBrk="1" fontAlgn="base" hangingPunct="1">
        <a:spcBef>
          <a:spcPct val="20000"/>
        </a:spcBef>
        <a:spcAft>
          <a:spcPct val="0"/>
        </a:spcAft>
        <a:buChar char="•"/>
        <a:defRPr sz="1650">
          <a:solidFill>
            <a:srgbClr val="5F5F5F"/>
          </a:solidFill>
          <a:latin typeface="+mn-lt"/>
          <a:ea typeface="+mn-ea"/>
          <a:cs typeface="+mn-cs"/>
        </a:defRPr>
      </a:lvl1pPr>
      <a:lvl2pPr marL="557213" indent="-214313" algn="l" rtl="0" eaLnBrk="1" fontAlgn="base" hangingPunct="1">
        <a:spcBef>
          <a:spcPct val="20000"/>
        </a:spcBef>
        <a:spcAft>
          <a:spcPct val="0"/>
        </a:spcAft>
        <a:buChar char="–"/>
        <a:defRPr>
          <a:solidFill>
            <a:srgbClr val="5F5F5F"/>
          </a:solidFill>
          <a:latin typeface="+mn-lt"/>
        </a:defRPr>
      </a:lvl2pPr>
      <a:lvl3pPr marL="857250" indent="-171450" algn="l" rtl="0" eaLnBrk="1" fontAlgn="base" hangingPunct="1">
        <a:spcBef>
          <a:spcPct val="20000"/>
        </a:spcBef>
        <a:spcAft>
          <a:spcPct val="0"/>
        </a:spcAft>
        <a:buChar char="•"/>
        <a:defRPr sz="1200">
          <a:solidFill>
            <a:srgbClr val="5F5F5F"/>
          </a:solidFill>
          <a:latin typeface="+mn-lt"/>
        </a:defRPr>
      </a:lvl3pPr>
      <a:lvl4pPr marL="1200150" indent="-171450" algn="l" rtl="0" eaLnBrk="1" fontAlgn="base" hangingPunct="1">
        <a:spcBef>
          <a:spcPct val="20000"/>
        </a:spcBef>
        <a:spcAft>
          <a:spcPct val="0"/>
        </a:spcAft>
        <a:buChar char="–"/>
        <a:defRPr sz="1050">
          <a:solidFill>
            <a:srgbClr val="5F5F5F"/>
          </a:solidFill>
          <a:latin typeface="+mn-lt"/>
        </a:defRPr>
      </a:lvl4pPr>
      <a:lvl5pPr marL="1543050" indent="-171450" algn="l" rtl="0" eaLnBrk="1" fontAlgn="base" hangingPunct="1">
        <a:spcBef>
          <a:spcPct val="20000"/>
        </a:spcBef>
        <a:spcAft>
          <a:spcPct val="0"/>
        </a:spcAft>
        <a:buChar char="»"/>
        <a:defRPr sz="1050">
          <a:solidFill>
            <a:srgbClr val="5F5F5F"/>
          </a:solidFill>
          <a:latin typeface="+mn-lt"/>
        </a:defRPr>
      </a:lvl5pPr>
      <a:lvl6pPr marL="1885950" indent="-171450" algn="l" rtl="0" eaLnBrk="1" fontAlgn="base" hangingPunct="1">
        <a:spcBef>
          <a:spcPct val="20000"/>
        </a:spcBef>
        <a:spcAft>
          <a:spcPct val="0"/>
        </a:spcAft>
        <a:buChar char="»"/>
        <a:defRPr sz="1050">
          <a:solidFill>
            <a:srgbClr val="5F5F5F"/>
          </a:solidFill>
          <a:latin typeface="+mn-lt"/>
        </a:defRPr>
      </a:lvl6pPr>
      <a:lvl7pPr marL="2228850" indent="-171450" algn="l" rtl="0" eaLnBrk="1" fontAlgn="base" hangingPunct="1">
        <a:spcBef>
          <a:spcPct val="20000"/>
        </a:spcBef>
        <a:spcAft>
          <a:spcPct val="0"/>
        </a:spcAft>
        <a:buChar char="»"/>
        <a:defRPr sz="1050">
          <a:solidFill>
            <a:srgbClr val="5F5F5F"/>
          </a:solidFill>
          <a:latin typeface="+mn-lt"/>
        </a:defRPr>
      </a:lvl7pPr>
      <a:lvl8pPr marL="2571750" indent="-171450" algn="l" rtl="0" eaLnBrk="1" fontAlgn="base" hangingPunct="1">
        <a:spcBef>
          <a:spcPct val="20000"/>
        </a:spcBef>
        <a:spcAft>
          <a:spcPct val="0"/>
        </a:spcAft>
        <a:buChar char="»"/>
        <a:defRPr sz="1050">
          <a:solidFill>
            <a:srgbClr val="5F5F5F"/>
          </a:solidFill>
          <a:latin typeface="+mn-lt"/>
        </a:defRPr>
      </a:lvl8pPr>
      <a:lvl9pPr marL="2914650" indent="-171450" algn="l" rtl="0" eaLnBrk="1" fontAlgn="base" hangingPunct="1">
        <a:spcBef>
          <a:spcPct val="20000"/>
        </a:spcBef>
        <a:spcAft>
          <a:spcPct val="0"/>
        </a:spcAft>
        <a:buChar char="»"/>
        <a:defRPr sz="1050">
          <a:solidFill>
            <a:srgbClr val="5F5F5F"/>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9" name="Rectangle 1"/>
          <p:cNvSpPr>
            <a:spLocks noGrp="1" noChangeArrowheads="1"/>
          </p:cNvSpPr>
          <p:nvPr>
            <p:ph type="title"/>
          </p:nvPr>
        </p:nvSpPr>
        <p:spPr bwMode="auto">
          <a:xfrm>
            <a:off x="1219201" y="0"/>
            <a:ext cx="6705600" cy="1752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50800" tIns="50800" rIns="91440" bIns="50800" numCol="1" anchor="ctr" anchorCtr="0" compatLnSpc="1">
            <a:prstTxWarp prst="textNoShape">
              <a:avLst/>
            </a:prstTxWarp>
          </a:bodyPr>
          <a:lstStyle/>
          <a:p>
            <a:pPr lvl="0"/>
            <a:r>
              <a:rPr lang="en-US">
                <a:sym typeface="Times New Roman" charset="0"/>
              </a:rPr>
              <a:t>Click to edit Master title style</a:t>
            </a:r>
          </a:p>
        </p:txBody>
      </p:sp>
      <p:sp>
        <p:nvSpPr>
          <p:cNvPr id="2050" name="Rectangle 2"/>
          <p:cNvSpPr>
            <a:spLocks noGrp="1" noChangeArrowheads="1"/>
          </p:cNvSpPr>
          <p:nvPr>
            <p:ph type="body" idx="1"/>
          </p:nvPr>
        </p:nvSpPr>
        <p:spPr bwMode="auto">
          <a:xfrm>
            <a:off x="457200" y="1981200"/>
            <a:ext cx="83058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Tree>
    <p:extLst>
      <p:ext uri="{BB962C8B-B14F-4D97-AF65-F5344CB8AC3E}">
        <p14:creationId xmlns:p14="http://schemas.microsoft.com/office/powerpoint/2010/main" val="3594146431"/>
      </p:ext>
    </p:extLst>
  </p:cSld>
  <p:clrMap bg1="lt1" tx1="dk1" bg2="lt2" tx2="dk2" accent1="accent1" accent2="accent2" accent3="accent3" accent4="accent4" accent5="accent5" accent6="accent6" hlink="hlink" folHlink="folHlink"/>
  <p:sldLayoutIdLst>
    <p:sldLayoutId id="2147484262" r:id="rId1"/>
    <p:sldLayoutId id="2147484263" r:id="rId2"/>
    <p:sldLayoutId id="2147484264" r:id="rId3"/>
    <p:sldLayoutId id="2147484265" r:id="rId4"/>
    <p:sldLayoutId id="2147484266" r:id="rId5"/>
    <p:sldLayoutId id="2147484267" r:id="rId6"/>
    <p:sldLayoutId id="2147484268" r:id="rId7"/>
    <p:sldLayoutId id="2147484269" r:id="rId8"/>
    <p:sldLayoutId id="2147484270" r:id="rId9"/>
    <p:sldLayoutId id="2147484271" r:id="rId10"/>
    <p:sldLayoutId id="2147484272" r:id="rId11"/>
    <p:sldLayoutId id="2147484273" r:id="rId12"/>
  </p:sldLayoutIdLst>
  <p:transition/>
  <p:hf hdr="0" ftr="0" dt="0"/>
  <p:txStyles>
    <p:titleStyle>
      <a:lvl1pPr algn="l" rtl="0" eaLnBrk="0" fontAlgn="base" hangingPunct="0">
        <a:spcBef>
          <a:spcPct val="0"/>
        </a:spcBef>
        <a:spcAft>
          <a:spcPct val="0"/>
        </a:spcAft>
        <a:defRPr sz="3598">
          <a:solidFill>
            <a:schemeClr val="tx1"/>
          </a:solidFill>
          <a:latin typeface="+mj-lt"/>
          <a:ea typeface="+mj-ea"/>
          <a:cs typeface="+mj-cs"/>
          <a:sym typeface="Times New Roman" pitchFamily="18" charset="0"/>
        </a:defRPr>
      </a:lvl1pPr>
      <a:lvl2pPr algn="l" rtl="0" eaLnBrk="0" fontAlgn="base" hangingPunct="0">
        <a:spcBef>
          <a:spcPct val="0"/>
        </a:spcBef>
        <a:spcAft>
          <a:spcPct val="0"/>
        </a:spcAft>
        <a:defRPr sz="3598">
          <a:solidFill>
            <a:schemeClr val="tx1"/>
          </a:solidFill>
          <a:latin typeface="Times New Roman" charset="0"/>
          <a:ea typeface="ヒラギノ明朝 ProN W3" charset="0"/>
          <a:cs typeface="ヒラギノ明朝 ProN W3" charset="0"/>
          <a:sym typeface="Times New Roman" pitchFamily="18" charset="0"/>
        </a:defRPr>
      </a:lvl2pPr>
      <a:lvl3pPr algn="l" rtl="0" eaLnBrk="0" fontAlgn="base" hangingPunct="0">
        <a:spcBef>
          <a:spcPct val="0"/>
        </a:spcBef>
        <a:spcAft>
          <a:spcPct val="0"/>
        </a:spcAft>
        <a:defRPr sz="3598">
          <a:solidFill>
            <a:schemeClr val="tx1"/>
          </a:solidFill>
          <a:latin typeface="Times New Roman" charset="0"/>
          <a:ea typeface="ヒラギノ明朝 ProN W3" charset="0"/>
          <a:cs typeface="ヒラギノ明朝 ProN W3" charset="0"/>
          <a:sym typeface="Times New Roman" pitchFamily="18" charset="0"/>
        </a:defRPr>
      </a:lvl3pPr>
      <a:lvl4pPr algn="l" rtl="0" eaLnBrk="0" fontAlgn="base" hangingPunct="0">
        <a:spcBef>
          <a:spcPct val="0"/>
        </a:spcBef>
        <a:spcAft>
          <a:spcPct val="0"/>
        </a:spcAft>
        <a:defRPr sz="3598">
          <a:solidFill>
            <a:schemeClr val="tx1"/>
          </a:solidFill>
          <a:latin typeface="Times New Roman" charset="0"/>
          <a:ea typeface="ヒラギノ明朝 ProN W3" charset="0"/>
          <a:cs typeface="ヒラギノ明朝 ProN W3" charset="0"/>
          <a:sym typeface="Times New Roman" pitchFamily="18" charset="0"/>
        </a:defRPr>
      </a:lvl4pPr>
      <a:lvl5pPr algn="l" rtl="0" eaLnBrk="0" fontAlgn="base" hangingPunct="0">
        <a:spcBef>
          <a:spcPct val="0"/>
        </a:spcBef>
        <a:spcAft>
          <a:spcPct val="0"/>
        </a:spcAft>
        <a:defRPr sz="3598">
          <a:solidFill>
            <a:schemeClr val="tx1"/>
          </a:solidFill>
          <a:latin typeface="Times New Roman" charset="0"/>
          <a:ea typeface="ヒラギノ明朝 ProN W3" charset="0"/>
          <a:cs typeface="ヒラギノ明朝 ProN W3" charset="0"/>
          <a:sym typeface="Times New Roman" pitchFamily="18" charset="0"/>
        </a:defRPr>
      </a:lvl5pPr>
      <a:lvl6pPr marL="456917" algn="l" rtl="0" fontAlgn="base">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6pPr>
      <a:lvl7pPr marL="913833" algn="l" rtl="0" fontAlgn="base">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7pPr>
      <a:lvl8pPr marL="1370750" algn="l" rtl="0" fontAlgn="base">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8pPr>
      <a:lvl9pPr marL="1827666" algn="l" rtl="0" fontAlgn="base">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9pPr>
    </p:titleStyle>
    <p:bodyStyle>
      <a:lvl1pPr marL="382351" indent="-342687" algn="l" rtl="0" eaLnBrk="0" fontAlgn="base" hangingPunct="0">
        <a:spcBef>
          <a:spcPts val="700"/>
        </a:spcBef>
        <a:spcAft>
          <a:spcPct val="0"/>
        </a:spcAft>
        <a:buClr>
          <a:srgbClr val="000000"/>
        </a:buClr>
        <a:buSzPct val="75000"/>
        <a:buFont typeface="Times New Roman" pitchFamily="18" charset="0"/>
        <a:buChar char="•"/>
        <a:defRPr sz="3198">
          <a:solidFill>
            <a:schemeClr val="tx1"/>
          </a:solidFill>
          <a:latin typeface="+mn-lt"/>
          <a:ea typeface="+mn-ea"/>
          <a:cs typeface="+mn-cs"/>
          <a:sym typeface="Times New Roman" pitchFamily="18" charset="0"/>
        </a:defRPr>
      </a:lvl1pPr>
      <a:lvl2pPr marL="629847" indent="-285573" algn="l" rtl="0" eaLnBrk="0" fontAlgn="base" hangingPunct="0">
        <a:spcBef>
          <a:spcPts val="599"/>
        </a:spcBef>
        <a:spcAft>
          <a:spcPct val="0"/>
        </a:spcAft>
        <a:buClr>
          <a:srgbClr val="000000"/>
        </a:buClr>
        <a:buSzPct val="100000"/>
        <a:buFont typeface="Wingdings" pitchFamily="2" charset="2"/>
        <a:buChar char="Ø"/>
        <a:defRPr sz="2798">
          <a:solidFill>
            <a:schemeClr val="tx1"/>
          </a:solidFill>
          <a:latin typeface="+mn-lt"/>
          <a:ea typeface="+mn-ea"/>
          <a:cs typeface="+mn-cs"/>
          <a:sym typeface="Times New Roman" pitchFamily="18" charset="0"/>
        </a:defRPr>
      </a:lvl2pPr>
      <a:lvl3pPr marL="1029649" indent="-228458" algn="l" rtl="0" eaLnBrk="0" fontAlgn="base" hangingPunct="0">
        <a:spcBef>
          <a:spcPts val="500"/>
        </a:spcBef>
        <a:spcAft>
          <a:spcPct val="0"/>
        </a:spcAft>
        <a:buClr>
          <a:srgbClr val="000000"/>
        </a:buClr>
        <a:buSzPct val="100000"/>
        <a:buFont typeface="Wingdings" pitchFamily="2" charset="2"/>
        <a:buChar char="Ø"/>
        <a:defRPr sz="2398">
          <a:solidFill>
            <a:schemeClr val="tx1"/>
          </a:solidFill>
          <a:latin typeface="+mn-lt"/>
          <a:ea typeface="+mn-ea"/>
          <a:cs typeface="+mn-cs"/>
          <a:sym typeface="Times New Roman" pitchFamily="18" charset="0"/>
        </a:defRPr>
      </a:lvl3pPr>
      <a:lvl4pPr marL="1486565" indent="-228458" algn="l" rtl="0" eaLnBrk="0" fontAlgn="base" hangingPunct="0">
        <a:spcBef>
          <a:spcPts val="500"/>
        </a:spcBef>
        <a:spcAft>
          <a:spcPct val="0"/>
        </a:spcAft>
        <a:buClr>
          <a:srgbClr val="000000"/>
        </a:buClr>
        <a:buSzPct val="100000"/>
        <a:buFont typeface="Wingdings" pitchFamily="2" charset="2"/>
        <a:buChar char="Ø"/>
        <a:defRPr sz="1998">
          <a:solidFill>
            <a:schemeClr val="tx1"/>
          </a:solidFill>
          <a:latin typeface="+mn-lt"/>
          <a:ea typeface="+mn-ea"/>
          <a:cs typeface="+mn-cs"/>
          <a:sym typeface="Times New Roman" pitchFamily="18" charset="0"/>
        </a:defRPr>
      </a:lvl4pPr>
      <a:lvl5pPr marL="1943482" indent="-228458" algn="l" rtl="0" eaLnBrk="0" fontAlgn="base" hangingPunct="0">
        <a:spcBef>
          <a:spcPts val="400"/>
        </a:spcBef>
        <a:spcAft>
          <a:spcPct val="0"/>
        </a:spcAft>
        <a:buClr>
          <a:srgbClr val="000000"/>
        </a:buClr>
        <a:buSzPct val="100000"/>
        <a:buFont typeface="Wingdings" pitchFamily="2" charset="2"/>
        <a:buChar char="Ø"/>
        <a:defRPr>
          <a:solidFill>
            <a:schemeClr val="tx1"/>
          </a:solidFill>
          <a:latin typeface="+mn-lt"/>
          <a:ea typeface="+mn-ea"/>
          <a:cs typeface="+mn-cs"/>
          <a:sym typeface="Times New Roman" pitchFamily="18" charset="0"/>
        </a:defRPr>
      </a:lvl5pPr>
      <a:lvl6pPr marL="2400399" indent="-228458" algn="l" rtl="0" fontAlgn="base">
        <a:spcBef>
          <a:spcPts val="400"/>
        </a:spcBef>
        <a:spcAft>
          <a:spcPct val="0"/>
        </a:spcAft>
        <a:buClr>
          <a:srgbClr val="000000"/>
        </a:buClr>
        <a:buSzPct val="100000"/>
        <a:buFont typeface="Wingdings" charset="0"/>
        <a:buChar char="Ø"/>
        <a:defRPr>
          <a:solidFill>
            <a:schemeClr val="tx1"/>
          </a:solidFill>
          <a:latin typeface="+mn-lt"/>
          <a:ea typeface="+mn-ea"/>
          <a:cs typeface="+mn-cs"/>
          <a:sym typeface="Times New Roman" charset="0"/>
        </a:defRPr>
      </a:lvl6pPr>
      <a:lvl7pPr marL="2857315" indent="-228458" algn="l" rtl="0" fontAlgn="base">
        <a:spcBef>
          <a:spcPts val="400"/>
        </a:spcBef>
        <a:spcAft>
          <a:spcPct val="0"/>
        </a:spcAft>
        <a:buClr>
          <a:srgbClr val="000000"/>
        </a:buClr>
        <a:buSzPct val="100000"/>
        <a:buFont typeface="Wingdings" charset="0"/>
        <a:buChar char="Ø"/>
        <a:defRPr>
          <a:solidFill>
            <a:schemeClr val="tx1"/>
          </a:solidFill>
          <a:latin typeface="+mn-lt"/>
          <a:ea typeface="+mn-ea"/>
          <a:cs typeface="+mn-cs"/>
          <a:sym typeface="Times New Roman" charset="0"/>
        </a:defRPr>
      </a:lvl7pPr>
      <a:lvl8pPr marL="3314232" indent="-228458" algn="l" rtl="0" fontAlgn="base">
        <a:spcBef>
          <a:spcPts val="400"/>
        </a:spcBef>
        <a:spcAft>
          <a:spcPct val="0"/>
        </a:spcAft>
        <a:buClr>
          <a:srgbClr val="000000"/>
        </a:buClr>
        <a:buSzPct val="100000"/>
        <a:buFont typeface="Wingdings" charset="0"/>
        <a:buChar char="Ø"/>
        <a:defRPr>
          <a:solidFill>
            <a:schemeClr val="tx1"/>
          </a:solidFill>
          <a:latin typeface="+mn-lt"/>
          <a:ea typeface="+mn-ea"/>
          <a:cs typeface="+mn-cs"/>
          <a:sym typeface="Times New Roman" charset="0"/>
        </a:defRPr>
      </a:lvl8pPr>
      <a:lvl9pPr marL="3771148" indent="-228458" algn="l" rtl="0" fontAlgn="base">
        <a:spcBef>
          <a:spcPts val="400"/>
        </a:spcBef>
        <a:spcAft>
          <a:spcPct val="0"/>
        </a:spcAft>
        <a:buClr>
          <a:srgbClr val="000000"/>
        </a:buClr>
        <a:buSzPct val="100000"/>
        <a:buFont typeface="Wingdings" charset="0"/>
        <a:buChar char="Ø"/>
        <a:defRPr>
          <a:solidFill>
            <a:schemeClr val="tx1"/>
          </a:solidFill>
          <a:latin typeface="+mn-lt"/>
          <a:ea typeface="+mn-ea"/>
          <a:cs typeface="+mn-cs"/>
          <a:sym typeface="Times New Roman" charset="0"/>
        </a:defRPr>
      </a:lvl9pPr>
    </p:bodyStyle>
    <p:otherStyle>
      <a:defPPr>
        <a:defRPr lang="en-US"/>
      </a:defPPr>
      <a:lvl1pPr marL="0" algn="l" defTabSz="456917" rtl="0" eaLnBrk="1" latinLnBrk="0" hangingPunct="1">
        <a:defRPr sz="1799" kern="1200">
          <a:solidFill>
            <a:schemeClr val="tx1"/>
          </a:solidFill>
          <a:latin typeface="+mn-lt"/>
          <a:ea typeface="+mn-ea"/>
          <a:cs typeface="+mn-cs"/>
        </a:defRPr>
      </a:lvl1pPr>
      <a:lvl2pPr marL="456917" algn="l" defTabSz="456917" rtl="0" eaLnBrk="1" latinLnBrk="0" hangingPunct="1">
        <a:defRPr sz="1799" kern="1200">
          <a:solidFill>
            <a:schemeClr val="tx1"/>
          </a:solidFill>
          <a:latin typeface="+mn-lt"/>
          <a:ea typeface="+mn-ea"/>
          <a:cs typeface="+mn-cs"/>
        </a:defRPr>
      </a:lvl2pPr>
      <a:lvl3pPr marL="913833" algn="l" defTabSz="456917" rtl="0" eaLnBrk="1" latinLnBrk="0" hangingPunct="1">
        <a:defRPr sz="1799" kern="1200">
          <a:solidFill>
            <a:schemeClr val="tx1"/>
          </a:solidFill>
          <a:latin typeface="+mn-lt"/>
          <a:ea typeface="+mn-ea"/>
          <a:cs typeface="+mn-cs"/>
        </a:defRPr>
      </a:lvl3pPr>
      <a:lvl4pPr marL="1370750" algn="l" defTabSz="456917" rtl="0" eaLnBrk="1" latinLnBrk="0" hangingPunct="1">
        <a:defRPr sz="1799" kern="1200">
          <a:solidFill>
            <a:schemeClr val="tx1"/>
          </a:solidFill>
          <a:latin typeface="+mn-lt"/>
          <a:ea typeface="+mn-ea"/>
          <a:cs typeface="+mn-cs"/>
        </a:defRPr>
      </a:lvl4pPr>
      <a:lvl5pPr marL="1827666" algn="l" defTabSz="456917" rtl="0" eaLnBrk="1" latinLnBrk="0" hangingPunct="1">
        <a:defRPr sz="1799" kern="1200">
          <a:solidFill>
            <a:schemeClr val="tx1"/>
          </a:solidFill>
          <a:latin typeface="+mn-lt"/>
          <a:ea typeface="+mn-ea"/>
          <a:cs typeface="+mn-cs"/>
        </a:defRPr>
      </a:lvl5pPr>
      <a:lvl6pPr marL="2284582" algn="l" defTabSz="456917" rtl="0" eaLnBrk="1" latinLnBrk="0" hangingPunct="1">
        <a:defRPr sz="1799" kern="1200">
          <a:solidFill>
            <a:schemeClr val="tx1"/>
          </a:solidFill>
          <a:latin typeface="+mn-lt"/>
          <a:ea typeface="+mn-ea"/>
          <a:cs typeface="+mn-cs"/>
        </a:defRPr>
      </a:lvl6pPr>
      <a:lvl7pPr marL="2741499" algn="l" defTabSz="456917" rtl="0" eaLnBrk="1" latinLnBrk="0" hangingPunct="1">
        <a:defRPr sz="1799" kern="1200">
          <a:solidFill>
            <a:schemeClr val="tx1"/>
          </a:solidFill>
          <a:latin typeface="+mn-lt"/>
          <a:ea typeface="+mn-ea"/>
          <a:cs typeface="+mn-cs"/>
        </a:defRPr>
      </a:lvl7pPr>
      <a:lvl8pPr marL="3198416" algn="l" defTabSz="456917" rtl="0" eaLnBrk="1" latinLnBrk="0" hangingPunct="1">
        <a:defRPr sz="1799" kern="1200">
          <a:solidFill>
            <a:schemeClr val="tx1"/>
          </a:solidFill>
          <a:latin typeface="+mn-lt"/>
          <a:ea typeface="+mn-ea"/>
          <a:cs typeface="+mn-cs"/>
        </a:defRPr>
      </a:lvl8pPr>
      <a:lvl9pPr marL="3655332" algn="l" defTabSz="456917" rtl="0" eaLnBrk="1" latinLnBrk="0" hangingPunct="1">
        <a:defRPr sz="1799"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title"/>
          </p:nvPr>
        </p:nvSpPr>
        <p:spPr bwMode="auto">
          <a:xfrm>
            <a:off x="1219201" y="0"/>
            <a:ext cx="6705600" cy="1752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91440" bIns="50800" numCol="1" anchor="ctr" anchorCtr="0" compatLnSpc="1">
            <a:prstTxWarp prst="textNoShape">
              <a:avLst/>
            </a:prstTxWarp>
          </a:bodyPr>
          <a:lstStyle/>
          <a:p>
            <a:pPr lvl="0"/>
            <a:r>
              <a:rPr lang="en-US">
                <a:sym typeface="Times New Roman" charset="0"/>
              </a:rPr>
              <a:t>Click to edit Master title style</a:t>
            </a:r>
          </a:p>
        </p:txBody>
      </p:sp>
      <p:sp>
        <p:nvSpPr>
          <p:cNvPr id="8194" name="Rectangle 2"/>
          <p:cNvSpPr>
            <a:spLocks noGrp="1" noChangeArrowheads="1"/>
          </p:cNvSpPr>
          <p:nvPr>
            <p:ph type="body" idx="1"/>
          </p:nvPr>
        </p:nvSpPr>
        <p:spPr bwMode="auto">
          <a:xfrm>
            <a:off x="457200" y="1981200"/>
            <a:ext cx="83058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Tree>
    <p:extLst>
      <p:ext uri="{BB962C8B-B14F-4D97-AF65-F5344CB8AC3E}">
        <p14:creationId xmlns:p14="http://schemas.microsoft.com/office/powerpoint/2010/main" val="3846707946"/>
      </p:ext>
    </p:extLst>
  </p:cSld>
  <p:clrMap bg1="lt1" tx1="dk1" bg2="lt2" tx2="dk2" accent1="accent1" accent2="accent2" accent3="accent3" accent4="accent4" accent5="accent5" accent6="accent6" hlink="hlink" folHlink="folHlink"/>
  <p:sldLayoutIdLst>
    <p:sldLayoutId id="2147484275" r:id="rId1"/>
    <p:sldLayoutId id="2147484276" r:id="rId2"/>
    <p:sldLayoutId id="2147484277" r:id="rId3"/>
    <p:sldLayoutId id="2147484278" r:id="rId4"/>
    <p:sldLayoutId id="2147484279" r:id="rId5"/>
    <p:sldLayoutId id="2147484280" r:id="rId6"/>
    <p:sldLayoutId id="2147484281" r:id="rId7"/>
    <p:sldLayoutId id="2147484282" r:id="rId8"/>
    <p:sldLayoutId id="2147484283" r:id="rId9"/>
    <p:sldLayoutId id="2147484284" r:id="rId10"/>
    <p:sldLayoutId id="2147484285" r:id="rId11"/>
  </p:sldLayoutIdLst>
  <p:transition/>
  <p:hf hdr="0" ftr="0" dt="0"/>
  <p:txStyles>
    <p:titleStyle>
      <a:lvl1pPr marL="39663" indent="-39663" algn="l" rtl="0" eaLnBrk="0" fontAlgn="base" hangingPunct="0">
        <a:spcBef>
          <a:spcPct val="0"/>
        </a:spcBef>
        <a:spcAft>
          <a:spcPct val="0"/>
        </a:spcAft>
        <a:defRPr sz="3598">
          <a:solidFill>
            <a:schemeClr val="tx1"/>
          </a:solidFill>
          <a:latin typeface="+mj-lt"/>
          <a:ea typeface="+mj-ea"/>
          <a:cs typeface="+mj-cs"/>
          <a:sym typeface="Times New Roman" charset="0"/>
        </a:defRPr>
      </a:lvl1pPr>
      <a:lvl2pPr marL="39663" indent="-39663" algn="l" rtl="0" eaLnBrk="0" fontAlgn="base" hangingPunct="0">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2pPr>
      <a:lvl3pPr marL="39663" indent="-39663" algn="l" rtl="0" eaLnBrk="0" fontAlgn="base" hangingPunct="0">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3pPr>
      <a:lvl4pPr marL="39663" indent="-39663" algn="l" rtl="0" eaLnBrk="0" fontAlgn="base" hangingPunct="0">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4pPr>
      <a:lvl5pPr marL="39663" indent="-39663" algn="l" rtl="0" eaLnBrk="0" fontAlgn="base" hangingPunct="0">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5pPr>
      <a:lvl6pPr marL="496580" algn="l" rtl="0" fontAlgn="base">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6pPr>
      <a:lvl7pPr marL="953496" algn="l" rtl="0" fontAlgn="base">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7pPr>
      <a:lvl8pPr marL="1410413" algn="l" rtl="0" fontAlgn="base">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8pPr>
      <a:lvl9pPr marL="1867330" algn="l" rtl="0" fontAlgn="base">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9pPr>
    </p:titleStyle>
    <p:bodyStyle>
      <a:lvl1pPr marL="382351" indent="-342687" algn="l" rtl="0" eaLnBrk="0" fontAlgn="base" hangingPunct="0">
        <a:spcBef>
          <a:spcPts val="700"/>
        </a:spcBef>
        <a:spcAft>
          <a:spcPct val="0"/>
        </a:spcAft>
        <a:buSzPct val="75000"/>
        <a:buChar char="•"/>
        <a:defRPr sz="3198">
          <a:solidFill>
            <a:schemeClr val="tx1"/>
          </a:solidFill>
          <a:latin typeface="+mn-lt"/>
          <a:ea typeface="+mn-ea"/>
          <a:cs typeface="+mn-cs"/>
          <a:sym typeface="Times New Roman" charset="0"/>
        </a:defRPr>
      </a:lvl1pPr>
      <a:lvl2pPr marL="731384" indent="-285573" algn="l" rtl="0" eaLnBrk="0" fontAlgn="base" hangingPunct="0">
        <a:spcBef>
          <a:spcPts val="599"/>
        </a:spcBef>
        <a:spcAft>
          <a:spcPct val="0"/>
        </a:spcAft>
        <a:buClr>
          <a:srgbClr val="000000"/>
        </a:buClr>
        <a:buSzPct val="100000"/>
        <a:buFont typeface="Wingdings" charset="0"/>
        <a:buChar char="Ø"/>
        <a:defRPr sz="2798">
          <a:solidFill>
            <a:schemeClr val="tx1"/>
          </a:solidFill>
          <a:latin typeface="+mn-lt"/>
          <a:ea typeface="+mn-ea"/>
          <a:cs typeface="+mn-cs"/>
          <a:sym typeface="Times New Roman" charset="0"/>
        </a:defRPr>
      </a:lvl2pPr>
      <a:lvl3pPr marL="1131186" indent="-228458" algn="l" rtl="0" eaLnBrk="0" fontAlgn="base" hangingPunct="0">
        <a:spcBef>
          <a:spcPts val="500"/>
        </a:spcBef>
        <a:spcAft>
          <a:spcPct val="0"/>
        </a:spcAft>
        <a:buClr>
          <a:srgbClr val="000000"/>
        </a:buClr>
        <a:buSzPct val="100000"/>
        <a:buFont typeface="Wingdings" charset="0"/>
        <a:buChar char="Ø"/>
        <a:defRPr sz="2398">
          <a:solidFill>
            <a:schemeClr val="tx1"/>
          </a:solidFill>
          <a:latin typeface="+mn-lt"/>
          <a:ea typeface="+mn-ea"/>
          <a:cs typeface="+mn-cs"/>
          <a:sym typeface="Times New Roman" charset="0"/>
        </a:defRPr>
      </a:lvl3pPr>
      <a:lvl4pPr marL="1588103" indent="-228458" algn="l" rtl="0" eaLnBrk="0" fontAlgn="base" hangingPunct="0">
        <a:spcBef>
          <a:spcPts val="500"/>
        </a:spcBef>
        <a:spcAft>
          <a:spcPct val="0"/>
        </a:spcAft>
        <a:buClr>
          <a:srgbClr val="000000"/>
        </a:buClr>
        <a:buSzPct val="100000"/>
        <a:buFont typeface="Wingdings" charset="0"/>
        <a:buChar char="Ø"/>
        <a:defRPr sz="1998">
          <a:solidFill>
            <a:schemeClr val="tx1"/>
          </a:solidFill>
          <a:latin typeface="+mn-lt"/>
          <a:ea typeface="+mn-ea"/>
          <a:cs typeface="+mn-cs"/>
          <a:sym typeface="Times New Roman" charset="0"/>
        </a:defRPr>
      </a:lvl4pPr>
      <a:lvl5pPr marL="2045019" indent="-228458" algn="l" rtl="0" eaLnBrk="0" fontAlgn="base" hangingPunct="0">
        <a:spcBef>
          <a:spcPts val="400"/>
        </a:spcBef>
        <a:spcAft>
          <a:spcPct val="0"/>
        </a:spcAft>
        <a:buClr>
          <a:srgbClr val="000000"/>
        </a:buClr>
        <a:buSzPct val="100000"/>
        <a:buFont typeface="Wingdings" charset="0"/>
        <a:buChar char="Ø"/>
        <a:defRPr>
          <a:solidFill>
            <a:schemeClr val="tx1"/>
          </a:solidFill>
          <a:latin typeface="+mn-lt"/>
          <a:ea typeface="+mn-ea"/>
          <a:cs typeface="+mn-cs"/>
          <a:sym typeface="Times New Roman" charset="0"/>
        </a:defRPr>
      </a:lvl5pPr>
      <a:lvl6pPr marL="2501936" indent="-228458" algn="l" rtl="0" fontAlgn="base">
        <a:spcBef>
          <a:spcPts val="400"/>
        </a:spcBef>
        <a:spcAft>
          <a:spcPct val="0"/>
        </a:spcAft>
        <a:buClr>
          <a:srgbClr val="000000"/>
        </a:buClr>
        <a:buSzPct val="100000"/>
        <a:buFont typeface="Wingdings" charset="0"/>
        <a:buChar char="Ø"/>
        <a:defRPr>
          <a:solidFill>
            <a:schemeClr val="tx1"/>
          </a:solidFill>
          <a:latin typeface="+mn-lt"/>
          <a:ea typeface="+mn-ea"/>
          <a:cs typeface="+mn-cs"/>
          <a:sym typeface="Times New Roman" charset="0"/>
        </a:defRPr>
      </a:lvl6pPr>
      <a:lvl7pPr marL="2958852" indent="-228458" algn="l" rtl="0" fontAlgn="base">
        <a:spcBef>
          <a:spcPts val="400"/>
        </a:spcBef>
        <a:spcAft>
          <a:spcPct val="0"/>
        </a:spcAft>
        <a:buClr>
          <a:srgbClr val="000000"/>
        </a:buClr>
        <a:buSzPct val="100000"/>
        <a:buFont typeface="Wingdings" charset="0"/>
        <a:buChar char="Ø"/>
        <a:defRPr>
          <a:solidFill>
            <a:schemeClr val="tx1"/>
          </a:solidFill>
          <a:latin typeface="+mn-lt"/>
          <a:ea typeface="+mn-ea"/>
          <a:cs typeface="+mn-cs"/>
          <a:sym typeface="Times New Roman" charset="0"/>
        </a:defRPr>
      </a:lvl7pPr>
      <a:lvl8pPr marL="3415768" indent="-228458" algn="l" rtl="0" fontAlgn="base">
        <a:spcBef>
          <a:spcPts val="400"/>
        </a:spcBef>
        <a:spcAft>
          <a:spcPct val="0"/>
        </a:spcAft>
        <a:buClr>
          <a:srgbClr val="000000"/>
        </a:buClr>
        <a:buSzPct val="100000"/>
        <a:buFont typeface="Wingdings" charset="0"/>
        <a:buChar char="Ø"/>
        <a:defRPr>
          <a:solidFill>
            <a:schemeClr val="tx1"/>
          </a:solidFill>
          <a:latin typeface="+mn-lt"/>
          <a:ea typeface="+mn-ea"/>
          <a:cs typeface="+mn-cs"/>
          <a:sym typeface="Times New Roman" charset="0"/>
        </a:defRPr>
      </a:lvl8pPr>
      <a:lvl9pPr marL="3872685" indent="-228458" algn="l" rtl="0" fontAlgn="base">
        <a:spcBef>
          <a:spcPts val="400"/>
        </a:spcBef>
        <a:spcAft>
          <a:spcPct val="0"/>
        </a:spcAft>
        <a:buClr>
          <a:srgbClr val="000000"/>
        </a:buClr>
        <a:buSzPct val="100000"/>
        <a:buFont typeface="Wingdings" charset="0"/>
        <a:buChar char="Ø"/>
        <a:defRPr>
          <a:solidFill>
            <a:schemeClr val="tx1"/>
          </a:solidFill>
          <a:latin typeface="+mn-lt"/>
          <a:ea typeface="+mn-ea"/>
          <a:cs typeface="+mn-cs"/>
          <a:sym typeface="Times New Roman" charset="0"/>
        </a:defRPr>
      </a:lvl9pPr>
    </p:bodyStyle>
    <p:otherStyle>
      <a:defPPr>
        <a:defRPr lang="en-US"/>
      </a:defPPr>
      <a:lvl1pPr marL="0" algn="l" defTabSz="456917" rtl="0" eaLnBrk="1" latinLnBrk="0" hangingPunct="1">
        <a:defRPr sz="1799" kern="1200">
          <a:solidFill>
            <a:schemeClr val="tx1"/>
          </a:solidFill>
          <a:latin typeface="+mn-lt"/>
          <a:ea typeface="+mn-ea"/>
          <a:cs typeface="+mn-cs"/>
        </a:defRPr>
      </a:lvl1pPr>
      <a:lvl2pPr marL="456917" algn="l" defTabSz="456917" rtl="0" eaLnBrk="1" latinLnBrk="0" hangingPunct="1">
        <a:defRPr sz="1799" kern="1200">
          <a:solidFill>
            <a:schemeClr val="tx1"/>
          </a:solidFill>
          <a:latin typeface="+mn-lt"/>
          <a:ea typeface="+mn-ea"/>
          <a:cs typeface="+mn-cs"/>
        </a:defRPr>
      </a:lvl2pPr>
      <a:lvl3pPr marL="913833" algn="l" defTabSz="456917" rtl="0" eaLnBrk="1" latinLnBrk="0" hangingPunct="1">
        <a:defRPr sz="1799" kern="1200">
          <a:solidFill>
            <a:schemeClr val="tx1"/>
          </a:solidFill>
          <a:latin typeface="+mn-lt"/>
          <a:ea typeface="+mn-ea"/>
          <a:cs typeface="+mn-cs"/>
        </a:defRPr>
      </a:lvl3pPr>
      <a:lvl4pPr marL="1370750" algn="l" defTabSz="456917" rtl="0" eaLnBrk="1" latinLnBrk="0" hangingPunct="1">
        <a:defRPr sz="1799" kern="1200">
          <a:solidFill>
            <a:schemeClr val="tx1"/>
          </a:solidFill>
          <a:latin typeface="+mn-lt"/>
          <a:ea typeface="+mn-ea"/>
          <a:cs typeface="+mn-cs"/>
        </a:defRPr>
      </a:lvl4pPr>
      <a:lvl5pPr marL="1827666" algn="l" defTabSz="456917" rtl="0" eaLnBrk="1" latinLnBrk="0" hangingPunct="1">
        <a:defRPr sz="1799" kern="1200">
          <a:solidFill>
            <a:schemeClr val="tx1"/>
          </a:solidFill>
          <a:latin typeface="+mn-lt"/>
          <a:ea typeface="+mn-ea"/>
          <a:cs typeface="+mn-cs"/>
        </a:defRPr>
      </a:lvl5pPr>
      <a:lvl6pPr marL="2284582" algn="l" defTabSz="456917" rtl="0" eaLnBrk="1" latinLnBrk="0" hangingPunct="1">
        <a:defRPr sz="1799" kern="1200">
          <a:solidFill>
            <a:schemeClr val="tx1"/>
          </a:solidFill>
          <a:latin typeface="+mn-lt"/>
          <a:ea typeface="+mn-ea"/>
          <a:cs typeface="+mn-cs"/>
        </a:defRPr>
      </a:lvl6pPr>
      <a:lvl7pPr marL="2741499" algn="l" defTabSz="456917" rtl="0" eaLnBrk="1" latinLnBrk="0" hangingPunct="1">
        <a:defRPr sz="1799" kern="1200">
          <a:solidFill>
            <a:schemeClr val="tx1"/>
          </a:solidFill>
          <a:latin typeface="+mn-lt"/>
          <a:ea typeface="+mn-ea"/>
          <a:cs typeface="+mn-cs"/>
        </a:defRPr>
      </a:lvl7pPr>
      <a:lvl8pPr marL="3198416" algn="l" defTabSz="456917" rtl="0" eaLnBrk="1" latinLnBrk="0" hangingPunct="1">
        <a:defRPr sz="1799" kern="1200">
          <a:solidFill>
            <a:schemeClr val="tx1"/>
          </a:solidFill>
          <a:latin typeface="+mn-lt"/>
          <a:ea typeface="+mn-ea"/>
          <a:cs typeface="+mn-cs"/>
        </a:defRPr>
      </a:lvl8pPr>
      <a:lvl9pPr marL="3655332" algn="l" defTabSz="456917"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1219201" y="0"/>
            <a:ext cx="6705600" cy="17526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91440" bIns="50800" numCol="1" anchor="ctr" anchorCtr="0" compatLnSpc="1">
            <a:prstTxWarp prst="textNoShape">
              <a:avLst/>
            </a:prstTxWarp>
          </a:bodyPr>
          <a:lstStyle/>
          <a:p>
            <a:pPr lvl="0"/>
            <a:r>
              <a:rPr lang="en-US">
                <a:sym typeface="Times New Roman" charset="0"/>
              </a:rPr>
              <a:t>Click to edit Master title style</a:t>
            </a:r>
          </a:p>
        </p:txBody>
      </p:sp>
      <p:sp>
        <p:nvSpPr>
          <p:cNvPr id="3074" name="Rectangle 2"/>
          <p:cNvSpPr>
            <a:spLocks noGrp="1" noChangeArrowheads="1"/>
          </p:cNvSpPr>
          <p:nvPr>
            <p:ph type="body" idx="1"/>
          </p:nvPr>
        </p:nvSpPr>
        <p:spPr bwMode="auto">
          <a:xfrm>
            <a:off x="457200" y="1981200"/>
            <a:ext cx="8305800" cy="48768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vert="horz" wrap="square" lIns="50800" tIns="50800" rIns="91440" bIns="50800" numCol="1" anchor="t" anchorCtr="0" compatLnSpc="1">
            <a:prstTxWarp prst="textNoShape">
              <a:avLst/>
            </a:prstTxWarp>
          </a:bodyPr>
          <a:lstStyle/>
          <a:p>
            <a:pPr lvl="0"/>
            <a:r>
              <a:rPr lang="en-US">
                <a:sym typeface="Times New Roman" charset="0"/>
              </a:rPr>
              <a:t>Click to edit Master text styles</a:t>
            </a:r>
          </a:p>
          <a:p>
            <a:pPr lvl="1"/>
            <a:r>
              <a:rPr lang="en-US">
                <a:sym typeface="Times New Roman" charset="0"/>
              </a:rPr>
              <a:t>Second level</a:t>
            </a:r>
          </a:p>
          <a:p>
            <a:pPr lvl="2"/>
            <a:r>
              <a:rPr lang="en-US">
                <a:sym typeface="Times New Roman" charset="0"/>
              </a:rPr>
              <a:t>Third level</a:t>
            </a:r>
          </a:p>
          <a:p>
            <a:pPr lvl="3"/>
            <a:r>
              <a:rPr lang="en-US">
                <a:sym typeface="Times New Roman" charset="0"/>
              </a:rPr>
              <a:t>Fourth level</a:t>
            </a:r>
          </a:p>
          <a:p>
            <a:pPr lvl="4"/>
            <a:r>
              <a:rPr lang="en-US">
                <a:sym typeface="Times New Roman" charset="0"/>
              </a:rPr>
              <a:t>Fifth level</a:t>
            </a:r>
          </a:p>
        </p:txBody>
      </p:sp>
    </p:spTree>
    <p:extLst>
      <p:ext uri="{BB962C8B-B14F-4D97-AF65-F5344CB8AC3E}">
        <p14:creationId xmlns:p14="http://schemas.microsoft.com/office/powerpoint/2010/main" val="1012267051"/>
      </p:ext>
    </p:extLst>
  </p:cSld>
  <p:clrMap bg1="lt1" tx1="dk1" bg2="lt2" tx2="dk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Lst>
  <p:transition/>
  <p:hf hdr="0" ftr="0" dt="0"/>
  <p:txStyles>
    <p:titleStyle>
      <a:lvl1pPr marL="39663" indent="-39663" algn="l" rtl="0" eaLnBrk="0" fontAlgn="base" hangingPunct="0">
        <a:spcBef>
          <a:spcPct val="0"/>
        </a:spcBef>
        <a:spcAft>
          <a:spcPct val="0"/>
        </a:spcAft>
        <a:defRPr sz="3598">
          <a:solidFill>
            <a:schemeClr val="tx1"/>
          </a:solidFill>
          <a:latin typeface="+mj-lt"/>
          <a:ea typeface="+mj-ea"/>
          <a:cs typeface="+mj-cs"/>
          <a:sym typeface="Times New Roman" charset="0"/>
        </a:defRPr>
      </a:lvl1pPr>
      <a:lvl2pPr marL="39663" indent="-39663" algn="l" rtl="0" eaLnBrk="0" fontAlgn="base" hangingPunct="0">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2pPr>
      <a:lvl3pPr marL="39663" indent="-39663" algn="l" rtl="0" eaLnBrk="0" fontAlgn="base" hangingPunct="0">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3pPr>
      <a:lvl4pPr marL="39663" indent="-39663" algn="l" rtl="0" eaLnBrk="0" fontAlgn="base" hangingPunct="0">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4pPr>
      <a:lvl5pPr marL="39663" indent="-39663" algn="l" rtl="0" eaLnBrk="0" fontAlgn="base" hangingPunct="0">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5pPr>
      <a:lvl6pPr marL="496580" algn="l" rtl="0" fontAlgn="base">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6pPr>
      <a:lvl7pPr marL="953496" algn="l" rtl="0" fontAlgn="base">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7pPr>
      <a:lvl8pPr marL="1410413" algn="l" rtl="0" fontAlgn="base">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8pPr>
      <a:lvl9pPr marL="1867330" algn="l" rtl="0" fontAlgn="base">
        <a:spcBef>
          <a:spcPct val="0"/>
        </a:spcBef>
        <a:spcAft>
          <a:spcPct val="0"/>
        </a:spcAft>
        <a:defRPr sz="3598">
          <a:solidFill>
            <a:schemeClr val="tx1"/>
          </a:solidFill>
          <a:latin typeface="Times New Roman" charset="0"/>
          <a:ea typeface="ヒラギノ明朝 ProN W3" charset="0"/>
          <a:cs typeface="ヒラギノ明朝 ProN W3" charset="0"/>
          <a:sym typeface="Times New Roman" charset="0"/>
        </a:defRPr>
      </a:lvl9pPr>
    </p:titleStyle>
    <p:bodyStyle>
      <a:lvl1pPr marL="382351" indent="-342687" algn="l" rtl="0" eaLnBrk="0" fontAlgn="base" hangingPunct="0">
        <a:spcBef>
          <a:spcPts val="700"/>
        </a:spcBef>
        <a:spcAft>
          <a:spcPct val="0"/>
        </a:spcAft>
        <a:buSzPct val="75000"/>
        <a:buFont typeface="Times New Roman" charset="0"/>
        <a:buChar char="•"/>
        <a:defRPr sz="3198">
          <a:solidFill>
            <a:schemeClr val="tx1"/>
          </a:solidFill>
          <a:latin typeface="+mn-lt"/>
          <a:ea typeface="+mn-ea"/>
          <a:cs typeface="+mn-cs"/>
          <a:sym typeface="Times New Roman" charset="0"/>
        </a:defRPr>
      </a:lvl1pPr>
      <a:lvl2pPr marL="680616" indent="-285573" algn="l" rtl="0" eaLnBrk="0" fontAlgn="base" hangingPunct="0">
        <a:spcBef>
          <a:spcPts val="599"/>
        </a:spcBef>
        <a:spcAft>
          <a:spcPct val="0"/>
        </a:spcAft>
        <a:buClr>
          <a:srgbClr val="000000"/>
        </a:buClr>
        <a:buSzPct val="100000"/>
        <a:buFont typeface="Wingdings" charset="0"/>
        <a:buChar char="Ø"/>
        <a:defRPr sz="2798">
          <a:solidFill>
            <a:schemeClr val="tx1"/>
          </a:solidFill>
          <a:latin typeface="+mn-lt"/>
          <a:ea typeface="+mn-ea"/>
          <a:cs typeface="+mn-cs"/>
          <a:sym typeface="Times New Roman" charset="0"/>
        </a:defRPr>
      </a:lvl2pPr>
      <a:lvl3pPr marL="1080417" indent="-228458" algn="l" rtl="0" eaLnBrk="0" fontAlgn="base" hangingPunct="0">
        <a:spcBef>
          <a:spcPts val="500"/>
        </a:spcBef>
        <a:spcAft>
          <a:spcPct val="0"/>
        </a:spcAft>
        <a:buClr>
          <a:srgbClr val="000000"/>
        </a:buClr>
        <a:buSzPct val="100000"/>
        <a:buFont typeface="Wingdings" charset="0"/>
        <a:buChar char="Ø"/>
        <a:defRPr sz="2398">
          <a:solidFill>
            <a:schemeClr val="tx1"/>
          </a:solidFill>
          <a:latin typeface="+mn-lt"/>
          <a:ea typeface="+mn-ea"/>
          <a:cs typeface="+mn-cs"/>
          <a:sym typeface="Times New Roman" charset="0"/>
        </a:defRPr>
      </a:lvl3pPr>
      <a:lvl4pPr marL="1537334" indent="-228458" algn="l" rtl="0" eaLnBrk="0" fontAlgn="base" hangingPunct="0">
        <a:spcBef>
          <a:spcPts val="500"/>
        </a:spcBef>
        <a:spcAft>
          <a:spcPct val="0"/>
        </a:spcAft>
        <a:buClr>
          <a:srgbClr val="000000"/>
        </a:buClr>
        <a:buSzPct val="100000"/>
        <a:buFont typeface="Wingdings" charset="0"/>
        <a:buChar char="Ø"/>
        <a:defRPr sz="1998">
          <a:solidFill>
            <a:schemeClr val="tx1"/>
          </a:solidFill>
          <a:latin typeface="+mn-lt"/>
          <a:ea typeface="+mn-ea"/>
          <a:cs typeface="+mn-cs"/>
          <a:sym typeface="Times New Roman" charset="0"/>
        </a:defRPr>
      </a:lvl4pPr>
      <a:lvl5pPr marL="1994251" indent="-228458" algn="l" rtl="0" eaLnBrk="0" fontAlgn="base" hangingPunct="0">
        <a:spcBef>
          <a:spcPts val="400"/>
        </a:spcBef>
        <a:spcAft>
          <a:spcPct val="0"/>
        </a:spcAft>
        <a:buClr>
          <a:srgbClr val="000000"/>
        </a:buClr>
        <a:buSzPct val="100000"/>
        <a:buFont typeface="Wingdings" charset="0"/>
        <a:buChar char="Ø"/>
        <a:defRPr>
          <a:solidFill>
            <a:schemeClr val="tx1"/>
          </a:solidFill>
          <a:latin typeface="+mn-lt"/>
          <a:ea typeface="+mn-ea"/>
          <a:cs typeface="+mn-cs"/>
          <a:sym typeface="Times New Roman" charset="0"/>
        </a:defRPr>
      </a:lvl5pPr>
      <a:lvl6pPr marL="2451167" indent="-228458" algn="l" rtl="0" fontAlgn="base">
        <a:spcBef>
          <a:spcPts val="400"/>
        </a:spcBef>
        <a:spcAft>
          <a:spcPct val="0"/>
        </a:spcAft>
        <a:buClr>
          <a:srgbClr val="000000"/>
        </a:buClr>
        <a:buSzPct val="100000"/>
        <a:buFont typeface="Wingdings" charset="0"/>
        <a:buChar char="Ø"/>
        <a:defRPr>
          <a:solidFill>
            <a:schemeClr val="tx1"/>
          </a:solidFill>
          <a:latin typeface="+mn-lt"/>
          <a:ea typeface="+mn-ea"/>
          <a:cs typeface="+mn-cs"/>
          <a:sym typeface="Times New Roman" charset="0"/>
        </a:defRPr>
      </a:lvl6pPr>
      <a:lvl7pPr marL="2908084" indent="-228458" algn="l" rtl="0" fontAlgn="base">
        <a:spcBef>
          <a:spcPts val="400"/>
        </a:spcBef>
        <a:spcAft>
          <a:spcPct val="0"/>
        </a:spcAft>
        <a:buClr>
          <a:srgbClr val="000000"/>
        </a:buClr>
        <a:buSzPct val="100000"/>
        <a:buFont typeface="Wingdings" charset="0"/>
        <a:buChar char="Ø"/>
        <a:defRPr>
          <a:solidFill>
            <a:schemeClr val="tx1"/>
          </a:solidFill>
          <a:latin typeface="+mn-lt"/>
          <a:ea typeface="+mn-ea"/>
          <a:cs typeface="+mn-cs"/>
          <a:sym typeface="Times New Roman" charset="0"/>
        </a:defRPr>
      </a:lvl7pPr>
      <a:lvl8pPr marL="3365001" indent="-228458" algn="l" rtl="0" fontAlgn="base">
        <a:spcBef>
          <a:spcPts val="400"/>
        </a:spcBef>
        <a:spcAft>
          <a:spcPct val="0"/>
        </a:spcAft>
        <a:buClr>
          <a:srgbClr val="000000"/>
        </a:buClr>
        <a:buSzPct val="100000"/>
        <a:buFont typeface="Wingdings" charset="0"/>
        <a:buChar char="Ø"/>
        <a:defRPr>
          <a:solidFill>
            <a:schemeClr val="tx1"/>
          </a:solidFill>
          <a:latin typeface="+mn-lt"/>
          <a:ea typeface="+mn-ea"/>
          <a:cs typeface="+mn-cs"/>
          <a:sym typeface="Times New Roman" charset="0"/>
        </a:defRPr>
      </a:lvl8pPr>
      <a:lvl9pPr marL="3821916" indent="-228458" algn="l" rtl="0" fontAlgn="base">
        <a:spcBef>
          <a:spcPts val="400"/>
        </a:spcBef>
        <a:spcAft>
          <a:spcPct val="0"/>
        </a:spcAft>
        <a:buClr>
          <a:srgbClr val="000000"/>
        </a:buClr>
        <a:buSzPct val="100000"/>
        <a:buFont typeface="Wingdings" charset="0"/>
        <a:buChar char="Ø"/>
        <a:defRPr>
          <a:solidFill>
            <a:schemeClr val="tx1"/>
          </a:solidFill>
          <a:latin typeface="+mn-lt"/>
          <a:ea typeface="+mn-ea"/>
          <a:cs typeface="+mn-cs"/>
          <a:sym typeface="Times New Roman" charset="0"/>
        </a:defRPr>
      </a:lvl9pPr>
    </p:bodyStyle>
    <p:otherStyle>
      <a:defPPr>
        <a:defRPr lang="en-US"/>
      </a:defPPr>
      <a:lvl1pPr marL="0" algn="l" defTabSz="456917" rtl="0" eaLnBrk="1" latinLnBrk="0" hangingPunct="1">
        <a:defRPr sz="1799" kern="1200">
          <a:solidFill>
            <a:schemeClr val="tx1"/>
          </a:solidFill>
          <a:latin typeface="+mn-lt"/>
          <a:ea typeface="+mn-ea"/>
          <a:cs typeface="+mn-cs"/>
        </a:defRPr>
      </a:lvl1pPr>
      <a:lvl2pPr marL="456917" algn="l" defTabSz="456917" rtl="0" eaLnBrk="1" latinLnBrk="0" hangingPunct="1">
        <a:defRPr sz="1799" kern="1200">
          <a:solidFill>
            <a:schemeClr val="tx1"/>
          </a:solidFill>
          <a:latin typeface="+mn-lt"/>
          <a:ea typeface="+mn-ea"/>
          <a:cs typeface="+mn-cs"/>
        </a:defRPr>
      </a:lvl2pPr>
      <a:lvl3pPr marL="913833" algn="l" defTabSz="456917" rtl="0" eaLnBrk="1" latinLnBrk="0" hangingPunct="1">
        <a:defRPr sz="1799" kern="1200">
          <a:solidFill>
            <a:schemeClr val="tx1"/>
          </a:solidFill>
          <a:latin typeface="+mn-lt"/>
          <a:ea typeface="+mn-ea"/>
          <a:cs typeface="+mn-cs"/>
        </a:defRPr>
      </a:lvl3pPr>
      <a:lvl4pPr marL="1370750" algn="l" defTabSz="456917" rtl="0" eaLnBrk="1" latinLnBrk="0" hangingPunct="1">
        <a:defRPr sz="1799" kern="1200">
          <a:solidFill>
            <a:schemeClr val="tx1"/>
          </a:solidFill>
          <a:latin typeface="+mn-lt"/>
          <a:ea typeface="+mn-ea"/>
          <a:cs typeface="+mn-cs"/>
        </a:defRPr>
      </a:lvl4pPr>
      <a:lvl5pPr marL="1827666" algn="l" defTabSz="456917" rtl="0" eaLnBrk="1" latinLnBrk="0" hangingPunct="1">
        <a:defRPr sz="1799" kern="1200">
          <a:solidFill>
            <a:schemeClr val="tx1"/>
          </a:solidFill>
          <a:latin typeface="+mn-lt"/>
          <a:ea typeface="+mn-ea"/>
          <a:cs typeface="+mn-cs"/>
        </a:defRPr>
      </a:lvl5pPr>
      <a:lvl6pPr marL="2284582" algn="l" defTabSz="456917" rtl="0" eaLnBrk="1" latinLnBrk="0" hangingPunct="1">
        <a:defRPr sz="1799" kern="1200">
          <a:solidFill>
            <a:schemeClr val="tx1"/>
          </a:solidFill>
          <a:latin typeface="+mn-lt"/>
          <a:ea typeface="+mn-ea"/>
          <a:cs typeface="+mn-cs"/>
        </a:defRPr>
      </a:lvl6pPr>
      <a:lvl7pPr marL="2741499" algn="l" defTabSz="456917" rtl="0" eaLnBrk="1" latinLnBrk="0" hangingPunct="1">
        <a:defRPr sz="1799" kern="1200">
          <a:solidFill>
            <a:schemeClr val="tx1"/>
          </a:solidFill>
          <a:latin typeface="+mn-lt"/>
          <a:ea typeface="+mn-ea"/>
          <a:cs typeface="+mn-cs"/>
        </a:defRPr>
      </a:lvl7pPr>
      <a:lvl8pPr marL="3198416" algn="l" defTabSz="456917" rtl="0" eaLnBrk="1" latinLnBrk="0" hangingPunct="1">
        <a:defRPr sz="1799" kern="1200">
          <a:solidFill>
            <a:schemeClr val="tx1"/>
          </a:solidFill>
          <a:latin typeface="+mn-lt"/>
          <a:ea typeface="+mn-ea"/>
          <a:cs typeface="+mn-cs"/>
        </a:defRPr>
      </a:lvl8pPr>
      <a:lvl9pPr marL="3655332" algn="l" defTabSz="456917" rtl="0" eaLnBrk="1" latinLnBrk="0" hangingPunct="1">
        <a:defRPr sz="1799"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457200" y="503238"/>
            <a:ext cx="8229600" cy="1020762"/>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50788" tIns="50788" rIns="91416" bIns="50788" numCol="1" anchor="ctr" anchorCtr="0" compatLnSpc="1">
            <a:prstTxWarp prst="textNoShape">
              <a:avLst/>
            </a:prstTxWarp>
          </a:bodyPr>
          <a:lstStyle/>
          <a:p>
            <a:pPr lvl="0"/>
            <a:r>
              <a:rPr lang="en-US">
                <a:sym typeface="Arial" charset="0"/>
              </a:rPr>
              <a:t>Click to edit Master title style</a:t>
            </a:r>
          </a:p>
        </p:txBody>
      </p:sp>
      <p:sp>
        <p:nvSpPr>
          <p:cNvPr id="1026" name="Rectangle 2"/>
          <p:cNvSpPr>
            <a:spLocks noGrp="1" noChangeArrowheads="1"/>
          </p:cNvSpPr>
          <p:nvPr>
            <p:ph type="body" idx="1"/>
          </p:nvPr>
        </p:nvSpPr>
        <p:spPr bwMode="auto">
          <a:xfrm>
            <a:off x="457200" y="1524000"/>
            <a:ext cx="8229600" cy="5334000"/>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vert="horz" wrap="square" lIns="50788" tIns="50788" rIns="91416" bIns="50788"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extLst>
      <p:ext uri="{BB962C8B-B14F-4D97-AF65-F5344CB8AC3E}">
        <p14:creationId xmlns:p14="http://schemas.microsoft.com/office/powerpoint/2010/main" val="2107126969"/>
      </p:ext>
    </p:extLst>
  </p:cSld>
  <p:clrMap bg1="lt1" tx1="dk1" bg2="lt2" tx2="dk2" accent1="accent1" accent2="accent2" accent3="accent3" accent4="accent4" accent5="accent5" accent6="accent6" hlink="hlink" folHlink="folHlink"/>
  <p:sldLayoutIdLst>
    <p:sldLayoutId id="2147484299" r:id="rId1"/>
    <p:sldLayoutId id="2147484300" r:id="rId2"/>
    <p:sldLayoutId id="2147484301" r:id="rId3"/>
    <p:sldLayoutId id="2147484302" r:id="rId4"/>
    <p:sldLayoutId id="2147484303" r:id="rId5"/>
    <p:sldLayoutId id="2147484304" r:id="rId6"/>
    <p:sldLayoutId id="2147484305" r:id="rId7"/>
    <p:sldLayoutId id="2147484306" r:id="rId8"/>
    <p:sldLayoutId id="2147484307" r:id="rId9"/>
    <p:sldLayoutId id="2147484308" r:id="rId10"/>
    <p:sldLayoutId id="2147484309" r:id="rId11"/>
  </p:sldLayoutIdLst>
  <p:transition/>
  <p:hf hdr="0" ftr="0" dt="0"/>
  <p:txStyles>
    <p:titleStyle>
      <a:lvl1pPr marL="39653" indent="-39653" algn="l" rtl="0" eaLnBrk="0" fontAlgn="base" hangingPunct="0">
        <a:spcBef>
          <a:spcPct val="0"/>
        </a:spcBef>
        <a:spcAft>
          <a:spcPct val="0"/>
        </a:spcAft>
        <a:defRPr sz="2998">
          <a:solidFill>
            <a:schemeClr val="tx1"/>
          </a:solidFill>
          <a:latin typeface="+mj-lt"/>
          <a:ea typeface="+mj-ea"/>
          <a:cs typeface="+mj-cs"/>
          <a:sym typeface="Arial" pitchFamily="34" charset="0"/>
        </a:defRPr>
      </a:lvl1pPr>
      <a:lvl2pPr marL="39653" indent="-39653" algn="l" rtl="0" eaLnBrk="0" fontAlgn="base" hangingPunct="0">
        <a:spcBef>
          <a:spcPct val="0"/>
        </a:spcBef>
        <a:spcAft>
          <a:spcPct val="0"/>
        </a:spcAft>
        <a:defRPr sz="2998">
          <a:solidFill>
            <a:schemeClr val="tx1"/>
          </a:solidFill>
          <a:latin typeface="Arial" charset="0"/>
          <a:ea typeface="ヒラギノ角ゴ ProN W3" charset="0"/>
          <a:cs typeface="ヒラギノ角ゴ ProN W3" charset="0"/>
          <a:sym typeface="Arial" pitchFamily="34" charset="0"/>
        </a:defRPr>
      </a:lvl2pPr>
      <a:lvl3pPr marL="39653" indent="-39653" algn="l" rtl="0" eaLnBrk="0" fontAlgn="base" hangingPunct="0">
        <a:spcBef>
          <a:spcPct val="0"/>
        </a:spcBef>
        <a:spcAft>
          <a:spcPct val="0"/>
        </a:spcAft>
        <a:defRPr sz="2998">
          <a:solidFill>
            <a:schemeClr val="tx1"/>
          </a:solidFill>
          <a:latin typeface="Arial" charset="0"/>
          <a:ea typeface="ヒラギノ角ゴ ProN W3" charset="0"/>
          <a:cs typeface="ヒラギノ角ゴ ProN W3" charset="0"/>
          <a:sym typeface="Arial" pitchFamily="34" charset="0"/>
        </a:defRPr>
      </a:lvl3pPr>
      <a:lvl4pPr marL="39653" indent="-39653" algn="l" rtl="0" eaLnBrk="0" fontAlgn="base" hangingPunct="0">
        <a:spcBef>
          <a:spcPct val="0"/>
        </a:spcBef>
        <a:spcAft>
          <a:spcPct val="0"/>
        </a:spcAft>
        <a:defRPr sz="2998">
          <a:solidFill>
            <a:schemeClr val="tx1"/>
          </a:solidFill>
          <a:latin typeface="Arial" charset="0"/>
          <a:ea typeface="ヒラギノ角ゴ ProN W3" charset="0"/>
          <a:cs typeface="ヒラギノ角ゴ ProN W3" charset="0"/>
          <a:sym typeface="Arial" pitchFamily="34" charset="0"/>
        </a:defRPr>
      </a:lvl4pPr>
      <a:lvl5pPr marL="39653" indent="-39653" algn="l" rtl="0" eaLnBrk="0" fontAlgn="base" hangingPunct="0">
        <a:spcBef>
          <a:spcPct val="0"/>
        </a:spcBef>
        <a:spcAft>
          <a:spcPct val="0"/>
        </a:spcAft>
        <a:defRPr sz="2998">
          <a:solidFill>
            <a:schemeClr val="tx1"/>
          </a:solidFill>
          <a:latin typeface="Arial" charset="0"/>
          <a:ea typeface="ヒラギノ角ゴ ProN W3" charset="0"/>
          <a:cs typeface="ヒラギノ角ゴ ProN W3" charset="0"/>
          <a:sym typeface="Arial" pitchFamily="34" charset="0"/>
        </a:defRPr>
      </a:lvl5pPr>
      <a:lvl6pPr marL="496450" algn="l" rtl="0" fontAlgn="base">
        <a:spcBef>
          <a:spcPct val="0"/>
        </a:spcBef>
        <a:spcAft>
          <a:spcPct val="0"/>
        </a:spcAft>
        <a:defRPr sz="2998">
          <a:solidFill>
            <a:schemeClr val="tx1"/>
          </a:solidFill>
          <a:latin typeface="Arial" charset="0"/>
          <a:ea typeface="ヒラギノ角ゴ ProN W3" charset="0"/>
          <a:cs typeface="ヒラギノ角ゴ ProN W3" charset="0"/>
          <a:sym typeface="Arial" charset="0"/>
        </a:defRPr>
      </a:lvl6pPr>
      <a:lvl7pPr marL="953252" algn="l" rtl="0" fontAlgn="base">
        <a:spcBef>
          <a:spcPct val="0"/>
        </a:spcBef>
        <a:spcAft>
          <a:spcPct val="0"/>
        </a:spcAft>
        <a:defRPr sz="2998">
          <a:solidFill>
            <a:schemeClr val="tx1"/>
          </a:solidFill>
          <a:latin typeface="Arial" charset="0"/>
          <a:ea typeface="ヒラギノ角ゴ ProN W3" charset="0"/>
          <a:cs typeface="ヒラギノ角ゴ ProN W3" charset="0"/>
          <a:sym typeface="Arial" charset="0"/>
        </a:defRPr>
      </a:lvl7pPr>
      <a:lvl8pPr marL="1410052" algn="l" rtl="0" fontAlgn="base">
        <a:spcBef>
          <a:spcPct val="0"/>
        </a:spcBef>
        <a:spcAft>
          <a:spcPct val="0"/>
        </a:spcAft>
        <a:defRPr sz="2998">
          <a:solidFill>
            <a:schemeClr val="tx1"/>
          </a:solidFill>
          <a:latin typeface="Arial" charset="0"/>
          <a:ea typeface="ヒラギノ角ゴ ProN W3" charset="0"/>
          <a:cs typeface="ヒラギノ角ゴ ProN W3" charset="0"/>
          <a:sym typeface="Arial" charset="0"/>
        </a:defRPr>
      </a:lvl8pPr>
      <a:lvl9pPr marL="1866852" algn="l" rtl="0" fontAlgn="base">
        <a:spcBef>
          <a:spcPct val="0"/>
        </a:spcBef>
        <a:spcAft>
          <a:spcPct val="0"/>
        </a:spcAft>
        <a:defRPr sz="2998">
          <a:solidFill>
            <a:schemeClr val="tx1"/>
          </a:solidFill>
          <a:latin typeface="Arial" charset="0"/>
          <a:ea typeface="ヒラギノ角ゴ ProN W3" charset="0"/>
          <a:cs typeface="ヒラギノ角ゴ ProN W3" charset="0"/>
          <a:sym typeface="Arial" charset="0"/>
        </a:defRPr>
      </a:lvl9pPr>
    </p:titleStyle>
    <p:bodyStyle>
      <a:lvl1pPr marL="382256" indent="-342601" algn="l" rtl="0" eaLnBrk="0" fontAlgn="base" hangingPunct="0">
        <a:spcBef>
          <a:spcPts val="500"/>
        </a:spcBef>
        <a:spcAft>
          <a:spcPct val="0"/>
        </a:spcAft>
        <a:buSzPct val="100000"/>
        <a:buFont typeface="Arial" pitchFamily="34" charset="0"/>
        <a:buChar char="•"/>
        <a:defRPr sz="2199">
          <a:solidFill>
            <a:srgbClr val="5F5F5F"/>
          </a:solidFill>
          <a:latin typeface="+mn-lt"/>
          <a:ea typeface="+mn-ea"/>
          <a:cs typeface="+mn-cs"/>
          <a:sym typeface="Arial" pitchFamily="34" charset="0"/>
        </a:defRPr>
      </a:lvl1pPr>
      <a:lvl2pPr marL="731195" indent="-285500" algn="l" rtl="0" eaLnBrk="0" fontAlgn="base" hangingPunct="0">
        <a:spcBef>
          <a:spcPts val="400"/>
        </a:spcBef>
        <a:spcAft>
          <a:spcPct val="0"/>
        </a:spcAft>
        <a:buSzPct val="100000"/>
        <a:buFont typeface="Arial" pitchFamily="34" charset="0"/>
        <a:buChar char="–"/>
        <a:defRPr>
          <a:solidFill>
            <a:srgbClr val="5F5F5F"/>
          </a:solidFill>
          <a:latin typeface="+mn-lt"/>
          <a:ea typeface="+mn-ea"/>
          <a:cs typeface="+mn-cs"/>
          <a:sym typeface="Arial" pitchFamily="34" charset="0"/>
        </a:defRPr>
      </a:lvl2pPr>
      <a:lvl3pPr marL="1130897" indent="-228399" algn="l" rtl="0" eaLnBrk="0" fontAlgn="base" hangingPunct="0">
        <a:spcBef>
          <a:spcPts val="400"/>
        </a:spcBef>
        <a:spcAft>
          <a:spcPct val="0"/>
        </a:spcAft>
        <a:buSzPct val="100000"/>
        <a:buFont typeface="Arial" pitchFamily="34" charset="0"/>
        <a:buChar char="•"/>
        <a:defRPr sz="1599">
          <a:solidFill>
            <a:srgbClr val="5F5F5F"/>
          </a:solidFill>
          <a:latin typeface="+mn-lt"/>
          <a:ea typeface="+mn-ea"/>
          <a:cs typeface="+mn-cs"/>
          <a:sym typeface="Arial" pitchFamily="34" charset="0"/>
        </a:defRPr>
      </a:lvl3pPr>
      <a:lvl4pPr marL="1587697" indent="-228399" algn="l" rtl="0" eaLnBrk="0" fontAlgn="base" hangingPunct="0">
        <a:spcBef>
          <a:spcPts val="300"/>
        </a:spcBef>
        <a:spcAft>
          <a:spcPct val="0"/>
        </a:spcAft>
        <a:buSzPct val="100000"/>
        <a:buFont typeface="Arial" pitchFamily="34" charset="0"/>
        <a:buChar char="–"/>
        <a:defRPr sz="1399">
          <a:solidFill>
            <a:srgbClr val="5F5F5F"/>
          </a:solidFill>
          <a:latin typeface="+mn-lt"/>
          <a:ea typeface="+mn-ea"/>
          <a:cs typeface="+mn-cs"/>
          <a:sym typeface="Arial" pitchFamily="34" charset="0"/>
        </a:defRPr>
      </a:lvl4pPr>
      <a:lvl5pPr marL="2044494" indent="-228399" algn="l" rtl="0" eaLnBrk="0" fontAlgn="base" hangingPunct="0">
        <a:spcBef>
          <a:spcPts val="300"/>
        </a:spcBef>
        <a:spcAft>
          <a:spcPct val="0"/>
        </a:spcAft>
        <a:buSzPct val="100000"/>
        <a:buFont typeface="Arial" pitchFamily="34" charset="0"/>
        <a:buChar char="»"/>
        <a:defRPr sz="1399">
          <a:solidFill>
            <a:srgbClr val="5F5F5F"/>
          </a:solidFill>
          <a:latin typeface="+mn-lt"/>
          <a:ea typeface="+mn-ea"/>
          <a:cs typeface="+mn-cs"/>
          <a:sym typeface="Arial" pitchFamily="34" charset="0"/>
        </a:defRPr>
      </a:lvl5pPr>
      <a:lvl6pPr marL="2501296" indent="-228399" algn="l" rtl="0" fontAlgn="base">
        <a:spcBef>
          <a:spcPts val="300"/>
        </a:spcBef>
        <a:spcAft>
          <a:spcPct val="0"/>
        </a:spcAft>
        <a:buSzPct val="100000"/>
        <a:buFont typeface="Arial" charset="0"/>
        <a:buChar char="»"/>
        <a:defRPr sz="1399">
          <a:solidFill>
            <a:srgbClr val="5F5F5F"/>
          </a:solidFill>
          <a:latin typeface="+mn-lt"/>
          <a:ea typeface="+mn-ea"/>
          <a:cs typeface="+mn-cs"/>
          <a:sym typeface="Arial" charset="0"/>
        </a:defRPr>
      </a:lvl6pPr>
      <a:lvl7pPr marL="2958094" indent="-228399" algn="l" rtl="0" fontAlgn="base">
        <a:spcBef>
          <a:spcPts val="300"/>
        </a:spcBef>
        <a:spcAft>
          <a:spcPct val="0"/>
        </a:spcAft>
        <a:buSzPct val="100000"/>
        <a:buFont typeface="Arial" charset="0"/>
        <a:buChar char="»"/>
        <a:defRPr sz="1399">
          <a:solidFill>
            <a:srgbClr val="5F5F5F"/>
          </a:solidFill>
          <a:latin typeface="+mn-lt"/>
          <a:ea typeface="+mn-ea"/>
          <a:cs typeface="+mn-cs"/>
          <a:sym typeface="Arial" charset="0"/>
        </a:defRPr>
      </a:lvl7pPr>
      <a:lvl8pPr marL="3414894" indent="-228399" algn="l" rtl="0" fontAlgn="base">
        <a:spcBef>
          <a:spcPts val="300"/>
        </a:spcBef>
        <a:spcAft>
          <a:spcPct val="0"/>
        </a:spcAft>
        <a:buSzPct val="100000"/>
        <a:buFont typeface="Arial" charset="0"/>
        <a:buChar char="»"/>
        <a:defRPr sz="1399">
          <a:solidFill>
            <a:srgbClr val="5F5F5F"/>
          </a:solidFill>
          <a:latin typeface="+mn-lt"/>
          <a:ea typeface="+mn-ea"/>
          <a:cs typeface="+mn-cs"/>
          <a:sym typeface="Arial" charset="0"/>
        </a:defRPr>
      </a:lvl8pPr>
      <a:lvl9pPr marL="3871694" indent="-228399" algn="l" rtl="0" fontAlgn="base">
        <a:spcBef>
          <a:spcPts val="300"/>
        </a:spcBef>
        <a:spcAft>
          <a:spcPct val="0"/>
        </a:spcAft>
        <a:buSzPct val="100000"/>
        <a:buFont typeface="Arial" charset="0"/>
        <a:buChar char="»"/>
        <a:defRPr sz="1399">
          <a:solidFill>
            <a:srgbClr val="5F5F5F"/>
          </a:solidFill>
          <a:latin typeface="+mn-lt"/>
          <a:ea typeface="+mn-ea"/>
          <a:cs typeface="+mn-cs"/>
          <a:sym typeface="Arial" charset="0"/>
        </a:defRPr>
      </a:lvl9pPr>
    </p:bodyStyle>
    <p:otherStyle>
      <a:defPPr>
        <a:defRPr lang="en-US"/>
      </a:defPPr>
      <a:lvl1pPr marL="0" algn="l" defTabSz="456799" rtl="0" eaLnBrk="1" latinLnBrk="0" hangingPunct="1">
        <a:defRPr sz="1799" kern="1200">
          <a:solidFill>
            <a:schemeClr val="tx1"/>
          </a:solidFill>
          <a:latin typeface="+mn-lt"/>
          <a:ea typeface="+mn-ea"/>
          <a:cs typeface="+mn-cs"/>
        </a:defRPr>
      </a:lvl1pPr>
      <a:lvl2pPr marL="456799" algn="l" defTabSz="456799" rtl="0" eaLnBrk="1" latinLnBrk="0" hangingPunct="1">
        <a:defRPr sz="1799" kern="1200">
          <a:solidFill>
            <a:schemeClr val="tx1"/>
          </a:solidFill>
          <a:latin typeface="+mn-lt"/>
          <a:ea typeface="+mn-ea"/>
          <a:cs typeface="+mn-cs"/>
        </a:defRPr>
      </a:lvl2pPr>
      <a:lvl3pPr marL="913598" algn="l" defTabSz="456799" rtl="0" eaLnBrk="1" latinLnBrk="0" hangingPunct="1">
        <a:defRPr sz="1799" kern="1200">
          <a:solidFill>
            <a:schemeClr val="tx1"/>
          </a:solidFill>
          <a:latin typeface="+mn-lt"/>
          <a:ea typeface="+mn-ea"/>
          <a:cs typeface="+mn-cs"/>
        </a:defRPr>
      </a:lvl3pPr>
      <a:lvl4pPr marL="1370400" algn="l" defTabSz="456799" rtl="0" eaLnBrk="1" latinLnBrk="0" hangingPunct="1">
        <a:defRPr sz="1799" kern="1200">
          <a:solidFill>
            <a:schemeClr val="tx1"/>
          </a:solidFill>
          <a:latin typeface="+mn-lt"/>
          <a:ea typeface="+mn-ea"/>
          <a:cs typeface="+mn-cs"/>
        </a:defRPr>
      </a:lvl4pPr>
      <a:lvl5pPr marL="1827198" algn="l" defTabSz="456799" rtl="0" eaLnBrk="1" latinLnBrk="0" hangingPunct="1">
        <a:defRPr sz="1799" kern="1200">
          <a:solidFill>
            <a:schemeClr val="tx1"/>
          </a:solidFill>
          <a:latin typeface="+mn-lt"/>
          <a:ea typeface="+mn-ea"/>
          <a:cs typeface="+mn-cs"/>
        </a:defRPr>
      </a:lvl5pPr>
      <a:lvl6pPr marL="2283998" algn="l" defTabSz="456799" rtl="0" eaLnBrk="1" latinLnBrk="0" hangingPunct="1">
        <a:defRPr sz="1799" kern="1200">
          <a:solidFill>
            <a:schemeClr val="tx1"/>
          </a:solidFill>
          <a:latin typeface="+mn-lt"/>
          <a:ea typeface="+mn-ea"/>
          <a:cs typeface="+mn-cs"/>
        </a:defRPr>
      </a:lvl6pPr>
      <a:lvl7pPr marL="2740800" algn="l" defTabSz="456799" rtl="0" eaLnBrk="1" latinLnBrk="0" hangingPunct="1">
        <a:defRPr sz="1799" kern="1200">
          <a:solidFill>
            <a:schemeClr val="tx1"/>
          </a:solidFill>
          <a:latin typeface="+mn-lt"/>
          <a:ea typeface="+mn-ea"/>
          <a:cs typeface="+mn-cs"/>
        </a:defRPr>
      </a:lvl7pPr>
      <a:lvl8pPr marL="3197596" algn="l" defTabSz="456799" rtl="0" eaLnBrk="1" latinLnBrk="0" hangingPunct="1">
        <a:defRPr sz="1799" kern="1200">
          <a:solidFill>
            <a:schemeClr val="tx1"/>
          </a:solidFill>
          <a:latin typeface="+mn-lt"/>
          <a:ea typeface="+mn-ea"/>
          <a:cs typeface="+mn-cs"/>
        </a:defRPr>
      </a:lvl8pPr>
      <a:lvl9pPr marL="3654398" algn="l" defTabSz="456799" rtl="0" eaLnBrk="1" latinLnBrk="0" hangingPunct="1">
        <a:defRPr sz="1799"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1" descr="PPT_topbanner_RBS"/>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946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457200" y="966788"/>
            <a:ext cx="8229600" cy="808037"/>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457200" y="1866900"/>
            <a:ext cx="8229600" cy="4344988"/>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0" name="Rectangle 6"/>
          <p:cNvSpPr>
            <a:spLocks noGrp="1" noChangeArrowheads="1"/>
          </p:cNvSpPr>
          <p:nvPr>
            <p:ph type="sldNum" sz="quarter" idx="4"/>
          </p:nvPr>
        </p:nvSpPr>
        <p:spPr bwMode="auto">
          <a:xfrm>
            <a:off x="6553200" y="6316663"/>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5F5F5F"/>
                </a:solidFill>
                <a:cs typeface="MS PGothic" charset="0"/>
              </a:defRPr>
            </a:lvl1pPr>
          </a:lstStyle>
          <a:p>
            <a:pPr>
              <a:defRPr/>
            </a:pPr>
            <a:fld id="{05AF84FD-E677-9B4E-B317-50320290F18B}" type="slidenum">
              <a:rPr lang="en-US"/>
              <a:pPr>
                <a:defRPr/>
              </a:pPr>
              <a:t>‹#›</a:t>
            </a:fld>
            <a:endParaRPr lang="en-US"/>
          </a:p>
        </p:txBody>
      </p:sp>
    </p:spTree>
    <p:extLst>
      <p:ext uri="{BB962C8B-B14F-4D97-AF65-F5344CB8AC3E}">
        <p14:creationId xmlns:p14="http://schemas.microsoft.com/office/powerpoint/2010/main" val="2872732657"/>
      </p:ext>
    </p:extLst>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Lst>
  <p:txStyles>
    <p:titleStyle>
      <a:lvl1pPr algn="l" rtl="0" eaLnBrk="0" fontAlgn="base" hangingPunct="0">
        <a:spcBef>
          <a:spcPct val="0"/>
        </a:spcBef>
        <a:spcAft>
          <a:spcPct val="0"/>
        </a:spcAft>
        <a:defRPr sz="3000">
          <a:solidFill>
            <a:schemeClr val="tx2"/>
          </a:solidFill>
          <a:latin typeface="+mj-lt"/>
          <a:ea typeface="ＭＳ Ｐゴシック" charset="0"/>
          <a:cs typeface="MS PGothic" charset="0"/>
        </a:defRPr>
      </a:lvl1pPr>
      <a:lvl2pPr algn="l" rtl="0" eaLnBrk="0" fontAlgn="base" hangingPunct="0">
        <a:spcBef>
          <a:spcPct val="0"/>
        </a:spcBef>
        <a:spcAft>
          <a:spcPct val="0"/>
        </a:spcAft>
        <a:defRPr sz="3000">
          <a:solidFill>
            <a:schemeClr val="tx2"/>
          </a:solidFill>
          <a:latin typeface="Formata BQ Regular" pitchFamily="50" charset="0"/>
          <a:ea typeface="ＭＳ Ｐゴシック" charset="0"/>
          <a:cs typeface="MS PGothic" charset="0"/>
        </a:defRPr>
      </a:lvl2pPr>
      <a:lvl3pPr algn="l" rtl="0" eaLnBrk="0" fontAlgn="base" hangingPunct="0">
        <a:spcBef>
          <a:spcPct val="0"/>
        </a:spcBef>
        <a:spcAft>
          <a:spcPct val="0"/>
        </a:spcAft>
        <a:defRPr sz="3000">
          <a:solidFill>
            <a:schemeClr val="tx2"/>
          </a:solidFill>
          <a:latin typeface="Formata BQ Regular" pitchFamily="50" charset="0"/>
          <a:ea typeface="ＭＳ Ｐゴシック" charset="0"/>
          <a:cs typeface="MS PGothic" charset="0"/>
        </a:defRPr>
      </a:lvl3pPr>
      <a:lvl4pPr algn="l" rtl="0" eaLnBrk="0" fontAlgn="base" hangingPunct="0">
        <a:spcBef>
          <a:spcPct val="0"/>
        </a:spcBef>
        <a:spcAft>
          <a:spcPct val="0"/>
        </a:spcAft>
        <a:defRPr sz="3000">
          <a:solidFill>
            <a:schemeClr val="tx2"/>
          </a:solidFill>
          <a:latin typeface="Formata BQ Regular" pitchFamily="50" charset="0"/>
          <a:ea typeface="ＭＳ Ｐゴシック" charset="0"/>
          <a:cs typeface="MS PGothic" charset="0"/>
        </a:defRPr>
      </a:lvl4pPr>
      <a:lvl5pPr algn="l" rtl="0" eaLnBrk="0" fontAlgn="base" hangingPunct="0">
        <a:spcBef>
          <a:spcPct val="0"/>
        </a:spcBef>
        <a:spcAft>
          <a:spcPct val="0"/>
        </a:spcAft>
        <a:defRPr sz="3000">
          <a:solidFill>
            <a:schemeClr val="tx2"/>
          </a:solidFill>
          <a:latin typeface="Formata BQ Regular" pitchFamily="50" charset="0"/>
          <a:ea typeface="ＭＳ Ｐゴシック" charset="0"/>
          <a:cs typeface="MS PGothic" charset="0"/>
        </a:defRPr>
      </a:lvl5pPr>
      <a:lvl6pPr marL="457200" algn="l" rtl="0" fontAlgn="base">
        <a:spcBef>
          <a:spcPct val="0"/>
        </a:spcBef>
        <a:spcAft>
          <a:spcPct val="0"/>
        </a:spcAft>
        <a:defRPr sz="3000">
          <a:solidFill>
            <a:schemeClr val="tx2"/>
          </a:solidFill>
          <a:latin typeface="Formata BQ Regular" pitchFamily="50" charset="0"/>
        </a:defRPr>
      </a:lvl6pPr>
      <a:lvl7pPr marL="914400" algn="l" rtl="0" fontAlgn="base">
        <a:spcBef>
          <a:spcPct val="0"/>
        </a:spcBef>
        <a:spcAft>
          <a:spcPct val="0"/>
        </a:spcAft>
        <a:defRPr sz="3000">
          <a:solidFill>
            <a:schemeClr val="tx2"/>
          </a:solidFill>
          <a:latin typeface="Formata BQ Regular" pitchFamily="50" charset="0"/>
        </a:defRPr>
      </a:lvl7pPr>
      <a:lvl8pPr marL="1371600" algn="l" rtl="0" fontAlgn="base">
        <a:spcBef>
          <a:spcPct val="0"/>
        </a:spcBef>
        <a:spcAft>
          <a:spcPct val="0"/>
        </a:spcAft>
        <a:defRPr sz="3000">
          <a:solidFill>
            <a:schemeClr val="tx2"/>
          </a:solidFill>
          <a:latin typeface="Formata BQ Regular" pitchFamily="50" charset="0"/>
        </a:defRPr>
      </a:lvl8pPr>
      <a:lvl9pPr marL="1828800" algn="l" rtl="0" fontAlgn="base">
        <a:spcBef>
          <a:spcPct val="0"/>
        </a:spcBef>
        <a:spcAft>
          <a:spcPct val="0"/>
        </a:spcAft>
        <a:defRPr sz="3000">
          <a:solidFill>
            <a:schemeClr val="tx2"/>
          </a:solidFill>
          <a:latin typeface="Formata BQ Regular" pitchFamily="50" charset="0"/>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16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14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14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hyperlink" Target="http://support.riskpulse.com/customer/en/portal/articles/2963843-overview-of-riskpulse-scoring"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nam02.safelinks.protection.outlook.com/?url=http://support.riskpulse.com/customer/en/portal/articles/2966637-northeast-ice-impacts&amp;amp;data=02|01|lynne.trabachino@rutgers.edu|f4349a4681e64e9be62508d6b84aad3f|b92d2b234d35447093ff69aca6632ffe|1|0|636899028206663960&amp;amp;sdata=hooNtGD1ET8jNcRWiBeNmZmnp30jH84AXwYK4ZJr6rU%3D&amp;amp;reserved=0" TargetMode="External"/><Relationship Id="rId5" Type="http://schemas.openxmlformats.org/officeDocument/2006/relationships/hyperlink" Target="https://www.marinetraffic.com/" TargetMode="Externa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hyperlink" Target="http://www.nbp.rutgers.edu/" TargetMode="External"/><Relationship Id="rId7" Type="http://schemas.openxmlformats.org/officeDocument/2006/relationships/image" Target="../media/image26.jpeg"/><Relationship Id="rId12" Type="http://schemas.openxmlformats.org/officeDocument/2006/relationships/hyperlink" Target="http://www.garnierusa.com/_en/_us/pure_clean/index.aspx" TargetMode="External"/><Relationship Id="rId2" Type="http://schemas.openxmlformats.org/officeDocument/2006/relationships/notesSlide" Target="../notesSlides/notesSlide8.xml"/><Relationship Id="rId1" Type="http://schemas.openxmlformats.org/officeDocument/2006/relationships/slideLayout" Target="../slideLayouts/slideLayout49.xml"/><Relationship Id="rId6" Type="http://schemas.openxmlformats.org/officeDocument/2006/relationships/image" Target="../media/image25.jpeg"/><Relationship Id="rId11" Type="http://schemas.openxmlformats.org/officeDocument/2006/relationships/image" Target="../media/image28.png"/><Relationship Id="rId5" Type="http://schemas.openxmlformats.org/officeDocument/2006/relationships/image" Target="../media/image24.jpeg"/><Relationship Id="rId10" Type="http://schemas.openxmlformats.org/officeDocument/2006/relationships/hyperlink" Target="http://www.garnierusa.com/_en/_us/home.aspx" TargetMode="External"/><Relationship Id="rId4" Type="http://schemas.openxmlformats.org/officeDocument/2006/relationships/image" Target="../media/image1.jpeg"/><Relationship Id="rId9" Type="http://schemas.openxmlformats.org/officeDocument/2006/relationships/hyperlink" Target="http://www.sustainabledevelopment.loreal.co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nbp.rutgers.edu/" TargetMode="External"/><Relationship Id="rId1" Type="http://schemas.openxmlformats.org/officeDocument/2006/relationships/slideLayout" Target="../slideLayouts/slideLayout3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hyperlink" Target="http://www.nbp.rutgers.edu/" TargetMode="External"/><Relationship Id="rId1" Type="http://schemas.openxmlformats.org/officeDocument/2006/relationships/slideLayout" Target="../slideLayouts/slideLayout2.xml"/><Relationship Id="rId6" Type="http://schemas.openxmlformats.org/officeDocument/2006/relationships/image" Target="../media/image34.tiff"/><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hyperlink" Target="http://www.nbp.rutgers.edu/" TargetMode="External"/><Relationship Id="rId7" Type="http://schemas.openxmlformats.org/officeDocument/2006/relationships/image" Target="../media/image36.jpeg"/><Relationship Id="rId12" Type="http://schemas.openxmlformats.org/officeDocument/2006/relationships/hyperlink" Target="http://vodpod.com/watch/1866241-eco-tech-zero-waste-plastic-bottle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hyperlink" Target="http://www.youtube.com/watch?v=3dD3ml_t77Y&amp;feature=related" TargetMode="External"/><Relationship Id="rId10" Type="http://schemas.openxmlformats.org/officeDocument/2006/relationships/image" Target="../media/image39.png"/><Relationship Id="rId4" Type="http://schemas.openxmlformats.org/officeDocument/2006/relationships/hyperlink" Target="http://www.youtube.com/watch?v=0hE-ymdio44" TargetMode="External"/><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8" Type="http://schemas.openxmlformats.org/officeDocument/2006/relationships/image" Target="../media/image52.tiff"/><Relationship Id="rId3" Type="http://schemas.openxmlformats.org/officeDocument/2006/relationships/image" Target="../media/image47.tiff"/><Relationship Id="rId7" Type="http://schemas.openxmlformats.org/officeDocument/2006/relationships/image" Target="../media/image51.tiff"/><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tiff"/><Relationship Id="rId5" Type="http://schemas.openxmlformats.org/officeDocument/2006/relationships/image" Target="../media/image49.tiff"/><Relationship Id="rId4" Type="http://schemas.openxmlformats.org/officeDocument/2006/relationships/image" Target="../media/image48.tif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hyperlink" Target="http://www.nbp.rutgers.edu/" TargetMode="Externa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0.jpeg"/><Relationship Id="rId5" Type="http://schemas.openxmlformats.org/officeDocument/2006/relationships/image" Target="../media/image55.png"/><Relationship Id="rId10" Type="http://schemas.openxmlformats.org/officeDocument/2006/relationships/image" Target="../media/image24.jpeg"/><Relationship Id="rId4" Type="http://schemas.openxmlformats.org/officeDocument/2006/relationships/image" Target="../media/image54.png"/><Relationship Id="rId9" Type="http://schemas.openxmlformats.org/officeDocument/2006/relationships/image" Target="../media/image59.jpe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3.png"/><Relationship Id="rId3" Type="http://schemas.openxmlformats.org/officeDocument/2006/relationships/image" Target="../media/image1.jpeg"/><Relationship Id="rId7" Type="http://schemas.openxmlformats.org/officeDocument/2006/relationships/hyperlink" Target="http://www.barnesandnoble.com/index.asp" TargetMode="External"/><Relationship Id="rId12" Type="http://schemas.openxmlformats.org/officeDocument/2006/relationships/image" Target="../media/image68.png"/><Relationship Id="rId17" Type="http://schemas.openxmlformats.org/officeDocument/2006/relationships/hyperlink" Target="http://www.3m.com/us" TargetMode="External"/><Relationship Id="rId2" Type="http://schemas.openxmlformats.org/officeDocument/2006/relationships/hyperlink" Target="http://www.nbp.rutgers.edu/" TargetMode="External"/><Relationship Id="rId16" Type="http://schemas.openxmlformats.org/officeDocument/2006/relationships/image" Target="../media/image72.png"/><Relationship Id="rId20" Type="http://schemas.openxmlformats.org/officeDocument/2006/relationships/image" Target="../media/image75.jpeg"/><Relationship Id="rId1" Type="http://schemas.openxmlformats.org/officeDocument/2006/relationships/slideLayout" Target="../slideLayouts/slideLayout60.xml"/><Relationship Id="rId6" Type="http://schemas.openxmlformats.org/officeDocument/2006/relationships/image" Target="../media/image63.png"/><Relationship Id="rId11" Type="http://schemas.openxmlformats.org/officeDocument/2006/relationships/image" Target="../media/image67.png"/><Relationship Id="rId5" Type="http://schemas.openxmlformats.org/officeDocument/2006/relationships/image" Target="../media/image62.png"/><Relationship Id="rId15" Type="http://schemas.openxmlformats.org/officeDocument/2006/relationships/image" Target="../media/image71.jpeg"/><Relationship Id="rId10" Type="http://schemas.openxmlformats.org/officeDocument/2006/relationships/image" Target="../media/image66.jpeg"/><Relationship Id="rId19" Type="http://schemas.openxmlformats.org/officeDocument/2006/relationships/image" Target="../media/image74.jpeg"/><Relationship Id="rId4" Type="http://schemas.openxmlformats.org/officeDocument/2006/relationships/image" Target="../media/image61.png"/><Relationship Id="rId9" Type="http://schemas.openxmlformats.org/officeDocument/2006/relationships/image" Target="../media/image65.png"/><Relationship Id="rId1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24.jpeg"/><Relationship Id="rId2" Type="http://schemas.openxmlformats.org/officeDocument/2006/relationships/hyperlink" Target="http://www.nbp.rutgers.edu/" TargetMode="External"/><Relationship Id="rId1" Type="http://schemas.openxmlformats.org/officeDocument/2006/relationships/slideLayout" Target="../slideLayouts/slideLayout71.xml"/><Relationship Id="rId6" Type="http://schemas.openxmlformats.org/officeDocument/2006/relationships/image" Target="../media/image60.jpeg"/><Relationship Id="rId5" Type="http://schemas.openxmlformats.org/officeDocument/2006/relationships/image" Target="../media/image77.png"/><Relationship Id="rId4" Type="http://schemas.openxmlformats.org/officeDocument/2006/relationships/image" Target="../media/image76.jpe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78.png"/><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hyperlink" Target="http://www.nbp.rutgers.edu/" TargetMode="External"/><Relationship Id="rId7" Type="http://schemas.openxmlformats.org/officeDocument/2006/relationships/hyperlink" Target="http://www.nikebiz.com/responsibility/2009SecretaryClintonHondurasLetter.html" TargetMode="External"/><Relationship Id="rId2" Type="http://schemas.openxmlformats.org/officeDocument/2006/relationships/notesSlide" Target="../notesSlides/notesSlide10.xml"/><Relationship Id="rId1" Type="http://schemas.openxmlformats.org/officeDocument/2006/relationships/slideLayout" Target="../slideLayouts/slideLayout37.xml"/><Relationship Id="rId6" Type="http://schemas.openxmlformats.org/officeDocument/2006/relationships/image" Target="../media/image80.jpeg"/><Relationship Id="rId5" Type="http://schemas.openxmlformats.org/officeDocument/2006/relationships/image" Target="../media/image79.png"/><Relationship Id="rId10" Type="http://schemas.openxmlformats.org/officeDocument/2006/relationships/image" Target="../media/image83.jpeg"/><Relationship Id="rId4" Type="http://schemas.openxmlformats.org/officeDocument/2006/relationships/image" Target="../media/image1.jpeg"/><Relationship Id="rId9"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hyperlink" Target="http://www.bd.com/support/bdlogo.asp?site=&amp;title=&amp;country=&amp;ctitle=" TargetMode="External"/><Relationship Id="rId3" Type="http://schemas.openxmlformats.org/officeDocument/2006/relationships/image" Target="../media/image1.jpeg"/><Relationship Id="rId21" Type="http://schemas.openxmlformats.org/officeDocument/2006/relationships/image" Target="../media/image106.gif"/><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103.png"/><Relationship Id="rId2" Type="http://schemas.openxmlformats.org/officeDocument/2006/relationships/image" Target="../media/image90.png"/><Relationship Id="rId16" Type="http://schemas.openxmlformats.org/officeDocument/2006/relationships/image" Target="../media/image102.jpeg"/><Relationship Id="rId20" Type="http://schemas.openxmlformats.org/officeDocument/2006/relationships/image" Target="../media/image105.jpeg"/><Relationship Id="rId1" Type="http://schemas.openxmlformats.org/officeDocument/2006/relationships/slideLayout" Target="../slideLayouts/slideLayout37.xml"/><Relationship Id="rId6" Type="http://schemas.openxmlformats.org/officeDocument/2006/relationships/image" Target="../media/image93.png"/><Relationship Id="rId11" Type="http://schemas.openxmlformats.org/officeDocument/2006/relationships/image" Target="../media/image98.jpeg"/><Relationship Id="rId24" Type="http://schemas.openxmlformats.org/officeDocument/2006/relationships/image" Target="../media/image108.png"/><Relationship Id="rId5" Type="http://schemas.openxmlformats.org/officeDocument/2006/relationships/image" Target="../media/image92.png"/><Relationship Id="rId15" Type="http://schemas.openxmlformats.org/officeDocument/2006/relationships/image" Target="../media/image101.png"/><Relationship Id="rId23" Type="http://schemas.openxmlformats.org/officeDocument/2006/relationships/image" Target="../media/image107.png"/><Relationship Id="rId10" Type="http://schemas.openxmlformats.org/officeDocument/2006/relationships/image" Target="../media/image97.png"/><Relationship Id="rId19" Type="http://schemas.openxmlformats.org/officeDocument/2006/relationships/image" Target="../media/image104.pn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hyperlink" Target="http://welcome.hp.com/country/us/en/welcome.html" TargetMode="External"/><Relationship Id="rId22" Type="http://schemas.openxmlformats.org/officeDocument/2006/relationships/hyperlink" Target="Tesla%20Motors%20(Carlson).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92.xml"/><Relationship Id="rId5" Type="http://schemas.openxmlformats.org/officeDocument/2006/relationships/image" Target="../media/image112.png"/><Relationship Id="rId4" Type="http://schemas.openxmlformats.org/officeDocument/2006/relationships/image" Target="../media/image111.png"/></Relationships>
</file>

<file path=ppt/slides/_rels/slide2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09.png"/><Relationship Id="rId1" Type="http://schemas.openxmlformats.org/officeDocument/2006/relationships/slideLayout" Target="../slideLayouts/slideLayout92.xml"/><Relationship Id="rId4" Type="http://schemas.openxmlformats.org/officeDocument/2006/relationships/image" Target="../media/image110.png"/></Relationships>
</file>

<file path=ppt/slides/_rels/slide29.xml.rels><?xml version="1.0" encoding="UTF-8" standalone="yes"?>
<Relationships xmlns="http://schemas.openxmlformats.org/package/2006/relationships"><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tiff"/><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jpe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2.xml"/><Relationship Id="rId5" Type="http://schemas.openxmlformats.org/officeDocument/2006/relationships/image" Target="../media/image20.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ctrTitle"/>
          </p:nvPr>
        </p:nvSpPr>
        <p:spPr>
          <a:xfrm>
            <a:off x="249382" y="2392363"/>
            <a:ext cx="8615218" cy="1431925"/>
          </a:xfrm>
        </p:spPr>
        <p:txBody>
          <a:bodyPr/>
          <a:lstStyle/>
          <a:p>
            <a:r>
              <a:rPr lang="en-US" sz="3600" dirty="0">
                <a:latin typeface="Century Gothic" panose="020B0502020202020204" pitchFamily="34" charset="0"/>
                <a:ea typeface="Verdana" panose="020B0604030504040204" pitchFamily="34" charset="0"/>
                <a:cs typeface="Verdana" panose="020B0604030504040204" pitchFamily="34" charset="0"/>
              </a:rPr>
              <a:t>Green Purchasing and Waste Impacts and Innovations</a:t>
            </a:r>
            <a:endParaRPr lang="en-US" sz="3600" i="1" dirty="0">
              <a:latin typeface="Century Gothic" panose="020B0502020202020204" pitchFamily="34" charset="0"/>
              <a:ea typeface="Verdana" panose="020B0604030504040204" pitchFamily="34" charset="0"/>
              <a:cs typeface="Verdana" panose="020B0604030504040204" pitchFamily="34" charset="0"/>
            </a:endParaRPr>
          </a:p>
        </p:txBody>
      </p:sp>
      <p:sp>
        <p:nvSpPr>
          <p:cNvPr id="2" name="Subtitle 1"/>
          <p:cNvSpPr>
            <a:spLocks noGrp="1"/>
          </p:cNvSpPr>
          <p:nvPr>
            <p:ph type="subTitle" idx="1"/>
          </p:nvPr>
        </p:nvSpPr>
        <p:spPr>
          <a:xfrm>
            <a:off x="2463800" y="4070351"/>
            <a:ext cx="6400800" cy="1752600"/>
          </a:xfrm>
        </p:spPr>
        <p:txBody>
          <a:bodyPr/>
          <a:lstStyle/>
          <a:p>
            <a:pPr algn="r"/>
            <a:r>
              <a:rPr lang="en-US" sz="2800" dirty="0">
                <a:latin typeface="Century Gothic" panose="020B0502020202020204" pitchFamily="34" charset="0"/>
                <a:ea typeface="Verdana" panose="020B0604030504040204" pitchFamily="34" charset="0"/>
                <a:cs typeface="Verdana" panose="020B0604030504040204" pitchFamily="34" charset="0"/>
              </a:rPr>
              <a:t>Kevin Lyons, Ph.D.</a:t>
            </a:r>
          </a:p>
          <a:p>
            <a:pPr algn="r"/>
            <a:r>
              <a:rPr lang="en-US" sz="2800" dirty="0">
                <a:latin typeface="Century Gothic" panose="020B0502020202020204" pitchFamily="34" charset="0"/>
                <a:ea typeface="Verdana" panose="020B0604030504040204" pitchFamily="34" charset="0"/>
                <a:cs typeface="Verdana" panose="020B0604030504040204" pitchFamily="34" charset="0"/>
              </a:rPr>
              <a:t>Associate Professor</a:t>
            </a:r>
          </a:p>
          <a:p>
            <a:pPr algn="r"/>
            <a:r>
              <a:rPr lang="en-US" sz="2000" dirty="0">
                <a:latin typeface="Century Gothic" panose="020B0502020202020204" pitchFamily="34" charset="0"/>
                <a:ea typeface="Verdana" panose="020B0604030504040204" pitchFamily="34" charset="0"/>
                <a:cs typeface="Verdana" panose="020B0604030504040204" pitchFamily="34" charset="0"/>
              </a:rPr>
              <a:t>Rutgers Business School</a:t>
            </a:r>
          </a:p>
          <a:p>
            <a:pPr algn="r"/>
            <a:r>
              <a:rPr lang="en-US" sz="2000" dirty="0">
                <a:latin typeface="Century Gothic" panose="020B0502020202020204" pitchFamily="34" charset="0"/>
                <a:ea typeface="Verdana" panose="020B0604030504040204" pitchFamily="34" charset="0"/>
                <a:cs typeface="Verdana" panose="020B0604030504040204" pitchFamily="34" charset="0"/>
              </a:rPr>
              <a:t>Supply Chain Management Department</a:t>
            </a:r>
          </a:p>
          <a:p>
            <a:pPr algn="r"/>
            <a:endParaRPr lang="en-US" dirty="0">
              <a:latin typeface="Century Gothic" panose="020B050202020202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748260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A36F0EB4-C386-4F32-A747-0CDCD11FDF8A}"/>
              </a:ext>
            </a:extLst>
          </p:cNvPr>
          <p:cNvSpPr>
            <a:spLocks noGrp="1" noChangeArrowheads="1"/>
          </p:cNvSpPr>
          <p:nvPr>
            <p:ph type="title"/>
          </p:nvPr>
        </p:nvSpPr>
        <p:spPr bwMode="auto">
          <a:xfrm>
            <a:off x="228600" y="2171700"/>
            <a:ext cx="8763000" cy="1066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81243" bIns="45720" numCol="1" anchor="t" anchorCtr="0" compatLnSpc="1">
            <a:prstTxWarp prst="textNoShape">
              <a:avLst/>
            </a:prstTxWarp>
          </a:bodyPr>
          <a:lstStyle/>
          <a:p>
            <a:r>
              <a:rPr lang="en-US" altLang="en-US" sz="2700" b="1" dirty="0">
                <a:solidFill>
                  <a:schemeClr val="tx1"/>
                </a:solidFill>
                <a:latin typeface="Century Gothic" panose="020B0502020202020204" pitchFamily="34" charset="0"/>
              </a:rPr>
              <a:t> </a:t>
            </a:r>
            <a:r>
              <a:rPr lang="en-US" altLang="en-US" sz="2700" i="1" dirty="0">
                <a:solidFill>
                  <a:schemeClr val="tx1"/>
                </a:solidFill>
                <a:latin typeface="Century Gothic" panose="020B0502020202020204" pitchFamily="34" charset="0"/>
              </a:rPr>
              <a:t>Climate Change…Analyzing Supply Chain Risks and Responses Utilizing Big Data Analytics</a:t>
            </a:r>
            <a:br>
              <a:rPr lang="en-US" altLang="en-US" sz="2700" i="1" dirty="0">
                <a:solidFill>
                  <a:schemeClr val="tx1"/>
                </a:solidFill>
                <a:latin typeface="Century Gothic" panose="020B0502020202020204" pitchFamily="34" charset="0"/>
              </a:rPr>
            </a:br>
            <a:br>
              <a:rPr lang="en-US" altLang="en-US" sz="2700" i="1" dirty="0">
                <a:solidFill>
                  <a:schemeClr val="tx1"/>
                </a:solidFill>
                <a:latin typeface="Century Gothic" panose="020B0502020202020204" pitchFamily="34" charset="0"/>
              </a:rPr>
            </a:br>
            <a:r>
              <a:rPr lang="en-US" altLang="en-US" sz="2700" b="1" dirty="0">
                <a:solidFill>
                  <a:schemeClr val="tx1"/>
                </a:solidFill>
                <a:latin typeface="Century Gothic" panose="020B0502020202020204" pitchFamily="34" charset="0"/>
              </a:rPr>
              <a:t>Impact of “Any” Storm on the Supply Chain</a:t>
            </a:r>
            <a:endParaRPr lang="en-US" altLang="en-US" sz="2700" b="1" dirty="0">
              <a:solidFill>
                <a:schemeClr val="tx1"/>
              </a:solidFill>
              <a:latin typeface="Century Gothic" panose="020B0502020202020204" pitchFamily="34" charset="0"/>
              <a:sym typeface="Times New Roman Italic" panose="02020503050405090304" pitchFamily="18" charset="0"/>
            </a:endParaRPr>
          </a:p>
        </p:txBody>
      </p:sp>
      <p:sp>
        <p:nvSpPr>
          <p:cNvPr id="65538" name="Rectangle 2">
            <a:extLst>
              <a:ext uri="{FF2B5EF4-FFF2-40B4-BE49-F238E27FC236}">
                <a16:creationId xmlns:a16="http://schemas.microsoft.com/office/drawing/2014/main" id="{2E2A0354-494A-4B6C-888F-B6915DBB3792}"/>
              </a:ext>
            </a:extLst>
          </p:cNvPr>
          <p:cNvSpPr>
            <a:spLocks noChangeArrowheads="1"/>
          </p:cNvSpPr>
          <p:nvPr/>
        </p:nvSpPr>
        <p:spPr bwMode="auto">
          <a:xfrm>
            <a:off x="228600" y="914400"/>
            <a:ext cx="86868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Century Gothic" panose="020B0502020202020204" pitchFamily="34" charset="0"/>
                <a:ea typeface="ヒラギノ明朝 ProN W3"/>
                <a:cs typeface="ヒラギノ明朝 ProN W3"/>
              </a:rPr>
              <a:t>Big Data Analytics  Climate Change and Supply Chain/Procurement Impacts</a:t>
            </a:r>
          </a:p>
        </p:txBody>
      </p:sp>
      <p:pic>
        <p:nvPicPr>
          <p:cNvPr id="65539" name="Picture 1">
            <a:extLst>
              <a:ext uri="{FF2B5EF4-FFF2-40B4-BE49-F238E27FC236}">
                <a16:creationId xmlns:a16="http://schemas.microsoft.com/office/drawing/2014/main" id="{4A858779-014F-4B55-962F-3626568533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951288"/>
            <a:ext cx="3733800"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2" descr="Screen shot 2011-05-24 at 12.34.09 AM.png">
            <a:extLst>
              <a:ext uri="{FF2B5EF4-FFF2-40B4-BE49-F238E27FC236}">
                <a16:creationId xmlns:a16="http://schemas.microsoft.com/office/drawing/2014/main" id="{DF407D40-66D3-489F-BCED-2461EBF393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943350"/>
            <a:ext cx="2057400" cy="260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DFBFAA4-F9D6-9746-BCB3-108012EDD66B}"/>
              </a:ext>
            </a:extLst>
          </p:cNvPr>
          <p:cNvSpPr/>
          <p:nvPr/>
        </p:nvSpPr>
        <p:spPr>
          <a:xfrm>
            <a:off x="6705600" y="4114800"/>
            <a:ext cx="2209800" cy="1323439"/>
          </a:xfrm>
          <a:prstGeom prst="rect">
            <a:avLst/>
          </a:prstGeom>
          <a:solidFill>
            <a:schemeClr val="accent5"/>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hlinkClick r:id="rId5"/>
              </a:rPr>
              <a:t>Marine Traffic!</a:t>
            </a:r>
            <a:endPar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Big Data Enhancements</a:t>
            </a:r>
          </a:p>
        </p:txBody>
      </p:sp>
      <p:sp>
        <p:nvSpPr>
          <p:cNvPr id="7" name="Rectangle 6">
            <a:extLst>
              <a:ext uri="{FF2B5EF4-FFF2-40B4-BE49-F238E27FC236}">
                <a16:creationId xmlns:a16="http://schemas.microsoft.com/office/drawing/2014/main" id="{B04030CE-97B8-4E71-9E4C-195D25DD465E}"/>
              </a:ext>
            </a:extLst>
          </p:cNvPr>
          <p:cNvSpPr/>
          <p:nvPr/>
        </p:nvSpPr>
        <p:spPr>
          <a:xfrm>
            <a:off x="6838950" y="5620434"/>
            <a:ext cx="1866900" cy="646331"/>
          </a:xfrm>
          <a:prstGeom prst="rect">
            <a:avLst/>
          </a:prstGeom>
          <a:solidFill>
            <a:schemeClr val="accent6">
              <a:lumMod val="20000"/>
              <a:lumOff val="80000"/>
            </a:schemeClr>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5" normalizeH="0" baseline="0" noProof="0" dirty="0" err="1">
                <a:ln>
                  <a:noFill/>
                </a:ln>
                <a:solidFill>
                  <a:srgbClr val="009999"/>
                </a:solidFill>
                <a:effectLst/>
                <a:uLnTx/>
                <a:uFill>
                  <a:solidFill>
                    <a:srgbClr val="009999"/>
                  </a:solidFill>
                </a:uFill>
                <a:latin typeface="Century Gothic" panose="020B0502020202020204" pitchFamily="34" charset="0"/>
                <a:ea typeface="+mn-ea"/>
                <a:cs typeface="Arial"/>
                <a:hlinkClick r:id="rId6"/>
              </a:rPr>
              <a:t>RiskPulse</a:t>
            </a:r>
            <a:r>
              <a:rPr kumimoji="0" lang="en-US" sz="1800" b="0" i="0" u="sng" strike="noStrike" kern="1200" cap="none" spc="-5" normalizeH="0" baseline="0" noProof="0" dirty="0">
                <a:ln>
                  <a:noFill/>
                </a:ln>
                <a:solidFill>
                  <a:srgbClr val="009999"/>
                </a:solidFill>
                <a:effectLst/>
                <a:uLnTx/>
                <a:uFill>
                  <a:solidFill>
                    <a:srgbClr val="009999"/>
                  </a:solidFill>
                </a:uFill>
                <a:latin typeface="Century Gothic" panose="020B0502020202020204" pitchFamily="34" charset="0"/>
                <a:ea typeface="+mn-ea"/>
                <a:cs typeface="Arial"/>
                <a:hlinkClick r:id="rId6"/>
              </a:rPr>
              <a:t> Link 1</a:t>
            </a:r>
            <a:endParaRPr kumimoji="0" lang="en-US" sz="1800" b="0" i="0" u="none" strike="noStrike" kern="1200" cap="none" spc="-5" normalizeH="0" baseline="0" noProof="0" dirty="0">
              <a:ln>
                <a:noFill/>
              </a:ln>
              <a:solidFill>
                <a:srgbClr val="009999"/>
              </a:solidFill>
              <a:effectLst/>
              <a:uLnTx/>
              <a:uFillTx/>
              <a:latin typeface="Century Gothic" panose="020B0502020202020204" pitchFamily="34" charset="0"/>
              <a:ea typeface="+mn-ea"/>
              <a:cs typeface="Arial"/>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sng" strike="noStrike" kern="1200" cap="none" spc="-5" normalizeH="0" baseline="0" noProof="0" dirty="0" err="1">
                <a:ln>
                  <a:noFill/>
                </a:ln>
                <a:solidFill>
                  <a:srgbClr val="009999"/>
                </a:solidFill>
                <a:effectLst/>
                <a:uLnTx/>
                <a:uFill>
                  <a:solidFill>
                    <a:srgbClr val="009999"/>
                  </a:solidFill>
                </a:uFill>
                <a:latin typeface="Century Gothic" panose="020B0502020202020204" pitchFamily="34" charset="0"/>
                <a:ea typeface="+mn-ea"/>
                <a:cs typeface="Arial"/>
                <a:hlinkClick r:id="rId7"/>
              </a:rPr>
              <a:t>RiskPulse</a:t>
            </a:r>
            <a:r>
              <a:rPr kumimoji="0" lang="en-US" sz="1800" b="0" i="0" u="sng" strike="noStrike" kern="1200" cap="none" spc="-5" normalizeH="0" baseline="0" noProof="0" dirty="0">
                <a:ln>
                  <a:noFill/>
                </a:ln>
                <a:solidFill>
                  <a:srgbClr val="009999"/>
                </a:solidFill>
                <a:effectLst/>
                <a:uLnTx/>
                <a:uFill>
                  <a:solidFill>
                    <a:srgbClr val="009999"/>
                  </a:solidFill>
                </a:uFill>
                <a:latin typeface="Century Gothic" panose="020B0502020202020204" pitchFamily="34" charset="0"/>
                <a:ea typeface="+mn-ea"/>
                <a:cs typeface="Arial"/>
                <a:hlinkClick r:id="rId7"/>
              </a:rPr>
              <a:t> Link 2</a:t>
            </a:r>
            <a:endPar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Arial"/>
            </a:endParaRP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rnold MSK.jpg"/>
          <p:cNvPicPr>
            <a:picLocks noChangeAspect="1"/>
          </p:cNvPicPr>
          <p:nvPr/>
        </p:nvPicPr>
        <p:blipFill>
          <a:blip r:embed="rId3" cstate="print"/>
          <a:srcRect b="13235"/>
          <a:stretch>
            <a:fillRect/>
          </a:stretch>
        </p:blipFill>
        <p:spPr>
          <a:xfrm>
            <a:off x="500991" y="292355"/>
            <a:ext cx="8202757" cy="5337762"/>
          </a:xfrm>
          <a:prstGeom prst="rect">
            <a:avLst/>
          </a:prstGeom>
        </p:spPr>
      </p:pic>
      <p:sp>
        <p:nvSpPr>
          <p:cNvPr id="3" name="Rectangle 12"/>
          <p:cNvSpPr txBox="1">
            <a:spLocks noChangeArrowheads="1"/>
          </p:cNvSpPr>
          <p:nvPr/>
        </p:nvSpPr>
        <p:spPr>
          <a:xfrm>
            <a:off x="140086" y="4005577"/>
            <a:ext cx="5287700" cy="1668057"/>
          </a:xfrm>
          <a:prstGeom prst="rect">
            <a:avLst/>
          </a:prstGeom>
          <a:noFill/>
        </p:spPr>
        <p:txBody>
          <a:bodyPr vert="horz" lIns="395709" tIns="143894" rIns="251814" bIns="143894" rtlCol="0" anchor="ctr">
            <a:noAutofit/>
          </a:bodyPr>
          <a:lstStyle/>
          <a:p>
            <a:pPr algn="ctr" defTabSz="913833">
              <a:lnSpc>
                <a:spcPct val="120000"/>
              </a:lnSpc>
              <a:defRPr/>
            </a:pPr>
            <a:r>
              <a:rPr lang="en-US" sz="2798" dirty="0">
                <a:solidFill>
                  <a:srgbClr val="FFFFFF"/>
                </a:solidFill>
                <a:latin typeface="Century Gothic" panose="020B0502020202020204" pitchFamily="34" charset="0"/>
              </a:rPr>
              <a:t>Maersk Line: Environmental, Waste and Operations Perspectives</a:t>
            </a:r>
            <a:endParaRPr lang="en-US" sz="2798" b="1" dirty="0">
              <a:solidFill>
                <a:srgbClr val="FFFFFF"/>
              </a:solidFill>
              <a:latin typeface="Century Gothic" panose="020B0502020202020204" pitchFamily="34" charset="0"/>
            </a:endParaRPr>
          </a:p>
        </p:txBody>
      </p:sp>
      <p:sp>
        <p:nvSpPr>
          <p:cNvPr id="4" name="Rectangle 12"/>
          <p:cNvSpPr txBox="1">
            <a:spLocks noChangeArrowheads="1"/>
          </p:cNvSpPr>
          <p:nvPr/>
        </p:nvSpPr>
        <p:spPr>
          <a:xfrm>
            <a:off x="457200" y="5673634"/>
            <a:ext cx="7014975" cy="1120500"/>
          </a:xfrm>
          <a:prstGeom prst="rect">
            <a:avLst/>
          </a:prstGeom>
          <a:solidFill>
            <a:schemeClr val="tx2">
              <a:lumMod val="50000"/>
              <a:alpha val="74901"/>
            </a:schemeClr>
          </a:solidFill>
        </p:spPr>
        <p:txBody>
          <a:bodyPr vert="horz" lIns="395709" tIns="143894" rIns="251814" bIns="143894" rtlCol="0" anchor="ctr">
            <a:noAutofit/>
          </a:bodyPr>
          <a:lstStyle/>
          <a:p>
            <a:pPr algn="ctr" defTabSz="913833">
              <a:defRPr/>
            </a:pPr>
            <a:r>
              <a:rPr lang="en-US" sz="1600" dirty="0">
                <a:solidFill>
                  <a:srgbClr val="FFFFFF"/>
                </a:solidFill>
                <a:latin typeface="Century Gothic" panose="020B0502020202020204" pitchFamily="34" charset="0"/>
              </a:rPr>
              <a:t>Rutgers Business School</a:t>
            </a:r>
          </a:p>
          <a:p>
            <a:pPr algn="ctr" defTabSz="913833">
              <a:defRPr/>
            </a:pPr>
            <a:r>
              <a:rPr lang="en-US" sz="1600" dirty="0">
                <a:solidFill>
                  <a:srgbClr val="FFFFFF"/>
                </a:solidFill>
                <a:latin typeface="Century Gothic" panose="020B0502020202020204" pitchFamily="34" charset="0"/>
              </a:rPr>
              <a:t>Supply Chain Environmental Management</a:t>
            </a:r>
          </a:p>
          <a:p>
            <a:pPr algn="ctr" defTabSz="913833">
              <a:defRPr/>
            </a:pPr>
            <a:r>
              <a:rPr lang="en-US" sz="1600" dirty="0">
                <a:solidFill>
                  <a:srgbClr val="FFFFFF"/>
                </a:solidFill>
                <a:latin typeface="Century Gothic" panose="020B0502020202020204" pitchFamily="34" charset="0"/>
              </a:rPr>
              <a:t>Doug Morgante – National Director, State Government Relations</a:t>
            </a:r>
          </a:p>
          <a:p>
            <a:pPr algn="ctr" defTabSz="913833">
              <a:defRPr/>
            </a:pPr>
            <a:endParaRPr lang="en-US" sz="1600" b="1" dirty="0">
              <a:solidFill>
                <a:srgbClr val="FFFFFF"/>
              </a:solidFill>
              <a:latin typeface="Century Gothic" panose="020B0502020202020204" pitchFamily="34" charset="0"/>
            </a:endParaRPr>
          </a:p>
        </p:txBody>
      </p:sp>
      <p:pic>
        <p:nvPicPr>
          <p:cNvPr id="6" name="Picture 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5" y="2231"/>
            <a:ext cx="9138051" cy="615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266040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Line 1"/>
          <p:cNvSpPr>
            <a:spLocks noChangeShapeType="1"/>
          </p:cNvSpPr>
          <p:nvPr/>
        </p:nvSpPr>
        <p:spPr bwMode="auto">
          <a:xfrm>
            <a:off x="2975" y="1829841"/>
            <a:ext cx="9138051" cy="1587"/>
          </a:xfrm>
          <a:prstGeom prst="line">
            <a:avLst/>
          </a:prstGeom>
          <a:noFill/>
          <a:ln w="38100">
            <a:solidFill>
              <a:srgbClr val="0C2577"/>
            </a:solidFill>
            <a:round/>
            <a:headEnd/>
            <a:tailEnd/>
          </a:ln>
          <a:extLst>
            <a:ext uri="{909E8E84-426E-40dd-AFC4-6F175D3DCCD1}">
              <a14:hiddenFill xmlns="" xmlns:a14="http://schemas.microsoft.com/office/drawing/2010/main">
                <a:noFill/>
              </a14:hiddenFill>
            </a:ext>
          </a:extLst>
        </p:spPr>
        <p:txBody>
          <a:bodyPr lIns="0" tIns="0" rIns="0" bIns="0"/>
          <a:lstStyle/>
          <a:p>
            <a:pPr defTabSz="913833" eaLnBrk="1" hangingPunct="1"/>
            <a:endParaRPr lang="en-US" sz="1200">
              <a:solidFill>
                <a:srgbClr val="848589"/>
              </a:solidFill>
              <a:latin typeface="Century Gothic" panose="020B0502020202020204" pitchFamily="34" charset="0"/>
              <a:ea typeface="ヒラギノ明朝 ProN W3"/>
              <a:cs typeface="ヒラギノ明朝 ProN W3"/>
              <a:sym typeface="Times New Roman" charset="0"/>
            </a:endParaRPr>
          </a:p>
        </p:txBody>
      </p:sp>
      <p:sp>
        <p:nvSpPr>
          <p:cNvPr id="88066" name="Rectangle 2">
            <a:hlinkClick r:id="rId3"/>
          </p:cNvPr>
          <p:cNvSpPr>
            <a:spLocks/>
          </p:cNvSpPr>
          <p:nvPr/>
        </p:nvSpPr>
        <p:spPr bwMode="auto">
          <a:xfrm>
            <a:off x="2620646" y="3191031"/>
            <a:ext cx="3928093" cy="475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pPr defTabSz="913833" eaLnBrk="1" hangingPunct="1"/>
            <a:endParaRPr lang="en-US" sz="1200">
              <a:solidFill>
                <a:srgbClr val="848589"/>
              </a:solidFill>
              <a:latin typeface="Century Gothic" panose="020B0502020202020204" pitchFamily="34" charset="0"/>
              <a:ea typeface="ヒラギノ明朝 ProN W3"/>
              <a:cs typeface="ヒラギノ明朝 ProN W3"/>
              <a:sym typeface="Times New Roman" charset="0"/>
            </a:endParaRPr>
          </a:p>
        </p:txBody>
      </p:sp>
      <p:grpSp>
        <p:nvGrpSpPr>
          <p:cNvPr id="88067" name="Group 3"/>
          <p:cNvGrpSpPr>
            <a:grpSpLocks/>
          </p:cNvGrpSpPr>
          <p:nvPr/>
        </p:nvGrpSpPr>
        <p:grpSpPr bwMode="auto">
          <a:xfrm>
            <a:off x="1982886" y="6579733"/>
            <a:ext cx="5952425" cy="276045"/>
            <a:chOff x="0" y="0"/>
            <a:chExt cx="3752" cy="174"/>
          </a:xfrm>
        </p:grpSpPr>
        <p:sp>
          <p:nvSpPr>
            <p:cNvPr id="88080" name="Rectangle 4"/>
            <p:cNvSpPr>
              <a:spLocks/>
            </p:cNvSpPr>
            <p:nvPr/>
          </p:nvSpPr>
          <p:spPr bwMode="auto">
            <a:xfrm>
              <a:off x="0" y="0"/>
              <a:ext cx="3752" cy="174"/>
            </a:xfrm>
            <a:prstGeom prst="rect">
              <a:avLst/>
            </a:prstGeom>
            <a:solidFill>
              <a:srgbClr val="FFFFFF"/>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tIns="0" rIns="0" bIns="0"/>
            <a:lstStyle/>
            <a:p>
              <a:pPr defTabSz="913833" eaLnBrk="1" hangingPunct="1"/>
              <a:endParaRPr lang="en-US" sz="1200">
                <a:solidFill>
                  <a:srgbClr val="848589"/>
                </a:solidFill>
                <a:latin typeface="Century Gothic" panose="020B0502020202020204" pitchFamily="34" charset="0"/>
                <a:ea typeface="ヒラギノ明朝 ProN W3"/>
                <a:cs typeface="ヒラギノ明朝 ProN W3"/>
                <a:sym typeface="Times New Roman" charset="0"/>
              </a:endParaRPr>
            </a:p>
          </p:txBody>
        </p:sp>
        <p:sp>
          <p:nvSpPr>
            <p:cNvPr id="88081" name="Rectangle 5"/>
            <p:cNvSpPr>
              <a:spLocks/>
            </p:cNvSpPr>
            <p:nvPr/>
          </p:nvSpPr>
          <p:spPr bwMode="auto">
            <a:xfrm>
              <a:off x="0" y="0"/>
              <a:ext cx="3752" cy="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13" bIns="0"/>
            <a:lstStyle/>
            <a:p>
              <a:pPr marL="39663" algn="ctr" defTabSz="913833" eaLnBrk="1" hangingPunct="1">
                <a:spcBef>
                  <a:spcPts val="750"/>
                </a:spcBef>
              </a:pPr>
              <a:r>
                <a:rPr lang="en-US" sz="1200" dirty="0">
                  <a:solidFill>
                    <a:srgbClr val="099B17"/>
                  </a:solidFill>
                  <a:latin typeface="Century Gothic" panose="020B0502020202020204" pitchFamily="34" charset="0"/>
                  <a:ea typeface="ヒラギノ明朝 ProN W3"/>
                  <a:cs typeface="Times New Roman" charset="0"/>
                  <a:sym typeface="Times New Roman" charset="0"/>
                </a:rPr>
                <a:t>Kevin Lyons, Ph.D. </a:t>
              </a:r>
              <a:r>
                <a:rPr lang="en-US" sz="1200" u="sng" dirty="0">
                  <a:solidFill>
                    <a:srgbClr val="000000"/>
                  </a:solidFill>
                  <a:latin typeface="Century Gothic" panose="020B0502020202020204" pitchFamily="34" charset="0"/>
                  <a:sym typeface="Times New Roman Bold Italic" charset="0"/>
                </a:rPr>
                <a:t>http://greenpurchasing.rutgers.edu/</a:t>
              </a:r>
              <a:r>
                <a:rPr lang="en-US" sz="1200" dirty="0">
                  <a:solidFill>
                    <a:srgbClr val="FF0000"/>
                  </a:solidFill>
                  <a:latin typeface="Century Gothic" panose="020B0502020202020204" pitchFamily="34" charset="0"/>
                  <a:ea typeface="ヒラギノ明朝 ProN W3"/>
                  <a:cs typeface="ヒラギノ明朝 ProN W3"/>
                  <a:sym typeface="Times" charset="0"/>
                </a:rPr>
                <a:t>	</a:t>
              </a:r>
            </a:p>
          </p:txBody>
        </p:sp>
      </p:grpSp>
      <p:pic>
        <p:nvPicPr>
          <p:cNvPr id="88068" name="Picture 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75" y="2231"/>
            <a:ext cx="9138051" cy="615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69" name="Rectangle 7"/>
          <p:cNvSpPr>
            <a:spLocks/>
          </p:cNvSpPr>
          <p:nvPr/>
        </p:nvSpPr>
        <p:spPr bwMode="auto">
          <a:xfrm>
            <a:off x="152400" y="725660"/>
            <a:ext cx="7795603" cy="10280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13" bIns="0"/>
          <a:lstStyle/>
          <a:p>
            <a:pPr marL="39663" algn="ctr" defTabSz="913833" eaLnBrk="1" hangingPunct="1">
              <a:lnSpc>
                <a:spcPct val="70000"/>
              </a:lnSpc>
              <a:spcBef>
                <a:spcPts val="1849"/>
              </a:spcBef>
            </a:pPr>
            <a:r>
              <a:rPr lang="en-US" sz="3000" dirty="0">
                <a:solidFill>
                  <a:srgbClr val="099B17"/>
                </a:solidFill>
                <a:latin typeface="Century Gothic" panose="020B0502020202020204" pitchFamily="34" charset="0"/>
                <a:ea typeface="ヒラギノ明朝 ProN W3"/>
                <a:cs typeface="Times New Roman" charset="0"/>
                <a:sym typeface="Times New Roman" charset="0"/>
              </a:rPr>
              <a:t>Green Purchasing and Waste Research</a:t>
            </a:r>
          </a:p>
          <a:p>
            <a:pPr marL="39663" algn="ctr" defTabSz="913833" eaLnBrk="1" hangingPunct="1">
              <a:lnSpc>
                <a:spcPct val="70000"/>
              </a:lnSpc>
              <a:spcBef>
                <a:spcPts val="1849"/>
              </a:spcBef>
            </a:pPr>
            <a:r>
              <a:rPr lang="en-US" sz="3000" dirty="0">
                <a:solidFill>
                  <a:srgbClr val="099B17"/>
                </a:solidFill>
                <a:latin typeface="Century Gothic" panose="020B0502020202020204" pitchFamily="34" charset="0"/>
                <a:ea typeface="ヒラギノ明朝 ProN W3"/>
                <a:cs typeface="ヒラギノ明朝 ProN W3"/>
                <a:sym typeface="Times New Roman Bold Italic" charset="0"/>
              </a:rPr>
              <a:t>Supply Chain Archeology</a:t>
            </a:r>
          </a:p>
        </p:txBody>
      </p:sp>
      <p:sp>
        <p:nvSpPr>
          <p:cNvPr id="88070" name="Rectangle 8"/>
          <p:cNvSpPr>
            <a:spLocks/>
          </p:cNvSpPr>
          <p:nvPr/>
        </p:nvSpPr>
        <p:spPr bwMode="auto">
          <a:xfrm>
            <a:off x="304800" y="5715000"/>
            <a:ext cx="8554231" cy="67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13" bIns="0" anchor="ctr"/>
          <a:lstStyle/>
          <a:p>
            <a:pPr marL="39663" defTabSz="913833" eaLnBrk="1" hangingPunct="1"/>
            <a:r>
              <a:rPr lang="en-US" sz="2300" dirty="0">
                <a:solidFill>
                  <a:srgbClr val="3366CC"/>
                </a:solidFill>
                <a:latin typeface="Century Gothic" panose="020B0502020202020204" pitchFamily="34" charset="0"/>
                <a:ea typeface="ヒラギノ明朝 ProN W3"/>
                <a:cs typeface="ヒラギノ明朝 ProN W3"/>
                <a:sym typeface="Times New Roman Italic" charset="0"/>
              </a:rPr>
              <a:t>Consumerism, Consumption and the Linking and Integrating of Solid Waste into the Supply Chain Management Process</a:t>
            </a:r>
            <a:r>
              <a:rPr lang="en-US" sz="2300" dirty="0">
                <a:solidFill>
                  <a:srgbClr val="000000"/>
                </a:solidFill>
                <a:latin typeface="Century Gothic" panose="020B0502020202020204" pitchFamily="34" charset="0"/>
                <a:ea typeface="ヒラギノ明朝 ProN W3"/>
                <a:cs typeface="Times New Roman" charset="0"/>
                <a:sym typeface="Times New Roman" charset="0"/>
              </a:rPr>
              <a:t> </a:t>
            </a:r>
          </a:p>
        </p:txBody>
      </p:sp>
      <p:pic>
        <p:nvPicPr>
          <p:cNvPr id="88071" name="Picture 9"/>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048991" y="2104301"/>
            <a:ext cx="5635132" cy="32284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2" name="Rectangle 10"/>
          <p:cNvSpPr>
            <a:spLocks/>
          </p:cNvSpPr>
          <p:nvPr/>
        </p:nvSpPr>
        <p:spPr bwMode="auto">
          <a:xfrm>
            <a:off x="229343" y="1955172"/>
            <a:ext cx="2766798" cy="3071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0" tIns="0" rIns="40613" bIns="0"/>
          <a:lstStyle/>
          <a:p>
            <a:pPr marL="39663" defTabSz="913833" eaLnBrk="1" hangingPunct="1"/>
            <a:r>
              <a:rPr lang="en-US" sz="2300" dirty="0">
                <a:solidFill>
                  <a:srgbClr val="3366CC"/>
                </a:solidFill>
                <a:latin typeface="Century Gothic" panose="020B0502020202020204" pitchFamily="34" charset="0"/>
                <a:ea typeface="ヒラギノ明朝 ProN W3"/>
                <a:cs typeface="ヒラギノ明朝 ProN W3"/>
                <a:sym typeface="Times New Roman Italic" charset="0"/>
              </a:rPr>
              <a:t>A Supply Chain Manager</a:t>
            </a:r>
            <a:r>
              <a:rPr lang="ja-JP" altLang="en-US" sz="2300" dirty="0">
                <a:solidFill>
                  <a:srgbClr val="3366CC"/>
                </a:solidFill>
                <a:latin typeface="Century Gothic" panose="020B0502020202020204" pitchFamily="34" charset="0"/>
                <a:ea typeface="ヒラギノ明朝 ProN W3"/>
                <a:cs typeface="ヒラギノ明朝 ProN W3"/>
                <a:sym typeface="Times New Roman Italic" charset="0"/>
              </a:rPr>
              <a:t>’</a:t>
            </a:r>
            <a:r>
              <a:rPr lang="en-US" altLang="ja-JP" sz="2300" dirty="0">
                <a:solidFill>
                  <a:srgbClr val="3366CC"/>
                </a:solidFill>
                <a:latin typeface="Century Gothic" panose="020B0502020202020204" pitchFamily="34" charset="0"/>
                <a:ea typeface="ヒラギノ明朝 ProN W3"/>
                <a:cs typeface="ヒラギノ明朝 ProN W3"/>
                <a:sym typeface="Times New Roman Italic" charset="0"/>
              </a:rPr>
              <a:t>s and Purchaser</a:t>
            </a:r>
            <a:r>
              <a:rPr lang="ja-JP" altLang="en-US" sz="2300" dirty="0">
                <a:solidFill>
                  <a:srgbClr val="3366CC"/>
                </a:solidFill>
                <a:latin typeface="Century Gothic" panose="020B0502020202020204" pitchFamily="34" charset="0"/>
                <a:ea typeface="ヒラギノ明朝 ProN W3"/>
                <a:cs typeface="ヒラギノ明朝 ProN W3"/>
                <a:sym typeface="Times New Roman Italic" charset="0"/>
              </a:rPr>
              <a:t>’</a:t>
            </a:r>
            <a:r>
              <a:rPr lang="en-US" altLang="ja-JP" sz="2300" dirty="0">
                <a:solidFill>
                  <a:srgbClr val="3366CC"/>
                </a:solidFill>
                <a:latin typeface="Century Gothic" panose="020B0502020202020204" pitchFamily="34" charset="0"/>
                <a:ea typeface="ヒラギノ明朝 ProN W3"/>
                <a:cs typeface="ヒラギノ明朝 ProN W3"/>
                <a:sym typeface="Times New Roman Italic" charset="0"/>
              </a:rPr>
              <a:t>s Perspective On:</a:t>
            </a:r>
          </a:p>
          <a:p>
            <a:pPr marL="39663" defTabSz="913833" eaLnBrk="1" hangingPunct="1"/>
            <a:endParaRPr lang="en-US" sz="2300" dirty="0">
              <a:solidFill>
                <a:srgbClr val="3366CC"/>
              </a:solidFill>
              <a:latin typeface="Century Gothic" panose="020B0502020202020204" pitchFamily="34" charset="0"/>
              <a:ea typeface="ヒラギノ明朝 ProN W3"/>
              <a:cs typeface="ヒラギノ明朝 ProN W3"/>
              <a:sym typeface="Times New Roman Italic" charset="0"/>
            </a:endParaRPr>
          </a:p>
          <a:p>
            <a:pPr marL="39663" defTabSz="913833" eaLnBrk="1" hangingPunct="1"/>
            <a:r>
              <a:rPr lang="en-US" sz="2300" dirty="0">
                <a:solidFill>
                  <a:srgbClr val="099B17"/>
                </a:solidFill>
                <a:latin typeface="Century Gothic" panose="020B0502020202020204" pitchFamily="34" charset="0"/>
                <a:ea typeface="ヒラギノ明朝 ProN W3"/>
                <a:cs typeface="ヒラギノ明朝 ProN W3"/>
                <a:sym typeface="Times New Roman Italic" charset="0"/>
              </a:rPr>
              <a:t>Understanding the History, Behavior, Movement and Business of Waste;</a:t>
            </a:r>
            <a:r>
              <a:rPr lang="en-US" sz="2300" dirty="0">
                <a:solidFill>
                  <a:srgbClr val="000000"/>
                </a:solidFill>
                <a:latin typeface="Century Gothic" panose="020B0502020202020204" pitchFamily="34" charset="0"/>
                <a:ea typeface="ヒラギノ明朝 ProN W3"/>
                <a:cs typeface="Times New Roman" charset="0"/>
                <a:sym typeface="Times New Roman" charset="0"/>
              </a:rPr>
              <a:t> </a:t>
            </a:r>
          </a:p>
        </p:txBody>
      </p:sp>
      <p:pic>
        <p:nvPicPr>
          <p:cNvPr id="88073" name="Picture 11"/>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22619" y="674894"/>
            <a:ext cx="1142256" cy="1099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4" name="Rectangle 12"/>
          <p:cNvSpPr>
            <a:spLocks/>
          </p:cNvSpPr>
          <p:nvPr/>
        </p:nvSpPr>
        <p:spPr bwMode="auto">
          <a:xfrm>
            <a:off x="3182892" y="2293090"/>
            <a:ext cx="1664531" cy="399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40613" bIns="0">
            <a:spAutoFit/>
          </a:bodyPr>
          <a:lstStyle/>
          <a:p>
            <a:pPr marL="39663" algn="ctr" defTabSz="913833" eaLnBrk="1" hangingPunct="1"/>
            <a:r>
              <a:rPr lang="en-US" sz="2599">
                <a:solidFill>
                  <a:srgbClr val="707070"/>
                </a:solidFill>
                <a:latin typeface="Century Gothic" panose="020B0502020202020204" pitchFamily="34" charset="0"/>
                <a:ea typeface="ヒラギノ明朝 ProN W3"/>
                <a:cs typeface="ヒラギノ明朝 ProN W3"/>
                <a:sym typeface="Impact" charset="0"/>
              </a:rPr>
              <a:t>Methane!</a:t>
            </a:r>
          </a:p>
        </p:txBody>
      </p:sp>
      <p:pic>
        <p:nvPicPr>
          <p:cNvPr id="88075" name="Picture 1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5714261" y="2134443"/>
            <a:ext cx="2985731" cy="7884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8076" name="Picture 10"/>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922619" y="5873746"/>
            <a:ext cx="1218407" cy="9820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7" name="Rectangle 15"/>
          <p:cNvSpPr>
            <a:spLocks noChangeArrowheads="1"/>
          </p:cNvSpPr>
          <p:nvPr/>
        </p:nvSpPr>
        <p:spPr bwMode="auto">
          <a:xfrm>
            <a:off x="5866558" y="1829848"/>
            <a:ext cx="3274468"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defTabSz="913833" eaLnBrk="1" hangingPunct="1"/>
            <a:r>
              <a:rPr lang="en-US" sz="1000" dirty="0">
                <a:solidFill>
                  <a:srgbClr val="848589"/>
                </a:solidFill>
                <a:latin typeface="Century Gothic" panose="020B0502020202020204" pitchFamily="34" charset="0"/>
                <a:ea typeface="ヒラギノ明朝 ProN W3"/>
                <a:cs typeface="ヒラギノ明朝 ProN W3"/>
                <a:sym typeface="Times New Roman" charset="0"/>
                <a:hlinkClick r:id="rId9"/>
              </a:rPr>
              <a:t>http://www.sustainabledevelopment.loreal.com/</a:t>
            </a:r>
            <a:r>
              <a:rPr lang="en-US" sz="1000" dirty="0">
                <a:solidFill>
                  <a:srgbClr val="848589"/>
                </a:solidFill>
                <a:latin typeface="Century Gothic" panose="020B0502020202020204" pitchFamily="34" charset="0"/>
                <a:ea typeface="ヒラギノ明朝 ProN W3"/>
                <a:cs typeface="ヒラギノ明朝 ProN W3"/>
                <a:sym typeface="Times New Roman" charset="0"/>
              </a:rPr>
              <a:t>	</a:t>
            </a:r>
          </a:p>
        </p:txBody>
      </p:sp>
      <p:pic>
        <p:nvPicPr>
          <p:cNvPr id="88078" name="Picture 16" descr="Garnier. Take Care.">
            <a:hlinkClick r:id="rId10" tooltip="Garnier"/>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6780363" y="4542708"/>
            <a:ext cx="1865686" cy="7139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9" name="Rectangle 17"/>
          <p:cNvSpPr>
            <a:spLocks noChangeArrowheads="1"/>
          </p:cNvSpPr>
          <p:nvPr/>
        </p:nvSpPr>
        <p:spPr bwMode="auto">
          <a:xfrm>
            <a:off x="3276600" y="5316379"/>
            <a:ext cx="4798108"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defTabSz="913833" eaLnBrk="1" hangingPunct="1"/>
            <a:r>
              <a:rPr lang="en-US" sz="1000" dirty="0">
                <a:solidFill>
                  <a:srgbClr val="848589"/>
                </a:solidFill>
                <a:latin typeface="Century Gothic" panose="020B0502020202020204" pitchFamily="34" charset="0"/>
                <a:ea typeface="ヒラギノ明朝 ProN W3"/>
                <a:cs typeface="ヒラギノ明朝 ProN W3"/>
                <a:sym typeface="Times New Roman" charset="0"/>
                <a:hlinkClick r:id="rId12"/>
              </a:rPr>
              <a:t>http://www.garnierusa.com/_en/_us/pure_clean/index.aspx#/home</a:t>
            </a:r>
            <a:r>
              <a:rPr lang="en-US" sz="1000" dirty="0">
                <a:solidFill>
                  <a:srgbClr val="848589"/>
                </a:solidFill>
                <a:latin typeface="Century Gothic" panose="020B0502020202020204" pitchFamily="34" charset="0"/>
                <a:ea typeface="ヒラギノ明朝 ProN W3"/>
                <a:cs typeface="ヒラギノ明朝 ProN W3"/>
                <a:sym typeface="Times New Roman" charset="0"/>
              </a:rPr>
              <a:t>	</a:t>
            </a:r>
          </a:p>
        </p:txBody>
      </p:sp>
    </p:spTree>
    <p:extLst>
      <p:ext uri="{BB962C8B-B14F-4D97-AF65-F5344CB8AC3E}">
        <p14:creationId xmlns:p14="http://schemas.microsoft.com/office/powerpoint/2010/main" val="2956018064"/>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Line 1"/>
          <p:cNvSpPr>
            <a:spLocks noChangeShapeType="1"/>
          </p:cNvSpPr>
          <p:nvPr/>
        </p:nvSpPr>
        <p:spPr bwMode="auto">
          <a:xfrm>
            <a:off x="2975" y="1829841"/>
            <a:ext cx="9138051" cy="1587"/>
          </a:xfrm>
          <a:prstGeom prst="line">
            <a:avLst/>
          </a:prstGeom>
          <a:noFill/>
          <a:ln w="38100">
            <a:solidFill>
              <a:srgbClr val="0C2577"/>
            </a:solidFill>
            <a:round/>
            <a:headEnd/>
            <a:tailEnd/>
          </a:ln>
          <a:extLst>
            <a:ext uri="{909E8E84-426E-40dd-AFC4-6F175D3DCCD1}">
              <a14:hiddenFill xmlns="" xmlns:a14="http://schemas.microsoft.com/office/drawing/2010/main">
                <a:noFill/>
              </a14:hiddenFill>
            </a:ext>
          </a:extLst>
        </p:spPr>
        <p:txBody>
          <a:bodyPr lIns="0" tIns="0" rIns="0" bIns="0"/>
          <a:lstStyle/>
          <a:p>
            <a:pPr defTabSz="913833" eaLnBrk="1" hangingPunct="1"/>
            <a:endParaRPr lang="en-US" sz="1200">
              <a:solidFill>
                <a:srgbClr val="848589"/>
              </a:solidFill>
              <a:latin typeface="Times New Roman"/>
              <a:ea typeface="ヒラギノ明朝 ProN W3"/>
              <a:cs typeface="ヒラギノ明朝 ProN W3"/>
              <a:sym typeface="Times New Roman" charset="0"/>
            </a:endParaRPr>
          </a:p>
        </p:txBody>
      </p:sp>
      <p:sp>
        <p:nvSpPr>
          <p:cNvPr id="111618" name="Rectangle 2">
            <a:hlinkClick r:id="rId2"/>
          </p:cNvPr>
          <p:cNvSpPr>
            <a:spLocks/>
          </p:cNvSpPr>
          <p:nvPr/>
        </p:nvSpPr>
        <p:spPr bwMode="auto">
          <a:xfrm>
            <a:off x="2620646" y="3191031"/>
            <a:ext cx="3928093" cy="475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defTabSz="913833" eaLnBrk="1" hangingPunct="1"/>
            <a:endParaRPr lang="en-US" sz="1200">
              <a:solidFill>
                <a:srgbClr val="848589"/>
              </a:solidFill>
              <a:latin typeface="Times New Roman"/>
              <a:ea typeface="ヒラギノ明朝 ProN W3"/>
              <a:cs typeface="ヒラギノ明朝 ProN W3"/>
              <a:sym typeface="Times New Roman" charset="0"/>
            </a:endParaRPr>
          </a:p>
        </p:txBody>
      </p:sp>
      <p:grpSp>
        <p:nvGrpSpPr>
          <p:cNvPr id="111619" name="Group 3"/>
          <p:cNvGrpSpPr>
            <a:grpSpLocks/>
          </p:cNvGrpSpPr>
          <p:nvPr/>
        </p:nvGrpSpPr>
        <p:grpSpPr bwMode="auto">
          <a:xfrm>
            <a:off x="1982886" y="6579733"/>
            <a:ext cx="5952425" cy="276045"/>
            <a:chOff x="0" y="0"/>
            <a:chExt cx="3752" cy="174"/>
          </a:xfrm>
        </p:grpSpPr>
        <p:sp>
          <p:nvSpPr>
            <p:cNvPr id="111627" name="Rectangle 4"/>
            <p:cNvSpPr>
              <a:spLocks/>
            </p:cNvSpPr>
            <p:nvPr/>
          </p:nvSpPr>
          <p:spPr bwMode="auto">
            <a:xfrm>
              <a:off x="0" y="0"/>
              <a:ext cx="3752" cy="174"/>
            </a:xfrm>
            <a:prstGeom prst="rect">
              <a:avLst/>
            </a:prstGeom>
            <a:solidFill>
              <a:srgbClr val="FFFFFF"/>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defTabSz="913833" eaLnBrk="1" hangingPunct="1"/>
              <a:endParaRPr lang="en-US" sz="1200">
                <a:solidFill>
                  <a:srgbClr val="848589"/>
                </a:solidFill>
                <a:latin typeface="Times New Roman"/>
                <a:ea typeface="ヒラギノ明朝 ProN W3"/>
                <a:cs typeface="ヒラギノ明朝 ProN W3"/>
                <a:sym typeface="Times New Roman" charset="0"/>
              </a:endParaRPr>
            </a:p>
          </p:txBody>
        </p:sp>
        <p:sp>
          <p:nvSpPr>
            <p:cNvPr id="111628" name="Rectangle 5"/>
            <p:cNvSpPr>
              <a:spLocks/>
            </p:cNvSpPr>
            <p:nvPr/>
          </p:nvSpPr>
          <p:spPr bwMode="auto">
            <a:xfrm>
              <a:off x="0" y="0"/>
              <a:ext cx="3752" cy="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13" bIns="0"/>
            <a:lstStyle/>
            <a:p>
              <a:pPr marL="39663" algn="ctr" defTabSz="913833" eaLnBrk="1" hangingPunct="1">
                <a:spcBef>
                  <a:spcPts val="750"/>
                </a:spcBef>
              </a:pPr>
              <a:r>
                <a:rPr lang="en-US" sz="1200">
                  <a:solidFill>
                    <a:srgbClr val="099B17"/>
                  </a:solidFill>
                  <a:latin typeface="Times New Roman"/>
                  <a:ea typeface="ＭＳ Ｐゴシック" charset="0"/>
                  <a:cs typeface="ＭＳ Ｐゴシック" charset="0"/>
                  <a:sym typeface="Times New Roman" charset="0"/>
                </a:rPr>
                <a:t>Kevin Lyons, Ph.D. </a:t>
              </a:r>
              <a:r>
                <a:rPr lang="en-US" sz="1200" u="sng">
                  <a:solidFill>
                    <a:srgbClr val="000000"/>
                  </a:solidFill>
                  <a:latin typeface="Times New Roman Bold Italic" charset="0"/>
                  <a:ea typeface="ＭＳ Ｐゴシック" charset="0"/>
                  <a:cs typeface="ＭＳ Ｐゴシック" charset="0"/>
                  <a:sym typeface="Times New Roman Bold Italic" charset="0"/>
                </a:rPr>
                <a:t>http://purchasing.rutgers.edu/green</a:t>
              </a:r>
              <a:r>
                <a:rPr lang="en-US" sz="1200">
                  <a:solidFill>
                    <a:srgbClr val="FF0000"/>
                  </a:solidFill>
                  <a:latin typeface="Times" charset="0"/>
                  <a:ea typeface="ＭＳ Ｐゴシック" charset="0"/>
                  <a:cs typeface="ＭＳ Ｐゴシック" charset="0"/>
                  <a:sym typeface="Times" charset="0"/>
                </a:rPr>
                <a:t>	</a:t>
              </a:r>
            </a:p>
          </p:txBody>
        </p:sp>
      </p:grpSp>
      <p:pic>
        <p:nvPicPr>
          <p:cNvPr id="111620" name="Picture 6"/>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75" y="2231"/>
            <a:ext cx="9138051" cy="615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2471" name="Rectangle 7"/>
          <p:cNvSpPr>
            <a:spLocks noGrp="1" noChangeArrowheads="1"/>
          </p:cNvSpPr>
          <p:nvPr>
            <p:ph type="title"/>
          </p:nvPr>
        </p:nvSpPr>
        <p:spPr/>
        <p:txBody>
          <a:bodyPr vert="horz" wrap="square" lIns="35696" tIns="35696" rIns="81226" bIns="35696" numCol="1" anchor="ctr" anchorCtr="0" compatLnSpc="1">
            <a:prstTxWarp prst="textNoShape">
              <a:avLst/>
            </a:prstTxWarp>
          </a:bodyPr>
          <a:lstStyle/>
          <a:p>
            <a:pPr eaLnBrk="1" hangingPunct="1">
              <a:defRPr/>
            </a:pPr>
            <a:endParaRPr lang="en-US"/>
          </a:p>
        </p:txBody>
      </p:sp>
      <p:pic>
        <p:nvPicPr>
          <p:cNvPr id="111622" name="Picture 8"/>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75" y="2236"/>
            <a:ext cx="9138051" cy="6926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1623" name="Picture 9"/>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975" y="4399918"/>
            <a:ext cx="3274468" cy="24558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1624" name="Picture 10"/>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00451" y="2240"/>
            <a:ext cx="4340574" cy="32665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11625" name="Rectangle 11"/>
          <p:cNvSpPr>
            <a:spLocks/>
          </p:cNvSpPr>
          <p:nvPr/>
        </p:nvSpPr>
        <p:spPr bwMode="auto">
          <a:xfrm>
            <a:off x="76200" y="127215"/>
            <a:ext cx="4035972" cy="329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13" bIns="0"/>
          <a:lstStyle/>
          <a:p>
            <a:pPr marL="39663" defTabSz="913833" eaLnBrk="1" hangingPunct="1">
              <a:spcBef>
                <a:spcPts val="1349"/>
              </a:spcBef>
            </a:pPr>
            <a:r>
              <a:rPr lang="en-US" sz="2398" dirty="0">
                <a:solidFill>
                  <a:srgbClr val="FFFFFF"/>
                </a:solidFill>
                <a:latin typeface="Century Gothic" panose="020B0502020202020204" pitchFamily="34" charset="0"/>
                <a:ea typeface="ＭＳ Ｐゴシック" charset="0"/>
                <a:cs typeface="ＭＳ Ｐゴシック" charset="0"/>
                <a:sym typeface="Times New Roman" charset="0"/>
              </a:rPr>
              <a:t>Waste as a Commodity!</a:t>
            </a:r>
          </a:p>
        </p:txBody>
      </p:sp>
      <p:sp>
        <p:nvSpPr>
          <p:cNvPr id="111626" name="Rectangle 12"/>
          <p:cNvSpPr>
            <a:spLocks/>
          </p:cNvSpPr>
          <p:nvPr/>
        </p:nvSpPr>
        <p:spPr bwMode="auto">
          <a:xfrm>
            <a:off x="76200" y="609600"/>
            <a:ext cx="3197426" cy="672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13" bIns="0"/>
          <a:lstStyle/>
          <a:p>
            <a:pPr marL="39663" defTabSz="913833" eaLnBrk="1" hangingPunct="1"/>
            <a:r>
              <a:rPr lang="en-US" sz="2398" dirty="0">
                <a:solidFill>
                  <a:srgbClr val="000000"/>
                </a:solidFill>
                <a:latin typeface="Century Gothic" panose="020B0502020202020204" pitchFamily="34" charset="0"/>
                <a:ea typeface="ＭＳ Ｐゴシック" charset="0"/>
                <a:cs typeface="ＭＳ Ｐゴシック" charset="0"/>
                <a:sym typeface="Times New Roman" charset="0"/>
              </a:rPr>
              <a:t>Mack Truck/Volvo</a:t>
            </a:r>
          </a:p>
          <a:p>
            <a:pPr marL="39663" defTabSz="913833" eaLnBrk="1" hangingPunct="1"/>
            <a:r>
              <a:rPr lang="en-US" sz="2398" dirty="0">
                <a:solidFill>
                  <a:srgbClr val="000000"/>
                </a:solidFill>
                <a:latin typeface="Century Gothic" panose="020B0502020202020204" pitchFamily="34" charset="0"/>
                <a:ea typeface="ＭＳ Ｐゴシック" charset="0"/>
                <a:cs typeface="ＭＳ Ｐゴシック" charset="0"/>
                <a:sym typeface="Times New Roman" charset="0"/>
              </a:rPr>
              <a:t>Rutgers</a:t>
            </a:r>
          </a:p>
          <a:p>
            <a:pPr marL="39663" defTabSz="913833" eaLnBrk="1" hangingPunct="1"/>
            <a:r>
              <a:rPr lang="en-US" sz="2398" dirty="0" err="1">
                <a:solidFill>
                  <a:srgbClr val="000000"/>
                </a:solidFill>
                <a:latin typeface="Century Gothic" panose="020B0502020202020204" pitchFamily="34" charset="0"/>
                <a:ea typeface="ＭＳ Ｐゴシック" charset="0"/>
                <a:cs typeface="ＭＳ Ｐゴシック" charset="0"/>
                <a:sym typeface="Times New Roman" charset="0"/>
              </a:rPr>
              <a:t>Burlco</a:t>
            </a:r>
            <a:endParaRPr lang="en-US" sz="2398" dirty="0">
              <a:solidFill>
                <a:srgbClr val="000000"/>
              </a:solidFill>
              <a:latin typeface="Century Gothic" panose="020B0502020202020204" pitchFamily="34" charset="0"/>
              <a:ea typeface="ＭＳ Ｐゴシック" charset="0"/>
              <a:cs typeface="ＭＳ Ｐゴシック" charset="0"/>
              <a:sym typeface="Times New Roman" charset="0"/>
            </a:endParaRPr>
          </a:p>
        </p:txBody>
      </p:sp>
      <p:sp>
        <p:nvSpPr>
          <p:cNvPr id="2" name="TextBox 1">
            <a:extLst>
              <a:ext uri="{FF2B5EF4-FFF2-40B4-BE49-F238E27FC236}">
                <a16:creationId xmlns:a16="http://schemas.microsoft.com/office/drawing/2014/main" id="{0FF83456-8A98-4E0F-9B48-7D27BBF22C42}"/>
              </a:ext>
            </a:extLst>
          </p:cNvPr>
          <p:cNvSpPr txBox="1"/>
          <p:nvPr/>
        </p:nvSpPr>
        <p:spPr>
          <a:xfrm>
            <a:off x="2667000" y="1219200"/>
            <a:ext cx="917226" cy="461665"/>
          </a:xfrm>
          <a:prstGeom prst="rect">
            <a:avLst/>
          </a:prstGeom>
          <a:noFill/>
        </p:spPr>
        <p:txBody>
          <a:bodyPr wrap="square" rtlCol="0">
            <a:spAutoFit/>
          </a:bodyPr>
          <a:lstStyle/>
          <a:p>
            <a:r>
              <a:rPr lang="en-US" sz="2400" dirty="0">
                <a:latin typeface="Century Gothic" panose="020B0502020202020204" pitchFamily="34" charset="0"/>
              </a:rPr>
              <a:t>B2B!</a:t>
            </a:r>
          </a:p>
        </p:txBody>
      </p:sp>
    </p:spTree>
    <p:extLst>
      <p:ext uri="{BB962C8B-B14F-4D97-AF65-F5344CB8AC3E}">
        <p14:creationId xmlns:p14="http://schemas.microsoft.com/office/powerpoint/2010/main" val="346222431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B9FC922-CCEF-FD49-9B13-FAD63101918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8B6D991-249C-493E-9428-0EE1DA2D0A66}" type="slidenum">
              <a:rPr kumimoji="0" lang="en-US" altLang="en-US" sz="14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4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pic>
        <p:nvPicPr>
          <p:cNvPr id="5" name="Picture 4">
            <a:extLst>
              <a:ext uri="{FF2B5EF4-FFF2-40B4-BE49-F238E27FC236}">
                <a16:creationId xmlns:a16="http://schemas.microsoft.com/office/drawing/2014/main" id="{E52E004B-BD10-CA4E-8378-4E9F36D2669E}"/>
              </a:ext>
            </a:extLst>
          </p:cNvPr>
          <p:cNvPicPr>
            <a:picLocks noChangeAspect="1"/>
          </p:cNvPicPr>
          <p:nvPr/>
        </p:nvPicPr>
        <p:blipFill>
          <a:blip r:embed="rId2"/>
          <a:stretch>
            <a:fillRect/>
          </a:stretch>
        </p:blipFill>
        <p:spPr>
          <a:xfrm>
            <a:off x="0" y="609600"/>
            <a:ext cx="9144000" cy="5638800"/>
          </a:xfrm>
          <a:prstGeom prst="rect">
            <a:avLst/>
          </a:prstGeom>
        </p:spPr>
      </p:pic>
      <p:sp>
        <p:nvSpPr>
          <p:cNvPr id="6" name="Rectangle 5">
            <a:extLst>
              <a:ext uri="{FF2B5EF4-FFF2-40B4-BE49-F238E27FC236}">
                <a16:creationId xmlns:a16="http://schemas.microsoft.com/office/drawing/2014/main" id="{869F8862-522B-A24A-8140-C024F3AE99AE}"/>
              </a:ext>
            </a:extLst>
          </p:cNvPr>
          <p:cNvSpPr/>
          <p:nvPr/>
        </p:nvSpPr>
        <p:spPr>
          <a:xfrm>
            <a:off x="381000" y="4812268"/>
            <a:ext cx="3449983" cy="369332"/>
          </a:xfrm>
          <a:prstGeom prst="rect">
            <a:avLst/>
          </a:prstGeom>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UPS-Rutgers </a:t>
            </a:r>
            <a:r>
              <a:rPr kumimoji="0" lang="en-US" sz="18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BioDiesel</a:t>
            </a:r>
            <a:r>
              <a:rPr kumimoji="0" lang="en-US" sz="1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Project!</a:t>
            </a:r>
          </a:p>
        </p:txBody>
      </p:sp>
    </p:spTree>
    <p:extLst>
      <p:ext uri="{BB962C8B-B14F-4D97-AF65-F5344CB8AC3E}">
        <p14:creationId xmlns:p14="http://schemas.microsoft.com/office/powerpoint/2010/main" val="4083002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Line 1">
            <a:extLst>
              <a:ext uri="{FF2B5EF4-FFF2-40B4-BE49-F238E27FC236}">
                <a16:creationId xmlns:a16="http://schemas.microsoft.com/office/drawing/2014/main" id="{428D32CB-E411-49BA-91A6-F9A9D753A71E}"/>
              </a:ext>
            </a:extLst>
          </p:cNvPr>
          <p:cNvSpPr>
            <a:spLocks noChangeShapeType="1"/>
          </p:cNvSpPr>
          <p:nvPr/>
        </p:nvSpPr>
        <p:spPr bwMode="auto">
          <a:xfrm>
            <a:off x="0" y="1828800"/>
            <a:ext cx="9144000" cy="1588"/>
          </a:xfrm>
          <a:prstGeom prst="line">
            <a:avLst/>
          </a:prstGeom>
          <a:noFill/>
          <a:ln w="38100">
            <a:solidFill>
              <a:srgbClr val="0C2577"/>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802" name="Rectangle 2">
            <a:hlinkClick r:id="rId2"/>
            <a:extLst>
              <a:ext uri="{FF2B5EF4-FFF2-40B4-BE49-F238E27FC236}">
                <a16:creationId xmlns:a16="http://schemas.microsoft.com/office/drawing/2014/main" id="{6F67F0C1-F139-4940-896E-49B9C706D18C}"/>
              </a:ext>
            </a:extLst>
          </p:cNvPr>
          <p:cNvSpPr>
            <a:spLocks noChangeArrowheads="1"/>
          </p:cNvSpPr>
          <p:nvPr/>
        </p:nvSpPr>
        <p:spPr bwMode="auto">
          <a:xfrm>
            <a:off x="2619375" y="3190875"/>
            <a:ext cx="39306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848589"/>
              </a:solidFill>
              <a:effectLst/>
              <a:uLnTx/>
              <a:uFillTx/>
              <a:latin typeface="Century Gothic" panose="020B0502020202020204" pitchFamily="34" charset="0"/>
              <a:ea typeface="ヒラギノ明朝 ProN W3"/>
              <a:cs typeface="ヒラギノ明朝 ProN W3"/>
              <a:sym typeface="Times New Roman" panose="02020603050405020304" pitchFamily="18" charset="0"/>
            </a:endParaRPr>
          </a:p>
        </p:txBody>
      </p:sp>
      <p:sp>
        <p:nvSpPr>
          <p:cNvPr id="76803" name="Rectangle 7">
            <a:extLst>
              <a:ext uri="{FF2B5EF4-FFF2-40B4-BE49-F238E27FC236}">
                <a16:creationId xmlns:a16="http://schemas.microsoft.com/office/drawing/2014/main" id="{4514E0F1-5E5D-4437-8E45-85E543830FEF}"/>
              </a:ext>
            </a:extLst>
          </p:cNvPr>
          <p:cNvSpPr>
            <a:spLocks noChangeArrowheads="1"/>
          </p:cNvSpPr>
          <p:nvPr/>
        </p:nvSpPr>
        <p:spPr bwMode="auto">
          <a:xfrm>
            <a:off x="519113" y="896938"/>
            <a:ext cx="74930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9688" marR="0" lvl="0" indent="0" algn="ctr" defTabSz="914400" rtl="0" eaLnBrk="0" fontAlgn="base" latinLnBrk="0" hangingPunct="0">
              <a:lnSpc>
                <a:spcPct val="70000"/>
              </a:lnSpc>
              <a:spcBef>
                <a:spcPts val="1850"/>
              </a:spcBef>
              <a:spcAft>
                <a:spcPct val="0"/>
              </a:spcAft>
              <a:buClrTx/>
              <a:buSzTx/>
              <a:buFontTx/>
              <a:buNone/>
              <a:tabLst/>
              <a:defRPr/>
            </a:pPr>
            <a:r>
              <a:rPr kumimoji="0" lang="en-US" altLang="en-US" sz="2800" b="0" i="0" u="none" strike="noStrike" kern="1200" cap="none" spc="0" normalizeH="0" baseline="0" noProof="0">
                <a:ln>
                  <a:noFill/>
                </a:ln>
                <a:solidFill>
                  <a:srgbClr val="099B17"/>
                </a:solidFill>
                <a:effectLst/>
                <a:uLnTx/>
                <a:uFillTx/>
                <a:latin typeface="Century Gothic" panose="020B0502020202020204" pitchFamily="34" charset="0"/>
                <a:ea typeface="ヒラギノ明朝 ProN W3"/>
                <a:cs typeface="Times New Roman" panose="02020603050405020304" pitchFamily="18" charset="0"/>
                <a:sym typeface="Times New Roman" panose="02020603050405020304" pitchFamily="18" charset="0"/>
              </a:rPr>
              <a:t>Green Purchasing and Waste Research</a:t>
            </a:r>
          </a:p>
          <a:p>
            <a:pPr marL="39688" marR="0" lvl="0" indent="0" algn="ctr" defTabSz="914400" rtl="0" eaLnBrk="0" fontAlgn="base" latinLnBrk="0" hangingPunct="0">
              <a:lnSpc>
                <a:spcPct val="70000"/>
              </a:lnSpc>
              <a:spcBef>
                <a:spcPts val="1850"/>
              </a:spcBef>
              <a:spcAft>
                <a:spcPct val="0"/>
              </a:spcAft>
              <a:buClrTx/>
              <a:buSzTx/>
              <a:buFontTx/>
              <a:buNone/>
              <a:tabLst/>
              <a:defRPr/>
            </a:pPr>
            <a:r>
              <a:rPr kumimoji="0" lang="en-US" altLang="en-US" sz="2800" b="0" i="0" u="none" strike="noStrike" kern="1200" cap="none" spc="0" normalizeH="0" baseline="0" noProof="0">
                <a:ln>
                  <a:noFill/>
                </a:ln>
                <a:solidFill>
                  <a:srgbClr val="099B17"/>
                </a:solidFill>
                <a:effectLst/>
                <a:uLnTx/>
                <a:uFillTx/>
                <a:latin typeface="Century Gothic" panose="020B0502020202020204" pitchFamily="34" charset="0"/>
                <a:ea typeface="ヒラギノ明朝 ProN W3"/>
                <a:cs typeface="Times New Roman" panose="02020603050405020304" pitchFamily="18" charset="0"/>
                <a:sym typeface="Times New Roman Bold Italic" panose="02020703060505090304" pitchFamily="18" charset="0"/>
              </a:rPr>
              <a:t>Supply Chain Archeology (Water Body)</a:t>
            </a:r>
          </a:p>
        </p:txBody>
      </p:sp>
      <p:sp>
        <p:nvSpPr>
          <p:cNvPr id="76804" name="Rectangle 8">
            <a:extLst>
              <a:ext uri="{FF2B5EF4-FFF2-40B4-BE49-F238E27FC236}">
                <a16:creationId xmlns:a16="http://schemas.microsoft.com/office/drawing/2014/main" id="{0EC51C3A-474C-48C5-B0E0-3607759CFCC1}"/>
              </a:ext>
            </a:extLst>
          </p:cNvPr>
          <p:cNvSpPr>
            <a:spLocks noChangeArrowheads="1"/>
          </p:cNvSpPr>
          <p:nvPr/>
        </p:nvSpPr>
        <p:spPr bwMode="auto">
          <a:xfrm>
            <a:off x="3657600" y="5486400"/>
            <a:ext cx="5486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nchor="ctr"/>
          <a:lstStyle>
            <a:lvl1pPr marL="3968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9688"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3366CC"/>
                </a:solidFill>
                <a:effectLst/>
                <a:uLnTx/>
                <a:uFillTx/>
                <a:latin typeface="Century Gothic" panose="020B0502020202020204" pitchFamily="34" charset="0"/>
                <a:ea typeface="ヒラギノ明朝 ProN W3"/>
                <a:cs typeface="ヒラギノ明朝 ProN W3"/>
                <a:sym typeface="Times New Roman Italic" panose="02020503050405090304" pitchFamily="18" charset="0"/>
              </a:rPr>
              <a:t>Linking and Integrating of Plastic Waste into the Supply Chain Management Process</a:t>
            </a:r>
            <a:r>
              <a:rPr kumimoji="0" lang="en-US" altLang="en-US" sz="2400" b="0" i="0" u="none" strike="noStrike" kern="1200" cap="none" spc="0" normalizeH="0" baseline="0" noProof="0">
                <a:ln>
                  <a:noFill/>
                </a:ln>
                <a:solidFill>
                  <a:srgbClr val="000000"/>
                </a:solidFill>
                <a:effectLst/>
                <a:uLnTx/>
                <a:uFillTx/>
                <a:latin typeface="Century Gothic" panose="020B0502020202020204" pitchFamily="34" charset="0"/>
                <a:ea typeface="ヒラギノ明朝 ProN W3"/>
                <a:cs typeface="Times New Roman" panose="02020603050405020304" pitchFamily="18" charset="0"/>
                <a:sym typeface="Times New Roman" panose="02020603050405020304" pitchFamily="18" charset="0"/>
              </a:rPr>
              <a:t> </a:t>
            </a:r>
          </a:p>
        </p:txBody>
      </p:sp>
      <p:sp>
        <p:nvSpPr>
          <p:cNvPr id="89095" name="Rectangle 10">
            <a:extLst>
              <a:ext uri="{FF2B5EF4-FFF2-40B4-BE49-F238E27FC236}">
                <a16:creationId xmlns:a16="http://schemas.microsoft.com/office/drawing/2014/main" id="{B551CD56-4467-4EA4-AE61-3F0601EDD535}"/>
              </a:ext>
            </a:extLst>
          </p:cNvPr>
          <p:cNvSpPr>
            <a:spLocks/>
          </p:cNvSpPr>
          <p:nvPr/>
        </p:nvSpPr>
        <p:spPr bwMode="auto">
          <a:xfrm>
            <a:off x="0" y="1905000"/>
            <a:ext cx="2895600" cy="3073400"/>
          </a:xfrm>
          <a:prstGeom prst="rect">
            <a:avLst/>
          </a:prstGeom>
          <a:noFill/>
          <a:ln>
            <a:noFill/>
          </a:ln>
          <a:extLst>
            <a:ext uri="{909E8E84-426E-40dd-AFC4-6F175D3DCCD1}"/>
            <a:ext uri="{91240B29-F687-4f45-9708-019B960494DF}"/>
          </a:extLst>
        </p:spPr>
        <p:txBody>
          <a:bodyPr lIns="0" tIns="0" rIns="40639" bIns="0"/>
          <a:lstStyle/>
          <a:p>
            <a:pPr marL="39688" marR="0" lvl="0" indent="0" algn="l" defTabSz="914400" rtl="0" eaLnBrk="0" fontAlgn="base" latinLnBrk="0" hangingPunct="0">
              <a:lnSpc>
                <a:spcPct val="100000"/>
              </a:lnSpc>
              <a:spcBef>
                <a:spcPct val="0"/>
              </a:spcBef>
              <a:spcAft>
                <a:spcPct val="0"/>
              </a:spcAft>
              <a:buClrTx/>
              <a:buSzTx/>
              <a:buFontTx/>
              <a:buNone/>
              <a:tabLst/>
              <a:defRPr/>
            </a:pPr>
            <a:r>
              <a:rPr kumimoji="0" lang="en-US" sz="2250" b="0" i="0" u="none" strike="noStrike" kern="1200" cap="none" spc="0" normalizeH="0" baseline="0" noProof="0" dirty="0">
                <a:ln>
                  <a:noFill/>
                </a:ln>
                <a:solidFill>
                  <a:srgbClr val="3366CC"/>
                </a:solidFill>
                <a:effectLst/>
                <a:uLnTx/>
                <a:uFillTx/>
                <a:latin typeface="Century Gothic" panose="020B0502020202020204" pitchFamily="34" charset="0"/>
                <a:ea typeface="ヒラギノ明朝 ProN W3"/>
                <a:cs typeface="ヒラギノ明朝 ProN W3"/>
                <a:sym typeface="Times New Roman Italic" charset="0"/>
              </a:rPr>
              <a:t>Designing a Ocean Vessel equipped with plastic polymer extruder to capture, process and extrude lumber … return to port!</a:t>
            </a:r>
            <a:r>
              <a:rPr kumimoji="0" lang="en-US" sz="2250" b="0" i="0" u="none" strike="noStrike" kern="1200" cap="none" spc="0" normalizeH="0" baseline="0" noProof="0" dirty="0">
                <a:ln>
                  <a:noFill/>
                </a:ln>
                <a:solidFill>
                  <a:srgbClr val="000000"/>
                </a:solidFill>
                <a:effectLst/>
                <a:uLnTx/>
                <a:uFillTx/>
                <a:latin typeface="Century Gothic" panose="020B0502020202020204" pitchFamily="34" charset="0"/>
                <a:ea typeface="ヒラギノ明朝 ProN W3"/>
                <a:cs typeface="Times New Roman" charset="0"/>
                <a:sym typeface="Times New Roman" charset="0"/>
              </a:rPr>
              <a:t> </a:t>
            </a:r>
          </a:p>
        </p:txBody>
      </p:sp>
      <p:pic>
        <p:nvPicPr>
          <p:cNvPr id="76806" name="Picture 11">
            <a:extLst>
              <a:ext uri="{FF2B5EF4-FFF2-40B4-BE49-F238E27FC236}">
                <a16:creationId xmlns:a16="http://schemas.microsoft.com/office/drawing/2014/main" id="{30E4B03B-CABC-442A-A929-DEDAB911EB29}"/>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673100"/>
            <a:ext cx="114300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7" name="Picture 1">
            <a:extLst>
              <a:ext uri="{FF2B5EF4-FFF2-40B4-BE49-F238E27FC236}">
                <a16:creationId xmlns:a16="http://schemas.microsoft.com/office/drawing/2014/main" id="{3D7CB85E-DAD3-409F-9581-1D17CD393C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1800" y="1905000"/>
            <a:ext cx="60848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8" name="Picture 2">
            <a:extLst>
              <a:ext uri="{FF2B5EF4-FFF2-40B4-BE49-F238E27FC236}">
                <a16:creationId xmlns:a16="http://schemas.microsoft.com/office/drawing/2014/main" id="{B6A02DC9-20CA-4AD7-87F1-9ED079D6DB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3563" y="3735388"/>
            <a:ext cx="21971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D5395605-B655-4F02-A79E-7248B2302474}"/>
              </a:ext>
            </a:extLst>
          </p:cNvPr>
          <p:cNvSpPr txBox="1">
            <a:spLocks noChangeArrowheads="1"/>
          </p:cNvSpPr>
          <p:nvPr/>
        </p:nvSpPr>
        <p:spPr bwMode="auto">
          <a:xfrm>
            <a:off x="2971800" y="1828800"/>
            <a:ext cx="61976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FFFF00"/>
                </a:solidFill>
                <a:effectLst/>
                <a:uLnTx/>
                <a:uFillTx/>
                <a:latin typeface="Century Gothic" panose="020B0502020202020204" pitchFamily="34" charset="0"/>
                <a:ea typeface="ヒラギノ明朝 ProN W3"/>
                <a:cs typeface="ヒラギノ明朝 ProN W3"/>
                <a:sym typeface="Times New Roman" panose="02020603050405020304" pitchFamily="18" charset="0"/>
              </a:rPr>
              <a:t>Ocean Plastic Reclaim and Processing Vessel</a:t>
            </a:r>
          </a:p>
        </p:txBody>
      </p:sp>
      <p:pic>
        <p:nvPicPr>
          <p:cNvPr id="2" name="Picture 1">
            <a:extLst>
              <a:ext uri="{FF2B5EF4-FFF2-40B4-BE49-F238E27FC236}">
                <a16:creationId xmlns:a16="http://schemas.microsoft.com/office/drawing/2014/main" id="{FF933229-D5BA-DC46-9C13-523AED1057EC}"/>
              </a:ext>
            </a:extLst>
          </p:cNvPr>
          <p:cNvPicPr>
            <a:picLocks noChangeAspect="1"/>
          </p:cNvPicPr>
          <p:nvPr/>
        </p:nvPicPr>
        <p:blipFill>
          <a:blip r:embed="rId6"/>
          <a:stretch>
            <a:fillRect/>
          </a:stretch>
        </p:blipFill>
        <p:spPr>
          <a:xfrm>
            <a:off x="101600" y="4787900"/>
            <a:ext cx="2794000" cy="1993900"/>
          </a:xfrm>
          <a:prstGeom prst="rect">
            <a:avLst/>
          </a:prstGeom>
        </p:spPr>
      </p:pic>
      <p:sp>
        <p:nvSpPr>
          <p:cNvPr id="3" name="TextBox 2">
            <a:extLst>
              <a:ext uri="{FF2B5EF4-FFF2-40B4-BE49-F238E27FC236}">
                <a16:creationId xmlns:a16="http://schemas.microsoft.com/office/drawing/2014/main" id="{914910CE-F511-554B-8A8F-FF23CC79EB08}"/>
              </a:ext>
            </a:extLst>
          </p:cNvPr>
          <p:cNvSpPr txBox="1"/>
          <p:nvPr/>
        </p:nvSpPr>
        <p:spPr>
          <a:xfrm>
            <a:off x="101600" y="4507468"/>
            <a:ext cx="2757488"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Melt-a-Way Packaging</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Line 1">
            <a:extLst>
              <a:ext uri="{FF2B5EF4-FFF2-40B4-BE49-F238E27FC236}">
                <a16:creationId xmlns:a16="http://schemas.microsoft.com/office/drawing/2014/main" id="{DA4C8AA7-283E-44A0-B08F-A54FC7E52378}"/>
              </a:ext>
            </a:extLst>
          </p:cNvPr>
          <p:cNvSpPr>
            <a:spLocks noChangeShapeType="1"/>
          </p:cNvSpPr>
          <p:nvPr/>
        </p:nvSpPr>
        <p:spPr bwMode="auto">
          <a:xfrm>
            <a:off x="0" y="1828800"/>
            <a:ext cx="9144000" cy="1588"/>
          </a:xfrm>
          <a:prstGeom prst="line">
            <a:avLst/>
          </a:prstGeom>
          <a:noFill/>
          <a:ln w="38100">
            <a:solidFill>
              <a:srgbClr val="0C2577"/>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7826" name="Rectangle 2">
            <a:hlinkClick r:id="rId3"/>
            <a:extLst>
              <a:ext uri="{FF2B5EF4-FFF2-40B4-BE49-F238E27FC236}">
                <a16:creationId xmlns:a16="http://schemas.microsoft.com/office/drawing/2014/main" id="{CF5C9AFF-9A6C-4754-AC01-B241627AA5F0}"/>
              </a:ext>
            </a:extLst>
          </p:cNvPr>
          <p:cNvSpPr>
            <a:spLocks noChangeArrowheads="1"/>
          </p:cNvSpPr>
          <p:nvPr/>
        </p:nvSpPr>
        <p:spPr bwMode="auto">
          <a:xfrm>
            <a:off x="2619375" y="3190875"/>
            <a:ext cx="39306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848589"/>
              </a:solidFill>
              <a:effectLst/>
              <a:uLnTx/>
              <a:uFillTx/>
              <a:latin typeface="Times New Roman" panose="02020603050405020304" pitchFamily="18" charset="0"/>
              <a:ea typeface="ヒラギノ明朝 ProN W3"/>
              <a:cs typeface="ヒラギノ明朝 ProN W3"/>
              <a:sym typeface="Times New Roman" panose="02020603050405020304" pitchFamily="18" charset="0"/>
            </a:endParaRPr>
          </a:p>
        </p:txBody>
      </p:sp>
      <p:grpSp>
        <p:nvGrpSpPr>
          <p:cNvPr id="77827" name="Group 3">
            <a:extLst>
              <a:ext uri="{FF2B5EF4-FFF2-40B4-BE49-F238E27FC236}">
                <a16:creationId xmlns:a16="http://schemas.microsoft.com/office/drawing/2014/main" id="{839E596C-49BA-4C8C-BB0E-9BAA951E7064}"/>
              </a:ext>
            </a:extLst>
          </p:cNvPr>
          <p:cNvGrpSpPr>
            <a:grpSpLocks/>
          </p:cNvGrpSpPr>
          <p:nvPr/>
        </p:nvGrpSpPr>
        <p:grpSpPr bwMode="auto">
          <a:xfrm>
            <a:off x="1981200" y="6581775"/>
            <a:ext cx="5956300" cy="276225"/>
            <a:chOff x="0" y="0"/>
            <a:chExt cx="3752" cy="174"/>
          </a:xfrm>
        </p:grpSpPr>
        <p:sp>
          <p:nvSpPr>
            <p:cNvPr id="77838" name="Rectangle 4">
              <a:extLst>
                <a:ext uri="{FF2B5EF4-FFF2-40B4-BE49-F238E27FC236}">
                  <a16:creationId xmlns:a16="http://schemas.microsoft.com/office/drawing/2014/main" id="{C7B449EE-748D-425C-8FE9-08AADC3DA77C}"/>
                </a:ext>
              </a:extLst>
            </p:cNvPr>
            <p:cNvSpPr>
              <a:spLocks noChangeArrowheads="1"/>
            </p:cNvSpPr>
            <p:nvPr/>
          </p:nvSpPr>
          <p:spPr bwMode="auto">
            <a:xfrm>
              <a:off x="0" y="0"/>
              <a:ext cx="3752" cy="1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848589"/>
                </a:solidFill>
                <a:effectLst/>
                <a:uLnTx/>
                <a:uFillTx/>
                <a:latin typeface="Times New Roman" panose="02020603050405020304" pitchFamily="18" charset="0"/>
                <a:ea typeface="ヒラギノ明朝 ProN W3"/>
                <a:cs typeface="ヒラギノ明朝 ProN W3"/>
                <a:sym typeface="Times New Roman" panose="02020603050405020304" pitchFamily="18" charset="0"/>
              </a:endParaRPr>
            </a:p>
          </p:txBody>
        </p:sp>
        <p:sp>
          <p:nvSpPr>
            <p:cNvPr id="77839" name="Rectangle 5">
              <a:extLst>
                <a:ext uri="{FF2B5EF4-FFF2-40B4-BE49-F238E27FC236}">
                  <a16:creationId xmlns:a16="http://schemas.microsoft.com/office/drawing/2014/main" id="{C44732FA-3CA3-49B5-9DBA-9B9896155DB7}"/>
                </a:ext>
              </a:extLst>
            </p:cNvPr>
            <p:cNvSpPr>
              <a:spLocks noChangeArrowheads="1"/>
            </p:cNvSpPr>
            <p:nvPr/>
          </p:nvSpPr>
          <p:spPr bwMode="auto">
            <a:xfrm>
              <a:off x="0" y="0"/>
              <a:ext cx="3752"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9688" marR="0" lvl="0" indent="0" algn="ctr" defTabSz="914400" rtl="0" eaLnBrk="0" fontAlgn="base" latinLnBrk="0" hangingPunct="0">
                <a:lnSpc>
                  <a:spcPct val="100000"/>
                </a:lnSpc>
                <a:spcBef>
                  <a:spcPts val="750"/>
                </a:spcBef>
                <a:spcAft>
                  <a:spcPct val="0"/>
                </a:spcAft>
                <a:buClrTx/>
                <a:buSzTx/>
                <a:buFontTx/>
                <a:buNone/>
                <a:tabLst/>
                <a:defRPr/>
              </a:pPr>
              <a:r>
                <a:rPr kumimoji="0" lang="en-US" altLang="en-US" sz="1200" b="0" i="0" u="none" strike="noStrike" kern="1200" cap="none" spc="0" normalizeH="0" baseline="0" noProof="0">
                  <a:ln>
                    <a:noFill/>
                  </a:ln>
                  <a:solidFill>
                    <a:srgbClr val="099B17"/>
                  </a:solidFill>
                  <a:effectLst/>
                  <a:uLnTx/>
                  <a:uFillTx/>
                  <a:latin typeface="Times New Roman" panose="02020603050405020304" pitchFamily="18" charset="0"/>
                  <a:ea typeface="ＭＳ Ｐゴシック" panose="020B0600070205080204" pitchFamily="34" charset="-128"/>
                  <a:cs typeface="+mn-cs"/>
                  <a:sym typeface="Times New Roman" panose="02020603050405020304" pitchFamily="18" charset="0"/>
                </a:rPr>
                <a:t>Kevin Lyons, Ph.D. </a:t>
              </a:r>
              <a:r>
                <a:rPr kumimoji="0" lang="en-US" altLang="en-US" sz="1200" b="0" i="0" u="sng" strike="noStrike" kern="1200" cap="none" spc="0" normalizeH="0" baseline="0" noProof="0">
                  <a:ln>
                    <a:noFill/>
                  </a:ln>
                  <a:solidFill>
                    <a:srgbClr val="000000"/>
                  </a:solidFill>
                  <a:effectLst/>
                  <a:uLnTx/>
                  <a:uFillTx/>
                  <a:latin typeface="Times New Roman Bold Italic" panose="02020703060505090304" pitchFamily="18" charset="0"/>
                  <a:ea typeface="ＭＳ Ｐゴシック" panose="020B0600070205080204" pitchFamily="34" charset="-128"/>
                  <a:cs typeface="+mn-cs"/>
                  <a:sym typeface="Times New Roman Bold Italic" panose="02020703060505090304" pitchFamily="18" charset="0"/>
                </a:rPr>
                <a:t>http://purchasing.rutgers.edu/green</a:t>
              </a:r>
              <a:r>
                <a:rPr kumimoji="0" lang="en-US" altLang="en-US" sz="1200" b="0" i="0" u="none" strike="noStrike" kern="1200" cap="none" spc="0" normalizeH="0" baseline="0" noProof="0">
                  <a:ln>
                    <a:noFill/>
                  </a:ln>
                  <a:solidFill>
                    <a:srgbClr val="FF0000"/>
                  </a:solidFill>
                  <a:effectLst/>
                  <a:uLnTx/>
                  <a:uFillTx/>
                  <a:latin typeface="Times" panose="02020603050405020304" pitchFamily="18" charset="0"/>
                  <a:ea typeface="ＭＳ Ｐゴシック" panose="020B0600070205080204" pitchFamily="34" charset="-128"/>
                  <a:cs typeface="+mn-cs"/>
                  <a:sym typeface="Times" panose="02020603050405020304" pitchFamily="18" charset="0"/>
                </a:rPr>
                <a:t>	</a:t>
              </a:r>
            </a:p>
          </p:txBody>
        </p:sp>
      </p:grpSp>
      <p:sp>
        <p:nvSpPr>
          <p:cNvPr id="77828" name="Rectangle 7">
            <a:extLst>
              <a:ext uri="{FF2B5EF4-FFF2-40B4-BE49-F238E27FC236}">
                <a16:creationId xmlns:a16="http://schemas.microsoft.com/office/drawing/2014/main" id="{829F0B72-05CC-43D5-8852-836F8581D94B}"/>
              </a:ext>
            </a:extLst>
          </p:cNvPr>
          <p:cNvSpPr>
            <a:spLocks noGrp="1" noChangeArrowheads="1"/>
          </p:cNvSpPr>
          <p:nvPr>
            <p:ph type="title"/>
          </p:nvPr>
        </p:nvSpPr>
        <p:spPr bwMode="auto">
          <a:xfrm>
            <a:off x="152400" y="762000"/>
            <a:ext cx="8877300" cy="1143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81279" bIns="45720" numCol="1" anchor="t" anchorCtr="0" compatLnSpc="1">
            <a:prstTxWarp prst="textNoShape">
              <a:avLst/>
            </a:prstTxWarp>
          </a:bodyPr>
          <a:lstStyle/>
          <a:p>
            <a:pPr eaLnBrk="1" hangingPunct="1"/>
            <a:r>
              <a:rPr lang="en-US" altLang="en-US" sz="2500">
                <a:latin typeface="Century Gothic" panose="020B0502020202020204" pitchFamily="34" charset="0"/>
              </a:rPr>
              <a:t>Projects From Recycled Plastic Polymers</a:t>
            </a:r>
            <a:br>
              <a:rPr lang="en-US" altLang="en-US" sz="2500">
                <a:latin typeface="Century Gothic" panose="020B0502020202020204" pitchFamily="34" charset="0"/>
              </a:rPr>
            </a:br>
            <a:r>
              <a:rPr lang="en-US" altLang="en-US" sz="1900" u="sng">
                <a:solidFill>
                  <a:srgbClr val="009999"/>
                </a:solidFill>
                <a:latin typeface="Century Gothic" panose="020B0502020202020204" pitchFamily="34" charset="0"/>
                <a:hlinkClick r:id="rId4"/>
              </a:rPr>
              <a:t>http://www.youtube.com/watch?v=0hE-ymdio44</a:t>
            </a:r>
            <a:r>
              <a:rPr lang="en-US" altLang="en-US" sz="1900">
                <a:latin typeface="Century Gothic" panose="020B0502020202020204" pitchFamily="34" charset="0"/>
                <a:sym typeface="ヒラギノ明朝 ProN W3"/>
                <a:hlinkClick r:id="rId5"/>
              </a:rPr>
              <a:t>	</a:t>
            </a:r>
            <a:br>
              <a:rPr lang="en-US" altLang="en-US" sz="1900" u="sng">
                <a:solidFill>
                  <a:srgbClr val="009999"/>
                </a:solidFill>
                <a:latin typeface="Century Gothic" panose="020B0502020202020204" pitchFamily="34" charset="0"/>
                <a:hlinkClick r:id="rId5"/>
              </a:rPr>
            </a:br>
            <a:r>
              <a:rPr lang="en-US" altLang="en-US" sz="1900" u="sng">
                <a:solidFill>
                  <a:srgbClr val="009999"/>
                </a:solidFill>
                <a:latin typeface="Century Gothic" panose="020B0502020202020204" pitchFamily="34" charset="0"/>
                <a:hlinkClick r:id="rId5"/>
              </a:rPr>
              <a:t>http://www.youtube.com/watch?v=3dD3ml_t77Y&amp;feature=rela</a:t>
            </a:r>
            <a:r>
              <a:rPr lang="en-US" altLang="en-US" sz="1900" u="sng">
                <a:solidFill>
                  <a:srgbClr val="009999"/>
                </a:solidFill>
                <a:latin typeface="Century Gothic" panose="020B0502020202020204" pitchFamily="34" charset="0"/>
              </a:rPr>
              <a:t>ted</a:t>
            </a:r>
            <a:r>
              <a:rPr lang="en-US" altLang="en-US" sz="1900">
                <a:latin typeface="Century Gothic" panose="020B0502020202020204" pitchFamily="34" charset="0"/>
                <a:sym typeface="ヒラギノ明朝 ProN W3"/>
              </a:rPr>
              <a:t>	</a:t>
            </a:r>
          </a:p>
        </p:txBody>
      </p:sp>
      <p:pic>
        <p:nvPicPr>
          <p:cNvPr id="77829" name="Picture 8">
            <a:extLst>
              <a:ext uri="{FF2B5EF4-FFF2-40B4-BE49-F238E27FC236}">
                <a16:creationId xmlns:a16="http://schemas.microsoft.com/office/drawing/2014/main" id="{5D7A15DD-8EAB-4919-872D-26A572C5A12A}"/>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075113"/>
            <a:ext cx="3581400"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9">
            <a:extLst>
              <a:ext uri="{FF2B5EF4-FFF2-40B4-BE49-F238E27FC236}">
                <a16:creationId xmlns:a16="http://schemas.microsoft.com/office/drawing/2014/main" id="{0DB41136-A060-43EE-93D5-C59D6951CD8F}"/>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4086225"/>
            <a:ext cx="297180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10">
            <a:extLst>
              <a:ext uri="{FF2B5EF4-FFF2-40B4-BE49-F238E27FC236}">
                <a16:creationId xmlns:a16="http://schemas.microsoft.com/office/drawing/2014/main" id="{064AFC59-1B63-4161-8B8C-639D340C2F0F}"/>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86400" y="1905000"/>
            <a:ext cx="3657600"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11">
            <a:extLst>
              <a:ext uri="{FF2B5EF4-FFF2-40B4-BE49-F238E27FC236}">
                <a16:creationId xmlns:a16="http://schemas.microsoft.com/office/drawing/2014/main" id="{7761E2F6-5D9D-4CA3-80AF-253A2B94D6A9}"/>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72200" y="4095750"/>
            <a:ext cx="29718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Picture 12">
            <a:extLst>
              <a:ext uri="{FF2B5EF4-FFF2-40B4-BE49-F238E27FC236}">
                <a16:creationId xmlns:a16="http://schemas.microsoft.com/office/drawing/2014/main" id="{E63DEB5F-1E3C-4DA7-903A-875A3008F2E8}"/>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0" y="1919288"/>
            <a:ext cx="3200400"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Picture 13">
            <a:extLst>
              <a:ext uri="{FF2B5EF4-FFF2-40B4-BE49-F238E27FC236}">
                <a16:creationId xmlns:a16="http://schemas.microsoft.com/office/drawing/2014/main" id="{36DDDD45-D492-4FC1-A3A4-004B7B36AE32}"/>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24200" y="1933575"/>
            <a:ext cx="2667000"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35" name="Rectangle 14">
            <a:extLst>
              <a:ext uri="{FF2B5EF4-FFF2-40B4-BE49-F238E27FC236}">
                <a16:creationId xmlns:a16="http://schemas.microsoft.com/office/drawing/2014/main" id="{BE90DEA0-3BEF-4B1B-8421-8BA9B71297B6}"/>
              </a:ext>
            </a:extLst>
          </p:cNvPr>
          <p:cNvSpPr>
            <a:spLocks noChangeArrowheads="1"/>
          </p:cNvSpPr>
          <p:nvPr/>
        </p:nvSpPr>
        <p:spPr bwMode="auto">
          <a:xfrm>
            <a:off x="6134100" y="254000"/>
            <a:ext cx="29718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9688" marR="0" lvl="0" indent="0" algn="r" defTabSz="914400" rtl="0" eaLnBrk="0" fontAlgn="base" latinLnBrk="0" hangingPunct="0">
              <a:lnSpc>
                <a:spcPct val="100000"/>
              </a:lnSpc>
              <a:spcBef>
                <a:spcPts val="135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sym typeface="Times New Roman" panose="02020603050405020304" pitchFamily="18" charset="0"/>
            </a:endParaRPr>
          </a:p>
        </p:txBody>
      </p:sp>
      <p:sp>
        <p:nvSpPr>
          <p:cNvPr id="77836" name="Rectangle 15">
            <a:extLst>
              <a:ext uri="{FF2B5EF4-FFF2-40B4-BE49-F238E27FC236}">
                <a16:creationId xmlns:a16="http://schemas.microsoft.com/office/drawing/2014/main" id="{8B4BF05D-CFEE-49CB-B3D9-5803D23CB784}"/>
              </a:ext>
            </a:extLst>
          </p:cNvPr>
          <p:cNvSpPr>
            <a:spLocks noChangeArrowheads="1"/>
          </p:cNvSpPr>
          <p:nvPr/>
        </p:nvSpPr>
        <p:spPr bwMode="auto">
          <a:xfrm>
            <a:off x="0" y="5657850"/>
            <a:ext cx="24638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9688"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sym typeface="Times New Roman" panose="02020603050405020304" pitchFamily="18" charset="0"/>
              </a:rPr>
              <a:t>Corporate Logistics and Packaging</a:t>
            </a:r>
          </a:p>
        </p:txBody>
      </p:sp>
      <p:sp>
        <p:nvSpPr>
          <p:cNvPr id="77837" name="Rectangle 16">
            <a:extLst>
              <a:ext uri="{FF2B5EF4-FFF2-40B4-BE49-F238E27FC236}">
                <a16:creationId xmlns:a16="http://schemas.microsoft.com/office/drawing/2014/main" id="{9C4FADB8-60A4-4E53-8878-38F8058A191D}"/>
              </a:ext>
            </a:extLst>
          </p:cNvPr>
          <p:cNvSpPr>
            <a:spLocks noChangeArrowheads="1"/>
          </p:cNvSpPr>
          <p:nvPr/>
        </p:nvSpPr>
        <p:spPr bwMode="auto">
          <a:xfrm>
            <a:off x="3775075" y="6346825"/>
            <a:ext cx="52832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9688"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sng" strike="noStrike" kern="1200" cap="none" spc="0" normalizeH="0" baseline="0" noProof="0">
                <a:ln>
                  <a:noFill/>
                </a:ln>
                <a:solidFill>
                  <a:srgbClr val="009999"/>
                </a:solidFill>
                <a:effectLst/>
                <a:uLnTx/>
                <a:uFillTx/>
                <a:latin typeface="Times New Roman" panose="02020603050405020304" pitchFamily="18" charset="0"/>
                <a:ea typeface="ＭＳ Ｐゴシック" panose="020B0600070205080204" pitchFamily="34" charset="-128"/>
                <a:cs typeface="+mn-cs"/>
                <a:sym typeface="Times New Roman" panose="02020603050405020304" pitchFamily="18" charset="0"/>
                <a:hlinkClick r:id="rId12"/>
              </a:rPr>
              <a:t>http://vodpod.com/watch/1866241-eco-tech-zero-waste-plastic-bottles</a:t>
            </a:r>
            <a:r>
              <a:rPr kumimoji="0" lang="en-US" altLang="en-US" sz="1600" b="0" i="0" u="none" strike="noStrike" kern="1200" cap="none" spc="0" normalizeH="0" baseline="0" noProof="0">
                <a:ln>
                  <a:noFill/>
                </a:ln>
                <a:solidFill>
                  <a:srgbClr val="FF0000"/>
                </a:solidFill>
                <a:effectLst/>
                <a:uLnTx/>
                <a:uFillTx/>
                <a:latin typeface="Times" panose="02020603050405020304" pitchFamily="18" charset="0"/>
                <a:ea typeface="ＭＳ Ｐゴシック" panose="020B0600070205080204" pitchFamily="34" charset="-128"/>
                <a:cs typeface="+mn-cs"/>
                <a:sym typeface="Times" panose="02020603050405020304" pitchFamily="18" charset="0"/>
              </a:rPr>
              <a:t>	</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3" name="Picture 1">
            <a:extLst>
              <a:ext uri="{FF2B5EF4-FFF2-40B4-BE49-F238E27FC236}">
                <a16:creationId xmlns:a16="http://schemas.microsoft.com/office/drawing/2014/main" id="{D530DAAD-D427-4ECF-B8B2-FEAE797012C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14400"/>
            <a:ext cx="9144000" cy="594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4" name="Picture 3">
            <a:extLst>
              <a:ext uri="{FF2B5EF4-FFF2-40B4-BE49-F238E27FC236}">
                <a16:creationId xmlns:a16="http://schemas.microsoft.com/office/drawing/2014/main" id="{956C1C3D-97A4-48D5-884F-8CD761AD3F46}"/>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49530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Rectangle 4">
            <a:extLst>
              <a:ext uri="{FF2B5EF4-FFF2-40B4-BE49-F238E27FC236}">
                <a16:creationId xmlns:a16="http://schemas.microsoft.com/office/drawing/2014/main" id="{DE9E1F24-55BC-496C-9FA2-0DF0E38CAA2F}"/>
              </a:ext>
            </a:extLst>
          </p:cNvPr>
          <p:cNvSpPr>
            <a:spLocks noChangeArrowheads="1"/>
          </p:cNvSpPr>
          <p:nvPr/>
        </p:nvSpPr>
        <p:spPr bwMode="auto">
          <a:xfrm>
            <a:off x="139700" y="609600"/>
            <a:ext cx="8928100"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anose="020B0600070205080204" pitchFamily="34" charset="-128"/>
                <a:cs typeface="+mn-cs"/>
                <a:sym typeface="Arial" panose="020B0604020202020204" pitchFamily="34" charset="0"/>
              </a:rPr>
              <a:t>A 120-ton diesel locomotive crosses newly built plastic lumber bridge at the Army's Fort Eustis installation in Newport News, Virginia.</a:t>
            </a:r>
          </a:p>
        </p:txBody>
      </p:sp>
    </p:spTree>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3">
            <a:extLst>
              <a:ext uri="{FF2B5EF4-FFF2-40B4-BE49-F238E27FC236}">
                <a16:creationId xmlns:a16="http://schemas.microsoft.com/office/drawing/2014/main" id="{CF891934-9987-48AA-93DC-BB17CBDA3B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416175"/>
            <a:ext cx="3089275"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8" name="Picture 2" descr="Image result">
            <a:extLst>
              <a:ext uri="{FF2B5EF4-FFF2-40B4-BE49-F238E27FC236}">
                <a16:creationId xmlns:a16="http://schemas.microsoft.com/office/drawing/2014/main" id="{BD942B14-1CDF-4722-AA69-738A7810BC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506913"/>
            <a:ext cx="3954463" cy="222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899" name="Picture 5">
            <a:extLst>
              <a:ext uri="{FF2B5EF4-FFF2-40B4-BE49-F238E27FC236}">
                <a16:creationId xmlns:a16="http://schemas.microsoft.com/office/drawing/2014/main" id="{97B0983F-2BB0-4214-8085-3E36E9064D3C}"/>
              </a:ext>
            </a:extLst>
          </p:cNvPr>
          <p:cNvPicPr>
            <a:picLocks noChangeAspect="1"/>
          </p:cNvPicPr>
          <p:nvPr/>
        </p:nvPicPr>
        <p:blipFill>
          <a:blip r:embed="rId4">
            <a:extLst>
              <a:ext uri="{28A0092B-C50C-407E-A947-70E740481C1C}">
                <a14:useLocalDpi xmlns:a14="http://schemas.microsoft.com/office/drawing/2010/main" val="0"/>
              </a:ext>
            </a:extLst>
          </a:blip>
          <a:srcRect t="10728"/>
          <a:stretch>
            <a:fillRect/>
          </a:stretch>
        </p:blipFill>
        <p:spPr bwMode="auto">
          <a:xfrm>
            <a:off x="5410200" y="4508500"/>
            <a:ext cx="3046413" cy="207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0" name="Title 1">
            <a:extLst>
              <a:ext uri="{FF2B5EF4-FFF2-40B4-BE49-F238E27FC236}">
                <a16:creationId xmlns:a16="http://schemas.microsoft.com/office/drawing/2014/main" id="{3A459B5C-76ED-4A10-9DFB-07EB3A248FBE}"/>
              </a:ext>
            </a:extLst>
          </p:cNvPr>
          <p:cNvSpPr txBox="1">
            <a:spLocks/>
          </p:cNvSpPr>
          <p:nvPr/>
        </p:nvSpPr>
        <p:spPr bwMode="auto">
          <a:xfrm>
            <a:off x="304800" y="757238"/>
            <a:ext cx="3589338"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547688" indent="-273050">
              <a:spcBef>
                <a:spcPct val="20000"/>
              </a:spcBef>
              <a:buChar char="–"/>
              <a:defRPr sz="2800">
                <a:solidFill>
                  <a:schemeClr val="tx1"/>
                </a:solidFill>
                <a:latin typeface="Arial" panose="020B0604020202020204" pitchFamily="34" charset="0"/>
              </a:defRPr>
            </a:lvl2pPr>
            <a:lvl3pPr marL="822325" indent="-228600">
              <a:spcBef>
                <a:spcPct val="20000"/>
              </a:spcBef>
              <a:buChar char="•"/>
              <a:defRPr sz="2400">
                <a:solidFill>
                  <a:schemeClr val="tx1"/>
                </a:solidFill>
                <a:latin typeface="Arial" panose="020B0604020202020204" pitchFamily="34" charset="0"/>
              </a:defRPr>
            </a:lvl3pPr>
            <a:lvl4pPr marL="1096963" indent="-228600">
              <a:spcBef>
                <a:spcPct val="20000"/>
              </a:spcBef>
              <a:buChar char="–"/>
              <a:defRPr sz="2000">
                <a:solidFill>
                  <a:schemeClr val="tx1"/>
                </a:solidFill>
                <a:latin typeface="Arial" panose="020B0604020202020204" pitchFamily="34" charset="0"/>
              </a:defRPr>
            </a:lvl4pPr>
            <a:lvl5pPr marL="1371600" indent="-228600">
              <a:spcBef>
                <a:spcPct val="20000"/>
              </a:spcBef>
              <a:buChar char="»"/>
              <a:defRPr sz="2000">
                <a:solidFill>
                  <a:schemeClr val="tx1"/>
                </a:solidFill>
                <a:latin typeface="Arial" panose="020B0604020202020204" pitchFamily="34" charset="0"/>
              </a:defRPr>
            </a:lvl5pPr>
            <a:lvl6pPr marL="18288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2860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27432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2004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3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mn-cs"/>
              </a:rPr>
              <a:t>Graphene-Reinforced </a:t>
            </a:r>
            <a:br>
              <a:rPr kumimoji="0" lang="en-US" altLang="en-US" sz="33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mn-cs"/>
              </a:rPr>
            </a:br>
            <a:r>
              <a:rPr kumimoji="0" lang="en-US" altLang="en-US" sz="33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mn-cs"/>
              </a:rPr>
              <a:t>Polymer Matrix Composites</a:t>
            </a:r>
            <a:br>
              <a:rPr kumimoji="0" lang="en-US" altLang="en-US" sz="33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mn-cs"/>
              </a:rPr>
            </a:br>
            <a:r>
              <a:rPr kumimoji="0" lang="en-US" altLang="en-US" sz="33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mn-cs"/>
              </a:rPr>
              <a:t>G-PMCs</a:t>
            </a:r>
          </a:p>
        </p:txBody>
      </p:sp>
      <p:sp>
        <p:nvSpPr>
          <p:cNvPr id="80901" name="Rectangle 1">
            <a:extLst>
              <a:ext uri="{FF2B5EF4-FFF2-40B4-BE49-F238E27FC236}">
                <a16:creationId xmlns:a16="http://schemas.microsoft.com/office/drawing/2014/main" id="{7644D0F1-7A73-4373-BF0E-6A48E6BBA6EC}"/>
              </a:ext>
            </a:extLst>
          </p:cNvPr>
          <p:cNvSpPr>
            <a:spLocks noChangeArrowheads="1"/>
          </p:cNvSpPr>
          <p:nvPr/>
        </p:nvSpPr>
        <p:spPr bwMode="auto">
          <a:xfrm>
            <a:off x="304800" y="3675063"/>
            <a:ext cx="4191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anose="020B0600070205080204" pitchFamily="34" charset="-128"/>
                <a:cs typeface="+mn-cs"/>
              </a:rPr>
              <a:t>Thomas Nosker</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anose="020B0600070205080204" pitchFamily="34" charset="-128"/>
                <a:cs typeface="+mn-cs"/>
              </a:rPr>
              <a:t>Rutgers University, Materials Science and Engineering Department</a:t>
            </a:r>
          </a:p>
        </p:txBody>
      </p:sp>
      <p:sp>
        <p:nvSpPr>
          <p:cNvPr id="80902" name="Rectangle 8">
            <a:extLst>
              <a:ext uri="{FF2B5EF4-FFF2-40B4-BE49-F238E27FC236}">
                <a16:creationId xmlns:a16="http://schemas.microsoft.com/office/drawing/2014/main" id="{E04C93C6-ECED-460E-90FA-B665F44F3052}"/>
              </a:ext>
            </a:extLst>
          </p:cNvPr>
          <p:cNvSpPr>
            <a:spLocks noChangeArrowheads="1"/>
          </p:cNvSpPr>
          <p:nvPr/>
        </p:nvSpPr>
        <p:spPr bwMode="auto">
          <a:xfrm>
            <a:off x="5029200" y="3957638"/>
            <a:ext cx="403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anose="020B0600070205080204" pitchFamily="34" charset="-128"/>
                <a:cs typeface="+mn-cs"/>
              </a:rPr>
              <a:t>Kevin Lyons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anose="020B0600070205080204" pitchFamily="34" charset="-128"/>
                <a:cs typeface="+mn-cs"/>
              </a:rPr>
              <a:t>Rutgers Business School (SCM/PPCP)</a:t>
            </a:r>
          </a:p>
        </p:txBody>
      </p:sp>
      <p:graphicFrame>
        <p:nvGraphicFramePr>
          <p:cNvPr id="10" name="Table 9">
            <a:extLst>
              <a:ext uri="{FF2B5EF4-FFF2-40B4-BE49-F238E27FC236}">
                <a16:creationId xmlns:a16="http://schemas.microsoft.com/office/drawing/2014/main" id="{8E6EF096-C0E8-4BE7-B37F-326EC3787635}"/>
              </a:ext>
            </a:extLst>
          </p:cNvPr>
          <p:cNvGraphicFramePr>
            <a:graphicFrameLocks noGrp="1"/>
          </p:cNvGraphicFramePr>
          <p:nvPr/>
        </p:nvGraphicFramePr>
        <p:xfrm>
          <a:off x="5562600" y="762000"/>
          <a:ext cx="3470276" cy="2347912"/>
        </p:xfrm>
        <a:graphic>
          <a:graphicData uri="http://schemas.openxmlformats.org/drawingml/2006/table">
            <a:tbl>
              <a:tblPr firstRow="1" bandRow="1">
                <a:tableStyleId>{073A0DAA-6AF3-43AB-8588-CEC1D06C72B9}</a:tableStyleId>
              </a:tblPr>
              <a:tblGrid>
                <a:gridCol w="1735138">
                  <a:extLst>
                    <a:ext uri="{9D8B030D-6E8A-4147-A177-3AD203B41FA5}">
                      <a16:colId xmlns:a16="http://schemas.microsoft.com/office/drawing/2014/main" val="20000"/>
                    </a:ext>
                  </a:extLst>
                </a:gridCol>
                <a:gridCol w="1735138">
                  <a:extLst>
                    <a:ext uri="{9D8B030D-6E8A-4147-A177-3AD203B41FA5}">
                      <a16:colId xmlns:a16="http://schemas.microsoft.com/office/drawing/2014/main" val="20001"/>
                    </a:ext>
                  </a:extLst>
                </a:gridCol>
              </a:tblGrid>
              <a:tr h="335416">
                <a:tc gridSpan="2">
                  <a:txBody>
                    <a:bodyPr/>
                    <a:lstStyle/>
                    <a:p>
                      <a:pPr algn="ctr"/>
                      <a:r>
                        <a:rPr lang="en-US" sz="1600" dirty="0">
                          <a:latin typeface="Century Gothic" panose="020B0502020202020204" pitchFamily="34" charset="0"/>
                        </a:rPr>
                        <a:t>Stiffness (</a:t>
                      </a:r>
                      <a:r>
                        <a:rPr lang="en-US" sz="1600" dirty="0" err="1">
                          <a:latin typeface="Century Gothic" panose="020B0502020202020204" pitchFamily="34" charset="0"/>
                        </a:rPr>
                        <a:t>GPa</a:t>
                      </a:r>
                      <a:r>
                        <a:rPr lang="en-US" sz="1600" dirty="0">
                          <a:latin typeface="Century Gothic" panose="020B0502020202020204" pitchFamily="34" charset="0"/>
                        </a:rPr>
                        <a:t>)</a:t>
                      </a:r>
                    </a:p>
                  </a:txBody>
                  <a:tcPr marL="91446" marR="91446" marT="45739" marB="45739" anchor="ctr"/>
                </a:tc>
                <a:tc hMerge="1">
                  <a:txBody>
                    <a:bodyPr/>
                    <a:lstStyle/>
                    <a:p>
                      <a:endParaRPr lang="en-US" dirty="0"/>
                    </a:p>
                  </a:txBody>
                  <a:tcPr/>
                </a:tc>
                <a:extLst>
                  <a:ext uri="{0D108BD9-81ED-4DB2-BD59-A6C34878D82A}">
                    <a16:rowId xmlns:a16="http://schemas.microsoft.com/office/drawing/2014/main" val="10000"/>
                  </a:ext>
                </a:extLst>
              </a:tr>
              <a:tr h="335416">
                <a:tc>
                  <a:txBody>
                    <a:bodyPr/>
                    <a:lstStyle/>
                    <a:p>
                      <a:pPr algn="ctr"/>
                      <a:r>
                        <a:rPr lang="en-US" sz="1600" dirty="0">
                          <a:latin typeface="Century Gothic" panose="020B0502020202020204" pitchFamily="34" charset="0"/>
                        </a:rPr>
                        <a:t>Graphene</a:t>
                      </a:r>
                    </a:p>
                  </a:txBody>
                  <a:tcPr marL="91446" marR="91446" marT="45739" marB="45739"/>
                </a:tc>
                <a:tc>
                  <a:txBody>
                    <a:bodyPr/>
                    <a:lstStyle/>
                    <a:p>
                      <a:pPr algn="ctr"/>
                      <a:r>
                        <a:rPr lang="en-US" sz="1600" dirty="0">
                          <a:latin typeface="Century Gothic" panose="020B0502020202020204" pitchFamily="34" charset="0"/>
                        </a:rPr>
                        <a:t>1000</a:t>
                      </a:r>
                    </a:p>
                  </a:txBody>
                  <a:tcPr marL="91446" marR="91446" marT="45739" marB="45739"/>
                </a:tc>
                <a:extLst>
                  <a:ext uri="{0D108BD9-81ED-4DB2-BD59-A6C34878D82A}">
                    <a16:rowId xmlns:a16="http://schemas.microsoft.com/office/drawing/2014/main" val="10001"/>
                  </a:ext>
                </a:extLst>
              </a:tr>
              <a:tr h="335416">
                <a:tc>
                  <a:txBody>
                    <a:bodyPr/>
                    <a:lstStyle/>
                    <a:p>
                      <a:pPr algn="ctr"/>
                      <a:r>
                        <a:rPr lang="en-US" sz="1600" dirty="0">
                          <a:latin typeface="Century Gothic" panose="020B0502020202020204" pitchFamily="34" charset="0"/>
                        </a:rPr>
                        <a:t>Steel</a:t>
                      </a:r>
                    </a:p>
                  </a:txBody>
                  <a:tcPr marL="91446" marR="91446" marT="45739" marB="45739"/>
                </a:tc>
                <a:tc>
                  <a:txBody>
                    <a:bodyPr/>
                    <a:lstStyle/>
                    <a:p>
                      <a:pPr algn="ctr"/>
                      <a:r>
                        <a:rPr lang="en-US" sz="1600" dirty="0">
                          <a:latin typeface="Century Gothic" panose="020B0502020202020204" pitchFamily="34" charset="0"/>
                        </a:rPr>
                        <a:t>200</a:t>
                      </a:r>
                    </a:p>
                  </a:txBody>
                  <a:tcPr marL="91446" marR="91446" marT="45739" marB="45739"/>
                </a:tc>
                <a:extLst>
                  <a:ext uri="{0D108BD9-81ED-4DB2-BD59-A6C34878D82A}">
                    <a16:rowId xmlns:a16="http://schemas.microsoft.com/office/drawing/2014/main" val="10002"/>
                  </a:ext>
                </a:extLst>
              </a:tr>
              <a:tr h="335416">
                <a:tc>
                  <a:txBody>
                    <a:bodyPr/>
                    <a:lstStyle/>
                    <a:p>
                      <a:pPr algn="ctr"/>
                      <a:r>
                        <a:rPr lang="en-US" sz="1600" dirty="0">
                          <a:latin typeface="Century Gothic" panose="020B0502020202020204" pitchFamily="34" charset="0"/>
                        </a:rPr>
                        <a:t>Aluminum</a:t>
                      </a:r>
                    </a:p>
                  </a:txBody>
                  <a:tcPr marL="91446" marR="91446" marT="45739" marB="45739"/>
                </a:tc>
                <a:tc>
                  <a:txBody>
                    <a:bodyPr/>
                    <a:lstStyle/>
                    <a:p>
                      <a:pPr algn="ctr"/>
                      <a:r>
                        <a:rPr lang="en-US" sz="1600" dirty="0">
                          <a:latin typeface="Century Gothic" panose="020B0502020202020204" pitchFamily="34" charset="0"/>
                        </a:rPr>
                        <a:t>69</a:t>
                      </a:r>
                    </a:p>
                  </a:txBody>
                  <a:tcPr marL="91446" marR="91446" marT="45739" marB="45739"/>
                </a:tc>
                <a:extLst>
                  <a:ext uri="{0D108BD9-81ED-4DB2-BD59-A6C34878D82A}">
                    <a16:rowId xmlns:a16="http://schemas.microsoft.com/office/drawing/2014/main" val="10003"/>
                  </a:ext>
                </a:extLst>
              </a:tr>
              <a:tr h="335416">
                <a:tc>
                  <a:txBody>
                    <a:bodyPr/>
                    <a:lstStyle/>
                    <a:p>
                      <a:pPr algn="ctr"/>
                      <a:r>
                        <a:rPr lang="en-US" sz="1600" dirty="0">
                          <a:latin typeface="Century Gothic" panose="020B0502020202020204" pitchFamily="34" charset="0"/>
                        </a:rPr>
                        <a:t>Wood</a:t>
                      </a:r>
                    </a:p>
                  </a:txBody>
                  <a:tcPr marL="91446" marR="91446" marT="45739" marB="45739"/>
                </a:tc>
                <a:tc>
                  <a:txBody>
                    <a:bodyPr/>
                    <a:lstStyle/>
                    <a:p>
                      <a:pPr algn="ctr"/>
                      <a:r>
                        <a:rPr lang="en-US" sz="1600" dirty="0">
                          <a:latin typeface="Century Gothic" panose="020B0502020202020204" pitchFamily="34" charset="0"/>
                        </a:rPr>
                        <a:t>8-11</a:t>
                      </a:r>
                    </a:p>
                  </a:txBody>
                  <a:tcPr marL="91446" marR="91446" marT="45739" marB="45739"/>
                </a:tc>
                <a:extLst>
                  <a:ext uri="{0D108BD9-81ED-4DB2-BD59-A6C34878D82A}">
                    <a16:rowId xmlns:a16="http://schemas.microsoft.com/office/drawing/2014/main" val="10004"/>
                  </a:ext>
                </a:extLst>
              </a:tr>
              <a:tr h="335416">
                <a:tc>
                  <a:txBody>
                    <a:bodyPr/>
                    <a:lstStyle/>
                    <a:p>
                      <a:pPr algn="ctr"/>
                      <a:r>
                        <a:rPr lang="en-US" sz="1600" dirty="0">
                          <a:latin typeface="Century Gothic" panose="020B0502020202020204" pitchFamily="34" charset="0"/>
                        </a:rPr>
                        <a:t>PEEK</a:t>
                      </a:r>
                    </a:p>
                  </a:txBody>
                  <a:tcPr marL="91446" marR="91446" marT="45739" marB="45739"/>
                </a:tc>
                <a:tc>
                  <a:txBody>
                    <a:bodyPr/>
                    <a:lstStyle/>
                    <a:p>
                      <a:pPr algn="ctr"/>
                      <a:r>
                        <a:rPr lang="en-US" sz="1600" dirty="0">
                          <a:latin typeface="Century Gothic" panose="020B0502020202020204" pitchFamily="34" charset="0"/>
                        </a:rPr>
                        <a:t>3</a:t>
                      </a:r>
                    </a:p>
                  </a:txBody>
                  <a:tcPr marL="91446" marR="91446" marT="45739" marB="45739"/>
                </a:tc>
                <a:extLst>
                  <a:ext uri="{0D108BD9-81ED-4DB2-BD59-A6C34878D82A}">
                    <a16:rowId xmlns:a16="http://schemas.microsoft.com/office/drawing/2014/main" val="10005"/>
                  </a:ext>
                </a:extLst>
              </a:tr>
              <a:tr h="335416">
                <a:tc>
                  <a:txBody>
                    <a:bodyPr/>
                    <a:lstStyle/>
                    <a:p>
                      <a:pPr algn="ctr"/>
                      <a:r>
                        <a:rPr lang="en-US" sz="1600" dirty="0">
                          <a:latin typeface="Century Gothic" panose="020B0502020202020204" pitchFamily="34" charset="0"/>
                        </a:rPr>
                        <a:t>HDPE</a:t>
                      </a:r>
                    </a:p>
                  </a:txBody>
                  <a:tcPr marL="91446" marR="91446" marT="45739" marB="45739"/>
                </a:tc>
                <a:tc>
                  <a:txBody>
                    <a:bodyPr/>
                    <a:lstStyle/>
                    <a:p>
                      <a:pPr algn="ctr"/>
                      <a:r>
                        <a:rPr lang="en-US" sz="1600" dirty="0">
                          <a:latin typeface="Century Gothic" panose="020B0502020202020204" pitchFamily="34" charset="0"/>
                        </a:rPr>
                        <a:t>1</a:t>
                      </a:r>
                    </a:p>
                  </a:txBody>
                  <a:tcPr marL="91446" marR="91446" marT="45739" marB="45739"/>
                </a:tc>
                <a:extLst>
                  <a:ext uri="{0D108BD9-81ED-4DB2-BD59-A6C34878D82A}">
                    <a16:rowId xmlns:a16="http://schemas.microsoft.com/office/drawing/2014/main" val="10006"/>
                  </a:ext>
                </a:extLst>
              </a:tr>
            </a:tbl>
          </a:graphicData>
        </a:graphic>
      </p:graphicFrame>
      <p:sp>
        <p:nvSpPr>
          <p:cNvPr id="9" name="TextBox 8">
            <a:extLst>
              <a:ext uri="{FF2B5EF4-FFF2-40B4-BE49-F238E27FC236}">
                <a16:creationId xmlns:a16="http://schemas.microsoft.com/office/drawing/2014/main" id="{F7BD40B3-1811-43AA-9423-F5BA6946FDD1}"/>
              </a:ext>
            </a:extLst>
          </p:cNvPr>
          <p:cNvSpPr txBox="1"/>
          <p:nvPr/>
        </p:nvSpPr>
        <p:spPr>
          <a:xfrm>
            <a:off x="4419600" y="164068"/>
            <a:ext cx="4724400" cy="369332"/>
          </a:xfrm>
          <a:prstGeom prst="rect">
            <a:avLst/>
          </a:prstGeom>
          <a:noFill/>
        </p:spPr>
        <p:txBody>
          <a:bodyPr wrap="square" rtlCol="0">
            <a:spAutoFit/>
          </a:bodyPr>
          <a:lstStyle/>
          <a:p>
            <a:pPr algn="r"/>
            <a:r>
              <a:rPr lang="en-US" dirty="0">
                <a:solidFill>
                  <a:srgbClr val="92D050"/>
                </a:solidFill>
                <a:latin typeface="Century Gothic" panose="020B0502020202020204" pitchFamily="34" charset="0"/>
              </a:rPr>
              <a:t>Newark 2020 New Business Opportunity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AEE6A7-B9A0-E440-9D60-CE3614CC2B08}"/>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11F321-3E76-4981-844F-DA1E2A4CF254}" type="slidenum">
              <a:rPr kumimoji="0" lang="en-US" altLang="en-US" sz="14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4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
        <p:nvSpPr>
          <p:cNvPr id="3" name="Title 1">
            <a:extLst>
              <a:ext uri="{FF2B5EF4-FFF2-40B4-BE49-F238E27FC236}">
                <a16:creationId xmlns:a16="http://schemas.microsoft.com/office/drawing/2014/main" id="{7C15D436-251B-5449-8150-00BCA8F3F665}"/>
              </a:ext>
            </a:extLst>
          </p:cNvPr>
          <p:cNvSpPr txBox="1">
            <a:spLocks/>
          </p:cNvSpPr>
          <p:nvPr/>
        </p:nvSpPr>
        <p:spPr bwMode="auto">
          <a:xfrm>
            <a:off x="304800" y="757238"/>
            <a:ext cx="3589338"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547688" indent="-273050">
              <a:spcBef>
                <a:spcPct val="20000"/>
              </a:spcBef>
              <a:buChar char="–"/>
              <a:defRPr sz="2800">
                <a:solidFill>
                  <a:schemeClr val="tx1"/>
                </a:solidFill>
                <a:latin typeface="Arial" panose="020B0604020202020204" pitchFamily="34" charset="0"/>
              </a:defRPr>
            </a:lvl2pPr>
            <a:lvl3pPr marL="822325" indent="-228600">
              <a:spcBef>
                <a:spcPct val="20000"/>
              </a:spcBef>
              <a:buChar char="•"/>
              <a:defRPr sz="2400">
                <a:solidFill>
                  <a:schemeClr val="tx1"/>
                </a:solidFill>
                <a:latin typeface="Arial" panose="020B0604020202020204" pitchFamily="34" charset="0"/>
              </a:defRPr>
            </a:lvl3pPr>
            <a:lvl4pPr marL="1096963" indent="-228600">
              <a:spcBef>
                <a:spcPct val="20000"/>
              </a:spcBef>
              <a:buChar char="–"/>
              <a:defRPr sz="2000">
                <a:solidFill>
                  <a:schemeClr val="tx1"/>
                </a:solidFill>
                <a:latin typeface="Arial" panose="020B0604020202020204" pitchFamily="34" charset="0"/>
              </a:defRPr>
            </a:lvl4pPr>
            <a:lvl5pPr marL="1371600" indent="-228600">
              <a:spcBef>
                <a:spcPct val="20000"/>
              </a:spcBef>
              <a:buChar char="»"/>
              <a:defRPr sz="2000">
                <a:solidFill>
                  <a:schemeClr val="tx1"/>
                </a:solidFill>
                <a:latin typeface="Arial" panose="020B0604020202020204" pitchFamily="34" charset="0"/>
              </a:defRPr>
            </a:lvl5pPr>
            <a:lvl6pPr marL="18288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2860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27432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2004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3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mn-cs"/>
              </a:rPr>
              <a:t>Graphene-Reinforced </a:t>
            </a:r>
            <a:br>
              <a:rPr kumimoji="0" lang="en-US" altLang="en-US" sz="33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mn-cs"/>
              </a:rPr>
            </a:br>
            <a:r>
              <a:rPr kumimoji="0" lang="en-US" altLang="en-US" sz="33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mn-cs"/>
              </a:rPr>
              <a:t>Polymer Matrix Composites</a:t>
            </a:r>
            <a:br>
              <a:rPr kumimoji="0" lang="en-US" altLang="en-US" sz="33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mn-cs"/>
              </a:rPr>
            </a:br>
            <a:r>
              <a:rPr kumimoji="0" lang="en-US" altLang="en-US" sz="330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mn-cs"/>
              </a:rPr>
              <a:t>G-PMCs</a:t>
            </a:r>
          </a:p>
        </p:txBody>
      </p:sp>
      <p:pic>
        <p:nvPicPr>
          <p:cNvPr id="5" name="Picture 4">
            <a:extLst>
              <a:ext uri="{FF2B5EF4-FFF2-40B4-BE49-F238E27FC236}">
                <a16:creationId xmlns:a16="http://schemas.microsoft.com/office/drawing/2014/main" id="{0AF76ED7-F32C-C94B-B9E4-FB994ACB6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22862" y="608378"/>
            <a:ext cx="3802062" cy="2418791"/>
          </a:xfrm>
          <a:prstGeom prst="rect">
            <a:avLst/>
          </a:prstGeom>
        </p:spPr>
      </p:pic>
      <p:sp>
        <p:nvSpPr>
          <p:cNvPr id="6" name="TextBox 5">
            <a:extLst>
              <a:ext uri="{FF2B5EF4-FFF2-40B4-BE49-F238E27FC236}">
                <a16:creationId xmlns:a16="http://schemas.microsoft.com/office/drawing/2014/main" id="{024AA67A-9F46-B648-AC1C-564C10DF11AD}"/>
              </a:ext>
            </a:extLst>
          </p:cNvPr>
          <p:cNvSpPr txBox="1"/>
          <p:nvPr/>
        </p:nvSpPr>
        <p:spPr>
          <a:xfrm>
            <a:off x="499269" y="3352800"/>
            <a:ext cx="3200400"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Lighter, Stronger, Cheaper</a:t>
            </a:r>
          </a:p>
        </p:txBody>
      </p:sp>
      <p:pic>
        <p:nvPicPr>
          <p:cNvPr id="7" name="Picture 6">
            <a:extLst>
              <a:ext uri="{FF2B5EF4-FFF2-40B4-BE49-F238E27FC236}">
                <a16:creationId xmlns:a16="http://schemas.microsoft.com/office/drawing/2014/main" id="{71691E6A-B5A8-3E4F-84F5-7524C5B4A8B4}"/>
              </a:ext>
            </a:extLst>
          </p:cNvPr>
          <p:cNvPicPr>
            <a:picLocks noChangeAspect="1"/>
          </p:cNvPicPr>
          <p:nvPr/>
        </p:nvPicPr>
        <p:blipFill>
          <a:blip r:embed="rId3"/>
          <a:stretch>
            <a:fillRect/>
          </a:stretch>
        </p:blipFill>
        <p:spPr>
          <a:xfrm>
            <a:off x="3673626" y="2037703"/>
            <a:ext cx="1930400" cy="1447800"/>
          </a:xfrm>
          <a:prstGeom prst="rect">
            <a:avLst/>
          </a:prstGeom>
        </p:spPr>
      </p:pic>
      <p:pic>
        <p:nvPicPr>
          <p:cNvPr id="9" name="Picture 8">
            <a:extLst>
              <a:ext uri="{FF2B5EF4-FFF2-40B4-BE49-F238E27FC236}">
                <a16:creationId xmlns:a16="http://schemas.microsoft.com/office/drawing/2014/main" id="{45E4F998-FD79-1E4E-B84D-63CE998E0FE0}"/>
              </a:ext>
            </a:extLst>
          </p:cNvPr>
          <p:cNvPicPr>
            <a:picLocks noChangeAspect="1"/>
          </p:cNvPicPr>
          <p:nvPr/>
        </p:nvPicPr>
        <p:blipFill>
          <a:blip r:embed="rId4"/>
          <a:stretch>
            <a:fillRect/>
          </a:stretch>
        </p:blipFill>
        <p:spPr>
          <a:xfrm>
            <a:off x="486730" y="3740637"/>
            <a:ext cx="3342638" cy="2507763"/>
          </a:xfrm>
          <a:prstGeom prst="rect">
            <a:avLst/>
          </a:prstGeom>
        </p:spPr>
      </p:pic>
      <p:pic>
        <p:nvPicPr>
          <p:cNvPr id="11" name="Picture 10">
            <a:extLst>
              <a:ext uri="{FF2B5EF4-FFF2-40B4-BE49-F238E27FC236}">
                <a16:creationId xmlns:a16="http://schemas.microsoft.com/office/drawing/2014/main" id="{51454ED4-18C7-454D-A785-7B1F721CCB76}"/>
              </a:ext>
            </a:extLst>
          </p:cNvPr>
          <p:cNvPicPr>
            <a:picLocks noChangeAspect="1"/>
          </p:cNvPicPr>
          <p:nvPr/>
        </p:nvPicPr>
        <p:blipFill>
          <a:blip r:embed="rId5"/>
          <a:stretch>
            <a:fillRect/>
          </a:stretch>
        </p:blipFill>
        <p:spPr>
          <a:xfrm>
            <a:off x="3359652" y="801459"/>
            <a:ext cx="1593348" cy="1103541"/>
          </a:xfrm>
          <a:prstGeom prst="rect">
            <a:avLst/>
          </a:prstGeom>
        </p:spPr>
      </p:pic>
      <p:pic>
        <p:nvPicPr>
          <p:cNvPr id="12" name="Picture 11">
            <a:extLst>
              <a:ext uri="{FF2B5EF4-FFF2-40B4-BE49-F238E27FC236}">
                <a16:creationId xmlns:a16="http://schemas.microsoft.com/office/drawing/2014/main" id="{2CEAB4D8-5C55-5749-A5A5-763F42CE1AF8}"/>
              </a:ext>
            </a:extLst>
          </p:cNvPr>
          <p:cNvPicPr>
            <a:picLocks noChangeAspect="1"/>
          </p:cNvPicPr>
          <p:nvPr/>
        </p:nvPicPr>
        <p:blipFill>
          <a:blip r:embed="rId6"/>
          <a:stretch>
            <a:fillRect/>
          </a:stretch>
        </p:blipFill>
        <p:spPr>
          <a:xfrm>
            <a:off x="6705600" y="5261404"/>
            <a:ext cx="2293674" cy="1442664"/>
          </a:xfrm>
          <a:prstGeom prst="rect">
            <a:avLst/>
          </a:prstGeom>
        </p:spPr>
      </p:pic>
      <p:pic>
        <p:nvPicPr>
          <p:cNvPr id="13" name="Picture 12">
            <a:extLst>
              <a:ext uri="{FF2B5EF4-FFF2-40B4-BE49-F238E27FC236}">
                <a16:creationId xmlns:a16="http://schemas.microsoft.com/office/drawing/2014/main" id="{C703D0B7-F339-3846-8463-05FDC01468EA}"/>
              </a:ext>
            </a:extLst>
          </p:cNvPr>
          <p:cNvPicPr>
            <a:picLocks noChangeAspect="1"/>
          </p:cNvPicPr>
          <p:nvPr/>
        </p:nvPicPr>
        <p:blipFill>
          <a:blip r:embed="rId7"/>
          <a:stretch>
            <a:fillRect/>
          </a:stretch>
        </p:blipFill>
        <p:spPr>
          <a:xfrm>
            <a:off x="4042437" y="3943837"/>
            <a:ext cx="3810000" cy="2133600"/>
          </a:xfrm>
          <a:prstGeom prst="rect">
            <a:avLst/>
          </a:prstGeom>
        </p:spPr>
      </p:pic>
      <p:pic>
        <p:nvPicPr>
          <p:cNvPr id="14" name="Picture 13">
            <a:extLst>
              <a:ext uri="{FF2B5EF4-FFF2-40B4-BE49-F238E27FC236}">
                <a16:creationId xmlns:a16="http://schemas.microsoft.com/office/drawing/2014/main" id="{38F54FBF-3C06-D34D-A529-108F842C8785}"/>
              </a:ext>
            </a:extLst>
          </p:cNvPr>
          <p:cNvPicPr>
            <a:picLocks noChangeAspect="1"/>
          </p:cNvPicPr>
          <p:nvPr/>
        </p:nvPicPr>
        <p:blipFill>
          <a:blip r:embed="rId8"/>
          <a:stretch>
            <a:fillRect/>
          </a:stretch>
        </p:blipFill>
        <p:spPr>
          <a:xfrm>
            <a:off x="5114245" y="2761603"/>
            <a:ext cx="2061200" cy="1621260"/>
          </a:xfrm>
          <a:prstGeom prst="rect">
            <a:avLst/>
          </a:prstGeom>
        </p:spPr>
      </p:pic>
      <p:sp>
        <p:nvSpPr>
          <p:cNvPr id="15" name="TextBox 14">
            <a:extLst>
              <a:ext uri="{FF2B5EF4-FFF2-40B4-BE49-F238E27FC236}">
                <a16:creationId xmlns:a16="http://schemas.microsoft.com/office/drawing/2014/main" id="{F0B700F1-982F-443E-B4CF-053CFE42D81A}"/>
              </a:ext>
            </a:extLst>
          </p:cNvPr>
          <p:cNvSpPr txBox="1"/>
          <p:nvPr/>
        </p:nvSpPr>
        <p:spPr>
          <a:xfrm>
            <a:off x="4419600" y="164068"/>
            <a:ext cx="4724400" cy="369332"/>
          </a:xfrm>
          <a:prstGeom prst="rect">
            <a:avLst/>
          </a:prstGeom>
          <a:noFill/>
        </p:spPr>
        <p:txBody>
          <a:bodyPr wrap="square" rtlCol="0">
            <a:spAutoFit/>
          </a:bodyPr>
          <a:lstStyle/>
          <a:p>
            <a:pPr algn="r"/>
            <a:r>
              <a:rPr lang="en-US" dirty="0">
                <a:solidFill>
                  <a:srgbClr val="92D050"/>
                </a:solidFill>
                <a:latin typeface="Century Gothic" panose="020B0502020202020204" pitchFamily="34" charset="0"/>
              </a:rPr>
              <a:t>Newark 2020 New Business Opportunity</a:t>
            </a:r>
          </a:p>
        </p:txBody>
      </p:sp>
    </p:spTree>
    <p:extLst>
      <p:ext uri="{BB962C8B-B14F-4D97-AF65-F5344CB8AC3E}">
        <p14:creationId xmlns:p14="http://schemas.microsoft.com/office/powerpoint/2010/main" val="2427933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9D62FC2-E061-4E47-B7A5-2C2E2646ACA0}"/>
              </a:ext>
            </a:extLst>
          </p:cNvPr>
          <p:cNvSpPr/>
          <p:nvPr/>
        </p:nvSpPr>
        <p:spPr>
          <a:xfrm>
            <a:off x="4235824" y="605117"/>
            <a:ext cx="4755776" cy="5983946"/>
          </a:xfrm>
          <a:prstGeom prst="rect">
            <a:avLst/>
          </a:prstGeom>
        </p:spPr>
        <p:txBody>
          <a:bodyPr wrap="square">
            <a:spAutoFit/>
          </a:bodyPr>
          <a:lstStyle/>
          <a:p>
            <a:pPr marL="0" marR="0" lvl="0" indent="0" algn="l" defTabSz="806867" rtl="0" eaLnBrk="1" fontAlgn="auto" latinLnBrk="0" hangingPunct="1">
              <a:lnSpc>
                <a:spcPct val="100000"/>
              </a:lnSpc>
              <a:spcBef>
                <a:spcPts val="0"/>
              </a:spcBef>
              <a:spcAft>
                <a:spcPts val="0"/>
              </a:spcAft>
              <a:buClrTx/>
              <a:buSzTx/>
              <a:buFontTx/>
              <a:buNone/>
              <a:tabLst>
                <a:tab pos="201717" algn="l"/>
                <a:tab pos="453862" algn="l"/>
                <a:tab pos="1121208" algn="l"/>
                <a:tab pos="1443955" algn="l"/>
                <a:tab pos="1766702" algn="l"/>
                <a:tab pos="2654255" algn="l"/>
                <a:tab pos="3622495" algn="l"/>
              </a:tabLst>
              <a:defRPr/>
            </a:pPr>
            <a:r>
              <a:rPr kumimoji="0" lang="en-US" sz="1235" b="1"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Current Board Membership:</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Newark Equitable Growth Advisory Commission</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lang="en-US" sz="1235" dirty="0">
                <a:solidFill>
                  <a:prstClr val="black"/>
                </a:solidFill>
                <a:latin typeface="Century Gothic" panose="020B0502020202020204" pitchFamily="34" charset="0"/>
                <a:ea typeface="Times New Roman" panose="02020603050405020304" pitchFamily="18" charset="0"/>
              </a:rPr>
              <a:t>Rutgers Climate Neutrality and Resilience Task Force</a:t>
            </a:r>
            <a:endPar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endParaRP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Rutgers Institute for Corporate Social Innovation </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Rutgers Global Health Institute (Core Faculty Member)</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Rutgers Center for African Studies </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Rutgers Office for the Promotion of Women in Science, Engineering &amp; Mathematics (</a:t>
            </a:r>
            <a:r>
              <a:rPr kumimoji="0" lang="en-US" sz="1235" b="0" i="0" u="none" strike="noStrike" kern="1200" cap="none" spc="0" normalizeH="0" baseline="0" noProof="0" dirty="0" err="1">
                <a:ln>
                  <a:noFill/>
                </a:ln>
                <a:solidFill>
                  <a:prstClr val="black"/>
                </a:solidFill>
                <a:effectLst/>
                <a:uLnTx/>
                <a:uFillTx/>
                <a:latin typeface="Century Gothic" panose="020B0502020202020204" pitchFamily="34" charset="0"/>
                <a:ea typeface="Times New Roman" panose="02020603050405020304" pitchFamily="18" charset="0"/>
                <a:cs typeface="+mn-cs"/>
              </a:rPr>
              <a:t>WiSEM</a:t>
            </a: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 </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Rutgers Earth, Ocean and Atmospheric Science Institute</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Rutgers EOHSI Division of Global Environmental Health</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endPar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endParaRPr>
          </a:p>
          <a:p>
            <a:pPr marL="0" marR="0" lvl="0" indent="0" algn="l" defTabSz="806867" rtl="0" eaLnBrk="1" fontAlgn="auto" latinLnBrk="0" hangingPunct="1">
              <a:lnSpc>
                <a:spcPct val="100000"/>
              </a:lnSpc>
              <a:spcBef>
                <a:spcPts val="0"/>
              </a:spcBef>
              <a:spcAft>
                <a:spcPts val="0"/>
              </a:spcAft>
              <a:buClrTx/>
              <a:buSzTx/>
              <a:buFontTx/>
              <a:buNone/>
              <a:tabLst>
                <a:tab pos="201717" algn="l"/>
                <a:tab pos="453862" algn="l"/>
                <a:tab pos="1121208" algn="l"/>
                <a:tab pos="1443955" algn="l"/>
                <a:tab pos="1766702" algn="l"/>
                <a:tab pos="2654255" algn="l"/>
                <a:tab pos="3622495" algn="l"/>
              </a:tabLst>
              <a:defRPr/>
            </a:pPr>
            <a:r>
              <a:rPr kumimoji="0" lang="en-US" sz="1235" b="1"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Member:</a:t>
            </a:r>
          </a:p>
          <a:p>
            <a:pPr marL="0" marR="0" lvl="0" indent="0" algn="l" defTabSz="806867" rtl="0" eaLnBrk="1" fontAlgn="auto" latinLnBrk="0" hangingPunct="1">
              <a:lnSpc>
                <a:spcPct val="100000"/>
              </a:lnSpc>
              <a:spcBef>
                <a:spcPts val="0"/>
              </a:spcBef>
              <a:spcAft>
                <a:spcPts val="0"/>
              </a:spcAft>
              <a:buClrTx/>
              <a:buSzTx/>
              <a:buFontTx/>
              <a:buNone/>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Institute for Supply Management (ISM)</a:t>
            </a:r>
          </a:p>
          <a:p>
            <a:pPr marL="0" marR="0" lvl="0" indent="0" algn="l" defTabSz="806867" rtl="0" eaLnBrk="1" fontAlgn="auto" latinLnBrk="0" hangingPunct="1">
              <a:lnSpc>
                <a:spcPct val="100000"/>
              </a:lnSpc>
              <a:spcBef>
                <a:spcPts val="0"/>
              </a:spcBef>
              <a:spcAft>
                <a:spcPts val="0"/>
              </a:spcAft>
              <a:buClrTx/>
              <a:buSzTx/>
              <a:buFontTx/>
              <a:buNone/>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Chartered Institute of Procurement and Supply (CIPS)</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endPar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endParaRPr>
          </a:p>
          <a:p>
            <a:pPr marL="0" marR="0" lvl="0" indent="0" algn="l" defTabSz="806867" rtl="0" eaLnBrk="1" fontAlgn="auto" latinLnBrk="0" hangingPunct="1">
              <a:lnSpc>
                <a:spcPct val="100000"/>
              </a:lnSpc>
              <a:spcBef>
                <a:spcPts val="0"/>
              </a:spcBef>
              <a:spcAft>
                <a:spcPts val="0"/>
              </a:spcAft>
              <a:buClrTx/>
              <a:buSzTx/>
              <a:buFontTx/>
              <a:buNone/>
              <a:tabLst>
                <a:tab pos="201717" algn="l"/>
                <a:tab pos="453862" algn="l"/>
                <a:tab pos="1121208" algn="l"/>
                <a:tab pos="1443955" algn="l"/>
                <a:tab pos="1766702" algn="l"/>
                <a:tab pos="2654255" algn="l"/>
                <a:tab pos="3622495" algn="l"/>
              </a:tabLst>
              <a:defRPr/>
            </a:pPr>
            <a:r>
              <a:rPr kumimoji="0" lang="en-US" sz="1235" b="1"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Current Significant Research Project:</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Newark 2020-Buy Local  (Researcher, Board Member)</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Newark Anchor Collaborative (Steering Committee Member, Researcher)</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NJEDA (NJMEP Grant) NJ Manufacturing Research (NJMEP Board of Trustees)</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Center of Accelerated Real Time Analytics an NSF Industry/University Cooperative   </a:t>
            </a:r>
          </a:p>
          <a:p>
            <a:pPr marL="403433" marR="0" lvl="0" indent="0" algn="l" defTabSz="806867" rtl="0" eaLnBrk="1" fontAlgn="auto" latinLnBrk="0" hangingPunct="1">
              <a:lnSpc>
                <a:spcPct val="100000"/>
              </a:lnSpc>
              <a:spcBef>
                <a:spcPts val="0"/>
              </a:spcBef>
              <a:spcAft>
                <a:spcPts val="0"/>
              </a:spcAft>
              <a:buClrTx/>
              <a:buSzTx/>
              <a:buFontTx/>
              <a:buNone/>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 Research Center (Researcher)</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Rutgers Energy Institute (Associate Director and Researcher)</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Rutgers </a:t>
            </a:r>
            <a:r>
              <a:rPr kumimoji="0" lang="en-US" sz="1235" b="0" i="0" u="none" strike="noStrike" kern="1200" cap="none" spc="0" normalizeH="0" baseline="0" noProof="0" dirty="0" err="1">
                <a:ln>
                  <a:noFill/>
                </a:ln>
                <a:solidFill>
                  <a:prstClr val="black"/>
                </a:solidFill>
                <a:effectLst/>
                <a:uLnTx/>
                <a:uFillTx/>
                <a:latin typeface="Century Gothic" panose="020B0502020202020204" pitchFamily="34" charset="0"/>
                <a:ea typeface="Times New Roman" panose="02020603050405020304" pitchFamily="18" charset="0"/>
                <a:cs typeface="+mn-cs"/>
              </a:rPr>
              <a:t>EcoComplex</a:t>
            </a: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 (Associate Director and Researcher)</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Rutgers Edison Papers (Board Member and Researcher)</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Rutgers CAIT (Researcher)</a:t>
            </a:r>
          </a:p>
          <a:p>
            <a:pPr marL="302575" marR="0" lvl="0" indent="-302575" algn="l" defTabSz="806867" rtl="0" eaLnBrk="1" fontAlgn="auto" latinLnBrk="0" hangingPunct="1">
              <a:lnSpc>
                <a:spcPct val="100000"/>
              </a:lnSpc>
              <a:spcBef>
                <a:spcPts val="0"/>
              </a:spcBef>
              <a:spcAft>
                <a:spcPts val="0"/>
              </a:spcAft>
              <a:buClrTx/>
              <a:buSzTx/>
              <a:buFont typeface="Symbol" panose="05050102010706020507" pitchFamily="18" charset="2"/>
              <a:buChar char=""/>
              <a:tabLst>
                <a:tab pos="201717" algn="l"/>
                <a:tab pos="453862" algn="l"/>
                <a:tab pos="1121208" algn="l"/>
                <a:tab pos="1443955" algn="l"/>
                <a:tab pos="1766702" algn="l"/>
                <a:tab pos="2654255" algn="l"/>
                <a:tab pos="3622495" algn="l"/>
              </a:tabLst>
              <a:defRPr/>
            </a:pPr>
            <a:r>
              <a:rPr kumimoji="0" lang="en-US" sz="1235" b="0" i="0" u="none" strike="noStrike" kern="1200" cap="none" spc="0" normalizeH="0" baseline="0" noProof="0" dirty="0">
                <a:ln>
                  <a:noFill/>
                </a:ln>
                <a:solidFill>
                  <a:prstClr val="black"/>
                </a:solidFill>
                <a:effectLst/>
                <a:uLnTx/>
                <a:uFillTx/>
                <a:latin typeface="Century Gothic" panose="020B0502020202020204" pitchFamily="34" charset="0"/>
                <a:ea typeface="Times New Roman" panose="02020603050405020304" pitchFamily="18" charset="0"/>
                <a:cs typeface="+mn-cs"/>
              </a:rPr>
              <a:t>Rutgers SEBS (Researcher)</a:t>
            </a:r>
          </a:p>
        </p:txBody>
      </p:sp>
      <p:sp>
        <p:nvSpPr>
          <p:cNvPr id="3" name="Rectangle 2">
            <a:extLst>
              <a:ext uri="{FF2B5EF4-FFF2-40B4-BE49-F238E27FC236}">
                <a16:creationId xmlns:a16="http://schemas.microsoft.com/office/drawing/2014/main" id="{EDA5E77F-79AA-4881-8444-88B1573FF260}"/>
              </a:ext>
            </a:extLst>
          </p:cNvPr>
          <p:cNvSpPr/>
          <p:nvPr/>
        </p:nvSpPr>
        <p:spPr>
          <a:xfrm>
            <a:off x="268941" y="739588"/>
            <a:ext cx="3765176" cy="5957015"/>
          </a:xfrm>
          <a:prstGeom prst="rect">
            <a:avLst/>
          </a:prstGeom>
        </p:spPr>
        <p:txBody>
          <a:bodyPr wrap="square">
            <a:spAutoFit/>
          </a:bodyPr>
          <a:lstStyle/>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588" b="1"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Kevin Lyons, Ph.D. </a:t>
            </a:r>
          </a:p>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Rutgers – 31 Years (Faculty-CPO)</a:t>
            </a:r>
          </a:p>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 Peter’s Medical Center – 2 Years</a:t>
            </a:r>
          </a:p>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U.S. Air Force – 6 years</a:t>
            </a:r>
          </a:p>
          <a:p>
            <a:pPr marL="0" marR="0" lvl="0" indent="0" algn="l"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Ph.D. Supply Chain Management and Environmental Management</a:t>
            </a:r>
          </a:p>
          <a:p>
            <a:pPr marL="0" marR="0" lvl="0" indent="0" algn="l"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806867" rtl="0" eaLnBrk="1" fontAlgn="auto" latinLnBrk="0" hangingPunct="1">
              <a:lnSpc>
                <a:spcPct val="100000"/>
              </a:lnSpc>
              <a:spcBef>
                <a:spcPts val="0"/>
              </a:spcBef>
              <a:spcAft>
                <a:spcPts val="0"/>
              </a:spcAft>
              <a:buClrTx/>
              <a:buSzTx/>
              <a:buFontTx/>
              <a:buNone/>
              <a:tabLst/>
              <a:defRPr/>
            </a:pPr>
            <a:r>
              <a:rPr kumimoji="0" lang="en-US" sz="1588"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Areas of Research/Work:</a:t>
            </a:r>
          </a:p>
          <a:p>
            <a:pPr marL="0" marR="0" lvl="0" indent="0" algn="l" defTabSz="806867" rtl="0" eaLnBrk="1" fontAlgn="auto" latinLnBrk="0" hangingPunct="1">
              <a:lnSpc>
                <a:spcPct val="100000"/>
              </a:lnSpc>
              <a:spcBef>
                <a:spcPts val="0"/>
              </a:spcBef>
              <a:spcAft>
                <a:spcPts val="0"/>
              </a:spcAft>
              <a:buClrTx/>
              <a:buSzTx/>
              <a:buFontTx/>
              <a:buNone/>
              <a:tabLst/>
              <a:defRPr/>
            </a:pPr>
            <a:endPar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Procurement – Supply Chain Management</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Supplier Diversity </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Economic Development – Social Impact – Social Determinants of Health (Newark 2020)</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Complex Decision Analysis</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Manufacturing </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Supply Chain Workforce Development</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Environmental Sustainability</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Mandela Washington Fellowship</a:t>
            </a:r>
          </a:p>
          <a:p>
            <a:pPr marL="252146" marR="0" lvl="0" indent="-252146" algn="l" defTabSz="8068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588"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Sub-Saharan Africa Agriculture and Entrepreneurship</a:t>
            </a:r>
          </a:p>
        </p:txBody>
      </p:sp>
    </p:spTree>
    <p:extLst>
      <p:ext uri="{BB962C8B-B14F-4D97-AF65-F5344CB8AC3E}">
        <p14:creationId xmlns:p14="http://schemas.microsoft.com/office/powerpoint/2010/main" val="12439621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Line 1">
            <a:extLst>
              <a:ext uri="{FF2B5EF4-FFF2-40B4-BE49-F238E27FC236}">
                <a16:creationId xmlns:a16="http://schemas.microsoft.com/office/drawing/2014/main" id="{72B509DF-FD13-42DE-8758-0C6D9C8C46F8}"/>
              </a:ext>
            </a:extLst>
          </p:cNvPr>
          <p:cNvSpPr>
            <a:spLocks noChangeShapeType="1"/>
          </p:cNvSpPr>
          <p:nvPr/>
        </p:nvSpPr>
        <p:spPr bwMode="auto">
          <a:xfrm>
            <a:off x="0" y="1828800"/>
            <a:ext cx="9144000" cy="1588"/>
          </a:xfrm>
          <a:prstGeom prst="line">
            <a:avLst/>
          </a:prstGeom>
          <a:noFill/>
          <a:ln w="38100">
            <a:solidFill>
              <a:srgbClr val="0C2577"/>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3730" name="Rectangle 2">
            <a:hlinkClick r:id="rId2"/>
            <a:extLst>
              <a:ext uri="{FF2B5EF4-FFF2-40B4-BE49-F238E27FC236}">
                <a16:creationId xmlns:a16="http://schemas.microsoft.com/office/drawing/2014/main" id="{27AEDCB7-CA21-4E98-95C3-1ED20C8D4D40}"/>
              </a:ext>
            </a:extLst>
          </p:cNvPr>
          <p:cNvSpPr>
            <a:spLocks noChangeArrowheads="1"/>
          </p:cNvSpPr>
          <p:nvPr/>
        </p:nvSpPr>
        <p:spPr bwMode="auto">
          <a:xfrm>
            <a:off x="2619375" y="3190875"/>
            <a:ext cx="39433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848589"/>
              </a:solidFill>
              <a:effectLst/>
              <a:uLnTx/>
              <a:uFillTx/>
              <a:latin typeface="Century Gothic" panose="020B0502020202020204" pitchFamily="34" charset="0"/>
              <a:ea typeface="ヒラギノ明朝 ProN W3"/>
              <a:cs typeface="ヒラギノ明朝 ProN W3"/>
              <a:sym typeface="Times New Roman" panose="02020603050405020304" pitchFamily="18" charset="0"/>
            </a:endParaRPr>
          </a:p>
        </p:txBody>
      </p:sp>
      <p:grpSp>
        <p:nvGrpSpPr>
          <p:cNvPr id="73731" name="Group 3">
            <a:extLst>
              <a:ext uri="{FF2B5EF4-FFF2-40B4-BE49-F238E27FC236}">
                <a16:creationId xmlns:a16="http://schemas.microsoft.com/office/drawing/2014/main" id="{CAD74C0B-7770-4E43-A174-840E3F263F96}"/>
              </a:ext>
            </a:extLst>
          </p:cNvPr>
          <p:cNvGrpSpPr>
            <a:grpSpLocks/>
          </p:cNvGrpSpPr>
          <p:nvPr/>
        </p:nvGrpSpPr>
        <p:grpSpPr bwMode="auto">
          <a:xfrm>
            <a:off x="1979613" y="6581775"/>
            <a:ext cx="5970587" cy="276225"/>
            <a:chOff x="0" y="0"/>
            <a:chExt cx="3760" cy="174"/>
          </a:xfrm>
        </p:grpSpPr>
        <p:sp>
          <p:nvSpPr>
            <p:cNvPr id="73743" name="Rectangle 4">
              <a:extLst>
                <a:ext uri="{FF2B5EF4-FFF2-40B4-BE49-F238E27FC236}">
                  <a16:creationId xmlns:a16="http://schemas.microsoft.com/office/drawing/2014/main" id="{A23804D3-5896-43ED-AF0B-ED4C7DA7796F}"/>
                </a:ext>
              </a:extLst>
            </p:cNvPr>
            <p:cNvSpPr>
              <a:spLocks noChangeArrowheads="1"/>
            </p:cNvSpPr>
            <p:nvPr/>
          </p:nvSpPr>
          <p:spPr bwMode="auto">
            <a:xfrm>
              <a:off x="0" y="0"/>
              <a:ext cx="3752" cy="1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200" b="0" i="0" u="none" strike="noStrike" kern="1200" cap="none" spc="0" normalizeH="0" baseline="0" noProof="0">
                <a:ln>
                  <a:noFill/>
                </a:ln>
                <a:solidFill>
                  <a:srgbClr val="848589"/>
                </a:solidFill>
                <a:effectLst/>
                <a:uLnTx/>
                <a:uFillTx/>
                <a:latin typeface="Times New Roman" panose="02020603050405020304" pitchFamily="18" charset="0"/>
                <a:ea typeface="ヒラギノ明朝 ProN W3"/>
                <a:cs typeface="ヒラギノ明朝 ProN W3"/>
                <a:sym typeface="Times New Roman" panose="02020603050405020304" pitchFamily="18" charset="0"/>
              </a:endParaRPr>
            </a:p>
          </p:txBody>
        </p:sp>
        <p:sp>
          <p:nvSpPr>
            <p:cNvPr id="73744" name="Rectangle 5">
              <a:extLst>
                <a:ext uri="{FF2B5EF4-FFF2-40B4-BE49-F238E27FC236}">
                  <a16:creationId xmlns:a16="http://schemas.microsoft.com/office/drawing/2014/main" id="{8AA263E9-FD47-4995-B735-B033D46B4F64}"/>
                </a:ext>
              </a:extLst>
            </p:cNvPr>
            <p:cNvSpPr>
              <a:spLocks noChangeArrowheads="1"/>
            </p:cNvSpPr>
            <p:nvPr/>
          </p:nvSpPr>
          <p:spPr bwMode="auto">
            <a:xfrm>
              <a:off x="0" y="0"/>
              <a:ext cx="3760" cy="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3968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9688" marR="0" lvl="0" indent="0" algn="ctr" defTabSz="914400" rtl="0" eaLnBrk="0" fontAlgn="base" latinLnBrk="0" hangingPunct="0">
                <a:lnSpc>
                  <a:spcPct val="100000"/>
                </a:lnSpc>
                <a:spcBef>
                  <a:spcPts val="750"/>
                </a:spcBef>
                <a:spcAft>
                  <a:spcPct val="0"/>
                </a:spcAft>
                <a:buClrTx/>
                <a:buSzTx/>
                <a:buFontTx/>
                <a:buNone/>
                <a:tabLst/>
                <a:defRPr/>
              </a:pPr>
              <a:r>
                <a:rPr kumimoji="0" lang="en-US" altLang="en-US" sz="1200" b="0" i="0" u="none" strike="noStrike" kern="1200" cap="none" spc="0" normalizeH="0" baseline="0" noProof="0">
                  <a:ln>
                    <a:noFill/>
                  </a:ln>
                  <a:solidFill>
                    <a:srgbClr val="099B17"/>
                  </a:solidFill>
                  <a:effectLst/>
                  <a:uLnTx/>
                  <a:uFillTx/>
                  <a:latin typeface="Times New Roman" panose="02020603050405020304" pitchFamily="18" charset="0"/>
                  <a:ea typeface="ＭＳ Ｐゴシック" panose="020B0600070205080204" pitchFamily="34" charset="-128"/>
                  <a:cs typeface="ヒラギノ明朝 ProN W3"/>
                  <a:sym typeface="Times New Roman" panose="02020603050405020304" pitchFamily="18" charset="0"/>
                </a:rPr>
                <a:t>Kevin Lyons, Ph.D. </a:t>
              </a:r>
              <a:r>
                <a:rPr kumimoji="0" lang="en-US" altLang="en-US" sz="1200" b="0" i="0" u="sng" strike="noStrike" kern="1200" cap="none" spc="0" normalizeH="0" baseline="0" noProof="0">
                  <a:ln>
                    <a:noFill/>
                  </a:ln>
                  <a:solidFill>
                    <a:srgbClr val="000000"/>
                  </a:solidFill>
                  <a:effectLst/>
                  <a:uLnTx/>
                  <a:uFillTx/>
                  <a:latin typeface="Times New Roman Bold Italic" panose="02020703060505090304" pitchFamily="18" charset="0"/>
                  <a:ea typeface="ＭＳ Ｐゴシック" panose="020B0600070205080204" pitchFamily="34" charset="-128"/>
                  <a:cs typeface="ヒラギノ明朝 ProN W3"/>
                  <a:sym typeface="Times New Roman Bold Italic" panose="02020703060505090304" pitchFamily="18" charset="0"/>
                </a:rPr>
                <a:t>http://purchasing.rutgers.edu/green</a:t>
              </a:r>
              <a:r>
                <a:rPr kumimoji="0" lang="en-US" altLang="en-US" sz="1200" b="0" i="0" u="none" strike="noStrike" kern="1200" cap="none" spc="0" normalizeH="0" baseline="0" noProof="0">
                  <a:ln>
                    <a:noFill/>
                  </a:ln>
                  <a:solidFill>
                    <a:srgbClr val="FF0000"/>
                  </a:solidFill>
                  <a:effectLst/>
                  <a:uLnTx/>
                  <a:uFillTx/>
                  <a:latin typeface="Times" panose="02020603050405020304" pitchFamily="18" charset="0"/>
                  <a:ea typeface="ＭＳ Ｐゴシック" panose="020B0600070205080204" pitchFamily="34" charset="-128"/>
                  <a:cs typeface="ヒラギノ明朝 ProN W3"/>
                  <a:sym typeface="Times" panose="02020603050405020304" pitchFamily="18" charset="0"/>
                </a:rPr>
                <a:t>	</a:t>
              </a:r>
            </a:p>
          </p:txBody>
        </p:sp>
      </p:grpSp>
      <p:sp>
        <p:nvSpPr>
          <p:cNvPr id="73732" name="Rectangle 7">
            <a:extLst>
              <a:ext uri="{FF2B5EF4-FFF2-40B4-BE49-F238E27FC236}">
                <a16:creationId xmlns:a16="http://schemas.microsoft.com/office/drawing/2014/main" id="{C2746E8B-C999-4495-AE8B-0AE62C80703C}"/>
              </a:ext>
            </a:extLst>
          </p:cNvPr>
          <p:cNvSpPr>
            <a:spLocks noGrp="1" noChangeArrowheads="1"/>
          </p:cNvSpPr>
          <p:nvPr>
            <p:ph type="title"/>
          </p:nvPr>
        </p:nvSpPr>
        <p:spPr bwMode="auto">
          <a:xfrm>
            <a:off x="762000" y="725488"/>
            <a:ext cx="7924800" cy="144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30479" bIns="45720" numCol="1" anchor="t" anchorCtr="0" compatLnSpc="1">
            <a:prstTxWarp prst="textNoShape">
              <a:avLst/>
            </a:prstTxWarp>
          </a:bodyPr>
          <a:lstStyle/>
          <a:p>
            <a:r>
              <a:rPr lang="en-US" altLang="en-US" sz="2800" dirty="0">
                <a:solidFill>
                  <a:srgbClr val="005CE7"/>
                </a:solidFill>
                <a:latin typeface="Century Gothic" panose="020B0502020202020204" pitchFamily="34" charset="0"/>
                <a:cs typeface="Times New Roman Italic" panose="02020503050405090304" pitchFamily="18" charset="0"/>
                <a:sym typeface="Times New Roman Italic" panose="02020503050405090304" pitchFamily="18" charset="0"/>
              </a:rPr>
              <a:t>30% Cost 25% Energy 35% Waste  Reduction</a:t>
            </a:r>
            <a:br>
              <a:rPr lang="en-US" altLang="en-US" sz="2800" dirty="0">
                <a:latin typeface="Century Gothic" panose="020B0502020202020204" pitchFamily="34" charset="0"/>
              </a:rPr>
            </a:br>
            <a:r>
              <a:rPr lang="en-US" altLang="en-US" sz="2800" dirty="0">
                <a:latin typeface="Century Gothic" panose="020B0502020202020204" pitchFamily="34" charset="0"/>
              </a:rPr>
              <a:t>Rutgers PC-Laptop Purchasing Program</a:t>
            </a:r>
          </a:p>
        </p:txBody>
      </p:sp>
      <p:sp>
        <p:nvSpPr>
          <p:cNvPr id="51206" name="Rectangle 9">
            <a:extLst>
              <a:ext uri="{FF2B5EF4-FFF2-40B4-BE49-F238E27FC236}">
                <a16:creationId xmlns:a16="http://schemas.microsoft.com/office/drawing/2014/main" id="{5179B4BB-0B86-FC45-A9AE-8041A3E6B551}"/>
              </a:ext>
            </a:extLst>
          </p:cNvPr>
          <p:cNvSpPr>
            <a:spLocks noChangeArrowheads="1"/>
          </p:cNvSpPr>
          <p:nvPr/>
        </p:nvSpPr>
        <p:spPr bwMode="auto">
          <a:xfrm>
            <a:off x="3886200" y="1828800"/>
            <a:ext cx="51435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40639" bIns="0"/>
          <a:lstStyle>
            <a:lvl1pPr marL="496888" indent="-4572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496888" marR="0" lvl="0" indent="-457200" algn="l" defTabSz="914400" rtl="0" eaLnBrk="0" fontAlgn="base" latinLnBrk="0" hangingPunct="0">
              <a:lnSpc>
                <a:spcPct val="100000"/>
              </a:lnSpc>
              <a:spcBef>
                <a:spcPts val="1350"/>
              </a:spcBef>
              <a:spcAft>
                <a:spcPct val="0"/>
              </a:spcAft>
              <a:buClr>
                <a:srgbClr val="000000"/>
              </a:buClr>
              <a:buSzTx/>
              <a:buFontTx/>
              <a:buChar char="•"/>
              <a:tabLst/>
              <a:defRPr/>
            </a:pPr>
            <a:r>
              <a:rPr kumimoji="0" lang="en-US" altLang="en-US" sz="215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ヒラギノ明朝 ProN W3" panose="02020300000000000000" pitchFamily="18" charset="-128"/>
                <a:sym typeface="Times New Roman" panose="02020603050405020304" pitchFamily="18" charset="0"/>
              </a:rPr>
              <a:t>EPEAT/ISO 14001</a:t>
            </a:r>
          </a:p>
          <a:p>
            <a:pPr marL="496888" marR="0" lvl="0" indent="-457200" algn="l" defTabSz="914400" rtl="0" eaLnBrk="0" fontAlgn="base" latinLnBrk="0" hangingPunct="0">
              <a:lnSpc>
                <a:spcPct val="100000"/>
              </a:lnSpc>
              <a:spcBef>
                <a:spcPts val="1350"/>
              </a:spcBef>
              <a:spcAft>
                <a:spcPct val="0"/>
              </a:spcAft>
              <a:buClr>
                <a:srgbClr val="000000"/>
              </a:buClr>
              <a:buSzTx/>
              <a:buFontTx/>
              <a:buChar char="•"/>
              <a:tabLst/>
              <a:defRPr/>
            </a:pPr>
            <a:r>
              <a:rPr kumimoji="0" lang="en-US" altLang="en-US" sz="215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ヒラギノ明朝 ProN W3" panose="02020300000000000000" pitchFamily="18" charset="-128"/>
                <a:sym typeface="Times New Roman" panose="02020603050405020304" pitchFamily="18" charset="0"/>
              </a:rPr>
              <a:t>Energy Star</a:t>
            </a:r>
          </a:p>
          <a:p>
            <a:pPr marL="496888" marR="0" lvl="0" indent="-457200" algn="l" defTabSz="914400" rtl="0" eaLnBrk="0" fontAlgn="base" latinLnBrk="0" hangingPunct="0">
              <a:lnSpc>
                <a:spcPct val="100000"/>
              </a:lnSpc>
              <a:spcBef>
                <a:spcPts val="1350"/>
              </a:spcBef>
              <a:spcAft>
                <a:spcPct val="0"/>
              </a:spcAft>
              <a:buClr>
                <a:srgbClr val="000000"/>
              </a:buClr>
              <a:buSzTx/>
              <a:buFontTx/>
              <a:buChar char="•"/>
              <a:tabLst/>
              <a:defRPr/>
            </a:pPr>
            <a:r>
              <a:rPr kumimoji="0" lang="en-US" altLang="en-US" sz="215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ヒラギノ明朝 ProN W3" panose="02020300000000000000" pitchFamily="18" charset="-128"/>
                <a:sym typeface="Times New Roman" panose="02020603050405020304" pitchFamily="18" charset="0"/>
              </a:rPr>
              <a:t>Environmental </a:t>
            </a:r>
            <a:r>
              <a:rPr kumimoji="0" lang="en-US" altLang="en-US" sz="2150" b="0" i="0" u="none" strike="noStrike" kern="1200" cap="none" spc="0" normalizeH="0" baseline="0" noProof="0" dirty="0" err="1">
                <a:ln>
                  <a:noFill/>
                </a:ln>
                <a:solidFill>
                  <a:srgbClr val="000000"/>
                </a:solidFill>
                <a:effectLst/>
                <a:uLnTx/>
                <a:uFillTx/>
                <a:latin typeface="Century Gothic" panose="020B0502020202020204" pitchFamily="34" charset="0"/>
                <a:ea typeface="ＭＳ Ｐゴシック" panose="020B0600070205080204" pitchFamily="34" charset="-128"/>
                <a:cs typeface="ヒラギノ明朝 ProN W3" panose="02020300000000000000" pitchFamily="18" charset="-128"/>
                <a:sym typeface="Times New Roman" panose="02020603050405020304" pitchFamily="18" charset="0"/>
              </a:rPr>
              <a:t>Mgt</a:t>
            </a:r>
            <a:r>
              <a:rPr kumimoji="0" lang="en-US" altLang="en-US" sz="215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ヒラギノ明朝 ProN W3" panose="02020300000000000000" pitchFamily="18" charset="-128"/>
                <a:sym typeface="Times New Roman" panose="02020603050405020304" pitchFamily="18" charset="0"/>
              </a:rPr>
              <a:t> Plan (Take-Back and </a:t>
            </a:r>
            <a:r>
              <a:rPr kumimoji="0" lang="en-US" altLang="en-US" sz="2150" b="0" i="0" u="none" strike="noStrike" kern="1200" cap="none" spc="0" normalizeH="0" baseline="0" noProof="0" dirty="0" err="1">
                <a:ln>
                  <a:noFill/>
                </a:ln>
                <a:solidFill>
                  <a:srgbClr val="000000"/>
                </a:solidFill>
                <a:effectLst/>
                <a:uLnTx/>
                <a:uFillTx/>
                <a:latin typeface="Century Gothic" panose="020B0502020202020204" pitchFamily="34" charset="0"/>
                <a:ea typeface="ＭＳ Ｐゴシック" panose="020B0600070205080204" pitchFamily="34" charset="-128"/>
                <a:cs typeface="ヒラギノ明朝 ProN W3" panose="02020300000000000000" pitchFamily="18" charset="-128"/>
                <a:sym typeface="Times New Roman" panose="02020603050405020304" pitchFamily="18" charset="0"/>
              </a:rPr>
              <a:t>Mfg</a:t>
            </a:r>
            <a:r>
              <a:rPr kumimoji="0" lang="en-US" altLang="en-US" sz="215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ヒラギノ明朝 ProN W3" panose="02020300000000000000" pitchFamily="18" charset="-128"/>
                <a:sym typeface="Times New Roman" panose="02020603050405020304" pitchFamily="18" charset="0"/>
              </a:rPr>
              <a:t> RU Products)</a:t>
            </a:r>
          </a:p>
          <a:p>
            <a:pPr marL="496888" marR="0" lvl="0" indent="-457200" algn="l" defTabSz="914400" rtl="0" eaLnBrk="0" fontAlgn="base" latinLnBrk="0" hangingPunct="0">
              <a:lnSpc>
                <a:spcPct val="100000"/>
              </a:lnSpc>
              <a:spcBef>
                <a:spcPts val="1350"/>
              </a:spcBef>
              <a:spcAft>
                <a:spcPct val="0"/>
              </a:spcAft>
              <a:buClr>
                <a:srgbClr val="000000"/>
              </a:buClr>
              <a:buSzTx/>
              <a:buFontTx/>
              <a:buChar char="•"/>
              <a:tabLst/>
              <a:defRPr/>
            </a:pPr>
            <a:r>
              <a:rPr kumimoji="0" lang="en-US" altLang="en-US" sz="215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ヒラギノ明朝 ProN W3" panose="02020300000000000000" pitchFamily="18" charset="-128"/>
                <a:sym typeface="Times New Roman" panose="02020603050405020304" pitchFamily="18" charset="0"/>
              </a:rPr>
              <a:t>Corporate Social and Environmental Reporting Criteria </a:t>
            </a:r>
          </a:p>
          <a:p>
            <a:pPr marL="496888" marR="0" lvl="0" indent="-457200" algn="l" defTabSz="914400" rtl="0" eaLnBrk="0" fontAlgn="base" latinLnBrk="0" hangingPunct="0">
              <a:lnSpc>
                <a:spcPct val="100000"/>
              </a:lnSpc>
              <a:spcBef>
                <a:spcPts val="1350"/>
              </a:spcBef>
              <a:spcAft>
                <a:spcPct val="0"/>
              </a:spcAft>
              <a:buClr>
                <a:srgbClr val="000000"/>
              </a:buClr>
              <a:buSzTx/>
              <a:buFontTx/>
              <a:buChar char="•"/>
              <a:tabLst/>
              <a:defRPr/>
            </a:pPr>
            <a:r>
              <a:rPr kumimoji="0" lang="en-US" altLang="en-US" sz="2150" b="0" i="0" u="none" strike="noStrike" kern="1200" cap="none" spc="0" normalizeH="0" baseline="0" noProof="0" dirty="0">
                <a:ln>
                  <a:noFill/>
                </a:ln>
                <a:solidFill>
                  <a:srgbClr val="000000"/>
                </a:solidFill>
                <a:effectLst/>
                <a:uLnTx/>
                <a:uFillTx/>
                <a:latin typeface="Century Gothic" panose="020B0502020202020204" pitchFamily="34" charset="0"/>
                <a:ea typeface="ＭＳ Ｐゴシック" panose="020B0600070205080204" pitchFamily="34" charset="-128"/>
                <a:cs typeface="ヒラギノ明朝 ProN W3" panose="02020300000000000000" pitchFamily="18" charset="-128"/>
                <a:sym typeface="Times New Roman" panose="02020603050405020304" pitchFamily="18" charset="0"/>
              </a:rPr>
              <a:t>Extended Product Responsibility (Recycling On-Site)</a:t>
            </a:r>
          </a:p>
        </p:txBody>
      </p:sp>
      <p:sp>
        <p:nvSpPr>
          <p:cNvPr id="73734" name="Rectangle 10">
            <a:extLst>
              <a:ext uri="{FF2B5EF4-FFF2-40B4-BE49-F238E27FC236}">
                <a16:creationId xmlns:a16="http://schemas.microsoft.com/office/drawing/2014/main" id="{50EAD391-63FA-4211-A058-FD8A4F6AC29D}"/>
              </a:ext>
            </a:extLst>
          </p:cNvPr>
          <p:cNvSpPr>
            <a:spLocks noChangeArrowheads="1"/>
          </p:cNvSpPr>
          <p:nvPr/>
        </p:nvSpPr>
        <p:spPr bwMode="auto">
          <a:xfrm>
            <a:off x="4875213" y="152400"/>
            <a:ext cx="4008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40639" bIns="0">
            <a:spAutoFit/>
          </a:bodyPr>
          <a:lstStyle>
            <a:lvl1pPr marL="39688">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39688"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ヒラギノ明朝 ProN W3"/>
                <a:sym typeface="Times New Roman" panose="02020603050405020304" pitchFamily="18" charset="0"/>
              </a:rPr>
              <a:t>Greening RU RFPs &amp; Contracts</a:t>
            </a:r>
          </a:p>
        </p:txBody>
      </p:sp>
      <p:pic>
        <p:nvPicPr>
          <p:cNvPr id="73735" name="Picture 11">
            <a:extLst>
              <a:ext uri="{FF2B5EF4-FFF2-40B4-BE49-F238E27FC236}">
                <a16:creationId xmlns:a16="http://schemas.microsoft.com/office/drawing/2014/main" id="{68EBEBD0-0A6A-40FE-9155-7DCABB320430}"/>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581400"/>
            <a:ext cx="990600" cy="85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12">
            <a:extLst>
              <a:ext uri="{FF2B5EF4-FFF2-40B4-BE49-F238E27FC236}">
                <a16:creationId xmlns:a16="http://schemas.microsoft.com/office/drawing/2014/main" id="{98201AFE-C8A1-4EBD-9D96-32E839EA5AB4}"/>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905000"/>
            <a:ext cx="25146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7" name="Picture 13">
            <a:extLst>
              <a:ext uri="{FF2B5EF4-FFF2-40B4-BE49-F238E27FC236}">
                <a16:creationId xmlns:a16="http://schemas.microsoft.com/office/drawing/2014/main" id="{94FD13B8-3566-4CE8-913A-06D378E09814}"/>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3900488"/>
            <a:ext cx="178117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8" name="Picture 14">
            <a:extLst>
              <a:ext uri="{FF2B5EF4-FFF2-40B4-BE49-F238E27FC236}">
                <a16:creationId xmlns:a16="http://schemas.microsoft.com/office/drawing/2014/main" id="{BEC13590-BE30-492D-9B5B-2570158CE567}"/>
              </a:ext>
            </a:extLst>
          </p:cNvPr>
          <p:cNvPicPr>
            <a:picLocks noChangeArrowheads="1"/>
          </p:cNvPicPr>
          <p:nvPr/>
        </p:nvPicPr>
        <p:blipFill>
          <a:blip r:embed="rId6">
            <a:extLst>
              <a:ext uri="{28A0092B-C50C-407E-A947-70E740481C1C}">
                <a14:useLocalDpi xmlns:a14="http://schemas.microsoft.com/office/drawing/2010/main" val="0"/>
              </a:ext>
            </a:extLst>
          </a:blip>
          <a:srcRect t="27937" r="19998" b="19115"/>
          <a:stretch>
            <a:fillRect/>
          </a:stretch>
        </p:blipFill>
        <p:spPr bwMode="auto">
          <a:xfrm>
            <a:off x="990600" y="2976563"/>
            <a:ext cx="2819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0" name="Picture 16">
            <a:extLst>
              <a:ext uri="{FF2B5EF4-FFF2-40B4-BE49-F238E27FC236}">
                <a16:creationId xmlns:a16="http://schemas.microsoft.com/office/drawing/2014/main" id="{78731E98-D91D-4888-B39E-122A342E20C7}"/>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5588" y="1965325"/>
            <a:ext cx="963612"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1" name="Picture 17">
            <a:extLst>
              <a:ext uri="{FF2B5EF4-FFF2-40B4-BE49-F238E27FC236}">
                <a16:creationId xmlns:a16="http://schemas.microsoft.com/office/drawing/2014/main" id="{3C286A5A-D3E8-40B2-B1C4-EB7CD0A7CE7C}"/>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2154238"/>
            <a:ext cx="1143000" cy="54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42" name="Picture 18">
            <a:extLst>
              <a:ext uri="{FF2B5EF4-FFF2-40B4-BE49-F238E27FC236}">
                <a16:creationId xmlns:a16="http://schemas.microsoft.com/office/drawing/2014/main" id="{3E9CBA7B-8D86-4072-B9E5-00456F2D1D3C}"/>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4538663"/>
            <a:ext cx="3352800" cy="2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9">
            <a:extLst>
              <a:ext uri="{FF2B5EF4-FFF2-40B4-BE49-F238E27FC236}">
                <a16:creationId xmlns:a16="http://schemas.microsoft.com/office/drawing/2014/main" id="{B2434482-36DA-9C4A-A64A-603F3D6F18F9}"/>
              </a:ext>
            </a:extLst>
          </p:cNvPr>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56297" y="5189538"/>
            <a:ext cx="3657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a:extLst>
              <a:ext uri="{FF2B5EF4-FFF2-40B4-BE49-F238E27FC236}">
                <a16:creationId xmlns:a16="http://schemas.microsoft.com/office/drawing/2014/main" id="{E972A028-701C-D448-AE34-8081BC9AA1D2}"/>
              </a:ext>
            </a:extLst>
          </p:cNvPr>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58000" y="5189538"/>
            <a:ext cx="2286000" cy="169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Line 1"/>
          <p:cNvSpPr>
            <a:spLocks noChangeShapeType="1"/>
          </p:cNvSpPr>
          <p:nvPr/>
        </p:nvSpPr>
        <p:spPr bwMode="auto">
          <a:xfrm>
            <a:off x="2975" y="1829841"/>
            <a:ext cx="9138051" cy="1587"/>
          </a:xfrm>
          <a:prstGeom prst="line">
            <a:avLst/>
          </a:prstGeom>
          <a:noFill/>
          <a:ln w="38100">
            <a:solidFill>
              <a:srgbClr val="0C2577"/>
            </a:solidFill>
            <a:round/>
            <a:headEnd/>
            <a:tailEnd/>
          </a:ln>
          <a:extLst>
            <a:ext uri="{909E8E84-426E-40dd-AFC4-6F175D3DCCD1}">
              <a14:hiddenFill xmlns="" xmlns:a14="http://schemas.microsoft.com/office/drawing/2010/main">
                <a:noFill/>
              </a14:hiddenFill>
            </a:ext>
          </a:extLst>
        </p:spPr>
        <p:txBody>
          <a:bodyPr lIns="0" tIns="0" rIns="0" bIns="0"/>
          <a:lstStyle/>
          <a:p>
            <a:pPr defTabSz="913833" eaLnBrk="1" hangingPunct="1"/>
            <a:endParaRPr lang="en-US" sz="1200">
              <a:solidFill>
                <a:srgbClr val="848589"/>
              </a:solidFill>
              <a:latin typeface="Times New Roman"/>
              <a:ea typeface="ヒラギノ明朝 ProN W3"/>
              <a:cs typeface="ヒラギノ明朝 ProN W3"/>
              <a:sym typeface="Times New Roman" charset="0"/>
            </a:endParaRPr>
          </a:p>
        </p:txBody>
      </p:sp>
      <p:sp>
        <p:nvSpPr>
          <p:cNvPr id="86018" name="Rectangle 2">
            <a:hlinkClick r:id="rId2"/>
          </p:cNvPr>
          <p:cNvSpPr>
            <a:spLocks/>
          </p:cNvSpPr>
          <p:nvPr/>
        </p:nvSpPr>
        <p:spPr bwMode="auto">
          <a:xfrm>
            <a:off x="2620646" y="3191031"/>
            <a:ext cx="3928093" cy="475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defTabSz="913833" eaLnBrk="1" hangingPunct="1"/>
            <a:endParaRPr lang="en-US" sz="1200">
              <a:solidFill>
                <a:srgbClr val="848589"/>
              </a:solidFill>
              <a:latin typeface="Times New Roman"/>
              <a:ea typeface="ヒラギノ明朝 ProN W3"/>
              <a:cs typeface="ヒラギノ明朝 ProN W3"/>
              <a:sym typeface="Times New Roman" charset="0"/>
            </a:endParaRPr>
          </a:p>
        </p:txBody>
      </p:sp>
      <p:grpSp>
        <p:nvGrpSpPr>
          <p:cNvPr id="86019" name="Group 3"/>
          <p:cNvGrpSpPr>
            <a:grpSpLocks/>
          </p:cNvGrpSpPr>
          <p:nvPr/>
        </p:nvGrpSpPr>
        <p:grpSpPr bwMode="auto">
          <a:xfrm>
            <a:off x="1982886" y="6579733"/>
            <a:ext cx="5952425" cy="276045"/>
            <a:chOff x="0" y="0"/>
            <a:chExt cx="3752" cy="174"/>
          </a:xfrm>
        </p:grpSpPr>
        <p:sp>
          <p:nvSpPr>
            <p:cNvPr id="86038" name="Rectangle 4"/>
            <p:cNvSpPr>
              <a:spLocks/>
            </p:cNvSpPr>
            <p:nvPr/>
          </p:nvSpPr>
          <p:spPr bwMode="auto">
            <a:xfrm>
              <a:off x="0" y="0"/>
              <a:ext cx="3752" cy="174"/>
            </a:xfrm>
            <a:prstGeom prst="rect">
              <a:avLst/>
            </a:prstGeom>
            <a:solidFill>
              <a:srgbClr val="FFFFFF"/>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defTabSz="913833" eaLnBrk="1" hangingPunct="1"/>
              <a:endParaRPr lang="en-US" sz="1200">
                <a:solidFill>
                  <a:srgbClr val="848589"/>
                </a:solidFill>
                <a:latin typeface="Times New Roman"/>
                <a:ea typeface="ヒラギノ明朝 ProN W3"/>
                <a:cs typeface="ヒラギノ明朝 ProN W3"/>
                <a:sym typeface="Times New Roman" charset="0"/>
              </a:endParaRPr>
            </a:p>
          </p:txBody>
        </p:sp>
        <p:sp>
          <p:nvSpPr>
            <p:cNvPr id="86039" name="Rectangle 5"/>
            <p:cNvSpPr>
              <a:spLocks/>
            </p:cNvSpPr>
            <p:nvPr/>
          </p:nvSpPr>
          <p:spPr bwMode="auto">
            <a:xfrm>
              <a:off x="0" y="0"/>
              <a:ext cx="3752" cy="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13" bIns="0"/>
            <a:lstStyle/>
            <a:p>
              <a:pPr marL="39663" algn="ctr" defTabSz="913833" eaLnBrk="1" hangingPunct="1">
                <a:spcBef>
                  <a:spcPts val="750"/>
                </a:spcBef>
              </a:pPr>
              <a:r>
                <a:rPr lang="en-US" sz="1200">
                  <a:solidFill>
                    <a:srgbClr val="099B17"/>
                  </a:solidFill>
                  <a:latin typeface="Times New Roman"/>
                  <a:ea typeface="ＭＳ Ｐゴシック" charset="0"/>
                  <a:cs typeface="ＭＳ Ｐゴシック" charset="0"/>
                  <a:sym typeface="Times New Roman" charset="0"/>
                </a:rPr>
                <a:t>Kevin Lyons, Ph.D. </a:t>
              </a:r>
              <a:r>
                <a:rPr lang="en-US" sz="1200" u="sng">
                  <a:solidFill>
                    <a:srgbClr val="000000"/>
                  </a:solidFill>
                  <a:latin typeface="Times New Roman Bold Italic" charset="0"/>
                  <a:ea typeface="ＭＳ Ｐゴシック" charset="0"/>
                  <a:cs typeface="ＭＳ Ｐゴシック" charset="0"/>
                  <a:sym typeface="Times New Roman Bold Italic" charset="0"/>
                </a:rPr>
                <a:t>http://purchasing.rutgers.edu/green</a:t>
              </a:r>
              <a:r>
                <a:rPr lang="en-US" sz="1200">
                  <a:solidFill>
                    <a:srgbClr val="FF0000"/>
                  </a:solidFill>
                  <a:latin typeface="Times" charset="0"/>
                  <a:ea typeface="ＭＳ Ｐゴシック" charset="0"/>
                  <a:cs typeface="ＭＳ Ｐゴシック" charset="0"/>
                  <a:sym typeface="Times" charset="0"/>
                </a:rPr>
                <a:t>	</a:t>
              </a:r>
            </a:p>
          </p:txBody>
        </p:sp>
      </p:grpSp>
      <p:pic>
        <p:nvPicPr>
          <p:cNvPr id="86020"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5" y="2231"/>
            <a:ext cx="9138051" cy="615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9879" name="Rectangle 7"/>
          <p:cNvSpPr>
            <a:spLocks noGrp="1" noChangeArrowheads="1"/>
          </p:cNvSpPr>
          <p:nvPr>
            <p:ph type="title"/>
          </p:nvPr>
        </p:nvSpPr>
        <p:spPr>
          <a:xfrm>
            <a:off x="5942707" y="2231"/>
            <a:ext cx="3198318" cy="609204"/>
          </a:xfrm>
        </p:spPr>
        <p:txBody>
          <a:bodyPr vert="horz" wrap="square" lIns="35696" tIns="35696" rIns="81226" bIns="35696" numCol="1" anchor="ctr" anchorCtr="0" compatLnSpc="1">
            <a:prstTxWarp prst="textNoShape">
              <a:avLst/>
            </a:prstTxWarp>
          </a:bodyPr>
          <a:lstStyle/>
          <a:p>
            <a:pPr indent="0" algn="ctr" eaLnBrk="1" hangingPunct="1">
              <a:defRPr/>
            </a:pPr>
            <a:r>
              <a:rPr lang="en-US" sz="2398">
                <a:solidFill>
                  <a:srgbClr val="FFFFFF"/>
                </a:solidFill>
                <a:latin typeface="Century Gothic" panose="020B0502020202020204" pitchFamily="34" charset="0"/>
              </a:rPr>
              <a:t>Supplier Responses</a:t>
            </a:r>
          </a:p>
        </p:txBody>
      </p:sp>
      <p:pic>
        <p:nvPicPr>
          <p:cNvPr id="86022" name="Picture 8"/>
          <p:cNvPicPr>
            <a:picLocks noChangeArrowheads="1"/>
          </p:cNvPicPr>
          <p:nvPr/>
        </p:nvPicPr>
        <p:blipFill>
          <a:blip r:embed="rId4">
            <a:extLst>
              <a:ext uri="{28A0092B-C50C-407E-A947-70E740481C1C}">
                <a14:useLocalDpi xmlns:a14="http://schemas.microsoft.com/office/drawing/2010/main" val="0"/>
              </a:ext>
            </a:extLst>
          </a:blip>
          <a:srcRect l="13913" t="47223" r="54083" b="27777"/>
          <a:stretch>
            <a:fillRect/>
          </a:stretch>
        </p:blipFill>
        <p:spPr bwMode="auto">
          <a:xfrm>
            <a:off x="5485805" y="2040842"/>
            <a:ext cx="3274468" cy="19212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023" name="Picture 9"/>
          <p:cNvPicPr>
            <a:picLocks noChangeArrowheads="1"/>
          </p:cNvPicPr>
          <p:nvPr/>
        </p:nvPicPr>
        <p:blipFill>
          <a:blip r:embed="rId5">
            <a:extLst>
              <a:ext uri="{28A0092B-C50C-407E-A947-70E740481C1C}">
                <a14:useLocalDpi xmlns:a14="http://schemas.microsoft.com/office/drawing/2010/main" val="0"/>
              </a:ext>
            </a:extLst>
          </a:blip>
          <a:srcRect b="9647"/>
          <a:stretch>
            <a:fillRect/>
          </a:stretch>
        </p:blipFill>
        <p:spPr bwMode="auto">
          <a:xfrm>
            <a:off x="4876602" y="611435"/>
            <a:ext cx="4264424" cy="13072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024"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5" y="4774324"/>
            <a:ext cx="3046017" cy="20814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025" name="Picture 11">
            <a:hlinkClick r:id="rId7"/>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2089" y="6021296"/>
            <a:ext cx="3198318" cy="8344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026" name="Picture 12"/>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75" y="3165647"/>
            <a:ext cx="2589114" cy="14849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027" name="Picture 13"/>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75" y="722492"/>
            <a:ext cx="4930740" cy="20211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028" name="Picture 14"/>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38111" y="4038212"/>
            <a:ext cx="2490753" cy="6456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029" name="Picture 15"/>
          <p:cNvPicPr>
            <a:picLocks noChangeArrowheads="1"/>
          </p:cNvPicPr>
          <p:nvPr/>
        </p:nvPicPr>
        <p:blipFill>
          <a:blip r:embed="rId12">
            <a:extLst>
              <a:ext uri="{28A0092B-C50C-407E-A947-70E740481C1C}">
                <a14:useLocalDpi xmlns:a14="http://schemas.microsoft.com/office/drawing/2010/main" val="0"/>
              </a:ext>
            </a:extLst>
          </a:blip>
          <a:srcRect t="30380" b="39240"/>
          <a:stretch>
            <a:fillRect/>
          </a:stretch>
        </p:blipFill>
        <p:spPr bwMode="auto">
          <a:xfrm>
            <a:off x="155276" y="2743646"/>
            <a:ext cx="1732422" cy="2284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030" name="Picture 16"/>
          <p:cNvPicPr>
            <a:picLocks noChangeArrowheads="1"/>
          </p:cNvPicPr>
          <p:nvPr/>
        </p:nvPicPr>
        <p:blipFill>
          <a:blip r:embed="rId13">
            <a:extLst>
              <a:ext uri="{28A0092B-C50C-407E-A947-70E740481C1C}">
                <a14:useLocalDpi xmlns:a14="http://schemas.microsoft.com/office/drawing/2010/main" val="0"/>
              </a:ext>
            </a:extLst>
          </a:blip>
          <a:srcRect r="46808"/>
          <a:stretch>
            <a:fillRect/>
          </a:stretch>
        </p:blipFill>
        <p:spPr bwMode="auto">
          <a:xfrm>
            <a:off x="5790407" y="5169355"/>
            <a:ext cx="3350619" cy="16864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031" name="Picture 17"/>
          <p:cNvPicPr>
            <a:picLocks noChangeArrowheads="1"/>
          </p:cNvPicPr>
          <p:nvPr/>
        </p:nvPicPr>
        <p:blipFill>
          <a:blip r:embed="rId14">
            <a:extLst>
              <a:ext uri="{28A0092B-C50C-407E-A947-70E740481C1C}">
                <a14:useLocalDpi xmlns:a14="http://schemas.microsoft.com/office/drawing/2010/main" val="0"/>
              </a:ext>
            </a:extLst>
          </a:blip>
          <a:srcRect b="14813"/>
          <a:stretch>
            <a:fillRect/>
          </a:stretch>
        </p:blipFill>
        <p:spPr bwMode="auto">
          <a:xfrm>
            <a:off x="6932663" y="4723566"/>
            <a:ext cx="2208362" cy="4473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032" name="Picture 18"/>
          <p:cNvPicPr>
            <a:picLocks noChangeArrowheads="1"/>
          </p:cNvPicPr>
          <p:nvPr/>
        </p:nvPicPr>
        <p:blipFill>
          <a:blip r:embed="rId15">
            <a:extLst>
              <a:ext uri="{28A0092B-C50C-407E-A947-70E740481C1C}">
                <a14:useLocalDpi xmlns:a14="http://schemas.microsoft.com/office/drawing/2010/main" val="0"/>
              </a:ext>
            </a:extLst>
          </a:blip>
          <a:srcRect r="23369" b="15215"/>
          <a:stretch>
            <a:fillRect/>
          </a:stretch>
        </p:blipFill>
        <p:spPr bwMode="auto">
          <a:xfrm>
            <a:off x="4572004" y="4533182"/>
            <a:ext cx="1204129" cy="1332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033" name="Picture 19"/>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982362" y="2743647"/>
            <a:ext cx="1665791" cy="32363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034" name="Picture 20">
            <a:hlinkClick r:id="rId17"/>
          </p:cNvPr>
          <p:cNvPicPr>
            <a:picLocks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546617" y="3124399"/>
            <a:ext cx="939188" cy="609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86035" name="Group 21"/>
          <p:cNvGrpSpPr>
            <a:grpSpLocks/>
          </p:cNvGrpSpPr>
          <p:nvPr/>
        </p:nvGrpSpPr>
        <p:grpSpPr bwMode="auto">
          <a:xfrm>
            <a:off x="4651324" y="1944067"/>
            <a:ext cx="894768" cy="1066106"/>
            <a:chOff x="0" y="0"/>
            <a:chExt cx="564" cy="672"/>
          </a:xfrm>
        </p:grpSpPr>
        <p:pic>
          <p:nvPicPr>
            <p:cNvPr id="86036" name="Picture 22"/>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0"/>
              <a:ext cx="564" cy="5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6037" name="Picture 23"/>
            <p:cNvPicPr>
              <a:picLocks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2" y="564"/>
              <a:ext cx="540" cy="1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136738502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Line 1"/>
          <p:cNvSpPr>
            <a:spLocks noChangeShapeType="1"/>
          </p:cNvSpPr>
          <p:nvPr/>
        </p:nvSpPr>
        <p:spPr bwMode="auto">
          <a:xfrm>
            <a:off x="2975" y="1829841"/>
            <a:ext cx="9138051" cy="1587"/>
          </a:xfrm>
          <a:prstGeom prst="line">
            <a:avLst/>
          </a:prstGeom>
          <a:noFill/>
          <a:ln w="38100">
            <a:solidFill>
              <a:srgbClr val="0C2577"/>
            </a:solidFill>
            <a:round/>
            <a:headEnd/>
            <a:tailEnd/>
          </a:ln>
          <a:extLst>
            <a:ext uri="{909E8E84-426E-40dd-AFC4-6F175D3DCCD1}">
              <a14:hiddenFill xmlns="" xmlns:a14="http://schemas.microsoft.com/office/drawing/2010/main">
                <a:noFill/>
              </a14:hiddenFill>
            </a:ext>
          </a:extLst>
        </p:spPr>
        <p:txBody>
          <a:bodyPr lIns="0" tIns="0" rIns="0" bIns="0"/>
          <a:lstStyle/>
          <a:p>
            <a:pPr defTabSz="913833" eaLnBrk="1" hangingPunct="1"/>
            <a:endParaRPr lang="en-US" sz="2398">
              <a:solidFill>
                <a:srgbClr val="000000"/>
              </a:solidFill>
              <a:latin typeface="Century Gothic" panose="020B0502020202020204" pitchFamily="34" charset="0"/>
              <a:ea typeface="ＭＳ Ｐゴシック" pitchFamily="34" charset="-128"/>
              <a:cs typeface="ヒラギノ角ゴ ProN W3"/>
              <a:sym typeface="Times New Roman" charset="0"/>
            </a:endParaRPr>
          </a:p>
        </p:txBody>
      </p:sp>
      <p:sp>
        <p:nvSpPr>
          <p:cNvPr id="76802" name="Rectangle 2">
            <a:hlinkClick r:id="rId2"/>
          </p:cNvPr>
          <p:cNvSpPr>
            <a:spLocks/>
          </p:cNvSpPr>
          <p:nvPr/>
        </p:nvSpPr>
        <p:spPr bwMode="auto">
          <a:xfrm>
            <a:off x="2620645" y="3191031"/>
            <a:ext cx="3940784" cy="475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defTabSz="913833" eaLnBrk="1" hangingPunct="1"/>
            <a:endParaRPr lang="en-US" sz="1200">
              <a:solidFill>
                <a:srgbClr val="848589"/>
              </a:solidFill>
              <a:latin typeface="Century Gothic" panose="020B0502020202020204" pitchFamily="34" charset="0"/>
              <a:ea typeface="ヒラギノ明朝 ProN W3" pitchFamily="-84" charset="-128"/>
              <a:cs typeface="ヒラギノ角ゴ ProN W3"/>
              <a:sym typeface="Times New Roman" pitchFamily="18" charset="0"/>
            </a:endParaRPr>
          </a:p>
        </p:txBody>
      </p:sp>
      <p:grpSp>
        <p:nvGrpSpPr>
          <p:cNvPr id="76803" name="Group 3"/>
          <p:cNvGrpSpPr>
            <a:grpSpLocks/>
          </p:cNvGrpSpPr>
          <p:nvPr/>
        </p:nvGrpSpPr>
        <p:grpSpPr bwMode="auto">
          <a:xfrm>
            <a:off x="1981304" y="6579738"/>
            <a:ext cx="5966703" cy="276045"/>
            <a:chOff x="0" y="0"/>
            <a:chExt cx="3760" cy="174"/>
          </a:xfrm>
        </p:grpSpPr>
        <p:sp>
          <p:nvSpPr>
            <p:cNvPr id="76812" name="Rectangle 4"/>
            <p:cNvSpPr>
              <a:spLocks/>
            </p:cNvSpPr>
            <p:nvPr/>
          </p:nvSpPr>
          <p:spPr bwMode="auto">
            <a:xfrm>
              <a:off x="0" y="0"/>
              <a:ext cx="3752" cy="174"/>
            </a:xfrm>
            <a:prstGeom prst="rect">
              <a:avLst/>
            </a:prstGeom>
            <a:solidFill>
              <a:srgbClr val="FFFFFF"/>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defTabSz="913833" eaLnBrk="1" hangingPunct="1"/>
              <a:endParaRPr lang="en-US" sz="1200">
                <a:solidFill>
                  <a:srgbClr val="848589"/>
                </a:solidFill>
                <a:latin typeface="Times New Roman" pitchFamily="18" charset="0"/>
                <a:ea typeface="ヒラギノ明朝 ProN W3" pitchFamily="-84" charset="-128"/>
                <a:cs typeface="ヒラギノ角ゴ ProN W3"/>
                <a:sym typeface="Times New Roman" pitchFamily="18" charset="0"/>
              </a:endParaRPr>
            </a:p>
          </p:txBody>
        </p:sp>
        <p:sp>
          <p:nvSpPr>
            <p:cNvPr id="76813" name="Rectangle 5"/>
            <p:cNvSpPr>
              <a:spLocks/>
            </p:cNvSpPr>
            <p:nvPr/>
          </p:nvSpPr>
          <p:spPr bwMode="auto">
            <a:xfrm>
              <a:off x="0" y="0"/>
              <a:ext cx="3760" cy="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13" bIns="0"/>
            <a:lstStyle/>
            <a:p>
              <a:pPr marL="39653" algn="ctr" defTabSz="913833" eaLnBrk="1" hangingPunct="1">
                <a:spcBef>
                  <a:spcPts val="750"/>
                </a:spcBef>
              </a:pPr>
              <a:r>
                <a:rPr lang="en-US" sz="1200">
                  <a:solidFill>
                    <a:srgbClr val="099B17"/>
                  </a:solidFill>
                  <a:latin typeface="Times New Roman" pitchFamily="18" charset="0"/>
                  <a:ea typeface="ＭＳ Ｐゴシック" pitchFamily="34" charset="-128"/>
                  <a:cs typeface="ヒラギノ角ゴ ProN W3"/>
                  <a:sym typeface="Times New Roman" pitchFamily="18" charset="0"/>
                </a:rPr>
                <a:t>Kevin Lyons, Ph.D. </a:t>
              </a:r>
              <a:r>
                <a:rPr lang="en-US" sz="1200" u="sng">
                  <a:solidFill>
                    <a:srgbClr val="000000"/>
                  </a:solidFill>
                  <a:latin typeface="Times New Roman Bold Italic" pitchFamily="-84" charset="0"/>
                  <a:ea typeface="ＭＳ Ｐゴシック" pitchFamily="34" charset="-128"/>
                  <a:cs typeface="ヒラギノ角ゴ ProN W3"/>
                  <a:sym typeface="Times New Roman Bold Italic" pitchFamily="-84" charset="0"/>
                </a:rPr>
                <a:t>http://purchasing.rutgers.edu/green</a:t>
              </a:r>
              <a:r>
                <a:rPr lang="en-US" sz="1200">
                  <a:solidFill>
                    <a:srgbClr val="FF0000"/>
                  </a:solidFill>
                  <a:latin typeface="Times" pitchFamily="-84" charset="0"/>
                  <a:ea typeface="ＭＳ Ｐゴシック" pitchFamily="34" charset="-128"/>
                  <a:cs typeface="ヒラギノ角ゴ ProN W3"/>
                  <a:sym typeface="Times" pitchFamily="-84" charset="0"/>
                </a:rPr>
                <a:t>	</a:t>
              </a:r>
            </a:p>
          </p:txBody>
        </p:sp>
      </p:grpSp>
      <p:pic>
        <p:nvPicPr>
          <p:cNvPr id="76804" name="Picture 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5" y="2231"/>
            <a:ext cx="9138051" cy="615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5543" name="Rectangle 7"/>
          <p:cNvSpPr>
            <a:spLocks noGrp="1" noChangeArrowheads="1"/>
          </p:cNvSpPr>
          <p:nvPr>
            <p:ph type="title"/>
          </p:nvPr>
        </p:nvSpPr>
        <p:spPr>
          <a:xfrm>
            <a:off x="76200" y="535285"/>
            <a:ext cx="7995795" cy="1446858"/>
          </a:xfrm>
        </p:spPr>
        <p:txBody>
          <a:bodyPr vert="horz" wrap="square" lIns="35687" tIns="35687" rIns="30450" bIns="35687" numCol="1" anchor="ctr" anchorCtr="0" compatLnSpc="1">
            <a:prstTxWarp prst="textNoShape">
              <a:avLst/>
            </a:prstTxWarp>
          </a:bodyPr>
          <a:lstStyle/>
          <a:p>
            <a:pPr algn="ctr"/>
            <a:r>
              <a:rPr lang="en-US" sz="3198" dirty="0">
                <a:solidFill>
                  <a:srgbClr val="005CE7"/>
                </a:solidFill>
                <a:latin typeface="Century Gothic" panose="020B0502020202020204" pitchFamily="34" charset="0"/>
                <a:cs typeface="Times New Roman" pitchFamily="18" charset="0"/>
                <a:sym typeface="Times New Roman Italic" pitchFamily="-84" charset="0"/>
              </a:rPr>
              <a:t>35% Cost and Waste Reduction</a:t>
            </a:r>
            <a:br>
              <a:rPr lang="en-US" sz="3198" dirty="0">
                <a:latin typeface="Century Gothic" panose="020B0502020202020204" pitchFamily="34" charset="0"/>
                <a:cs typeface="Times New Roman" pitchFamily="18" charset="0"/>
              </a:rPr>
            </a:br>
            <a:r>
              <a:rPr lang="en-US" sz="3198" dirty="0">
                <a:latin typeface="Century Gothic" panose="020B0502020202020204" pitchFamily="34" charset="0"/>
                <a:cs typeface="Times New Roman" pitchFamily="18" charset="0"/>
              </a:rPr>
              <a:t>Rutgers Waste Management Contract</a:t>
            </a:r>
          </a:p>
        </p:txBody>
      </p:sp>
      <p:sp>
        <p:nvSpPr>
          <p:cNvPr id="76806" name="Rectangle 9"/>
          <p:cNvSpPr>
            <a:spLocks/>
          </p:cNvSpPr>
          <p:nvPr/>
        </p:nvSpPr>
        <p:spPr bwMode="auto">
          <a:xfrm>
            <a:off x="3962399" y="1957799"/>
            <a:ext cx="5102485" cy="30714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02" bIns="0"/>
          <a:lstStyle/>
          <a:p>
            <a:pPr marL="382553" indent="-342900" defTabSz="913833" eaLnBrk="1" hangingPunct="1">
              <a:spcBef>
                <a:spcPts val="1349"/>
              </a:spcBef>
              <a:buClr>
                <a:srgbClr val="000000"/>
              </a:buClr>
              <a:buSzPct val="100000"/>
              <a:buFont typeface="Arial" panose="020B0604020202020204" pitchFamily="34" charset="0"/>
              <a:buChar char="•"/>
            </a:pPr>
            <a:r>
              <a:rPr lang="en-US" sz="2100" dirty="0">
                <a:solidFill>
                  <a:srgbClr val="000000"/>
                </a:solidFill>
                <a:latin typeface="Century Gothic" panose="020B0502020202020204" pitchFamily="34" charset="0"/>
                <a:ea typeface="ＭＳ Ｐゴシック" pitchFamily="34" charset="-128"/>
                <a:cs typeface="ヒラギノ角ゴ ProN W3"/>
                <a:sym typeface="Times New Roman" pitchFamily="18" charset="0"/>
              </a:rPr>
              <a:t>Competitive RFP</a:t>
            </a:r>
          </a:p>
          <a:p>
            <a:pPr marL="382553" indent="-342900" defTabSz="913833" eaLnBrk="1" hangingPunct="1">
              <a:spcBef>
                <a:spcPts val="1349"/>
              </a:spcBef>
              <a:buClr>
                <a:srgbClr val="000000"/>
              </a:buClr>
              <a:buSzPct val="100000"/>
              <a:buFont typeface="Arial" panose="020B0604020202020204" pitchFamily="34" charset="0"/>
              <a:buChar char="•"/>
            </a:pPr>
            <a:r>
              <a:rPr lang="en-US" sz="2100" dirty="0">
                <a:solidFill>
                  <a:srgbClr val="000000"/>
                </a:solidFill>
                <a:latin typeface="Century Gothic" panose="020B0502020202020204" pitchFamily="34" charset="0"/>
                <a:ea typeface="ＭＳ Ｐゴシック" pitchFamily="34" charset="-128"/>
                <a:cs typeface="ヒラギノ角ゴ ProN W3"/>
                <a:sym typeface="Times New Roman" pitchFamily="18" charset="0"/>
              </a:rPr>
              <a:t>Innovative Environmental Mgt Plan</a:t>
            </a:r>
          </a:p>
          <a:p>
            <a:pPr marL="382553" indent="-342900" defTabSz="913833" eaLnBrk="1" hangingPunct="1">
              <a:spcBef>
                <a:spcPts val="1349"/>
              </a:spcBef>
              <a:buClr>
                <a:srgbClr val="000000"/>
              </a:buClr>
              <a:buSzPct val="100000"/>
              <a:buFont typeface="Arial" panose="020B0604020202020204" pitchFamily="34" charset="0"/>
              <a:buChar char="•"/>
            </a:pPr>
            <a:r>
              <a:rPr lang="en-US" sz="2100" dirty="0">
                <a:solidFill>
                  <a:srgbClr val="000000"/>
                </a:solidFill>
                <a:latin typeface="Century Gothic" panose="020B0502020202020204" pitchFamily="34" charset="0"/>
                <a:ea typeface="ＭＳ Ｐゴシック" pitchFamily="34" charset="-128"/>
                <a:cs typeface="ヒラギノ角ゴ ProN W3"/>
                <a:sym typeface="Times New Roman" pitchFamily="18" charset="0"/>
              </a:rPr>
              <a:t>Corporate Social and Environmental Reporting Criteria </a:t>
            </a:r>
          </a:p>
          <a:p>
            <a:pPr marL="382553" indent="-342900" defTabSz="913833" eaLnBrk="1" hangingPunct="1">
              <a:spcBef>
                <a:spcPts val="1349"/>
              </a:spcBef>
              <a:buClr>
                <a:srgbClr val="000000"/>
              </a:buClr>
              <a:buSzPct val="100000"/>
              <a:buFont typeface="Arial" panose="020B0604020202020204" pitchFamily="34" charset="0"/>
              <a:buChar char="•"/>
            </a:pPr>
            <a:r>
              <a:rPr lang="en-US" sz="2100" dirty="0">
                <a:solidFill>
                  <a:srgbClr val="000000"/>
                </a:solidFill>
                <a:latin typeface="Century Gothic" panose="020B0502020202020204" pitchFamily="34" charset="0"/>
                <a:ea typeface="ＭＳ Ｐゴシック" pitchFamily="34" charset="-128"/>
                <a:cs typeface="ヒラギノ角ゴ ProN W3"/>
                <a:sym typeface="Times New Roman" pitchFamily="18" charset="0"/>
              </a:rPr>
              <a:t>Supply Chain Archaeology Research</a:t>
            </a:r>
          </a:p>
          <a:p>
            <a:pPr marL="382553" indent="-342900" defTabSz="913833" eaLnBrk="1" hangingPunct="1">
              <a:spcBef>
                <a:spcPts val="1349"/>
              </a:spcBef>
              <a:buClr>
                <a:srgbClr val="000000"/>
              </a:buClr>
              <a:buSzPct val="100000"/>
              <a:buFont typeface="Arial" panose="020B0604020202020204" pitchFamily="34" charset="0"/>
              <a:buChar char="•"/>
            </a:pPr>
            <a:r>
              <a:rPr lang="en-US" sz="2100" dirty="0">
                <a:solidFill>
                  <a:srgbClr val="000000"/>
                </a:solidFill>
                <a:latin typeface="Century Gothic" panose="020B0502020202020204" pitchFamily="34" charset="0"/>
                <a:ea typeface="ＭＳ Ｐゴシック" pitchFamily="34" charset="-128"/>
                <a:cs typeface="ヒラギノ角ゴ ProN W3"/>
                <a:sym typeface="Times New Roman" pitchFamily="18" charset="0"/>
              </a:rPr>
              <a:t>Optimization Research</a:t>
            </a:r>
          </a:p>
          <a:p>
            <a:pPr marL="382553" indent="-342900" defTabSz="913833" eaLnBrk="1" hangingPunct="1">
              <a:spcBef>
                <a:spcPts val="1349"/>
              </a:spcBef>
              <a:buClr>
                <a:srgbClr val="000000"/>
              </a:buClr>
              <a:buSzPct val="100000"/>
              <a:buFont typeface="Arial" panose="020B0604020202020204" pitchFamily="34" charset="0"/>
              <a:buChar char="•"/>
            </a:pPr>
            <a:r>
              <a:rPr lang="en-US" sz="2100" dirty="0">
                <a:solidFill>
                  <a:srgbClr val="000000"/>
                </a:solidFill>
                <a:latin typeface="Century Gothic" panose="020B0502020202020204" pitchFamily="34" charset="0"/>
                <a:ea typeface="ＭＳ Ｐゴシック" pitchFamily="34" charset="-128"/>
                <a:cs typeface="ヒラギノ角ゴ ProN W3"/>
                <a:sym typeface="Times New Roman" pitchFamily="18" charset="0"/>
              </a:rPr>
              <a:t>Innovation and Collaboration</a:t>
            </a:r>
          </a:p>
        </p:txBody>
      </p:sp>
      <p:sp>
        <p:nvSpPr>
          <p:cNvPr id="76807" name="Rectangle 10"/>
          <p:cNvSpPr>
            <a:spLocks/>
          </p:cNvSpPr>
          <p:nvPr/>
        </p:nvSpPr>
        <p:spPr bwMode="auto">
          <a:xfrm>
            <a:off x="6128326" y="154533"/>
            <a:ext cx="3060736" cy="369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wrap="none" lIns="0" tIns="0" rIns="40602" bIns="0">
            <a:spAutoFit/>
          </a:bodyPr>
          <a:lstStyle/>
          <a:p>
            <a:pPr marL="39653" defTabSz="913833" eaLnBrk="1" hangingPunct="1"/>
            <a:r>
              <a:rPr lang="en-US" sz="2398">
                <a:solidFill>
                  <a:srgbClr val="FFFFFF"/>
                </a:solidFill>
                <a:latin typeface="Century Gothic" panose="020B0502020202020204" pitchFamily="34" charset="0"/>
                <a:ea typeface="ＭＳ Ｐゴシック" pitchFamily="34" charset="-128"/>
                <a:cs typeface="ヒラギノ角ゴ ProN W3"/>
                <a:sym typeface="Times New Roman" pitchFamily="18" charset="0"/>
              </a:rPr>
              <a:t>RU RFPs &amp; Contracts</a:t>
            </a:r>
          </a:p>
        </p:txBody>
      </p:sp>
      <p:pic>
        <p:nvPicPr>
          <p:cNvPr id="76808" name="Picture 1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3594" y="5332761"/>
            <a:ext cx="5787432" cy="15230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6809" name="Picture 1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1756" y="687585"/>
            <a:ext cx="993129" cy="10423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6810"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5276" y="1906006"/>
            <a:ext cx="3731370" cy="28096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6811" name="Picture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426" y="4952009"/>
            <a:ext cx="3655220" cy="16753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12815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73" y="1068337"/>
            <a:ext cx="4332880" cy="5787432"/>
          </a:xfrm>
          <a:prstGeom prst="rect">
            <a:avLst/>
          </a:prstGeom>
        </p:spPr>
      </p:pic>
      <p:pic>
        <p:nvPicPr>
          <p:cNvPr id="5"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5" y="2231"/>
            <a:ext cx="9138051" cy="615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 name="Rectangle 7"/>
          <p:cNvSpPr>
            <a:spLocks noGrp="1" noChangeArrowheads="1"/>
          </p:cNvSpPr>
          <p:nvPr>
            <p:ph type="title"/>
          </p:nvPr>
        </p:nvSpPr>
        <p:spPr>
          <a:xfrm>
            <a:off x="21763" y="611434"/>
            <a:ext cx="9119266" cy="456903"/>
          </a:xfrm>
          <a:solidFill>
            <a:srgbClr val="CCFFCC"/>
          </a:solidFill>
          <a:ln/>
        </p:spPr>
        <p:txBody>
          <a:bodyPr vert="horz" wrap="square" lIns="35696" tIns="35696" rIns="81226" bIns="35696" numCol="1" anchor="ctr" anchorCtr="0" compatLnSpc="1">
            <a:prstTxWarp prst="textNoShape">
              <a:avLst/>
            </a:prstTxWarp>
          </a:bodyPr>
          <a:lstStyle/>
          <a:p>
            <a:pPr algn="ctr"/>
            <a:r>
              <a:rPr lang="en-US" sz="2398" dirty="0">
                <a:latin typeface="Century Gothic" panose="020B0502020202020204" pitchFamily="34" charset="0"/>
                <a:ea typeface="ヒラギノ明朝 ProN W6" charset="0"/>
                <a:cs typeface="ヒラギノ明朝 ProN W6" charset="0"/>
                <a:sym typeface="Times New Roman Bold" charset="0"/>
              </a:rPr>
              <a:t>New Sustainable Vision for Livingston Campus</a:t>
            </a:r>
            <a:endParaRPr lang="en-US" sz="1998" dirty="0">
              <a:latin typeface="Century Gothic" panose="020B0502020202020204" pitchFamily="34" charset="0"/>
              <a:sym typeface="Times New Roman Italic" charset="0"/>
            </a:endParaRPr>
          </a:p>
        </p:txBody>
      </p:sp>
      <p:sp>
        <p:nvSpPr>
          <p:cNvPr id="7" name="Rectangle 6"/>
          <p:cNvSpPr/>
          <p:nvPr/>
        </p:nvSpPr>
        <p:spPr>
          <a:xfrm>
            <a:off x="4267200" y="1093084"/>
            <a:ext cx="4800401" cy="5632311"/>
          </a:xfrm>
          <a:prstGeom prst="rect">
            <a:avLst/>
          </a:prstGeom>
        </p:spPr>
        <p:txBody>
          <a:bodyPr wrap="square">
            <a:spAutoFit/>
          </a:bodyPr>
          <a:lstStyle/>
          <a:p>
            <a:pPr marL="285573" indent="-285573" defTabSz="913833" eaLnBrk="1" fontAlgn="auto" hangingPunct="1">
              <a:spcBef>
                <a:spcPts val="0"/>
              </a:spcBef>
              <a:spcAft>
                <a:spcPts val="0"/>
              </a:spcAft>
              <a:buFont typeface="Arial"/>
              <a:buChar char="•"/>
            </a:pPr>
            <a:r>
              <a:rPr lang="en-US" sz="1500" dirty="0">
                <a:solidFill>
                  <a:srgbClr val="000000"/>
                </a:solidFill>
                <a:latin typeface="Century Gothic" panose="020B0502020202020204" pitchFamily="34" charset="0"/>
                <a:ea typeface="ヒラギノ明朝 ProN W3"/>
                <a:cs typeface="ヒラギノ明朝 ProN W3"/>
              </a:rPr>
              <a:t>seven-acre solar energy facility that provides about 10 percent of the power needs of the Livingston Campus;</a:t>
            </a:r>
          </a:p>
          <a:p>
            <a:pPr marL="285573" indent="-285573" defTabSz="913833" eaLnBrk="1" fontAlgn="auto" hangingPunct="1">
              <a:spcBef>
                <a:spcPts val="0"/>
              </a:spcBef>
              <a:spcAft>
                <a:spcPts val="0"/>
              </a:spcAft>
              <a:buFont typeface="Arial"/>
              <a:buChar char="•"/>
            </a:pPr>
            <a:r>
              <a:rPr lang="en-US" sz="1500" dirty="0">
                <a:solidFill>
                  <a:srgbClr val="000000"/>
                </a:solidFill>
                <a:latin typeface="Century Gothic" panose="020B0502020202020204" pitchFamily="34" charset="0"/>
                <a:ea typeface="ヒラギノ明朝 ProN W3"/>
                <a:cs typeface="ヒラギノ明朝 ProN W3"/>
              </a:rPr>
              <a:t>32-acre solar canopy energy system to be completed in summer 2012 that will generate approximately $1.2 million in electricity;</a:t>
            </a:r>
          </a:p>
          <a:p>
            <a:pPr marL="285573" indent="-285573" defTabSz="913833" eaLnBrk="1" fontAlgn="auto" hangingPunct="1">
              <a:spcBef>
                <a:spcPts val="0"/>
              </a:spcBef>
              <a:spcAft>
                <a:spcPts val="0"/>
              </a:spcAft>
              <a:buFont typeface="Arial"/>
              <a:buChar char="•"/>
            </a:pPr>
            <a:r>
              <a:rPr lang="en-US" sz="1500" dirty="0">
                <a:solidFill>
                  <a:srgbClr val="000000"/>
                </a:solidFill>
                <a:latin typeface="Century Gothic" panose="020B0502020202020204" pitchFamily="34" charset="0"/>
                <a:ea typeface="ヒラギノ明朝 ProN W3"/>
                <a:cs typeface="ヒラギノ明朝 ProN W3"/>
              </a:rPr>
              <a:t>expanded use of geothermal systems for heating and cooling of new academic buildings;</a:t>
            </a:r>
          </a:p>
          <a:p>
            <a:pPr marL="285573" indent="-285573" defTabSz="913833" eaLnBrk="1" fontAlgn="auto" hangingPunct="1">
              <a:spcBef>
                <a:spcPts val="0"/>
              </a:spcBef>
              <a:spcAft>
                <a:spcPts val="0"/>
              </a:spcAft>
              <a:buFont typeface="Arial"/>
              <a:buChar char="•"/>
            </a:pPr>
            <a:r>
              <a:rPr lang="en-US" sz="1500" dirty="0">
                <a:solidFill>
                  <a:srgbClr val="000000"/>
                </a:solidFill>
                <a:latin typeface="Century Gothic" panose="020B0502020202020204" pitchFamily="34" charset="0"/>
                <a:ea typeface="ヒラギノ明朝 ProN W3"/>
                <a:cs typeface="ヒラギノ明朝 ProN W3"/>
              </a:rPr>
              <a:t>the creation of artificial wetlands and planted areas and installation of a </a:t>
            </a:r>
            <a:r>
              <a:rPr lang="en-US" sz="1500" dirty="0" err="1">
                <a:solidFill>
                  <a:srgbClr val="000000"/>
                </a:solidFill>
                <a:latin typeface="Century Gothic" panose="020B0502020202020204" pitchFamily="34" charset="0"/>
                <a:ea typeface="ヒラギノ明朝 ProN W3"/>
                <a:cs typeface="ヒラギノ明朝 ProN W3"/>
              </a:rPr>
              <a:t>biofiltration</a:t>
            </a:r>
            <a:r>
              <a:rPr lang="en-US" sz="1500" dirty="0">
                <a:solidFill>
                  <a:srgbClr val="000000"/>
                </a:solidFill>
                <a:latin typeface="Century Gothic" panose="020B0502020202020204" pitchFamily="34" charset="0"/>
                <a:ea typeface="ヒラギノ明朝 ProN W3"/>
                <a:cs typeface="ヒラギノ明朝 ProN W3"/>
              </a:rPr>
              <a:t> system to capture storm-water runoff that would otherwise wash into sewers and the river;</a:t>
            </a:r>
          </a:p>
          <a:p>
            <a:pPr marL="285573" indent="-285573" defTabSz="913833" eaLnBrk="1" fontAlgn="auto" hangingPunct="1">
              <a:spcBef>
                <a:spcPts val="0"/>
              </a:spcBef>
              <a:spcAft>
                <a:spcPts val="0"/>
              </a:spcAft>
              <a:buFont typeface="Arial"/>
              <a:buChar char="•"/>
            </a:pPr>
            <a:r>
              <a:rPr lang="en-US" sz="1500" dirty="0">
                <a:solidFill>
                  <a:srgbClr val="000000"/>
                </a:solidFill>
                <a:latin typeface="Century Gothic" panose="020B0502020202020204" pitchFamily="34" charset="0"/>
                <a:ea typeface="ヒラギノ明朝 ProN W3"/>
                <a:cs typeface="ヒラギノ明朝 ProN W3"/>
              </a:rPr>
              <a:t>creation of naturalized meadows around campus that save energy, reduce pollution, and cut down on the use of fertilizers;</a:t>
            </a:r>
          </a:p>
          <a:p>
            <a:pPr marL="285573" indent="-285573" defTabSz="913833" eaLnBrk="1" fontAlgn="auto" hangingPunct="1">
              <a:spcBef>
                <a:spcPts val="0"/>
              </a:spcBef>
              <a:spcAft>
                <a:spcPts val="0"/>
              </a:spcAft>
              <a:buFont typeface="Arial"/>
              <a:buChar char="•"/>
            </a:pPr>
            <a:r>
              <a:rPr lang="en-US" sz="1500" dirty="0">
                <a:solidFill>
                  <a:srgbClr val="000000"/>
                </a:solidFill>
                <a:latin typeface="Century Gothic" panose="020B0502020202020204" pitchFamily="34" charset="0"/>
                <a:ea typeface="ヒラギノ明朝 ProN W3"/>
                <a:cs typeface="ヒラギノ明朝 ProN W3"/>
              </a:rPr>
              <a:t>an improved pedestrian- and bicycle-friendly circulation network;</a:t>
            </a:r>
          </a:p>
          <a:p>
            <a:pPr marL="285573" indent="-285573" defTabSz="913833" eaLnBrk="1" fontAlgn="auto" hangingPunct="1">
              <a:spcBef>
                <a:spcPts val="0"/>
              </a:spcBef>
              <a:spcAft>
                <a:spcPts val="0"/>
              </a:spcAft>
              <a:buFont typeface="Arial"/>
              <a:buChar char="•"/>
            </a:pPr>
            <a:r>
              <a:rPr lang="en-US" sz="1500" dirty="0">
                <a:solidFill>
                  <a:srgbClr val="000000"/>
                </a:solidFill>
                <a:latin typeface="Century Gothic" panose="020B0502020202020204" pitchFamily="34" charset="0"/>
                <a:ea typeface="ヒラギノ明朝 ProN W3"/>
                <a:cs typeface="ヒラギノ明朝 ProN W3"/>
              </a:rPr>
              <a:t>reduced reliance on automobiles and increased emphasis on mass transportation; and</a:t>
            </a:r>
          </a:p>
          <a:p>
            <a:pPr marL="285573" indent="-285573" defTabSz="913833" eaLnBrk="1" fontAlgn="auto" hangingPunct="1">
              <a:spcBef>
                <a:spcPts val="0"/>
              </a:spcBef>
              <a:spcAft>
                <a:spcPts val="0"/>
              </a:spcAft>
              <a:buFont typeface="Arial"/>
              <a:buChar char="•"/>
            </a:pPr>
            <a:r>
              <a:rPr lang="en-US" sz="1500" dirty="0">
                <a:solidFill>
                  <a:srgbClr val="000000"/>
                </a:solidFill>
                <a:latin typeface="Century Gothic" panose="020B0502020202020204" pitchFamily="34" charset="0"/>
                <a:ea typeface="ヒラギノ明朝 ProN W3"/>
                <a:cs typeface="ヒラギノ明朝 ProN W3"/>
              </a:rPr>
              <a:t>accessible recreational amenities and green spaces, including integration of the Rutgers Ecological Preserve into the campus design.</a:t>
            </a:r>
          </a:p>
        </p:txBody>
      </p:sp>
      <p:sp>
        <p:nvSpPr>
          <p:cNvPr id="8" name="TextBox 7"/>
          <p:cNvSpPr txBox="1"/>
          <p:nvPr/>
        </p:nvSpPr>
        <p:spPr>
          <a:xfrm>
            <a:off x="4191247" y="2232"/>
            <a:ext cx="4797477" cy="584455"/>
          </a:xfrm>
          <a:prstGeom prst="rect">
            <a:avLst/>
          </a:prstGeom>
          <a:noFill/>
        </p:spPr>
        <p:txBody>
          <a:bodyPr wrap="square" rtlCol="0">
            <a:spAutoFit/>
          </a:bodyPr>
          <a:lstStyle/>
          <a:p>
            <a:pPr algn="r" defTabSz="913833" eaLnBrk="1" fontAlgn="auto" hangingPunct="1">
              <a:spcBef>
                <a:spcPts val="0"/>
              </a:spcBef>
              <a:spcAft>
                <a:spcPts val="0"/>
              </a:spcAft>
            </a:pPr>
            <a:r>
              <a:rPr lang="en-US" sz="3198" dirty="0">
                <a:solidFill>
                  <a:srgbClr val="FFFFFF"/>
                </a:solidFill>
                <a:latin typeface="Century Gothic" panose="020B0502020202020204" pitchFamily="34" charset="0"/>
                <a:ea typeface="ヒラギノ明朝 ProN W3"/>
                <a:cs typeface="ヒラギノ明朝 ProN W3"/>
              </a:rPr>
              <a:t>Multiple RFPs</a:t>
            </a:r>
          </a:p>
        </p:txBody>
      </p:sp>
    </p:spTree>
    <p:extLst>
      <p:ext uri="{BB962C8B-B14F-4D97-AF65-F5344CB8AC3E}">
        <p14:creationId xmlns:p14="http://schemas.microsoft.com/office/powerpoint/2010/main" val="335886365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Line 1"/>
          <p:cNvSpPr>
            <a:spLocks noChangeShapeType="1"/>
          </p:cNvSpPr>
          <p:nvPr/>
        </p:nvSpPr>
        <p:spPr bwMode="auto">
          <a:xfrm>
            <a:off x="2975" y="1829841"/>
            <a:ext cx="9138051" cy="1587"/>
          </a:xfrm>
          <a:prstGeom prst="line">
            <a:avLst/>
          </a:prstGeom>
          <a:noFill/>
          <a:ln w="38100">
            <a:solidFill>
              <a:srgbClr val="0C2577"/>
            </a:solidFill>
            <a:round/>
            <a:headEnd/>
            <a:tailEnd/>
          </a:ln>
          <a:extLst>
            <a:ext uri="{909E8E84-426E-40dd-AFC4-6F175D3DCCD1}">
              <a14:hiddenFill xmlns="" xmlns:a14="http://schemas.microsoft.com/office/drawing/2010/main">
                <a:noFill/>
              </a14:hiddenFill>
            </a:ext>
          </a:extLst>
        </p:spPr>
        <p:txBody>
          <a:bodyPr lIns="0" tIns="0" rIns="0" bIns="0"/>
          <a:lstStyle/>
          <a:p>
            <a:pPr defTabSz="913833" eaLnBrk="1" hangingPunct="1"/>
            <a:endParaRPr lang="en-US" sz="1200">
              <a:solidFill>
                <a:srgbClr val="848589"/>
              </a:solidFill>
              <a:latin typeface="Century Gothic" panose="020B0502020202020204" pitchFamily="34" charset="0"/>
              <a:ea typeface="ヒラギノ明朝 ProN W3"/>
              <a:cs typeface="ヒラギノ明朝 ProN W3"/>
              <a:sym typeface="Times New Roman" charset="0"/>
            </a:endParaRPr>
          </a:p>
        </p:txBody>
      </p:sp>
      <p:sp>
        <p:nvSpPr>
          <p:cNvPr id="120834" name="Rectangle 2">
            <a:hlinkClick r:id="rId3"/>
          </p:cNvPr>
          <p:cNvSpPr>
            <a:spLocks/>
          </p:cNvSpPr>
          <p:nvPr/>
        </p:nvSpPr>
        <p:spPr bwMode="auto">
          <a:xfrm>
            <a:off x="2620645" y="3191031"/>
            <a:ext cx="3940784" cy="4759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defTabSz="913833" eaLnBrk="1" hangingPunct="1"/>
            <a:endParaRPr lang="en-US" sz="1200">
              <a:solidFill>
                <a:srgbClr val="848589"/>
              </a:solidFill>
              <a:latin typeface="Century Gothic" panose="020B0502020202020204" pitchFamily="34" charset="0"/>
              <a:ea typeface="ヒラギノ明朝 ProN W3"/>
              <a:cs typeface="ヒラギノ明朝 ProN W3"/>
              <a:sym typeface="Times New Roman" charset="0"/>
            </a:endParaRPr>
          </a:p>
        </p:txBody>
      </p:sp>
      <p:grpSp>
        <p:nvGrpSpPr>
          <p:cNvPr id="120835" name="Group 3"/>
          <p:cNvGrpSpPr>
            <a:grpSpLocks/>
          </p:cNvGrpSpPr>
          <p:nvPr/>
        </p:nvGrpSpPr>
        <p:grpSpPr bwMode="auto">
          <a:xfrm>
            <a:off x="1981304" y="6579733"/>
            <a:ext cx="5966703" cy="276045"/>
            <a:chOff x="0" y="0"/>
            <a:chExt cx="3760" cy="174"/>
          </a:xfrm>
        </p:grpSpPr>
        <p:sp>
          <p:nvSpPr>
            <p:cNvPr id="120841" name="Rectangle 4"/>
            <p:cNvSpPr>
              <a:spLocks/>
            </p:cNvSpPr>
            <p:nvPr/>
          </p:nvSpPr>
          <p:spPr bwMode="auto">
            <a:xfrm>
              <a:off x="0" y="0"/>
              <a:ext cx="3752" cy="174"/>
            </a:xfrm>
            <a:prstGeom prst="rect">
              <a:avLst/>
            </a:prstGeom>
            <a:solidFill>
              <a:srgbClr val="FFFFFF"/>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defTabSz="913833" eaLnBrk="1" hangingPunct="1"/>
              <a:endParaRPr lang="en-US" sz="1200">
                <a:solidFill>
                  <a:srgbClr val="848589"/>
                </a:solidFill>
                <a:latin typeface="Century Gothic" panose="020B0502020202020204" pitchFamily="34" charset="0"/>
                <a:ea typeface="ヒラギノ明朝 ProN W3"/>
                <a:cs typeface="ヒラギノ明朝 ProN W3"/>
                <a:sym typeface="Times New Roman" charset="0"/>
              </a:endParaRPr>
            </a:p>
          </p:txBody>
        </p:sp>
        <p:sp>
          <p:nvSpPr>
            <p:cNvPr id="120842" name="Rectangle 5"/>
            <p:cNvSpPr>
              <a:spLocks/>
            </p:cNvSpPr>
            <p:nvPr/>
          </p:nvSpPr>
          <p:spPr bwMode="auto">
            <a:xfrm>
              <a:off x="0" y="0"/>
              <a:ext cx="3760" cy="1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13" bIns="0"/>
            <a:lstStyle/>
            <a:p>
              <a:pPr marL="39663" algn="ctr" defTabSz="913833" eaLnBrk="1" hangingPunct="1">
                <a:spcBef>
                  <a:spcPts val="750"/>
                </a:spcBef>
              </a:pPr>
              <a:r>
                <a:rPr lang="en-US" sz="1200" dirty="0">
                  <a:solidFill>
                    <a:srgbClr val="099B17"/>
                  </a:solidFill>
                  <a:latin typeface="Century Gothic" panose="020B0502020202020204" pitchFamily="34" charset="0"/>
                  <a:ea typeface="ＭＳ Ｐゴシック" charset="0"/>
                  <a:cs typeface="ヒラギノ明朝 ProN W3"/>
                  <a:sym typeface="Times New Roman" charset="0"/>
                </a:rPr>
                <a:t>Kevin Lyons, Ph.D. </a:t>
              </a:r>
              <a:r>
                <a:rPr lang="en-US" sz="1200" u="sng" dirty="0">
                  <a:solidFill>
                    <a:srgbClr val="000000"/>
                  </a:solidFill>
                  <a:latin typeface="Century Gothic" panose="020B0502020202020204" pitchFamily="34" charset="0"/>
                  <a:ea typeface="ＭＳ Ｐゴシック" charset="0"/>
                  <a:sym typeface="Times New Roman Bold Italic" charset="0"/>
                </a:rPr>
                <a:t>http://greenpurchasing.rutgers.edu/</a:t>
              </a:r>
              <a:r>
                <a:rPr lang="en-US" sz="1200" dirty="0">
                  <a:solidFill>
                    <a:srgbClr val="FF0000"/>
                  </a:solidFill>
                  <a:latin typeface="Century Gothic" panose="020B0502020202020204" pitchFamily="34" charset="0"/>
                  <a:ea typeface="ＭＳ Ｐゴシック" charset="0"/>
                  <a:cs typeface="ヒラギノ明朝 ProN W3"/>
                  <a:sym typeface="Times" charset="0"/>
                </a:rPr>
                <a:t>	</a:t>
              </a:r>
            </a:p>
          </p:txBody>
        </p:sp>
      </p:grpSp>
      <p:pic>
        <p:nvPicPr>
          <p:cNvPr id="120836" name="Picture 6"/>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75" y="2231"/>
            <a:ext cx="9138051" cy="615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61447" name="Rectangle 7"/>
          <p:cNvSpPr>
            <a:spLocks noGrp="1" noChangeArrowheads="1"/>
          </p:cNvSpPr>
          <p:nvPr>
            <p:ph type="title"/>
          </p:nvPr>
        </p:nvSpPr>
        <p:spPr>
          <a:xfrm>
            <a:off x="152401" y="611435"/>
            <a:ext cx="8910890" cy="1142256"/>
          </a:xfrm>
          <a:solidFill>
            <a:srgbClr val="CCFFCC"/>
          </a:solidFill>
        </p:spPr>
        <p:txBody>
          <a:bodyPr vert="horz" wrap="square" lIns="35696" tIns="35696" rIns="30459" bIns="35696" numCol="1" anchor="ctr" anchorCtr="0" compatLnSpc="1">
            <a:prstTxWarp prst="textNoShape">
              <a:avLst/>
            </a:prstTxWarp>
          </a:bodyPr>
          <a:lstStyle/>
          <a:p>
            <a:pPr algn="ctr">
              <a:defRPr/>
            </a:pPr>
            <a:r>
              <a:rPr lang="en-US" sz="3200" dirty="0">
                <a:latin typeface="Century Gothic" panose="020B0502020202020204" pitchFamily="34" charset="0"/>
              </a:rPr>
              <a:t>Global Corporate Social and Environmental Reporting = Performance=Customers</a:t>
            </a:r>
          </a:p>
        </p:txBody>
      </p:sp>
      <p:sp>
        <p:nvSpPr>
          <p:cNvPr id="61448" name="Rectangle 8"/>
          <p:cNvSpPr>
            <a:spLocks noGrp="1" noChangeArrowheads="1"/>
          </p:cNvSpPr>
          <p:nvPr>
            <p:ph type="body" idx="1"/>
          </p:nvPr>
        </p:nvSpPr>
        <p:spPr>
          <a:xfrm>
            <a:off x="231426" y="1982143"/>
            <a:ext cx="8681148" cy="4596004"/>
          </a:xfrm>
        </p:spPr>
        <p:txBody>
          <a:bodyPr vert="horz" wrap="square" lIns="35696" tIns="35696" rIns="30459" bIns="35696" numCol="1" anchor="t" anchorCtr="0" compatLnSpc="1">
            <a:prstTxWarp prst="textNoShape">
              <a:avLst/>
            </a:prstTxWarp>
          </a:bodyPr>
          <a:lstStyle/>
          <a:p>
            <a:pPr>
              <a:lnSpc>
                <a:spcPct val="80000"/>
              </a:lnSpc>
              <a:buFont typeface="Times New Roman" charset="0"/>
              <a:buBlip>
                <a:blip r:embed="rId5"/>
              </a:buBlip>
              <a:defRPr/>
            </a:pPr>
            <a:r>
              <a:rPr lang="en-US" sz="3600" dirty="0">
                <a:latin typeface="Century Gothic" panose="020B0502020202020204" pitchFamily="34" charset="0"/>
              </a:rPr>
              <a:t>Community</a:t>
            </a:r>
          </a:p>
          <a:p>
            <a:pPr>
              <a:lnSpc>
                <a:spcPct val="80000"/>
              </a:lnSpc>
              <a:buFont typeface="Times New Roman" charset="0"/>
              <a:buBlip>
                <a:blip r:embed="rId6"/>
              </a:buBlip>
              <a:defRPr/>
            </a:pPr>
            <a:r>
              <a:rPr lang="en-US" sz="3600" dirty="0">
                <a:latin typeface="Century Gothic" panose="020B0502020202020204" pitchFamily="34" charset="0"/>
              </a:rPr>
              <a:t>Diversity</a:t>
            </a:r>
          </a:p>
          <a:p>
            <a:pPr>
              <a:lnSpc>
                <a:spcPct val="80000"/>
              </a:lnSpc>
              <a:buFont typeface="Times New Roman" charset="0"/>
              <a:buBlip>
                <a:blip r:embed="rId6"/>
              </a:buBlip>
              <a:defRPr/>
            </a:pPr>
            <a:r>
              <a:rPr lang="en-US" sz="3600" dirty="0">
                <a:latin typeface="Century Gothic" panose="020B0502020202020204" pitchFamily="34" charset="0"/>
              </a:rPr>
              <a:t>Environment</a:t>
            </a:r>
          </a:p>
          <a:p>
            <a:pPr>
              <a:lnSpc>
                <a:spcPct val="80000"/>
              </a:lnSpc>
              <a:buFont typeface="Times New Roman" charset="0"/>
              <a:buBlip>
                <a:blip r:embed="rId6"/>
              </a:buBlip>
              <a:defRPr/>
            </a:pPr>
            <a:r>
              <a:rPr lang="en-US" sz="3600" dirty="0">
                <a:latin typeface="Century Gothic" panose="020B0502020202020204" pitchFamily="34" charset="0"/>
              </a:rPr>
              <a:t>Ethics</a:t>
            </a:r>
          </a:p>
          <a:p>
            <a:pPr>
              <a:lnSpc>
                <a:spcPct val="80000"/>
              </a:lnSpc>
              <a:buFont typeface="Times New Roman" charset="0"/>
              <a:buBlip>
                <a:blip r:embed="rId6"/>
              </a:buBlip>
              <a:defRPr/>
            </a:pPr>
            <a:r>
              <a:rPr lang="en-US" sz="3600" dirty="0">
                <a:latin typeface="Century Gothic" panose="020B0502020202020204" pitchFamily="34" charset="0"/>
              </a:rPr>
              <a:t>Financial Responsibility</a:t>
            </a:r>
          </a:p>
          <a:p>
            <a:pPr>
              <a:lnSpc>
                <a:spcPct val="80000"/>
              </a:lnSpc>
              <a:buFont typeface="Times New Roman" charset="0"/>
              <a:buBlip>
                <a:blip r:embed="rId6"/>
              </a:buBlip>
              <a:defRPr/>
            </a:pPr>
            <a:r>
              <a:rPr lang="en-US" sz="3600" dirty="0">
                <a:latin typeface="Century Gothic" panose="020B0502020202020204" pitchFamily="34" charset="0"/>
              </a:rPr>
              <a:t>Human Rights</a:t>
            </a:r>
          </a:p>
          <a:p>
            <a:pPr>
              <a:lnSpc>
                <a:spcPct val="80000"/>
              </a:lnSpc>
              <a:buFont typeface="Times New Roman" charset="0"/>
              <a:buBlip>
                <a:blip r:embed="rId6"/>
              </a:buBlip>
              <a:defRPr/>
            </a:pPr>
            <a:r>
              <a:rPr lang="en-US" sz="3600" dirty="0">
                <a:latin typeface="Century Gothic" panose="020B0502020202020204" pitchFamily="34" charset="0"/>
              </a:rPr>
              <a:t>Safety</a:t>
            </a:r>
          </a:p>
          <a:p>
            <a:pPr>
              <a:lnSpc>
                <a:spcPct val="80000"/>
              </a:lnSpc>
              <a:buFont typeface="Times New Roman" charset="0"/>
              <a:buBlip>
                <a:blip r:embed="rId6"/>
              </a:buBlip>
              <a:defRPr/>
            </a:pPr>
            <a:r>
              <a:rPr lang="en-US" sz="3600" dirty="0">
                <a:latin typeface="Century Gothic" panose="020B0502020202020204" pitchFamily="34" charset="0"/>
              </a:rPr>
              <a:t>Quality</a:t>
            </a:r>
          </a:p>
        </p:txBody>
      </p:sp>
      <p:pic>
        <p:nvPicPr>
          <p:cNvPr id="120839" name="Picture 9">
            <a:hlinkClick r:id="rId7"/>
          </p:cNvPr>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86649" y="5180468"/>
            <a:ext cx="2122693" cy="1113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0840" name="Rectangle 10"/>
          <p:cNvSpPr>
            <a:spLocks/>
          </p:cNvSpPr>
          <p:nvPr/>
        </p:nvSpPr>
        <p:spPr bwMode="auto">
          <a:xfrm>
            <a:off x="6323460" y="1982142"/>
            <a:ext cx="2665265" cy="1299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13" bIns="0"/>
          <a:lstStyle/>
          <a:p>
            <a:pPr marL="39663" defTabSz="913833" eaLnBrk="1" hangingPunct="1"/>
            <a:r>
              <a:rPr lang="en-US" sz="2398" dirty="0">
                <a:solidFill>
                  <a:srgbClr val="000000"/>
                </a:solidFill>
                <a:latin typeface="Century Gothic" panose="020B0502020202020204" pitchFamily="34" charset="0"/>
                <a:ea typeface="ＭＳ Ｐゴシック" charset="0"/>
                <a:cs typeface="ヒラギノ明朝 ProN W3"/>
                <a:sym typeface="Times New Roman" charset="0"/>
              </a:rPr>
              <a:t>Russell Athletics</a:t>
            </a:r>
          </a:p>
          <a:p>
            <a:pPr marL="39663" defTabSz="913833" eaLnBrk="1" hangingPunct="1"/>
            <a:r>
              <a:rPr lang="en-US" sz="2398" dirty="0">
                <a:solidFill>
                  <a:srgbClr val="000000"/>
                </a:solidFill>
                <a:latin typeface="Century Gothic" panose="020B0502020202020204" pitchFamily="34" charset="0"/>
                <a:ea typeface="ＭＳ Ｐゴシック" charset="0"/>
                <a:cs typeface="ヒラギノ明朝 ProN W3"/>
                <a:sym typeface="Times New Roman" charset="0"/>
              </a:rPr>
              <a:t>Nike</a:t>
            </a:r>
          </a:p>
          <a:p>
            <a:pPr marL="39663" defTabSz="913833" eaLnBrk="1" hangingPunct="1"/>
            <a:r>
              <a:rPr lang="en-US" sz="2398" dirty="0">
                <a:solidFill>
                  <a:srgbClr val="000000"/>
                </a:solidFill>
                <a:latin typeface="Century Gothic" panose="020B0502020202020204" pitchFamily="34" charset="0"/>
                <a:ea typeface="ＭＳ Ｐゴシック" charset="0"/>
                <a:cs typeface="ヒラギノ明朝 ProN W3"/>
                <a:sym typeface="Times New Roman" charset="0"/>
              </a:rPr>
              <a:t>Adidas</a:t>
            </a:r>
          </a:p>
          <a:p>
            <a:pPr marL="39663" defTabSz="913833" eaLnBrk="1" hangingPunct="1"/>
            <a:r>
              <a:rPr lang="en-US" sz="2398" dirty="0">
                <a:solidFill>
                  <a:srgbClr val="000000"/>
                </a:solidFill>
                <a:latin typeface="Century Gothic" panose="020B0502020202020204" pitchFamily="34" charset="0"/>
                <a:ea typeface="ＭＳ Ｐゴシック" charset="0"/>
                <a:cs typeface="ヒラギノ明朝 ProN W3"/>
                <a:sym typeface="Times New Roman" charset="0"/>
              </a:rPr>
              <a:t>Puma</a:t>
            </a:r>
          </a:p>
          <a:p>
            <a:pPr marL="39663" defTabSz="913833" eaLnBrk="1" hangingPunct="1"/>
            <a:r>
              <a:rPr lang="en-US" sz="2398" dirty="0">
                <a:solidFill>
                  <a:srgbClr val="000000"/>
                </a:solidFill>
                <a:latin typeface="Century Gothic" panose="020B0502020202020204" pitchFamily="34" charset="0"/>
                <a:ea typeface="ＭＳ Ｐゴシック" charset="0"/>
                <a:cs typeface="ヒラギノ明朝 ProN W3"/>
                <a:sym typeface="Times New Roman" charset="0"/>
              </a:rPr>
              <a:t>Starbucks</a:t>
            </a:r>
          </a:p>
        </p:txBody>
      </p:sp>
      <p:pic>
        <p:nvPicPr>
          <p:cNvPr id="4" name="Picture 3"/>
          <p:cNvPicPr>
            <a:picLocks noChangeAspect="1"/>
          </p:cNvPicPr>
          <p:nvPr/>
        </p:nvPicPr>
        <p:blipFill>
          <a:blip r:embed="rId9"/>
          <a:stretch>
            <a:fillRect/>
          </a:stretch>
        </p:blipFill>
        <p:spPr>
          <a:xfrm>
            <a:off x="3886646" y="1982539"/>
            <a:ext cx="2056061" cy="2056061"/>
          </a:xfrm>
          <a:prstGeom prst="rect">
            <a:avLst/>
          </a:prstGeom>
        </p:spPr>
      </p:pic>
      <p:pic>
        <p:nvPicPr>
          <p:cNvPr id="13" name="Picture 9"/>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247312" y="4418956"/>
            <a:ext cx="2815979" cy="2075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4933488"/>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FFA5-2A71-4C9A-B627-B26AECB39306}"/>
              </a:ext>
            </a:extLst>
          </p:cNvPr>
          <p:cNvSpPr>
            <a:spLocks noGrp="1"/>
          </p:cNvSpPr>
          <p:nvPr>
            <p:ph type="title"/>
          </p:nvPr>
        </p:nvSpPr>
        <p:spPr>
          <a:xfrm>
            <a:off x="2505075" y="76200"/>
            <a:ext cx="6629400" cy="411162"/>
          </a:xfrm>
        </p:spPr>
        <p:txBody>
          <a:bodyPr/>
          <a:lstStyle/>
          <a:p>
            <a:r>
              <a:rPr lang="en-US" sz="2400" dirty="0">
                <a:solidFill>
                  <a:schemeClr val="bg1"/>
                </a:solidFill>
                <a:latin typeface="Century Gothic" panose="020B0502020202020204" pitchFamily="34" charset="0"/>
              </a:rPr>
              <a:t>Design and Develop the OSW Supply Chain</a:t>
            </a:r>
          </a:p>
        </p:txBody>
      </p:sp>
      <p:sp>
        <p:nvSpPr>
          <p:cNvPr id="4" name="Slide Number Placeholder 3">
            <a:extLst>
              <a:ext uri="{FF2B5EF4-FFF2-40B4-BE49-F238E27FC236}">
                <a16:creationId xmlns:a16="http://schemas.microsoft.com/office/drawing/2014/main" id="{3BEED84F-3A0F-41B4-B880-1397446572E1}"/>
              </a:ext>
            </a:extLst>
          </p:cNvPr>
          <p:cNvSpPr>
            <a:spLocks noGrp="1"/>
          </p:cNvSpPr>
          <p:nvPr>
            <p:ph type="sldNum" sz="quarter" idx="11"/>
          </p:nvPr>
        </p:nvSpPr>
        <p:spPr/>
        <p:txBody>
          <a:bodyPr/>
          <a:lstStyle/>
          <a:p>
            <a:pPr>
              <a:defRPr/>
            </a:pPr>
            <a:fld id="{58B6D991-249C-493E-9428-0EE1DA2D0A66}" type="slidenum">
              <a:rPr lang="en-US" altLang="en-US" smtClean="0"/>
              <a:pPr>
                <a:defRPr/>
              </a:pPr>
              <a:t>25</a:t>
            </a:fld>
            <a:endParaRPr lang="en-US" altLang="en-US"/>
          </a:p>
        </p:txBody>
      </p:sp>
      <p:pic>
        <p:nvPicPr>
          <p:cNvPr id="5" name="Picture 4">
            <a:extLst>
              <a:ext uri="{FF2B5EF4-FFF2-40B4-BE49-F238E27FC236}">
                <a16:creationId xmlns:a16="http://schemas.microsoft.com/office/drawing/2014/main" id="{484C023F-E33B-4A98-982A-CAD74500A322}"/>
              </a:ext>
            </a:extLst>
          </p:cNvPr>
          <p:cNvPicPr>
            <a:picLocks noChangeAspect="1"/>
          </p:cNvPicPr>
          <p:nvPr/>
        </p:nvPicPr>
        <p:blipFill>
          <a:blip r:embed="rId2"/>
          <a:stretch>
            <a:fillRect/>
          </a:stretch>
        </p:blipFill>
        <p:spPr>
          <a:xfrm>
            <a:off x="76200" y="953998"/>
            <a:ext cx="2181225" cy="1822360"/>
          </a:xfrm>
          <a:prstGeom prst="rect">
            <a:avLst/>
          </a:prstGeom>
        </p:spPr>
      </p:pic>
      <p:pic>
        <p:nvPicPr>
          <p:cNvPr id="6" name="Picture 5">
            <a:extLst>
              <a:ext uri="{FF2B5EF4-FFF2-40B4-BE49-F238E27FC236}">
                <a16:creationId xmlns:a16="http://schemas.microsoft.com/office/drawing/2014/main" id="{5B970053-D266-4EBA-B79A-1B824CE3B39D}"/>
              </a:ext>
            </a:extLst>
          </p:cNvPr>
          <p:cNvPicPr>
            <a:picLocks noChangeAspect="1"/>
          </p:cNvPicPr>
          <p:nvPr/>
        </p:nvPicPr>
        <p:blipFill>
          <a:blip r:embed="rId3"/>
          <a:stretch>
            <a:fillRect/>
          </a:stretch>
        </p:blipFill>
        <p:spPr>
          <a:xfrm>
            <a:off x="121848" y="3321742"/>
            <a:ext cx="3667125" cy="2592593"/>
          </a:xfrm>
          <a:prstGeom prst="rect">
            <a:avLst/>
          </a:prstGeom>
        </p:spPr>
      </p:pic>
      <p:pic>
        <p:nvPicPr>
          <p:cNvPr id="7" name="Picture 6">
            <a:extLst>
              <a:ext uri="{FF2B5EF4-FFF2-40B4-BE49-F238E27FC236}">
                <a16:creationId xmlns:a16="http://schemas.microsoft.com/office/drawing/2014/main" id="{1C28D471-170C-4E4F-AF9B-03747E8D0C84}"/>
              </a:ext>
            </a:extLst>
          </p:cNvPr>
          <p:cNvPicPr>
            <a:picLocks noChangeAspect="1"/>
          </p:cNvPicPr>
          <p:nvPr/>
        </p:nvPicPr>
        <p:blipFill>
          <a:blip r:embed="rId4"/>
          <a:stretch>
            <a:fillRect/>
          </a:stretch>
        </p:blipFill>
        <p:spPr>
          <a:xfrm>
            <a:off x="5619603" y="953998"/>
            <a:ext cx="3448197" cy="2224087"/>
          </a:xfrm>
          <a:prstGeom prst="rect">
            <a:avLst/>
          </a:prstGeom>
        </p:spPr>
      </p:pic>
      <p:pic>
        <p:nvPicPr>
          <p:cNvPr id="8" name="Picture 7">
            <a:extLst>
              <a:ext uri="{FF2B5EF4-FFF2-40B4-BE49-F238E27FC236}">
                <a16:creationId xmlns:a16="http://schemas.microsoft.com/office/drawing/2014/main" id="{ECF489F1-1768-4C36-B1BD-8D5C169FD398}"/>
              </a:ext>
            </a:extLst>
          </p:cNvPr>
          <p:cNvPicPr>
            <a:picLocks noChangeAspect="1"/>
          </p:cNvPicPr>
          <p:nvPr/>
        </p:nvPicPr>
        <p:blipFill>
          <a:blip r:embed="rId5"/>
          <a:stretch>
            <a:fillRect/>
          </a:stretch>
        </p:blipFill>
        <p:spPr>
          <a:xfrm>
            <a:off x="2285999" y="914400"/>
            <a:ext cx="3310895" cy="2477998"/>
          </a:xfrm>
          <a:prstGeom prst="rect">
            <a:avLst/>
          </a:prstGeom>
        </p:spPr>
      </p:pic>
      <p:pic>
        <p:nvPicPr>
          <p:cNvPr id="9" name="Picture 8">
            <a:extLst>
              <a:ext uri="{FF2B5EF4-FFF2-40B4-BE49-F238E27FC236}">
                <a16:creationId xmlns:a16="http://schemas.microsoft.com/office/drawing/2014/main" id="{60CCF727-F368-4518-82C9-EF708F539F49}"/>
              </a:ext>
            </a:extLst>
          </p:cNvPr>
          <p:cNvPicPr>
            <a:picLocks noChangeAspect="1"/>
          </p:cNvPicPr>
          <p:nvPr/>
        </p:nvPicPr>
        <p:blipFill>
          <a:blip r:embed="rId6"/>
          <a:stretch>
            <a:fillRect/>
          </a:stretch>
        </p:blipFill>
        <p:spPr>
          <a:xfrm>
            <a:off x="6357414" y="3178084"/>
            <a:ext cx="2699757" cy="3414713"/>
          </a:xfrm>
          <a:prstGeom prst="rect">
            <a:avLst/>
          </a:prstGeom>
        </p:spPr>
      </p:pic>
      <p:sp>
        <p:nvSpPr>
          <p:cNvPr id="10" name="Rectangle 9">
            <a:extLst>
              <a:ext uri="{FF2B5EF4-FFF2-40B4-BE49-F238E27FC236}">
                <a16:creationId xmlns:a16="http://schemas.microsoft.com/office/drawing/2014/main" id="{FDB09A7A-312F-45CC-94A9-E066143B2534}"/>
              </a:ext>
            </a:extLst>
          </p:cNvPr>
          <p:cNvSpPr/>
          <p:nvPr/>
        </p:nvSpPr>
        <p:spPr>
          <a:xfrm>
            <a:off x="3657600" y="3697198"/>
            <a:ext cx="3124200" cy="2308324"/>
          </a:xfrm>
          <a:prstGeom prst="rect">
            <a:avLst/>
          </a:prstGeom>
        </p:spPr>
        <p:txBody>
          <a:bodyPr wrap="square">
            <a:spAutoFit/>
          </a:bodyPr>
          <a:lstStyle/>
          <a:p>
            <a:r>
              <a:rPr lang="en-US" sz="1600" dirty="0">
                <a:latin typeface="Century Gothic" panose="020B0502020202020204" pitchFamily="34" charset="0"/>
              </a:rPr>
              <a:t>Offshore Drilling / Rigs</a:t>
            </a:r>
          </a:p>
          <a:p>
            <a:r>
              <a:rPr lang="en-US" sz="1600" dirty="0">
                <a:latin typeface="Century Gothic" panose="020B0502020202020204" pitchFamily="34" charset="0"/>
              </a:rPr>
              <a:t>Subsea</a:t>
            </a:r>
          </a:p>
          <a:p>
            <a:r>
              <a:rPr lang="en-US" sz="1600" dirty="0">
                <a:latin typeface="Century Gothic" panose="020B0502020202020204" pitchFamily="34" charset="0"/>
              </a:rPr>
              <a:t>Marine Construction (Ports)</a:t>
            </a:r>
          </a:p>
          <a:p>
            <a:r>
              <a:rPr lang="en-US" sz="1600" dirty="0">
                <a:latin typeface="Century Gothic" panose="020B0502020202020204" pitchFamily="34" charset="0"/>
              </a:rPr>
              <a:t>Marine (Boats, Platforms)</a:t>
            </a:r>
          </a:p>
          <a:p>
            <a:r>
              <a:rPr lang="en-US" sz="1600" dirty="0">
                <a:latin typeface="Century Gothic" panose="020B0502020202020204" pitchFamily="34" charset="0"/>
              </a:rPr>
              <a:t>Facilities/Warehouse</a:t>
            </a:r>
          </a:p>
          <a:p>
            <a:r>
              <a:rPr lang="en-US" sz="1600" dirty="0">
                <a:latin typeface="Century Gothic" panose="020B0502020202020204" pitchFamily="34" charset="0"/>
              </a:rPr>
              <a:t>Shipyards / Fabrication</a:t>
            </a:r>
          </a:p>
          <a:p>
            <a:r>
              <a:rPr lang="en-US" sz="1600" dirty="0">
                <a:latin typeface="Century Gothic" panose="020B0502020202020204" pitchFamily="34" charset="0"/>
              </a:rPr>
              <a:t>Blades</a:t>
            </a:r>
          </a:p>
          <a:p>
            <a:r>
              <a:rPr lang="en-US" sz="1600" dirty="0">
                <a:latin typeface="Century Gothic" panose="020B0502020202020204" pitchFamily="34" charset="0"/>
              </a:rPr>
              <a:t>Advanced Drivetrains</a:t>
            </a:r>
          </a:p>
          <a:p>
            <a:r>
              <a:rPr lang="en-US" sz="1600" dirty="0">
                <a:latin typeface="Century Gothic" panose="020B0502020202020204" pitchFamily="34" charset="0"/>
              </a:rPr>
              <a:t>Infrastructure and Logistics</a:t>
            </a:r>
          </a:p>
        </p:txBody>
      </p:sp>
      <p:pic>
        <p:nvPicPr>
          <p:cNvPr id="3" name="Picture 2">
            <a:extLst>
              <a:ext uri="{FF2B5EF4-FFF2-40B4-BE49-F238E27FC236}">
                <a16:creationId xmlns:a16="http://schemas.microsoft.com/office/drawing/2014/main" id="{9152438E-B737-4ABC-9057-F6615D4E2FB7}"/>
              </a:ext>
            </a:extLst>
          </p:cNvPr>
          <p:cNvPicPr>
            <a:picLocks noChangeAspect="1"/>
          </p:cNvPicPr>
          <p:nvPr/>
        </p:nvPicPr>
        <p:blipFill>
          <a:blip r:embed="rId7"/>
          <a:stretch>
            <a:fillRect/>
          </a:stretch>
        </p:blipFill>
        <p:spPr>
          <a:xfrm>
            <a:off x="1371600" y="564948"/>
            <a:ext cx="7010400" cy="6273637"/>
          </a:xfrm>
          <a:prstGeom prst="rect">
            <a:avLst/>
          </a:prstGeom>
        </p:spPr>
      </p:pic>
    </p:spTree>
    <p:extLst>
      <p:ext uri="{BB962C8B-B14F-4D97-AF65-F5344CB8AC3E}">
        <p14:creationId xmlns:p14="http://schemas.microsoft.com/office/powerpoint/2010/main" val="89002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3" name="Picture 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5806" y="5040851"/>
            <a:ext cx="2792182" cy="11565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1075" name="Line 3"/>
          <p:cNvSpPr>
            <a:spLocks noChangeShapeType="1"/>
          </p:cNvSpPr>
          <p:nvPr/>
        </p:nvSpPr>
        <p:spPr bwMode="auto">
          <a:xfrm>
            <a:off x="2975" y="1829841"/>
            <a:ext cx="9138051" cy="1587"/>
          </a:xfrm>
          <a:prstGeom prst="line">
            <a:avLst/>
          </a:prstGeom>
          <a:noFill/>
          <a:ln w="38100">
            <a:solidFill>
              <a:srgbClr val="0C2577"/>
            </a:solidFill>
            <a:round/>
            <a:headEnd/>
            <a:tailEnd/>
          </a:ln>
          <a:extLst>
            <a:ext uri="{909E8E84-426E-40dd-AFC4-6F175D3DCCD1}">
              <a14:hiddenFill xmlns="" xmlns:a14="http://schemas.microsoft.com/office/drawing/2010/main">
                <a:noFill/>
              </a14:hiddenFill>
            </a:ext>
          </a:extLst>
        </p:spPr>
        <p:txBody>
          <a:bodyPr lIns="0" tIns="0" rIns="0" bIns="0"/>
          <a:lstStyle/>
          <a:p>
            <a:pPr defTabSz="913833" eaLnBrk="1" fontAlgn="auto" hangingPunct="1">
              <a:spcBef>
                <a:spcPts val="0"/>
              </a:spcBef>
              <a:spcAft>
                <a:spcPts val="0"/>
              </a:spcAft>
            </a:pPr>
            <a:endParaRPr lang="en-US" sz="1799">
              <a:solidFill>
                <a:srgbClr val="000000"/>
              </a:solidFill>
              <a:latin typeface="Times New Roman"/>
              <a:ea typeface="ヒラギノ明朝 ProN W3"/>
              <a:cs typeface="ヒラギノ明朝 ProN W3"/>
            </a:endParaRPr>
          </a:p>
        </p:txBody>
      </p:sp>
      <p:grpSp>
        <p:nvGrpSpPr>
          <p:cNvPr id="131076" name="Group 4"/>
          <p:cNvGrpSpPr>
            <a:grpSpLocks/>
          </p:cNvGrpSpPr>
          <p:nvPr/>
        </p:nvGrpSpPr>
        <p:grpSpPr bwMode="auto">
          <a:xfrm>
            <a:off x="1981304" y="6579733"/>
            <a:ext cx="5966703" cy="276045"/>
            <a:chOff x="0" y="0"/>
            <a:chExt cx="3760" cy="174"/>
          </a:xfrm>
        </p:grpSpPr>
        <p:sp>
          <p:nvSpPr>
            <p:cNvPr id="131098" name="Rectangle 5"/>
            <p:cNvSpPr>
              <a:spLocks/>
            </p:cNvSpPr>
            <p:nvPr/>
          </p:nvSpPr>
          <p:spPr bwMode="auto">
            <a:xfrm>
              <a:off x="0" y="0"/>
              <a:ext cx="3752" cy="174"/>
            </a:xfrm>
            <a:prstGeom prst="rect">
              <a:avLst/>
            </a:prstGeom>
            <a:solidFill>
              <a:srgbClr val="FFFFFF"/>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defTabSz="913833" eaLnBrk="1" fontAlgn="auto" hangingPunct="1">
                <a:spcBef>
                  <a:spcPts val="0"/>
                </a:spcBef>
                <a:spcAft>
                  <a:spcPts val="0"/>
                </a:spcAft>
              </a:pPr>
              <a:endParaRPr lang="en-US" sz="1799">
                <a:solidFill>
                  <a:srgbClr val="000000"/>
                </a:solidFill>
                <a:latin typeface="Times New Roman"/>
                <a:ea typeface="ヒラギノ明朝 ProN W3"/>
                <a:cs typeface="ヒラギノ明朝 ProN W3"/>
              </a:endParaRPr>
            </a:p>
          </p:txBody>
        </p:sp>
        <p:sp>
          <p:nvSpPr>
            <p:cNvPr id="131099" name="Rectangle 6"/>
            <p:cNvSpPr>
              <a:spLocks/>
            </p:cNvSpPr>
            <p:nvPr/>
          </p:nvSpPr>
          <p:spPr bwMode="auto">
            <a:xfrm>
              <a:off x="0" y="0"/>
              <a:ext cx="3760" cy="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13" bIns="0"/>
            <a:lstStyle/>
            <a:p>
              <a:pPr marL="39663" algn="ctr" defTabSz="913833" eaLnBrk="1" fontAlgn="auto" hangingPunct="1">
                <a:spcBef>
                  <a:spcPts val="750"/>
                </a:spcBef>
                <a:spcAft>
                  <a:spcPts val="0"/>
                </a:spcAft>
              </a:pPr>
              <a:r>
                <a:rPr lang="en-US" sz="1799">
                  <a:solidFill>
                    <a:srgbClr val="099B17"/>
                  </a:solidFill>
                  <a:latin typeface="Times New Roman"/>
                  <a:ea typeface="ＭＳ Ｐゴシック" charset="0"/>
                  <a:cs typeface="ＭＳ Ｐゴシック" charset="0"/>
                </a:rPr>
                <a:t>Kevin Lyons, Ph.D. </a:t>
              </a:r>
              <a:r>
                <a:rPr lang="en-US" sz="1799" u="sng">
                  <a:solidFill>
                    <a:srgbClr val="000000"/>
                  </a:solidFill>
                  <a:latin typeface="Times New Roman Bold Italic" charset="0"/>
                  <a:ea typeface="ＭＳ Ｐゴシック" charset="0"/>
                  <a:cs typeface="ＭＳ Ｐゴシック" charset="0"/>
                  <a:sym typeface="Times New Roman Bold Italic" charset="0"/>
                </a:rPr>
                <a:t>http://purchasing.rutgers.edu/green</a:t>
              </a:r>
              <a:r>
                <a:rPr lang="en-US" sz="1799">
                  <a:solidFill>
                    <a:srgbClr val="FF0000"/>
                  </a:solidFill>
                  <a:latin typeface="ヒラギノ明朝 ProN W3" charset="0"/>
                  <a:ea typeface="ヒラギノ明朝 ProN W3"/>
                  <a:cs typeface="ヒラギノ明朝 ProN W3"/>
                  <a:sym typeface="ヒラギノ明朝 ProN W3" charset="0"/>
                </a:rPr>
                <a:t>	</a:t>
              </a:r>
            </a:p>
          </p:txBody>
        </p:sp>
      </p:grpSp>
      <p:pic>
        <p:nvPicPr>
          <p:cNvPr id="131077" name="Picture 7"/>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5" y="2231"/>
            <a:ext cx="9138051" cy="615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1078" name="Picture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729" y="2286744"/>
            <a:ext cx="2636709" cy="3046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1079" name="Picture 9"/>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4" y="5026573"/>
            <a:ext cx="3122167" cy="18291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1080" name="Picture 10"/>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1426" y="992187"/>
            <a:ext cx="1878377" cy="279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1081" name="Picture 11"/>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25143" y="4990084"/>
            <a:ext cx="2386047" cy="18656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1082" name="Rectangle 12"/>
          <p:cNvSpPr>
            <a:spLocks/>
          </p:cNvSpPr>
          <p:nvPr/>
        </p:nvSpPr>
        <p:spPr bwMode="auto">
          <a:xfrm>
            <a:off x="2592090" y="916036"/>
            <a:ext cx="1561083" cy="57112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13" bIns="0"/>
          <a:lstStyle/>
          <a:p>
            <a:pPr marL="39663" defTabSz="913833" eaLnBrk="1" fontAlgn="auto" hangingPunct="1">
              <a:spcBef>
                <a:spcPts val="0"/>
              </a:spcBef>
              <a:spcAft>
                <a:spcPts val="0"/>
              </a:spcAft>
            </a:pPr>
            <a:r>
              <a:rPr lang="en-US" sz="3998">
                <a:solidFill>
                  <a:srgbClr val="000000"/>
                </a:solidFill>
                <a:latin typeface="Times New Roman"/>
                <a:ea typeface="ＭＳ Ｐゴシック" charset="0"/>
                <a:cs typeface="ＭＳ Ｐゴシック" charset="0"/>
              </a:rPr>
              <a:t>UBS</a:t>
            </a:r>
          </a:p>
        </p:txBody>
      </p:sp>
      <p:pic>
        <p:nvPicPr>
          <p:cNvPr id="131083" name="Picture 1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8993" y="4114354"/>
            <a:ext cx="2652573" cy="710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31084" name="Group 14"/>
          <p:cNvGrpSpPr>
            <a:grpSpLocks/>
          </p:cNvGrpSpPr>
          <p:nvPr/>
        </p:nvGrpSpPr>
        <p:grpSpPr bwMode="auto">
          <a:xfrm>
            <a:off x="764480" y="2895947"/>
            <a:ext cx="1700693" cy="672662"/>
            <a:chOff x="0" y="0"/>
            <a:chExt cx="1072" cy="424"/>
          </a:xfrm>
        </p:grpSpPr>
        <p:sp>
          <p:nvSpPr>
            <p:cNvPr id="131096" name="Rectangle 15"/>
            <p:cNvSpPr>
              <a:spLocks/>
            </p:cNvSpPr>
            <p:nvPr/>
          </p:nvSpPr>
          <p:spPr bwMode="auto">
            <a:xfrm>
              <a:off x="0" y="0"/>
              <a:ext cx="1064" cy="424"/>
            </a:xfrm>
            <a:prstGeom prst="rect">
              <a:avLst/>
            </a:prstGeom>
            <a:solidFill>
              <a:srgbClr val="8FBCFF"/>
            </a:solidFill>
            <a:ln>
              <a:noFill/>
            </a:ln>
            <a:extLst>
              <a:ext uri="{91240B29-F687-4f45-9708-019B960494DF}">
                <a14:hiddenLine xmlns="" xmlns:a14="http://schemas.microsoft.com/office/drawing/2010/main" w="12700">
                  <a:solidFill>
                    <a:schemeClr val="tx1"/>
                  </a:solidFill>
                  <a:miter lim="800000"/>
                  <a:headEnd/>
                  <a:tailEnd/>
                </a14:hiddenLine>
              </a:ext>
            </a:extLst>
          </p:spPr>
          <p:txBody>
            <a:bodyPr lIns="0" tIns="0" rIns="0" bIns="0"/>
            <a:lstStyle/>
            <a:p>
              <a:pPr defTabSz="913833" eaLnBrk="1" fontAlgn="auto" hangingPunct="1">
                <a:spcBef>
                  <a:spcPts val="0"/>
                </a:spcBef>
                <a:spcAft>
                  <a:spcPts val="0"/>
                </a:spcAft>
              </a:pPr>
              <a:endParaRPr lang="en-US" sz="1799">
                <a:solidFill>
                  <a:srgbClr val="000000"/>
                </a:solidFill>
                <a:latin typeface="Times New Roman"/>
                <a:ea typeface="ヒラギノ明朝 ProN W3"/>
                <a:cs typeface="ヒラギノ明朝 ProN W3"/>
              </a:endParaRPr>
            </a:p>
          </p:txBody>
        </p:sp>
        <p:sp>
          <p:nvSpPr>
            <p:cNvPr id="131097" name="Rectangle 16"/>
            <p:cNvSpPr>
              <a:spLocks/>
            </p:cNvSpPr>
            <p:nvPr/>
          </p:nvSpPr>
          <p:spPr bwMode="auto">
            <a:xfrm>
              <a:off x="0" y="0"/>
              <a:ext cx="1072" cy="3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13" bIns="0"/>
            <a:lstStyle/>
            <a:p>
              <a:pPr marL="39663" defTabSz="913833" eaLnBrk="1" fontAlgn="auto" hangingPunct="1">
                <a:spcBef>
                  <a:spcPts val="0"/>
                </a:spcBef>
                <a:spcAft>
                  <a:spcPts val="0"/>
                </a:spcAft>
              </a:pPr>
              <a:r>
                <a:rPr lang="en-US" sz="3998">
                  <a:solidFill>
                    <a:srgbClr val="000000"/>
                  </a:solidFill>
                  <a:latin typeface="Times New Roman"/>
                  <a:ea typeface="ＭＳ Ｐゴシック" charset="0"/>
                  <a:cs typeface="ＭＳ Ｐゴシック" charset="0"/>
                </a:rPr>
                <a:t>KPMG</a:t>
              </a:r>
            </a:p>
          </p:txBody>
        </p:sp>
      </p:grpSp>
      <p:pic>
        <p:nvPicPr>
          <p:cNvPr id="131085" name="Picture 17"/>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58195" y="1902827"/>
            <a:ext cx="5482830" cy="6885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1086" name="Picture 18"/>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84061" y="4177812"/>
            <a:ext cx="3128513" cy="1002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1087" name="Picture 19"/>
          <p:cNvPicPr>
            <a:picLocks noChangeArrowheads="1"/>
          </p:cNvPicPr>
          <p:nvPr/>
        </p:nvPicPr>
        <p:blipFill>
          <a:blip r:embed="rId11">
            <a:extLst>
              <a:ext uri="{28A0092B-C50C-407E-A947-70E740481C1C}">
                <a14:useLocalDpi xmlns:a14="http://schemas.microsoft.com/office/drawing/2010/main" val="0"/>
              </a:ext>
            </a:extLst>
          </a:blip>
          <a:srcRect l="39421" t="31816" r="26604" b="58553"/>
          <a:stretch>
            <a:fillRect/>
          </a:stretch>
        </p:blipFill>
        <p:spPr bwMode="auto">
          <a:xfrm>
            <a:off x="5485805" y="6170415"/>
            <a:ext cx="3350619" cy="6853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1088" name="Picture 20"/>
          <p:cNvPicPr>
            <a:picLocks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181204" y="839886"/>
            <a:ext cx="1637234" cy="666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1089" name="Picture 21"/>
          <p:cNvPicPr>
            <a:picLocks noChangeArrowheads="1"/>
          </p:cNvPicPr>
          <p:nvPr/>
        </p:nvPicPr>
        <p:blipFill>
          <a:blip r:embed="rId13">
            <a:extLst>
              <a:ext uri="{28A0092B-C50C-407E-A947-70E740481C1C}">
                <a14:useLocalDpi xmlns:a14="http://schemas.microsoft.com/office/drawing/2010/main" val="0"/>
              </a:ext>
            </a:extLst>
          </a:blip>
          <a:srcRect l="12180" t="21387" r="81090" b="67645"/>
          <a:stretch>
            <a:fillRect/>
          </a:stretch>
        </p:blipFill>
        <p:spPr bwMode="auto">
          <a:xfrm>
            <a:off x="7618018" y="687585"/>
            <a:ext cx="1218407" cy="1066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1090" name="Picture 22">
            <a:hlinkClick r:id="rId14"/>
          </p:cNvPr>
          <p:cNvPicPr>
            <a:picLocks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16780" y="4038204"/>
            <a:ext cx="989955" cy="837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1091" name="Picture 23"/>
          <p:cNvPicPr>
            <a:picLocks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99664" y="2826770"/>
            <a:ext cx="1978325" cy="4616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1092" name="Picture 24"/>
          <p:cNvPicPr>
            <a:picLocks noChangeArrowheads="1"/>
          </p:cNvPicPr>
          <p:nvPr/>
        </p:nvPicPr>
        <p:blipFill>
          <a:blip r:embed="rId17">
            <a:extLst>
              <a:ext uri="{28A0092B-C50C-407E-A947-70E740481C1C}">
                <a14:useLocalDpi xmlns:a14="http://schemas.microsoft.com/office/drawing/2010/main" val="0"/>
              </a:ext>
            </a:extLst>
          </a:blip>
          <a:srcRect l="12500" t="22188" r="67146" b="68178"/>
          <a:stretch>
            <a:fillRect/>
          </a:stretch>
        </p:blipFill>
        <p:spPr bwMode="auto">
          <a:xfrm>
            <a:off x="2934767" y="2906640"/>
            <a:ext cx="1903760" cy="628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31093" name="Rectangle 25"/>
          <p:cNvSpPr>
            <a:spLocks/>
          </p:cNvSpPr>
          <p:nvPr/>
        </p:nvSpPr>
        <p:spPr bwMode="auto">
          <a:xfrm>
            <a:off x="4841451" y="152400"/>
            <a:ext cx="4150149" cy="3299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lIns="0" tIns="0" rIns="40613" bIns="0"/>
          <a:lstStyle/>
          <a:p>
            <a:pPr marL="39663" defTabSz="913833" eaLnBrk="1" fontAlgn="auto" hangingPunct="1">
              <a:spcBef>
                <a:spcPts val="0"/>
              </a:spcBef>
              <a:spcAft>
                <a:spcPts val="0"/>
              </a:spcAft>
            </a:pPr>
            <a:r>
              <a:rPr lang="en-US" sz="2398">
                <a:solidFill>
                  <a:srgbClr val="99FF66"/>
                </a:solidFill>
                <a:latin typeface="Century Gothic" panose="020B0502020202020204" pitchFamily="34" charset="0"/>
                <a:ea typeface="ＭＳ Ｐゴシック" charset="0"/>
                <a:cs typeface="ＭＳ Ｐゴシック" charset="0"/>
              </a:rPr>
              <a:t>Student Research Projects</a:t>
            </a:r>
          </a:p>
        </p:txBody>
      </p:sp>
      <p:pic>
        <p:nvPicPr>
          <p:cNvPr id="131094" name="Picture 26">
            <a:hlinkClick r:id="rId18"/>
          </p:cNvPr>
          <p:cNvPicPr>
            <a:picLocks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886647" y="1220637"/>
            <a:ext cx="1008993" cy="6282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31095" name="Picture 27"/>
          <p:cNvPicPr>
            <a:picLocks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07576" y="3657459"/>
            <a:ext cx="2056061" cy="3728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8" name="Picture 27"/>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3063030" y="3726052"/>
            <a:ext cx="1370708" cy="295083"/>
          </a:xfrm>
          <a:prstGeom prst="rect">
            <a:avLst/>
          </a:prstGeom>
        </p:spPr>
      </p:pic>
      <p:pic>
        <p:nvPicPr>
          <p:cNvPr id="29" name="Picture 28">
            <a:hlinkClick r:id="rId22" action="ppaction://hlinkfile"/>
          </p:cNvPr>
          <p:cNvPicPr>
            <a:picLocks noChangeAspect="1"/>
          </p:cNvPicPr>
          <p:nvPr/>
        </p:nvPicPr>
        <p:blipFill>
          <a:blip r:embed="rId23"/>
          <a:stretch>
            <a:fillRect/>
          </a:stretch>
        </p:blipFill>
        <p:spPr>
          <a:xfrm>
            <a:off x="5044293" y="2973684"/>
            <a:ext cx="761380" cy="1077210"/>
          </a:xfrm>
          <a:prstGeom prst="rect">
            <a:avLst/>
          </a:prstGeom>
        </p:spPr>
      </p:pic>
      <p:pic>
        <p:nvPicPr>
          <p:cNvPr id="30" name="Picture 29"/>
          <p:cNvPicPr>
            <a:picLocks noChangeAspect="1"/>
          </p:cNvPicPr>
          <p:nvPr/>
        </p:nvPicPr>
        <p:blipFill>
          <a:blip r:embed="rId24"/>
          <a:stretch>
            <a:fillRect/>
          </a:stretch>
        </p:blipFill>
        <p:spPr>
          <a:xfrm>
            <a:off x="6061694" y="3504185"/>
            <a:ext cx="2198843" cy="452559"/>
          </a:xfrm>
          <a:prstGeom prst="rect">
            <a:avLst/>
          </a:prstGeom>
        </p:spPr>
      </p:pic>
    </p:spTree>
    <p:extLst>
      <p:ext uri="{BB962C8B-B14F-4D97-AF65-F5344CB8AC3E}">
        <p14:creationId xmlns:p14="http://schemas.microsoft.com/office/powerpoint/2010/main" val="26958658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31079"/>
                                        </p:tgtEl>
                                      </p:cBhvr>
                                    </p:animEffect>
                                    <p:animScale>
                                      <p:cBhvr>
                                        <p:cTn id="7" dur="250" autoRev="1" fill="hold"/>
                                        <p:tgtEl>
                                          <p:spTgt spid="13107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Title 1">
            <a:extLst>
              <a:ext uri="{FF2B5EF4-FFF2-40B4-BE49-F238E27FC236}">
                <a16:creationId xmlns:a16="http://schemas.microsoft.com/office/drawing/2014/main" id="{02BBF7EE-7F28-401A-9FDC-374439CEE44F}"/>
              </a:ext>
            </a:extLst>
          </p:cNvPr>
          <p:cNvSpPr>
            <a:spLocks noGrp="1"/>
          </p:cNvSpPr>
          <p:nvPr>
            <p:ph type="ctrTitle"/>
          </p:nvPr>
        </p:nvSpPr>
        <p:spPr>
          <a:xfrm>
            <a:off x="280824" y="909857"/>
            <a:ext cx="8659812" cy="1153509"/>
          </a:xfrm>
        </p:spPr>
        <p:txBody>
          <a:bodyPr/>
          <a:lstStyle/>
          <a:p>
            <a:pPr eaLnBrk="1" hangingPunct="1"/>
            <a:br>
              <a:rPr lang="en-US" altLang="en-US" sz="2800" dirty="0">
                <a:solidFill>
                  <a:schemeClr val="tx1"/>
                </a:solidFill>
                <a:latin typeface="Century Gothic" panose="020B0502020202020204" pitchFamily="34" charset="0"/>
              </a:rPr>
            </a:br>
            <a:br>
              <a:rPr lang="en-US" altLang="en-US" sz="2800" dirty="0">
                <a:solidFill>
                  <a:schemeClr val="tx1"/>
                </a:solidFill>
                <a:latin typeface="Century Gothic" panose="020B0502020202020204" pitchFamily="34" charset="0"/>
              </a:rPr>
            </a:br>
            <a:r>
              <a:rPr lang="it-IT" altLang="en-US" sz="2600" b="1" dirty="0">
                <a:solidFill>
                  <a:schemeClr val="tx1"/>
                </a:solidFill>
                <a:latin typeface="Century Gothic" panose="020B0502020202020204" pitchFamily="34" charset="0"/>
              </a:rPr>
              <a:t>Corporate Social Responsibility Certificate Program</a:t>
            </a:r>
            <a:br>
              <a:rPr lang="it-IT" altLang="en-US" sz="2400" dirty="0">
                <a:solidFill>
                  <a:schemeClr val="tx1"/>
                </a:solidFill>
                <a:latin typeface="Century Gothic" panose="020B0502020202020204" pitchFamily="34" charset="0"/>
              </a:rPr>
            </a:br>
            <a:r>
              <a:rPr lang="en-US" altLang="en-US" sz="2400" dirty="0">
                <a:solidFill>
                  <a:schemeClr val="tx1"/>
                </a:solidFill>
                <a:latin typeface="Century Gothic" panose="020B0502020202020204" pitchFamily="34" charset="0"/>
              </a:rPr>
              <a:t>Partnering for Greater Impact: </a:t>
            </a:r>
            <a:br>
              <a:rPr lang="en-US" altLang="en-US" sz="2400" dirty="0">
                <a:solidFill>
                  <a:schemeClr val="tx1"/>
                </a:solidFill>
                <a:latin typeface="Century Gothic" panose="020B0502020202020204" pitchFamily="34" charset="0"/>
              </a:rPr>
            </a:br>
            <a:r>
              <a:rPr lang="en-US" altLang="en-US" sz="2400" dirty="0">
                <a:solidFill>
                  <a:schemeClr val="tx1"/>
                </a:solidFill>
                <a:latin typeface="Century Gothic" panose="020B0502020202020204" pitchFamily="34" charset="0"/>
              </a:rPr>
              <a:t>Managing Stakeholder &amp; Supply Chain Relationships</a:t>
            </a:r>
            <a:endParaRPr lang="en-US" altLang="en-US" sz="2400" b="1" dirty="0">
              <a:solidFill>
                <a:srgbClr val="85A8A9"/>
              </a:solidFill>
              <a:latin typeface="Century Gothic" panose="020B0502020202020204" pitchFamily="34" charset="0"/>
            </a:endParaRPr>
          </a:p>
        </p:txBody>
      </p:sp>
      <p:sp>
        <p:nvSpPr>
          <p:cNvPr id="5" name="Subtitle 2">
            <a:extLst>
              <a:ext uri="{FF2B5EF4-FFF2-40B4-BE49-F238E27FC236}">
                <a16:creationId xmlns:a16="http://schemas.microsoft.com/office/drawing/2014/main" id="{DF1AFEB9-6DF9-442D-A688-601C4029272C}"/>
              </a:ext>
            </a:extLst>
          </p:cNvPr>
          <p:cNvSpPr>
            <a:spLocks noGrp="1"/>
          </p:cNvSpPr>
          <p:nvPr>
            <p:ph type="subTitle" idx="1"/>
          </p:nvPr>
        </p:nvSpPr>
        <p:spPr>
          <a:xfrm>
            <a:off x="2343944" y="2576513"/>
            <a:ext cx="4402137" cy="1316038"/>
          </a:xfrm>
        </p:spPr>
        <p:txBody>
          <a:bodyPr>
            <a:normAutofit fontScale="92500" lnSpcReduction="20000"/>
          </a:bodyPr>
          <a:lstStyle/>
          <a:p>
            <a:pPr eaLnBrk="1" hangingPunct="1">
              <a:defRPr/>
            </a:pPr>
            <a:endParaRPr lang="en-US" altLang="en-US" cap="none" dirty="0">
              <a:solidFill>
                <a:srgbClr val="415B5C"/>
              </a:solidFill>
              <a:latin typeface="Century Gothic" panose="020B0502020202020204" pitchFamily="34" charset="0"/>
            </a:endParaRPr>
          </a:p>
          <a:p>
            <a:pPr eaLnBrk="1" hangingPunct="1">
              <a:lnSpc>
                <a:spcPct val="120000"/>
              </a:lnSpc>
              <a:defRPr/>
            </a:pPr>
            <a:r>
              <a:rPr lang="en-US" altLang="en-US" sz="2800" dirty="0">
                <a:solidFill>
                  <a:schemeClr val="tx1"/>
                </a:solidFill>
                <a:latin typeface="Century Gothic" panose="020B0502020202020204" pitchFamily="34" charset="0"/>
                <a:cs typeface="Aharoni" panose="02010803020104030203" pitchFamily="2" charset="-79"/>
              </a:rPr>
              <a:t>Newark 2020</a:t>
            </a:r>
            <a:br>
              <a:rPr lang="en-US" altLang="en-US" sz="2800" dirty="0">
                <a:solidFill>
                  <a:schemeClr val="tx1"/>
                </a:solidFill>
                <a:latin typeface="Century Gothic" panose="020B0502020202020204" pitchFamily="34" charset="0"/>
                <a:cs typeface="Aharoni" panose="02010803020104030203" pitchFamily="2" charset="-79"/>
              </a:rPr>
            </a:br>
            <a:r>
              <a:rPr lang="en-US" altLang="en-US" sz="1900" dirty="0">
                <a:solidFill>
                  <a:schemeClr val="tx1"/>
                </a:solidFill>
                <a:latin typeface="Century Gothic" panose="020B0502020202020204" pitchFamily="34" charset="0"/>
                <a:cs typeface="Aharoni" panose="02010803020104030203" pitchFamily="2" charset="-79"/>
              </a:rPr>
              <a:t>2019/2020</a:t>
            </a:r>
            <a:endParaRPr lang="en-US" altLang="en-US" sz="1500" cap="none" dirty="0">
              <a:solidFill>
                <a:srgbClr val="7F7F7F"/>
              </a:solidFill>
              <a:latin typeface="Century Gothic" panose="020B0502020202020204" pitchFamily="34" charset="0"/>
            </a:endParaRPr>
          </a:p>
          <a:p>
            <a:pPr eaLnBrk="1" hangingPunct="1">
              <a:defRPr/>
            </a:pPr>
            <a:br>
              <a:rPr lang="en-US" altLang="en-US" sz="1275" b="0" cap="none" dirty="0">
                <a:solidFill>
                  <a:srgbClr val="7F7F7F"/>
                </a:solidFill>
                <a:latin typeface="Century Gothic" panose="020B0502020202020204" pitchFamily="34" charset="0"/>
              </a:rPr>
            </a:br>
            <a:endParaRPr lang="en-US" altLang="en-US" sz="1275" b="0" cap="none" dirty="0">
              <a:solidFill>
                <a:srgbClr val="7F7F7F"/>
              </a:solidFill>
              <a:latin typeface="Century Gothic" panose="020B0502020202020204" pitchFamily="34" charset="0"/>
            </a:endParaRPr>
          </a:p>
        </p:txBody>
      </p:sp>
      <p:pic>
        <p:nvPicPr>
          <p:cNvPr id="82947" name="Picture 5">
            <a:extLst>
              <a:ext uri="{FF2B5EF4-FFF2-40B4-BE49-F238E27FC236}">
                <a16:creationId xmlns:a16="http://schemas.microsoft.com/office/drawing/2014/main" id="{5D554E54-41DC-45AE-A119-97A10C7A4B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338" y="319088"/>
            <a:ext cx="2171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5">
            <a:extLst>
              <a:ext uri="{FF2B5EF4-FFF2-40B4-BE49-F238E27FC236}">
                <a16:creationId xmlns:a16="http://schemas.microsoft.com/office/drawing/2014/main" id="{7B28883D-A61A-4623-8285-E52EA6F2F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75" y="2576513"/>
            <a:ext cx="1497013"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6167F2A1-291F-0F4F-A338-4627D3A37710}"/>
              </a:ext>
            </a:extLst>
          </p:cNvPr>
          <p:cNvSpPr/>
          <p:nvPr/>
        </p:nvSpPr>
        <p:spPr>
          <a:xfrm>
            <a:off x="255588" y="6354246"/>
            <a:ext cx="8659812"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Buy Local (Economic Development - Social Determinants of Health Nexus)</a:t>
            </a:r>
          </a:p>
        </p:txBody>
      </p:sp>
      <p:pic>
        <p:nvPicPr>
          <p:cNvPr id="8" name="Picture 2">
            <a:extLst>
              <a:ext uri="{FF2B5EF4-FFF2-40B4-BE49-F238E27FC236}">
                <a16:creationId xmlns:a16="http://schemas.microsoft.com/office/drawing/2014/main" id="{6554389F-F807-DB4C-9E09-CFC0838492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917" t="16667" r="25000"/>
          <a:stretch>
            <a:fillRect/>
          </a:stretch>
        </p:blipFill>
        <p:spPr bwMode="auto">
          <a:xfrm>
            <a:off x="6400800" y="2965132"/>
            <a:ext cx="2514600" cy="2759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A5A77C35-1B34-9A45-A983-F9FA075B2778}"/>
              </a:ext>
            </a:extLst>
          </p:cNvPr>
          <p:cNvSpPr/>
          <p:nvPr/>
        </p:nvSpPr>
        <p:spPr>
          <a:xfrm>
            <a:off x="255588" y="4792603"/>
            <a:ext cx="6069012" cy="1354217"/>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648C61"/>
                </a:solidFill>
                <a:effectLst/>
                <a:uLnTx/>
                <a:uFillTx/>
                <a:latin typeface="Century Gothic" panose="020B0502020202020204" pitchFamily="34" charset="0"/>
                <a:ea typeface="+mn-ea"/>
                <a:cs typeface="+mn-cs"/>
              </a:rPr>
              <a:t>Kevin Lyons, Ph.D.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648C61"/>
                </a:solidFill>
                <a:effectLst/>
                <a:uLnTx/>
                <a:uFillTx/>
                <a:latin typeface="Century Gothic" panose="020B0502020202020204" pitchFamily="34" charset="0"/>
                <a:ea typeface="+mn-ea"/>
                <a:cs typeface="+mn-cs"/>
              </a:rPr>
              <a:t>RBS – Supply Chain Management Department</a:t>
            </a:r>
            <a:endParaRPr kumimoji="0" lang="en-US" altLang="ja-JP" sz="1800" b="0" i="0" u="none" strike="noStrike" kern="1200" cap="none" spc="0" normalizeH="0" baseline="0" noProof="0" dirty="0">
              <a:ln>
                <a:noFill/>
              </a:ln>
              <a:solidFill>
                <a:srgbClr val="648C61"/>
              </a:solidFill>
              <a:effectLst/>
              <a:uLnTx/>
              <a:uFillTx/>
              <a:latin typeface="Century Gothic" panose="020B0502020202020204" pitchFamily="34" charset="0"/>
              <a:ea typeface="ＭＳ Ｐ明朝" panose="02020600040205080304" pitchFamily="18"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Public Private Community Partnership Program     (Newark Buy Local Researcher)</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pic>
        <p:nvPicPr>
          <p:cNvPr id="10" name="Picture 2">
            <a:extLst>
              <a:ext uri="{FF2B5EF4-FFF2-40B4-BE49-F238E27FC236}">
                <a16:creationId xmlns:a16="http://schemas.microsoft.com/office/drawing/2014/main" id="{76626809-BBD9-5B4A-AEFD-410EA41BBC5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49550" y="3657600"/>
            <a:ext cx="3575050" cy="99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1D6203A9-47EE-4126-B369-361B5AD76EDB}"/>
              </a:ext>
            </a:extLst>
          </p:cNvPr>
          <p:cNvSpPr>
            <a:spLocks noGrp="1"/>
          </p:cNvSpPr>
          <p:nvPr>
            <p:ph type="subTitle" idx="1"/>
          </p:nvPr>
        </p:nvSpPr>
        <p:spPr>
          <a:xfrm>
            <a:off x="238125" y="2514600"/>
            <a:ext cx="8207375" cy="3725862"/>
          </a:xfrm>
        </p:spPr>
        <p:txBody>
          <a:bodyPr>
            <a:noAutofit/>
          </a:bodyPr>
          <a:lstStyle/>
          <a:p>
            <a:pPr algn="l" eaLnBrk="1" fontAlgn="auto" hangingPunct="1">
              <a:spcAft>
                <a:spcPts val="0"/>
              </a:spcAft>
              <a:defRPr/>
            </a:pPr>
            <a:r>
              <a:rPr lang="en-US" sz="1900" b="0" dirty="0">
                <a:solidFill>
                  <a:schemeClr val="tx1"/>
                </a:solidFill>
                <a:latin typeface="Century Gothic" panose="020B0502020202020204" pitchFamily="34" charset="0"/>
                <a:ea typeface="+mn-ea"/>
                <a:cs typeface="+mn-cs"/>
              </a:rPr>
              <a:t>Biotechnology</a:t>
            </a:r>
          </a:p>
          <a:p>
            <a:pPr algn="l" eaLnBrk="1" fontAlgn="auto" hangingPunct="1">
              <a:spcAft>
                <a:spcPts val="0"/>
              </a:spcAft>
              <a:defRPr/>
            </a:pPr>
            <a:r>
              <a:rPr lang="en-US" sz="1900" b="0" dirty="0">
                <a:solidFill>
                  <a:schemeClr val="tx1"/>
                </a:solidFill>
                <a:latin typeface="Century Gothic" panose="020B0502020202020204" pitchFamily="34" charset="0"/>
                <a:ea typeface="+mn-ea"/>
                <a:cs typeface="+mn-cs"/>
              </a:rPr>
              <a:t>Fabricated metal products</a:t>
            </a:r>
          </a:p>
          <a:p>
            <a:pPr algn="l" eaLnBrk="1" fontAlgn="auto" hangingPunct="1">
              <a:spcAft>
                <a:spcPts val="0"/>
              </a:spcAft>
              <a:defRPr/>
            </a:pPr>
            <a:r>
              <a:rPr lang="en-US" sz="1900" b="0" dirty="0">
                <a:solidFill>
                  <a:schemeClr val="tx1"/>
                </a:solidFill>
                <a:latin typeface="Century Gothic" panose="020B0502020202020204" pitchFamily="34" charset="0"/>
                <a:ea typeface="+mn-ea"/>
                <a:cs typeface="+mn-cs"/>
              </a:rPr>
              <a:t>Apparel &amp; Accessories</a:t>
            </a:r>
          </a:p>
          <a:p>
            <a:pPr algn="l" eaLnBrk="1" fontAlgn="auto" hangingPunct="1">
              <a:spcAft>
                <a:spcPts val="0"/>
              </a:spcAft>
              <a:defRPr/>
            </a:pPr>
            <a:r>
              <a:rPr lang="en-US" sz="1900" b="0" dirty="0">
                <a:solidFill>
                  <a:schemeClr val="tx1"/>
                </a:solidFill>
                <a:latin typeface="Century Gothic" panose="020B0502020202020204" pitchFamily="34" charset="0"/>
                <a:ea typeface="+mn-ea"/>
                <a:cs typeface="+mn-cs"/>
              </a:rPr>
              <a:t>Textiles</a:t>
            </a:r>
          </a:p>
          <a:p>
            <a:pPr algn="l" eaLnBrk="1" fontAlgn="auto" hangingPunct="1">
              <a:spcAft>
                <a:spcPts val="0"/>
              </a:spcAft>
              <a:defRPr/>
            </a:pPr>
            <a:r>
              <a:rPr lang="en-US" sz="1900" b="0" dirty="0">
                <a:solidFill>
                  <a:schemeClr val="tx1"/>
                </a:solidFill>
                <a:latin typeface="Century Gothic" panose="020B0502020202020204" pitchFamily="34" charset="0"/>
                <a:ea typeface="+mn-ea"/>
                <a:cs typeface="+mn-cs"/>
              </a:rPr>
              <a:t>Food &amp; Beverage</a:t>
            </a:r>
          </a:p>
          <a:p>
            <a:pPr algn="l" eaLnBrk="1" fontAlgn="auto" hangingPunct="1">
              <a:spcAft>
                <a:spcPts val="0"/>
              </a:spcAft>
              <a:defRPr/>
            </a:pPr>
            <a:r>
              <a:rPr lang="en-US" sz="1900" b="0" dirty="0">
                <a:solidFill>
                  <a:schemeClr val="tx1"/>
                </a:solidFill>
                <a:latin typeface="Century Gothic" panose="020B0502020202020204" pitchFamily="34" charset="0"/>
                <a:ea typeface="+mn-ea"/>
                <a:cs typeface="+mn-cs"/>
              </a:rPr>
              <a:t>Chemicals</a:t>
            </a:r>
          </a:p>
          <a:p>
            <a:pPr algn="l" eaLnBrk="1" fontAlgn="auto" hangingPunct="1">
              <a:spcAft>
                <a:spcPts val="0"/>
              </a:spcAft>
              <a:defRPr/>
            </a:pPr>
            <a:r>
              <a:rPr lang="en-US" sz="1900" b="0" dirty="0">
                <a:solidFill>
                  <a:schemeClr val="tx1"/>
                </a:solidFill>
                <a:latin typeface="Century Gothic" panose="020B0502020202020204" pitchFamily="34" charset="0"/>
                <a:ea typeface="+mn-ea"/>
                <a:cs typeface="+mn-cs"/>
              </a:rPr>
              <a:t>Logistics</a:t>
            </a:r>
          </a:p>
          <a:p>
            <a:pPr algn="l" eaLnBrk="1" fontAlgn="auto" hangingPunct="1">
              <a:spcAft>
                <a:spcPts val="0"/>
              </a:spcAft>
              <a:defRPr/>
            </a:pPr>
            <a:r>
              <a:rPr lang="en-US" sz="1900" b="0" dirty="0">
                <a:solidFill>
                  <a:schemeClr val="tx1"/>
                </a:solidFill>
                <a:latin typeface="Century Gothic" panose="020B0502020202020204" pitchFamily="34" charset="0"/>
                <a:ea typeface="+mn-ea"/>
                <a:cs typeface="+mn-cs"/>
              </a:rPr>
              <a:t>Renewable energy</a:t>
            </a:r>
          </a:p>
          <a:p>
            <a:pPr algn="l" eaLnBrk="1" fontAlgn="auto" hangingPunct="1">
              <a:spcAft>
                <a:spcPts val="0"/>
              </a:spcAft>
              <a:defRPr/>
            </a:pPr>
            <a:r>
              <a:rPr lang="en-US" sz="1900" b="0" dirty="0">
                <a:solidFill>
                  <a:schemeClr val="tx1"/>
                </a:solidFill>
                <a:latin typeface="Century Gothic" panose="020B0502020202020204" pitchFamily="34" charset="0"/>
                <a:ea typeface="+mn-ea"/>
                <a:cs typeface="+mn-cs"/>
              </a:rPr>
              <a:t>Building materials</a:t>
            </a:r>
          </a:p>
          <a:p>
            <a:pPr algn="l" eaLnBrk="1" fontAlgn="auto" hangingPunct="1">
              <a:spcAft>
                <a:spcPts val="0"/>
              </a:spcAft>
              <a:defRPr/>
            </a:pPr>
            <a:r>
              <a:rPr lang="en-US" sz="1900" b="0" dirty="0">
                <a:solidFill>
                  <a:schemeClr val="tx1"/>
                </a:solidFill>
                <a:latin typeface="Century Gothic" panose="020B0502020202020204" pitchFamily="34" charset="0"/>
                <a:ea typeface="+mn-ea"/>
                <a:cs typeface="+mn-cs"/>
              </a:rPr>
              <a:t>Printing &amp; Packaging</a:t>
            </a:r>
          </a:p>
          <a:p>
            <a:pPr algn="l" eaLnBrk="1" fontAlgn="auto" hangingPunct="1">
              <a:spcAft>
                <a:spcPts val="0"/>
              </a:spcAft>
              <a:defRPr/>
            </a:pPr>
            <a:r>
              <a:rPr lang="en-US" sz="1900" b="0" dirty="0">
                <a:solidFill>
                  <a:schemeClr val="tx1"/>
                </a:solidFill>
                <a:latin typeface="Century Gothic" panose="020B0502020202020204" pitchFamily="34" charset="0"/>
                <a:ea typeface="+mn-ea"/>
                <a:cs typeface="+mn-cs"/>
              </a:rPr>
              <a:t>Resin &amp; PLASTICS (Recycling)</a:t>
            </a:r>
          </a:p>
        </p:txBody>
      </p:sp>
      <p:sp>
        <p:nvSpPr>
          <p:cNvPr id="87042" name="Title 2">
            <a:extLst>
              <a:ext uri="{FF2B5EF4-FFF2-40B4-BE49-F238E27FC236}">
                <a16:creationId xmlns:a16="http://schemas.microsoft.com/office/drawing/2014/main" id="{7B62327E-E1BC-4220-8D90-91F8558C7207}"/>
              </a:ext>
            </a:extLst>
          </p:cNvPr>
          <p:cNvSpPr>
            <a:spLocks noGrp="1"/>
          </p:cNvSpPr>
          <p:nvPr>
            <p:ph type="ctrTitle"/>
          </p:nvPr>
        </p:nvSpPr>
        <p:spPr>
          <a:xfrm>
            <a:off x="184150" y="981075"/>
            <a:ext cx="8758238" cy="1081088"/>
          </a:xfrm>
        </p:spPr>
        <p:txBody>
          <a:bodyPr/>
          <a:lstStyle/>
          <a:p>
            <a:pPr eaLnBrk="1" hangingPunct="1"/>
            <a:br>
              <a:rPr lang="en-US" altLang="en-US" sz="3000">
                <a:solidFill>
                  <a:srgbClr val="7F7F7F"/>
                </a:solidFill>
                <a:latin typeface="Century Gothic" panose="020B0502020202020204" pitchFamily="34" charset="0"/>
              </a:rPr>
            </a:br>
            <a:r>
              <a:rPr lang="en-US" altLang="en-US" sz="3000">
                <a:solidFill>
                  <a:srgbClr val="7F7F7F"/>
                </a:solidFill>
                <a:latin typeface="Century Gothic" panose="020B0502020202020204" pitchFamily="34" charset="0"/>
              </a:rPr>
              <a:t>Business and Manufacturing in Newark/Essex (greater Newark region) is </a:t>
            </a:r>
            <a:r>
              <a:rPr lang="en-US" altLang="en-US" sz="3000" u="sng">
                <a:solidFill>
                  <a:srgbClr val="648C61"/>
                </a:solidFill>
                <a:latin typeface="Century Gothic" panose="020B0502020202020204" pitchFamily="34" charset="0"/>
              </a:rPr>
              <a:t>highly diversified</a:t>
            </a:r>
            <a:r>
              <a:rPr lang="en-US" altLang="en-US" sz="3000">
                <a:solidFill>
                  <a:srgbClr val="7F7F7F"/>
                </a:solidFill>
                <a:latin typeface="Century Gothic" panose="020B0502020202020204" pitchFamily="34" charset="0"/>
              </a:rPr>
              <a:t>.</a:t>
            </a:r>
            <a:endParaRPr lang="en-US" altLang="en-US" sz="3000">
              <a:latin typeface="Century Gothic" panose="020B0502020202020204" pitchFamily="34" charset="0"/>
            </a:endParaRPr>
          </a:p>
        </p:txBody>
      </p:sp>
      <p:pic>
        <p:nvPicPr>
          <p:cNvPr id="87043" name="Picture 5">
            <a:extLst>
              <a:ext uri="{FF2B5EF4-FFF2-40B4-BE49-F238E27FC236}">
                <a16:creationId xmlns:a16="http://schemas.microsoft.com/office/drawing/2014/main" id="{12E4974C-2ABE-4D1D-8F4D-1518E664D1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400050"/>
            <a:ext cx="217170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descr="image">
            <a:extLst>
              <a:ext uri="{FF2B5EF4-FFF2-40B4-BE49-F238E27FC236}">
                <a16:creationId xmlns:a16="http://schemas.microsoft.com/office/drawing/2014/main" id="{A94895BB-4D36-45F5-B0A6-D2C86AE34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9074"/>
          <a:stretch>
            <a:fillRect/>
          </a:stretch>
        </p:blipFill>
        <p:spPr bwMode="auto">
          <a:xfrm>
            <a:off x="5203825" y="2627313"/>
            <a:ext cx="3630613" cy="366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5">
            <a:extLst>
              <a:ext uri="{FF2B5EF4-FFF2-40B4-BE49-F238E27FC236}">
                <a16:creationId xmlns:a16="http://schemas.microsoft.com/office/drawing/2014/main" id="{B9DB9748-AC27-41B4-999E-596B16F693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40700" y="214313"/>
            <a:ext cx="793750" cy="103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9BDEDE4A-BCE4-4183-8400-144D2999C379}"/>
              </a:ext>
            </a:extLst>
          </p:cNvPr>
          <p:cNvSpPr txBox="1"/>
          <p:nvPr/>
        </p:nvSpPr>
        <p:spPr>
          <a:xfrm>
            <a:off x="3265488" y="3937000"/>
            <a:ext cx="1849437" cy="1322388"/>
          </a:xfrm>
          <a:prstGeom prst="rect">
            <a:avLst/>
          </a:prstGeom>
          <a:solidFill>
            <a:schemeClr val="accent3">
              <a:lumMod val="20000"/>
              <a:lumOff val="80000"/>
            </a:schemeClr>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*Anchor: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30% supply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70% demand</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 name="Manufacturer Map With company Info">
            <a:extLst>
              <a:ext uri="{FF2B5EF4-FFF2-40B4-BE49-F238E27FC236}">
                <a16:creationId xmlns:a16="http://schemas.microsoft.com/office/drawing/2014/main" id="{1777505A-B0E3-4CBD-A46B-C28EE195762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865188"/>
            <a:ext cx="9144000"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Manufacturer Map">
            <a:extLst>
              <a:ext uri="{FF2B5EF4-FFF2-40B4-BE49-F238E27FC236}">
                <a16:creationId xmlns:a16="http://schemas.microsoft.com/office/drawing/2014/main" id="{35C3CFC4-D848-4D22-BA17-B645A4F240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35025"/>
            <a:ext cx="9139237" cy="5143500"/>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45" name="Global Procurement All">
            <a:extLst>
              <a:ext uri="{FF2B5EF4-FFF2-40B4-BE49-F238E27FC236}">
                <a16:creationId xmlns:a16="http://schemas.microsoft.com/office/drawing/2014/main" id="{1F0B5297-40BC-42B9-9294-6C68EA02AC23}"/>
              </a:ext>
            </a:extLst>
          </p:cNvPr>
          <p:cNvGrpSpPr>
            <a:grpSpLocks/>
          </p:cNvGrpSpPr>
          <p:nvPr/>
        </p:nvGrpSpPr>
        <p:grpSpPr bwMode="auto">
          <a:xfrm>
            <a:off x="754063" y="2476500"/>
            <a:ext cx="6816725" cy="3155950"/>
            <a:chOff x="1005344" y="2157981"/>
            <a:chExt cx="9088787" cy="4208094"/>
          </a:xfrm>
        </p:grpSpPr>
        <p:sp>
          <p:nvSpPr>
            <p:cNvPr id="43" name="Procure Global Text">
              <a:extLst>
                <a:ext uri="{FF2B5EF4-FFF2-40B4-BE49-F238E27FC236}">
                  <a16:creationId xmlns:a16="http://schemas.microsoft.com/office/drawing/2014/main" id="{B86E5545-6813-4ECF-A7A5-829FE120402D}"/>
                </a:ext>
              </a:extLst>
            </p:cNvPr>
            <p:cNvSpPr txBox="1"/>
            <p:nvPr/>
          </p:nvSpPr>
          <p:spPr>
            <a:xfrm>
              <a:off x="5609002" y="2157981"/>
              <a:ext cx="4258649" cy="1231947"/>
            </a:xfrm>
            <a:prstGeom prst="rect">
              <a:avLst/>
            </a:prstGeom>
            <a:solidFill>
              <a:schemeClr val="accent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Verdana"/>
                  <a:ea typeface="+mn-ea"/>
                  <a:cs typeface="+mn-cs"/>
                </a:rPr>
                <a:t>At the same time the Anchor procures $5 Million worth of textile products from outside of the Newark area</a:t>
              </a:r>
            </a:p>
          </p:txBody>
        </p:sp>
        <p:grpSp>
          <p:nvGrpSpPr>
            <p:cNvPr id="95267" name="Global Procurement">
              <a:extLst>
                <a:ext uri="{FF2B5EF4-FFF2-40B4-BE49-F238E27FC236}">
                  <a16:creationId xmlns:a16="http://schemas.microsoft.com/office/drawing/2014/main" id="{3FCCC332-6B48-4EE5-98E4-C65BBD2AA983}"/>
                </a:ext>
              </a:extLst>
            </p:cNvPr>
            <p:cNvGrpSpPr>
              <a:grpSpLocks/>
            </p:cNvGrpSpPr>
            <p:nvPr/>
          </p:nvGrpSpPr>
          <p:grpSpPr bwMode="auto">
            <a:xfrm>
              <a:off x="1005344" y="3288080"/>
              <a:ext cx="9088787" cy="3077995"/>
              <a:chOff x="1005344" y="3288080"/>
              <a:chExt cx="9088787" cy="3077995"/>
            </a:xfrm>
          </p:grpSpPr>
          <p:sp>
            <p:nvSpPr>
              <p:cNvPr id="22" name="TextBox 21">
                <a:extLst>
                  <a:ext uri="{FF2B5EF4-FFF2-40B4-BE49-F238E27FC236}">
                    <a16:creationId xmlns:a16="http://schemas.microsoft.com/office/drawing/2014/main" id="{E9FDD1F4-8E63-4AE0-8D57-5A71E75219F9}"/>
                  </a:ext>
                </a:extLst>
              </p:cNvPr>
              <p:cNvSpPr txBox="1"/>
              <p:nvPr/>
            </p:nvSpPr>
            <p:spPr>
              <a:xfrm>
                <a:off x="1005344" y="3832329"/>
                <a:ext cx="2036193" cy="139705"/>
              </a:xfrm>
              <a:prstGeom prst="rect">
                <a:avLst/>
              </a:prstGeom>
              <a:solidFill>
                <a:srgbClr val="FFFF00"/>
              </a:solidFill>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err="1">
                    <a:ln>
                      <a:noFill/>
                    </a:ln>
                    <a:solidFill>
                      <a:srgbClr val="000000"/>
                    </a:solidFill>
                    <a:effectLst/>
                    <a:uLnTx/>
                    <a:uFillTx/>
                    <a:latin typeface="Verdana"/>
                    <a:ea typeface="+mn-ea"/>
                    <a:cs typeface="+mn-cs"/>
                  </a:rPr>
                  <a:t>TAnchorTotal</a:t>
                </a:r>
                <a:r>
                  <a:rPr kumimoji="0" lang="en-US" sz="675" b="0" i="0" u="none" strike="noStrike" kern="1200" cap="none" spc="0" normalizeH="0" baseline="0" noProof="0" dirty="0">
                    <a:ln>
                      <a:noFill/>
                    </a:ln>
                    <a:solidFill>
                      <a:srgbClr val="000000"/>
                    </a:solidFill>
                    <a:effectLst/>
                    <a:uLnTx/>
                    <a:uFillTx/>
                    <a:latin typeface="Verdana"/>
                    <a:ea typeface="+mn-ea"/>
                    <a:cs typeface="+mn-cs"/>
                  </a:rPr>
                  <a:t> Procurement: $5Mill.</a:t>
                </a:r>
              </a:p>
            </p:txBody>
          </p:sp>
          <p:pic>
            <p:nvPicPr>
              <p:cNvPr id="95269" name="Picture 22">
                <a:extLst>
                  <a:ext uri="{FF2B5EF4-FFF2-40B4-BE49-F238E27FC236}">
                    <a16:creationId xmlns:a16="http://schemas.microsoft.com/office/drawing/2014/main" id="{800B0932-C676-4F66-8783-DFF8E662766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58754" y="3288080"/>
                <a:ext cx="4735377" cy="307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5270" name="Straight Arrow Connector 24">
                <a:extLst>
                  <a:ext uri="{FF2B5EF4-FFF2-40B4-BE49-F238E27FC236}">
                    <a16:creationId xmlns:a16="http://schemas.microsoft.com/office/drawing/2014/main" id="{B5E0F4AE-E44A-4DC1-8678-315A46E34629}"/>
                  </a:ext>
                </a:extLst>
              </p:cNvPr>
              <p:cNvCxnSpPr>
                <a:cxnSpLocks noChangeShapeType="1"/>
              </p:cNvCxnSpPr>
              <p:nvPr/>
            </p:nvCxnSpPr>
            <p:spPr bwMode="auto">
              <a:xfrm flipH="1">
                <a:off x="1828800" y="3763046"/>
                <a:ext cx="4722471" cy="130087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271" name="Straight Arrow Connector 26">
                <a:extLst>
                  <a:ext uri="{FF2B5EF4-FFF2-40B4-BE49-F238E27FC236}">
                    <a16:creationId xmlns:a16="http://schemas.microsoft.com/office/drawing/2014/main" id="{8D924FCB-EDDF-4F03-8486-783C5C53F04D}"/>
                  </a:ext>
                </a:extLst>
              </p:cNvPr>
              <p:cNvCxnSpPr>
                <a:cxnSpLocks noChangeShapeType="1"/>
              </p:cNvCxnSpPr>
              <p:nvPr/>
            </p:nvCxnSpPr>
            <p:spPr bwMode="auto">
              <a:xfrm flipH="1">
                <a:off x="1848946" y="4736619"/>
                <a:ext cx="5238372" cy="515711"/>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272" name="Straight Arrow Connector 33">
                <a:extLst>
                  <a:ext uri="{FF2B5EF4-FFF2-40B4-BE49-F238E27FC236}">
                    <a16:creationId xmlns:a16="http://schemas.microsoft.com/office/drawing/2014/main" id="{A33533D0-CE68-4314-80D6-A9E2886FB52E}"/>
                  </a:ext>
                </a:extLst>
              </p:cNvPr>
              <p:cNvCxnSpPr>
                <a:cxnSpLocks noChangeShapeType="1"/>
              </p:cNvCxnSpPr>
              <p:nvPr/>
            </p:nvCxnSpPr>
            <p:spPr bwMode="auto">
              <a:xfrm flipH="1">
                <a:off x="1828800" y="3958234"/>
                <a:ext cx="6000647" cy="119087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273" name="Straight Arrow Connector 35">
                <a:extLst>
                  <a:ext uri="{FF2B5EF4-FFF2-40B4-BE49-F238E27FC236}">
                    <a16:creationId xmlns:a16="http://schemas.microsoft.com/office/drawing/2014/main" id="{11E20A8C-A4DA-4541-AB71-2B5B1CC75F29}"/>
                  </a:ext>
                </a:extLst>
              </p:cNvPr>
              <p:cNvCxnSpPr>
                <a:cxnSpLocks noChangeShapeType="1"/>
              </p:cNvCxnSpPr>
              <p:nvPr/>
            </p:nvCxnSpPr>
            <p:spPr bwMode="auto">
              <a:xfrm flipH="1" flipV="1">
                <a:off x="1793248" y="5307628"/>
                <a:ext cx="5446716" cy="12153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48" name="Local Procurement Group">
            <a:extLst>
              <a:ext uri="{FF2B5EF4-FFF2-40B4-BE49-F238E27FC236}">
                <a16:creationId xmlns:a16="http://schemas.microsoft.com/office/drawing/2014/main" id="{8A09E4D3-866A-4292-9549-6B169A8999CA}"/>
              </a:ext>
            </a:extLst>
          </p:cNvPr>
          <p:cNvGrpSpPr>
            <a:grpSpLocks/>
          </p:cNvGrpSpPr>
          <p:nvPr/>
        </p:nvGrpSpPr>
        <p:grpSpPr bwMode="auto">
          <a:xfrm>
            <a:off x="214313" y="3627438"/>
            <a:ext cx="2771775" cy="2381250"/>
            <a:chOff x="285806" y="3693797"/>
            <a:chExt cx="3695885" cy="3175248"/>
          </a:xfrm>
        </p:grpSpPr>
        <p:sp>
          <p:nvSpPr>
            <p:cNvPr id="42" name="Local Text Procure">
              <a:extLst>
                <a:ext uri="{FF2B5EF4-FFF2-40B4-BE49-F238E27FC236}">
                  <a16:creationId xmlns:a16="http://schemas.microsoft.com/office/drawing/2014/main" id="{676584F5-5B2D-4601-B184-DEF0A5B71E37}"/>
                </a:ext>
              </a:extLst>
            </p:cNvPr>
            <p:cNvSpPr txBox="1"/>
            <p:nvPr/>
          </p:nvSpPr>
          <p:spPr>
            <a:xfrm>
              <a:off x="285806" y="5914353"/>
              <a:ext cx="3695885" cy="954692"/>
            </a:xfrm>
            <a:prstGeom prst="rect">
              <a:avLst/>
            </a:prstGeom>
            <a:solidFill>
              <a:schemeClr val="accent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Verdana"/>
                  <a:ea typeface="+mn-ea"/>
                  <a:cs typeface="+mn-cs"/>
                </a:rPr>
                <a:t>If Beth Israel procured $150K worth of textile products  from 2 local manufacturers</a:t>
              </a:r>
            </a:p>
          </p:txBody>
        </p:sp>
        <p:sp>
          <p:nvSpPr>
            <p:cNvPr id="7" name="Local label">
              <a:extLst>
                <a:ext uri="{FF2B5EF4-FFF2-40B4-BE49-F238E27FC236}">
                  <a16:creationId xmlns:a16="http://schemas.microsoft.com/office/drawing/2014/main" id="{1A6D5953-015E-4FAC-9A8C-B3F7B8CC7542}"/>
                </a:ext>
              </a:extLst>
            </p:cNvPr>
            <p:cNvSpPr txBox="1"/>
            <p:nvPr/>
          </p:nvSpPr>
          <p:spPr>
            <a:xfrm>
              <a:off x="1016092" y="3693797"/>
              <a:ext cx="2078671" cy="137593"/>
            </a:xfrm>
            <a:prstGeom prst="rect">
              <a:avLst/>
            </a:prstGeom>
            <a:solidFill>
              <a:srgbClr val="FFFF00"/>
            </a:solidFill>
          </p:spPr>
          <p:txBody>
            <a:bodyPr lIns="0" tIns="0" rIns="0" bIns="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000000"/>
                  </a:solidFill>
                  <a:effectLst/>
                  <a:uLnTx/>
                  <a:uFillTx/>
                  <a:latin typeface="Verdana"/>
                  <a:ea typeface="+mn-ea"/>
                  <a:cs typeface="+mn-cs"/>
                </a:rPr>
                <a:t>Textile Procurement Local: $150K</a:t>
              </a:r>
            </a:p>
          </p:txBody>
        </p:sp>
        <p:cxnSp>
          <p:nvCxnSpPr>
            <p:cNvPr id="95264" name="Local Arrow 8">
              <a:extLst>
                <a:ext uri="{FF2B5EF4-FFF2-40B4-BE49-F238E27FC236}">
                  <a16:creationId xmlns:a16="http://schemas.microsoft.com/office/drawing/2014/main" id="{E9BCB629-7E49-483A-BE50-FD649700D382}"/>
                </a:ext>
              </a:extLst>
            </p:cNvPr>
            <p:cNvCxnSpPr>
              <a:cxnSpLocks noChangeShapeType="1"/>
            </p:cNvCxnSpPr>
            <p:nvPr/>
          </p:nvCxnSpPr>
          <p:spPr bwMode="auto">
            <a:xfrm flipH="1" flipV="1">
              <a:off x="1747777" y="5220182"/>
              <a:ext cx="659757" cy="243069"/>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265" name="Local Arrow">
              <a:extLst>
                <a:ext uri="{FF2B5EF4-FFF2-40B4-BE49-F238E27FC236}">
                  <a16:creationId xmlns:a16="http://schemas.microsoft.com/office/drawing/2014/main" id="{14C7F7FE-753C-4F3D-B748-0DD1D0D02FE5}"/>
                </a:ext>
              </a:extLst>
            </p:cNvPr>
            <p:cNvCxnSpPr>
              <a:cxnSpLocks noChangeShapeType="1"/>
            </p:cNvCxnSpPr>
            <p:nvPr/>
          </p:nvCxnSpPr>
          <p:spPr bwMode="auto">
            <a:xfrm flipH="1">
              <a:off x="1828800" y="4930815"/>
              <a:ext cx="833377" cy="266218"/>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65" name="Local Procur Highlight">
            <a:extLst>
              <a:ext uri="{FF2B5EF4-FFF2-40B4-BE49-F238E27FC236}">
                <a16:creationId xmlns:a16="http://schemas.microsoft.com/office/drawing/2014/main" id="{B24A6E37-BB03-4A5D-B216-A5572049BEED}"/>
              </a:ext>
            </a:extLst>
          </p:cNvPr>
          <p:cNvSpPr/>
          <p:nvPr/>
        </p:nvSpPr>
        <p:spPr bwMode="auto">
          <a:xfrm>
            <a:off x="1169988" y="4446588"/>
            <a:ext cx="1179512" cy="627062"/>
          </a:xfrm>
          <a:prstGeom prst="ellipse">
            <a:avLst/>
          </a:prstGeom>
          <a:solidFill>
            <a:srgbClr val="FFFF00">
              <a:alpha val="32000"/>
            </a:srgbClr>
          </a:solidFill>
          <a:ln w="3175" cap="flat" cmpd="sng" algn="ctr">
            <a:solidFill>
              <a:schemeClr val="tx1"/>
            </a:solidFill>
            <a:prstDash val="solid"/>
            <a:round/>
            <a:headEnd type="none" w="med" len="med"/>
            <a:tailEnd type="none" w="med" len="med"/>
          </a:ln>
          <a:effectLst/>
        </p:spPr>
        <p:txBody>
          <a:bodyPr lIns="68580" tIns="34290" rIns="68580" bIns="34290"/>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40" name="Title">
            <a:extLst>
              <a:ext uri="{FF2B5EF4-FFF2-40B4-BE49-F238E27FC236}">
                <a16:creationId xmlns:a16="http://schemas.microsoft.com/office/drawing/2014/main" id="{CDA7E91C-C7F7-491D-B404-7F702B520F82}"/>
              </a:ext>
            </a:extLst>
          </p:cNvPr>
          <p:cNvSpPr txBox="1"/>
          <p:nvPr/>
        </p:nvSpPr>
        <p:spPr>
          <a:xfrm>
            <a:off x="4627563" y="1751013"/>
            <a:ext cx="3349625" cy="715962"/>
          </a:xfrm>
          <a:prstGeom prst="rect">
            <a:avLst/>
          </a:prstGeom>
          <a:solidFill>
            <a:schemeClr val="accent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Verdana"/>
                <a:ea typeface="+mn-ea"/>
                <a:cs typeface="+mn-cs"/>
              </a:rPr>
              <a:t>Our system can show a simulation of a Beth Israel's textile procurement</a:t>
            </a:r>
          </a:p>
        </p:txBody>
      </p:sp>
      <p:grpSp>
        <p:nvGrpSpPr>
          <p:cNvPr id="76" name="Industry Filter">
            <a:extLst>
              <a:ext uri="{FF2B5EF4-FFF2-40B4-BE49-F238E27FC236}">
                <a16:creationId xmlns:a16="http://schemas.microsoft.com/office/drawing/2014/main" id="{5D9CF843-4774-4427-989F-F7C9FECE1490}"/>
              </a:ext>
            </a:extLst>
          </p:cNvPr>
          <p:cNvGrpSpPr>
            <a:grpSpLocks/>
          </p:cNvGrpSpPr>
          <p:nvPr/>
        </p:nvGrpSpPr>
        <p:grpSpPr bwMode="auto">
          <a:xfrm>
            <a:off x="4648200" y="2524125"/>
            <a:ext cx="3465513" cy="3109913"/>
            <a:chOff x="6197635" y="2222328"/>
            <a:chExt cx="4619843" cy="4147665"/>
          </a:xfrm>
        </p:grpSpPr>
        <p:pic>
          <p:nvPicPr>
            <p:cNvPr id="95260" name="Picture 66">
              <a:extLst>
                <a:ext uri="{FF2B5EF4-FFF2-40B4-BE49-F238E27FC236}">
                  <a16:creationId xmlns:a16="http://schemas.microsoft.com/office/drawing/2014/main" id="{FC94854A-6919-44BE-BBFA-5477A130F8B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44782" y="3161696"/>
              <a:ext cx="4572696" cy="320829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9" name="TextBox 68">
              <a:extLst>
                <a:ext uri="{FF2B5EF4-FFF2-40B4-BE49-F238E27FC236}">
                  <a16:creationId xmlns:a16="http://schemas.microsoft.com/office/drawing/2014/main" id="{C60AAF50-419A-418C-B45F-3AAD6C13E8DA}"/>
                </a:ext>
              </a:extLst>
            </p:cNvPr>
            <p:cNvSpPr txBox="1"/>
            <p:nvPr/>
          </p:nvSpPr>
          <p:spPr>
            <a:xfrm>
              <a:off x="6197635" y="2222328"/>
              <a:ext cx="4613493" cy="954874"/>
            </a:xfrm>
            <a:prstGeom prst="rect">
              <a:avLst/>
            </a:prstGeom>
            <a:solidFill>
              <a:schemeClr val="accent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Verdana"/>
                  <a:ea typeface="+mn-ea"/>
                  <a:cs typeface="+mn-cs"/>
                </a:rPr>
                <a:t>Using the industry filter all companies  in textile industry can be visualized on the map</a:t>
              </a:r>
            </a:p>
          </p:txBody>
        </p:sp>
      </p:grpSp>
      <p:cxnSp>
        <p:nvCxnSpPr>
          <p:cNvPr id="74" name="Arrow To industry filter">
            <a:extLst>
              <a:ext uri="{FF2B5EF4-FFF2-40B4-BE49-F238E27FC236}">
                <a16:creationId xmlns:a16="http://schemas.microsoft.com/office/drawing/2014/main" id="{6B955102-BC56-4F18-A985-0D27CDFB466B}"/>
              </a:ext>
            </a:extLst>
          </p:cNvPr>
          <p:cNvCxnSpPr>
            <a:cxnSpLocks noChangeShapeType="1"/>
          </p:cNvCxnSpPr>
          <p:nvPr/>
        </p:nvCxnSpPr>
        <p:spPr bwMode="auto">
          <a:xfrm flipH="1" flipV="1">
            <a:off x="5314950" y="1600200"/>
            <a:ext cx="668338" cy="942975"/>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55" name="Textile Industry Significance">
            <a:extLst>
              <a:ext uri="{FF2B5EF4-FFF2-40B4-BE49-F238E27FC236}">
                <a16:creationId xmlns:a16="http://schemas.microsoft.com/office/drawing/2014/main" id="{4F7C3CD9-ACB1-48AA-86A7-7C67DFE7FC90}"/>
              </a:ext>
            </a:extLst>
          </p:cNvPr>
          <p:cNvGrpSpPr>
            <a:grpSpLocks/>
          </p:cNvGrpSpPr>
          <p:nvPr/>
        </p:nvGrpSpPr>
        <p:grpSpPr bwMode="auto">
          <a:xfrm>
            <a:off x="4465638" y="2538413"/>
            <a:ext cx="3735387" cy="3036887"/>
            <a:chOff x="6003821" y="2030317"/>
            <a:chExt cx="4980932" cy="4048450"/>
          </a:xfrm>
        </p:grpSpPr>
        <p:pic>
          <p:nvPicPr>
            <p:cNvPr id="95258" name="City Rank Industry">
              <a:extLst>
                <a:ext uri="{FF2B5EF4-FFF2-40B4-BE49-F238E27FC236}">
                  <a16:creationId xmlns:a16="http://schemas.microsoft.com/office/drawing/2014/main" id="{0A34C049-C8A5-4E50-986B-780216CBF12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3469" y="2828648"/>
              <a:ext cx="4971284" cy="3250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TextBox 50">
              <a:extLst>
                <a:ext uri="{FF2B5EF4-FFF2-40B4-BE49-F238E27FC236}">
                  <a16:creationId xmlns:a16="http://schemas.microsoft.com/office/drawing/2014/main" id="{998357F4-5927-47ED-8059-EC0DE30E75B6}"/>
                </a:ext>
              </a:extLst>
            </p:cNvPr>
            <p:cNvSpPr txBox="1"/>
            <p:nvPr/>
          </p:nvSpPr>
          <p:spPr>
            <a:xfrm>
              <a:off x="6003821" y="2030317"/>
              <a:ext cx="4970348" cy="954443"/>
            </a:xfrm>
            <a:prstGeom prst="rect">
              <a:avLst/>
            </a:prstGeom>
            <a:solidFill>
              <a:schemeClr val="accent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Verdana"/>
                  <a:ea typeface="+mn-ea"/>
                  <a:cs typeface="+mn-cs"/>
                </a:rPr>
                <a:t>Our analytics shows that Newark’s Textile industry is very significant compared to the neighboring cities</a:t>
              </a:r>
            </a:p>
          </p:txBody>
        </p:sp>
      </p:grpSp>
      <p:grpSp>
        <p:nvGrpSpPr>
          <p:cNvPr id="60" name="Capacity">
            <a:extLst>
              <a:ext uri="{FF2B5EF4-FFF2-40B4-BE49-F238E27FC236}">
                <a16:creationId xmlns:a16="http://schemas.microsoft.com/office/drawing/2014/main" id="{C2A6E751-1200-4C24-9904-7F184512A7C8}"/>
              </a:ext>
            </a:extLst>
          </p:cNvPr>
          <p:cNvGrpSpPr>
            <a:grpSpLocks/>
          </p:cNvGrpSpPr>
          <p:nvPr/>
        </p:nvGrpSpPr>
        <p:grpSpPr bwMode="auto">
          <a:xfrm>
            <a:off x="4659313" y="2328863"/>
            <a:ext cx="3460750" cy="3284537"/>
            <a:chOff x="6212763" y="1961367"/>
            <a:chExt cx="4612982" cy="4379400"/>
          </a:xfrm>
        </p:grpSpPr>
        <p:pic>
          <p:nvPicPr>
            <p:cNvPr id="95256" name="Picture 56">
              <a:extLst>
                <a:ext uri="{FF2B5EF4-FFF2-40B4-BE49-F238E27FC236}">
                  <a16:creationId xmlns:a16="http://schemas.microsoft.com/office/drawing/2014/main" id="{C25FB760-50B0-4918-B8F2-368C08895A9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12763" y="3132470"/>
              <a:ext cx="4572695" cy="3208297"/>
            </a:xfrm>
            <a:prstGeom prst="rect">
              <a:avLst/>
            </a:prstGeom>
            <a:noFill/>
            <a:ln w="31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9" name="TextBox 58">
              <a:extLst>
                <a:ext uri="{FF2B5EF4-FFF2-40B4-BE49-F238E27FC236}">
                  <a16:creationId xmlns:a16="http://schemas.microsoft.com/office/drawing/2014/main" id="{E6711AE9-13CE-4A12-A559-5D9DD0DAEBED}"/>
                </a:ext>
              </a:extLst>
            </p:cNvPr>
            <p:cNvSpPr txBox="1"/>
            <p:nvPr/>
          </p:nvSpPr>
          <p:spPr>
            <a:xfrm>
              <a:off x="6212763" y="1961367"/>
              <a:ext cx="4612982" cy="1231905"/>
            </a:xfrm>
            <a:prstGeom prst="rect">
              <a:avLst/>
            </a:prstGeom>
            <a:solidFill>
              <a:schemeClr val="accent1"/>
            </a:solid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srgbClr val="000000"/>
                  </a:solidFill>
                  <a:effectLst/>
                  <a:uLnTx/>
                  <a:uFillTx/>
                  <a:latin typeface="Verdana"/>
                  <a:ea typeface="+mn-ea"/>
                  <a:cs typeface="+mn-cs"/>
                </a:rPr>
                <a:t>There are 9 companies in textile manufacturing in Newark employing 170 people with potential capacity of $15 Million</a:t>
              </a:r>
            </a:p>
          </p:txBody>
        </p:sp>
      </p:grpSp>
      <p:cxnSp>
        <p:nvCxnSpPr>
          <p:cNvPr id="104" name="Textile Significance Pointer">
            <a:extLst>
              <a:ext uri="{FF2B5EF4-FFF2-40B4-BE49-F238E27FC236}">
                <a16:creationId xmlns:a16="http://schemas.microsoft.com/office/drawing/2014/main" id="{E029BC50-5D37-4A3B-867E-7327C5CFBD49}"/>
              </a:ext>
            </a:extLst>
          </p:cNvPr>
          <p:cNvCxnSpPr>
            <a:cxnSpLocks noChangeShapeType="1"/>
          </p:cNvCxnSpPr>
          <p:nvPr/>
        </p:nvCxnSpPr>
        <p:spPr bwMode="auto">
          <a:xfrm flipV="1">
            <a:off x="4019550" y="4314825"/>
            <a:ext cx="1077913" cy="842963"/>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94" name="Company Showing Arrows">
            <a:extLst>
              <a:ext uri="{FF2B5EF4-FFF2-40B4-BE49-F238E27FC236}">
                <a16:creationId xmlns:a16="http://schemas.microsoft.com/office/drawing/2014/main" id="{37C7A0E5-6CCF-464A-AFA6-B509DD5A8815}"/>
              </a:ext>
            </a:extLst>
          </p:cNvPr>
          <p:cNvGrpSpPr>
            <a:grpSpLocks/>
          </p:cNvGrpSpPr>
          <p:nvPr/>
        </p:nvGrpSpPr>
        <p:grpSpPr bwMode="auto">
          <a:xfrm>
            <a:off x="1793875" y="2168525"/>
            <a:ext cx="4276725" cy="2790825"/>
            <a:chOff x="2392362" y="1748118"/>
            <a:chExt cx="5702768" cy="3721585"/>
          </a:xfrm>
        </p:grpSpPr>
        <p:cxnSp>
          <p:nvCxnSpPr>
            <p:cNvPr id="95248" name="Straight Arrow Connector 77">
              <a:extLst>
                <a:ext uri="{FF2B5EF4-FFF2-40B4-BE49-F238E27FC236}">
                  <a16:creationId xmlns:a16="http://schemas.microsoft.com/office/drawing/2014/main" id="{B65DC7C6-CD5E-464C-B6F7-0C84C7FB0B0C}"/>
                </a:ext>
              </a:extLst>
            </p:cNvPr>
            <p:cNvCxnSpPr>
              <a:cxnSpLocks noChangeShapeType="1"/>
            </p:cNvCxnSpPr>
            <p:nvPr/>
          </p:nvCxnSpPr>
          <p:spPr bwMode="auto">
            <a:xfrm flipH="1" flipV="1">
              <a:off x="4190035" y="1748118"/>
              <a:ext cx="3788553" cy="235323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249" name="Straight Arrow Connector 79">
              <a:extLst>
                <a:ext uri="{FF2B5EF4-FFF2-40B4-BE49-F238E27FC236}">
                  <a16:creationId xmlns:a16="http://schemas.microsoft.com/office/drawing/2014/main" id="{253AAC86-9DB3-4A07-B0B0-24068D96B9CF}"/>
                </a:ext>
              </a:extLst>
            </p:cNvPr>
            <p:cNvCxnSpPr>
              <a:cxnSpLocks noChangeShapeType="1"/>
            </p:cNvCxnSpPr>
            <p:nvPr/>
          </p:nvCxnSpPr>
          <p:spPr bwMode="auto">
            <a:xfrm flipH="1" flipV="1">
              <a:off x="3817128" y="2263342"/>
              <a:ext cx="4157359" cy="1891629"/>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250" name="Straight Arrow Connector 81">
              <a:extLst>
                <a:ext uri="{FF2B5EF4-FFF2-40B4-BE49-F238E27FC236}">
                  <a16:creationId xmlns:a16="http://schemas.microsoft.com/office/drawing/2014/main" id="{B70F8B04-B90B-48ED-81FE-2D9DD5956A06}"/>
                </a:ext>
              </a:extLst>
            </p:cNvPr>
            <p:cNvCxnSpPr>
              <a:cxnSpLocks noChangeShapeType="1"/>
            </p:cNvCxnSpPr>
            <p:nvPr/>
          </p:nvCxnSpPr>
          <p:spPr bwMode="auto">
            <a:xfrm flipH="1" flipV="1">
              <a:off x="2392362" y="3091419"/>
              <a:ext cx="5702768" cy="1077000"/>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251" name="Straight Arrow Connector 84">
              <a:extLst>
                <a:ext uri="{FF2B5EF4-FFF2-40B4-BE49-F238E27FC236}">
                  <a16:creationId xmlns:a16="http://schemas.microsoft.com/office/drawing/2014/main" id="{6A9CDCAC-B3CA-4576-92E7-370A38534BAE}"/>
                </a:ext>
              </a:extLst>
            </p:cNvPr>
            <p:cNvCxnSpPr>
              <a:cxnSpLocks noChangeShapeType="1"/>
            </p:cNvCxnSpPr>
            <p:nvPr/>
          </p:nvCxnSpPr>
          <p:spPr bwMode="auto">
            <a:xfrm flipH="1" flipV="1">
              <a:off x="3307976" y="3693797"/>
              <a:ext cx="4787154" cy="474622"/>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252" name="Straight Arrow Connector 86">
              <a:extLst>
                <a:ext uri="{FF2B5EF4-FFF2-40B4-BE49-F238E27FC236}">
                  <a16:creationId xmlns:a16="http://schemas.microsoft.com/office/drawing/2014/main" id="{887873F9-10DD-4CF1-8B1A-286F2029721B}"/>
                </a:ext>
              </a:extLst>
            </p:cNvPr>
            <p:cNvCxnSpPr>
              <a:cxnSpLocks noChangeShapeType="1"/>
            </p:cNvCxnSpPr>
            <p:nvPr/>
          </p:nvCxnSpPr>
          <p:spPr bwMode="auto">
            <a:xfrm flipH="1">
              <a:off x="4503358" y="4168419"/>
              <a:ext cx="3471129" cy="0"/>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253" name="Straight Arrow Connector 88">
              <a:extLst>
                <a:ext uri="{FF2B5EF4-FFF2-40B4-BE49-F238E27FC236}">
                  <a16:creationId xmlns:a16="http://schemas.microsoft.com/office/drawing/2014/main" id="{56FE9B40-CCD2-45E3-BC6D-1C6920AABD0E}"/>
                </a:ext>
              </a:extLst>
            </p:cNvPr>
            <p:cNvCxnSpPr>
              <a:cxnSpLocks noChangeShapeType="1"/>
            </p:cNvCxnSpPr>
            <p:nvPr/>
          </p:nvCxnSpPr>
          <p:spPr bwMode="auto">
            <a:xfrm flipH="1">
              <a:off x="4289612" y="4168419"/>
              <a:ext cx="3684875" cy="121193"/>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254" name="Straight Arrow Connector 90">
              <a:extLst>
                <a:ext uri="{FF2B5EF4-FFF2-40B4-BE49-F238E27FC236}">
                  <a16:creationId xmlns:a16="http://schemas.microsoft.com/office/drawing/2014/main" id="{83E7B7BF-B756-4964-AA2D-CA2896675905}"/>
                </a:ext>
              </a:extLst>
            </p:cNvPr>
            <p:cNvCxnSpPr>
              <a:cxnSpLocks noChangeShapeType="1"/>
            </p:cNvCxnSpPr>
            <p:nvPr/>
          </p:nvCxnSpPr>
          <p:spPr bwMode="auto">
            <a:xfrm flipH="1">
              <a:off x="2745504" y="4179256"/>
              <a:ext cx="5283237" cy="764085"/>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5255" name="Straight Arrow Connector 92">
              <a:extLst>
                <a:ext uri="{FF2B5EF4-FFF2-40B4-BE49-F238E27FC236}">
                  <a16:creationId xmlns:a16="http://schemas.microsoft.com/office/drawing/2014/main" id="{3F7A7E8A-2AAD-435C-8412-3735661FFD29}"/>
                </a:ext>
              </a:extLst>
            </p:cNvPr>
            <p:cNvCxnSpPr>
              <a:cxnSpLocks noChangeShapeType="1"/>
            </p:cNvCxnSpPr>
            <p:nvPr/>
          </p:nvCxnSpPr>
          <p:spPr bwMode="auto">
            <a:xfrm flipH="1">
              <a:off x="2460134" y="4218536"/>
              <a:ext cx="5568607" cy="1251167"/>
            </a:xfrm>
            <a:prstGeom prst="straightConnector1">
              <a:avLst/>
            </a:prstGeom>
            <a:noFill/>
            <a:ln w="317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95245" name="Rectangle 1">
            <a:extLst>
              <a:ext uri="{FF2B5EF4-FFF2-40B4-BE49-F238E27FC236}">
                <a16:creationId xmlns:a16="http://schemas.microsoft.com/office/drawing/2014/main" id="{0E257232-E88E-4B14-82BA-FA37FA970C61}"/>
              </a:ext>
            </a:extLst>
          </p:cNvPr>
          <p:cNvSpPr>
            <a:spLocks noChangeArrowheads="1"/>
          </p:cNvSpPr>
          <p:nvPr/>
        </p:nvSpPr>
        <p:spPr bwMode="auto">
          <a:xfrm>
            <a:off x="766763" y="681038"/>
            <a:ext cx="74580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anose="020B0600070205080204" pitchFamily="34" charset="-128"/>
                <a:cs typeface="+mn-cs"/>
              </a:rPr>
              <a:t>Newark Anchor Procurement Buy Local Program </a:t>
            </a:r>
          </a:p>
        </p:txBody>
      </p:sp>
      <p:sp>
        <p:nvSpPr>
          <p:cNvPr id="95246" name="Rectangle 2">
            <a:extLst>
              <a:ext uri="{FF2B5EF4-FFF2-40B4-BE49-F238E27FC236}">
                <a16:creationId xmlns:a16="http://schemas.microsoft.com/office/drawing/2014/main" id="{881FD50D-5337-40F6-AE7A-B96FF1F58420}"/>
              </a:ext>
            </a:extLst>
          </p:cNvPr>
          <p:cNvSpPr>
            <a:spLocks noChangeArrowheads="1"/>
          </p:cNvSpPr>
          <p:nvPr/>
        </p:nvSpPr>
        <p:spPr bwMode="auto">
          <a:xfrm>
            <a:off x="381000" y="6096000"/>
            <a:ext cx="8382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anose="020B0600070205080204" pitchFamily="34" charset="-128"/>
                <a:cs typeface="+mn-cs"/>
              </a:rPr>
              <a:t>Data &amp; Analytics Infrastructure</a:t>
            </a:r>
            <a:r>
              <a:rPr kumimoji="0" lang="en-US" altLang="en-US" sz="20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anose="020B0600070205080204" pitchFamily="34" charset="-128"/>
                <a:cs typeface="+mn-cs"/>
              </a:rPr>
              <a:t> </a:t>
            </a:r>
            <a:r>
              <a:rPr kumimoji="0" lang="en-US" altLang="en-US" sz="1800" b="0" i="0" u="none" strike="noStrike" kern="1200" cap="none" spc="0" normalizeH="0" baseline="0" noProof="0">
                <a:ln>
                  <a:noFill/>
                </a:ln>
                <a:solidFill>
                  <a:srgbClr val="000000"/>
                </a:solidFill>
                <a:effectLst/>
                <a:uLnTx/>
                <a:uFillTx/>
                <a:latin typeface="Century Gothic" panose="020B0502020202020204" pitchFamily="34" charset="0"/>
                <a:ea typeface="ＭＳ Ｐゴシック" panose="020B0600070205080204" pitchFamily="34" charset="-128"/>
                <a:cs typeface="+mn-cs"/>
              </a:rPr>
              <a:t>Newark Industrial Solution Center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xit" presetSubtype="0" fill="hold" grpId="1" nodeType="clickEffect">
                                  <p:stCondLst>
                                    <p:cond delay="0"/>
                                  </p:stCondLst>
                                  <p:childTnLst>
                                    <p:animEffect transition="out" filter="fade">
                                      <p:cBhvr>
                                        <p:cTn id="10" dur="500"/>
                                        <p:tgtEl>
                                          <p:spTgt spid="40"/>
                                        </p:tgtEl>
                                      </p:cBhvr>
                                    </p:animEffect>
                                    <p:set>
                                      <p:cBhvr>
                                        <p:cTn id="11" dur="1" fill="hold">
                                          <p:stCondLst>
                                            <p:cond delay="499"/>
                                          </p:stCondLst>
                                        </p:cTn>
                                        <p:tgtEl>
                                          <p:spTgt spid="40"/>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48"/>
                                        </p:tgtEl>
                                        <p:attrNameLst>
                                          <p:attrName>style.visibility</p:attrName>
                                        </p:attrNameLst>
                                      </p:cBhvr>
                                      <p:to>
                                        <p:strVal val="visible"/>
                                      </p:to>
                                    </p:set>
                                    <p:animEffect transition="in" filter="fade">
                                      <p:cBhvr>
                                        <p:cTn id="14" dur="500"/>
                                        <p:tgtEl>
                                          <p:spTgt spid="48"/>
                                        </p:tgtEl>
                                      </p:cBhvr>
                                    </p:animEffect>
                                  </p:childTnLst>
                                </p:cTn>
                              </p:par>
                              <p:par>
                                <p:cTn id="15" presetID="10" presetClass="entr" presetSubtype="0" fill="hold" grpId="0" nodeType="withEffect">
                                  <p:stCondLst>
                                    <p:cond delay="2000"/>
                                  </p:stCondLst>
                                  <p:childTnLst>
                                    <p:set>
                                      <p:cBhvr>
                                        <p:cTn id="16" dur="1" fill="hold">
                                          <p:stCondLst>
                                            <p:cond delay="0"/>
                                          </p:stCondLst>
                                        </p:cTn>
                                        <p:tgtEl>
                                          <p:spTgt spid="65"/>
                                        </p:tgtEl>
                                        <p:attrNameLst>
                                          <p:attrName>style.visibility</p:attrName>
                                        </p:attrNameLst>
                                      </p:cBhvr>
                                      <p:to>
                                        <p:strVal val="visible"/>
                                      </p:to>
                                    </p:set>
                                    <p:animEffect transition="in" filter="fade">
                                      <p:cBhvr>
                                        <p:cTn id="17" dur="500"/>
                                        <p:tgtEl>
                                          <p:spTgt spid="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nodeType="clickEffect">
                                  <p:stCondLst>
                                    <p:cond delay="0"/>
                                  </p:stCondLst>
                                  <p:childTnLst>
                                    <p:animEffect transition="out" filter="fade">
                                      <p:cBhvr>
                                        <p:cTn id="21" dur="500"/>
                                        <p:tgtEl>
                                          <p:spTgt spid="48"/>
                                        </p:tgtEl>
                                      </p:cBhvr>
                                    </p:animEffect>
                                    <p:set>
                                      <p:cBhvr>
                                        <p:cTn id="22" dur="1" fill="hold">
                                          <p:stCondLst>
                                            <p:cond delay="499"/>
                                          </p:stCondLst>
                                        </p:cTn>
                                        <p:tgtEl>
                                          <p:spTgt spid="48"/>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65"/>
                                        </p:tgtEl>
                                      </p:cBhvr>
                                    </p:animEffect>
                                    <p:set>
                                      <p:cBhvr>
                                        <p:cTn id="25" dur="1" fill="hold">
                                          <p:stCondLst>
                                            <p:cond delay="499"/>
                                          </p:stCondLst>
                                        </p:cTn>
                                        <p:tgtEl>
                                          <p:spTgt spid="65"/>
                                        </p:tgtEl>
                                        <p:attrNameLst>
                                          <p:attrName>style.visibility</p:attrName>
                                        </p:attrNameLst>
                                      </p:cBhvr>
                                      <p:to>
                                        <p:strVal val="hidden"/>
                                      </p:to>
                                    </p:set>
                                  </p:childTnLst>
                                </p:cTn>
                              </p:par>
                              <p:par>
                                <p:cTn id="26" presetID="10" presetClass="entr" presetSubtype="0" fill="hold" nodeType="withEffect">
                                  <p:stCondLst>
                                    <p:cond delay="1000"/>
                                  </p:stCondLst>
                                  <p:childTnLst>
                                    <p:set>
                                      <p:cBhvr>
                                        <p:cTn id="27" dur="1" fill="hold">
                                          <p:stCondLst>
                                            <p:cond delay="0"/>
                                          </p:stCondLst>
                                        </p:cTn>
                                        <p:tgtEl>
                                          <p:spTgt spid="45"/>
                                        </p:tgtEl>
                                        <p:attrNameLst>
                                          <p:attrName>style.visibility</p:attrName>
                                        </p:attrNameLst>
                                      </p:cBhvr>
                                      <p:to>
                                        <p:strVal val="visible"/>
                                      </p:to>
                                    </p:set>
                                    <p:animEffect transition="in" filter="fade">
                                      <p:cBhvr>
                                        <p:cTn id="28" dur="500"/>
                                        <p:tgtEl>
                                          <p:spTgt spid="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0" presetClass="exit" presetSubtype="0" fill="hold" nodeType="clickEffect">
                                  <p:stCondLst>
                                    <p:cond delay="0"/>
                                  </p:stCondLst>
                                  <p:childTnLst>
                                    <p:animEffect transition="out" filter="fade">
                                      <p:cBhvr>
                                        <p:cTn id="32" dur="500"/>
                                        <p:tgtEl>
                                          <p:spTgt spid="45"/>
                                        </p:tgtEl>
                                      </p:cBhvr>
                                    </p:animEffect>
                                    <p:set>
                                      <p:cBhvr>
                                        <p:cTn id="33" dur="1" fill="hold">
                                          <p:stCondLst>
                                            <p:cond delay="499"/>
                                          </p:stCondLst>
                                        </p:cTn>
                                        <p:tgtEl>
                                          <p:spTgt spid="45"/>
                                        </p:tgtEl>
                                        <p:attrNameLst>
                                          <p:attrName>style.visibility</p:attrName>
                                        </p:attrNameLst>
                                      </p:cBhvr>
                                      <p:to>
                                        <p:strVal val="hidden"/>
                                      </p:to>
                                    </p:set>
                                  </p:childTnLst>
                                </p:cTn>
                              </p:par>
                              <p:par>
                                <p:cTn id="34" presetID="10" presetClass="entr" presetSubtype="0" fill="hold" nodeType="withEffect">
                                  <p:stCondLst>
                                    <p:cond delay="1000"/>
                                  </p:stCondLst>
                                  <p:childTnLst>
                                    <p:set>
                                      <p:cBhvr>
                                        <p:cTn id="35" dur="1" fill="hold">
                                          <p:stCondLst>
                                            <p:cond delay="0"/>
                                          </p:stCondLst>
                                        </p:cTn>
                                        <p:tgtEl>
                                          <p:spTgt spid="55"/>
                                        </p:tgtEl>
                                        <p:attrNameLst>
                                          <p:attrName>style.visibility</p:attrName>
                                        </p:attrNameLst>
                                      </p:cBhvr>
                                      <p:to>
                                        <p:strVal val="visible"/>
                                      </p:to>
                                    </p:set>
                                    <p:animEffect transition="in" filter="fade">
                                      <p:cBhvr>
                                        <p:cTn id="36" dur="500"/>
                                        <p:tgtEl>
                                          <p:spTgt spid="55"/>
                                        </p:tgtEl>
                                      </p:cBhvr>
                                    </p:animEffect>
                                  </p:childTnLst>
                                </p:cTn>
                              </p:par>
                              <p:par>
                                <p:cTn id="37" presetID="1" presetClass="entr" presetSubtype="0" fill="hold" nodeType="withEffect">
                                  <p:stCondLst>
                                    <p:cond delay="1000"/>
                                  </p:stCondLst>
                                  <p:childTnLst>
                                    <p:set>
                                      <p:cBhvr>
                                        <p:cTn id="38" dur="1" fill="hold">
                                          <p:stCondLst>
                                            <p:cond delay="0"/>
                                          </p:stCondLst>
                                        </p:cTn>
                                        <p:tgtEl>
                                          <p:spTgt spid="10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xit" presetSubtype="0" fill="hold" nodeType="clickEffect">
                                  <p:stCondLst>
                                    <p:cond delay="0"/>
                                  </p:stCondLst>
                                  <p:childTnLst>
                                    <p:animEffect transition="out" filter="fade">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fade">
                                      <p:cBhvr>
                                        <p:cTn id="46" dur="500"/>
                                        <p:tgtEl>
                                          <p:spTgt spid="76"/>
                                        </p:tgtEl>
                                      </p:cBhvr>
                                    </p:animEffect>
                                  </p:childTnLst>
                                </p:cTn>
                              </p:par>
                              <p:par>
                                <p:cTn id="47" presetID="10" presetClass="entr" presetSubtype="0" fill="hold" nodeType="withEffect">
                                  <p:stCondLst>
                                    <p:cond delay="0"/>
                                  </p:stCondLst>
                                  <p:childTnLst>
                                    <p:set>
                                      <p:cBhvr>
                                        <p:cTn id="48" dur="1" fill="hold">
                                          <p:stCondLst>
                                            <p:cond delay="0"/>
                                          </p:stCondLst>
                                        </p:cTn>
                                        <p:tgtEl>
                                          <p:spTgt spid="60"/>
                                        </p:tgtEl>
                                        <p:attrNameLst>
                                          <p:attrName>style.visibility</p:attrName>
                                        </p:attrNameLst>
                                      </p:cBhvr>
                                      <p:to>
                                        <p:strVal val="visible"/>
                                      </p:to>
                                    </p:set>
                                    <p:animEffect transition="in" filter="fade">
                                      <p:cBhvr>
                                        <p:cTn id="49" dur="500"/>
                                        <p:tgtEl>
                                          <p:spTgt spid="60"/>
                                        </p:tgtEl>
                                      </p:cBhvr>
                                    </p:animEffect>
                                  </p:childTnLst>
                                </p:cTn>
                              </p:par>
                              <p:par>
                                <p:cTn id="50" presetID="1" presetClass="entr" presetSubtype="0" fill="hold" nodeType="withEffect">
                                  <p:stCondLst>
                                    <p:cond delay="1500"/>
                                  </p:stCondLst>
                                  <p:childTnLst>
                                    <p:set>
                                      <p:cBhvr>
                                        <p:cTn id="51" dur="1" fill="hold">
                                          <p:stCondLst>
                                            <p:cond delay="0"/>
                                          </p:stCondLst>
                                        </p:cTn>
                                        <p:tgtEl>
                                          <p:spTgt spid="74"/>
                                        </p:tgtEl>
                                        <p:attrNameLst>
                                          <p:attrName>style.visibility</p:attrName>
                                        </p:attrNameLst>
                                      </p:cBhvr>
                                      <p:to>
                                        <p:strVal val="visible"/>
                                      </p:to>
                                    </p:set>
                                  </p:childTnLst>
                                </p:cTn>
                              </p:par>
                              <p:par>
                                <p:cTn id="52" presetID="1" presetClass="entr" presetSubtype="0" fill="hold" nodeType="withEffect">
                                  <p:stCondLst>
                                    <p:cond delay="3000"/>
                                  </p:stCondLst>
                                  <p:childTnLst>
                                    <p:set>
                                      <p:cBhvr>
                                        <p:cTn id="53" dur="1" fill="hold">
                                          <p:stCondLst>
                                            <p:cond delay="0"/>
                                          </p:stCondLst>
                                        </p:cTn>
                                        <p:tgtEl>
                                          <p:spTgt spid="94"/>
                                        </p:tgtEl>
                                        <p:attrNameLst>
                                          <p:attrName>style.visibility</p:attrName>
                                        </p:attrNameLst>
                                      </p:cBhvr>
                                      <p:to>
                                        <p:strVal val="visible"/>
                                      </p:to>
                                    </p:set>
                                  </p:childTnLst>
                                </p:cTn>
                              </p:par>
                              <p:par>
                                <p:cTn id="54" presetID="10" presetClass="exit" presetSubtype="0" fill="hold" nodeType="withEffect">
                                  <p:stCondLst>
                                    <p:cond delay="6000"/>
                                  </p:stCondLst>
                                  <p:childTnLst>
                                    <p:animEffect transition="out" filter="fade">
                                      <p:cBhvr>
                                        <p:cTn id="55" dur="500"/>
                                        <p:tgtEl>
                                          <p:spTgt spid="6"/>
                                        </p:tgtEl>
                                      </p:cBhvr>
                                    </p:animEffect>
                                    <p:set>
                                      <p:cBhvr>
                                        <p:cTn id="56" dur="1" fill="hold">
                                          <p:stCondLst>
                                            <p:cond delay="499"/>
                                          </p:stCondLst>
                                        </p:cTn>
                                        <p:tgtEl>
                                          <p:spTgt spid="6"/>
                                        </p:tgtEl>
                                        <p:attrNameLst>
                                          <p:attrName>style.visibility</p:attrName>
                                        </p:attrNameLst>
                                      </p:cBhvr>
                                      <p:to>
                                        <p:strVal val="hidden"/>
                                      </p:to>
                                    </p:set>
                                  </p:childTnLst>
                                </p:cTn>
                              </p:par>
                              <p:par>
                                <p:cTn id="57" presetID="1" presetClass="entr" presetSubtype="0" fill="hold" nodeType="withEffect">
                                  <p:stCondLst>
                                    <p:cond delay="6000"/>
                                  </p:stCondLst>
                                  <p:childTnLst>
                                    <p:set>
                                      <p:cBhvr>
                                        <p:cTn id="58" dur="1" fill="hold">
                                          <p:stCondLst>
                                            <p:cond delay="0"/>
                                          </p:stCondLst>
                                        </p:cTn>
                                        <p:tgtEl>
                                          <p:spTgt spid="95"/>
                                        </p:tgtEl>
                                        <p:attrNameLst>
                                          <p:attrName>style.visibility</p:attrName>
                                        </p:attrNameLst>
                                      </p:cBhvr>
                                      <p:to>
                                        <p:strVal val="visible"/>
                                      </p:to>
                                    </p:set>
                                  </p:childTnLst>
                                </p:cTn>
                              </p:par>
                              <p:par>
                                <p:cTn id="59" presetID="10" presetClass="exit" presetSubtype="0" fill="hold" nodeType="withEffect">
                                  <p:stCondLst>
                                    <p:cond delay="0"/>
                                  </p:stCondLst>
                                  <p:childTnLst>
                                    <p:animEffect transition="out" filter="fade">
                                      <p:cBhvr>
                                        <p:cTn id="60" dur="500"/>
                                        <p:tgtEl>
                                          <p:spTgt spid="76"/>
                                        </p:tgtEl>
                                      </p:cBhvr>
                                    </p:animEffect>
                                    <p:set>
                                      <p:cBhvr>
                                        <p:cTn id="61" dur="1" fill="hold">
                                          <p:stCondLst>
                                            <p:cond delay="499"/>
                                          </p:stCondLst>
                                        </p:cTn>
                                        <p:tgtEl>
                                          <p:spTgt spid="76"/>
                                        </p:tgtEl>
                                        <p:attrNameLst>
                                          <p:attrName>style.visibility</p:attrName>
                                        </p:attrNameLst>
                                      </p:cBhvr>
                                      <p:to>
                                        <p:strVal val="hidden"/>
                                      </p:to>
                                    </p:set>
                                  </p:childTnLst>
                                </p:cTn>
                              </p:par>
                              <p:par>
                                <p:cTn id="62" presetID="10" presetClass="exit" presetSubtype="0" fill="hold" nodeType="withEffect">
                                  <p:stCondLst>
                                    <p:cond delay="0"/>
                                  </p:stCondLst>
                                  <p:childTnLst>
                                    <p:animEffect transition="out" filter="fade">
                                      <p:cBhvr>
                                        <p:cTn id="63" dur="500"/>
                                        <p:tgtEl>
                                          <p:spTgt spid="104"/>
                                        </p:tgtEl>
                                      </p:cBhvr>
                                    </p:animEffect>
                                    <p:set>
                                      <p:cBhvr>
                                        <p:cTn id="64" dur="1" fill="hold">
                                          <p:stCondLst>
                                            <p:cond delay="499"/>
                                          </p:stCondLst>
                                        </p:cTn>
                                        <p:tgtEl>
                                          <p:spTgt spid="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5" grpId="1" animBg="1"/>
      <p:bldP spid="40" grpId="0" animBg="1"/>
      <p:bldP spid="4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246F5C-F06C-42B2-A113-6DCE08D65F29}"/>
              </a:ext>
            </a:extLst>
          </p:cNvPr>
          <p:cNvSpPr>
            <a:spLocks noGrp="1"/>
          </p:cNvSpPr>
          <p:nvPr>
            <p:ph idx="1"/>
          </p:nvPr>
        </p:nvSpPr>
        <p:spPr>
          <a:xfrm>
            <a:off x="152400" y="914400"/>
            <a:ext cx="8839200" cy="5410200"/>
          </a:xfrm>
        </p:spPr>
        <p:txBody>
          <a:bodyPr/>
          <a:lstStyle/>
          <a:p>
            <a:pPr marL="0" indent="0">
              <a:buFontTx/>
              <a:buNone/>
              <a:defRPr/>
            </a:pPr>
            <a:r>
              <a:rPr lang="en-US" sz="3100" b="1" dirty="0">
                <a:solidFill>
                  <a:schemeClr val="tx2"/>
                </a:solidFill>
                <a:latin typeface="Century Gothic" panose="020B0502020202020204" pitchFamily="34" charset="0"/>
              </a:rPr>
              <a:t>Overview</a:t>
            </a:r>
          </a:p>
          <a:p>
            <a:pPr marL="457200" indent="-457200">
              <a:buFont typeface="Wingdings" charset="2"/>
              <a:buChar char="Ø"/>
              <a:defRPr/>
            </a:pPr>
            <a:r>
              <a:rPr lang="en-US" sz="3100" dirty="0">
                <a:solidFill>
                  <a:schemeClr val="tx2"/>
                </a:solidFill>
                <a:latin typeface="Century Gothic" panose="020B0502020202020204" pitchFamily="34" charset="0"/>
              </a:rPr>
              <a:t>Background</a:t>
            </a:r>
          </a:p>
          <a:p>
            <a:pPr marL="457200" indent="-457200">
              <a:buFont typeface="Wingdings" charset="2"/>
              <a:buChar char="Ø"/>
              <a:defRPr/>
            </a:pPr>
            <a:r>
              <a:rPr lang="en-US" sz="3100" dirty="0">
                <a:solidFill>
                  <a:schemeClr val="tx2"/>
                </a:solidFill>
                <a:latin typeface="Century Gothic" panose="020B0502020202020204" pitchFamily="34" charset="0"/>
              </a:rPr>
              <a:t>Business Case for GP</a:t>
            </a:r>
          </a:p>
          <a:p>
            <a:pPr marL="457200" indent="-457200">
              <a:buFont typeface="Wingdings" charset="2"/>
              <a:buChar char="Ø"/>
              <a:defRPr/>
            </a:pPr>
            <a:r>
              <a:rPr lang="en-US" sz="3100" dirty="0">
                <a:solidFill>
                  <a:schemeClr val="tx2"/>
                </a:solidFill>
                <a:latin typeface="Century Gothic" panose="020B0502020202020204" pitchFamily="34" charset="0"/>
              </a:rPr>
              <a:t>Green Purchasing Defined</a:t>
            </a:r>
          </a:p>
          <a:p>
            <a:pPr marL="457200" indent="-457200">
              <a:buFont typeface="Wingdings" charset="2"/>
              <a:buChar char="Ø"/>
              <a:defRPr/>
            </a:pPr>
            <a:r>
              <a:rPr lang="en-US" sz="3100" dirty="0">
                <a:solidFill>
                  <a:schemeClr val="tx2"/>
                </a:solidFill>
                <a:latin typeface="Century Gothic" panose="020B0502020202020204" pitchFamily="34" charset="0"/>
              </a:rPr>
              <a:t>Research – Supply Chain Sustainability</a:t>
            </a:r>
          </a:p>
          <a:p>
            <a:pPr marL="457200" indent="-457200">
              <a:buFont typeface="Wingdings" charset="2"/>
              <a:buChar char="Ø"/>
              <a:defRPr/>
            </a:pPr>
            <a:r>
              <a:rPr lang="en-US" sz="3100" dirty="0">
                <a:solidFill>
                  <a:schemeClr val="tx2"/>
                </a:solidFill>
                <a:latin typeface="Century Gothic" panose="020B0502020202020204" pitchFamily="34" charset="0"/>
              </a:rPr>
              <a:t>Rutgers GP</a:t>
            </a:r>
          </a:p>
          <a:p>
            <a:pPr marL="457200" indent="-457200">
              <a:buFont typeface="Wingdings" charset="2"/>
              <a:buChar char="Ø"/>
              <a:defRPr/>
            </a:pPr>
            <a:r>
              <a:rPr lang="en-US" sz="3100" dirty="0">
                <a:solidFill>
                  <a:schemeClr val="tx2"/>
                </a:solidFill>
                <a:latin typeface="Century Gothic" panose="020B0502020202020204" pitchFamily="34" charset="0"/>
              </a:rPr>
              <a:t>Project Work </a:t>
            </a:r>
          </a:p>
        </p:txBody>
      </p:sp>
      <p:pic>
        <p:nvPicPr>
          <p:cNvPr id="56322" name="Picture 1" descr="Better_Your_Business_200x150.jpg">
            <a:extLst>
              <a:ext uri="{FF2B5EF4-FFF2-40B4-BE49-F238E27FC236}">
                <a16:creationId xmlns:a16="http://schemas.microsoft.com/office/drawing/2014/main" id="{14399242-51AA-4E3A-A3F5-2D856310B9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876800"/>
            <a:ext cx="23622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3" name="Picture 11">
            <a:extLst>
              <a:ext uri="{FF2B5EF4-FFF2-40B4-BE49-F238E27FC236}">
                <a16:creationId xmlns:a16="http://schemas.microsoft.com/office/drawing/2014/main" id="{FF643772-22F3-46D0-A343-35B33FE27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5609" y="731134"/>
            <a:ext cx="1218235" cy="1999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12">
            <a:extLst>
              <a:ext uri="{FF2B5EF4-FFF2-40B4-BE49-F238E27FC236}">
                <a16:creationId xmlns:a16="http://schemas.microsoft.com/office/drawing/2014/main" id="{25DDA8E0-D953-461D-B11F-0C0191D9E9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5013" y="914400"/>
            <a:ext cx="1552575"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Picture 5">
            <a:extLst>
              <a:ext uri="{FF2B5EF4-FFF2-40B4-BE49-F238E27FC236}">
                <a16:creationId xmlns:a16="http://schemas.microsoft.com/office/drawing/2014/main" id="{288BD8F4-D495-4D93-8788-819A49742B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0700" y="2790825"/>
            <a:ext cx="1800225"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0" name="Picture 12">
            <a:extLst>
              <a:ext uri="{FF2B5EF4-FFF2-40B4-BE49-F238E27FC236}">
                <a16:creationId xmlns:a16="http://schemas.microsoft.com/office/drawing/2014/main" id="{7A1C446E-A35D-4629-815A-BE97B17FCA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5453" t="71977" r="22356" b="18645"/>
          <a:stretch>
            <a:fillRect/>
          </a:stretch>
        </p:blipFill>
        <p:spPr bwMode="auto">
          <a:xfrm>
            <a:off x="6172200" y="2209800"/>
            <a:ext cx="18288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a:extLst>
              <a:ext uri="{FF2B5EF4-FFF2-40B4-BE49-F238E27FC236}">
                <a16:creationId xmlns:a16="http://schemas.microsoft.com/office/drawing/2014/main" id="{B3C2B159-2153-B34C-8399-338C3BA4DE68}"/>
              </a:ext>
            </a:extLst>
          </p:cNvPr>
          <p:cNvPicPr>
            <a:picLocks noChangeAspect="1"/>
          </p:cNvPicPr>
          <p:nvPr/>
        </p:nvPicPr>
        <p:blipFill>
          <a:blip r:embed="rId7"/>
          <a:stretch>
            <a:fillRect/>
          </a:stretch>
        </p:blipFill>
        <p:spPr>
          <a:xfrm>
            <a:off x="5219700" y="3875404"/>
            <a:ext cx="3848100" cy="2372995"/>
          </a:xfrm>
          <a:prstGeom prst="rect">
            <a:avLst/>
          </a:prstGeom>
        </p:spPr>
      </p:pic>
      <p:pic>
        <p:nvPicPr>
          <p:cNvPr id="14" name="Picture 5">
            <a:extLst>
              <a:ext uri="{FF2B5EF4-FFF2-40B4-BE49-F238E27FC236}">
                <a16:creationId xmlns:a16="http://schemas.microsoft.com/office/drawing/2014/main" id="{A52CFACC-01A7-C440-A2B5-DECD89152E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400" y="3733800"/>
            <a:ext cx="18288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430"/>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Line 1"/>
          <p:cNvSpPr>
            <a:spLocks noChangeShapeType="1"/>
          </p:cNvSpPr>
          <p:nvPr/>
        </p:nvSpPr>
        <p:spPr bwMode="auto">
          <a:xfrm>
            <a:off x="2975" y="1829841"/>
            <a:ext cx="9138051" cy="1587"/>
          </a:xfrm>
          <a:prstGeom prst="line">
            <a:avLst/>
          </a:prstGeom>
          <a:noFill/>
          <a:ln w="38100" cap="flat">
            <a:solidFill>
              <a:srgbClr val="0C2577"/>
            </a:solidFill>
            <a:prstDash val="solid"/>
            <a:round/>
            <a:headEnd type="none" w="med" len="med"/>
            <a:tailEnd type="none" w="med" len="med"/>
          </a:ln>
          <a:extLst>
            <a:ext uri="{909E8E84-426E-40dd-AFC4-6F175D3DCCD1}">
              <a14:hiddenFill xmlns="" xmlns:a14="http://schemas.microsoft.com/office/drawing/2010/main">
                <a:solidFill>
                  <a:srgbClr val="FFFFFF"/>
                </a:solidFill>
              </a14:hiddenFill>
            </a:ext>
          </a:extLst>
        </p:spPr>
        <p:txBody>
          <a:bodyPr lIns="0" tIns="0" rIns="0" bIns="0"/>
          <a:lstStyle/>
          <a:p>
            <a:pPr defTabSz="913833" eaLnBrk="1" fontAlgn="auto" hangingPunct="1">
              <a:spcBef>
                <a:spcPts val="0"/>
              </a:spcBef>
              <a:spcAft>
                <a:spcPts val="0"/>
              </a:spcAft>
            </a:pPr>
            <a:endParaRPr lang="en-US" sz="2000">
              <a:solidFill>
                <a:srgbClr val="000000"/>
              </a:solidFill>
              <a:latin typeface="Century Gothic" panose="020B0502020202020204" pitchFamily="34" charset="0"/>
              <a:ea typeface="ヒラギノ明朝 ProN W3"/>
              <a:cs typeface="ヒラギノ明朝 ProN W3"/>
            </a:endParaRPr>
          </a:p>
        </p:txBody>
      </p:sp>
      <p:sp>
        <p:nvSpPr>
          <p:cNvPr id="57346" name="Rectangle 2"/>
          <p:cNvSpPr>
            <a:spLocks/>
          </p:cNvSpPr>
          <p:nvPr/>
        </p:nvSpPr>
        <p:spPr bwMode="auto">
          <a:xfrm>
            <a:off x="1982886" y="6579733"/>
            <a:ext cx="5952425" cy="276045"/>
          </a:xfrm>
          <a:prstGeom prst="rect">
            <a:avLst/>
          </a:prstGeom>
          <a:solidFill>
            <a:srgbClr val="FFFFFF"/>
          </a:solidFill>
          <a:ln>
            <a:noFill/>
          </a:ln>
          <a:extLs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40613" bIns="0"/>
          <a:lstStyle>
            <a:lvl1pPr marL="39688">
              <a:defRPr sz="1200">
                <a:solidFill>
                  <a:schemeClr val="tx1"/>
                </a:solidFill>
                <a:latin typeface="Times New Roman" panose="02020603050405020304" pitchFamily="18" charset="0"/>
              </a:defRPr>
            </a:lvl1pPr>
            <a:lvl2pPr>
              <a:defRPr sz="1200">
                <a:solidFill>
                  <a:schemeClr val="tx1"/>
                </a:solidFill>
                <a:latin typeface="Times New Roman" panose="02020603050405020304" pitchFamily="18" charset="0"/>
              </a:defRPr>
            </a:lvl2pPr>
            <a:lvl3pPr>
              <a:defRPr sz="1200">
                <a:solidFill>
                  <a:schemeClr val="tx1"/>
                </a:solidFill>
                <a:latin typeface="Times New Roman" panose="02020603050405020304" pitchFamily="18" charset="0"/>
              </a:defRPr>
            </a:lvl3pPr>
            <a:lvl4pPr>
              <a:defRPr sz="1200">
                <a:solidFill>
                  <a:schemeClr val="tx1"/>
                </a:solidFill>
                <a:latin typeface="Times New Roman" panose="02020603050405020304" pitchFamily="18" charset="0"/>
              </a:defRPr>
            </a:lvl4pPr>
            <a:lvl5pPr>
              <a:defRPr sz="1200">
                <a:solidFill>
                  <a:schemeClr val="tx1"/>
                </a:solidFill>
                <a:latin typeface="Times New Roman" panose="02020603050405020304" pitchFamily="18" charset="0"/>
              </a:defRPr>
            </a:lvl5pPr>
            <a:lvl6pPr fontAlgn="base">
              <a:spcBef>
                <a:spcPct val="0"/>
              </a:spcBef>
              <a:spcAft>
                <a:spcPct val="0"/>
              </a:spcAft>
              <a:defRPr sz="1200">
                <a:solidFill>
                  <a:schemeClr val="tx1"/>
                </a:solidFill>
                <a:latin typeface="Times New Roman" panose="02020603050405020304" pitchFamily="18" charset="0"/>
              </a:defRPr>
            </a:lvl6pPr>
            <a:lvl7pPr fontAlgn="base">
              <a:spcBef>
                <a:spcPct val="0"/>
              </a:spcBef>
              <a:spcAft>
                <a:spcPct val="0"/>
              </a:spcAft>
              <a:defRPr sz="1200">
                <a:solidFill>
                  <a:schemeClr val="tx1"/>
                </a:solidFill>
                <a:latin typeface="Times New Roman" panose="02020603050405020304" pitchFamily="18" charset="0"/>
              </a:defRPr>
            </a:lvl7pPr>
            <a:lvl8pPr fontAlgn="base">
              <a:spcBef>
                <a:spcPct val="0"/>
              </a:spcBef>
              <a:spcAft>
                <a:spcPct val="0"/>
              </a:spcAft>
              <a:defRPr sz="1200">
                <a:solidFill>
                  <a:schemeClr val="tx1"/>
                </a:solidFill>
                <a:latin typeface="Times New Roman" panose="02020603050405020304" pitchFamily="18" charset="0"/>
              </a:defRPr>
            </a:lvl8pPr>
            <a:lvl9pPr fontAlgn="base">
              <a:spcBef>
                <a:spcPct val="0"/>
              </a:spcBef>
              <a:spcAft>
                <a:spcPct val="0"/>
              </a:spcAft>
              <a:defRPr sz="1200">
                <a:solidFill>
                  <a:schemeClr val="tx1"/>
                </a:solidFill>
                <a:latin typeface="Times New Roman" panose="02020603050405020304" pitchFamily="18" charset="0"/>
              </a:defRPr>
            </a:lvl9pPr>
          </a:lstStyle>
          <a:p>
            <a:pPr marL="39663" algn="ctr" defTabSz="913833" eaLnBrk="1" fontAlgn="auto" hangingPunct="1">
              <a:spcBef>
                <a:spcPts val="750"/>
              </a:spcBef>
              <a:spcAft>
                <a:spcPts val="0"/>
              </a:spcAft>
            </a:pPr>
            <a:r>
              <a:rPr lang="en-US" sz="1000" dirty="0">
                <a:solidFill>
                  <a:srgbClr val="099B17"/>
                </a:solidFill>
                <a:latin typeface="Century Gothic" panose="020B0502020202020204" pitchFamily="34" charset="0"/>
                <a:ea typeface="ヒラギノ明朝 ProN W3"/>
                <a:cs typeface="Times New Roman" panose="02020603050405020304" pitchFamily="18" charset="0"/>
              </a:rPr>
              <a:t>Kevin Lyons, Ph.D. </a:t>
            </a:r>
            <a:r>
              <a:rPr lang="en-US" sz="1000" u="sng" dirty="0">
                <a:solidFill>
                  <a:srgbClr val="000000"/>
                </a:solidFill>
                <a:latin typeface="Century Gothic" panose="020B0502020202020204" pitchFamily="34" charset="0"/>
                <a:cs typeface="Times New Roman Bold Italic" panose="02020703060505090304" pitchFamily="18" charset="0"/>
                <a:sym typeface="Times New Roman Bold Italic" panose="02020703060505090304" pitchFamily="18" charset="0"/>
              </a:rPr>
              <a:t>http://greenpurchasing.rutgers.edu/</a:t>
            </a:r>
            <a:r>
              <a:rPr lang="en-US" sz="1000" dirty="0">
                <a:solidFill>
                  <a:srgbClr val="FF0000"/>
                </a:solidFill>
                <a:latin typeface="Century Gothic" panose="020B0502020202020204" pitchFamily="34" charset="0"/>
                <a:ea typeface="ヒラギノ明朝 ProN W3"/>
                <a:cs typeface="Times" panose="02020603050405020304" pitchFamily="18" charset="0"/>
              </a:rPr>
              <a:t>	</a:t>
            </a:r>
          </a:p>
        </p:txBody>
      </p:sp>
      <p:pic>
        <p:nvPicPr>
          <p:cNvPr id="57347" name="Picture 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5" y="2231"/>
            <a:ext cx="9138051" cy="615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chemeClr val="tx1"/>
                </a:solidFill>
                <a:miter lim="800000"/>
                <a:headEnd/>
                <a:tailEnd/>
              </a14:hiddenLine>
            </a:ext>
          </a:extLst>
        </p:spPr>
      </p:pic>
      <p:sp>
        <p:nvSpPr>
          <p:cNvPr id="57348" name="Rectangle 4"/>
          <p:cNvSpPr>
            <a:spLocks noGrp="1" noChangeArrowheads="1"/>
          </p:cNvSpPr>
          <p:nvPr>
            <p:ph type="title"/>
          </p:nvPr>
        </p:nvSpPr>
        <p:spPr>
          <a:xfrm>
            <a:off x="228600" y="869734"/>
            <a:ext cx="8686800" cy="733869"/>
          </a:xfrm>
          <a:ln/>
        </p:spPr>
        <p:txBody>
          <a:bodyPr vert="horz" wrap="square" lIns="35696" tIns="35696" rIns="131994" bIns="35696" numCol="1" anchor="ctr" anchorCtr="0" compatLnSpc="1">
            <a:prstTxWarp prst="textNoShape">
              <a:avLst/>
            </a:prstTxWarp>
          </a:bodyPr>
          <a:lstStyle/>
          <a:p>
            <a:pPr algn="ctr"/>
            <a:r>
              <a:rPr lang="en-US" sz="2400" b="1" dirty="0">
                <a:latin typeface="Century Gothic" panose="020B0502020202020204" pitchFamily="34" charset="0"/>
                <a:cs typeface="Times New Roman Bold Italic" panose="02020703060505090304" pitchFamily="18" charset="0"/>
                <a:sym typeface="Times New Roman Bold Italic" panose="02020703060505090304" pitchFamily="18" charset="0"/>
              </a:rPr>
              <a:t>Identify Product, Follow Product Through Supply Chain; </a:t>
            </a:r>
            <a:br>
              <a:rPr lang="en-US" sz="2400" b="1" dirty="0">
                <a:latin typeface="Century Gothic" panose="020B0502020202020204" pitchFamily="34" charset="0"/>
                <a:cs typeface="Times New Roman Bold Italic" panose="02020703060505090304" pitchFamily="18" charset="0"/>
                <a:sym typeface="Times New Roman Bold Italic" panose="02020703060505090304" pitchFamily="18" charset="0"/>
              </a:rPr>
            </a:br>
            <a:r>
              <a:rPr lang="en-US" sz="2400" b="1" dirty="0">
                <a:latin typeface="Century Gothic" panose="020B0502020202020204" pitchFamily="34" charset="0"/>
                <a:cs typeface="Times New Roman Bold Italic" panose="02020703060505090304" pitchFamily="18" charset="0"/>
                <a:sym typeface="Times New Roman Bold Italic" panose="02020703060505090304" pitchFamily="18" charset="0"/>
              </a:rPr>
              <a:t>Making Value Chains Sustainable  </a:t>
            </a:r>
            <a:endParaRPr lang="en-US" sz="2400" b="1" dirty="0">
              <a:latin typeface="Century Gothic" panose="020B0502020202020204" pitchFamily="34" charset="0"/>
            </a:endParaRPr>
          </a:p>
        </p:txBody>
      </p:sp>
      <p:sp>
        <p:nvSpPr>
          <p:cNvPr id="57349" name="Rectangle 5"/>
          <p:cNvSpPr>
            <a:spLocks noGrp="1" noChangeArrowheads="1"/>
          </p:cNvSpPr>
          <p:nvPr>
            <p:ph type="body" idx="1"/>
          </p:nvPr>
        </p:nvSpPr>
        <p:spPr>
          <a:xfrm>
            <a:off x="152400" y="2057400"/>
            <a:ext cx="8839200" cy="4327530"/>
          </a:xfrm>
          <a:ln/>
        </p:spPr>
        <p:txBody>
          <a:bodyPr vert="horz" wrap="square" lIns="35696" tIns="35696" rIns="131994" bIns="35696" numCol="1" anchor="t" anchorCtr="0" compatLnSpc="1">
            <a:prstTxWarp prst="textNoShape">
              <a:avLst/>
            </a:prstTxWarp>
          </a:bodyPr>
          <a:lstStyle/>
          <a:p>
            <a:pPr>
              <a:buSzPct val="56000"/>
              <a:buFontTx/>
              <a:buBlip>
                <a:blip r:embed="rId3"/>
              </a:buBlip>
            </a:pPr>
            <a:r>
              <a:rPr lang="en-US" sz="2200" b="1" dirty="0">
                <a:latin typeface="Century Gothic" panose="020B0502020202020204" pitchFamily="34" charset="0"/>
                <a:cs typeface="Times New Roman Bold" panose="02020803070505020304" pitchFamily="18" charset="0"/>
                <a:sym typeface="Times New Roman Bold" panose="02020803070505020304" pitchFamily="18" charset="0"/>
              </a:rPr>
              <a:t>Main Challenge:</a:t>
            </a:r>
            <a:r>
              <a:rPr lang="en-US" sz="2200" b="1" dirty="0">
                <a:latin typeface="Century Gothic" panose="020B0502020202020204" pitchFamily="34" charset="0"/>
              </a:rPr>
              <a:t> </a:t>
            </a:r>
            <a:r>
              <a:rPr lang="en-US" sz="2200" dirty="0">
                <a:latin typeface="Century Gothic" panose="020B0502020202020204" pitchFamily="34" charset="0"/>
              </a:rPr>
              <a:t>To increase efficiencies throughout the supply chain while building better B2B relationships.  </a:t>
            </a:r>
          </a:p>
          <a:p>
            <a:pPr>
              <a:buSzPct val="56000"/>
              <a:buFontTx/>
              <a:buBlip>
                <a:blip r:embed="rId3"/>
              </a:buBlip>
            </a:pPr>
            <a:r>
              <a:rPr lang="en-US" sz="2200" b="1" dirty="0">
                <a:latin typeface="Century Gothic" panose="020B0502020202020204" pitchFamily="34" charset="0"/>
                <a:cs typeface="Times New Roman Bold" panose="02020803070505020304" pitchFamily="18" charset="0"/>
                <a:sym typeface="Times New Roman Bold" panose="02020803070505020304" pitchFamily="18" charset="0"/>
              </a:rPr>
              <a:t>Competencies Needed: </a:t>
            </a:r>
            <a:r>
              <a:rPr lang="en-US" sz="2200" dirty="0">
                <a:latin typeface="Century Gothic" panose="020B0502020202020204" pitchFamily="34" charset="0"/>
              </a:rPr>
              <a:t>Expertise in techniques such as carbon management and life cycle assessment. The ability to redesign operations to use less energy and water, produce fewer emissions, and generate less waste. The capacity to ensure that suppliers and retailers make their operations eco-friendly.  </a:t>
            </a:r>
          </a:p>
          <a:p>
            <a:pPr>
              <a:buSzPct val="56000"/>
              <a:buFontTx/>
              <a:buBlip>
                <a:blip r:embed="rId3"/>
              </a:buBlip>
            </a:pPr>
            <a:r>
              <a:rPr lang="en-US" sz="2200" b="1" dirty="0">
                <a:latin typeface="Century Gothic" panose="020B0502020202020204" pitchFamily="34" charset="0"/>
                <a:cs typeface="Times New Roman Bold" panose="02020803070505020304" pitchFamily="18" charset="0"/>
                <a:sym typeface="Times New Roman Bold" panose="02020803070505020304" pitchFamily="18" charset="0"/>
              </a:rPr>
              <a:t>Innovation Opportunities:</a:t>
            </a:r>
            <a:r>
              <a:rPr lang="en-US" sz="2200" b="1" dirty="0">
                <a:latin typeface="Century Gothic" panose="020B0502020202020204" pitchFamily="34" charset="0"/>
              </a:rPr>
              <a:t> </a:t>
            </a:r>
            <a:r>
              <a:rPr lang="en-US" sz="2200" dirty="0">
                <a:latin typeface="Century Gothic" panose="020B0502020202020204" pitchFamily="34" charset="0"/>
              </a:rPr>
              <a:t>Developing sustainable sources of raw materials and components. Increasing the use of clean energy sources such as wind and solar power. Finding innovative uses for returned products. </a:t>
            </a:r>
          </a:p>
        </p:txBody>
      </p:sp>
    </p:spTree>
    <p:extLst>
      <p:ext uri="{BB962C8B-B14F-4D97-AF65-F5344CB8AC3E}">
        <p14:creationId xmlns:p14="http://schemas.microsoft.com/office/powerpoint/2010/main" val="5121104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
            <a:extLst>
              <a:ext uri="{FF2B5EF4-FFF2-40B4-BE49-F238E27FC236}">
                <a16:creationId xmlns:a16="http://schemas.microsoft.com/office/drawing/2014/main" id="{3073B3B5-F50A-4471-984E-C478EE015596}"/>
              </a:ext>
            </a:extLst>
          </p:cNvPr>
          <p:cNvSpPr>
            <a:spLocks noGrp="1" noChangeArrowheads="1"/>
          </p:cNvSpPr>
          <p:nvPr>
            <p:ph type="title"/>
          </p:nvPr>
        </p:nvSpPr>
        <p:spPr bwMode="auto">
          <a:xfrm>
            <a:off x="457200" y="609600"/>
            <a:ext cx="7808913" cy="533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94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altLang="en-US" sz="3200">
                <a:latin typeface="Century Gothic" panose="020B0502020202020204" pitchFamily="34" charset="0"/>
              </a:rPr>
              <a:t>What is </a:t>
            </a:r>
            <a:r>
              <a:rPr lang="en-GB" altLang="en-US" sz="3200" b="1">
                <a:solidFill>
                  <a:srgbClr val="00B050"/>
                </a:solidFill>
                <a:latin typeface="Century Gothic" panose="020B0502020202020204" pitchFamily="34" charset="0"/>
              </a:rPr>
              <a:t>a “Green” </a:t>
            </a:r>
            <a:r>
              <a:rPr lang="en-GB" altLang="en-US" sz="3200">
                <a:latin typeface="Century Gothic" panose="020B0502020202020204" pitchFamily="34" charset="0"/>
              </a:rPr>
              <a:t>Supply Chain?</a:t>
            </a:r>
          </a:p>
        </p:txBody>
      </p:sp>
      <p:sp>
        <p:nvSpPr>
          <p:cNvPr id="37891" name="Text Box 2">
            <a:extLst>
              <a:ext uri="{FF2B5EF4-FFF2-40B4-BE49-F238E27FC236}">
                <a16:creationId xmlns:a16="http://schemas.microsoft.com/office/drawing/2014/main" id="{D1114CDB-7457-3E4C-9D81-50F7E0F1C239}"/>
              </a:ext>
            </a:extLst>
          </p:cNvPr>
          <p:cNvSpPr txBox="1">
            <a:spLocks noChangeArrowheads="1"/>
          </p:cNvSpPr>
          <p:nvPr/>
        </p:nvSpPr>
        <p:spPr bwMode="auto">
          <a:xfrm>
            <a:off x="457200" y="1295400"/>
            <a:ext cx="8229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3200">
                <a:solidFill>
                  <a:schemeClr val="tx1"/>
                </a:solidFill>
                <a:latin typeface="Arial" panose="020B0604020202020204" pitchFamily="34" charset="0"/>
              </a:defRPr>
            </a:lvl1pPr>
            <a:lvl2pPr marL="742950" indent="-28575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800">
                <a:solidFill>
                  <a:schemeClr val="tx1"/>
                </a:solidFill>
                <a:latin typeface="Arial" panose="020B0604020202020204" pitchFamily="34" charset="0"/>
              </a:defRPr>
            </a:lvl2pPr>
            <a:lvl3pPr marL="11430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panose="020B0604020202020204" pitchFamily="34" charset="0"/>
              </a:defRPr>
            </a:lvl3pPr>
            <a:lvl4pPr marL="16002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4pPr>
            <a:lvl5pPr marL="2057400" indent="-228600">
              <a:spcBef>
                <a:spcPct val="20000"/>
              </a:spcBef>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20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en-US"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Integrating environment thinking into supply chain management, including</a:t>
            </a:r>
          </a:p>
          <a:p>
            <a:pPr marL="457200" marR="0" lvl="0" indent="-457200" algn="l" defTabSz="914400" rtl="0" eaLnBrk="1" fontAlgn="base" latinLnBrk="0" hangingPunct="1">
              <a:lnSpc>
                <a:spcPct val="120000"/>
              </a:lnSpc>
              <a:spcBef>
                <a:spcPct val="0"/>
              </a:spcBef>
              <a:spcAft>
                <a:spcPct val="0"/>
              </a:spcAft>
              <a:buClrTx/>
              <a:buSz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en-US"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Product design</a:t>
            </a:r>
          </a:p>
          <a:p>
            <a:pPr marL="457200" marR="0" lvl="0" indent="-457200" algn="l" defTabSz="914400" rtl="0" eaLnBrk="1" fontAlgn="base" latinLnBrk="0" hangingPunct="1">
              <a:lnSpc>
                <a:spcPct val="120000"/>
              </a:lnSpc>
              <a:spcBef>
                <a:spcPct val="0"/>
              </a:spcBef>
              <a:spcAft>
                <a:spcPct val="0"/>
              </a:spcAft>
              <a:buClrTx/>
              <a:buSz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en-US"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Material sourcing and selection</a:t>
            </a:r>
          </a:p>
          <a:p>
            <a:pPr marL="457200" marR="0" lvl="0" indent="-457200" algn="l" defTabSz="914400" rtl="0" eaLnBrk="1" fontAlgn="base" latinLnBrk="0" hangingPunct="1">
              <a:lnSpc>
                <a:spcPct val="120000"/>
              </a:lnSpc>
              <a:spcBef>
                <a:spcPct val="0"/>
              </a:spcBef>
              <a:spcAft>
                <a:spcPct val="0"/>
              </a:spcAft>
              <a:buClrTx/>
              <a:buSz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en-US"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Manufacturing processes</a:t>
            </a:r>
          </a:p>
          <a:p>
            <a:pPr marL="457200" marR="0" lvl="0" indent="-457200" algn="l" defTabSz="914400" rtl="0" eaLnBrk="1" fontAlgn="base" latinLnBrk="0" hangingPunct="1">
              <a:lnSpc>
                <a:spcPct val="120000"/>
              </a:lnSpc>
              <a:spcBef>
                <a:spcPct val="0"/>
              </a:spcBef>
              <a:spcAft>
                <a:spcPct val="0"/>
              </a:spcAft>
              <a:buClrTx/>
              <a:buSz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en-US"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Delivery of the final product to the consumers</a:t>
            </a:r>
          </a:p>
          <a:p>
            <a:pPr marL="457200" marR="0" lvl="0" indent="-457200" algn="l" defTabSz="914400" rtl="0" eaLnBrk="1" fontAlgn="base" latinLnBrk="0" hangingPunct="1">
              <a:lnSpc>
                <a:spcPct val="120000"/>
              </a:lnSpc>
              <a:spcBef>
                <a:spcPct val="0"/>
              </a:spcBef>
              <a:spcAft>
                <a:spcPct val="0"/>
              </a:spcAft>
              <a:buClrTx/>
              <a:buSzTx/>
              <a:buFontTx/>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en-US" sz="2800" b="0" i="0" u="none" strike="noStrike" kern="1200" cap="none" spc="0" normalizeH="0" baseline="0" noProof="0" dirty="0">
                <a:ln>
                  <a:noFill/>
                </a:ln>
                <a:solidFill>
                  <a:schemeClr val="accent6">
                    <a:lumMod val="60000"/>
                    <a:lumOff val="40000"/>
                  </a:schemeClr>
                </a:solidFill>
                <a:effectLst/>
                <a:uLnTx/>
                <a:uFillTx/>
                <a:latin typeface="Century Gothic" panose="020B0502020202020204" pitchFamily="34" charset="0"/>
                <a:ea typeface="+mn-ea"/>
                <a:cs typeface="+mn-cs"/>
              </a:rPr>
              <a:t>End-of-life management of the product after its useful life.</a:t>
            </a:r>
          </a:p>
          <a:p>
            <a:pPr marL="0" marR="0" lvl="0" indent="0" algn="l" defTabSz="914400" rtl="0" eaLnBrk="1" fontAlgn="base" latinLnBrk="0" hangingPunct="1">
              <a:lnSpc>
                <a:spcPct val="95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altLang="en-US"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base" latinLnBrk="0" hangingPunct="1">
              <a:lnSpc>
                <a:spcPct val="95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altLang="en-US" sz="28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base" latinLnBrk="0" hangingPunct="1">
              <a:lnSpc>
                <a:spcPct val="95000"/>
              </a:lnSpc>
              <a:spcBef>
                <a:spcPct val="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altLang="en-US" sz="28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a:t>
            </a:r>
          </a:p>
        </p:txBody>
      </p:sp>
      <p:sp>
        <p:nvSpPr>
          <p:cNvPr id="4" name="Text Box 4">
            <a:extLst>
              <a:ext uri="{FF2B5EF4-FFF2-40B4-BE49-F238E27FC236}">
                <a16:creationId xmlns:a16="http://schemas.microsoft.com/office/drawing/2014/main" id="{3179BDE3-7B82-3D4F-9F15-042F587E32E7}"/>
              </a:ext>
            </a:extLst>
          </p:cNvPr>
          <p:cNvSpPr txBox="1">
            <a:spLocks noChangeArrowheads="1"/>
          </p:cNvSpPr>
          <p:nvPr/>
        </p:nvSpPr>
        <p:spPr bwMode="auto">
          <a:xfrm>
            <a:off x="228600" y="6073914"/>
            <a:ext cx="8763000" cy="707886"/>
          </a:xfrm>
          <a:prstGeom prst="rect">
            <a:avLst/>
          </a:prstGeom>
          <a:solidFill>
            <a:schemeClr val="accent2">
              <a:lumMod val="20000"/>
              <a:lumOff val="80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000000"/>
                </a:solidFill>
                <a:effectLst/>
                <a:uLnTx/>
                <a:uFillTx/>
                <a:latin typeface="Century Gothic" panose="020B0502020202020204" pitchFamily="34" charset="0"/>
                <a:ea typeface="Arial" panose="020B0604020202020204" pitchFamily="34" charset="0"/>
                <a:cs typeface="Times New Roman" panose="02020603050405020304" pitchFamily="18" charset="0"/>
              </a:rPr>
              <a:t>- </a:t>
            </a:r>
            <a:r>
              <a:rPr kumimoji="0" lang="en-US" altLang="en-US" sz="2000" b="0" i="0" u="none" strike="noStrike" kern="1200" cap="none" spc="0" normalizeH="0" baseline="0" noProof="0" dirty="0">
                <a:ln>
                  <a:noFill/>
                </a:ln>
                <a:solidFill>
                  <a:srgbClr val="000000"/>
                </a:solidFill>
                <a:effectLst/>
                <a:uLnTx/>
                <a:uFillTx/>
                <a:latin typeface="Century Gothic" panose="020B0502020202020204" pitchFamily="34" charset="0"/>
                <a:ea typeface="Arial" panose="020B0604020202020204" pitchFamily="34" charset="0"/>
                <a:cs typeface="Times New Roman" panose="02020603050405020304" pitchFamily="18" charset="0"/>
              </a:rPr>
              <a:t>Executive Order 13101, </a:t>
            </a:r>
            <a:r>
              <a:rPr kumimoji="0" lang="en-US" altLang="en-US" sz="2000" b="0" i="1" u="none" strike="noStrike" kern="1200" cap="none" spc="0" normalizeH="0" baseline="0" noProof="0" dirty="0">
                <a:ln>
                  <a:noFill/>
                </a:ln>
                <a:solidFill>
                  <a:srgbClr val="000000"/>
                </a:solidFill>
                <a:effectLst/>
                <a:uLnTx/>
                <a:uFillTx/>
                <a:latin typeface="Century Gothic" panose="020B0502020202020204" pitchFamily="34" charset="0"/>
                <a:ea typeface="Arial" panose="020B0604020202020204" pitchFamily="34" charset="0"/>
                <a:cs typeface="Times New Roman" panose="02020603050405020304" pitchFamily="18" charset="0"/>
              </a:rPr>
              <a:t>Greening the Government Through Waste Prevention, Recycling, and Federal Acquisition</a:t>
            </a:r>
            <a:r>
              <a:rPr kumimoji="0" lang="en-US" altLang="en-US" sz="2000" b="0" i="0" u="none" strike="noStrike" kern="1200" cap="none" spc="0" normalizeH="0" baseline="0" noProof="0" dirty="0">
                <a:ln>
                  <a:noFill/>
                </a:ln>
                <a:solidFill>
                  <a:srgbClr val="000000"/>
                </a:solidFill>
                <a:effectLst/>
                <a:uLnTx/>
                <a:uFillTx/>
                <a:latin typeface="Century Gothic" panose="020B0502020202020204" pitchFamily="34" charset="0"/>
                <a:ea typeface="Arial" panose="020B0604020202020204" pitchFamily="34" charset="0"/>
                <a:cs typeface="Times New Roman" panose="02020603050405020304" pitchFamily="18" charset="0"/>
              </a:rPr>
              <a:t>, September 16, 1998</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
            <a:extLst>
              <a:ext uri="{FF2B5EF4-FFF2-40B4-BE49-F238E27FC236}">
                <a16:creationId xmlns:a16="http://schemas.microsoft.com/office/drawing/2014/main" id="{D9542E33-6B44-4929-AE05-44CB1188890A}"/>
              </a:ext>
            </a:extLst>
          </p:cNvPr>
          <p:cNvSpPr>
            <a:spLocks noGrp="1" noChangeArrowheads="1"/>
          </p:cNvSpPr>
          <p:nvPr>
            <p:ph type="title"/>
          </p:nvPr>
        </p:nvSpPr>
        <p:spPr bwMode="auto">
          <a:xfrm>
            <a:off x="127000" y="685800"/>
            <a:ext cx="82296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129200" bIns="45720" numCol="1" anchor="t" anchorCtr="0" compatLnSpc="1">
            <a:prstTxWarp prst="textNoShape">
              <a:avLst/>
            </a:prstTxWarp>
          </a:bodyPr>
          <a:lstStyle/>
          <a:p>
            <a:pPr eaLnBrk="1" hangingPunct="1">
              <a:tabLst>
                <a:tab pos="38100" algn="l"/>
                <a:tab pos="952500" algn="l"/>
                <a:tab pos="1866900" algn="l"/>
                <a:tab pos="2781300" algn="l"/>
                <a:tab pos="3695700" algn="l"/>
                <a:tab pos="4610100" algn="l"/>
                <a:tab pos="5524500" algn="l"/>
                <a:tab pos="6438900" algn="l"/>
                <a:tab pos="7353300" algn="l"/>
                <a:tab pos="8267700" algn="l"/>
                <a:tab pos="9182100" algn="l"/>
                <a:tab pos="10096500" algn="l"/>
              </a:tabLst>
            </a:pPr>
            <a:r>
              <a:rPr lang="en-US" altLang="en-US" sz="3200" b="1">
                <a:latin typeface="Century Gothic" panose="020B0502020202020204" pitchFamily="34" charset="0"/>
              </a:rPr>
              <a:t>Why consider the environment?</a:t>
            </a:r>
          </a:p>
        </p:txBody>
      </p:sp>
      <p:sp>
        <p:nvSpPr>
          <p:cNvPr id="62466" name="Rectangle 2">
            <a:extLst>
              <a:ext uri="{FF2B5EF4-FFF2-40B4-BE49-F238E27FC236}">
                <a16:creationId xmlns:a16="http://schemas.microsoft.com/office/drawing/2014/main" id="{017173C5-9B4E-4A84-B421-D4711CA1575D}"/>
              </a:ext>
            </a:extLst>
          </p:cNvPr>
          <p:cNvSpPr>
            <a:spLocks noGrp="1" noChangeArrowheads="1"/>
          </p:cNvSpPr>
          <p:nvPr>
            <p:ph type="body" idx="1"/>
          </p:nvPr>
        </p:nvSpPr>
        <p:spPr>
          <a:xfrm>
            <a:off x="100013" y="1600200"/>
            <a:ext cx="6986587" cy="4876800"/>
          </a:xfrm>
        </p:spPr>
        <p:txBody>
          <a:bodyPr rIns="129200"/>
          <a:lstStyle/>
          <a:p>
            <a:pPr eaLnBrk="1" hangingPunct="1">
              <a:lnSpc>
                <a:spcPct val="90000"/>
              </a:lnSpc>
              <a:spcBef>
                <a:spcPct val="0"/>
              </a:spcBef>
              <a:buFont typeface="Times New Roman" panose="02020603050405020304" pitchFamily="18" charset="0"/>
              <a:buNone/>
              <a:tabLst>
                <a:tab pos="952500" algn="l"/>
                <a:tab pos="1866900" algn="l"/>
                <a:tab pos="2781300" algn="l"/>
                <a:tab pos="3695700" algn="l"/>
                <a:tab pos="4610100" algn="l"/>
                <a:tab pos="5524500" algn="l"/>
                <a:tab pos="6438900" algn="l"/>
                <a:tab pos="7353300" algn="l"/>
                <a:tab pos="8267700" algn="l"/>
                <a:tab pos="9182100" algn="l"/>
                <a:tab pos="10096500" algn="l"/>
              </a:tabLst>
            </a:pPr>
            <a:r>
              <a:rPr lang="en-US" altLang="en-US" sz="2800" dirty="0">
                <a:latin typeface="Century Gothic" panose="020B0502020202020204" pitchFamily="34" charset="0"/>
                <a:ea typeface="ヒラギノ明朝 ProN W3"/>
                <a:cs typeface="ヒラギノ明朝 ProN W3"/>
              </a:rPr>
              <a:t>Supply Chain Management with a </a:t>
            </a:r>
            <a:r>
              <a:rPr lang="ja-JP" altLang="en-US" sz="2800" dirty="0">
                <a:latin typeface="Century Gothic" panose="020B0502020202020204" pitchFamily="34" charset="0"/>
                <a:ea typeface="ヒラギノ明朝 ProN W3"/>
                <a:cs typeface="ヒラギノ明朝 ProN W3"/>
              </a:rPr>
              <a:t>‘</a:t>
            </a:r>
            <a:r>
              <a:rPr lang="en-US" altLang="en-US" sz="2800" dirty="0">
                <a:latin typeface="Century Gothic" panose="020B0502020202020204" pitchFamily="34" charset="0"/>
                <a:ea typeface="ヒラギノ明朝 ProN W3"/>
                <a:cs typeface="ヒラギノ明朝 ProN W3"/>
              </a:rPr>
              <a:t>DfE</a:t>
            </a:r>
            <a:r>
              <a:rPr lang="ja-JP" altLang="en-US" sz="2800" dirty="0">
                <a:latin typeface="Century Gothic" panose="020B0502020202020204" pitchFamily="34" charset="0"/>
                <a:ea typeface="ヒラギノ明朝 ProN W3"/>
                <a:cs typeface="ヒラギノ明朝 ProN W3"/>
              </a:rPr>
              <a:t>’</a:t>
            </a:r>
            <a:r>
              <a:rPr lang="en-US" altLang="en-US" sz="2800" dirty="0">
                <a:latin typeface="Century Gothic" panose="020B0502020202020204" pitchFamily="34" charset="0"/>
                <a:ea typeface="ヒラギノ明朝 ProN W3"/>
                <a:cs typeface="ヒラギノ明朝 ProN W3"/>
              </a:rPr>
              <a:t> mindset can:</a:t>
            </a:r>
          </a:p>
          <a:p>
            <a:pPr eaLnBrk="1" hangingPunct="1">
              <a:lnSpc>
                <a:spcPct val="90000"/>
              </a:lnSpc>
              <a:tabLst>
                <a:tab pos="952500" algn="l"/>
                <a:tab pos="1866900" algn="l"/>
                <a:tab pos="2781300" algn="l"/>
                <a:tab pos="3695700" algn="l"/>
                <a:tab pos="4610100" algn="l"/>
                <a:tab pos="5524500" algn="l"/>
                <a:tab pos="6438900" algn="l"/>
                <a:tab pos="7353300" algn="l"/>
                <a:tab pos="8267700" algn="l"/>
                <a:tab pos="9182100" algn="l"/>
                <a:tab pos="10096500" algn="l"/>
              </a:tabLst>
            </a:pPr>
            <a:r>
              <a:rPr lang="en-US" altLang="en-US" sz="2800" dirty="0">
                <a:latin typeface="Century Gothic" panose="020B0502020202020204" pitchFamily="34" charset="0"/>
                <a:ea typeface="ヒラギノ明朝 ProN W3"/>
                <a:cs typeface="ヒラギノ明朝 ProN W3"/>
              </a:rPr>
              <a:t>Reduce energy and water consumption (which can reduce costs)</a:t>
            </a:r>
          </a:p>
          <a:p>
            <a:pPr eaLnBrk="1" hangingPunct="1">
              <a:lnSpc>
                <a:spcPct val="90000"/>
              </a:lnSpc>
              <a:tabLst>
                <a:tab pos="952500" algn="l"/>
                <a:tab pos="1866900" algn="l"/>
                <a:tab pos="2781300" algn="l"/>
                <a:tab pos="3695700" algn="l"/>
                <a:tab pos="4610100" algn="l"/>
                <a:tab pos="5524500" algn="l"/>
                <a:tab pos="6438900" algn="l"/>
                <a:tab pos="7353300" algn="l"/>
                <a:tab pos="8267700" algn="l"/>
                <a:tab pos="9182100" algn="l"/>
                <a:tab pos="10096500" algn="l"/>
              </a:tabLst>
            </a:pPr>
            <a:r>
              <a:rPr lang="en-US" altLang="en-US" sz="2800" dirty="0">
                <a:latin typeface="Century Gothic" panose="020B0502020202020204" pitchFamily="34" charset="0"/>
                <a:ea typeface="ヒラギノ明朝 ProN W3"/>
                <a:cs typeface="ヒラギノ明朝 ProN W3"/>
              </a:rPr>
              <a:t>Improve resource use efficiency</a:t>
            </a:r>
          </a:p>
          <a:p>
            <a:pPr eaLnBrk="1" hangingPunct="1">
              <a:lnSpc>
                <a:spcPct val="90000"/>
              </a:lnSpc>
              <a:tabLst>
                <a:tab pos="952500" algn="l"/>
                <a:tab pos="1866900" algn="l"/>
                <a:tab pos="2781300" algn="l"/>
                <a:tab pos="3695700" algn="l"/>
                <a:tab pos="4610100" algn="l"/>
                <a:tab pos="5524500" algn="l"/>
                <a:tab pos="6438900" algn="l"/>
                <a:tab pos="7353300" algn="l"/>
                <a:tab pos="8267700" algn="l"/>
                <a:tab pos="9182100" algn="l"/>
                <a:tab pos="10096500" algn="l"/>
              </a:tabLst>
            </a:pPr>
            <a:r>
              <a:rPr lang="en-US" altLang="en-US" sz="2800" dirty="0">
                <a:solidFill>
                  <a:srgbClr val="00B050"/>
                </a:solidFill>
                <a:latin typeface="Century Gothic" panose="020B0502020202020204" pitchFamily="34" charset="0"/>
                <a:ea typeface="ヒラギノ明朝 ProN W3"/>
                <a:cs typeface="ヒラギノ明朝 ProN W3"/>
              </a:rPr>
              <a:t>Reduce waste (which can reduce waste disposal costs)</a:t>
            </a:r>
          </a:p>
          <a:p>
            <a:pPr eaLnBrk="1" hangingPunct="1">
              <a:lnSpc>
                <a:spcPct val="90000"/>
              </a:lnSpc>
              <a:tabLst>
                <a:tab pos="952500" algn="l"/>
                <a:tab pos="1866900" algn="l"/>
                <a:tab pos="2781300" algn="l"/>
                <a:tab pos="3695700" algn="l"/>
                <a:tab pos="4610100" algn="l"/>
                <a:tab pos="5524500" algn="l"/>
                <a:tab pos="6438900" algn="l"/>
                <a:tab pos="7353300" algn="l"/>
                <a:tab pos="8267700" algn="l"/>
                <a:tab pos="9182100" algn="l"/>
                <a:tab pos="10096500" algn="l"/>
              </a:tabLst>
            </a:pPr>
            <a:r>
              <a:rPr lang="en-US" altLang="en-US" sz="2800" dirty="0">
                <a:solidFill>
                  <a:srgbClr val="7030A0"/>
                </a:solidFill>
                <a:latin typeface="Century Gothic" panose="020B0502020202020204" pitchFamily="34" charset="0"/>
                <a:ea typeface="ヒラギノ明朝 ProN W3"/>
                <a:cs typeface="ヒラギノ明朝 ProN W3"/>
              </a:rPr>
              <a:t>Reduce environmental health impacts of goods and services.</a:t>
            </a:r>
          </a:p>
          <a:p>
            <a:pPr eaLnBrk="1" hangingPunct="1">
              <a:lnSpc>
                <a:spcPct val="90000"/>
              </a:lnSpc>
              <a:tabLst>
                <a:tab pos="952500" algn="l"/>
                <a:tab pos="1866900" algn="l"/>
                <a:tab pos="2781300" algn="l"/>
                <a:tab pos="3695700" algn="l"/>
                <a:tab pos="4610100" algn="l"/>
                <a:tab pos="5524500" algn="l"/>
                <a:tab pos="6438900" algn="l"/>
                <a:tab pos="7353300" algn="l"/>
                <a:tab pos="8267700" algn="l"/>
                <a:tab pos="9182100" algn="l"/>
                <a:tab pos="10096500" algn="l"/>
              </a:tabLst>
            </a:pPr>
            <a:r>
              <a:rPr lang="en-US" altLang="en-US" sz="2800" dirty="0">
                <a:solidFill>
                  <a:srgbClr val="7030A0"/>
                </a:solidFill>
                <a:latin typeface="Century Gothic" panose="020B0502020202020204" pitchFamily="34" charset="0"/>
                <a:ea typeface="ヒラギノ明朝 ProN W3"/>
                <a:cs typeface="ヒラギノ明朝 ProN W3"/>
              </a:rPr>
              <a:t>Potential post-consumer feedstock</a:t>
            </a:r>
          </a:p>
        </p:txBody>
      </p:sp>
      <p:sp>
        <p:nvSpPr>
          <p:cNvPr id="2" name="TextBox 1">
            <a:extLst>
              <a:ext uri="{FF2B5EF4-FFF2-40B4-BE49-F238E27FC236}">
                <a16:creationId xmlns:a16="http://schemas.microsoft.com/office/drawing/2014/main" id="{F8760637-4AEF-4160-990C-2B3120E5C05E}"/>
              </a:ext>
            </a:extLst>
          </p:cNvPr>
          <p:cNvSpPr txBox="1"/>
          <p:nvPr/>
        </p:nvSpPr>
        <p:spPr>
          <a:xfrm>
            <a:off x="6629400" y="1776413"/>
            <a:ext cx="2387600" cy="3786187"/>
          </a:xfrm>
          <a:prstGeom prst="rect">
            <a:avLst/>
          </a:prstGeom>
          <a:solidFill>
            <a:srgbClr val="CCFFCC"/>
          </a:solid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entury Gothic" panose="020B0502020202020204" pitchFamily="34" charset="0"/>
                <a:ea typeface="ヒラギノ明朝 ProN W3"/>
                <a:cs typeface="Times New Roman Italic" charset="0"/>
                <a:sym typeface="Times New Roman Italic" charset="0"/>
              </a:rPr>
              <a:t>Potential Benefits:</a:t>
            </a:r>
          </a:p>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ヒラギノ明朝 ProN W3"/>
                <a:cs typeface="Times New Roman Italic" charset="0"/>
                <a:sym typeface="Times New Roman Italic" charset="0"/>
              </a:rPr>
              <a:t>Improves Agility </a:t>
            </a:r>
          </a:p>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ヒラギノ明朝 ProN W3"/>
                <a:cs typeface="Times New Roman Italic" charset="0"/>
                <a:sym typeface="Times New Roman Italic" charset="0"/>
              </a:rPr>
              <a:t>Increases Adaptability</a:t>
            </a:r>
          </a:p>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ヒラギノ明朝 ProN W3"/>
                <a:cs typeface="Times New Roman Italic" charset="0"/>
                <a:sym typeface="Times New Roman Italic" charset="0"/>
              </a:rPr>
              <a:t>Promotes Alignment</a:t>
            </a:r>
          </a:p>
          <a:p>
            <a:pPr marL="342900" marR="0" lvl="0" indent="-342900" algn="l" defTabSz="914400" rtl="0" eaLnBrk="0" fontAlgn="base" latinLnBrk="0" hangingPunct="0">
              <a:lnSpc>
                <a:spcPct val="100000"/>
              </a:lnSpc>
              <a:spcBef>
                <a:spcPct val="0"/>
              </a:spcBef>
              <a:spcAft>
                <a:spcPct val="0"/>
              </a:spcAft>
              <a:buClrTx/>
              <a:buSzTx/>
              <a:buFont typeface="Arial"/>
              <a:buChar char="•"/>
              <a:tabLst/>
              <a:defRPr/>
            </a:pPr>
            <a:r>
              <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ヒラギノ明朝 ProN W3"/>
                <a:cs typeface="Times New Roman Italic" charset="0"/>
                <a:sym typeface="Times New Roman Italic" charset="0"/>
              </a:rPr>
              <a:t>Bring Value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a typeface="ヒラギノ明朝 ProN W3"/>
              <a:cs typeface="Arial" charset="0"/>
            </a:endParaRPr>
          </a:p>
        </p:txBody>
      </p:sp>
    </p:spTree>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p:cNvSpPr>
          <p:nvPr>
            <p:ph type="title" idx="4294967295"/>
          </p:nvPr>
        </p:nvSpPr>
        <p:spPr>
          <a:xfrm>
            <a:off x="459877" y="687585"/>
            <a:ext cx="8224246" cy="837655"/>
          </a:xfrm>
        </p:spPr>
        <p:txBody>
          <a:bodyPr/>
          <a:lstStyle/>
          <a:p>
            <a:pPr algn="ctr" eaLnBrk="1" hangingPunct="1"/>
            <a:r>
              <a:rPr lang="en-US" sz="2800" dirty="0">
                <a:latin typeface="Century Gothic" panose="020B0502020202020204" pitchFamily="34" charset="0"/>
              </a:rPr>
              <a:t>Rutgers University </a:t>
            </a:r>
            <a:br>
              <a:rPr lang="en-US" sz="2800" dirty="0">
                <a:latin typeface="Century Gothic" panose="020B0502020202020204" pitchFamily="34" charset="0"/>
              </a:rPr>
            </a:br>
            <a:r>
              <a:rPr lang="en-US" sz="2800" b="1" dirty="0">
                <a:latin typeface="Century Gothic" panose="020B0502020202020204" pitchFamily="34" charset="0"/>
              </a:rPr>
              <a:t>Product Climate/Waste Impact Research</a:t>
            </a:r>
            <a:r>
              <a:rPr lang="en-US" sz="2800" dirty="0">
                <a:latin typeface="Century Gothic" panose="020B0502020202020204" pitchFamily="34" charset="0"/>
              </a:rPr>
              <a:t> </a:t>
            </a:r>
          </a:p>
        </p:txBody>
      </p:sp>
      <p:sp>
        <p:nvSpPr>
          <p:cNvPr id="31747" name="Rectangle 3"/>
          <p:cNvSpPr>
            <a:spLocks noGrp="1"/>
          </p:cNvSpPr>
          <p:nvPr>
            <p:ph idx="4294967295"/>
          </p:nvPr>
        </p:nvSpPr>
        <p:spPr>
          <a:xfrm>
            <a:off x="231426" y="1723553"/>
            <a:ext cx="8836374" cy="4523018"/>
          </a:xfrm>
        </p:spPr>
        <p:txBody>
          <a:bodyPr/>
          <a:lstStyle/>
          <a:p>
            <a:pPr algn="just" eaLnBrk="1" hangingPunct="1">
              <a:spcBef>
                <a:spcPts val="0"/>
              </a:spcBef>
              <a:buNone/>
            </a:pPr>
            <a:r>
              <a:rPr lang="en-US" sz="2400" dirty="0">
                <a:latin typeface="Century Gothic" panose="020B0502020202020204" pitchFamily="34" charset="0"/>
              </a:rPr>
              <a:t>Measuring carbon emissions at every step of the supply </a:t>
            </a:r>
          </a:p>
          <a:p>
            <a:pPr algn="just" eaLnBrk="1" hangingPunct="1">
              <a:spcBef>
                <a:spcPts val="0"/>
              </a:spcBef>
              <a:buNone/>
            </a:pPr>
            <a:r>
              <a:rPr lang="en-US" sz="2400" dirty="0">
                <a:latin typeface="Century Gothic" panose="020B0502020202020204" pitchFamily="34" charset="0"/>
              </a:rPr>
              <a:t>chain could lead to valuable energy and cost saving </a:t>
            </a:r>
          </a:p>
          <a:p>
            <a:pPr algn="just" eaLnBrk="1" hangingPunct="1">
              <a:spcBef>
                <a:spcPts val="0"/>
              </a:spcBef>
              <a:buNone/>
            </a:pPr>
            <a:r>
              <a:rPr lang="en-US" sz="2400" dirty="0">
                <a:latin typeface="Century Gothic" panose="020B0502020202020204" pitchFamily="34" charset="0"/>
              </a:rPr>
              <a:t>opportunities (for the General Public, Rutgers, and our </a:t>
            </a:r>
          </a:p>
          <a:p>
            <a:pPr algn="just" eaLnBrk="1" hangingPunct="1">
              <a:spcBef>
                <a:spcPts val="0"/>
              </a:spcBef>
              <a:buNone/>
            </a:pPr>
            <a:r>
              <a:rPr lang="en-US" sz="2400" dirty="0">
                <a:latin typeface="Century Gothic" panose="020B0502020202020204" pitchFamily="34" charset="0"/>
              </a:rPr>
              <a:t>Manufacturers). </a:t>
            </a:r>
            <a:r>
              <a:rPr lang="en-US" sz="2400" i="1" dirty="0">
                <a:latin typeface="Century Gothic" panose="020B0502020202020204" pitchFamily="34" charset="0"/>
              </a:rPr>
              <a:t>“Carbon </a:t>
            </a:r>
            <a:r>
              <a:rPr lang="en-US" sz="2400" i="1" dirty="0" err="1">
                <a:latin typeface="Century Gothic" panose="020B0502020202020204" pitchFamily="34" charset="0"/>
              </a:rPr>
              <a:t>Footprinting</a:t>
            </a:r>
            <a:r>
              <a:rPr lang="en-US" sz="2400" i="1" dirty="0">
                <a:latin typeface="Century Gothic" panose="020B0502020202020204" pitchFamily="34" charset="0"/>
              </a:rPr>
              <a:t>” is a way to  </a:t>
            </a:r>
          </a:p>
          <a:p>
            <a:pPr algn="just" eaLnBrk="1" hangingPunct="1">
              <a:spcBef>
                <a:spcPts val="0"/>
              </a:spcBef>
              <a:buNone/>
            </a:pPr>
            <a:r>
              <a:rPr lang="en-US" sz="2400" i="1" dirty="0">
                <a:latin typeface="Century Gothic" panose="020B0502020202020204" pitchFamily="34" charset="0"/>
              </a:rPr>
              <a:t>measure the impact human activities have on the </a:t>
            </a:r>
          </a:p>
          <a:p>
            <a:pPr algn="just" eaLnBrk="1" hangingPunct="1">
              <a:spcBef>
                <a:spcPts val="0"/>
              </a:spcBef>
              <a:buNone/>
            </a:pPr>
            <a:r>
              <a:rPr lang="en-US" sz="2400" i="1" dirty="0">
                <a:latin typeface="Century Gothic" panose="020B0502020202020204" pitchFamily="34" charset="0"/>
              </a:rPr>
              <a:t>environment, in terms of the amount of greenhouse </a:t>
            </a:r>
          </a:p>
          <a:p>
            <a:pPr algn="just" eaLnBrk="1" hangingPunct="1">
              <a:spcBef>
                <a:spcPts val="0"/>
              </a:spcBef>
              <a:buNone/>
            </a:pPr>
            <a:r>
              <a:rPr lang="en-US" sz="2400" i="1" dirty="0">
                <a:latin typeface="Century Gothic" panose="020B0502020202020204" pitchFamily="34" charset="0"/>
              </a:rPr>
              <a:t>gases produced, measured in units of carbon dioxide. </a:t>
            </a:r>
          </a:p>
          <a:p>
            <a:pPr algn="just" eaLnBrk="1" hangingPunct="1">
              <a:spcBef>
                <a:spcPts val="0"/>
              </a:spcBef>
              <a:buNone/>
            </a:pPr>
            <a:endParaRPr lang="en-US" sz="2400" i="1" dirty="0">
              <a:latin typeface="Century Gothic" panose="020B0502020202020204" pitchFamily="34" charset="0"/>
            </a:endParaRPr>
          </a:p>
          <a:p>
            <a:pPr algn="just" eaLnBrk="1" hangingPunct="1">
              <a:spcBef>
                <a:spcPts val="0"/>
              </a:spcBef>
              <a:buNone/>
            </a:pPr>
            <a:r>
              <a:rPr lang="en-US" sz="2400" b="1" dirty="0">
                <a:latin typeface="Century Gothic" panose="020B0502020202020204" pitchFamily="34" charset="0"/>
              </a:rPr>
              <a:t>Rutgers Carbon/Waste Reduction Label Concept</a:t>
            </a:r>
            <a:r>
              <a:rPr lang="en-US" sz="2400" dirty="0">
                <a:latin typeface="Century Gothic" panose="020B0502020202020204" pitchFamily="34" charset="0"/>
              </a:rPr>
              <a:t>:</a:t>
            </a:r>
          </a:p>
          <a:p>
            <a:pPr algn="just" eaLnBrk="1" hangingPunct="1">
              <a:spcBef>
                <a:spcPts val="0"/>
              </a:spcBef>
              <a:buNone/>
            </a:pPr>
            <a:r>
              <a:rPr lang="en-US" sz="2400" dirty="0">
                <a:latin typeface="Century Gothic" panose="020B0502020202020204" pitchFamily="34" charset="0"/>
              </a:rPr>
              <a:t>The Rutgers Carbon Reduction Label would show the total </a:t>
            </a:r>
          </a:p>
          <a:p>
            <a:pPr algn="just" eaLnBrk="1" hangingPunct="1">
              <a:spcBef>
                <a:spcPts val="0"/>
              </a:spcBef>
              <a:buNone/>
            </a:pPr>
            <a:r>
              <a:rPr lang="en-US" sz="2400" dirty="0">
                <a:latin typeface="Century Gothic" panose="020B0502020202020204" pitchFamily="34" charset="0"/>
              </a:rPr>
              <a:t>Greenhouse gas emissions/waste from every stage of the </a:t>
            </a:r>
          </a:p>
          <a:p>
            <a:pPr algn="just" eaLnBrk="1" hangingPunct="1">
              <a:spcBef>
                <a:spcPts val="0"/>
              </a:spcBef>
              <a:buNone/>
            </a:pPr>
            <a:r>
              <a:rPr lang="en-US" sz="2400" dirty="0">
                <a:latin typeface="Century Gothic" panose="020B0502020202020204" pitchFamily="34" charset="0"/>
              </a:rPr>
              <a:t>product's lifecycle, including production, transportation, </a:t>
            </a:r>
          </a:p>
          <a:p>
            <a:pPr algn="just" eaLnBrk="1" hangingPunct="1">
              <a:spcBef>
                <a:spcPts val="0"/>
              </a:spcBef>
              <a:buNone/>
            </a:pPr>
            <a:r>
              <a:rPr lang="en-US" sz="2400" dirty="0">
                <a:latin typeface="Century Gothic" panose="020B0502020202020204" pitchFamily="34" charset="0"/>
              </a:rPr>
              <a:t>preparation, use and disposal. </a:t>
            </a:r>
          </a:p>
        </p:txBody>
      </p:sp>
      <p:pic>
        <p:nvPicPr>
          <p:cNvPr id="4" name="Picture 13" descr="RU_units-banner_r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 y="2240"/>
            <a:ext cx="9166607" cy="61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073497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p:cNvSpPr>
          <p:nvPr>
            <p:ph type="title" idx="4294967295"/>
          </p:nvPr>
        </p:nvSpPr>
        <p:spPr>
          <a:xfrm>
            <a:off x="228600" y="914400"/>
            <a:ext cx="8686800" cy="618722"/>
          </a:xfrm>
        </p:spPr>
        <p:txBody>
          <a:bodyPr/>
          <a:lstStyle/>
          <a:p>
            <a:pPr algn="ctr" eaLnBrk="1" hangingPunct="1"/>
            <a:r>
              <a:rPr lang="en-US" sz="3797" b="1" dirty="0">
                <a:latin typeface="Century Gothic" panose="020B0502020202020204" pitchFamily="34" charset="0"/>
              </a:rPr>
              <a:t>Product Climate/Waste Life Cycle</a:t>
            </a:r>
          </a:p>
        </p:txBody>
      </p:sp>
      <p:sp>
        <p:nvSpPr>
          <p:cNvPr id="33795" name="Rectangle 3"/>
          <p:cNvSpPr>
            <a:spLocks noGrp="1"/>
          </p:cNvSpPr>
          <p:nvPr>
            <p:ph idx="4294967295"/>
          </p:nvPr>
        </p:nvSpPr>
        <p:spPr>
          <a:xfrm>
            <a:off x="459877" y="1875849"/>
            <a:ext cx="8224246" cy="4523018"/>
          </a:xfrm>
        </p:spPr>
        <p:txBody>
          <a:bodyPr/>
          <a:lstStyle/>
          <a:p>
            <a:pPr eaLnBrk="1" hangingPunct="1">
              <a:lnSpc>
                <a:spcPct val="90000"/>
              </a:lnSpc>
            </a:pPr>
            <a:r>
              <a:rPr lang="en-US" sz="3098" dirty="0">
                <a:latin typeface="Century Gothic" panose="020B0502020202020204" pitchFamily="34" charset="0"/>
              </a:rPr>
              <a:t>Research and Product Development (Including Market Analysis Research)</a:t>
            </a:r>
          </a:p>
          <a:p>
            <a:pPr eaLnBrk="1" hangingPunct="1">
              <a:lnSpc>
                <a:spcPct val="90000"/>
              </a:lnSpc>
            </a:pPr>
            <a:r>
              <a:rPr lang="en-US" sz="3098" dirty="0">
                <a:latin typeface="Century Gothic" panose="020B0502020202020204" pitchFamily="34" charset="0"/>
              </a:rPr>
              <a:t>Raw Material</a:t>
            </a:r>
          </a:p>
          <a:p>
            <a:pPr eaLnBrk="1" hangingPunct="1">
              <a:lnSpc>
                <a:spcPct val="90000"/>
              </a:lnSpc>
            </a:pPr>
            <a:r>
              <a:rPr lang="en-US" sz="3098" dirty="0">
                <a:latin typeface="Century Gothic" panose="020B0502020202020204" pitchFamily="34" charset="0"/>
              </a:rPr>
              <a:t>Manufacturing</a:t>
            </a:r>
          </a:p>
          <a:p>
            <a:pPr eaLnBrk="1" hangingPunct="1">
              <a:lnSpc>
                <a:spcPct val="90000"/>
              </a:lnSpc>
            </a:pPr>
            <a:r>
              <a:rPr lang="en-US" sz="3098" dirty="0">
                <a:latin typeface="Century Gothic" panose="020B0502020202020204" pitchFamily="34" charset="0"/>
              </a:rPr>
              <a:t>Packaging</a:t>
            </a:r>
          </a:p>
          <a:p>
            <a:pPr eaLnBrk="1" hangingPunct="1">
              <a:lnSpc>
                <a:spcPct val="90000"/>
              </a:lnSpc>
            </a:pPr>
            <a:r>
              <a:rPr lang="en-US" sz="3098" dirty="0">
                <a:latin typeface="Century Gothic" panose="020B0502020202020204" pitchFamily="34" charset="0"/>
              </a:rPr>
              <a:t>Sales, Distribution and Transportation</a:t>
            </a:r>
          </a:p>
          <a:p>
            <a:pPr eaLnBrk="1" hangingPunct="1">
              <a:lnSpc>
                <a:spcPct val="90000"/>
              </a:lnSpc>
            </a:pPr>
            <a:r>
              <a:rPr lang="en-US" sz="3098" dirty="0">
                <a:latin typeface="Century Gothic" panose="020B0502020202020204" pitchFamily="34" charset="0"/>
              </a:rPr>
              <a:t>Consumer Use</a:t>
            </a:r>
          </a:p>
          <a:p>
            <a:pPr eaLnBrk="1" hangingPunct="1">
              <a:lnSpc>
                <a:spcPct val="90000"/>
              </a:lnSpc>
            </a:pPr>
            <a:r>
              <a:rPr lang="en-US" sz="3098" dirty="0">
                <a:latin typeface="Century Gothic" panose="020B0502020202020204" pitchFamily="34" charset="0"/>
              </a:rPr>
              <a:t>Final Disposition (or </a:t>
            </a:r>
            <a:r>
              <a:rPr lang="en-US" sz="3098" dirty="0" err="1">
                <a:latin typeface="Century Gothic" panose="020B0502020202020204" pitchFamily="34" charset="0"/>
              </a:rPr>
              <a:t>ReUse</a:t>
            </a:r>
            <a:r>
              <a:rPr lang="en-US" sz="3098" dirty="0">
                <a:latin typeface="Century Gothic" panose="020B0502020202020204" pitchFamily="34" charset="0"/>
              </a:rPr>
              <a:t>)</a:t>
            </a:r>
          </a:p>
        </p:txBody>
      </p:sp>
      <p:pic>
        <p:nvPicPr>
          <p:cNvPr id="4" name="Picture 13" descr="RU_units-banner_red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8" y="2240"/>
            <a:ext cx="9166607" cy="61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743050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2975" y="736194"/>
            <a:ext cx="184731" cy="369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3833" eaLnBrk="1" hangingPunct="1">
              <a:spcBef>
                <a:spcPct val="0"/>
              </a:spcBef>
              <a:buNone/>
            </a:pPr>
            <a:endParaRPr lang="en-US" sz="1799">
              <a:solidFill>
                <a:srgbClr val="000000"/>
              </a:solidFill>
              <a:latin typeface="Century Gothic" panose="020B0502020202020204" pitchFamily="34" charset="0"/>
              <a:ea typeface="ヒラギノ明朝 ProN W3"/>
              <a:cs typeface="ヒラギノ明朝 ProN W3"/>
            </a:endParaRPr>
          </a:p>
        </p:txBody>
      </p:sp>
      <p:sp>
        <p:nvSpPr>
          <p:cNvPr id="104451" name="Text Box 3"/>
          <p:cNvSpPr txBox="1">
            <a:spLocks noChangeArrowheads="1"/>
          </p:cNvSpPr>
          <p:nvPr/>
        </p:nvSpPr>
        <p:spPr bwMode="auto">
          <a:xfrm>
            <a:off x="2439789" y="6872279"/>
            <a:ext cx="6320485" cy="369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3833" eaLnBrk="1" hangingPunct="1">
              <a:spcBef>
                <a:spcPct val="50000"/>
              </a:spcBef>
              <a:buNone/>
            </a:pPr>
            <a:endParaRPr lang="en-US" sz="1799">
              <a:solidFill>
                <a:srgbClr val="000000"/>
              </a:solidFill>
              <a:ea typeface="ヒラギノ明朝 ProN W3"/>
              <a:cs typeface="ヒラギノ明朝 ProN W3"/>
            </a:endParaRPr>
          </a:p>
        </p:txBody>
      </p:sp>
      <p:sp>
        <p:nvSpPr>
          <p:cNvPr id="104452" name="Text Box 4"/>
          <p:cNvSpPr txBox="1">
            <a:spLocks noChangeArrowheads="1"/>
          </p:cNvSpPr>
          <p:nvPr/>
        </p:nvSpPr>
        <p:spPr bwMode="auto">
          <a:xfrm>
            <a:off x="612179" y="535285"/>
            <a:ext cx="7919644" cy="5844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3833" eaLnBrk="1" hangingPunct="1">
              <a:spcBef>
                <a:spcPct val="50000"/>
              </a:spcBef>
              <a:buNone/>
            </a:pPr>
            <a:r>
              <a:rPr lang="en-US" sz="3198" b="1" dirty="0">
                <a:solidFill>
                  <a:srgbClr val="0068B3"/>
                </a:solidFill>
                <a:latin typeface="Century Gothic" panose="020B0502020202020204" pitchFamily="34" charset="0"/>
                <a:ea typeface="ヒラギノ明朝 ProN W3"/>
                <a:cs typeface="ヒラギノ明朝 ProN W3"/>
              </a:rPr>
              <a:t>Green Product Labeling: News Flash!</a:t>
            </a:r>
          </a:p>
        </p:txBody>
      </p:sp>
      <p:sp>
        <p:nvSpPr>
          <p:cNvPr id="104453" name="Rectangle 5"/>
          <p:cNvSpPr>
            <a:spLocks noChangeArrowheads="1"/>
          </p:cNvSpPr>
          <p:nvPr/>
        </p:nvSpPr>
        <p:spPr bwMode="auto">
          <a:xfrm>
            <a:off x="536028" y="2210594"/>
            <a:ext cx="7919644" cy="243681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3833" eaLnBrk="1" hangingPunct="1">
              <a:lnSpc>
                <a:spcPct val="150000"/>
              </a:lnSpc>
              <a:buClr>
                <a:srgbClr val="0068B3"/>
              </a:buClr>
              <a:buNone/>
            </a:pPr>
            <a:endParaRPr lang="en-US" sz="2398" b="1">
              <a:solidFill>
                <a:srgbClr val="000000"/>
              </a:solidFill>
              <a:ea typeface="ヒラギノ明朝 ProN W3"/>
              <a:cs typeface="ヒラギノ明朝 ProN W3"/>
            </a:endParaRPr>
          </a:p>
        </p:txBody>
      </p:sp>
      <p:pic>
        <p:nvPicPr>
          <p:cNvPr id="104454"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487" y="2286744"/>
            <a:ext cx="5254379" cy="45055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455" name="Rectangle 8"/>
          <p:cNvSpPr>
            <a:spLocks noChangeArrowheads="1"/>
          </p:cNvSpPr>
          <p:nvPr/>
        </p:nvSpPr>
        <p:spPr bwMode="auto">
          <a:xfrm>
            <a:off x="231426" y="1220639"/>
            <a:ext cx="8376547" cy="89191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913833" eaLnBrk="1" hangingPunct="1">
              <a:spcBef>
                <a:spcPct val="0"/>
              </a:spcBef>
              <a:buNone/>
            </a:pPr>
            <a:r>
              <a:rPr lang="en-US" sz="2798" b="1">
                <a:solidFill>
                  <a:srgbClr val="333399"/>
                </a:solidFill>
                <a:latin typeface="Century Gothic" panose="020B0502020202020204" pitchFamily="34" charset="0"/>
                <a:ea typeface="ヒラギノ明朝 ProN W3"/>
                <a:cs typeface="ヒラギノ明朝 ProN W3"/>
              </a:rPr>
              <a:t>Wal-Mart:</a:t>
            </a:r>
            <a:r>
              <a:rPr lang="en-US" sz="2398" b="1">
                <a:solidFill>
                  <a:srgbClr val="000000"/>
                </a:solidFill>
                <a:latin typeface="Century Gothic" panose="020B0502020202020204" pitchFamily="34" charset="0"/>
                <a:ea typeface="ヒラギノ明朝 ProN W3"/>
                <a:cs typeface="ヒラギノ明朝 ProN W3"/>
              </a:rPr>
              <a:t> 	Will Be </a:t>
            </a:r>
            <a:r>
              <a:rPr lang="en-US" sz="2398" b="1">
                <a:solidFill>
                  <a:srgbClr val="008000"/>
                </a:solidFill>
                <a:latin typeface="Century Gothic" panose="020B0502020202020204" pitchFamily="34" charset="0"/>
                <a:ea typeface="ヒラギノ明朝 ProN W3"/>
                <a:cs typeface="ヒラギノ明朝 ProN W3"/>
              </a:rPr>
              <a:t>Requiring Life-Cycle Analysis Eco-labeling on ALL Products (~2015)</a:t>
            </a:r>
          </a:p>
        </p:txBody>
      </p:sp>
      <p:pic>
        <p:nvPicPr>
          <p:cNvPr id="8" name="Picture 13" descr="RU_units-banner_red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8" y="2240"/>
            <a:ext cx="9166607" cy="6187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 name="Straight Connector 2">
            <a:extLst>
              <a:ext uri="{FF2B5EF4-FFF2-40B4-BE49-F238E27FC236}">
                <a16:creationId xmlns:a16="http://schemas.microsoft.com/office/drawing/2014/main" id="{8C51CAA7-6B8C-4072-B01D-AC374E241AB5}"/>
              </a:ext>
            </a:extLst>
          </p:cNvPr>
          <p:cNvCxnSpPr>
            <a:cxnSpLocks/>
          </p:cNvCxnSpPr>
          <p:nvPr/>
        </p:nvCxnSpPr>
        <p:spPr bwMode="auto">
          <a:xfrm flipV="1">
            <a:off x="4114800" y="1752600"/>
            <a:ext cx="914400" cy="359950"/>
          </a:xfrm>
          <a:prstGeom prst="line">
            <a:avLst/>
          </a:prstGeom>
          <a:ln>
            <a:solidFill>
              <a:srgbClr val="FF0000"/>
            </a:solidFill>
            <a:headEnd type="none" w="med" len="med"/>
            <a:tailEnd type="none" w="med" len="med"/>
          </a:ln>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style>
          <a:lnRef idx="3">
            <a:schemeClr val="accent2"/>
          </a:lnRef>
          <a:fillRef idx="0">
            <a:schemeClr val="accent2"/>
          </a:fillRef>
          <a:effectRef idx="2">
            <a:schemeClr val="accent2"/>
          </a:effectRef>
          <a:fontRef idx="minor">
            <a:schemeClr val="tx1"/>
          </a:fontRef>
        </p:style>
      </p:cxnSp>
      <p:pic>
        <p:nvPicPr>
          <p:cNvPr id="1026" name="Picture 2">
            <a:extLst>
              <a:ext uri="{FF2B5EF4-FFF2-40B4-BE49-F238E27FC236}">
                <a16:creationId xmlns:a16="http://schemas.microsoft.com/office/drawing/2014/main" id="{F591E737-F6A3-4002-B5A9-3BB2836C78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14562" y="2133600"/>
            <a:ext cx="4714875"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77044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7" name="Group 1"/>
          <p:cNvGrpSpPr>
            <a:grpSpLocks/>
          </p:cNvGrpSpPr>
          <p:nvPr/>
        </p:nvGrpSpPr>
        <p:grpSpPr bwMode="auto">
          <a:xfrm>
            <a:off x="1370511" y="4661685"/>
            <a:ext cx="1243790" cy="482286"/>
            <a:chOff x="0" y="0"/>
            <a:chExt cx="98" cy="38"/>
          </a:xfrm>
        </p:grpSpPr>
        <p:sp>
          <p:nvSpPr>
            <p:cNvPr id="9218" name="AutoShape 2"/>
            <p:cNvSpPr>
              <a:spLocks/>
            </p:cNvSpPr>
            <p:nvPr/>
          </p:nvSpPr>
          <p:spPr bwMode="auto">
            <a:xfrm>
              <a:off x="0" y="0"/>
              <a:ext cx="98" cy="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endParaRPr lang="en-US" sz="1799"/>
            </a:p>
          </p:txBody>
        </p:sp>
        <p:sp>
          <p:nvSpPr>
            <p:cNvPr id="9219" name="AutoShape 3"/>
            <p:cNvSpPr>
              <a:spLocks/>
            </p:cNvSpPr>
            <p:nvPr/>
          </p:nvSpPr>
          <p:spPr bwMode="auto">
            <a:xfrm>
              <a:off x="0" y="0"/>
              <a:ext cx="98" cy="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i="1">
                  <a:latin typeface="Times New Roman" panose="02020603050405020304" pitchFamily="18" charset="0"/>
                  <a:cs typeface="Times New Roman" panose="02020603050405020304" pitchFamily="18" charset="0"/>
                  <a:sym typeface="Times New Roman" panose="02020603050405020304" pitchFamily="18" charset="0"/>
                </a:rPr>
                <a:t>Product/Process Design</a:t>
              </a:r>
              <a:endParaRPr lang="en-US"/>
            </a:p>
          </p:txBody>
        </p:sp>
      </p:grpSp>
      <p:grpSp>
        <p:nvGrpSpPr>
          <p:cNvPr id="9220" name="Group 4"/>
          <p:cNvGrpSpPr>
            <a:grpSpLocks/>
          </p:cNvGrpSpPr>
          <p:nvPr/>
        </p:nvGrpSpPr>
        <p:grpSpPr bwMode="auto">
          <a:xfrm>
            <a:off x="1268976" y="2012294"/>
            <a:ext cx="666316" cy="447384"/>
            <a:chOff x="0" y="0"/>
            <a:chExt cx="53" cy="36"/>
          </a:xfrm>
        </p:grpSpPr>
        <p:sp>
          <p:nvSpPr>
            <p:cNvPr id="9221" name="AutoShape 5"/>
            <p:cNvSpPr>
              <a:spLocks/>
            </p:cNvSpPr>
            <p:nvPr/>
          </p:nvSpPr>
          <p:spPr bwMode="auto">
            <a:xfrm>
              <a:off x="0" y="0"/>
              <a:ext cx="53" cy="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endParaRPr lang="en-US" sz="1799"/>
            </a:p>
          </p:txBody>
        </p:sp>
        <p:sp>
          <p:nvSpPr>
            <p:cNvPr id="9222" name="AutoShape 6"/>
            <p:cNvSpPr>
              <a:spLocks/>
            </p:cNvSpPr>
            <p:nvPr/>
          </p:nvSpPr>
          <p:spPr bwMode="auto">
            <a:xfrm>
              <a:off x="0" y="0"/>
              <a:ext cx="53" cy="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sz="800">
                  <a:latin typeface="Times New Roman" panose="02020603050405020304" pitchFamily="18" charset="0"/>
                  <a:cs typeface="Times New Roman" panose="02020603050405020304" pitchFamily="18" charset="0"/>
                  <a:sym typeface="Times New Roman" panose="02020603050405020304" pitchFamily="18" charset="0"/>
                </a:rPr>
                <a:t>Raw and Virgin Material</a:t>
              </a:r>
              <a:endParaRPr lang="en-US"/>
            </a:p>
          </p:txBody>
        </p:sp>
      </p:grpSp>
      <p:grpSp>
        <p:nvGrpSpPr>
          <p:cNvPr id="9223" name="Group 7"/>
          <p:cNvGrpSpPr>
            <a:grpSpLocks/>
          </p:cNvGrpSpPr>
          <p:nvPr/>
        </p:nvGrpSpPr>
        <p:grpSpPr bwMode="auto">
          <a:xfrm>
            <a:off x="1221381" y="2637362"/>
            <a:ext cx="742467" cy="447384"/>
            <a:chOff x="0" y="0"/>
            <a:chExt cx="59" cy="36"/>
          </a:xfrm>
        </p:grpSpPr>
        <p:sp>
          <p:nvSpPr>
            <p:cNvPr id="9224" name="AutoShape 8"/>
            <p:cNvSpPr>
              <a:spLocks/>
            </p:cNvSpPr>
            <p:nvPr/>
          </p:nvSpPr>
          <p:spPr bwMode="auto">
            <a:xfrm>
              <a:off x="0" y="0"/>
              <a:ext cx="59" cy="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endParaRPr lang="en-US" sz="1799"/>
            </a:p>
          </p:txBody>
        </p:sp>
        <p:sp>
          <p:nvSpPr>
            <p:cNvPr id="9225" name="AutoShape 9"/>
            <p:cNvSpPr>
              <a:spLocks/>
            </p:cNvSpPr>
            <p:nvPr/>
          </p:nvSpPr>
          <p:spPr bwMode="auto">
            <a:xfrm>
              <a:off x="0" y="0"/>
              <a:ext cx="59" cy="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sz="800">
                  <a:latin typeface="Times New Roman" panose="02020603050405020304" pitchFamily="18" charset="0"/>
                  <a:cs typeface="Times New Roman" panose="02020603050405020304" pitchFamily="18" charset="0"/>
                  <a:sym typeface="Times New Roman" panose="02020603050405020304" pitchFamily="18" charset="0"/>
                </a:rPr>
                <a:t>New Components and Parts</a:t>
              </a:r>
              <a:endParaRPr lang="en-US"/>
            </a:p>
          </p:txBody>
        </p:sp>
      </p:grpSp>
      <p:grpSp>
        <p:nvGrpSpPr>
          <p:cNvPr id="9226" name="Group 10"/>
          <p:cNvGrpSpPr>
            <a:grpSpLocks/>
          </p:cNvGrpSpPr>
          <p:nvPr/>
        </p:nvGrpSpPr>
        <p:grpSpPr bwMode="auto">
          <a:xfrm>
            <a:off x="1230903" y="3278286"/>
            <a:ext cx="732948" cy="571128"/>
            <a:chOff x="0" y="0"/>
            <a:chExt cx="58" cy="45"/>
          </a:xfrm>
        </p:grpSpPr>
        <p:sp>
          <p:nvSpPr>
            <p:cNvPr id="9227" name="AutoShape 11"/>
            <p:cNvSpPr>
              <a:spLocks/>
            </p:cNvSpPr>
            <p:nvPr/>
          </p:nvSpPr>
          <p:spPr bwMode="auto">
            <a:xfrm>
              <a:off x="0" y="0"/>
              <a:ext cx="58" cy="4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endParaRPr lang="en-US" sz="1799"/>
            </a:p>
          </p:txBody>
        </p:sp>
        <p:sp>
          <p:nvSpPr>
            <p:cNvPr id="9228" name="AutoShape 12"/>
            <p:cNvSpPr>
              <a:spLocks/>
            </p:cNvSpPr>
            <p:nvPr/>
          </p:nvSpPr>
          <p:spPr bwMode="auto">
            <a:xfrm>
              <a:off x="0" y="0"/>
              <a:ext cx="58" cy="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sz="800">
                  <a:latin typeface="Times New Roman" panose="02020603050405020304" pitchFamily="18" charset="0"/>
                  <a:cs typeface="Times New Roman" panose="02020603050405020304" pitchFamily="18" charset="0"/>
                  <a:sym typeface="Times New Roman" panose="02020603050405020304" pitchFamily="18" charset="0"/>
                </a:rPr>
                <a:t>Recycled, Reused Material and Parts</a:t>
              </a:r>
              <a:endParaRPr lang="en-US"/>
            </a:p>
          </p:txBody>
        </p:sp>
      </p:grpSp>
      <p:grpSp>
        <p:nvGrpSpPr>
          <p:cNvPr id="9229" name="Group 13"/>
          <p:cNvGrpSpPr>
            <a:grpSpLocks/>
          </p:cNvGrpSpPr>
          <p:nvPr/>
        </p:nvGrpSpPr>
        <p:grpSpPr bwMode="auto">
          <a:xfrm>
            <a:off x="79125" y="2550097"/>
            <a:ext cx="666316" cy="507670"/>
            <a:chOff x="0" y="0"/>
            <a:chExt cx="53" cy="40"/>
          </a:xfrm>
        </p:grpSpPr>
        <p:sp>
          <p:nvSpPr>
            <p:cNvPr id="9230" name="AutoShape 14"/>
            <p:cNvSpPr>
              <a:spLocks/>
            </p:cNvSpPr>
            <p:nvPr/>
          </p:nvSpPr>
          <p:spPr bwMode="auto">
            <a:xfrm>
              <a:off x="0" y="0"/>
              <a:ext cx="53" cy="4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p>
          </p:txBody>
        </p:sp>
        <p:sp>
          <p:nvSpPr>
            <p:cNvPr id="9231" name="AutoShape 15"/>
            <p:cNvSpPr>
              <a:spLocks/>
            </p:cNvSpPr>
            <p:nvPr/>
          </p:nvSpPr>
          <p:spPr bwMode="auto">
            <a:xfrm>
              <a:off x="0" y="0"/>
              <a:ext cx="53" cy="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endParaRPr lang="en-US" sz="800">
                <a:solidFill>
                  <a:srgbClr val="DEF5FA"/>
                </a:solidFill>
                <a:latin typeface="Times New Roman" panose="02020603050405020304" pitchFamily="18" charset="0"/>
                <a:cs typeface="Times New Roman" panose="02020603050405020304" pitchFamily="18" charset="0"/>
                <a:sym typeface="Times New Roman" panose="02020603050405020304" pitchFamily="18" charset="0"/>
              </a:endParaRPr>
            </a:p>
            <a:p>
              <a:pPr defTabSz="913833" eaLnBrk="1"/>
              <a:r>
                <a:rPr lang="en-US" sz="999" b="1">
                  <a:latin typeface="Times New Roman" panose="02020603050405020304" pitchFamily="18" charset="0"/>
                  <a:cs typeface="Times New Roman" panose="02020603050405020304" pitchFamily="18" charset="0"/>
                  <a:sym typeface="Times New Roman" panose="02020603050405020304" pitchFamily="18" charset="0"/>
                </a:rPr>
                <a:t>Vendors</a:t>
              </a:r>
              <a:endParaRPr lang="en-US"/>
            </a:p>
          </p:txBody>
        </p:sp>
      </p:grpSp>
      <p:grpSp>
        <p:nvGrpSpPr>
          <p:cNvPr id="9232" name="Group 16"/>
          <p:cNvGrpSpPr>
            <a:grpSpLocks/>
          </p:cNvGrpSpPr>
          <p:nvPr/>
        </p:nvGrpSpPr>
        <p:grpSpPr bwMode="auto">
          <a:xfrm>
            <a:off x="2649202" y="2261361"/>
            <a:ext cx="723429" cy="355368"/>
            <a:chOff x="0" y="0"/>
            <a:chExt cx="57" cy="28"/>
          </a:xfrm>
        </p:grpSpPr>
        <p:sp>
          <p:nvSpPr>
            <p:cNvPr id="9233" name="AutoShape 17"/>
            <p:cNvSpPr>
              <a:spLocks/>
            </p:cNvSpPr>
            <p:nvPr/>
          </p:nvSpPr>
          <p:spPr bwMode="auto">
            <a:xfrm>
              <a:off x="0" y="0"/>
              <a:ext cx="57" cy="2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endParaRPr lang="en-US" sz="1799"/>
            </a:p>
          </p:txBody>
        </p:sp>
        <p:sp>
          <p:nvSpPr>
            <p:cNvPr id="9234" name="AutoShape 18"/>
            <p:cNvSpPr>
              <a:spLocks/>
            </p:cNvSpPr>
            <p:nvPr/>
          </p:nvSpPr>
          <p:spPr bwMode="auto">
            <a:xfrm>
              <a:off x="0" y="0"/>
              <a:ext cx="57" cy="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sz="800" i="1">
                  <a:latin typeface="Times New Roman" panose="02020603050405020304" pitchFamily="18" charset="0"/>
                  <a:cs typeface="Times New Roman" panose="02020603050405020304" pitchFamily="18" charset="0"/>
                  <a:sym typeface="Times New Roman" panose="02020603050405020304" pitchFamily="18" charset="0"/>
                </a:rPr>
                <a:t>Inventory Management</a:t>
              </a:r>
              <a:endParaRPr lang="en-US"/>
            </a:p>
          </p:txBody>
        </p:sp>
      </p:grpSp>
      <p:grpSp>
        <p:nvGrpSpPr>
          <p:cNvPr id="9235" name="Group 19"/>
          <p:cNvGrpSpPr>
            <a:grpSpLocks/>
          </p:cNvGrpSpPr>
          <p:nvPr/>
        </p:nvGrpSpPr>
        <p:grpSpPr bwMode="auto">
          <a:xfrm>
            <a:off x="4019912" y="2405738"/>
            <a:ext cx="1018512" cy="466422"/>
            <a:chOff x="0" y="0"/>
            <a:chExt cx="81" cy="37"/>
          </a:xfrm>
        </p:grpSpPr>
        <p:sp>
          <p:nvSpPr>
            <p:cNvPr id="9236" name="AutoShape 20"/>
            <p:cNvSpPr>
              <a:spLocks/>
            </p:cNvSpPr>
            <p:nvPr/>
          </p:nvSpPr>
          <p:spPr bwMode="auto">
            <a:xfrm>
              <a:off x="0" y="0"/>
              <a:ext cx="81" cy="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600"/>
                  </a:moveTo>
                  <a:lnTo>
                    <a:pt x="0" y="3600"/>
                  </a:lnTo>
                  <a:cubicBezTo>
                    <a:pt x="0" y="1611"/>
                    <a:pt x="738" y="0"/>
                    <a:pt x="1648" y="0"/>
                  </a:cubicBezTo>
                  <a:lnTo>
                    <a:pt x="19951" y="0"/>
                  </a:lnTo>
                  <a:cubicBezTo>
                    <a:pt x="20861" y="0"/>
                    <a:pt x="21600" y="1611"/>
                    <a:pt x="21600" y="3600"/>
                  </a:cubicBezTo>
                  <a:lnTo>
                    <a:pt x="21599" y="17999"/>
                  </a:lnTo>
                  <a:cubicBezTo>
                    <a:pt x="21599" y="19988"/>
                    <a:pt x="20861" y="21600"/>
                    <a:pt x="19951" y="21600"/>
                  </a:cubicBezTo>
                  <a:lnTo>
                    <a:pt x="1648" y="21599"/>
                  </a:lnTo>
                  <a:cubicBezTo>
                    <a:pt x="738" y="21599"/>
                    <a:pt x="0" y="19988"/>
                    <a:pt x="0" y="17999"/>
                  </a:cubicBezTo>
                  <a:close/>
                </a:path>
              </a:pathLst>
            </a:custGeom>
            <a:solidFill>
              <a:srgbClr val="FFFFFF"/>
            </a:soli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defTabSz="913833" eaLnBrk="1">
                <a:spcBef>
                  <a:spcPts val="599"/>
                </a:spcBef>
              </a:pPr>
              <a:endParaRPr lang="en-US" sz="1799"/>
            </a:p>
          </p:txBody>
        </p:sp>
        <p:sp>
          <p:nvSpPr>
            <p:cNvPr id="9237" name="AutoShape 21"/>
            <p:cNvSpPr>
              <a:spLocks/>
            </p:cNvSpPr>
            <p:nvPr/>
          </p:nvSpPr>
          <p:spPr bwMode="auto">
            <a:xfrm>
              <a:off x="3" y="3"/>
              <a:ext cx="75" cy="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defTabSz="913833" eaLnBrk="1">
                <a:spcBef>
                  <a:spcPts val="599"/>
                </a:spcBef>
              </a:pPr>
              <a:r>
                <a:rPr lang="en-US" sz="999" b="1">
                  <a:latin typeface="Times New Roman" panose="02020603050405020304" pitchFamily="18" charset="0"/>
                  <a:cs typeface="Times New Roman" panose="02020603050405020304" pitchFamily="18" charset="0"/>
                  <a:sym typeface="Times New Roman" panose="02020603050405020304" pitchFamily="18" charset="0"/>
                </a:rPr>
                <a:t>Fabrication</a:t>
              </a:r>
              <a:endParaRPr lang="en-US"/>
            </a:p>
          </p:txBody>
        </p:sp>
      </p:grpSp>
      <p:grpSp>
        <p:nvGrpSpPr>
          <p:cNvPr id="9238" name="Group 22"/>
          <p:cNvGrpSpPr>
            <a:grpSpLocks/>
          </p:cNvGrpSpPr>
          <p:nvPr/>
        </p:nvGrpSpPr>
        <p:grpSpPr bwMode="auto">
          <a:xfrm>
            <a:off x="4029431" y="3179925"/>
            <a:ext cx="1018512" cy="468007"/>
            <a:chOff x="0" y="0"/>
            <a:chExt cx="81" cy="37"/>
          </a:xfrm>
        </p:grpSpPr>
        <p:sp>
          <p:nvSpPr>
            <p:cNvPr id="9239" name="AutoShape 23"/>
            <p:cNvSpPr>
              <a:spLocks/>
            </p:cNvSpPr>
            <p:nvPr/>
          </p:nvSpPr>
          <p:spPr bwMode="auto">
            <a:xfrm>
              <a:off x="0" y="0"/>
              <a:ext cx="81" cy="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600"/>
                  </a:moveTo>
                  <a:lnTo>
                    <a:pt x="0" y="3600"/>
                  </a:lnTo>
                  <a:cubicBezTo>
                    <a:pt x="0" y="1611"/>
                    <a:pt x="738" y="0"/>
                    <a:pt x="1648" y="0"/>
                  </a:cubicBezTo>
                  <a:lnTo>
                    <a:pt x="19951" y="0"/>
                  </a:lnTo>
                  <a:cubicBezTo>
                    <a:pt x="20861" y="0"/>
                    <a:pt x="21600" y="1611"/>
                    <a:pt x="21600" y="3600"/>
                  </a:cubicBezTo>
                  <a:lnTo>
                    <a:pt x="21599" y="17999"/>
                  </a:lnTo>
                  <a:cubicBezTo>
                    <a:pt x="21599" y="19988"/>
                    <a:pt x="20861" y="21600"/>
                    <a:pt x="19951" y="21600"/>
                  </a:cubicBezTo>
                  <a:lnTo>
                    <a:pt x="1648" y="21599"/>
                  </a:lnTo>
                  <a:cubicBezTo>
                    <a:pt x="738" y="21599"/>
                    <a:pt x="0" y="19988"/>
                    <a:pt x="0" y="17999"/>
                  </a:cubicBezTo>
                  <a:close/>
                </a:path>
              </a:pathLst>
            </a:custGeom>
            <a:solidFill>
              <a:srgbClr val="FFFFFF"/>
            </a:soli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spcBef>
                  <a:spcPts val="599"/>
                </a:spcBef>
              </a:pPr>
              <a:endParaRPr lang="en-US" sz="1799"/>
            </a:p>
          </p:txBody>
        </p:sp>
        <p:sp>
          <p:nvSpPr>
            <p:cNvPr id="9240" name="AutoShape 24"/>
            <p:cNvSpPr>
              <a:spLocks/>
            </p:cNvSpPr>
            <p:nvPr/>
          </p:nvSpPr>
          <p:spPr bwMode="auto">
            <a:xfrm>
              <a:off x="3" y="3"/>
              <a:ext cx="75" cy="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spcBef>
                  <a:spcPts val="599"/>
                </a:spcBef>
              </a:pPr>
              <a:r>
                <a:rPr lang="en-US" sz="999">
                  <a:latin typeface="Times New Roman" panose="02020603050405020304" pitchFamily="18" charset="0"/>
                  <a:cs typeface="Times New Roman" panose="02020603050405020304" pitchFamily="18" charset="0"/>
                  <a:sym typeface="Times New Roman" panose="02020603050405020304" pitchFamily="18" charset="0"/>
                </a:rPr>
                <a:t>Assembly</a:t>
              </a:r>
              <a:endParaRPr lang="en-US"/>
            </a:p>
          </p:txBody>
        </p:sp>
      </p:grpSp>
      <p:grpSp>
        <p:nvGrpSpPr>
          <p:cNvPr id="9241" name="Group 25"/>
          <p:cNvGrpSpPr>
            <a:grpSpLocks/>
          </p:cNvGrpSpPr>
          <p:nvPr/>
        </p:nvGrpSpPr>
        <p:grpSpPr bwMode="auto">
          <a:xfrm>
            <a:off x="5660318" y="2661159"/>
            <a:ext cx="999474" cy="656797"/>
            <a:chOff x="0" y="0"/>
            <a:chExt cx="79" cy="52"/>
          </a:xfrm>
        </p:grpSpPr>
        <p:sp>
          <p:nvSpPr>
            <p:cNvPr id="9242" name="AutoShape 26"/>
            <p:cNvSpPr>
              <a:spLocks/>
            </p:cNvSpPr>
            <p:nvPr/>
          </p:nvSpPr>
          <p:spPr bwMode="auto">
            <a:xfrm>
              <a:off x="0" y="0"/>
              <a:ext cx="79" cy="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10800" y="21600"/>
                  </a:lnTo>
                  <a:close/>
                </a:path>
              </a:pathLst>
            </a:custGeom>
            <a:solidFill>
              <a:srgbClr val="FFFFFF"/>
            </a:soli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p>
          </p:txBody>
        </p:sp>
        <p:sp>
          <p:nvSpPr>
            <p:cNvPr id="9243" name="AutoShape 27"/>
            <p:cNvSpPr>
              <a:spLocks/>
            </p:cNvSpPr>
            <p:nvPr/>
          </p:nvSpPr>
          <p:spPr bwMode="auto">
            <a:xfrm>
              <a:off x="19" y="0"/>
              <a:ext cx="41" cy="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800" b="1">
                <a:latin typeface="Times New Roman" panose="02020603050405020304" pitchFamily="18" charset="0"/>
                <a:cs typeface="Times New Roman" panose="02020603050405020304" pitchFamily="18" charset="0"/>
                <a:sym typeface="Times New Roman" panose="02020603050405020304" pitchFamily="18" charset="0"/>
              </a:endParaRPr>
            </a:p>
            <a:p>
              <a:pPr defTabSz="913833" eaLnBrk="1"/>
              <a:r>
                <a:rPr lang="en-US" sz="800">
                  <a:latin typeface="Times New Roman" panose="02020603050405020304" pitchFamily="18" charset="0"/>
                  <a:cs typeface="Times New Roman" panose="02020603050405020304" pitchFamily="18" charset="0"/>
                  <a:sym typeface="Times New Roman" panose="02020603050405020304" pitchFamily="18" charset="0"/>
                </a:rPr>
                <a:t>Storage</a:t>
              </a:r>
              <a:endParaRPr lang="en-US"/>
            </a:p>
          </p:txBody>
        </p:sp>
      </p:grpSp>
      <p:grpSp>
        <p:nvGrpSpPr>
          <p:cNvPr id="9244" name="Group 28"/>
          <p:cNvGrpSpPr>
            <a:grpSpLocks/>
          </p:cNvGrpSpPr>
          <p:nvPr/>
        </p:nvGrpSpPr>
        <p:grpSpPr bwMode="auto">
          <a:xfrm>
            <a:off x="6742290" y="2711917"/>
            <a:ext cx="1018512" cy="590166"/>
            <a:chOff x="0" y="0"/>
            <a:chExt cx="81" cy="47"/>
          </a:xfrm>
        </p:grpSpPr>
        <p:sp>
          <p:nvSpPr>
            <p:cNvPr id="9245" name="AutoShape 29"/>
            <p:cNvSpPr>
              <a:spLocks/>
            </p:cNvSpPr>
            <p:nvPr/>
          </p:nvSpPr>
          <p:spPr bwMode="auto">
            <a:xfrm>
              <a:off x="0" y="0"/>
              <a:ext cx="81" cy="4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599"/>
                  </a:moveTo>
                  <a:lnTo>
                    <a:pt x="0" y="3599"/>
                  </a:lnTo>
                  <a:cubicBezTo>
                    <a:pt x="0" y="1611"/>
                    <a:pt x="933" y="0"/>
                    <a:pt x="2085" y="0"/>
                  </a:cubicBezTo>
                  <a:lnTo>
                    <a:pt x="19514" y="0"/>
                  </a:lnTo>
                  <a:cubicBezTo>
                    <a:pt x="20666" y="0"/>
                    <a:pt x="21600" y="1611"/>
                    <a:pt x="21600" y="3599"/>
                  </a:cubicBezTo>
                  <a:lnTo>
                    <a:pt x="21600" y="18000"/>
                  </a:lnTo>
                  <a:cubicBezTo>
                    <a:pt x="21600" y="19988"/>
                    <a:pt x="20666" y="21600"/>
                    <a:pt x="19514" y="21600"/>
                  </a:cubicBezTo>
                  <a:lnTo>
                    <a:pt x="2085" y="21600"/>
                  </a:lnTo>
                  <a:cubicBezTo>
                    <a:pt x="933" y="21600"/>
                    <a:pt x="0" y="19988"/>
                    <a:pt x="0" y="18000"/>
                  </a:cubicBezTo>
                  <a:close/>
                </a:path>
              </a:pathLst>
            </a:custGeom>
            <a:solidFill>
              <a:srgbClr val="FFFFFF"/>
            </a:soli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defTabSz="913833" eaLnBrk="1">
                <a:spcBef>
                  <a:spcPts val="1200"/>
                </a:spcBef>
              </a:pPr>
              <a:endParaRPr lang="en-US" sz="1799"/>
            </a:p>
          </p:txBody>
        </p:sp>
        <p:sp>
          <p:nvSpPr>
            <p:cNvPr id="9246" name="AutoShape 30"/>
            <p:cNvSpPr>
              <a:spLocks/>
            </p:cNvSpPr>
            <p:nvPr/>
          </p:nvSpPr>
          <p:spPr bwMode="auto">
            <a:xfrm>
              <a:off x="3" y="3"/>
              <a:ext cx="74" cy="4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defTabSz="913833" eaLnBrk="1">
                <a:spcBef>
                  <a:spcPts val="1200"/>
                </a:spcBef>
              </a:pPr>
              <a:r>
                <a:rPr lang="en-US" sz="999" b="1">
                  <a:latin typeface="Times New Roman" panose="02020603050405020304" pitchFamily="18" charset="0"/>
                  <a:cs typeface="Times New Roman" panose="02020603050405020304" pitchFamily="18" charset="0"/>
                  <a:sym typeface="Times New Roman" panose="02020603050405020304" pitchFamily="18" charset="0"/>
                </a:rPr>
                <a:t>Distribution, Forward Logistics</a:t>
              </a:r>
              <a:endParaRPr lang="en-US"/>
            </a:p>
          </p:txBody>
        </p:sp>
      </p:grpSp>
      <p:grpSp>
        <p:nvGrpSpPr>
          <p:cNvPr id="9247" name="Group 31"/>
          <p:cNvGrpSpPr>
            <a:grpSpLocks/>
          </p:cNvGrpSpPr>
          <p:nvPr/>
        </p:nvGrpSpPr>
        <p:grpSpPr bwMode="auto">
          <a:xfrm>
            <a:off x="8065403" y="2756346"/>
            <a:ext cx="1018512" cy="466422"/>
            <a:chOff x="0" y="0"/>
            <a:chExt cx="81" cy="37"/>
          </a:xfrm>
        </p:grpSpPr>
        <p:sp>
          <p:nvSpPr>
            <p:cNvPr id="9248" name="AutoShape 32"/>
            <p:cNvSpPr>
              <a:spLocks/>
            </p:cNvSpPr>
            <p:nvPr/>
          </p:nvSpPr>
          <p:spPr bwMode="auto">
            <a:xfrm>
              <a:off x="0" y="0"/>
              <a:ext cx="81" cy="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600"/>
                  </a:moveTo>
                  <a:lnTo>
                    <a:pt x="0" y="3600"/>
                  </a:lnTo>
                  <a:cubicBezTo>
                    <a:pt x="0" y="1611"/>
                    <a:pt x="738" y="0"/>
                    <a:pt x="1648" y="0"/>
                  </a:cubicBezTo>
                  <a:lnTo>
                    <a:pt x="19951" y="0"/>
                  </a:lnTo>
                  <a:cubicBezTo>
                    <a:pt x="20861" y="0"/>
                    <a:pt x="21600" y="1611"/>
                    <a:pt x="21600" y="3600"/>
                  </a:cubicBezTo>
                  <a:lnTo>
                    <a:pt x="21599" y="17999"/>
                  </a:lnTo>
                  <a:cubicBezTo>
                    <a:pt x="21599" y="19988"/>
                    <a:pt x="20861" y="21600"/>
                    <a:pt x="19951" y="21600"/>
                  </a:cubicBezTo>
                  <a:lnTo>
                    <a:pt x="1648" y="21599"/>
                  </a:lnTo>
                  <a:cubicBezTo>
                    <a:pt x="738" y="21599"/>
                    <a:pt x="0" y="19988"/>
                    <a:pt x="0" y="17999"/>
                  </a:cubicBezTo>
                  <a:close/>
                </a:path>
              </a:pathLst>
            </a:custGeom>
            <a:solidFill>
              <a:srgbClr val="FFFFFF"/>
            </a:solidFill>
            <a:ln w="2857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defTabSz="913833" eaLnBrk="1">
                <a:spcBef>
                  <a:spcPts val="599"/>
                </a:spcBef>
              </a:pPr>
              <a:endParaRPr lang="en-US" sz="1799"/>
            </a:p>
          </p:txBody>
        </p:sp>
        <p:sp>
          <p:nvSpPr>
            <p:cNvPr id="9249" name="AutoShape 33"/>
            <p:cNvSpPr>
              <a:spLocks/>
            </p:cNvSpPr>
            <p:nvPr/>
          </p:nvSpPr>
          <p:spPr bwMode="auto">
            <a:xfrm>
              <a:off x="3" y="3"/>
              <a:ext cx="75" cy="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just" defTabSz="913833" eaLnBrk="1">
                <a:spcBef>
                  <a:spcPts val="599"/>
                </a:spcBef>
              </a:pPr>
              <a:r>
                <a:rPr lang="en-US" sz="999">
                  <a:latin typeface="Times New Roman" panose="02020603050405020304" pitchFamily="18" charset="0"/>
                  <a:cs typeface="Times New Roman" panose="02020603050405020304" pitchFamily="18" charset="0"/>
                  <a:sym typeface="Times New Roman" panose="02020603050405020304" pitchFamily="18" charset="0"/>
                </a:rPr>
                <a:t>USE</a:t>
              </a:r>
              <a:endParaRPr lang="en-US"/>
            </a:p>
          </p:txBody>
        </p:sp>
      </p:grpSp>
      <p:grpSp>
        <p:nvGrpSpPr>
          <p:cNvPr id="9250" name="Group 34"/>
          <p:cNvGrpSpPr>
            <a:grpSpLocks/>
          </p:cNvGrpSpPr>
          <p:nvPr/>
        </p:nvGrpSpPr>
        <p:grpSpPr bwMode="auto">
          <a:xfrm>
            <a:off x="8046366" y="1685473"/>
            <a:ext cx="1018512" cy="466422"/>
            <a:chOff x="0" y="0"/>
            <a:chExt cx="81" cy="37"/>
          </a:xfrm>
        </p:grpSpPr>
        <p:sp>
          <p:nvSpPr>
            <p:cNvPr id="9251" name="AutoShape 35"/>
            <p:cNvSpPr>
              <a:spLocks/>
            </p:cNvSpPr>
            <p:nvPr/>
          </p:nvSpPr>
          <p:spPr bwMode="auto">
            <a:xfrm>
              <a:off x="0" y="0"/>
              <a:ext cx="81" cy="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600"/>
                  </a:moveTo>
                  <a:lnTo>
                    <a:pt x="0" y="3600"/>
                  </a:lnTo>
                  <a:cubicBezTo>
                    <a:pt x="0" y="1611"/>
                    <a:pt x="738" y="0"/>
                    <a:pt x="1648" y="0"/>
                  </a:cubicBezTo>
                  <a:lnTo>
                    <a:pt x="19951" y="0"/>
                  </a:lnTo>
                  <a:cubicBezTo>
                    <a:pt x="20861" y="0"/>
                    <a:pt x="21600" y="1611"/>
                    <a:pt x="21600" y="3600"/>
                  </a:cubicBezTo>
                  <a:lnTo>
                    <a:pt x="21599" y="17999"/>
                  </a:lnTo>
                  <a:cubicBezTo>
                    <a:pt x="21599" y="19988"/>
                    <a:pt x="20861" y="21600"/>
                    <a:pt x="19951" y="21600"/>
                  </a:cubicBezTo>
                  <a:lnTo>
                    <a:pt x="1648" y="21599"/>
                  </a:lnTo>
                  <a:cubicBezTo>
                    <a:pt x="738" y="21599"/>
                    <a:pt x="0" y="19988"/>
                    <a:pt x="0" y="17999"/>
                  </a:cubicBezTo>
                  <a:close/>
                </a:path>
              </a:pathLst>
            </a:custGeom>
            <a:solidFill>
              <a:srgbClr val="FFFFFF"/>
            </a:solidFill>
            <a:ln w="2857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spcBef>
                  <a:spcPts val="599"/>
                </a:spcBef>
              </a:pPr>
              <a:endParaRPr lang="en-US" sz="1799"/>
            </a:p>
          </p:txBody>
        </p:sp>
        <p:sp>
          <p:nvSpPr>
            <p:cNvPr id="9252" name="AutoShape 36"/>
            <p:cNvSpPr>
              <a:spLocks/>
            </p:cNvSpPr>
            <p:nvPr/>
          </p:nvSpPr>
          <p:spPr bwMode="auto">
            <a:xfrm>
              <a:off x="3" y="3"/>
              <a:ext cx="75" cy="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spcBef>
                  <a:spcPts val="599"/>
                </a:spcBef>
              </a:pPr>
              <a:r>
                <a:rPr lang="en-US" sz="999" b="1">
                  <a:latin typeface="Times New Roman" panose="02020603050405020304" pitchFamily="18" charset="0"/>
                  <a:cs typeface="Times New Roman" panose="02020603050405020304" pitchFamily="18" charset="0"/>
                  <a:sym typeface="Times New Roman" panose="02020603050405020304" pitchFamily="18" charset="0"/>
                </a:rPr>
                <a:t>Disposal</a:t>
              </a:r>
              <a:endParaRPr lang="en-US"/>
            </a:p>
          </p:txBody>
        </p:sp>
      </p:grpSp>
      <p:grpSp>
        <p:nvGrpSpPr>
          <p:cNvPr id="9253" name="Group 37"/>
          <p:cNvGrpSpPr>
            <a:grpSpLocks/>
          </p:cNvGrpSpPr>
          <p:nvPr/>
        </p:nvGrpSpPr>
        <p:grpSpPr bwMode="auto">
          <a:xfrm>
            <a:off x="2316046" y="5508859"/>
            <a:ext cx="866211" cy="291910"/>
            <a:chOff x="0" y="0"/>
            <a:chExt cx="69" cy="23"/>
          </a:xfrm>
        </p:grpSpPr>
        <p:sp>
          <p:nvSpPr>
            <p:cNvPr id="9254" name="AutoShape 38"/>
            <p:cNvSpPr>
              <a:spLocks/>
            </p:cNvSpPr>
            <p:nvPr/>
          </p:nvSpPr>
          <p:spPr bwMode="auto">
            <a:xfrm>
              <a:off x="0" y="0"/>
              <a:ext cx="69" cy="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p>
          </p:txBody>
        </p:sp>
        <p:sp>
          <p:nvSpPr>
            <p:cNvPr id="9255" name="AutoShape 39"/>
            <p:cNvSpPr>
              <a:spLocks/>
            </p:cNvSpPr>
            <p:nvPr/>
          </p:nvSpPr>
          <p:spPr bwMode="auto">
            <a:xfrm>
              <a:off x="0" y="0"/>
              <a:ext cx="69" cy="2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a:latin typeface="Times New Roman" panose="02020603050405020304" pitchFamily="18" charset="0"/>
                  <a:cs typeface="Times New Roman" panose="02020603050405020304" pitchFamily="18" charset="0"/>
                  <a:sym typeface="Times New Roman" panose="02020603050405020304" pitchFamily="18" charset="0"/>
                </a:rPr>
                <a:t>Marketing</a:t>
              </a:r>
              <a:endParaRPr lang="en-US"/>
            </a:p>
          </p:txBody>
        </p:sp>
      </p:grpSp>
      <p:grpSp>
        <p:nvGrpSpPr>
          <p:cNvPr id="9256" name="Group 40"/>
          <p:cNvGrpSpPr>
            <a:grpSpLocks/>
          </p:cNvGrpSpPr>
          <p:nvPr/>
        </p:nvGrpSpPr>
        <p:grpSpPr bwMode="auto">
          <a:xfrm>
            <a:off x="1335610" y="5508867"/>
            <a:ext cx="866211" cy="257008"/>
            <a:chOff x="0" y="0"/>
            <a:chExt cx="69" cy="21"/>
          </a:xfrm>
        </p:grpSpPr>
        <p:sp>
          <p:nvSpPr>
            <p:cNvPr id="9257" name="AutoShape 41"/>
            <p:cNvSpPr>
              <a:spLocks/>
            </p:cNvSpPr>
            <p:nvPr/>
          </p:nvSpPr>
          <p:spPr bwMode="auto">
            <a:xfrm>
              <a:off x="0" y="0"/>
              <a:ext cx="69" cy="2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p>
          </p:txBody>
        </p:sp>
        <p:sp>
          <p:nvSpPr>
            <p:cNvPr id="9258" name="AutoShape 42"/>
            <p:cNvSpPr>
              <a:spLocks/>
            </p:cNvSpPr>
            <p:nvPr/>
          </p:nvSpPr>
          <p:spPr bwMode="auto">
            <a:xfrm>
              <a:off x="0" y="0"/>
              <a:ext cx="69" cy="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sz="999">
                  <a:latin typeface="Times New Roman" panose="02020603050405020304" pitchFamily="18" charset="0"/>
                  <a:cs typeface="Times New Roman" panose="02020603050405020304" pitchFamily="18" charset="0"/>
                  <a:sym typeface="Times New Roman" panose="02020603050405020304" pitchFamily="18" charset="0"/>
                </a:rPr>
                <a:t>Engineering</a:t>
              </a:r>
              <a:endParaRPr lang="en-US"/>
            </a:p>
          </p:txBody>
        </p:sp>
      </p:grpSp>
      <p:grpSp>
        <p:nvGrpSpPr>
          <p:cNvPr id="9259" name="Group 43"/>
          <p:cNvGrpSpPr>
            <a:grpSpLocks/>
          </p:cNvGrpSpPr>
          <p:nvPr/>
        </p:nvGrpSpPr>
        <p:grpSpPr bwMode="auto">
          <a:xfrm>
            <a:off x="7465716" y="4731499"/>
            <a:ext cx="1459550" cy="1894242"/>
            <a:chOff x="0" y="0"/>
            <a:chExt cx="115" cy="150"/>
          </a:xfrm>
        </p:grpSpPr>
        <p:sp>
          <p:nvSpPr>
            <p:cNvPr id="9260" name="AutoShape 44"/>
            <p:cNvSpPr>
              <a:spLocks/>
            </p:cNvSpPr>
            <p:nvPr/>
          </p:nvSpPr>
          <p:spPr bwMode="auto">
            <a:xfrm>
              <a:off x="0" y="0"/>
              <a:ext cx="115" cy="134"/>
            </a:xfrm>
            <a:prstGeom prst="roundRect">
              <a:avLst>
                <a:gd name="adj" fmla="val 16667"/>
              </a:avLst>
            </a:prstGeom>
            <a:solidFill>
              <a:srgbClr val="FFFFFF"/>
            </a:solidFill>
            <a:ln w="28575" cap="flat" cmpd="sng">
              <a:solidFill>
                <a:srgbClr val="000000"/>
              </a:solidFill>
              <a:prstDash val="solid"/>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grpSp>
          <p:nvGrpSpPr>
            <p:cNvPr id="9261" name="Group 45"/>
            <p:cNvGrpSpPr>
              <a:grpSpLocks/>
            </p:cNvGrpSpPr>
            <p:nvPr/>
          </p:nvGrpSpPr>
          <p:grpSpPr bwMode="auto">
            <a:xfrm>
              <a:off x="10" y="91"/>
              <a:ext cx="99" cy="36"/>
              <a:chOff x="0" y="0"/>
              <a:chExt cx="99" cy="36"/>
            </a:xfrm>
          </p:grpSpPr>
          <p:sp>
            <p:nvSpPr>
              <p:cNvPr id="9262" name="AutoShape 46"/>
              <p:cNvSpPr>
                <a:spLocks/>
              </p:cNvSpPr>
              <p:nvPr/>
            </p:nvSpPr>
            <p:spPr bwMode="auto">
              <a:xfrm>
                <a:off x="0" y="0"/>
                <a:ext cx="99" cy="3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solidFill>
                <a:srgbClr val="FFFFFF"/>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p>
            </p:txBody>
          </p:sp>
          <p:sp>
            <p:nvSpPr>
              <p:cNvPr id="9263" name="AutoShape 47"/>
              <p:cNvSpPr>
                <a:spLocks/>
              </p:cNvSpPr>
              <p:nvPr/>
            </p:nvSpPr>
            <p:spPr bwMode="auto">
              <a:xfrm>
                <a:off x="0" y="0"/>
                <a:ext cx="99" cy="2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sz="999" b="1">
                    <a:latin typeface="Times New Roman" panose="02020603050405020304" pitchFamily="18" charset="0"/>
                    <a:cs typeface="Times New Roman" panose="02020603050405020304" pitchFamily="18" charset="0"/>
                    <a:sym typeface="Times New Roman" panose="02020603050405020304" pitchFamily="18" charset="0"/>
                  </a:rPr>
                  <a:t>Reverse Logistics</a:t>
                </a:r>
                <a:endParaRPr lang="en-US"/>
              </a:p>
            </p:txBody>
          </p:sp>
        </p:grpSp>
        <p:grpSp>
          <p:nvGrpSpPr>
            <p:cNvPr id="9264" name="Group 48"/>
            <p:cNvGrpSpPr>
              <a:grpSpLocks/>
            </p:cNvGrpSpPr>
            <p:nvPr/>
          </p:nvGrpSpPr>
          <p:grpSpPr bwMode="auto">
            <a:xfrm>
              <a:off x="12" y="12"/>
              <a:ext cx="93" cy="65"/>
              <a:chOff x="0" y="0"/>
              <a:chExt cx="93" cy="65"/>
            </a:xfrm>
          </p:grpSpPr>
          <p:sp>
            <p:nvSpPr>
              <p:cNvPr id="9265" name="AutoShape 49"/>
              <p:cNvSpPr>
                <a:spLocks/>
              </p:cNvSpPr>
              <p:nvPr/>
            </p:nvSpPr>
            <p:spPr bwMode="auto">
              <a:xfrm>
                <a:off x="0" y="0"/>
                <a:ext cx="93" cy="6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9525" cap="flat" cmpd="sng">
                <a:solidFill>
                  <a:srgbClr val="333333"/>
                </a:solidFill>
                <a:prstDash val="solid"/>
                <a:miter lim="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899">
                  <a:solidFill>
                    <a:srgbClr val="DEF5FA"/>
                  </a:solidFill>
                  <a:latin typeface="Times New Roman" panose="02020603050405020304" pitchFamily="18" charset="0"/>
                  <a:cs typeface="Times New Roman" panose="02020603050405020304" pitchFamily="18" charset="0"/>
                  <a:sym typeface="Times New Roman" panose="02020603050405020304" pitchFamily="18" charset="0"/>
                </a:endParaRPr>
              </a:p>
            </p:txBody>
          </p:sp>
          <p:sp>
            <p:nvSpPr>
              <p:cNvPr id="9266" name="AutoShape 50"/>
              <p:cNvSpPr>
                <a:spLocks/>
              </p:cNvSpPr>
              <p:nvPr/>
            </p:nvSpPr>
            <p:spPr bwMode="auto">
              <a:xfrm>
                <a:off x="0" y="0"/>
                <a:ext cx="93" cy="4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sz="899">
                    <a:latin typeface="Times New Roman" panose="02020603050405020304" pitchFamily="18" charset="0"/>
                    <a:cs typeface="Times New Roman" panose="02020603050405020304" pitchFamily="18" charset="0"/>
                    <a:sym typeface="Times New Roman" panose="02020603050405020304" pitchFamily="18" charset="0"/>
                  </a:rPr>
                  <a:t>Reusable,</a:t>
                </a:r>
                <a:endParaRPr lang="en-US" sz="1799"/>
              </a:p>
              <a:p>
                <a:pPr algn="ctr" defTabSz="913833" eaLnBrk="1"/>
                <a:r>
                  <a:rPr lang="en-US" sz="899">
                    <a:latin typeface="Times New Roman" panose="02020603050405020304" pitchFamily="18" charset="0"/>
                    <a:cs typeface="Times New Roman" panose="02020603050405020304" pitchFamily="18" charset="0"/>
                    <a:sym typeface="Times New Roman" panose="02020603050405020304" pitchFamily="18" charset="0"/>
                  </a:rPr>
                  <a:t>Remanufacturable,</a:t>
                </a:r>
                <a:endParaRPr lang="en-US" sz="1799"/>
              </a:p>
              <a:p>
                <a:pPr algn="ctr" defTabSz="913833" eaLnBrk="1"/>
                <a:r>
                  <a:rPr lang="en-US" sz="899">
                    <a:latin typeface="Times New Roman" panose="02020603050405020304" pitchFamily="18" charset="0"/>
                    <a:cs typeface="Times New Roman" panose="02020603050405020304" pitchFamily="18" charset="0"/>
                    <a:sym typeface="Times New Roman" panose="02020603050405020304" pitchFamily="18" charset="0"/>
                  </a:rPr>
                  <a:t>Recyclable Materials and Components</a:t>
                </a:r>
                <a:endParaRPr lang="en-US"/>
              </a:p>
            </p:txBody>
          </p:sp>
        </p:grpSp>
        <p:sp>
          <p:nvSpPr>
            <p:cNvPr id="9267" name="Line 51"/>
            <p:cNvSpPr>
              <a:spLocks noChangeShapeType="1"/>
            </p:cNvSpPr>
            <p:nvPr/>
          </p:nvSpPr>
          <p:spPr bwMode="auto">
            <a:xfrm>
              <a:off x="57" y="133"/>
              <a:ext cx="3" cy="17"/>
            </a:xfrm>
            <a:prstGeom prst="line">
              <a:avLst/>
            </a:prstGeom>
            <a:noFill/>
            <a:ln w="9525" cap="flat" cmpd="sng">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grpSp>
      <p:sp>
        <p:nvSpPr>
          <p:cNvPr id="9268" name="AutoShape 52"/>
          <p:cNvSpPr>
            <a:spLocks/>
          </p:cNvSpPr>
          <p:nvPr/>
        </p:nvSpPr>
        <p:spPr bwMode="auto">
          <a:xfrm>
            <a:off x="-73176" y="2377182"/>
            <a:ext cx="685354" cy="2189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sz="800" i="1">
                <a:latin typeface="Times New Roman" panose="02020603050405020304" pitchFamily="18" charset="0"/>
                <a:cs typeface="Times New Roman" panose="02020603050405020304" pitchFamily="18" charset="0"/>
                <a:sym typeface="Times New Roman" panose="02020603050405020304" pitchFamily="18" charset="0"/>
              </a:rPr>
              <a:t>Selection</a:t>
            </a:r>
            <a:endParaRPr lang="en-US"/>
          </a:p>
        </p:txBody>
      </p:sp>
      <p:sp>
        <p:nvSpPr>
          <p:cNvPr id="9269" name="Line 53"/>
          <p:cNvSpPr>
            <a:spLocks noChangeShapeType="1"/>
          </p:cNvSpPr>
          <p:nvPr/>
        </p:nvSpPr>
        <p:spPr bwMode="auto">
          <a:xfrm flipV="1">
            <a:off x="783519" y="2251850"/>
            <a:ext cx="428346" cy="466422"/>
          </a:xfrm>
          <a:prstGeom prst="line">
            <a:avLst/>
          </a:pr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70" name="Line 54"/>
          <p:cNvSpPr>
            <a:spLocks noChangeShapeType="1"/>
          </p:cNvSpPr>
          <p:nvPr/>
        </p:nvSpPr>
        <p:spPr bwMode="auto">
          <a:xfrm>
            <a:off x="783517" y="2827729"/>
            <a:ext cx="418827" cy="0"/>
          </a:xfrm>
          <a:prstGeom prst="line">
            <a:avLst/>
          </a:pr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71" name="Line 55"/>
          <p:cNvSpPr>
            <a:spLocks noChangeShapeType="1"/>
          </p:cNvSpPr>
          <p:nvPr/>
        </p:nvSpPr>
        <p:spPr bwMode="auto">
          <a:xfrm>
            <a:off x="781930" y="2924512"/>
            <a:ext cx="410895" cy="618722"/>
          </a:xfrm>
          <a:prstGeom prst="line">
            <a:avLst/>
          </a:pr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72" name="AutoShape 56"/>
          <p:cNvSpPr>
            <a:spLocks/>
          </p:cNvSpPr>
          <p:nvPr/>
        </p:nvSpPr>
        <p:spPr bwMode="auto">
          <a:xfrm>
            <a:off x="69607" y="1905992"/>
            <a:ext cx="856692" cy="3569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sz="800" i="1">
                <a:latin typeface="Times New Roman" panose="02020603050405020304" pitchFamily="18" charset="0"/>
                <a:cs typeface="Times New Roman" panose="02020603050405020304" pitchFamily="18" charset="0"/>
                <a:sym typeface="Times New Roman" panose="02020603050405020304" pitchFamily="18" charset="0"/>
              </a:rPr>
              <a:t>External</a:t>
            </a:r>
            <a:endParaRPr lang="en-US" sz="1799"/>
          </a:p>
          <a:p>
            <a:pPr algn="ctr" defTabSz="913833" eaLnBrk="1"/>
            <a:r>
              <a:rPr lang="en-US" sz="800" i="1">
                <a:latin typeface="Times New Roman" panose="02020603050405020304" pitchFamily="18" charset="0"/>
                <a:cs typeface="Times New Roman" panose="02020603050405020304" pitchFamily="18" charset="0"/>
                <a:sym typeface="Times New Roman" panose="02020603050405020304" pitchFamily="18" charset="0"/>
              </a:rPr>
              <a:t>Transportation</a:t>
            </a:r>
            <a:endParaRPr lang="en-US"/>
          </a:p>
        </p:txBody>
      </p:sp>
      <p:sp>
        <p:nvSpPr>
          <p:cNvPr id="9273" name="Line 57"/>
          <p:cNvSpPr>
            <a:spLocks noChangeShapeType="1"/>
          </p:cNvSpPr>
          <p:nvPr/>
        </p:nvSpPr>
        <p:spPr bwMode="auto">
          <a:xfrm flipV="1">
            <a:off x="1830585" y="3900190"/>
            <a:ext cx="0" cy="764677"/>
          </a:xfrm>
          <a:prstGeom prst="line">
            <a:avLst/>
          </a:pr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74" name="Line 58"/>
          <p:cNvSpPr>
            <a:spLocks noChangeShapeType="1"/>
          </p:cNvSpPr>
          <p:nvPr/>
        </p:nvSpPr>
        <p:spPr bwMode="auto">
          <a:xfrm>
            <a:off x="1973367" y="2251850"/>
            <a:ext cx="494978" cy="333158"/>
          </a:xfrm>
          <a:prstGeom prst="line">
            <a:avLst/>
          </a:pr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75" name="Line 59"/>
          <p:cNvSpPr>
            <a:spLocks noChangeShapeType="1"/>
          </p:cNvSpPr>
          <p:nvPr/>
        </p:nvSpPr>
        <p:spPr bwMode="auto">
          <a:xfrm>
            <a:off x="2011443" y="2914985"/>
            <a:ext cx="475940" cy="0"/>
          </a:xfrm>
          <a:prstGeom prst="line">
            <a:avLst/>
          </a:pr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76" name="Line 60"/>
          <p:cNvSpPr>
            <a:spLocks noChangeShapeType="1"/>
          </p:cNvSpPr>
          <p:nvPr/>
        </p:nvSpPr>
        <p:spPr bwMode="auto">
          <a:xfrm flipV="1">
            <a:off x="2001926" y="3221182"/>
            <a:ext cx="447384" cy="314120"/>
          </a:xfrm>
          <a:prstGeom prst="line">
            <a:avLst/>
          </a:pr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77" name="AutoShape 61"/>
          <p:cNvSpPr>
            <a:spLocks/>
          </p:cNvSpPr>
          <p:nvPr/>
        </p:nvSpPr>
        <p:spPr bwMode="auto">
          <a:xfrm>
            <a:off x="1840104" y="1858398"/>
            <a:ext cx="1313595" cy="35536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sz="800" i="1">
                <a:latin typeface="Times New Roman" panose="02020603050405020304" pitchFamily="18" charset="0"/>
                <a:cs typeface="Times New Roman" panose="02020603050405020304" pitchFamily="18" charset="0"/>
                <a:sym typeface="Times New Roman" panose="02020603050405020304" pitchFamily="18" charset="0"/>
              </a:rPr>
              <a:t>Internal Transportation, Materials Movement</a:t>
            </a:r>
            <a:endParaRPr lang="en-US"/>
          </a:p>
        </p:txBody>
      </p:sp>
      <p:sp>
        <p:nvSpPr>
          <p:cNvPr id="9278" name="Line 62"/>
          <p:cNvSpPr>
            <a:spLocks noChangeShapeType="1"/>
          </p:cNvSpPr>
          <p:nvPr/>
        </p:nvSpPr>
        <p:spPr bwMode="auto">
          <a:xfrm>
            <a:off x="3282203" y="2943541"/>
            <a:ext cx="494978" cy="0"/>
          </a:xfrm>
          <a:prstGeom prst="line">
            <a:avLst/>
          </a:prstGeom>
          <a:noFill/>
          <a:ln w="9525" cap="flat" cmpd="sng">
            <a:solidFill>
              <a:srgbClr val="333333"/>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79" name="Line 63"/>
          <p:cNvSpPr>
            <a:spLocks noChangeShapeType="1"/>
          </p:cNvSpPr>
          <p:nvPr/>
        </p:nvSpPr>
        <p:spPr bwMode="auto">
          <a:xfrm flipV="1">
            <a:off x="4334030" y="2884842"/>
            <a:ext cx="0" cy="285564"/>
          </a:xfrm>
          <a:prstGeom prst="line">
            <a:avLst/>
          </a:prstGeom>
          <a:noFill/>
          <a:ln w="9525" cap="flat" cmpd="sng">
            <a:solidFill>
              <a:srgbClr val="333333"/>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80" name="Line 64"/>
          <p:cNvSpPr>
            <a:spLocks noChangeShapeType="1"/>
          </p:cNvSpPr>
          <p:nvPr/>
        </p:nvSpPr>
        <p:spPr bwMode="auto">
          <a:xfrm>
            <a:off x="4695745" y="2894370"/>
            <a:ext cx="0" cy="276045"/>
          </a:xfrm>
          <a:prstGeom prst="line">
            <a:avLst/>
          </a:prstGeom>
          <a:noFill/>
          <a:ln w="9525" cap="flat" cmpd="sng">
            <a:solidFill>
              <a:srgbClr val="333333"/>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81" name="AutoShape 65"/>
          <p:cNvSpPr>
            <a:spLocks/>
          </p:cNvSpPr>
          <p:nvPr/>
        </p:nvSpPr>
        <p:spPr bwMode="auto">
          <a:xfrm rot="183412">
            <a:off x="4380041" y="3666970"/>
            <a:ext cx="352196" cy="230038"/>
          </a:xfrm>
          <a:custGeom>
            <a:avLst/>
            <a:gdLst>
              <a:gd name="T0" fmla="*/ 10800 w 21600"/>
              <a:gd name="T1" fmla="+- 0 11340 1080"/>
              <a:gd name="T2" fmla="*/ 11340 h 20520"/>
              <a:gd name="T3" fmla="*/ 10800 w 21600"/>
              <a:gd name="T4" fmla="+- 0 11340 1080"/>
              <a:gd name="T5" fmla="*/ 11340 h 20520"/>
              <a:gd name="T6" fmla="*/ 10800 w 21600"/>
              <a:gd name="T7" fmla="+- 0 11340 1080"/>
              <a:gd name="T8" fmla="*/ 11340 h 20520"/>
              <a:gd name="T9" fmla="*/ 10800 w 21600"/>
              <a:gd name="T10" fmla="+- 0 11340 1080"/>
              <a:gd name="T11" fmla="*/ 11340 h 20520"/>
            </a:gdLst>
            <a:ahLst/>
            <a:cxnLst>
              <a:cxn ang="0">
                <a:pos x="T0" y="T2"/>
              </a:cxn>
              <a:cxn ang="0">
                <a:pos x="T3" y="T5"/>
              </a:cxn>
              <a:cxn ang="0">
                <a:pos x="T6" y="T8"/>
              </a:cxn>
              <a:cxn ang="0">
                <a:pos x="T9" y="T11"/>
              </a:cxn>
            </a:cxnLst>
            <a:rect l="0" t="0" r="r" b="b"/>
            <a:pathLst>
              <a:path w="21600" h="20520">
                <a:moveTo>
                  <a:pt x="0" y="110"/>
                </a:moveTo>
                <a:cubicBezTo>
                  <a:pt x="116" y="5099"/>
                  <a:pt x="38" y="9918"/>
                  <a:pt x="1790" y="13319"/>
                </a:cubicBezTo>
                <a:cubicBezTo>
                  <a:pt x="3541" y="16721"/>
                  <a:pt x="7667" y="20520"/>
                  <a:pt x="10508" y="20520"/>
                </a:cubicBezTo>
                <a:cubicBezTo>
                  <a:pt x="13349" y="20520"/>
                  <a:pt x="17046" y="16551"/>
                  <a:pt x="18797" y="13319"/>
                </a:cubicBezTo>
                <a:cubicBezTo>
                  <a:pt x="20549" y="10088"/>
                  <a:pt x="20510" y="3115"/>
                  <a:pt x="20977" y="1017"/>
                </a:cubicBezTo>
                <a:cubicBezTo>
                  <a:pt x="21444" y="-1080"/>
                  <a:pt x="21483" y="734"/>
                  <a:pt x="21600" y="620"/>
                </a:cubicBezTo>
              </a:path>
            </a:pathLst>
          </a:custGeom>
          <a:noFill/>
          <a:ln w="9525" cap="flat" cmpd="sng">
            <a:solidFill>
              <a:srgbClr val="333333"/>
            </a:solidFill>
            <a:prstDash val="solid"/>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282" name="AutoShape 66"/>
          <p:cNvSpPr>
            <a:spLocks/>
          </p:cNvSpPr>
          <p:nvPr/>
        </p:nvSpPr>
        <p:spPr bwMode="auto">
          <a:xfrm rot="10990801">
            <a:off x="4345136" y="2137625"/>
            <a:ext cx="349023" cy="250662"/>
          </a:xfrm>
          <a:custGeom>
            <a:avLst/>
            <a:gdLst>
              <a:gd name="T0" fmla="*/ 10800 w 21600"/>
              <a:gd name="T1" fmla="+- 0 11340 1080"/>
              <a:gd name="T2" fmla="*/ 11340 h 20520"/>
              <a:gd name="T3" fmla="*/ 10800 w 21600"/>
              <a:gd name="T4" fmla="+- 0 11340 1080"/>
              <a:gd name="T5" fmla="*/ 11340 h 20520"/>
              <a:gd name="T6" fmla="*/ 10800 w 21600"/>
              <a:gd name="T7" fmla="+- 0 11340 1080"/>
              <a:gd name="T8" fmla="*/ 11340 h 20520"/>
              <a:gd name="T9" fmla="*/ 10800 w 21600"/>
              <a:gd name="T10" fmla="+- 0 11340 1080"/>
              <a:gd name="T11" fmla="*/ 11340 h 20520"/>
            </a:gdLst>
            <a:ahLst/>
            <a:cxnLst>
              <a:cxn ang="0">
                <a:pos x="T0" y="T2"/>
              </a:cxn>
              <a:cxn ang="0">
                <a:pos x="T3" y="T5"/>
              </a:cxn>
              <a:cxn ang="0">
                <a:pos x="T6" y="T8"/>
              </a:cxn>
              <a:cxn ang="0">
                <a:pos x="T9" y="T11"/>
              </a:cxn>
            </a:cxnLst>
            <a:rect l="0" t="0" r="r" b="b"/>
            <a:pathLst>
              <a:path w="21600" h="20520">
                <a:moveTo>
                  <a:pt x="0" y="110"/>
                </a:moveTo>
                <a:cubicBezTo>
                  <a:pt x="116" y="5099"/>
                  <a:pt x="38" y="9918"/>
                  <a:pt x="1790" y="13319"/>
                </a:cubicBezTo>
                <a:cubicBezTo>
                  <a:pt x="3541" y="16721"/>
                  <a:pt x="7667" y="20520"/>
                  <a:pt x="10508" y="20520"/>
                </a:cubicBezTo>
                <a:cubicBezTo>
                  <a:pt x="13349" y="20520"/>
                  <a:pt x="17046" y="16551"/>
                  <a:pt x="18797" y="13319"/>
                </a:cubicBezTo>
                <a:cubicBezTo>
                  <a:pt x="20549" y="10088"/>
                  <a:pt x="20510" y="3115"/>
                  <a:pt x="20977" y="1017"/>
                </a:cubicBezTo>
                <a:cubicBezTo>
                  <a:pt x="21444" y="-1080"/>
                  <a:pt x="21483" y="734"/>
                  <a:pt x="21600" y="620"/>
                </a:cubicBezTo>
              </a:path>
            </a:pathLst>
          </a:custGeom>
          <a:noFill/>
          <a:ln w="9525" cap="flat" cmpd="sng">
            <a:solidFill>
              <a:srgbClr val="333333"/>
            </a:solidFill>
            <a:prstDash val="solid"/>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283" name="AutoShape 67"/>
          <p:cNvSpPr>
            <a:spLocks/>
          </p:cNvSpPr>
          <p:nvPr/>
        </p:nvSpPr>
        <p:spPr bwMode="auto">
          <a:xfrm>
            <a:off x="3753386" y="1580767"/>
            <a:ext cx="1494452" cy="59651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sz="800" i="1">
                <a:latin typeface="Times New Roman" panose="02020603050405020304" pitchFamily="18" charset="0"/>
                <a:cs typeface="Times New Roman" panose="02020603050405020304" pitchFamily="18" charset="0"/>
                <a:sym typeface="Times New Roman" panose="02020603050405020304" pitchFamily="18" charset="0"/>
              </a:rPr>
              <a:t>Closed-Loop Manufacturing,</a:t>
            </a:r>
            <a:endParaRPr lang="en-US" sz="1799"/>
          </a:p>
          <a:p>
            <a:pPr algn="ctr" defTabSz="913833" eaLnBrk="1"/>
            <a:r>
              <a:rPr lang="en-US" sz="800" i="1">
                <a:latin typeface="Times New Roman" panose="02020603050405020304" pitchFamily="18" charset="0"/>
                <a:cs typeface="Times New Roman" panose="02020603050405020304" pitchFamily="18" charset="0"/>
                <a:sym typeface="Times New Roman" panose="02020603050405020304" pitchFamily="18" charset="0"/>
              </a:rPr>
              <a:t>Demanufacturing,</a:t>
            </a:r>
            <a:endParaRPr lang="en-US" sz="1799"/>
          </a:p>
          <a:p>
            <a:pPr algn="ctr" defTabSz="913833" eaLnBrk="1"/>
            <a:r>
              <a:rPr lang="en-US" sz="800" i="1">
                <a:latin typeface="Times New Roman" panose="02020603050405020304" pitchFamily="18" charset="0"/>
                <a:cs typeface="Times New Roman" panose="02020603050405020304" pitchFamily="18" charset="0"/>
                <a:sym typeface="Times New Roman" panose="02020603050405020304" pitchFamily="18" charset="0"/>
              </a:rPr>
              <a:t>Source Reduction</a:t>
            </a:r>
            <a:endParaRPr lang="en-US"/>
          </a:p>
        </p:txBody>
      </p:sp>
      <p:sp>
        <p:nvSpPr>
          <p:cNvPr id="9284" name="Line 68"/>
          <p:cNvSpPr>
            <a:spLocks noChangeShapeType="1"/>
          </p:cNvSpPr>
          <p:nvPr/>
        </p:nvSpPr>
        <p:spPr bwMode="auto">
          <a:xfrm>
            <a:off x="5171685" y="2981616"/>
            <a:ext cx="571128" cy="0"/>
          </a:xfrm>
          <a:prstGeom prst="line">
            <a:avLst/>
          </a:prstGeom>
          <a:noFill/>
          <a:ln w="9525" cap="flat" cmpd="sng">
            <a:solidFill>
              <a:srgbClr val="333333"/>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85" name="Line 69"/>
          <p:cNvSpPr>
            <a:spLocks noChangeShapeType="1"/>
          </p:cNvSpPr>
          <p:nvPr/>
        </p:nvSpPr>
        <p:spPr bwMode="auto">
          <a:xfrm>
            <a:off x="6394851" y="3007000"/>
            <a:ext cx="323640" cy="0"/>
          </a:xfrm>
          <a:prstGeom prst="line">
            <a:avLst/>
          </a:pr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86" name="AutoShape 70"/>
          <p:cNvSpPr>
            <a:spLocks/>
          </p:cNvSpPr>
          <p:nvPr/>
        </p:nvSpPr>
        <p:spPr bwMode="auto">
          <a:xfrm>
            <a:off x="840630" y="1655330"/>
            <a:ext cx="2703340" cy="2988904"/>
          </a:xfrm>
          <a:prstGeom prst="roundRect">
            <a:avLst>
              <a:gd name="adj" fmla="val 16667"/>
            </a:avLst>
          </a:prstGeom>
          <a:noFill/>
          <a:ln w="28575" cap="flat"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287" name="AutoShape 71"/>
          <p:cNvSpPr>
            <a:spLocks/>
          </p:cNvSpPr>
          <p:nvPr/>
        </p:nvSpPr>
        <p:spPr bwMode="auto">
          <a:xfrm>
            <a:off x="2306525" y="3616203"/>
            <a:ext cx="1256482" cy="10534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b="1">
                <a:latin typeface="Times New Roman" panose="02020603050405020304" pitchFamily="18" charset="0"/>
                <a:cs typeface="Times New Roman" panose="02020603050405020304" pitchFamily="18" charset="0"/>
                <a:sym typeface="Times New Roman" panose="02020603050405020304" pitchFamily="18" charset="0"/>
              </a:rPr>
              <a:t>Purchasing, Materials Management, Inbound Logistics</a:t>
            </a:r>
            <a:endParaRPr lang="en-US"/>
          </a:p>
        </p:txBody>
      </p:sp>
      <p:sp>
        <p:nvSpPr>
          <p:cNvPr id="9288" name="AutoShape 72"/>
          <p:cNvSpPr>
            <a:spLocks/>
          </p:cNvSpPr>
          <p:nvPr/>
        </p:nvSpPr>
        <p:spPr bwMode="auto">
          <a:xfrm>
            <a:off x="3620120" y="1579179"/>
            <a:ext cx="1770497" cy="3122168"/>
          </a:xfrm>
          <a:prstGeom prst="roundRect">
            <a:avLst>
              <a:gd name="adj" fmla="val 16667"/>
            </a:avLst>
          </a:prstGeom>
          <a:noFill/>
          <a:ln w="28575" cap="flat" cmpd="sng">
            <a:solidFill>
              <a:srgbClr val="333333"/>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289" name="AutoShape 73"/>
          <p:cNvSpPr>
            <a:spLocks/>
          </p:cNvSpPr>
          <p:nvPr/>
        </p:nvSpPr>
        <p:spPr bwMode="auto">
          <a:xfrm>
            <a:off x="3953280" y="3949367"/>
            <a:ext cx="1246963" cy="44738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sz="999" b="1">
                <a:latin typeface="Times New Roman" panose="02020603050405020304" pitchFamily="18" charset="0"/>
                <a:cs typeface="Times New Roman" panose="02020603050405020304" pitchFamily="18" charset="0"/>
                <a:sym typeface="Times New Roman" panose="02020603050405020304" pitchFamily="18" charset="0"/>
              </a:rPr>
              <a:t>Production</a:t>
            </a:r>
            <a:endParaRPr lang="en-US"/>
          </a:p>
        </p:txBody>
      </p:sp>
      <p:sp>
        <p:nvSpPr>
          <p:cNvPr id="9290" name="AutoShape 74"/>
          <p:cNvSpPr>
            <a:spLocks/>
          </p:cNvSpPr>
          <p:nvPr/>
        </p:nvSpPr>
        <p:spPr bwMode="auto">
          <a:xfrm>
            <a:off x="5580994" y="1588707"/>
            <a:ext cx="2322588" cy="3093611"/>
          </a:xfrm>
          <a:prstGeom prst="roundRect">
            <a:avLst>
              <a:gd name="adj" fmla="val 16667"/>
            </a:avLst>
          </a:prstGeom>
          <a:noFill/>
          <a:ln w="28575" cap="flat" cmpd="sng">
            <a:solidFill>
              <a:srgbClr val="333333"/>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291" name="AutoShape 75"/>
          <p:cNvSpPr>
            <a:spLocks/>
          </p:cNvSpPr>
          <p:nvPr/>
        </p:nvSpPr>
        <p:spPr bwMode="auto">
          <a:xfrm>
            <a:off x="6123565" y="3749466"/>
            <a:ext cx="1256482" cy="48228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b="1">
                <a:latin typeface="Times New Roman" panose="02020603050405020304" pitchFamily="18" charset="0"/>
                <a:cs typeface="Times New Roman" panose="02020603050405020304" pitchFamily="18" charset="0"/>
                <a:sym typeface="Times New Roman" panose="02020603050405020304" pitchFamily="18" charset="0"/>
              </a:rPr>
              <a:t>Outbound Logistics</a:t>
            </a:r>
            <a:endParaRPr lang="en-US"/>
          </a:p>
        </p:txBody>
      </p:sp>
      <p:sp>
        <p:nvSpPr>
          <p:cNvPr id="9292" name="Line 76"/>
          <p:cNvSpPr>
            <a:spLocks noChangeShapeType="1"/>
          </p:cNvSpPr>
          <p:nvPr/>
        </p:nvSpPr>
        <p:spPr bwMode="auto">
          <a:xfrm>
            <a:off x="7773491" y="2995895"/>
            <a:ext cx="291910" cy="0"/>
          </a:xfrm>
          <a:prstGeom prst="line">
            <a:avLst/>
          </a:pr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93" name="Line 77"/>
          <p:cNvSpPr>
            <a:spLocks noChangeShapeType="1"/>
          </p:cNvSpPr>
          <p:nvPr/>
        </p:nvSpPr>
        <p:spPr bwMode="auto">
          <a:xfrm flipV="1">
            <a:off x="8573070" y="2178864"/>
            <a:ext cx="0" cy="571128"/>
          </a:xfrm>
          <a:prstGeom prst="line">
            <a:avLst/>
          </a:pr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94" name="Line 78"/>
          <p:cNvSpPr>
            <a:spLocks noChangeShapeType="1"/>
          </p:cNvSpPr>
          <p:nvPr/>
        </p:nvSpPr>
        <p:spPr bwMode="auto">
          <a:xfrm>
            <a:off x="8585762" y="3227519"/>
            <a:ext cx="0" cy="1427820"/>
          </a:xfrm>
          <a:prstGeom prst="line">
            <a:avLst/>
          </a:pr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95" name="AutoShape 79"/>
          <p:cNvSpPr>
            <a:spLocks/>
          </p:cNvSpPr>
          <p:nvPr/>
        </p:nvSpPr>
        <p:spPr bwMode="auto">
          <a:xfrm>
            <a:off x="1135712" y="1871089"/>
            <a:ext cx="913805" cy="214490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w="9525" cap="flat" cmpd="sng">
            <a:solidFill>
              <a:srgbClr val="000000"/>
            </a:solidFill>
            <a:prstDash val="sysDot"/>
            <a:miter lim="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296" name="AutoShape 80"/>
          <p:cNvSpPr>
            <a:spLocks/>
          </p:cNvSpPr>
          <p:nvPr/>
        </p:nvSpPr>
        <p:spPr bwMode="auto">
          <a:xfrm>
            <a:off x="2519112" y="4574430"/>
            <a:ext cx="1967219" cy="27921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path>
            </a:pathLst>
          </a:custGeom>
          <a:noFill/>
          <a:ln w="9525" cap="flat" cmpd="sng">
            <a:solidFill>
              <a:srgbClr val="000000"/>
            </a:solidFill>
            <a:prstDash val="solid"/>
            <a:round/>
            <a:headEnd type="triangle" w="med" len="me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297" name="Line 81"/>
          <p:cNvSpPr>
            <a:spLocks noChangeShapeType="1"/>
          </p:cNvSpPr>
          <p:nvPr/>
        </p:nvSpPr>
        <p:spPr bwMode="auto">
          <a:xfrm>
            <a:off x="2823713" y="4541123"/>
            <a:ext cx="0" cy="453729"/>
          </a:xfrm>
          <a:prstGeom prst="line">
            <a:avLst/>
          </a:prstGeom>
          <a:noFill/>
          <a:ln w="9525" cap="flat" cmpd="sng">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98" name="Line 82"/>
          <p:cNvSpPr>
            <a:spLocks noChangeShapeType="1"/>
          </p:cNvSpPr>
          <p:nvPr/>
        </p:nvSpPr>
        <p:spPr bwMode="auto">
          <a:xfrm>
            <a:off x="4930542" y="4591889"/>
            <a:ext cx="0" cy="383925"/>
          </a:xfrm>
          <a:prstGeom prst="line">
            <a:avLst/>
          </a:prstGeom>
          <a:noFill/>
          <a:ln w="9525" cap="flat" cmpd="sng">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299" name="Line 83"/>
          <p:cNvSpPr>
            <a:spLocks noChangeShapeType="1"/>
          </p:cNvSpPr>
          <p:nvPr/>
        </p:nvSpPr>
        <p:spPr bwMode="auto">
          <a:xfrm>
            <a:off x="7161114" y="4566497"/>
            <a:ext cx="0" cy="444211"/>
          </a:xfrm>
          <a:prstGeom prst="line">
            <a:avLst/>
          </a:prstGeom>
          <a:noFill/>
          <a:ln w="9525" cap="flat" cmpd="sng">
            <a:solidFill>
              <a:srgbClr val="000000"/>
            </a:solidFill>
            <a:prstDash val="sysDot"/>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sp>
        <p:nvSpPr>
          <p:cNvPr id="9300" name="AutoShape 84"/>
          <p:cNvSpPr>
            <a:spLocks/>
          </p:cNvSpPr>
          <p:nvPr/>
        </p:nvSpPr>
        <p:spPr bwMode="auto">
          <a:xfrm>
            <a:off x="2306525" y="4978979"/>
            <a:ext cx="1028031" cy="2919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a:latin typeface="Times New Roman" panose="02020603050405020304" pitchFamily="18" charset="0"/>
                <a:cs typeface="Times New Roman" panose="02020603050405020304" pitchFamily="18" charset="0"/>
                <a:sym typeface="Times New Roman" panose="02020603050405020304" pitchFamily="18" charset="0"/>
              </a:rPr>
              <a:t>Waste</a:t>
            </a:r>
            <a:endParaRPr lang="en-US"/>
          </a:p>
        </p:txBody>
      </p:sp>
      <p:sp>
        <p:nvSpPr>
          <p:cNvPr id="9301" name="AutoShape 85"/>
          <p:cNvSpPr>
            <a:spLocks/>
          </p:cNvSpPr>
          <p:nvPr/>
        </p:nvSpPr>
        <p:spPr bwMode="auto">
          <a:xfrm>
            <a:off x="4394316" y="4969460"/>
            <a:ext cx="1028031" cy="2919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a:latin typeface="Times New Roman" panose="02020603050405020304" pitchFamily="18" charset="0"/>
                <a:cs typeface="Times New Roman" panose="02020603050405020304" pitchFamily="18" charset="0"/>
                <a:sym typeface="Times New Roman" panose="02020603050405020304" pitchFamily="18" charset="0"/>
              </a:rPr>
              <a:t>Waste</a:t>
            </a:r>
            <a:endParaRPr lang="en-US"/>
          </a:p>
        </p:txBody>
      </p:sp>
      <p:sp>
        <p:nvSpPr>
          <p:cNvPr id="9302" name="AutoShape 86"/>
          <p:cNvSpPr>
            <a:spLocks/>
          </p:cNvSpPr>
          <p:nvPr/>
        </p:nvSpPr>
        <p:spPr bwMode="auto">
          <a:xfrm>
            <a:off x="6628061" y="5007536"/>
            <a:ext cx="1028031" cy="2919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a:latin typeface="Times New Roman" panose="02020603050405020304" pitchFamily="18" charset="0"/>
                <a:cs typeface="Times New Roman" panose="02020603050405020304" pitchFamily="18" charset="0"/>
                <a:sym typeface="Times New Roman" panose="02020603050405020304" pitchFamily="18" charset="0"/>
              </a:rPr>
              <a:t>Waste</a:t>
            </a:r>
            <a:endParaRPr lang="en-US"/>
          </a:p>
        </p:txBody>
      </p:sp>
      <p:sp>
        <p:nvSpPr>
          <p:cNvPr id="9303" name="AutoShape 87"/>
          <p:cNvSpPr>
            <a:spLocks/>
          </p:cNvSpPr>
          <p:nvPr/>
        </p:nvSpPr>
        <p:spPr bwMode="auto">
          <a:xfrm>
            <a:off x="1960676" y="1173052"/>
            <a:ext cx="95188" cy="455317"/>
          </a:xfrm>
          <a:custGeom>
            <a:avLst/>
            <a:gdLst>
              <a:gd name="T0" fmla="+- 0 10447 368"/>
              <a:gd name="T1" fmla="*/ T0 w 20159"/>
              <a:gd name="T2" fmla="*/ 10800 h 21600"/>
              <a:gd name="T3" fmla="+- 0 10447 368"/>
              <a:gd name="T4" fmla="*/ T3 w 20159"/>
              <a:gd name="T5" fmla="*/ 10800 h 21600"/>
              <a:gd name="T6" fmla="+- 0 10447 368"/>
              <a:gd name="T7" fmla="*/ T6 w 20159"/>
              <a:gd name="T8" fmla="*/ 10800 h 21600"/>
              <a:gd name="T9" fmla="+- 0 10447 368"/>
              <a:gd name="T10" fmla="*/ T9 w 20159"/>
              <a:gd name="T11" fmla="*/ 10800 h 21600"/>
            </a:gdLst>
            <a:ahLst/>
            <a:cxnLst>
              <a:cxn ang="0">
                <a:pos x="T1" y="T2"/>
              </a:cxn>
              <a:cxn ang="0">
                <a:pos x="T4" y="T5"/>
              </a:cxn>
              <a:cxn ang="0">
                <a:pos x="T7" y="T8"/>
              </a:cxn>
              <a:cxn ang="0">
                <a:pos x="T10" y="T11"/>
              </a:cxn>
            </a:cxnLst>
            <a:rect l="0" t="0" r="r" b="b"/>
            <a:pathLst>
              <a:path w="20159" h="21600">
                <a:moveTo>
                  <a:pt x="7376" y="0"/>
                </a:moveTo>
                <a:cubicBezTo>
                  <a:pt x="14277" y="1601"/>
                  <a:pt x="21232" y="3221"/>
                  <a:pt x="20020" y="4468"/>
                </a:cubicBezTo>
                <a:cubicBezTo>
                  <a:pt x="18808" y="5716"/>
                  <a:pt x="158" y="6275"/>
                  <a:pt x="0" y="7448"/>
                </a:cubicBezTo>
                <a:cubicBezTo>
                  <a:pt x="-158" y="8621"/>
                  <a:pt x="18808" y="10241"/>
                  <a:pt x="18966" y="11544"/>
                </a:cubicBezTo>
                <a:cubicBezTo>
                  <a:pt x="19124" y="12848"/>
                  <a:pt x="2476" y="14095"/>
                  <a:pt x="1054" y="15268"/>
                </a:cubicBezTo>
                <a:cubicBezTo>
                  <a:pt x="-368" y="16442"/>
                  <a:pt x="8956" y="17559"/>
                  <a:pt x="10537" y="18620"/>
                </a:cubicBezTo>
                <a:cubicBezTo>
                  <a:pt x="12117" y="19682"/>
                  <a:pt x="11327" y="20631"/>
                  <a:pt x="10537" y="21600"/>
                </a:cubicBezTo>
              </a:path>
            </a:pathLst>
          </a:custGeom>
          <a:noFill/>
          <a:ln w="9525" cap="rnd" cmpd="sng">
            <a:solidFill>
              <a:srgbClr val="000000"/>
            </a:solidFill>
            <a:prstDash val="sysDot"/>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304" name="AutoShape 88"/>
          <p:cNvSpPr>
            <a:spLocks/>
          </p:cNvSpPr>
          <p:nvPr/>
        </p:nvSpPr>
        <p:spPr bwMode="auto">
          <a:xfrm>
            <a:off x="1706841" y="981082"/>
            <a:ext cx="572715" cy="2538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sz="999">
                <a:latin typeface="Times New Roman" panose="02020603050405020304" pitchFamily="18" charset="0"/>
                <a:cs typeface="Times New Roman" panose="02020603050405020304" pitchFamily="18" charset="0"/>
                <a:sym typeface="Times New Roman" panose="02020603050405020304" pitchFamily="18" charset="0"/>
              </a:rPr>
              <a:t>Energy</a:t>
            </a:r>
            <a:endParaRPr lang="en-US"/>
          </a:p>
        </p:txBody>
      </p:sp>
      <p:sp>
        <p:nvSpPr>
          <p:cNvPr id="9305" name="AutoShape 89"/>
          <p:cNvSpPr>
            <a:spLocks/>
          </p:cNvSpPr>
          <p:nvPr/>
        </p:nvSpPr>
        <p:spPr bwMode="auto">
          <a:xfrm>
            <a:off x="4378451" y="1115939"/>
            <a:ext cx="95188" cy="455317"/>
          </a:xfrm>
          <a:custGeom>
            <a:avLst/>
            <a:gdLst>
              <a:gd name="T0" fmla="+- 0 10447 368"/>
              <a:gd name="T1" fmla="*/ T0 w 20159"/>
              <a:gd name="T2" fmla="*/ 10800 h 21600"/>
              <a:gd name="T3" fmla="+- 0 10447 368"/>
              <a:gd name="T4" fmla="*/ T3 w 20159"/>
              <a:gd name="T5" fmla="*/ 10800 h 21600"/>
              <a:gd name="T6" fmla="+- 0 10447 368"/>
              <a:gd name="T7" fmla="*/ T6 w 20159"/>
              <a:gd name="T8" fmla="*/ 10800 h 21600"/>
              <a:gd name="T9" fmla="+- 0 10447 368"/>
              <a:gd name="T10" fmla="*/ T9 w 20159"/>
              <a:gd name="T11" fmla="*/ 10800 h 21600"/>
            </a:gdLst>
            <a:ahLst/>
            <a:cxnLst>
              <a:cxn ang="0">
                <a:pos x="T1" y="T2"/>
              </a:cxn>
              <a:cxn ang="0">
                <a:pos x="T4" y="T5"/>
              </a:cxn>
              <a:cxn ang="0">
                <a:pos x="T7" y="T8"/>
              </a:cxn>
              <a:cxn ang="0">
                <a:pos x="T10" y="T11"/>
              </a:cxn>
            </a:cxnLst>
            <a:rect l="0" t="0" r="r" b="b"/>
            <a:pathLst>
              <a:path w="20159" h="21600">
                <a:moveTo>
                  <a:pt x="7376" y="0"/>
                </a:moveTo>
                <a:cubicBezTo>
                  <a:pt x="14277" y="1601"/>
                  <a:pt x="21232" y="3221"/>
                  <a:pt x="20020" y="4468"/>
                </a:cubicBezTo>
                <a:cubicBezTo>
                  <a:pt x="18808" y="5716"/>
                  <a:pt x="158" y="6275"/>
                  <a:pt x="0" y="7448"/>
                </a:cubicBezTo>
                <a:cubicBezTo>
                  <a:pt x="-158" y="8621"/>
                  <a:pt x="18808" y="10241"/>
                  <a:pt x="18966" y="11544"/>
                </a:cubicBezTo>
                <a:cubicBezTo>
                  <a:pt x="19124" y="12848"/>
                  <a:pt x="2476" y="14095"/>
                  <a:pt x="1054" y="15268"/>
                </a:cubicBezTo>
                <a:cubicBezTo>
                  <a:pt x="-368" y="16442"/>
                  <a:pt x="8956" y="17559"/>
                  <a:pt x="10537" y="18620"/>
                </a:cubicBezTo>
                <a:cubicBezTo>
                  <a:pt x="12117" y="19682"/>
                  <a:pt x="11327" y="20631"/>
                  <a:pt x="10537" y="21600"/>
                </a:cubicBezTo>
              </a:path>
            </a:pathLst>
          </a:custGeom>
          <a:noFill/>
          <a:ln w="9525" cap="rnd" cmpd="sng">
            <a:solidFill>
              <a:srgbClr val="000000"/>
            </a:solidFill>
            <a:prstDash val="sysDot"/>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306" name="AutoShape 90"/>
          <p:cNvSpPr>
            <a:spLocks/>
          </p:cNvSpPr>
          <p:nvPr/>
        </p:nvSpPr>
        <p:spPr bwMode="auto">
          <a:xfrm>
            <a:off x="4124616" y="923969"/>
            <a:ext cx="572715" cy="2538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sz="999">
                <a:latin typeface="Times New Roman" panose="02020603050405020304" pitchFamily="18" charset="0"/>
                <a:cs typeface="Times New Roman" panose="02020603050405020304" pitchFamily="18" charset="0"/>
                <a:sym typeface="Times New Roman" panose="02020603050405020304" pitchFamily="18" charset="0"/>
              </a:rPr>
              <a:t>Energy</a:t>
            </a:r>
            <a:endParaRPr lang="en-US"/>
          </a:p>
        </p:txBody>
      </p:sp>
      <p:sp>
        <p:nvSpPr>
          <p:cNvPr id="9307" name="AutoShape 91"/>
          <p:cNvSpPr>
            <a:spLocks/>
          </p:cNvSpPr>
          <p:nvPr/>
        </p:nvSpPr>
        <p:spPr bwMode="auto">
          <a:xfrm>
            <a:off x="6739114" y="1101662"/>
            <a:ext cx="95188" cy="453729"/>
          </a:xfrm>
          <a:custGeom>
            <a:avLst/>
            <a:gdLst>
              <a:gd name="T0" fmla="+- 0 10447 368"/>
              <a:gd name="T1" fmla="*/ T0 w 20159"/>
              <a:gd name="T2" fmla="*/ 10800 h 21600"/>
              <a:gd name="T3" fmla="+- 0 10447 368"/>
              <a:gd name="T4" fmla="*/ T3 w 20159"/>
              <a:gd name="T5" fmla="*/ 10800 h 21600"/>
              <a:gd name="T6" fmla="+- 0 10447 368"/>
              <a:gd name="T7" fmla="*/ T6 w 20159"/>
              <a:gd name="T8" fmla="*/ 10800 h 21600"/>
              <a:gd name="T9" fmla="+- 0 10447 368"/>
              <a:gd name="T10" fmla="*/ T9 w 20159"/>
              <a:gd name="T11" fmla="*/ 10800 h 21600"/>
            </a:gdLst>
            <a:ahLst/>
            <a:cxnLst>
              <a:cxn ang="0">
                <a:pos x="T1" y="T2"/>
              </a:cxn>
              <a:cxn ang="0">
                <a:pos x="T4" y="T5"/>
              </a:cxn>
              <a:cxn ang="0">
                <a:pos x="T7" y="T8"/>
              </a:cxn>
              <a:cxn ang="0">
                <a:pos x="T10" y="T11"/>
              </a:cxn>
            </a:cxnLst>
            <a:rect l="0" t="0" r="r" b="b"/>
            <a:pathLst>
              <a:path w="20159" h="21600">
                <a:moveTo>
                  <a:pt x="7376" y="0"/>
                </a:moveTo>
                <a:cubicBezTo>
                  <a:pt x="14277" y="1601"/>
                  <a:pt x="21232" y="3221"/>
                  <a:pt x="20020" y="4468"/>
                </a:cubicBezTo>
                <a:cubicBezTo>
                  <a:pt x="18808" y="5716"/>
                  <a:pt x="158" y="6275"/>
                  <a:pt x="0" y="7448"/>
                </a:cubicBezTo>
                <a:cubicBezTo>
                  <a:pt x="-158" y="8621"/>
                  <a:pt x="18808" y="10241"/>
                  <a:pt x="18966" y="11544"/>
                </a:cubicBezTo>
                <a:cubicBezTo>
                  <a:pt x="19124" y="12848"/>
                  <a:pt x="2476" y="14095"/>
                  <a:pt x="1054" y="15268"/>
                </a:cubicBezTo>
                <a:cubicBezTo>
                  <a:pt x="-368" y="16442"/>
                  <a:pt x="8956" y="17559"/>
                  <a:pt x="10537" y="18620"/>
                </a:cubicBezTo>
                <a:cubicBezTo>
                  <a:pt x="12117" y="19682"/>
                  <a:pt x="11327" y="20631"/>
                  <a:pt x="10537" y="21600"/>
                </a:cubicBezTo>
              </a:path>
            </a:pathLst>
          </a:custGeom>
          <a:noFill/>
          <a:ln w="9525" cap="rnd" cmpd="sng">
            <a:solidFill>
              <a:srgbClr val="000000"/>
            </a:solidFill>
            <a:prstDash val="sysDot"/>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308" name="AutoShape 92"/>
          <p:cNvSpPr>
            <a:spLocks/>
          </p:cNvSpPr>
          <p:nvPr/>
        </p:nvSpPr>
        <p:spPr bwMode="auto">
          <a:xfrm>
            <a:off x="6483698" y="909690"/>
            <a:ext cx="574301" cy="2538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sz="999">
                <a:latin typeface="Times New Roman" panose="02020603050405020304" pitchFamily="18" charset="0"/>
                <a:cs typeface="Times New Roman" panose="02020603050405020304" pitchFamily="18" charset="0"/>
                <a:sym typeface="Times New Roman" panose="02020603050405020304" pitchFamily="18" charset="0"/>
              </a:rPr>
              <a:t>Energy</a:t>
            </a:r>
            <a:endParaRPr lang="en-US"/>
          </a:p>
        </p:txBody>
      </p:sp>
      <p:sp>
        <p:nvSpPr>
          <p:cNvPr id="9309" name="AutoShape 93"/>
          <p:cNvSpPr>
            <a:spLocks/>
          </p:cNvSpPr>
          <p:nvPr/>
        </p:nvSpPr>
        <p:spPr bwMode="auto">
          <a:xfrm>
            <a:off x="8252604" y="4238107"/>
            <a:ext cx="95188" cy="455317"/>
          </a:xfrm>
          <a:custGeom>
            <a:avLst/>
            <a:gdLst>
              <a:gd name="T0" fmla="+- 0 10447 368"/>
              <a:gd name="T1" fmla="*/ T0 w 20159"/>
              <a:gd name="T2" fmla="*/ 10800 h 21600"/>
              <a:gd name="T3" fmla="+- 0 10447 368"/>
              <a:gd name="T4" fmla="*/ T3 w 20159"/>
              <a:gd name="T5" fmla="*/ 10800 h 21600"/>
              <a:gd name="T6" fmla="+- 0 10447 368"/>
              <a:gd name="T7" fmla="*/ T6 w 20159"/>
              <a:gd name="T8" fmla="*/ 10800 h 21600"/>
              <a:gd name="T9" fmla="+- 0 10447 368"/>
              <a:gd name="T10" fmla="*/ T9 w 20159"/>
              <a:gd name="T11" fmla="*/ 10800 h 21600"/>
            </a:gdLst>
            <a:ahLst/>
            <a:cxnLst>
              <a:cxn ang="0">
                <a:pos x="T1" y="T2"/>
              </a:cxn>
              <a:cxn ang="0">
                <a:pos x="T4" y="T5"/>
              </a:cxn>
              <a:cxn ang="0">
                <a:pos x="T7" y="T8"/>
              </a:cxn>
              <a:cxn ang="0">
                <a:pos x="T10" y="T11"/>
              </a:cxn>
            </a:cxnLst>
            <a:rect l="0" t="0" r="r" b="b"/>
            <a:pathLst>
              <a:path w="20159" h="21600">
                <a:moveTo>
                  <a:pt x="7376" y="0"/>
                </a:moveTo>
                <a:cubicBezTo>
                  <a:pt x="14277" y="1601"/>
                  <a:pt x="21232" y="3221"/>
                  <a:pt x="20020" y="4468"/>
                </a:cubicBezTo>
                <a:cubicBezTo>
                  <a:pt x="18808" y="5716"/>
                  <a:pt x="158" y="6275"/>
                  <a:pt x="0" y="7448"/>
                </a:cubicBezTo>
                <a:cubicBezTo>
                  <a:pt x="-158" y="8621"/>
                  <a:pt x="18808" y="10241"/>
                  <a:pt x="18966" y="11544"/>
                </a:cubicBezTo>
                <a:cubicBezTo>
                  <a:pt x="19124" y="12848"/>
                  <a:pt x="2476" y="14095"/>
                  <a:pt x="1054" y="15268"/>
                </a:cubicBezTo>
                <a:cubicBezTo>
                  <a:pt x="-368" y="16442"/>
                  <a:pt x="8956" y="17559"/>
                  <a:pt x="10537" y="18620"/>
                </a:cubicBezTo>
                <a:cubicBezTo>
                  <a:pt x="12117" y="19682"/>
                  <a:pt x="11327" y="20631"/>
                  <a:pt x="10537" y="21600"/>
                </a:cubicBezTo>
              </a:path>
            </a:pathLst>
          </a:custGeom>
          <a:noFill/>
          <a:ln w="9525" cap="rnd" cmpd="sng">
            <a:solidFill>
              <a:srgbClr val="000000"/>
            </a:solidFill>
            <a:prstDash val="sysDot"/>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310" name="AutoShape 94"/>
          <p:cNvSpPr>
            <a:spLocks/>
          </p:cNvSpPr>
          <p:nvPr/>
        </p:nvSpPr>
        <p:spPr bwMode="auto">
          <a:xfrm>
            <a:off x="7998769" y="4046136"/>
            <a:ext cx="572715" cy="2538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sz="999">
                <a:latin typeface="Times New Roman" panose="02020603050405020304" pitchFamily="18" charset="0"/>
                <a:cs typeface="Times New Roman" panose="02020603050405020304" pitchFamily="18" charset="0"/>
                <a:sym typeface="Times New Roman" panose="02020603050405020304" pitchFamily="18" charset="0"/>
              </a:rPr>
              <a:t>Energy</a:t>
            </a:r>
            <a:endParaRPr lang="en-US"/>
          </a:p>
        </p:txBody>
      </p:sp>
      <p:sp>
        <p:nvSpPr>
          <p:cNvPr id="9311" name="AutoShape 95"/>
          <p:cNvSpPr>
            <a:spLocks/>
          </p:cNvSpPr>
          <p:nvPr/>
        </p:nvSpPr>
        <p:spPr bwMode="auto">
          <a:xfrm>
            <a:off x="1268977" y="3906527"/>
            <a:ext cx="6517207" cy="21702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path>
            </a:pathLst>
          </a:cu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312" name="AutoShape 96"/>
          <p:cNvSpPr>
            <a:spLocks/>
          </p:cNvSpPr>
          <p:nvPr/>
        </p:nvSpPr>
        <p:spPr bwMode="auto">
          <a:xfrm>
            <a:off x="5904635" y="1772728"/>
            <a:ext cx="1494452" cy="7107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sz="800" i="1">
                <a:latin typeface="Times New Roman" panose="02020603050405020304" pitchFamily="18" charset="0"/>
                <a:cs typeface="Times New Roman" panose="02020603050405020304" pitchFamily="18" charset="0"/>
                <a:sym typeface="Times New Roman" panose="02020603050405020304" pitchFamily="18" charset="0"/>
              </a:rPr>
              <a:t>Location Analysis,</a:t>
            </a:r>
            <a:endParaRPr lang="en-US" sz="1799"/>
          </a:p>
          <a:p>
            <a:pPr algn="ctr" defTabSz="913833" eaLnBrk="1"/>
            <a:r>
              <a:rPr lang="en-US" sz="800" i="1">
                <a:latin typeface="Times New Roman" panose="02020603050405020304" pitchFamily="18" charset="0"/>
                <a:cs typeface="Times New Roman" panose="02020603050405020304" pitchFamily="18" charset="0"/>
                <a:sym typeface="Times New Roman" panose="02020603050405020304" pitchFamily="18" charset="0"/>
              </a:rPr>
              <a:t>Inventory Management,</a:t>
            </a:r>
            <a:endParaRPr lang="en-US" sz="1799"/>
          </a:p>
          <a:p>
            <a:pPr algn="ctr" defTabSz="913833" eaLnBrk="1"/>
            <a:r>
              <a:rPr lang="en-US" sz="800" i="1">
                <a:latin typeface="Times New Roman" panose="02020603050405020304" pitchFamily="18" charset="0"/>
                <a:cs typeface="Times New Roman" panose="02020603050405020304" pitchFamily="18" charset="0"/>
                <a:sym typeface="Times New Roman" panose="02020603050405020304" pitchFamily="18" charset="0"/>
              </a:rPr>
              <a:t>Warehousing</a:t>
            </a:r>
            <a:endParaRPr lang="en-US" sz="1799"/>
          </a:p>
          <a:p>
            <a:pPr algn="ctr" defTabSz="913833" eaLnBrk="1"/>
            <a:r>
              <a:rPr lang="en-US" sz="800" i="1">
                <a:latin typeface="Times New Roman" panose="02020603050405020304" pitchFamily="18" charset="0"/>
                <a:cs typeface="Times New Roman" panose="02020603050405020304" pitchFamily="18" charset="0"/>
                <a:sym typeface="Times New Roman" panose="02020603050405020304" pitchFamily="18" charset="0"/>
              </a:rPr>
              <a:t>Transportation</a:t>
            </a:r>
            <a:endParaRPr lang="en-US" sz="1799"/>
          </a:p>
          <a:p>
            <a:pPr algn="ctr" defTabSz="913833" eaLnBrk="1"/>
            <a:r>
              <a:rPr lang="en-US" sz="800" i="1">
                <a:latin typeface="Times New Roman" panose="02020603050405020304" pitchFamily="18" charset="0"/>
                <a:cs typeface="Times New Roman" panose="02020603050405020304" pitchFamily="18" charset="0"/>
                <a:sym typeface="Times New Roman" panose="02020603050405020304" pitchFamily="18" charset="0"/>
              </a:rPr>
              <a:t>Packaging</a:t>
            </a:r>
            <a:endParaRPr lang="en-US"/>
          </a:p>
        </p:txBody>
      </p:sp>
      <p:grpSp>
        <p:nvGrpSpPr>
          <p:cNvPr id="9313" name="Group 97"/>
          <p:cNvGrpSpPr>
            <a:grpSpLocks/>
          </p:cNvGrpSpPr>
          <p:nvPr/>
        </p:nvGrpSpPr>
        <p:grpSpPr bwMode="auto">
          <a:xfrm>
            <a:off x="1540262" y="5123356"/>
            <a:ext cx="1180332" cy="390271"/>
            <a:chOff x="0" y="0"/>
            <a:chExt cx="93" cy="31"/>
          </a:xfrm>
        </p:grpSpPr>
        <p:sp>
          <p:nvSpPr>
            <p:cNvPr id="9314" name="AutoShape 98"/>
            <p:cNvSpPr>
              <a:spLocks/>
            </p:cNvSpPr>
            <p:nvPr/>
          </p:nvSpPr>
          <p:spPr bwMode="auto">
            <a:xfrm rot="16200000">
              <a:off x="40" y="-22"/>
              <a:ext cx="13" cy="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 y="0"/>
                  </a:moveTo>
                  <a:lnTo>
                    <a:pt x="21600" y="0"/>
                  </a:lnTo>
                  <a:lnTo>
                    <a:pt x="21600" y="21600"/>
                  </a:lnTo>
                  <a:lnTo>
                    <a:pt x="0" y="21600"/>
                  </a:lnTo>
                </a:path>
              </a:pathLst>
            </a:custGeom>
            <a:noFill/>
            <a:ln w="9525" cap="flat" cmpd="sng">
              <a:solidFill>
                <a:srgbClr val="000000"/>
              </a:solidFill>
              <a:prstDash val="solid"/>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315" name="Line 99"/>
            <p:cNvSpPr>
              <a:spLocks noChangeShapeType="1"/>
            </p:cNvSpPr>
            <p:nvPr/>
          </p:nvSpPr>
          <p:spPr bwMode="auto">
            <a:xfrm flipV="1">
              <a:off x="40" y="0"/>
              <a:ext cx="1" cy="19"/>
            </a:xfrm>
            <a:prstGeom prst="line">
              <a:avLst/>
            </a:pr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p>
              <a:pPr defTabSz="456917" eaLnBrk="1"/>
              <a:endParaRPr lang="en-US" sz="1200">
                <a:solidFill>
                  <a:srgbClr val="000000"/>
                </a:solidFill>
                <a:latin typeface="Times New Roman"/>
                <a:ea typeface="ヒラギノ明朝 ProN W3"/>
                <a:cs typeface="ヒラギノ明朝 ProN W3"/>
                <a:sym typeface="Helvetica" panose="020B0604020202020204" pitchFamily="34" charset="0"/>
              </a:endParaRPr>
            </a:p>
          </p:txBody>
        </p:sp>
      </p:grpSp>
      <p:sp>
        <p:nvSpPr>
          <p:cNvPr id="9316" name="AutoShape 100"/>
          <p:cNvSpPr>
            <a:spLocks/>
          </p:cNvSpPr>
          <p:nvPr/>
        </p:nvSpPr>
        <p:spPr bwMode="auto">
          <a:xfrm>
            <a:off x="3182255" y="4566506"/>
            <a:ext cx="3217355" cy="1056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21600"/>
                </a:moveTo>
                <a:lnTo>
                  <a:pt x="21600" y="21600"/>
                </a:lnTo>
                <a:lnTo>
                  <a:pt x="21600" y="0"/>
                </a:lnTo>
              </a:path>
            </a:pathLst>
          </a:cu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317" name="AutoShape 101"/>
          <p:cNvSpPr>
            <a:spLocks/>
          </p:cNvSpPr>
          <p:nvPr/>
        </p:nvSpPr>
        <p:spPr bwMode="auto">
          <a:xfrm>
            <a:off x="188592" y="3051430"/>
            <a:ext cx="1085144" cy="302539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21600"/>
                </a:moveTo>
                <a:lnTo>
                  <a:pt x="0" y="21600"/>
                </a:lnTo>
                <a:lnTo>
                  <a:pt x="0" y="0"/>
                </a:lnTo>
              </a:path>
            </a:pathLst>
          </a:cu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318" name="AutoShape 102"/>
          <p:cNvSpPr>
            <a:spLocks/>
          </p:cNvSpPr>
          <p:nvPr/>
        </p:nvSpPr>
        <p:spPr bwMode="auto">
          <a:xfrm>
            <a:off x="2135188" y="4014416"/>
            <a:ext cx="371233" cy="6758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lnTo>
                  <a:pt x="0" y="0"/>
                </a:lnTo>
                <a:lnTo>
                  <a:pt x="0" y="21600"/>
                </a:lnTo>
              </a:path>
            </a:pathLst>
          </a:cu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319" name="AutoShape 103"/>
          <p:cNvSpPr>
            <a:spLocks/>
          </p:cNvSpPr>
          <p:nvPr/>
        </p:nvSpPr>
        <p:spPr bwMode="auto">
          <a:xfrm>
            <a:off x="488437" y="3073635"/>
            <a:ext cx="961399" cy="18371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600"/>
                </a:lnTo>
                <a:lnTo>
                  <a:pt x="21600" y="21600"/>
                </a:lnTo>
              </a:path>
            </a:pathLst>
          </a:custGeom>
          <a:noFill/>
          <a:ln w="9525" cap="flat" cmpd="sng">
            <a:solidFill>
              <a:srgbClr val="000000"/>
            </a:solidFill>
            <a:prstDash val="solid"/>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latin typeface="Arial" panose="020B0604020202020204" pitchFamily="34" charset="0"/>
              <a:cs typeface="Arial" panose="020B0604020202020204" pitchFamily="34" charset="0"/>
              <a:sym typeface="Arial" panose="020B0604020202020204" pitchFamily="34" charset="0"/>
            </a:endParaRPr>
          </a:p>
        </p:txBody>
      </p:sp>
      <p:sp>
        <p:nvSpPr>
          <p:cNvPr id="9320" name="AutoShape 104"/>
          <p:cNvSpPr>
            <a:spLocks/>
          </p:cNvSpPr>
          <p:nvPr/>
        </p:nvSpPr>
        <p:spPr bwMode="auto">
          <a:xfrm>
            <a:off x="7986077" y="6606695"/>
            <a:ext cx="1028031" cy="2919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algn="ctr" defTabSz="913833" eaLnBrk="1"/>
            <a:r>
              <a:rPr lang="en-US">
                <a:latin typeface="Times New Roman" panose="02020603050405020304" pitchFamily="18" charset="0"/>
                <a:cs typeface="Times New Roman" panose="02020603050405020304" pitchFamily="18" charset="0"/>
                <a:sym typeface="Times New Roman" panose="02020603050405020304" pitchFamily="18" charset="0"/>
              </a:rPr>
              <a:t>Waste</a:t>
            </a:r>
            <a:endParaRPr lang="en-US"/>
          </a:p>
        </p:txBody>
      </p:sp>
      <p:grpSp>
        <p:nvGrpSpPr>
          <p:cNvPr id="9321" name="Group 105"/>
          <p:cNvGrpSpPr>
            <a:grpSpLocks/>
          </p:cNvGrpSpPr>
          <p:nvPr/>
        </p:nvGrpSpPr>
        <p:grpSpPr bwMode="auto">
          <a:xfrm>
            <a:off x="2515942" y="2626257"/>
            <a:ext cx="999474" cy="656797"/>
            <a:chOff x="0" y="0"/>
            <a:chExt cx="79" cy="52"/>
          </a:xfrm>
        </p:grpSpPr>
        <p:sp>
          <p:nvSpPr>
            <p:cNvPr id="9322" name="AutoShape 106"/>
            <p:cNvSpPr>
              <a:spLocks/>
            </p:cNvSpPr>
            <p:nvPr/>
          </p:nvSpPr>
          <p:spPr bwMode="auto">
            <a:xfrm>
              <a:off x="0" y="0"/>
              <a:ext cx="79" cy="5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10800" y="21600"/>
                  </a:lnTo>
                  <a:close/>
                </a:path>
              </a:pathLst>
            </a:custGeom>
            <a:solidFill>
              <a:srgbClr val="FFFFFF"/>
            </a:soli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p>
          </p:txBody>
        </p:sp>
        <p:sp>
          <p:nvSpPr>
            <p:cNvPr id="9323" name="AutoShape 107"/>
            <p:cNvSpPr>
              <a:spLocks/>
            </p:cNvSpPr>
            <p:nvPr/>
          </p:nvSpPr>
          <p:spPr bwMode="auto">
            <a:xfrm>
              <a:off x="19" y="0"/>
              <a:ext cx="41" cy="2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800" b="1">
                <a:latin typeface="Times New Roman" panose="02020603050405020304" pitchFamily="18" charset="0"/>
                <a:cs typeface="Times New Roman" panose="02020603050405020304" pitchFamily="18" charset="0"/>
                <a:sym typeface="Times New Roman" panose="02020603050405020304" pitchFamily="18" charset="0"/>
              </a:endParaRPr>
            </a:p>
            <a:p>
              <a:pPr defTabSz="913833" eaLnBrk="1"/>
              <a:r>
                <a:rPr lang="en-US" sz="800">
                  <a:latin typeface="Times New Roman" panose="02020603050405020304" pitchFamily="18" charset="0"/>
                  <a:cs typeface="Times New Roman" panose="02020603050405020304" pitchFamily="18" charset="0"/>
                  <a:sym typeface="Times New Roman" panose="02020603050405020304" pitchFamily="18" charset="0"/>
                </a:rPr>
                <a:t>Storage</a:t>
              </a:r>
              <a:endParaRPr lang="en-US"/>
            </a:p>
          </p:txBody>
        </p:sp>
      </p:grpSp>
      <p:grpSp>
        <p:nvGrpSpPr>
          <p:cNvPr id="9324" name="Group 108"/>
          <p:cNvGrpSpPr>
            <a:grpSpLocks/>
          </p:cNvGrpSpPr>
          <p:nvPr/>
        </p:nvGrpSpPr>
        <p:grpSpPr bwMode="auto">
          <a:xfrm>
            <a:off x="750205" y="390919"/>
            <a:ext cx="4716567" cy="3066641"/>
            <a:chOff x="0" y="0"/>
            <a:chExt cx="372" cy="242"/>
          </a:xfrm>
        </p:grpSpPr>
        <p:sp>
          <p:nvSpPr>
            <p:cNvPr id="9325" name="AutoShape 109"/>
            <p:cNvSpPr>
              <a:spLocks/>
            </p:cNvSpPr>
            <p:nvPr/>
          </p:nvSpPr>
          <p:spPr bwMode="auto">
            <a:xfrm>
              <a:off x="0" y="0"/>
              <a:ext cx="372" cy="24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7" y="3600"/>
                  </a:moveTo>
                  <a:lnTo>
                    <a:pt x="2157" y="3600"/>
                  </a:lnTo>
                  <a:cubicBezTo>
                    <a:pt x="2157" y="1611"/>
                    <a:pt x="3205" y="0"/>
                    <a:pt x="4498" y="0"/>
                  </a:cubicBezTo>
                  <a:lnTo>
                    <a:pt x="5397" y="0"/>
                  </a:lnTo>
                  <a:lnTo>
                    <a:pt x="10258" y="0"/>
                  </a:lnTo>
                  <a:lnTo>
                    <a:pt x="19259" y="0"/>
                  </a:lnTo>
                  <a:cubicBezTo>
                    <a:pt x="20552" y="0"/>
                    <a:pt x="21600" y="1611"/>
                    <a:pt x="21600" y="3600"/>
                  </a:cubicBezTo>
                  <a:lnTo>
                    <a:pt x="21600" y="12599"/>
                  </a:lnTo>
                  <a:lnTo>
                    <a:pt x="21600" y="18000"/>
                  </a:lnTo>
                  <a:lnTo>
                    <a:pt x="21600" y="17999"/>
                  </a:lnTo>
                  <a:cubicBezTo>
                    <a:pt x="21600" y="19988"/>
                    <a:pt x="20552" y="21600"/>
                    <a:pt x="19259" y="21600"/>
                  </a:cubicBezTo>
                  <a:lnTo>
                    <a:pt x="10258" y="21600"/>
                  </a:lnTo>
                  <a:lnTo>
                    <a:pt x="5397" y="21600"/>
                  </a:lnTo>
                  <a:lnTo>
                    <a:pt x="4498" y="21600"/>
                  </a:lnTo>
                  <a:cubicBezTo>
                    <a:pt x="3205" y="21600"/>
                    <a:pt x="2157" y="19988"/>
                    <a:pt x="2157" y="17999"/>
                  </a:cubicBezTo>
                  <a:lnTo>
                    <a:pt x="2157" y="18000"/>
                  </a:lnTo>
                  <a:lnTo>
                    <a:pt x="0" y="16749"/>
                  </a:lnTo>
                  <a:lnTo>
                    <a:pt x="2157" y="12599"/>
                  </a:lnTo>
                  <a:close/>
                </a:path>
              </a:pathLst>
            </a:custGeom>
            <a:gradFill rotWithShape="0">
              <a:gsLst>
                <a:gs pos="0">
                  <a:srgbClr val="8ECFE8"/>
                </a:gs>
                <a:gs pos="50000">
                  <a:srgbClr val="BBDFEF"/>
                </a:gs>
                <a:gs pos="100000">
                  <a:srgbClr val="DEEFF6"/>
                </a:gs>
              </a:gsLst>
              <a:lin ang="5400000"/>
            </a:gra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p>
          </p:txBody>
        </p:sp>
        <p:sp>
          <p:nvSpPr>
            <p:cNvPr id="9326" name="AutoShape 110"/>
            <p:cNvSpPr>
              <a:spLocks/>
            </p:cNvSpPr>
            <p:nvPr/>
          </p:nvSpPr>
          <p:spPr bwMode="auto">
            <a:xfrm>
              <a:off x="48" y="11"/>
              <a:ext cx="312" cy="2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sz="1399">
                  <a:latin typeface="Arial" panose="020B0604020202020204" pitchFamily="34" charset="0"/>
                  <a:cs typeface="Arial" panose="020B0604020202020204" pitchFamily="34" charset="0"/>
                  <a:sym typeface="Arial" panose="020B0604020202020204" pitchFamily="34" charset="0"/>
                </a:rPr>
                <a:t>Vendor/Supplier Management Research:</a:t>
              </a:r>
              <a:endParaRPr lang="en-US" sz="1799"/>
            </a:p>
            <a:p>
              <a:pPr defTabSz="913833" eaLnBrk="1"/>
              <a:endParaRPr lang="en-US" sz="1399">
                <a:latin typeface="Arial" panose="020B0604020202020204" pitchFamily="34" charset="0"/>
                <a:cs typeface="Arial" panose="020B0604020202020204" pitchFamily="34" charset="0"/>
                <a:sym typeface="Arial" panose="020B0604020202020204" pitchFamily="34" charset="0"/>
              </a:endParaRPr>
            </a:p>
            <a:p>
              <a:pPr defTabSz="913833" eaLnBrk="1"/>
              <a:r>
                <a:rPr lang="en-US" sz="1399">
                  <a:latin typeface="Arial" panose="020B0604020202020204" pitchFamily="34" charset="0"/>
                  <a:cs typeface="Arial" panose="020B0604020202020204" pitchFamily="34" charset="0"/>
                  <a:sym typeface="Arial" panose="020B0604020202020204" pitchFamily="34" charset="0"/>
                </a:rPr>
                <a:t>Vendor Selection (3PL Logistics Providers)</a:t>
              </a:r>
              <a:endParaRPr lang="en-US" sz="1799"/>
            </a:p>
            <a:p>
              <a:pPr defTabSz="913833" eaLnBrk="1"/>
              <a:endParaRPr lang="en-US" sz="1399">
                <a:latin typeface="Arial" panose="020B0604020202020204" pitchFamily="34" charset="0"/>
                <a:cs typeface="Arial" panose="020B0604020202020204" pitchFamily="34" charset="0"/>
                <a:sym typeface="Arial" panose="020B0604020202020204" pitchFamily="34" charset="0"/>
              </a:endParaRPr>
            </a:p>
            <a:p>
              <a:pPr defTabSz="913833" eaLnBrk="1"/>
              <a:r>
                <a:rPr lang="en-US" sz="1399">
                  <a:latin typeface="Arial" panose="020B0604020202020204" pitchFamily="34" charset="0"/>
                  <a:cs typeface="Arial" panose="020B0604020202020204" pitchFamily="34" charset="0"/>
                  <a:sym typeface="Arial" panose="020B0604020202020204" pitchFamily="34" charset="0"/>
                </a:rPr>
                <a:t>Vendor Competition (Game Theory)</a:t>
              </a:r>
              <a:endParaRPr lang="en-US" sz="1799"/>
            </a:p>
            <a:p>
              <a:pPr defTabSz="913833" eaLnBrk="1"/>
              <a:endParaRPr lang="en-US" sz="1399">
                <a:latin typeface="Arial" panose="020B0604020202020204" pitchFamily="34" charset="0"/>
                <a:cs typeface="Arial" panose="020B0604020202020204" pitchFamily="34" charset="0"/>
                <a:sym typeface="Arial" panose="020B0604020202020204" pitchFamily="34" charset="0"/>
              </a:endParaRPr>
            </a:p>
            <a:p>
              <a:pPr defTabSz="913833" eaLnBrk="1"/>
              <a:r>
                <a:rPr lang="en-US" sz="1399">
                  <a:latin typeface="Arial" panose="020B0604020202020204" pitchFamily="34" charset="0"/>
                  <a:cs typeface="Arial" panose="020B0604020202020204" pitchFamily="34" charset="0"/>
                  <a:sym typeface="Arial" panose="020B0604020202020204" pitchFamily="34" charset="0"/>
                </a:rPr>
                <a:t>Selection Criteria Development</a:t>
              </a:r>
              <a:endParaRPr lang="en-US" sz="1799"/>
            </a:p>
            <a:p>
              <a:pPr defTabSz="913833" eaLnBrk="1"/>
              <a:endParaRPr lang="en-US" sz="1399">
                <a:latin typeface="Arial" panose="020B0604020202020204" pitchFamily="34" charset="0"/>
                <a:cs typeface="Arial" panose="020B0604020202020204" pitchFamily="34" charset="0"/>
                <a:sym typeface="Arial" panose="020B0604020202020204" pitchFamily="34" charset="0"/>
              </a:endParaRPr>
            </a:p>
            <a:p>
              <a:pPr defTabSz="913833" eaLnBrk="1"/>
              <a:r>
                <a:rPr lang="en-US" sz="1399">
                  <a:latin typeface="Arial" panose="020B0604020202020204" pitchFamily="34" charset="0"/>
                  <a:cs typeface="Arial" panose="020B0604020202020204" pitchFamily="34" charset="0"/>
                  <a:sym typeface="Arial" panose="020B0604020202020204" pitchFamily="34" charset="0"/>
                </a:rPr>
                <a:t>Sustainable Supply Chain Performance and Benchmarking</a:t>
              </a:r>
              <a:endParaRPr lang="en-US" sz="1799"/>
            </a:p>
            <a:p>
              <a:pPr defTabSz="913833" eaLnBrk="1"/>
              <a:endParaRPr lang="en-US" sz="1399">
                <a:latin typeface="Arial" panose="020B0604020202020204" pitchFamily="34" charset="0"/>
                <a:cs typeface="Arial" panose="020B0604020202020204" pitchFamily="34" charset="0"/>
                <a:sym typeface="Arial" panose="020B0604020202020204" pitchFamily="34" charset="0"/>
              </a:endParaRPr>
            </a:p>
            <a:p>
              <a:pPr defTabSz="913833" eaLnBrk="1"/>
              <a:r>
                <a:rPr lang="en-US" sz="1399">
                  <a:latin typeface="Arial" panose="020B0604020202020204" pitchFamily="34" charset="0"/>
                  <a:cs typeface="Arial" panose="020B0604020202020204" pitchFamily="34" charset="0"/>
                  <a:sym typeface="Arial" panose="020B0604020202020204" pitchFamily="34" charset="0"/>
                </a:rPr>
                <a:t>Scale Research on GSCM (What makes up GSCM)</a:t>
              </a:r>
              <a:endParaRPr lang="en-US"/>
            </a:p>
          </p:txBody>
        </p:sp>
      </p:grpSp>
      <p:grpSp>
        <p:nvGrpSpPr>
          <p:cNvPr id="9327" name="Group 111"/>
          <p:cNvGrpSpPr>
            <a:grpSpLocks/>
          </p:cNvGrpSpPr>
          <p:nvPr/>
        </p:nvGrpSpPr>
        <p:grpSpPr bwMode="auto">
          <a:xfrm>
            <a:off x="2135191" y="1119104"/>
            <a:ext cx="3886845" cy="2704927"/>
            <a:chOff x="0" y="0"/>
            <a:chExt cx="307" cy="214"/>
          </a:xfrm>
        </p:grpSpPr>
        <p:sp>
          <p:nvSpPr>
            <p:cNvPr id="9328" name="AutoShape 112"/>
            <p:cNvSpPr>
              <a:spLocks/>
            </p:cNvSpPr>
            <p:nvPr/>
          </p:nvSpPr>
          <p:spPr bwMode="auto">
            <a:xfrm>
              <a:off x="0" y="0"/>
              <a:ext cx="307" cy="21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4825"/>
                  </a:moveTo>
                  <a:lnTo>
                    <a:pt x="0" y="4825"/>
                  </a:lnTo>
                  <a:cubicBezTo>
                    <a:pt x="0" y="2972"/>
                    <a:pt x="1044" y="1470"/>
                    <a:pt x="2333" y="1470"/>
                  </a:cubicBezTo>
                  <a:lnTo>
                    <a:pt x="3599" y="1470"/>
                  </a:lnTo>
                  <a:lnTo>
                    <a:pt x="317" y="0"/>
                  </a:lnTo>
                  <a:lnTo>
                    <a:pt x="9000" y="1470"/>
                  </a:lnTo>
                  <a:lnTo>
                    <a:pt x="19266" y="1470"/>
                  </a:lnTo>
                  <a:cubicBezTo>
                    <a:pt x="20555" y="1470"/>
                    <a:pt x="21600" y="2972"/>
                    <a:pt x="21600" y="4825"/>
                  </a:cubicBezTo>
                  <a:lnTo>
                    <a:pt x="21600" y="9857"/>
                  </a:lnTo>
                  <a:lnTo>
                    <a:pt x="21600" y="18245"/>
                  </a:lnTo>
                  <a:cubicBezTo>
                    <a:pt x="21600" y="20097"/>
                    <a:pt x="20555" y="21600"/>
                    <a:pt x="19266" y="21600"/>
                  </a:cubicBezTo>
                  <a:lnTo>
                    <a:pt x="9000" y="21600"/>
                  </a:lnTo>
                  <a:lnTo>
                    <a:pt x="3599" y="21600"/>
                  </a:lnTo>
                  <a:lnTo>
                    <a:pt x="2333" y="21600"/>
                  </a:lnTo>
                  <a:cubicBezTo>
                    <a:pt x="1044" y="21600"/>
                    <a:pt x="0" y="20097"/>
                    <a:pt x="0" y="18245"/>
                  </a:cubicBezTo>
                  <a:lnTo>
                    <a:pt x="0" y="9857"/>
                  </a:lnTo>
                  <a:lnTo>
                    <a:pt x="0" y="4825"/>
                  </a:lnTo>
                  <a:close/>
                </a:path>
              </a:pathLst>
            </a:custGeom>
            <a:gradFill rotWithShape="0">
              <a:gsLst>
                <a:gs pos="0">
                  <a:srgbClr val="8ECFE8"/>
                </a:gs>
                <a:gs pos="50000">
                  <a:srgbClr val="BBDFEF"/>
                </a:gs>
                <a:gs pos="100000">
                  <a:srgbClr val="DEEFF6"/>
                </a:gs>
              </a:gsLst>
              <a:lin ang="5400000"/>
            </a:gra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p>
          </p:txBody>
        </p:sp>
        <p:sp>
          <p:nvSpPr>
            <p:cNvPr id="9329" name="AutoShape 113"/>
            <p:cNvSpPr>
              <a:spLocks/>
            </p:cNvSpPr>
            <p:nvPr/>
          </p:nvSpPr>
          <p:spPr bwMode="auto">
            <a:xfrm>
              <a:off x="9" y="24"/>
              <a:ext cx="288" cy="16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sz="1399">
                  <a:latin typeface="Arial" panose="020B0604020202020204" pitchFamily="34" charset="0"/>
                  <a:cs typeface="Arial" panose="020B0604020202020204" pitchFamily="34" charset="0"/>
                  <a:sym typeface="Arial" panose="020B0604020202020204" pitchFamily="34" charset="0"/>
                </a:rPr>
                <a:t>Energy Related Research:</a:t>
              </a:r>
              <a:endParaRPr lang="en-US" sz="1799"/>
            </a:p>
            <a:p>
              <a:pPr defTabSz="913833" eaLnBrk="1"/>
              <a:endParaRPr lang="en-US" sz="1399">
                <a:latin typeface="Arial" panose="020B0604020202020204" pitchFamily="34" charset="0"/>
                <a:cs typeface="Arial" panose="020B0604020202020204" pitchFamily="34" charset="0"/>
                <a:sym typeface="Arial" panose="020B0604020202020204" pitchFamily="34" charset="0"/>
              </a:endParaRPr>
            </a:p>
            <a:p>
              <a:pPr defTabSz="913833" eaLnBrk="1"/>
              <a:r>
                <a:rPr lang="en-US" sz="1599">
                  <a:latin typeface="Arial" panose="020B0604020202020204" pitchFamily="34" charset="0"/>
                  <a:cs typeface="Arial" panose="020B0604020202020204" pitchFamily="34" charset="0"/>
                  <a:sym typeface="Arial" panose="020B0604020202020204" pitchFamily="34" charset="0"/>
                </a:rPr>
                <a:t>Real Options for Project Selection in GHG Trading Scheme</a:t>
              </a:r>
              <a:endParaRPr lang="en-US" sz="1799"/>
            </a:p>
            <a:p>
              <a:pPr defTabSz="913833" eaLnBrk="1"/>
              <a:endParaRPr lang="en-US" sz="1599">
                <a:latin typeface="Arial" panose="020B0604020202020204" pitchFamily="34" charset="0"/>
                <a:cs typeface="Arial" panose="020B0604020202020204" pitchFamily="34" charset="0"/>
                <a:sym typeface="Arial" panose="020B0604020202020204" pitchFamily="34" charset="0"/>
              </a:endParaRPr>
            </a:p>
            <a:p>
              <a:pPr defTabSz="913833" eaLnBrk="1"/>
              <a:r>
                <a:rPr lang="en-US" sz="1599">
                  <a:latin typeface="Arial" panose="020B0604020202020204" pitchFamily="34" charset="0"/>
                  <a:cs typeface="Arial" panose="020B0604020202020204" pitchFamily="34" charset="0"/>
                  <a:sym typeface="Arial" panose="020B0604020202020204" pitchFamily="34" charset="0"/>
                </a:rPr>
                <a:t>Energy Production Efficiencies</a:t>
              </a:r>
              <a:endParaRPr lang="en-US" sz="1799"/>
            </a:p>
            <a:p>
              <a:pPr defTabSz="913833" eaLnBrk="1"/>
              <a:endParaRPr lang="en-US" sz="1599">
                <a:latin typeface="Arial" panose="020B0604020202020204" pitchFamily="34" charset="0"/>
                <a:cs typeface="Arial" panose="020B0604020202020204" pitchFamily="34" charset="0"/>
                <a:sym typeface="Arial" panose="020B0604020202020204" pitchFamily="34" charset="0"/>
              </a:endParaRPr>
            </a:p>
            <a:p>
              <a:pPr defTabSz="913833" eaLnBrk="1"/>
              <a:r>
                <a:rPr lang="en-US" sz="1599">
                  <a:latin typeface="Arial" panose="020B0604020202020204" pitchFamily="34" charset="0"/>
                  <a:cs typeface="Arial" panose="020B0604020202020204" pitchFamily="34" charset="0"/>
                  <a:sym typeface="Arial" panose="020B0604020202020204" pitchFamily="34" charset="0"/>
                </a:rPr>
                <a:t>Selection of Renewable Energy Products</a:t>
              </a:r>
              <a:endParaRPr lang="en-US"/>
            </a:p>
          </p:txBody>
        </p:sp>
      </p:grpSp>
      <p:grpSp>
        <p:nvGrpSpPr>
          <p:cNvPr id="9330" name="Group 114"/>
          <p:cNvGrpSpPr>
            <a:grpSpLocks/>
          </p:cNvGrpSpPr>
          <p:nvPr/>
        </p:nvGrpSpPr>
        <p:grpSpPr bwMode="auto">
          <a:xfrm>
            <a:off x="2668239" y="390925"/>
            <a:ext cx="5685899" cy="3612385"/>
            <a:chOff x="0" y="0"/>
            <a:chExt cx="448" cy="285"/>
          </a:xfrm>
        </p:grpSpPr>
        <p:sp>
          <p:nvSpPr>
            <p:cNvPr id="9331" name="AutoShape 115"/>
            <p:cNvSpPr>
              <a:spLocks/>
            </p:cNvSpPr>
            <p:nvPr/>
          </p:nvSpPr>
          <p:spPr bwMode="auto">
            <a:xfrm>
              <a:off x="0" y="0"/>
              <a:ext cx="448" cy="28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27"/>
                  </a:moveTo>
                  <a:lnTo>
                    <a:pt x="0" y="3127"/>
                  </a:lnTo>
                  <a:cubicBezTo>
                    <a:pt x="0" y="1400"/>
                    <a:pt x="890" y="0"/>
                    <a:pt x="1987" y="0"/>
                  </a:cubicBezTo>
                  <a:lnTo>
                    <a:pt x="3600" y="0"/>
                  </a:lnTo>
                  <a:lnTo>
                    <a:pt x="9000" y="0"/>
                  </a:lnTo>
                  <a:lnTo>
                    <a:pt x="19612" y="0"/>
                  </a:lnTo>
                  <a:cubicBezTo>
                    <a:pt x="20709" y="0"/>
                    <a:pt x="21600" y="1400"/>
                    <a:pt x="21600" y="3127"/>
                  </a:cubicBezTo>
                  <a:lnTo>
                    <a:pt x="21600" y="10946"/>
                  </a:lnTo>
                  <a:lnTo>
                    <a:pt x="21600" y="15637"/>
                  </a:lnTo>
                  <a:cubicBezTo>
                    <a:pt x="21600" y="17365"/>
                    <a:pt x="20709" y="18765"/>
                    <a:pt x="19612" y="18765"/>
                  </a:cubicBezTo>
                  <a:lnTo>
                    <a:pt x="9000" y="18765"/>
                  </a:lnTo>
                  <a:lnTo>
                    <a:pt x="6545" y="21600"/>
                  </a:lnTo>
                  <a:lnTo>
                    <a:pt x="3600" y="18765"/>
                  </a:lnTo>
                  <a:lnTo>
                    <a:pt x="1987" y="18765"/>
                  </a:lnTo>
                  <a:cubicBezTo>
                    <a:pt x="890" y="18765"/>
                    <a:pt x="0" y="17365"/>
                    <a:pt x="0" y="15637"/>
                  </a:cubicBezTo>
                  <a:lnTo>
                    <a:pt x="0" y="10946"/>
                  </a:lnTo>
                  <a:close/>
                </a:path>
              </a:pathLst>
            </a:custGeom>
            <a:gradFill rotWithShape="0">
              <a:gsLst>
                <a:gs pos="0">
                  <a:srgbClr val="8ECFE8"/>
                </a:gs>
                <a:gs pos="50000">
                  <a:srgbClr val="BBDFEF"/>
                </a:gs>
                <a:gs pos="100000">
                  <a:srgbClr val="DEEFF6"/>
                </a:gs>
              </a:gsLst>
              <a:lin ang="5400000"/>
            </a:gra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p>
          </p:txBody>
        </p:sp>
        <p:sp>
          <p:nvSpPr>
            <p:cNvPr id="9332" name="AutoShape 116"/>
            <p:cNvSpPr>
              <a:spLocks/>
            </p:cNvSpPr>
            <p:nvPr/>
          </p:nvSpPr>
          <p:spPr bwMode="auto">
            <a:xfrm>
              <a:off x="12" y="12"/>
              <a:ext cx="424" cy="21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marL="77788" indent="-77788">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marL="77740" indent="-77740" defTabSz="913833" eaLnBrk="1"/>
              <a:r>
                <a:rPr lang="en-US" sz="1399">
                  <a:latin typeface="Arial" panose="020B0604020202020204" pitchFamily="34" charset="0"/>
                  <a:cs typeface="Arial" panose="020B0604020202020204" pitchFamily="34" charset="0"/>
                  <a:sym typeface="Arial" panose="020B0604020202020204" pitchFamily="34" charset="0"/>
                </a:rPr>
                <a:t>Cleaner Production Research:</a:t>
              </a:r>
              <a:endParaRPr lang="en-US" sz="1799"/>
            </a:p>
            <a:p>
              <a:pPr marL="77740" indent="-77740" defTabSz="913833" eaLnBrk="1">
                <a:buClr>
                  <a:srgbClr val="000000"/>
                </a:buClr>
                <a:buSzPct val="100000"/>
                <a:buFont typeface="ArialMT" charset="0"/>
                <a:buChar char="•"/>
              </a:pPr>
              <a:r>
                <a:rPr lang="en-US" sz="1399">
                  <a:latin typeface="Arial" panose="020B0604020202020204" pitchFamily="34" charset="0"/>
                  <a:cs typeface="Arial" panose="020B0604020202020204" pitchFamily="34" charset="0"/>
                  <a:sym typeface="Arial" panose="020B0604020202020204" pitchFamily="34" charset="0"/>
                </a:rPr>
                <a:t>Environmental Management Systems (ISO 14000) and Source Reduction</a:t>
              </a:r>
              <a:endParaRPr lang="en-US" sz="1799"/>
            </a:p>
            <a:p>
              <a:pPr marL="77740" indent="-77740" defTabSz="913833" eaLnBrk="1">
                <a:buClr>
                  <a:srgbClr val="000000"/>
                </a:buClr>
                <a:buSzPct val="100000"/>
                <a:buFont typeface="ArialMT" charset="0"/>
                <a:buChar char="•"/>
              </a:pPr>
              <a:r>
                <a:rPr lang="en-US" sz="1399">
                  <a:latin typeface="Arial" panose="020B0604020202020204" pitchFamily="34" charset="0"/>
                  <a:cs typeface="Arial" panose="020B0604020202020204" pitchFamily="34" charset="0"/>
                  <a:sym typeface="Arial" panose="020B0604020202020204" pitchFamily="34" charset="0"/>
                </a:rPr>
                <a:t>Selection of Environmentally Conscious Business Practices/Technology</a:t>
              </a:r>
              <a:endParaRPr lang="en-US" sz="1799"/>
            </a:p>
            <a:p>
              <a:pPr marL="77740" indent="-77740" defTabSz="913833" eaLnBrk="1">
                <a:buClr>
                  <a:srgbClr val="000000"/>
                </a:buClr>
                <a:buSzPct val="100000"/>
                <a:buFont typeface="ArialMT" charset="0"/>
                <a:buChar char="•"/>
              </a:pPr>
              <a:r>
                <a:rPr lang="en-US" sz="1399">
                  <a:latin typeface="Arial" panose="020B0604020202020204" pitchFamily="34" charset="0"/>
                  <a:cs typeface="Arial" panose="020B0604020202020204" pitchFamily="34" charset="0"/>
                  <a:sym typeface="Arial" panose="020B0604020202020204" pitchFamily="34" charset="0"/>
                </a:rPr>
                <a:t>Substitution Policies</a:t>
              </a:r>
              <a:endParaRPr lang="en-US" sz="1799"/>
            </a:p>
            <a:p>
              <a:pPr marL="77740" indent="-77740" defTabSz="913833" eaLnBrk="1">
                <a:buClr>
                  <a:srgbClr val="000000"/>
                </a:buClr>
                <a:buSzPct val="100000"/>
                <a:buFont typeface="ArialMT" charset="0"/>
                <a:buChar char="•"/>
              </a:pPr>
              <a:r>
                <a:rPr lang="en-US" sz="1399">
                  <a:latin typeface="Arial" panose="020B0604020202020204" pitchFamily="34" charset="0"/>
                  <a:cs typeface="Arial" panose="020B0604020202020204" pitchFamily="34" charset="0"/>
                  <a:sym typeface="Arial" panose="020B0604020202020204" pitchFamily="34" charset="0"/>
                </a:rPr>
                <a:t>Environmental Performance Measurement Systems/Benchmarking</a:t>
              </a:r>
              <a:endParaRPr lang="en-US" sz="1799"/>
            </a:p>
            <a:p>
              <a:pPr marL="77740" indent="-77740" defTabSz="913833" eaLnBrk="1">
                <a:buClr>
                  <a:srgbClr val="000000"/>
                </a:buClr>
                <a:buSzPct val="100000"/>
                <a:buFont typeface="ArialMT" charset="0"/>
                <a:buChar char="•"/>
              </a:pPr>
              <a:r>
                <a:rPr lang="en-US" sz="1399">
                  <a:latin typeface="Arial" panose="020B0604020202020204" pitchFamily="34" charset="0"/>
                  <a:cs typeface="Arial" panose="020B0604020202020204" pitchFamily="34" charset="0"/>
                  <a:sym typeface="Arial" panose="020B0604020202020204" pitchFamily="34" charset="0"/>
                </a:rPr>
                <a:t>Performance of Environmental/Risk Management Policies</a:t>
              </a:r>
              <a:endParaRPr lang="en-US" sz="1799"/>
            </a:p>
            <a:p>
              <a:pPr marL="77740" indent="-77740" defTabSz="913833" eaLnBrk="1">
                <a:buClr>
                  <a:srgbClr val="000000"/>
                </a:buClr>
                <a:buSzPct val="100000"/>
                <a:buFont typeface="ArialMT" charset="0"/>
                <a:buChar char="•"/>
              </a:pPr>
              <a:r>
                <a:rPr lang="en-US" sz="1399">
                  <a:latin typeface="Arial" panose="020B0604020202020204" pitchFamily="34" charset="0"/>
                  <a:cs typeface="Arial" panose="020B0604020202020204" pitchFamily="34" charset="0"/>
                  <a:sym typeface="Arial" panose="020B0604020202020204" pitchFamily="34" charset="0"/>
                </a:rPr>
                <a:t>Environmental Process and Technology Selection and Performance (Re's/Energy Technology)</a:t>
              </a:r>
              <a:endParaRPr lang="en-US" sz="1799"/>
            </a:p>
            <a:p>
              <a:pPr marL="77740" indent="-77740" defTabSz="913833" eaLnBrk="1">
                <a:buClr>
                  <a:srgbClr val="000000"/>
                </a:buClr>
                <a:buSzPct val="100000"/>
                <a:buFont typeface="ArialMT" charset="0"/>
                <a:buChar char="•"/>
              </a:pPr>
              <a:r>
                <a:rPr lang="en-US" sz="1399">
                  <a:latin typeface="Arial" panose="020B0604020202020204" pitchFamily="34" charset="0"/>
                  <a:cs typeface="Arial" panose="020B0604020202020204" pitchFamily="34" charset="0"/>
                  <a:sym typeface="Arial" panose="020B0604020202020204" pitchFamily="34" charset="0"/>
                </a:rPr>
                <a:t>Barriers to Environmentally Conscious Manufacturing</a:t>
              </a:r>
              <a:endParaRPr lang="en-US" sz="1799"/>
            </a:p>
            <a:p>
              <a:pPr marL="77740" indent="-77740" defTabSz="913833" eaLnBrk="1">
                <a:buClr>
                  <a:srgbClr val="000000"/>
                </a:buClr>
                <a:buSzPct val="100000"/>
                <a:buFont typeface="ArialMT" charset="0"/>
                <a:buChar char="•"/>
              </a:pPr>
              <a:r>
                <a:rPr lang="en-US" sz="1399">
                  <a:latin typeface="Arial" panose="020B0604020202020204" pitchFamily="34" charset="0"/>
                  <a:cs typeface="Arial" panose="020B0604020202020204" pitchFamily="34" charset="0"/>
                  <a:sym typeface="Arial" panose="020B0604020202020204" pitchFamily="34" charset="0"/>
                </a:rPr>
                <a:t>Activity Based Environmental and Cost Management Systems</a:t>
              </a:r>
              <a:endParaRPr lang="en-US"/>
            </a:p>
          </p:txBody>
        </p:sp>
      </p:grpSp>
      <p:grpSp>
        <p:nvGrpSpPr>
          <p:cNvPr id="9333" name="Group 117"/>
          <p:cNvGrpSpPr>
            <a:grpSpLocks/>
          </p:cNvGrpSpPr>
          <p:nvPr/>
        </p:nvGrpSpPr>
        <p:grpSpPr bwMode="auto">
          <a:xfrm>
            <a:off x="2972842" y="1380872"/>
            <a:ext cx="3813867" cy="2473302"/>
            <a:chOff x="0" y="0"/>
            <a:chExt cx="301" cy="195"/>
          </a:xfrm>
        </p:grpSpPr>
        <p:sp>
          <p:nvSpPr>
            <p:cNvPr id="9334" name="AutoShape 118"/>
            <p:cNvSpPr>
              <a:spLocks/>
            </p:cNvSpPr>
            <p:nvPr/>
          </p:nvSpPr>
          <p:spPr bwMode="auto">
            <a:xfrm flipH="1">
              <a:off x="0" y="0"/>
              <a:ext cx="301" cy="1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140"/>
                  </a:moveTo>
                  <a:lnTo>
                    <a:pt x="0" y="3140"/>
                  </a:lnTo>
                  <a:cubicBezTo>
                    <a:pt x="0" y="1406"/>
                    <a:pt x="912" y="0"/>
                    <a:pt x="2038" y="0"/>
                  </a:cubicBezTo>
                  <a:lnTo>
                    <a:pt x="3599" y="0"/>
                  </a:lnTo>
                  <a:lnTo>
                    <a:pt x="9000" y="0"/>
                  </a:lnTo>
                  <a:lnTo>
                    <a:pt x="19561" y="0"/>
                  </a:lnTo>
                  <a:cubicBezTo>
                    <a:pt x="20687" y="0"/>
                    <a:pt x="21600" y="1406"/>
                    <a:pt x="21600" y="3140"/>
                  </a:cubicBezTo>
                  <a:lnTo>
                    <a:pt x="21600" y="10992"/>
                  </a:lnTo>
                  <a:lnTo>
                    <a:pt x="21600" y="15704"/>
                  </a:lnTo>
                  <a:cubicBezTo>
                    <a:pt x="21600" y="17438"/>
                    <a:pt x="20687" y="18844"/>
                    <a:pt x="19561" y="18844"/>
                  </a:cubicBezTo>
                  <a:lnTo>
                    <a:pt x="9000" y="18844"/>
                  </a:lnTo>
                  <a:lnTo>
                    <a:pt x="2452" y="21600"/>
                  </a:lnTo>
                  <a:lnTo>
                    <a:pt x="3599" y="18844"/>
                  </a:lnTo>
                  <a:lnTo>
                    <a:pt x="2038" y="18844"/>
                  </a:lnTo>
                  <a:cubicBezTo>
                    <a:pt x="912" y="18844"/>
                    <a:pt x="0" y="17438"/>
                    <a:pt x="0" y="15704"/>
                  </a:cubicBezTo>
                  <a:lnTo>
                    <a:pt x="0" y="10992"/>
                  </a:lnTo>
                  <a:close/>
                </a:path>
              </a:pathLst>
            </a:custGeom>
            <a:gradFill rotWithShape="0">
              <a:gsLst>
                <a:gs pos="0">
                  <a:srgbClr val="8ECFE8"/>
                </a:gs>
                <a:gs pos="50000">
                  <a:srgbClr val="BBDFEF"/>
                </a:gs>
                <a:gs pos="100000">
                  <a:srgbClr val="DEEFF6"/>
                </a:gs>
              </a:gsLst>
              <a:lin ang="5400000"/>
            </a:gra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p>
          </p:txBody>
        </p:sp>
        <p:sp>
          <p:nvSpPr>
            <p:cNvPr id="9335" name="AutoShape 119"/>
            <p:cNvSpPr>
              <a:spLocks/>
            </p:cNvSpPr>
            <p:nvPr/>
          </p:nvSpPr>
          <p:spPr bwMode="auto">
            <a:xfrm>
              <a:off x="8" y="8"/>
              <a:ext cx="285" cy="1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sz="1599">
                  <a:latin typeface="Arial" panose="020B0604020202020204" pitchFamily="34" charset="0"/>
                  <a:cs typeface="Arial" panose="020B0604020202020204" pitchFamily="34" charset="0"/>
                  <a:sym typeface="Arial" panose="020B0604020202020204" pitchFamily="34" charset="0"/>
                </a:rPr>
                <a:t>Distribution and Logistics Research:</a:t>
              </a:r>
              <a:endParaRPr lang="en-US" sz="1799"/>
            </a:p>
            <a:p>
              <a:pPr defTabSz="913833" eaLnBrk="1"/>
              <a:endParaRPr lang="en-US" sz="1599">
                <a:latin typeface="Arial" panose="020B0604020202020204" pitchFamily="34" charset="0"/>
                <a:cs typeface="Arial" panose="020B0604020202020204" pitchFamily="34" charset="0"/>
                <a:sym typeface="Arial" panose="020B0604020202020204" pitchFamily="34" charset="0"/>
              </a:endParaRPr>
            </a:p>
            <a:p>
              <a:pPr defTabSz="913833" eaLnBrk="1"/>
              <a:r>
                <a:rPr lang="en-US" sz="1599">
                  <a:latin typeface="Arial" panose="020B0604020202020204" pitchFamily="34" charset="0"/>
                  <a:cs typeface="Arial" panose="020B0604020202020204" pitchFamily="34" charset="0"/>
                  <a:sym typeface="Arial" panose="020B0604020202020204" pitchFamily="34" charset="0"/>
                </a:rPr>
                <a:t>Organizational Learning and Environmental Logistics Planning</a:t>
              </a:r>
              <a:endParaRPr lang="en-US" sz="1799"/>
            </a:p>
            <a:p>
              <a:pPr defTabSz="913833" eaLnBrk="1"/>
              <a:endParaRPr lang="en-US" sz="1599">
                <a:latin typeface="Arial" panose="020B0604020202020204" pitchFamily="34" charset="0"/>
                <a:cs typeface="Arial" panose="020B0604020202020204" pitchFamily="34" charset="0"/>
                <a:sym typeface="Arial" panose="020B0604020202020204" pitchFamily="34" charset="0"/>
              </a:endParaRPr>
            </a:p>
            <a:p>
              <a:pPr defTabSz="913833" eaLnBrk="1"/>
              <a:r>
                <a:rPr lang="en-US" sz="1599">
                  <a:latin typeface="Arial" panose="020B0604020202020204" pitchFamily="34" charset="0"/>
                  <a:cs typeface="Arial" panose="020B0604020202020204" pitchFamily="34" charset="0"/>
                  <a:sym typeface="Arial" panose="020B0604020202020204" pitchFamily="34" charset="0"/>
                </a:rPr>
                <a:t>E-Logistics and the Natural Environment</a:t>
              </a:r>
              <a:endParaRPr lang="en-US"/>
            </a:p>
          </p:txBody>
        </p:sp>
      </p:grpSp>
      <p:grpSp>
        <p:nvGrpSpPr>
          <p:cNvPr id="9336" name="Group 120"/>
          <p:cNvGrpSpPr>
            <a:grpSpLocks/>
          </p:cNvGrpSpPr>
          <p:nvPr/>
        </p:nvGrpSpPr>
        <p:grpSpPr bwMode="auto">
          <a:xfrm>
            <a:off x="3087071" y="2980031"/>
            <a:ext cx="3943958" cy="2303550"/>
            <a:chOff x="0" y="0"/>
            <a:chExt cx="311" cy="182"/>
          </a:xfrm>
        </p:grpSpPr>
        <p:sp>
          <p:nvSpPr>
            <p:cNvPr id="9337" name="AutoShape 121"/>
            <p:cNvSpPr>
              <a:spLocks/>
            </p:cNvSpPr>
            <p:nvPr/>
          </p:nvSpPr>
          <p:spPr bwMode="auto">
            <a:xfrm>
              <a:off x="0" y="0"/>
              <a:ext cx="311" cy="1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286" y="3600"/>
                  </a:moveTo>
                  <a:lnTo>
                    <a:pt x="2286" y="3600"/>
                  </a:lnTo>
                  <a:cubicBezTo>
                    <a:pt x="2286" y="1611"/>
                    <a:pt x="3228" y="0"/>
                    <a:pt x="4389" y="0"/>
                  </a:cubicBezTo>
                  <a:lnTo>
                    <a:pt x="5505" y="0"/>
                  </a:lnTo>
                  <a:lnTo>
                    <a:pt x="10333" y="0"/>
                  </a:lnTo>
                  <a:lnTo>
                    <a:pt x="19496" y="0"/>
                  </a:lnTo>
                  <a:cubicBezTo>
                    <a:pt x="20658" y="0"/>
                    <a:pt x="21600" y="1611"/>
                    <a:pt x="21600" y="3600"/>
                  </a:cubicBezTo>
                  <a:lnTo>
                    <a:pt x="21600" y="12600"/>
                  </a:lnTo>
                  <a:lnTo>
                    <a:pt x="21600" y="18000"/>
                  </a:lnTo>
                  <a:lnTo>
                    <a:pt x="21600" y="17999"/>
                  </a:lnTo>
                  <a:cubicBezTo>
                    <a:pt x="21600" y="19988"/>
                    <a:pt x="20658" y="21600"/>
                    <a:pt x="19496" y="21600"/>
                  </a:cubicBezTo>
                  <a:lnTo>
                    <a:pt x="10333" y="21600"/>
                  </a:lnTo>
                  <a:lnTo>
                    <a:pt x="5505" y="21600"/>
                  </a:lnTo>
                  <a:lnTo>
                    <a:pt x="4389" y="21600"/>
                  </a:lnTo>
                  <a:cubicBezTo>
                    <a:pt x="3228" y="21600"/>
                    <a:pt x="2286" y="19988"/>
                    <a:pt x="2286" y="17999"/>
                  </a:cubicBezTo>
                  <a:lnTo>
                    <a:pt x="2286" y="18000"/>
                  </a:lnTo>
                  <a:lnTo>
                    <a:pt x="0" y="19427"/>
                  </a:lnTo>
                  <a:lnTo>
                    <a:pt x="2286" y="12600"/>
                  </a:lnTo>
                  <a:close/>
                </a:path>
              </a:pathLst>
            </a:custGeom>
            <a:gradFill rotWithShape="0">
              <a:gsLst>
                <a:gs pos="0">
                  <a:srgbClr val="8ECFE8"/>
                </a:gs>
                <a:gs pos="50000">
                  <a:srgbClr val="BBDFEF"/>
                </a:gs>
                <a:gs pos="100000">
                  <a:srgbClr val="DEEFF6"/>
                </a:gs>
              </a:gsLst>
              <a:lin ang="5400000"/>
            </a:gra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998">
                <a:latin typeface="Arial" panose="020B0604020202020204" pitchFamily="34" charset="0"/>
                <a:cs typeface="Arial" panose="020B0604020202020204" pitchFamily="34" charset="0"/>
                <a:sym typeface="Arial" panose="020B0604020202020204" pitchFamily="34" charset="0"/>
              </a:endParaRPr>
            </a:p>
          </p:txBody>
        </p:sp>
        <p:sp>
          <p:nvSpPr>
            <p:cNvPr id="9338" name="AutoShape 122"/>
            <p:cNvSpPr>
              <a:spLocks/>
            </p:cNvSpPr>
            <p:nvPr/>
          </p:nvSpPr>
          <p:spPr bwMode="auto">
            <a:xfrm>
              <a:off x="41" y="8"/>
              <a:ext cx="261" cy="13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sz="1399">
                  <a:latin typeface="Arial" panose="020B0604020202020204" pitchFamily="34" charset="0"/>
                  <a:cs typeface="Arial" panose="020B0604020202020204" pitchFamily="34" charset="0"/>
                  <a:sym typeface="Arial" panose="020B0604020202020204" pitchFamily="34" charset="0"/>
                </a:rPr>
                <a:t>Waste Management Research:</a:t>
              </a:r>
              <a:endParaRPr lang="en-US" sz="1799"/>
            </a:p>
            <a:p>
              <a:pPr defTabSz="913833" eaLnBrk="1"/>
              <a:endParaRPr lang="en-US" sz="1399">
                <a:latin typeface="Arial" panose="020B0604020202020204" pitchFamily="34" charset="0"/>
                <a:cs typeface="Arial" panose="020B0604020202020204" pitchFamily="34" charset="0"/>
                <a:sym typeface="Arial" panose="020B0604020202020204" pitchFamily="34" charset="0"/>
              </a:endParaRPr>
            </a:p>
            <a:p>
              <a:pPr defTabSz="913833" eaLnBrk="1"/>
              <a:r>
                <a:rPr lang="en-US" sz="1399">
                  <a:latin typeface="Arial" panose="020B0604020202020204" pitchFamily="34" charset="0"/>
                  <a:cs typeface="Arial" panose="020B0604020202020204" pitchFamily="34" charset="0"/>
                  <a:sym typeface="Arial" panose="020B0604020202020204" pitchFamily="34" charset="0"/>
                </a:rPr>
                <a:t>Management of Waste and Efficiency - (industry differences and program relationships)</a:t>
              </a:r>
              <a:endParaRPr lang="en-US" sz="1799"/>
            </a:p>
            <a:p>
              <a:pPr defTabSz="913833" eaLnBrk="1"/>
              <a:endParaRPr lang="en-US" sz="1399">
                <a:latin typeface="Arial" panose="020B0604020202020204" pitchFamily="34" charset="0"/>
                <a:cs typeface="Arial" panose="020B0604020202020204" pitchFamily="34" charset="0"/>
                <a:sym typeface="Arial" panose="020B0604020202020204" pitchFamily="34" charset="0"/>
              </a:endParaRPr>
            </a:p>
            <a:p>
              <a:pPr defTabSz="913833" eaLnBrk="1"/>
              <a:r>
                <a:rPr lang="en-US" sz="1399">
                  <a:latin typeface="Arial" panose="020B0604020202020204" pitchFamily="34" charset="0"/>
                  <a:cs typeface="Arial" panose="020B0604020202020204" pitchFamily="34" charset="0"/>
                  <a:sym typeface="Arial" panose="020B0604020202020204" pitchFamily="34" charset="0"/>
                </a:rPr>
                <a:t>Selection of Waste Management Approaches</a:t>
              </a:r>
              <a:endParaRPr lang="en-US"/>
            </a:p>
          </p:txBody>
        </p:sp>
      </p:grpSp>
      <p:grpSp>
        <p:nvGrpSpPr>
          <p:cNvPr id="9339" name="Group 123"/>
          <p:cNvGrpSpPr>
            <a:grpSpLocks/>
          </p:cNvGrpSpPr>
          <p:nvPr/>
        </p:nvGrpSpPr>
        <p:grpSpPr bwMode="auto">
          <a:xfrm>
            <a:off x="4494265" y="2980030"/>
            <a:ext cx="3528303" cy="2917513"/>
            <a:chOff x="0" y="0"/>
            <a:chExt cx="278" cy="230"/>
          </a:xfrm>
        </p:grpSpPr>
        <p:sp>
          <p:nvSpPr>
            <p:cNvPr id="9340" name="AutoShape 124"/>
            <p:cNvSpPr>
              <a:spLocks/>
            </p:cNvSpPr>
            <p:nvPr/>
          </p:nvSpPr>
          <p:spPr bwMode="auto">
            <a:xfrm flipH="1">
              <a:off x="0" y="0"/>
              <a:ext cx="278" cy="23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3285"/>
                  </a:moveTo>
                  <a:lnTo>
                    <a:pt x="0" y="3285"/>
                  </a:lnTo>
                  <a:cubicBezTo>
                    <a:pt x="0" y="1470"/>
                    <a:pt x="1217" y="0"/>
                    <a:pt x="2719" y="0"/>
                  </a:cubicBezTo>
                  <a:lnTo>
                    <a:pt x="3600" y="0"/>
                  </a:lnTo>
                  <a:lnTo>
                    <a:pt x="8999" y="0"/>
                  </a:lnTo>
                  <a:lnTo>
                    <a:pt x="18880" y="0"/>
                  </a:lnTo>
                  <a:cubicBezTo>
                    <a:pt x="20382" y="0"/>
                    <a:pt x="21600" y="1470"/>
                    <a:pt x="21600" y="3285"/>
                  </a:cubicBezTo>
                  <a:lnTo>
                    <a:pt x="21600" y="11497"/>
                  </a:lnTo>
                  <a:lnTo>
                    <a:pt x="21600" y="16425"/>
                  </a:lnTo>
                  <a:cubicBezTo>
                    <a:pt x="21600" y="18239"/>
                    <a:pt x="20382" y="19710"/>
                    <a:pt x="18880" y="19710"/>
                  </a:cubicBezTo>
                  <a:lnTo>
                    <a:pt x="8999" y="19710"/>
                  </a:lnTo>
                  <a:lnTo>
                    <a:pt x="873" y="21600"/>
                  </a:lnTo>
                  <a:lnTo>
                    <a:pt x="3600" y="19710"/>
                  </a:lnTo>
                  <a:lnTo>
                    <a:pt x="2719" y="19710"/>
                  </a:lnTo>
                  <a:cubicBezTo>
                    <a:pt x="1217" y="19710"/>
                    <a:pt x="0" y="18239"/>
                    <a:pt x="0" y="16425"/>
                  </a:cubicBezTo>
                  <a:lnTo>
                    <a:pt x="0" y="11497"/>
                  </a:lnTo>
                  <a:close/>
                </a:path>
              </a:pathLst>
            </a:custGeom>
            <a:gradFill rotWithShape="0">
              <a:gsLst>
                <a:gs pos="0">
                  <a:srgbClr val="8ECFE8"/>
                </a:gs>
                <a:gs pos="50000">
                  <a:srgbClr val="BBDFEF"/>
                </a:gs>
                <a:gs pos="100000">
                  <a:srgbClr val="DEEFF6"/>
                </a:gs>
              </a:gsLst>
              <a:lin ang="5400000"/>
            </a:gra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p>
          </p:txBody>
        </p:sp>
        <p:sp>
          <p:nvSpPr>
            <p:cNvPr id="9341" name="AutoShape 125"/>
            <p:cNvSpPr>
              <a:spLocks/>
            </p:cNvSpPr>
            <p:nvPr/>
          </p:nvSpPr>
          <p:spPr bwMode="auto">
            <a:xfrm>
              <a:off x="10" y="10"/>
              <a:ext cx="258" cy="15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sz="1399">
                  <a:latin typeface="Arial" panose="020B0604020202020204" pitchFamily="34" charset="0"/>
                  <a:cs typeface="Arial" panose="020B0604020202020204" pitchFamily="34" charset="0"/>
                  <a:sym typeface="Arial" panose="020B0604020202020204" pitchFamily="34" charset="0"/>
                </a:rPr>
                <a:t>Reverse Logistics Research:</a:t>
              </a:r>
              <a:endParaRPr lang="en-US" sz="1799"/>
            </a:p>
            <a:p>
              <a:pPr defTabSz="913833" eaLnBrk="1"/>
              <a:endParaRPr lang="en-US" sz="1399">
                <a:latin typeface="Arial" panose="020B0604020202020204" pitchFamily="34" charset="0"/>
                <a:cs typeface="Arial" panose="020B0604020202020204" pitchFamily="34" charset="0"/>
                <a:sym typeface="Arial" panose="020B0604020202020204" pitchFamily="34" charset="0"/>
              </a:endParaRPr>
            </a:p>
            <a:p>
              <a:pPr defTabSz="913833" eaLnBrk="1"/>
              <a:r>
                <a:rPr lang="en-US" sz="1399">
                  <a:latin typeface="Arial" panose="020B0604020202020204" pitchFamily="34" charset="0"/>
                  <a:cs typeface="Arial" panose="020B0604020202020204" pitchFamily="34" charset="0"/>
                  <a:sym typeface="Arial" panose="020B0604020202020204" pitchFamily="34" charset="0"/>
                </a:rPr>
                <a:t>Demanufacturing Electronics</a:t>
              </a:r>
              <a:endParaRPr lang="en-US" sz="1799"/>
            </a:p>
            <a:p>
              <a:pPr defTabSz="913833" eaLnBrk="1"/>
              <a:endParaRPr lang="en-US" sz="1399">
                <a:latin typeface="Arial" panose="020B0604020202020204" pitchFamily="34" charset="0"/>
                <a:cs typeface="Arial" panose="020B0604020202020204" pitchFamily="34" charset="0"/>
                <a:sym typeface="Arial" panose="020B0604020202020204" pitchFamily="34" charset="0"/>
              </a:endParaRPr>
            </a:p>
            <a:p>
              <a:pPr defTabSz="913833" eaLnBrk="1"/>
              <a:r>
                <a:rPr lang="en-US" sz="1399">
                  <a:latin typeface="Arial" panose="020B0604020202020204" pitchFamily="34" charset="0"/>
                  <a:cs typeface="Arial" panose="020B0604020202020204" pitchFamily="34" charset="0"/>
                  <a:sym typeface="Arial" panose="020B0604020202020204" pitchFamily="34" charset="0"/>
                </a:rPr>
                <a:t>Reverse Logistics and Sustainability</a:t>
              </a:r>
              <a:endParaRPr lang="en-US" sz="1799"/>
            </a:p>
            <a:p>
              <a:pPr defTabSz="913833" eaLnBrk="1"/>
              <a:endParaRPr lang="en-US" sz="1399">
                <a:latin typeface="Arial" panose="020B0604020202020204" pitchFamily="34" charset="0"/>
                <a:cs typeface="Arial" panose="020B0604020202020204" pitchFamily="34" charset="0"/>
                <a:sym typeface="Arial" panose="020B0604020202020204" pitchFamily="34" charset="0"/>
              </a:endParaRPr>
            </a:p>
            <a:p>
              <a:pPr defTabSz="913833" eaLnBrk="1"/>
              <a:r>
                <a:rPr lang="en-US" sz="1399">
                  <a:latin typeface="Arial" panose="020B0604020202020204" pitchFamily="34" charset="0"/>
                  <a:cs typeface="Arial" panose="020B0604020202020204" pitchFamily="34" charset="0"/>
                  <a:sym typeface="Arial" panose="020B0604020202020204" pitchFamily="34" charset="0"/>
                </a:rPr>
                <a:t>Reverse Logistics Project Selection</a:t>
              </a:r>
              <a:endParaRPr lang="en-US" sz="1799"/>
            </a:p>
            <a:p>
              <a:pPr defTabSz="913833" eaLnBrk="1"/>
              <a:endParaRPr lang="en-US" sz="1399">
                <a:latin typeface="Arial" panose="020B0604020202020204" pitchFamily="34" charset="0"/>
                <a:cs typeface="Arial" panose="020B0604020202020204" pitchFamily="34" charset="0"/>
                <a:sym typeface="Arial" panose="020B0604020202020204" pitchFamily="34" charset="0"/>
              </a:endParaRPr>
            </a:p>
            <a:p>
              <a:pPr defTabSz="913833" eaLnBrk="1"/>
              <a:r>
                <a:rPr lang="en-US" sz="1399">
                  <a:latin typeface="Arial" panose="020B0604020202020204" pitchFamily="34" charset="0"/>
                  <a:cs typeface="Arial" panose="020B0604020202020204" pitchFamily="34" charset="0"/>
                  <a:sym typeface="Arial" panose="020B0604020202020204" pitchFamily="34" charset="0"/>
                </a:rPr>
                <a:t>Drivers for Reverse Logistics Adoption</a:t>
              </a:r>
              <a:endParaRPr lang="en-US"/>
            </a:p>
          </p:txBody>
        </p:sp>
      </p:grpSp>
      <p:grpSp>
        <p:nvGrpSpPr>
          <p:cNvPr id="9342" name="Group 126"/>
          <p:cNvGrpSpPr>
            <a:grpSpLocks/>
          </p:cNvGrpSpPr>
          <p:nvPr/>
        </p:nvGrpSpPr>
        <p:grpSpPr bwMode="auto">
          <a:xfrm>
            <a:off x="2252587" y="1533172"/>
            <a:ext cx="3713920" cy="3211009"/>
            <a:chOff x="0" y="0"/>
            <a:chExt cx="293" cy="254"/>
          </a:xfrm>
        </p:grpSpPr>
        <p:sp>
          <p:nvSpPr>
            <p:cNvPr id="9343" name="AutoShape 127"/>
            <p:cNvSpPr>
              <a:spLocks/>
            </p:cNvSpPr>
            <p:nvPr/>
          </p:nvSpPr>
          <p:spPr bwMode="auto">
            <a:xfrm>
              <a:off x="0" y="0"/>
              <a:ext cx="293" cy="25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 y="2260"/>
                  </a:moveTo>
                  <a:lnTo>
                    <a:pt x="1080" y="2260"/>
                  </a:lnTo>
                  <a:cubicBezTo>
                    <a:pt x="1080" y="1012"/>
                    <a:pt x="1955" y="0"/>
                    <a:pt x="3035" y="0"/>
                  </a:cubicBezTo>
                  <a:lnTo>
                    <a:pt x="4500" y="0"/>
                  </a:lnTo>
                  <a:lnTo>
                    <a:pt x="9630" y="0"/>
                  </a:lnTo>
                  <a:lnTo>
                    <a:pt x="19644" y="0"/>
                  </a:lnTo>
                  <a:cubicBezTo>
                    <a:pt x="20724" y="0"/>
                    <a:pt x="21600" y="1012"/>
                    <a:pt x="21600" y="2260"/>
                  </a:cubicBezTo>
                  <a:lnTo>
                    <a:pt x="21600" y="7912"/>
                  </a:lnTo>
                  <a:lnTo>
                    <a:pt x="21600" y="11303"/>
                  </a:lnTo>
                  <a:cubicBezTo>
                    <a:pt x="21600" y="12551"/>
                    <a:pt x="20724" y="13564"/>
                    <a:pt x="19644" y="13564"/>
                  </a:cubicBezTo>
                  <a:lnTo>
                    <a:pt x="9630" y="13564"/>
                  </a:lnTo>
                  <a:lnTo>
                    <a:pt x="0" y="21600"/>
                  </a:lnTo>
                  <a:lnTo>
                    <a:pt x="4500" y="13564"/>
                  </a:lnTo>
                  <a:lnTo>
                    <a:pt x="3035" y="13564"/>
                  </a:lnTo>
                  <a:cubicBezTo>
                    <a:pt x="1955" y="13564"/>
                    <a:pt x="1080" y="12551"/>
                    <a:pt x="1080" y="11303"/>
                  </a:cubicBezTo>
                  <a:lnTo>
                    <a:pt x="1080" y="7912"/>
                  </a:lnTo>
                  <a:close/>
                </a:path>
              </a:pathLst>
            </a:custGeom>
            <a:gradFill rotWithShape="0">
              <a:gsLst>
                <a:gs pos="0">
                  <a:srgbClr val="8ECFE8"/>
                </a:gs>
                <a:gs pos="50000">
                  <a:srgbClr val="BBDFEF"/>
                </a:gs>
                <a:gs pos="100000">
                  <a:srgbClr val="DEEFF6"/>
                </a:gs>
              </a:gsLst>
              <a:lin ang="5400000"/>
            </a:gradFill>
            <a:ln w="9525" cap="flat" cmpd="sng">
              <a:solidFill>
                <a:srgbClr val="000000"/>
              </a:solidFill>
              <a:prstDash val="solid"/>
              <a:miter lim="0"/>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p>
          </p:txBody>
        </p:sp>
        <p:sp>
          <p:nvSpPr>
            <p:cNvPr id="9344" name="AutoShape 128"/>
            <p:cNvSpPr>
              <a:spLocks/>
            </p:cNvSpPr>
            <p:nvPr/>
          </p:nvSpPr>
          <p:spPr bwMode="auto">
            <a:xfrm>
              <a:off x="22" y="7"/>
              <a:ext cx="263" cy="13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sz="1599">
                  <a:latin typeface="Arial" panose="020B0604020202020204" pitchFamily="34" charset="0"/>
                  <a:cs typeface="Arial" panose="020B0604020202020204" pitchFamily="34" charset="0"/>
                  <a:sym typeface="Arial" panose="020B0604020202020204" pitchFamily="34" charset="0"/>
                </a:rPr>
                <a:t>Design/Marketing Research:</a:t>
              </a:r>
              <a:endParaRPr lang="en-US" sz="1799"/>
            </a:p>
            <a:p>
              <a:pPr defTabSz="913833" eaLnBrk="1"/>
              <a:endParaRPr lang="en-US" sz="1599">
                <a:latin typeface="Arial" panose="020B0604020202020204" pitchFamily="34" charset="0"/>
                <a:cs typeface="Arial" panose="020B0604020202020204" pitchFamily="34" charset="0"/>
                <a:sym typeface="Arial" panose="020B0604020202020204" pitchFamily="34" charset="0"/>
              </a:endParaRPr>
            </a:p>
            <a:p>
              <a:pPr defTabSz="913833" eaLnBrk="1"/>
              <a:r>
                <a:rPr lang="en-US" sz="1599">
                  <a:latin typeface="Arial" panose="020B0604020202020204" pitchFamily="34" charset="0"/>
                  <a:cs typeface="Arial" panose="020B0604020202020204" pitchFamily="34" charset="0"/>
                  <a:sym typeface="Arial" panose="020B0604020202020204" pitchFamily="34" charset="0"/>
                </a:rPr>
                <a:t>Green Consumers</a:t>
              </a:r>
              <a:endParaRPr lang="en-US" sz="1799"/>
            </a:p>
            <a:p>
              <a:pPr defTabSz="913833" eaLnBrk="1"/>
              <a:endParaRPr lang="en-US" sz="1599">
                <a:latin typeface="Arial" panose="020B0604020202020204" pitchFamily="34" charset="0"/>
                <a:cs typeface="Arial" panose="020B0604020202020204" pitchFamily="34" charset="0"/>
                <a:sym typeface="Arial" panose="020B0604020202020204" pitchFamily="34" charset="0"/>
              </a:endParaRPr>
            </a:p>
            <a:p>
              <a:pPr defTabSz="913833" eaLnBrk="1"/>
              <a:r>
                <a:rPr lang="en-US" sz="1599">
                  <a:latin typeface="Arial" panose="020B0604020202020204" pitchFamily="34" charset="0"/>
                  <a:cs typeface="Arial" panose="020B0604020202020204" pitchFamily="34" charset="0"/>
                  <a:sym typeface="Arial" panose="020B0604020202020204" pitchFamily="34" charset="0"/>
                </a:rPr>
                <a:t>Process Selection</a:t>
              </a:r>
              <a:endParaRPr lang="en-US" sz="1799"/>
            </a:p>
            <a:p>
              <a:pPr defTabSz="913833" eaLnBrk="1"/>
              <a:endParaRPr lang="en-US" sz="1599">
                <a:latin typeface="Arial" panose="020B0604020202020204" pitchFamily="34" charset="0"/>
                <a:cs typeface="Arial" panose="020B0604020202020204" pitchFamily="34" charset="0"/>
                <a:sym typeface="Arial" panose="020B0604020202020204" pitchFamily="34" charset="0"/>
              </a:endParaRPr>
            </a:p>
            <a:p>
              <a:pPr defTabSz="913833" eaLnBrk="1"/>
              <a:r>
                <a:rPr lang="en-US" sz="1599">
                  <a:latin typeface="Arial" panose="020B0604020202020204" pitchFamily="34" charset="0"/>
                  <a:cs typeface="Arial" panose="020B0604020202020204" pitchFamily="34" charset="0"/>
                  <a:sym typeface="Arial" panose="020B0604020202020204" pitchFamily="34" charset="0"/>
                </a:rPr>
                <a:t>Design Selection (LEED)</a:t>
              </a:r>
              <a:endParaRPr lang="en-US"/>
            </a:p>
          </p:txBody>
        </p:sp>
      </p:grpSp>
      <p:sp>
        <p:nvSpPr>
          <p:cNvPr id="9345" name="AutoShape 129"/>
          <p:cNvSpPr>
            <a:spLocks/>
          </p:cNvSpPr>
          <p:nvPr/>
        </p:nvSpPr>
        <p:spPr bwMode="auto">
          <a:xfrm rot="10800000">
            <a:off x="402769" y="1100066"/>
            <a:ext cx="212586" cy="558437"/>
          </a:xfrm>
          <a:custGeom>
            <a:avLst/>
            <a:gdLst>
              <a:gd name="T0" fmla="+- 0 10447 368"/>
              <a:gd name="T1" fmla="*/ T0 w 20159"/>
              <a:gd name="T2" fmla="*/ 10800 h 21600"/>
              <a:gd name="T3" fmla="+- 0 10447 368"/>
              <a:gd name="T4" fmla="*/ T3 w 20159"/>
              <a:gd name="T5" fmla="*/ 10800 h 21600"/>
              <a:gd name="T6" fmla="+- 0 10447 368"/>
              <a:gd name="T7" fmla="*/ T6 w 20159"/>
              <a:gd name="T8" fmla="*/ 10800 h 21600"/>
              <a:gd name="T9" fmla="+- 0 10447 368"/>
              <a:gd name="T10" fmla="*/ T9 w 20159"/>
              <a:gd name="T11" fmla="*/ 10800 h 21600"/>
            </a:gdLst>
            <a:ahLst/>
            <a:cxnLst>
              <a:cxn ang="0">
                <a:pos x="T1" y="T2"/>
              </a:cxn>
              <a:cxn ang="0">
                <a:pos x="T4" y="T5"/>
              </a:cxn>
              <a:cxn ang="0">
                <a:pos x="T7" y="T8"/>
              </a:cxn>
              <a:cxn ang="0">
                <a:pos x="T10" y="T11"/>
              </a:cxn>
            </a:cxnLst>
            <a:rect l="0" t="0" r="r" b="b"/>
            <a:pathLst>
              <a:path w="20159" h="21600">
                <a:moveTo>
                  <a:pt x="7376" y="0"/>
                </a:moveTo>
                <a:cubicBezTo>
                  <a:pt x="14277" y="1601"/>
                  <a:pt x="21232" y="3221"/>
                  <a:pt x="20020" y="4468"/>
                </a:cubicBezTo>
                <a:cubicBezTo>
                  <a:pt x="18808" y="5716"/>
                  <a:pt x="158" y="6275"/>
                  <a:pt x="0" y="7448"/>
                </a:cubicBezTo>
                <a:cubicBezTo>
                  <a:pt x="-158" y="8621"/>
                  <a:pt x="18808" y="10241"/>
                  <a:pt x="18966" y="11544"/>
                </a:cubicBezTo>
                <a:cubicBezTo>
                  <a:pt x="19124" y="12848"/>
                  <a:pt x="2476" y="14095"/>
                  <a:pt x="1054" y="15268"/>
                </a:cubicBezTo>
                <a:cubicBezTo>
                  <a:pt x="-368" y="16442"/>
                  <a:pt x="8956" y="17559"/>
                  <a:pt x="10537" y="18620"/>
                </a:cubicBezTo>
                <a:cubicBezTo>
                  <a:pt x="12117" y="19682"/>
                  <a:pt x="11327" y="20631"/>
                  <a:pt x="10537" y="21600"/>
                </a:cubicBezTo>
              </a:path>
            </a:pathLst>
          </a:custGeom>
          <a:solidFill>
            <a:srgbClr val="DA1F28"/>
          </a:solidFill>
          <a:ln w="9525" cap="rnd" cmpd="sng">
            <a:solidFill>
              <a:srgbClr val="000000"/>
            </a:solidFill>
            <a:prstDash val="sysDot"/>
            <a:round/>
            <a:headEnd/>
            <a:tailEnd type="triangl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solidFill>
                <a:srgbClr val="FF0000"/>
              </a:solidFill>
              <a:latin typeface="Arial" panose="020B0604020202020204" pitchFamily="34" charset="0"/>
              <a:cs typeface="Arial" panose="020B0604020202020204" pitchFamily="34" charset="0"/>
              <a:sym typeface="Arial" panose="020B0604020202020204" pitchFamily="34" charset="0"/>
            </a:endParaRPr>
          </a:p>
        </p:txBody>
      </p:sp>
      <p:sp>
        <p:nvSpPr>
          <p:cNvPr id="9346" name="AutoShape 130"/>
          <p:cNvSpPr>
            <a:spLocks/>
          </p:cNvSpPr>
          <p:nvPr/>
        </p:nvSpPr>
        <p:spPr bwMode="auto">
          <a:xfrm>
            <a:off x="69609" y="1552210"/>
            <a:ext cx="855106" cy="2919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Pollution</a:t>
            </a:r>
            <a:endParaRPr lang="en-US"/>
          </a:p>
        </p:txBody>
      </p:sp>
      <p:sp>
        <p:nvSpPr>
          <p:cNvPr id="9347" name="AutoShape 131"/>
          <p:cNvSpPr>
            <a:spLocks/>
          </p:cNvSpPr>
          <p:nvPr/>
        </p:nvSpPr>
        <p:spPr bwMode="auto">
          <a:xfrm rot="10800000">
            <a:off x="8638117" y="882722"/>
            <a:ext cx="211000" cy="556849"/>
          </a:xfrm>
          <a:custGeom>
            <a:avLst/>
            <a:gdLst>
              <a:gd name="T0" fmla="+- 0 10447 368"/>
              <a:gd name="T1" fmla="*/ T0 w 20159"/>
              <a:gd name="T2" fmla="*/ 10800 h 21600"/>
              <a:gd name="T3" fmla="+- 0 10447 368"/>
              <a:gd name="T4" fmla="*/ T3 w 20159"/>
              <a:gd name="T5" fmla="*/ 10800 h 21600"/>
              <a:gd name="T6" fmla="+- 0 10447 368"/>
              <a:gd name="T7" fmla="*/ T6 w 20159"/>
              <a:gd name="T8" fmla="*/ 10800 h 21600"/>
              <a:gd name="T9" fmla="+- 0 10447 368"/>
              <a:gd name="T10" fmla="*/ T9 w 20159"/>
              <a:gd name="T11" fmla="*/ 10800 h 21600"/>
            </a:gdLst>
            <a:ahLst/>
            <a:cxnLst>
              <a:cxn ang="0">
                <a:pos x="T1" y="T2"/>
              </a:cxn>
              <a:cxn ang="0">
                <a:pos x="T4" y="T5"/>
              </a:cxn>
              <a:cxn ang="0">
                <a:pos x="T7" y="T8"/>
              </a:cxn>
              <a:cxn ang="0">
                <a:pos x="T10" y="T11"/>
              </a:cxn>
            </a:cxnLst>
            <a:rect l="0" t="0" r="r" b="b"/>
            <a:pathLst>
              <a:path w="20159" h="21600">
                <a:moveTo>
                  <a:pt x="7376" y="0"/>
                </a:moveTo>
                <a:cubicBezTo>
                  <a:pt x="14277" y="1601"/>
                  <a:pt x="21232" y="3221"/>
                  <a:pt x="20020" y="4468"/>
                </a:cubicBezTo>
                <a:cubicBezTo>
                  <a:pt x="18808" y="5716"/>
                  <a:pt x="158" y="6275"/>
                  <a:pt x="0" y="7448"/>
                </a:cubicBezTo>
                <a:cubicBezTo>
                  <a:pt x="-158" y="8621"/>
                  <a:pt x="18808" y="10241"/>
                  <a:pt x="18966" y="11544"/>
                </a:cubicBezTo>
                <a:cubicBezTo>
                  <a:pt x="19124" y="12848"/>
                  <a:pt x="2476" y="14095"/>
                  <a:pt x="1054" y="15268"/>
                </a:cubicBezTo>
                <a:cubicBezTo>
                  <a:pt x="-368" y="16442"/>
                  <a:pt x="8956" y="17559"/>
                  <a:pt x="10537" y="18620"/>
                </a:cubicBezTo>
                <a:cubicBezTo>
                  <a:pt x="12117" y="19682"/>
                  <a:pt x="11327" y="20631"/>
                  <a:pt x="10537" y="21600"/>
                </a:cubicBezTo>
              </a:path>
            </a:pathLst>
          </a:custGeom>
          <a:solidFill>
            <a:srgbClr val="DA1F28"/>
          </a:solidFill>
          <a:ln w="9525" cap="rnd" cmpd="sng">
            <a:solidFill>
              <a:srgbClr val="000000"/>
            </a:solidFill>
            <a:prstDash val="sysDot"/>
            <a:round/>
            <a:headEnd/>
            <a:tailEnd type="triangl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solidFill>
                <a:srgbClr val="FF0000"/>
              </a:solidFill>
              <a:latin typeface="Arial" panose="020B0604020202020204" pitchFamily="34" charset="0"/>
              <a:cs typeface="Arial" panose="020B0604020202020204" pitchFamily="34" charset="0"/>
              <a:sym typeface="Arial" panose="020B0604020202020204" pitchFamily="34" charset="0"/>
            </a:endParaRPr>
          </a:p>
        </p:txBody>
      </p:sp>
      <p:sp>
        <p:nvSpPr>
          <p:cNvPr id="9348" name="AutoShape 132"/>
          <p:cNvSpPr>
            <a:spLocks/>
          </p:cNvSpPr>
          <p:nvPr/>
        </p:nvSpPr>
        <p:spPr bwMode="auto">
          <a:xfrm>
            <a:off x="8303371" y="1334863"/>
            <a:ext cx="856692" cy="2919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Pollution</a:t>
            </a:r>
            <a:endParaRPr lang="en-US"/>
          </a:p>
        </p:txBody>
      </p:sp>
      <p:sp>
        <p:nvSpPr>
          <p:cNvPr id="9349" name="AutoShape 133"/>
          <p:cNvSpPr>
            <a:spLocks/>
          </p:cNvSpPr>
          <p:nvPr/>
        </p:nvSpPr>
        <p:spPr bwMode="auto">
          <a:xfrm rot="10800000">
            <a:off x="4235670" y="6102198"/>
            <a:ext cx="211001" cy="556849"/>
          </a:xfrm>
          <a:custGeom>
            <a:avLst/>
            <a:gdLst>
              <a:gd name="T0" fmla="+- 0 10447 368"/>
              <a:gd name="T1" fmla="*/ T0 w 20159"/>
              <a:gd name="T2" fmla="*/ 10800 h 21600"/>
              <a:gd name="T3" fmla="+- 0 10447 368"/>
              <a:gd name="T4" fmla="*/ T3 w 20159"/>
              <a:gd name="T5" fmla="*/ 10800 h 21600"/>
              <a:gd name="T6" fmla="+- 0 10447 368"/>
              <a:gd name="T7" fmla="*/ T6 w 20159"/>
              <a:gd name="T8" fmla="*/ 10800 h 21600"/>
              <a:gd name="T9" fmla="+- 0 10447 368"/>
              <a:gd name="T10" fmla="*/ T9 w 20159"/>
              <a:gd name="T11" fmla="*/ 10800 h 21600"/>
            </a:gdLst>
            <a:ahLst/>
            <a:cxnLst>
              <a:cxn ang="0">
                <a:pos x="T1" y="T2"/>
              </a:cxn>
              <a:cxn ang="0">
                <a:pos x="T4" y="T5"/>
              </a:cxn>
              <a:cxn ang="0">
                <a:pos x="T7" y="T8"/>
              </a:cxn>
              <a:cxn ang="0">
                <a:pos x="T10" y="T11"/>
              </a:cxn>
            </a:cxnLst>
            <a:rect l="0" t="0" r="r" b="b"/>
            <a:pathLst>
              <a:path w="20159" h="21600">
                <a:moveTo>
                  <a:pt x="7376" y="0"/>
                </a:moveTo>
                <a:cubicBezTo>
                  <a:pt x="14277" y="1601"/>
                  <a:pt x="21232" y="3221"/>
                  <a:pt x="20020" y="4468"/>
                </a:cubicBezTo>
                <a:cubicBezTo>
                  <a:pt x="18808" y="5716"/>
                  <a:pt x="158" y="6275"/>
                  <a:pt x="0" y="7448"/>
                </a:cubicBezTo>
                <a:cubicBezTo>
                  <a:pt x="-158" y="8621"/>
                  <a:pt x="18808" y="10241"/>
                  <a:pt x="18966" y="11544"/>
                </a:cubicBezTo>
                <a:cubicBezTo>
                  <a:pt x="19124" y="12848"/>
                  <a:pt x="2476" y="14095"/>
                  <a:pt x="1054" y="15268"/>
                </a:cubicBezTo>
                <a:cubicBezTo>
                  <a:pt x="-368" y="16442"/>
                  <a:pt x="8956" y="17559"/>
                  <a:pt x="10537" y="18620"/>
                </a:cubicBezTo>
                <a:cubicBezTo>
                  <a:pt x="12117" y="19682"/>
                  <a:pt x="11327" y="20631"/>
                  <a:pt x="10537" y="21600"/>
                </a:cubicBezTo>
              </a:path>
            </a:pathLst>
          </a:custGeom>
          <a:solidFill>
            <a:srgbClr val="DA1F28"/>
          </a:solidFill>
          <a:ln w="9525" cap="rnd" cmpd="sng">
            <a:solidFill>
              <a:srgbClr val="000000"/>
            </a:solidFill>
            <a:prstDash val="sysDot"/>
            <a:round/>
            <a:headEnd/>
            <a:tailEnd type="triangl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solidFill>
                <a:srgbClr val="FF0000"/>
              </a:solidFill>
              <a:latin typeface="Arial" panose="020B0604020202020204" pitchFamily="34" charset="0"/>
              <a:cs typeface="Arial" panose="020B0604020202020204" pitchFamily="34" charset="0"/>
              <a:sym typeface="Arial" panose="020B0604020202020204" pitchFamily="34" charset="0"/>
            </a:endParaRPr>
          </a:p>
        </p:txBody>
      </p:sp>
      <p:sp>
        <p:nvSpPr>
          <p:cNvPr id="9350" name="AutoShape 134"/>
          <p:cNvSpPr>
            <a:spLocks/>
          </p:cNvSpPr>
          <p:nvPr/>
        </p:nvSpPr>
        <p:spPr bwMode="auto">
          <a:xfrm>
            <a:off x="3900925" y="6554340"/>
            <a:ext cx="856692" cy="2919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a:solidFill>
                  <a:srgbClr val="FF0000"/>
                </a:solidFill>
                <a:latin typeface="Times New Roman" panose="02020603050405020304" pitchFamily="18" charset="0"/>
                <a:cs typeface="Times New Roman" panose="02020603050405020304" pitchFamily="18" charset="0"/>
                <a:sym typeface="Times New Roman" panose="02020603050405020304" pitchFamily="18" charset="0"/>
              </a:rPr>
              <a:t>Pollution</a:t>
            </a:r>
            <a:endParaRPr lang="en-US"/>
          </a:p>
        </p:txBody>
      </p:sp>
      <p:sp>
        <p:nvSpPr>
          <p:cNvPr id="9351" name="AutoShape 135"/>
          <p:cNvSpPr>
            <a:spLocks/>
          </p:cNvSpPr>
          <p:nvPr/>
        </p:nvSpPr>
        <p:spPr bwMode="auto">
          <a:xfrm rot="10800000">
            <a:off x="4595802" y="645"/>
            <a:ext cx="212586" cy="556851"/>
          </a:xfrm>
          <a:custGeom>
            <a:avLst/>
            <a:gdLst>
              <a:gd name="T0" fmla="+- 0 10447 368"/>
              <a:gd name="T1" fmla="*/ T0 w 20159"/>
              <a:gd name="T2" fmla="*/ 10800 h 21600"/>
              <a:gd name="T3" fmla="+- 0 10447 368"/>
              <a:gd name="T4" fmla="*/ T3 w 20159"/>
              <a:gd name="T5" fmla="*/ 10800 h 21600"/>
              <a:gd name="T6" fmla="+- 0 10447 368"/>
              <a:gd name="T7" fmla="*/ T6 w 20159"/>
              <a:gd name="T8" fmla="*/ 10800 h 21600"/>
              <a:gd name="T9" fmla="+- 0 10447 368"/>
              <a:gd name="T10" fmla="*/ T9 w 20159"/>
              <a:gd name="T11" fmla="*/ 10800 h 21600"/>
            </a:gdLst>
            <a:ahLst/>
            <a:cxnLst>
              <a:cxn ang="0">
                <a:pos x="T1" y="T2"/>
              </a:cxn>
              <a:cxn ang="0">
                <a:pos x="T4" y="T5"/>
              </a:cxn>
              <a:cxn ang="0">
                <a:pos x="T7" y="T8"/>
              </a:cxn>
              <a:cxn ang="0">
                <a:pos x="T10" y="T11"/>
              </a:cxn>
            </a:cxnLst>
            <a:rect l="0" t="0" r="r" b="b"/>
            <a:pathLst>
              <a:path w="20159" h="21600">
                <a:moveTo>
                  <a:pt x="7376" y="0"/>
                </a:moveTo>
                <a:cubicBezTo>
                  <a:pt x="14277" y="1601"/>
                  <a:pt x="21232" y="3221"/>
                  <a:pt x="20020" y="4468"/>
                </a:cubicBezTo>
                <a:cubicBezTo>
                  <a:pt x="18808" y="5716"/>
                  <a:pt x="158" y="6275"/>
                  <a:pt x="0" y="7448"/>
                </a:cubicBezTo>
                <a:cubicBezTo>
                  <a:pt x="-158" y="8621"/>
                  <a:pt x="18808" y="10241"/>
                  <a:pt x="18966" y="11544"/>
                </a:cubicBezTo>
                <a:cubicBezTo>
                  <a:pt x="19124" y="12848"/>
                  <a:pt x="2476" y="14095"/>
                  <a:pt x="1054" y="15268"/>
                </a:cubicBezTo>
                <a:cubicBezTo>
                  <a:pt x="-368" y="16442"/>
                  <a:pt x="8956" y="17559"/>
                  <a:pt x="10537" y="18620"/>
                </a:cubicBezTo>
                <a:cubicBezTo>
                  <a:pt x="12117" y="19682"/>
                  <a:pt x="11327" y="20631"/>
                  <a:pt x="10537" y="21600"/>
                </a:cubicBezTo>
              </a:path>
            </a:pathLst>
          </a:custGeom>
          <a:solidFill>
            <a:srgbClr val="FFFFFF"/>
          </a:solidFill>
          <a:ln w="9525" cap="rnd" cmpd="sng">
            <a:solidFill>
              <a:srgbClr val="000000"/>
            </a:solidFill>
            <a:prstDash val="sysDot"/>
            <a:round/>
            <a:headEnd/>
            <a:tailEnd type="triangle" w="med" len="me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0" tIns="0" rIns="0" bIns="0"/>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endParaRPr lang="en-US" sz="1799">
              <a:solidFill>
                <a:srgbClr val="FFFFFF"/>
              </a:solidFill>
              <a:latin typeface="Arial" panose="020B0604020202020204" pitchFamily="34" charset="0"/>
              <a:cs typeface="Arial" panose="020B0604020202020204" pitchFamily="34" charset="0"/>
              <a:sym typeface="Arial" panose="020B0604020202020204" pitchFamily="34" charset="0"/>
            </a:endParaRPr>
          </a:p>
        </p:txBody>
      </p:sp>
      <p:sp>
        <p:nvSpPr>
          <p:cNvPr id="9352" name="AutoShape 136"/>
          <p:cNvSpPr>
            <a:spLocks/>
          </p:cNvSpPr>
          <p:nvPr/>
        </p:nvSpPr>
        <p:spPr bwMode="auto">
          <a:xfrm>
            <a:off x="4646569" y="313179"/>
            <a:ext cx="2192498" cy="2919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rPr>
              <a:t>Pollution (@ All Phases)</a:t>
            </a:r>
            <a:endParaRPr lang="en-US"/>
          </a:p>
        </p:txBody>
      </p:sp>
      <p:sp>
        <p:nvSpPr>
          <p:cNvPr id="9353" name="AutoShape 137"/>
          <p:cNvSpPr>
            <a:spLocks/>
          </p:cNvSpPr>
          <p:nvPr/>
        </p:nvSpPr>
        <p:spPr bwMode="auto">
          <a:xfrm>
            <a:off x="391660" y="6424251"/>
            <a:ext cx="1438925" cy="29191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50767" tIns="50767" rIns="50767" bIns="50767"/>
          <a:lstStyle>
            <a:lvl1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1pPr>
            <a:lvl2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2pPr>
            <a:lvl3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3pPr>
            <a:lvl4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4pPr>
            <a:lvl5pPr>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5pPr>
            <a:lvl6pPr marL="13716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6pPr>
            <a:lvl7pPr marL="18288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7pPr>
            <a:lvl8pPr marL="22860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8pPr>
            <a:lvl9pPr marL="2743200" fontAlgn="base" hangingPunct="0">
              <a:spcBef>
                <a:spcPct val="0"/>
              </a:spcBef>
              <a:spcAft>
                <a:spcPct val="0"/>
              </a:spcAft>
              <a:defRPr sz="1200">
                <a:solidFill>
                  <a:srgbClr val="000000"/>
                </a:solidFill>
                <a:latin typeface="Helvetica" panose="020B0604020202020204" pitchFamily="34" charset="0"/>
                <a:ea typeface="Helvetica" panose="020B0604020202020204" pitchFamily="34" charset="0"/>
                <a:cs typeface="Helvetica" panose="020B0604020202020204" pitchFamily="34" charset="0"/>
                <a:sym typeface="Helvetica" panose="020B0604020202020204" pitchFamily="34" charset="0"/>
              </a:defRPr>
            </a:lvl9pPr>
          </a:lstStyle>
          <a:p>
            <a:pPr defTabSz="913833" eaLnBrk="1"/>
            <a:r>
              <a:rPr lang="en-US" b="1">
                <a:solidFill>
                  <a:srgbClr val="7030A0"/>
                </a:solidFill>
                <a:latin typeface="Times New Roman" panose="02020603050405020304" pitchFamily="18" charset="0"/>
                <a:cs typeface="Times New Roman" panose="02020603050405020304" pitchFamily="18" charset="0"/>
                <a:sym typeface="Times New Roman" panose="02020603050405020304" pitchFamily="18" charset="0"/>
              </a:rPr>
              <a:t>3</a:t>
            </a:r>
            <a:r>
              <a:rPr lang="en-US" b="1" baseline="30000">
                <a:solidFill>
                  <a:srgbClr val="7030A0"/>
                </a:solidFill>
                <a:latin typeface="Times New Roman" panose="02020603050405020304" pitchFamily="18" charset="0"/>
                <a:cs typeface="Times New Roman" panose="02020603050405020304" pitchFamily="18" charset="0"/>
                <a:sym typeface="Times New Roman" panose="02020603050405020304" pitchFamily="18" charset="0"/>
              </a:rPr>
              <a:t>rd</a:t>
            </a:r>
            <a:r>
              <a:rPr lang="en-US" b="1">
                <a:solidFill>
                  <a:srgbClr val="7030A0"/>
                </a:solidFill>
                <a:latin typeface="Times New Roman" panose="02020603050405020304" pitchFamily="18" charset="0"/>
                <a:cs typeface="Times New Roman" panose="02020603050405020304" pitchFamily="18" charset="0"/>
                <a:sym typeface="Times New Roman" panose="02020603050405020304" pitchFamily="18" charset="0"/>
              </a:rPr>
              <a:t> Party Logistics!</a:t>
            </a:r>
            <a:endParaRPr lang="en-US"/>
          </a:p>
        </p:txBody>
      </p:sp>
    </p:spTree>
    <p:extLst>
      <p:ext uri="{BB962C8B-B14F-4D97-AF65-F5344CB8AC3E}">
        <p14:creationId xmlns:p14="http://schemas.microsoft.com/office/powerpoint/2010/main" val="262818201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932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932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499"/>
                                          </p:stCondLst>
                                        </p:cTn>
                                        <p:tgtEl>
                                          <p:spTgt spid="933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93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499"/>
                                          </p:stCondLst>
                                        </p:cTn>
                                        <p:tgtEl>
                                          <p:spTgt spid="9336"/>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499"/>
                                          </p:stCondLst>
                                        </p:cTn>
                                        <p:tgtEl>
                                          <p:spTgt spid="933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499"/>
                                          </p:stCondLst>
                                        </p:cTn>
                                        <p:tgtEl>
                                          <p:spTgt spid="93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U_Template_Arial_B[1]">
  <a:themeElements>
    <a:clrScheme name="RU_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Formata_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U_Template_Formata_B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Formata_B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Formata_B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Formata_B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Formata_B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Formata_B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Formata_B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Formata_B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Formata_B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Formata_B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Formata_B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Formata_B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heme2">
  <a:themeElements>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U_Template_Verdana_G">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RU_Template_Verdana_G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_G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_G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_G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_G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_G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_G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_G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_G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_G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_G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_G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heme2" id="{268E7A63-5D7F-4799-9D96-6FAA530CEDEB}" vid="{72AC8607-FAB9-4733-8E5A-A480D3994BCC}"/>
    </a:ext>
  </a:extLst>
</a:theme>
</file>

<file path=ppt/theme/theme5.xml><?xml version="1.0" encoding="utf-8"?>
<a:theme xmlns:a="http://schemas.openxmlformats.org/drawingml/2006/main" name="5_Greening the Campus via Purchasing Presentation (Case Study)">
  <a:themeElements>
    <a:clrScheme name="">
      <a:dk1>
        <a:srgbClr val="000000"/>
      </a:dk1>
      <a:lt1>
        <a:srgbClr val="FFFFFF"/>
      </a:lt1>
      <a:dk2>
        <a:srgbClr val="000000"/>
      </a:dk2>
      <a:lt2>
        <a:srgbClr val="000000"/>
      </a:lt2>
      <a:accent1>
        <a:srgbClr val="C0C0C0"/>
      </a:accent1>
      <a:accent2>
        <a:srgbClr val="333399"/>
      </a:accent2>
      <a:accent3>
        <a:srgbClr val="FFFFFF"/>
      </a:accent3>
      <a:accent4>
        <a:srgbClr val="000000"/>
      </a:accent4>
      <a:accent5>
        <a:srgbClr val="DCDCDC"/>
      </a:accent5>
      <a:accent6>
        <a:srgbClr val="2D2D8A"/>
      </a:accent6>
      <a:hlink>
        <a:srgbClr val="009999"/>
      </a:hlink>
      <a:folHlink>
        <a:srgbClr val="99CC00"/>
      </a:folHlink>
    </a:clrScheme>
    <a:fontScheme name="3_Greening the Campus via Purchasing Presentation (Case Study)">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848589"/>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C0C0C0"/>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848589"/>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3_Greening the Campus via Purchasing Presentation (Case Stud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Greening the Campus via Purchasing Presentation (Case Study)">
  <a:themeElements>
    <a:clrScheme name="">
      <a:dk1>
        <a:srgbClr val="000000"/>
      </a:dk1>
      <a:lt1>
        <a:srgbClr val="FFFFFF"/>
      </a:lt1>
      <a:dk2>
        <a:srgbClr val="000000"/>
      </a:dk2>
      <a:lt2>
        <a:srgbClr val="808080"/>
      </a:lt2>
      <a:accent1>
        <a:srgbClr val="C0C0C0"/>
      </a:accent1>
      <a:accent2>
        <a:srgbClr val="333399"/>
      </a:accent2>
      <a:accent3>
        <a:srgbClr val="FFFFFF"/>
      </a:accent3>
      <a:accent4>
        <a:srgbClr val="000000"/>
      </a:accent4>
      <a:accent5>
        <a:srgbClr val="DCDCDC"/>
      </a:accent5>
      <a:accent6>
        <a:srgbClr val="2D2D8A"/>
      </a:accent6>
      <a:hlink>
        <a:srgbClr val="009999"/>
      </a:hlink>
      <a:folHlink>
        <a:srgbClr val="99CC00"/>
      </a:folHlink>
    </a:clrScheme>
    <a:fontScheme name="3_Greening the Campus via Purchasing Presentation (Case Study)">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848589"/>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C0C0C0"/>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848589"/>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3_Greening the Campus via Purchasing Presentation (Case Stud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Greening the Campus via Purchasing Presentation (Case Study)">
  <a:themeElements>
    <a:clrScheme name="">
      <a:dk1>
        <a:srgbClr val="000000"/>
      </a:dk1>
      <a:lt1>
        <a:srgbClr val="FFFFFF"/>
      </a:lt1>
      <a:dk2>
        <a:srgbClr val="000000"/>
      </a:dk2>
      <a:lt2>
        <a:srgbClr val="808080"/>
      </a:lt2>
      <a:accent1>
        <a:srgbClr val="C0C0C0"/>
      </a:accent1>
      <a:accent2>
        <a:srgbClr val="333399"/>
      </a:accent2>
      <a:accent3>
        <a:srgbClr val="FFFFFF"/>
      </a:accent3>
      <a:accent4>
        <a:srgbClr val="000000"/>
      </a:accent4>
      <a:accent5>
        <a:srgbClr val="DCDCDC"/>
      </a:accent5>
      <a:accent6>
        <a:srgbClr val="2D2D8A"/>
      </a:accent6>
      <a:hlink>
        <a:srgbClr val="009999"/>
      </a:hlink>
      <a:folHlink>
        <a:srgbClr val="99CC00"/>
      </a:folHlink>
    </a:clrScheme>
    <a:fontScheme name="3_Greening the Campus via Purchasing Presentation (Case Study)">
      <a:majorFont>
        <a:latin typeface="Times New Roman"/>
        <a:ea typeface="ヒラギノ明朝 ProN W3"/>
        <a:cs typeface="ヒラギノ明朝 ProN W3"/>
      </a:majorFont>
      <a:minorFont>
        <a:latin typeface="Times New Roman"/>
        <a:ea typeface="ヒラギノ明朝 ProN W3"/>
        <a:cs typeface="ヒラギノ明朝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848589"/>
            </a:solidFill>
            <a:effectLst/>
            <a:latin typeface="Times New Roman" charset="0"/>
            <a:ea typeface="ヒラギノ明朝 ProN W3" charset="0"/>
            <a:cs typeface="ヒラギノ明朝 ProN W3" charset="0"/>
            <a:sym typeface="Times New Roman" charset="0"/>
          </a:defRPr>
        </a:defPPr>
      </a:lstStyle>
    </a:spDef>
    <a:lnDef>
      <a:spPr bwMode="auto">
        <a:xfrm>
          <a:off x="0" y="0"/>
          <a:ext cx="1" cy="1"/>
        </a:xfrm>
        <a:custGeom>
          <a:avLst/>
          <a:gdLst/>
          <a:ahLst/>
          <a:cxnLst/>
          <a:rect l="0" t="0" r="0" b="0"/>
          <a:pathLst/>
        </a:custGeom>
        <a:solidFill>
          <a:srgbClr val="C0C0C0"/>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200" b="0" i="0" u="none" strike="noStrike" cap="none" normalizeH="0" baseline="0">
            <a:ln>
              <a:noFill/>
            </a:ln>
            <a:solidFill>
              <a:srgbClr val="848589"/>
            </a:solidFill>
            <a:effectLst/>
            <a:latin typeface="Times New Roman" charset="0"/>
            <a:ea typeface="ヒラギノ明朝 ProN W3" charset="0"/>
            <a:cs typeface="ヒラギノ明朝 ProN W3" charset="0"/>
            <a:sym typeface="Times New Roman" charset="0"/>
          </a:defRPr>
        </a:defPPr>
      </a:lstStyle>
    </a:lnDef>
  </a:objectDefaults>
  <a:extraClrSchemeLst>
    <a:extraClrScheme>
      <a:clrScheme name="3_Greening the Campus via Purchasing Presentation (Case Stud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RU_Template_Arial_G[1]">
  <a:themeElements>
    <a:clrScheme name="1_RU_Template_Arial_G[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RU_Template_Arial_G[1]">
      <a:majorFont>
        <a:latin typeface="Arial"/>
        <a:ea typeface="ヒラギノ角ゴ ProN W3"/>
        <a:cs typeface="ヒラギノ角ゴ ProN W3"/>
      </a:majorFont>
      <a:minorFont>
        <a:latin typeface="Arial"/>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spDef>
    <a:lnDef>
      <a:spPr bwMode="auto">
        <a:xfrm>
          <a:off x="0" y="0"/>
          <a:ext cx="1" cy="1"/>
        </a:xfrm>
        <a:custGeom>
          <a:avLst/>
          <a:gdLst/>
          <a:ahLst/>
          <a:cxnLst/>
          <a:rect l="0" t="0" r="0" b="0"/>
          <a:pathLst/>
        </a:custGeom>
        <a:solidFill>
          <a:srgbClr val="BBE0E3"/>
        </a:solidFill>
        <a:ln w="9525" cap="flat" cmpd="sng" algn="ctr">
          <a:solidFill>
            <a:srgbClr val="00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rgbClr val="000000"/>
            </a:solidFill>
            <a:effectLst/>
            <a:latin typeface="Arial" charset="0"/>
            <a:ea typeface="ヒラギノ角ゴ ProN W3" charset="0"/>
            <a:cs typeface="ヒラギノ角ゴ ProN W3" charset="0"/>
            <a:sym typeface="Arial" charset="0"/>
          </a:defRPr>
        </a:defPPr>
      </a:lstStyle>
    </a:lnDef>
  </a:objectDefaults>
  <a:extraClrSchemeLst>
    <a:extraClrScheme>
      <a:clrScheme name="1_RU_Template_Arial_G[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RBS_PowerPoint PPT Template">
  <a:themeElements>
    <a:clrScheme name="RBS_PowerPoint 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RBS_PowerPoint PPT Template">
      <a:majorFont>
        <a:latin typeface="Formata BQ Regular"/>
        <a:ea typeface=""/>
        <a:cs typeface=""/>
      </a:majorFont>
      <a:minorFont>
        <a:latin typeface="Formata BQ Regular"/>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BS_PowerPoint PPT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BS_PowerPoint PPT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BS_PowerPoint PPT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BS_PowerPoint PPT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BS_PowerPoint PPT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BS_PowerPoint PPT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BS_PowerPoint PPT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BS_PowerPoint PPT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BS_PowerPoint PPT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BS_PowerPoint PPT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BS_PowerPoint PPT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BS_PowerPoint PPT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aersk Line template (primary) 1">
    <a:dk1>
      <a:srgbClr val="000000"/>
    </a:dk1>
    <a:lt1>
      <a:srgbClr val="FFFFFF"/>
    </a:lt1>
    <a:dk2>
      <a:srgbClr val="B9DCEA"/>
    </a:dk2>
    <a:lt2>
      <a:srgbClr val="69B8D6"/>
    </a:lt2>
    <a:accent1>
      <a:srgbClr val="C3C3C3"/>
    </a:accent1>
    <a:accent2>
      <a:srgbClr val="E1E1E1"/>
    </a:accent2>
    <a:accent3>
      <a:srgbClr val="FFFFFF"/>
    </a:accent3>
    <a:accent4>
      <a:srgbClr val="000000"/>
    </a:accent4>
    <a:accent5>
      <a:srgbClr val="DEDEDE"/>
    </a:accent5>
    <a:accent6>
      <a:srgbClr val="CCCCCC"/>
    </a:accent6>
    <a:hlink>
      <a:srgbClr val="2F454E"/>
    </a:hlink>
    <a:folHlink>
      <a:srgbClr val="828F95"/>
    </a:folHlink>
  </a:clrScheme>
</a:themeOverride>
</file>

<file path=docProps/app.xml><?xml version="1.0" encoding="utf-8"?>
<Properties xmlns="http://schemas.openxmlformats.org/officeDocument/2006/extended-properties" xmlns:vt="http://schemas.openxmlformats.org/officeDocument/2006/docPropsVTypes">
  <Template/>
  <TotalTime>11666</TotalTime>
  <Words>2000</Words>
  <Application>Microsoft Office PowerPoint</Application>
  <PresentationFormat>On-screen Show (4:3)</PresentationFormat>
  <Paragraphs>377</Paragraphs>
  <Slides>30</Slides>
  <Notes>10</Notes>
  <HiddenSlides>0</HiddenSlides>
  <MMClips>0</MMClips>
  <ScaleCrop>false</ScaleCrop>
  <HeadingPairs>
    <vt:vector size="6" baseType="variant">
      <vt:variant>
        <vt:lpstr>Fonts Used</vt:lpstr>
      </vt:variant>
      <vt:variant>
        <vt:i4>16</vt:i4>
      </vt:variant>
      <vt:variant>
        <vt:lpstr>Theme</vt:lpstr>
      </vt:variant>
      <vt:variant>
        <vt:i4>10</vt:i4>
      </vt:variant>
      <vt:variant>
        <vt:lpstr>Slide Titles</vt:lpstr>
      </vt:variant>
      <vt:variant>
        <vt:i4>30</vt:i4>
      </vt:variant>
    </vt:vector>
  </HeadingPairs>
  <TitlesOfParts>
    <vt:vector size="56" baseType="lpstr">
      <vt:lpstr>Arial</vt:lpstr>
      <vt:lpstr>ArialMT</vt:lpstr>
      <vt:lpstr>Calibri</vt:lpstr>
      <vt:lpstr>Century Gothic</vt:lpstr>
      <vt:lpstr>Formata BQ Regular</vt:lpstr>
      <vt:lpstr>Georgia</vt:lpstr>
      <vt:lpstr>Helvetica</vt:lpstr>
      <vt:lpstr>Palatino Linotype</vt:lpstr>
      <vt:lpstr>Symbol</vt:lpstr>
      <vt:lpstr>Times</vt:lpstr>
      <vt:lpstr>Times New Roman</vt:lpstr>
      <vt:lpstr>Times New Roman Bold Italic</vt:lpstr>
      <vt:lpstr>Verdana</vt:lpstr>
      <vt:lpstr>Wingdings</vt:lpstr>
      <vt:lpstr>Wingdings 2</vt:lpstr>
      <vt:lpstr>ヒラギノ明朝 ProN W3</vt:lpstr>
      <vt:lpstr>Default Design</vt:lpstr>
      <vt:lpstr>Custom Design</vt:lpstr>
      <vt:lpstr>RU_Template_Arial_B[1]</vt:lpstr>
      <vt:lpstr>1_Theme2</vt:lpstr>
      <vt:lpstr>5_Greening the Campus via Purchasing Presentation (Case Study)</vt:lpstr>
      <vt:lpstr>7_Greening the Campus via Purchasing Presentation (Case Study)</vt:lpstr>
      <vt:lpstr>6_Greening the Campus via Purchasing Presentation (Case Study)</vt:lpstr>
      <vt:lpstr>1_RU_Template_Arial_G[1]</vt:lpstr>
      <vt:lpstr>RBS_PowerPoint PPT Template</vt:lpstr>
      <vt:lpstr>Civic</vt:lpstr>
      <vt:lpstr>Green Purchasing and Waste Impacts and Innovations</vt:lpstr>
      <vt:lpstr>PowerPoint Presentation</vt:lpstr>
      <vt:lpstr>PowerPoint Presentation</vt:lpstr>
      <vt:lpstr>What is a “Green” Supply Chain?</vt:lpstr>
      <vt:lpstr>Why consider the environment?</vt:lpstr>
      <vt:lpstr>Rutgers University  Product Climate/Waste Impact Research </vt:lpstr>
      <vt:lpstr>Product Climate/Waste Life Cycle</vt:lpstr>
      <vt:lpstr>PowerPoint Presentation</vt:lpstr>
      <vt:lpstr>PowerPoint Presentation</vt:lpstr>
      <vt:lpstr> Climate Change…Analyzing Supply Chain Risks and Responses Utilizing Big Data Analytics  Impact of “Any” Storm on the Supply Chain</vt:lpstr>
      <vt:lpstr>PowerPoint Presentation</vt:lpstr>
      <vt:lpstr>PowerPoint Presentation</vt:lpstr>
      <vt:lpstr>PowerPoint Presentation</vt:lpstr>
      <vt:lpstr>PowerPoint Presentation</vt:lpstr>
      <vt:lpstr>PowerPoint Presentation</vt:lpstr>
      <vt:lpstr>Projects From Recycled Plastic Polymers http://www.youtube.com/watch?v=0hE-ymdio44  http://www.youtube.com/watch?v=3dD3ml_t77Y&amp;feature=related </vt:lpstr>
      <vt:lpstr>PowerPoint Presentation</vt:lpstr>
      <vt:lpstr>PowerPoint Presentation</vt:lpstr>
      <vt:lpstr>PowerPoint Presentation</vt:lpstr>
      <vt:lpstr>30% Cost 25% Energy 35% Waste  Reduction Rutgers PC-Laptop Purchasing Program</vt:lpstr>
      <vt:lpstr>Supplier Responses</vt:lpstr>
      <vt:lpstr>35% Cost and Waste Reduction Rutgers Waste Management Contract</vt:lpstr>
      <vt:lpstr>New Sustainable Vision for Livingston Campus</vt:lpstr>
      <vt:lpstr>Global Corporate Social and Environmental Reporting = Performance=Customers</vt:lpstr>
      <vt:lpstr>Design and Develop the OSW Supply Chain</vt:lpstr>
      <vt:lpstr>PowerPoint Presentation</vt:lpstr>
      <vt:lpstr>  Corporate Social Responsibility Certificate Program Partnering for Greater Impact:  Managing Stakeholder &amp; Supply Chain Relationships</vt:lpstr>
      <vt:lpstr> Business and Manufacturing in Newark/Essex (greater Newark region) is highly diversified.</vt:lpstr>
      <vt:lpstr>PowerPoint Presentation</vt:lpstr>
      <vt:lpstr>Identify Product, Follow Product Through Supply Chain;  Making Value Chains Sustainable  </vt:lpstr>
    </vt:vector>
  </TitlesOfParts>
  <Company>NESCON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to test</dc:title>
  <dc:creator>K.Glasser</dc:creator>
  <cp:lastModifiedBy>Rinaldi, Steven</cp:lastModifiedBy>
  <cp:revision>142</cp:revision>
  <cp:lastPrinted>2019-11-11T02:14:22Z</cp:lastPrinted>
  <dcterms:created xsi:type="dcterms:W3CDTF">2006-06-13T20:42:32Z</dcterms:created>
  <dcterms:modified xsi:type="dcterms:W3CDTF">2019-11-21T20:27:31Z</dcterms:modified>
</cp:coreProperties>
</file>