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8"/>
    <p:sldMasterId id="2147483685" r:id="rId9"/>
  </p:sldMasterIdLst>
  <p:notesMasterIdLst>
    <p:notesMasterId r:id="rId154"/>
  </p:notesMasterIdLst>
  <p:sldIdLst>
    <p:sldId id="425"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4" r:id="rId27"/>
    <p:sldId id="275" r:id="rId28"/>
    <p:sldId id="276" r:id="rId29"/>
    <p:sldId id="277" r:id="rId30"/>
    <p:sldId id="278" r:id="rId31"/>
    <p:sldId id="279" r:id="rId32"/>
    <p:sldId id="280" r:id="rId33"/>
    <p:sldId id="283" r:id="rId34"/>
    <p:sldId id="284" r:id="rId35"/>
    <p:sldId id="285" r:id="rId36"/>
    <p:sldId id="287" r:id="rId37"/>
    <p:sldId id="288" r:id="rId38"/>
    <p:sldId id="295" r:id="rId39"/>
    <p:sldId id="297" r:id="rId40"/>
    <p:sldId id="298" r:id="rId41"/>
    <p:sldId id="299" r:id="rId42"/>
    <p:sldId id="301" r:id="rId43"/>
    <p:sldId id="302" r:id="rId44"/>
    <p:sldId id="304" r:id="rId45"/>
    <p:sldId id="305" r:id="rId46"/>
    <p:sldId id="306"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6" r:id="rId105"/>
    <p:sldId id="432" r:id="rId106"/>
    <p:sldId id="377" r:id="rId107"/>
    <p:sldId id="378" r:id="rId108"/>
    <p:sldId id="379" r:id="rId109"/>
    <p:sldId id="380" r:id="rId110"/>
    <p:sldId id="381" r:id="rId111"/>
    <p:sldId id="382" r:id="rId112"/>
    <p:sldId id="383" r:id="rId113"/>
    <p:sldId id="384" r:id="rId114"/>
    <p:sldId id="387" r:id="rId115"/>
    <p:sldId id="431" r:id="rId116"/>
    <p:sldId id="385" r:id="rId117"/>
    <p:sldId id="388" r:id="rId118"/>
    <p:sldId id="389" r:id="rId119"/>
    <p:sldId id="390" r:id="rId120"/>
    <p:sldId id="391" r:id="rId121"/>
    <p:sldId id="392" r:id="rId122"/>
    <p:sldId id="393" r:id="rId123"/>
    <p:sldId id="394" r:id="rId124"/>
    <p:sldId id="430" r:id="rId125"/>
    <p:sldId id="429" r:id="rId126"/>
    <p:sldId id="398" r:id="rId127"/>
    <p:sldId id="399" r:id="rId128"/>
    <p:sldId id="400" r:id="rId129"/>
    <p:sldId id="401" r:id="rId130"/>
    <p:sldId id="402" r:id="rId131"/>
    <p:sldId id="403" r:id="rId132"/>
    <p:sldId id="404" r:id="rId133"/>
    <p:sldId id="405" r:id="rId134"/>
    <p:sldId id="406" r:id="rId135"/>
    <p:sldId id="407" r:id="rId136"/>
    <p:sldId id="408" r:id="rId137"/>
    <p:sldId id="409" r:id="rId138"/>
    <p:sldId id="428" r:id="rId139"/>
    <p:sldId id="411" r:id="rId140"/>
    <p:sldId id="412" r:id="rId141"/>
    <p:sldId id="413" r:id="rId142"/>
    <p:sldId id="414" r:id="rId143"/>
    <p:sldId id="415" r:id="rId144"/>
    <p:sldId id="416" r:id="rId145"/>
    <p:sldId id="417" r:id="rId146"/>
    <p:sldId id="418" r:id="rId147"/>
    <p:sldId id="419" r:id="rId148"/>
    <p:sldId id="420" r:id="rId149"/>
    <p:sldId id="421" r:id="rId150"/>
    <p:sldId id="422" r:id="rId151"/>
    <p:sldId id="423" r:id="rId152"/>
    <p:sldId id="424" r:id="rId1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552EFB-7B63-4197-BDBF-3D91B8B1D43E}">
          <p14:sldIdLst>
            <p14:sldId id="425"/>
          </p14:sldIdLst>
        </p14:section>
        <p14:section name="Module 1" id="{D6E6FD0F-8223-4742-819A-41D0080EBB58}">
          <p14:sldIdLst>
            <p14:sldId id="257"/>
            <p14:sldId id="258"/>
            <p14:sldId id="259"/>
            <p14:sldId id="260"/>
            <p14:sldId id="261"/>
            <p14:sldId id="262"/>
            <p14:sldId id="263"/>
            <p14:sldId id="264"/>
            <p14:sldId id="265"/>
            <p14:sldId id="266"/>
            <p14:sldId id="267"/>
            <p14:sldId id="268"/>
            <p14:sldId id="269"/>
            <p14:sldId id="270"/>
          </p14:sldIdLst>
        </p14:section>
        <p14:section name="Module 2" id="{51BEADAF-8611-4617-B319-74D04E810BC7}">
          <p14:sldIdLst>
            <p14:sldId id="271"/>
            <p14:sldId id="272"/>
            <p14:sldId id="274"/>
            <p14:sldId id="275"/>
            <p14:sldId id="276"/>
            <p14:sldId id="277"/>
            <p14:sldId id="278"/>
            <p14:sldId id="279"/>
            <p14:sldId id="280"/>
            <p14:sldId id="283"/>
            <p14:sldId id="284"/>
            <p14:sldId id="285"/>
            <p14:sldId id="287"/>
            <p14:sldId id="288"/>
            <p14:sldId id="295"/>
            <p14:sldId id="297"/>
            <p14:sldId id="298"/>
            <p14:sldId id="299"/>
            <p14:sldId id="301"/>
            <p14:sldId id="302"/>
            <p14:sldId id="304"/>
            <p14:sldId id="305"/>
            <p14:sldId id="306"/>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Lst>
        </p14:section>
        <p14:section name="Module 3" id="{8A490800-D45A-4362-B112-C0E6FDE9ECC1}">
          <p14:sldIdLst>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Lst>
        </p14:section>
        <p14:section name="Module 4" id="{53B3C645-811B-4E41-A182-460FAAA4A88F}">
          <p14:sldIdLst>
            <p14:sldId id="371"/>
            <p14:sldId id="372"/>
            <p14:sldId id="373"/>
            <p14:sldId id="374"/>
            <p14:sldId id="376"/>
            <p14:sldId id="432"/>
            <p14:sldId id="377"/>
            <p14:sldId id="378"/>
            <p14:sldId id="379"/>
            <p14:sldId id="380"/>
            <p14:sldId id="381"/>
            <p14:sldId id="382"/>
            <p14:sldId id="383"/>
            <p14:sldId id="384"/>
            <p14:sldId id="387"/>
            <p14:sldId id="431"/>
            <p14:sldId id="385"/>
            <p14:sldId id="388"/>
            <p14:sldId id="389"/>
            <p14:sldId id="390"/>
          </p14:sldIdLst>
        </p14:section>
        <p14:section name="Module 5" id="{6DDAF0E6-B787-4A42-B3E4-59992CDC2224}">
          <p14:sldIdLst>
            <p14:sldId id="391"/>
            <p14:sldId id="392"/>
            <p14:sldId id="393"/>
            <p14:sldId id="394"/>
            <p14:sldId id="430"/>
            <p14:sldId id="429"/>
            <p14:sldId id="398"/>
            <p14:sldId id="399"/>
            <p14:sldId id="400"/>
            <p14:sldId id="401"/>
            <p14:sldId id="402"/>
            <p14:sldId id="403"/>
            <p14:sldId id="404"/>
            <p14:sldId id="405"/>
            <p14:sldId id="406"/>
            <p14:sldId id="407"/>
            <p14:sldId id="408"/>
            <p14:sldId id="409"/>
            <p14:sldId id="428"/>
            <p14:sldId id="411"/>
            <p14:sldId id="412"/>
            <p14:sldId id="413"/>
            <p14:sldId id="414"/>
          </p14:sldIdLst>
        </p14:section>
        <p14:section name="Module 6" id="{94AB3405-3B61-416D-BDB0-7C0902A6EA90}">
          <p14:sldIdLst>
            <p14:sldId id="415"/>
            <p14:sldId id="416"/>
            <p14:sldId id="417"/>
            <p14:sldId id="418"/>
            <p14:sldId id="419"/>
            <p14:sldId id="420"/>
            <p14:sldId id="421"/>
            <p14:sldId id="422"/>
            <p14:sldId id="423"/>
            <p14:sldId id="42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00" autoAdjust="0"/>
    <p:restoredTop sz="94624" autoAdjust="0"/>
  </p:normalViewPr>
  <p:slideViewPr>
    <p:cSldViewPr snapToGrid="0">
      <p:cViewPr varScale="1">
        <p:scale>
          <a:sx n="30" d="100"/>
          <a:sy n="30" d="100"/>
        </p:scale>
        <p:origin x="1236" y="20"/>
      </p:cViewPr>
      <p:guideLst>
        <p:guide orient="horz" pos="2160"/>
        <p:guide pos="3840"/>
      </p:guideLst>
    </p:cSldViewPr>
  </p:slideViewPr>
  <p:outlineViewPr>
    <p:cViewPr>
      <p:scale>
        <a:sx n="33" d="100"/>
        <a:sy n="33" d="100"/>
      </p:scale>
      <p:origin x="84" y="22944"/>
    </p:cViewPr>
  </p:outlineViewPr>
  <p:notesTextViewPr>
    <p:cViewPr>
      <p:scale>
        <a:sx n="1" d="1"/>
        <a:sy n="1" d="1"/>
      </p:scale>
      <p:origin x="0" y="0"/>
    </p:cViewPr>
  </p:notesTextViewPr>
  <p:sorterViewPr>
    <p:cViewPr>
      <p:scale>
        <a:sx n="100" d="100"/>
        <a:sy n="100" d="100"/>
      </p:scale>
      <p:origin x="0" y="-479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notesMaster" Target="notesMasters/notesMaster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customXml" Target="../customXml/item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presProps" Target="presProps.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32" Type="http://schemas.openxmlformats.org/officeDocument/2006/relationships/slide" Target="slides/slide123.xml"/><Relationship Id="rId140" Type="http://schemas.openxmlformats.org/officeDocument/2006/relationships/slide" Target="slides/slide131.xml"/><Relationship Id="rId145" Type="http://schemas.openxmlformats.org/officeDocument/2006/relationships/slide" Target="slides/slide136.xml"/><Relationship Id="rId153" Type="http://schemas.openxmlformats.org/officeDocument/2006/relationships/slide" Target="slides/slide144.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slide" Target="slides/slide126.xml"/><Relationship Id="rId143" Type="http://schemas.openxmlformats.org/officeDocument/2006/relationships/slide" Target="slides/slide134.xml"/><Relationship Id="rId148" Type="http://schemas.openxmlformats.org/officeDocument/2006/relationships/slide" Target="slides/slide139.xml"/><Relationship Id="rId151" Type="http://schemas.openxmlformats.org/officeDocument/2006/relationships/slide" Target="slides/slide142.xml"/><Relationship Id="rId156"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7" Type="http://schemas.openxmlformats.org/officeDocument/2006/relationships/customXml" Target="../customXml/item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theme" Target="theme/theme1.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8" Type="http://schemas.openxmlformats.org/officeDocument/2006/relationships/slideMaster" Target="slideMasters/slideMaster1.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1B2D3-6E8A-45F8-A909-002178AEF623}" type="doc">
      <dgm:prSet loTypeId="urn:microsoft.com/office/officeart/2005/8/layout/orgChart1" loCatId="hierarchy" qsTypeId="urn:microsoft.com/office/officeart/2005/8/quickstyle/simple1" qsCatId="simple" csTypeId="urn:microsoft.com/office/officeart/2005/8/colors/accent1_2" csCatId="accent1"/>
      <dgm:spPr/>
    </dgm:pt>
    <dgm:pt modelId="{C74AC9D6-12B3-4E72-BE29-16E4FB4BBD9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Definition of Solid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Waste</a:t>
          </a:r>
        </a:p>
      </dgm:t>
    </dgm:pt>
    <dgm:pt modelId="{CE9E292E-F32F-45E9-BDC8-207FAC5EBD07}" type="parTrans" cxnId="{86AEEE62-665E-4F43-9AC7-237AAE596410}">
      <dgm:prSet/>
      <dgm:spPr/>
    </dgm:pt>
    <dgm:pt modelId="{2F473D65-ECE2-41F8-B43F-61F71821D4E7}" type="sibTrans" cxnId="{86AEEE62-665E-4F43-9AC7-237AAE596410}">
      <dgm:prSet/>
      <dgm:spPr/>
    </dgm:pt>
    <dgm:pt modelId="{00C1DE0E-76C1-4CEB-A08E-45B452D713E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Definition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Hazardous Waste</a:t>
          </a:r>
        </a:p>
      </dgm:t>
    </dgm:pt>
    <dgm:pt modelId="{10566BAC-C6FB-4409-A972-953310570268}" type="parTrans" cxnId="{AF4F2E90-B30A-41FF-8239-9122F251C14A}">
      <dgm:prSet/>
      <dgm:spPr/>
    </dgm:pt>
    <dgm:pt modelId="{09C9D8C7-638F-4A6B-9D61-03BC83D37506}" type="sibTrans" cxnId="{AF4F2E90-B30A-41FF-8239-9122F251C14A}">
      <dgm:prSet/>
      <dgm:spPr/>
    </dgm:pt>
    <dgm:pt modelId="{D2D296A8-8F6E-4C77-BFE7-B9D6217AB72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Waste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Generation</a:t>
          </a:r>
        </a:p>
      </dgm:t>
    </dgm:pt>
    <dgm:pt modelId="{7902F3C9-3361-41B5-8128-E9E48C4B9C18}" type="parTrans" cxnId="{535D0309-1534-4566-8144-54F7A58AC9AC}">
      <dgm:prSet/>
      <dgm:spPr/>
    </dgm:pt>
    <dgm:pt modelId="{E7CD1507-F0B2-4F4D-B21F-EEE9FC8EB1AF}" type="sibTrans" cxnId="{535D0309-1534-4566-8144-54F7A58AC9AC}">
      <dgm:prSet/>
      <dgm:spPr/>
    </dgm:pt>
    <dgm:pt modelId="{9051D14C-891E-4DD3-BBFB-38AA8B58297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Waste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Management</a:t>
          </a:r>
        </a:p>
      </dgm:t>
    </dgm:pt>
    <dgm:pt modelId="{149BCDE4-F235-4042-A9EA-87D566A8969E}" type="parTrans" cxnId="{1339D68A-6178-43F2-8B4C-09E07DE9F094}">
      <dgm:prSet/>
      <dgm:spPr/>
    </dgm:pt>
    <dgm:pt modelId="{5D5974AE-DB7D-46BA-9A1E-97A943156B71}" type="sibTrans" cxnId="{1339D68A-6178-43F2-8B4C-09E07DE9F094}">
      <dgm:prSet/>
      <dgm:spPr/>
    </dgm:pt>
    <dgm:pt modelId="{62B11943-57BC-4EBF-B53B-E6431B8008CA}">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Implementation</a:t>
          </a:r>
        </a:p>
      </dgm:t>
    </dgm:pt>
    <dgm:pt modelId="{D495D1B4-6688-4E4C-961B-213A7B549CCA}" type="parTrans" cxnId="{A6413AD4-B1B0-414B-841E-F861195B45AA}">
      <dgm:prSet/>
      <dgm:spPr/>
    </dgm:pt>
    <dgm:pt modelId="{1F841AF1-52B2-436F-9D6F-B962E8F8EC9E}" type="sibTrans" cxnId="{A6413AD4-B1B0-414B-841E-F861195B45AA}">
      <dgm:prSet/>
      <dgm:spPr/>
    </dgm:pt>
    <dgm:pt modelId="{4DDCAF03-AF2D-4D39-A74A-6DAEA6C99D26}" type="pres">
      <dgm:prSet presAssocID="{0B91B2D3-6E8A-45F8-A909-002178AEF623}" presName="hierChild1" presStyleCnt="0">
        <dgm:presLayoutVars>
          <dgm:orgChart val="1"/>
          <dgm:chPref val="1"/>
          <dgm:dir/>
          <dgm:animOne val="branch"/>
          <dgm:animLvl val="lvl"/>
          <dgm:resizeHandles/>
        </dgm:presLayoutVars>
      </dgm:prSet>
      <dgm:spPr/>
    </dgm:pt>
    <dgm:pt modelId="{D8420720-1394-4C72-B9D1-FAA248BBD74E}" type="pres">
      <dgm:prSet presAssocID="{C74AC9D6-12B3-4E72-BE29-16E4FB4BBD9D}" presName="hierRoot1" presStyleCnt="0">
        <dgm:presLayoutVars>
          <dgm:hierBranch/>
        </dgm:presLayoutVars>
      </dgm:prSet>
      <dgm:spPr/>
    </dgm:pt>
    <dgm:pt modelId="{BCA4AAF9-46DA-4CC7-9047-8EB09AD5E539}" type="pres">
      <dgm:prSet presAssocID="{C74AC9D6-12B3-4E72-BE29-16E4FB4BBD9D}" presName="rootComposite1" presStyleCnt="0"/>
      <dgm:spPr/>
    </dgm:pt>
    <dgm:pt modelId="{F3F21A2C-8138-49A7-841D-66A57C39308E}" type="pres">
      <dgm:prSet presAssocID="{C74AC9D6-12B3-4E72-BE29-16E4FB4BBD9D}" presName="rootText1" presStyleLbl="node0" presStyleIdx="0" presStyleCnt="1">
        <dgm:presLayoutVars>
          <dgm:chPref val="3"/>
        </dgm:presLayoutVars>
      </dgm:prSet>
      <dgm:spPr/>
    </dgm:pt>
    <dgm:pt modelId="{37A0B48C-82BA-452E-AF6B-EB6ABCBF0D0F}" type="pres">
      <dgm:prSet presAssocID="{C74AC9D6-12B3-4E72-BE29-16E4FB4BBD9D}" presName="rootConnector1" presStyleLbl="node1" presStyleIdx="0" presStyleCnt="0"/>
      <dgm:spPr/>
    </dgm:pt>
    <dgm:pt modelId="{FABA62C6-7196-4884-97FE-087D9FBCF758}" type="pres">
      <dgm:prSet presAssocID="{C74AC9D6-12B3-4E72-BE29-16E4FB4BBD9D}" presName="hierChild2" presStyleCnt="0"/>
      <dgm:spPr/>
    </dgm:pt>
    <dgm:pt modelId="{CB8565AC-1D07-4185-9152-433554C0E4CA}" type="pres">
      <dgm:prSet presAssocID="{10566BAC-C6FB-4409-A972-953310570268}" presName="Name35" presStyleLbl="parChTrans1D2" presStyleIdx="0" presStyleCnt="1"/>
      <dgm:spPr/>
    </dgm:pt>
    <dgm:pt modelId="{2AB0FF33-8A66-4C75-A663-01987310C376}" type="pres">
      <dgm:prSet presAssocID="{00C1DE0E-76C1-4CEB-A08E-45B452D713E2}" presName="hierRoot2" presStyleCnt="0">
        <dgm:presLayoutVars>
          <dgm:hierBranch/>
        </dgm:presLayoutVars>
      </dgm:prSet>
      <dgm:spPr/>
    </dgm:pt>
    <dgm:pt modelId="{286FFB86-5D91-41DB-8764-AD27C2548D87}" type="pres">
      <dgm:prSet presAssocID="{00C1DE0E-76C1-4CEB-A08E-45B452D713E2}" presName="rootComposite" presStyleCnt="0"/>
      <dgm:spPr/>
    </dgm:pt>
    <dgm:pt modelId="{4F8F1249-33E8-49CE-BD3F-FBEE5BB7007A}" type="pres">
      <dgm:prSet presAssocID="{00C1DE0E-76C1-4CEB-A08E-45B452D713E2}" presName="rootText" presStyleLbl="node2" presStyleIdx="0" presStyleCnt="1">
        <dgm:presLayoutVars>
          <dgm:chPref val="3"/>
        </dgm:presLayoutVars>
      </dgm:prSet>
      <dgm:spPr/>
    </dgm:pt>
    <dgm:pt modelId="{F7B95EA9-4574-4CA6-9D3F-8E2E02918A6D}" type="pres">
      <dgm:prSet presAssocID="{00C1DE0E-76C1-4CEB-A08E-45B452D713E2}" presName="rootConnector" presStyleLbl="node2" presStyleIdx="0" presStyleCnt="1"/>
      <dgm:spPr/>
    </dgm:pt>
    <dgm:pt modelId="{38C4F78A-FCA5-4477-AF4B-B663D298DB54}" type="pres">
      <dgm:prSet presAssocID="{00C1DE0E-76C1-4CEB-A08E-45B452D713E2}" presName="hierChild4" presStyleCnt="0"/>
      <dgm:spPr/>
    </dgm:pt>
    <dgm:pt modelId="{E1AC4B35-6674-4813-90BC-1DFC6DA9A598}" type="pres">
      <dgm:prSet presAssocID="{7902F3C9-3361-41B5-8128-E9E48C4B9C18}" presName="Name35" presStyleLbl="parChTrans1D3" presStyleIdx="0" presStyleCnt="3"/>
      <dgm:spPr/>
    </dgm:pt>
    <dgm:pt modelId="{8B5DD6B5-D4EA-43DA-AC4E-1F7E6F92BF1B}" type="pres">
      <dgm:prSet presAssocID="{D2D296A8-8F6E-4C77-BFE7-B9D6217AB72B}" presName="hierRoot2" presStyleCnt="0">
        <dgm:presLayoutVars>
          <dgm:hierBranch val="r"/>
        </dgm:presLayoutVars>
      </dgm:prSet>
      <dgm:spPr/>
    </dgm:pt>
    <dgm:pt modelId="{879323A0-952A-43B8-8EC2-83890794431C}" type="pres">
      <dgm:prSet presAssocID="{D2D296A8-8F6E-4C77-BFE7-B9D6217AB72B}" presName="rootComposite" presStyleCnt="0"/>
      <dgm:spPr/>
    </dgm:pt>
    <dgm:pt modelId="{7BFEB531-816C-4EC3-8AE8-441F27CC2C3C}" type="pres">
      <dgm:prSet presAssocID="{D2D296A8-8F6E-4C77-BFE7-B9D6217AB72B}" presName="rootText" presStyleLbl="node3" presStyleIdx="0" presStyleCnt="3">
        <dgm:presLayoutVars>
          <dgm:chPref val="3"/>
        </dgm:presLayoutVars>
      </dgm:prSet>
      <dgm:spPr/>
    </dgm:pt>
    <dgm:pt modelId="{3982A844-9073-4027-A13A-97BE2F8EF32A}" type="pres">
      <dgm:prSet presAssocID="{D2D296A8-8F6E-4C77-BFE7-B9D6217AB72B}" presName="rootConnector" presStyleLbl="node3" presStyleIdx="0" presStyleCnt="3"/>
      <dgm:spPr/>
    </dgm:pt>
    <dgm:pt modelId="{3FBF025D-28D2-44AB-822E-91903F64B25B}" type="pres">
      <dgm:prSet presAssocID="{D2D296A8-8F6E-4C77-BFE7-B9D6217AB72B}" presName="hierChild4" presStyleCnt="0"/>
      <dgm:spPr/>
    </dgm:pt>
    <dgm:pt modelId="{F58506EF-0679-4DEF-93AF-C6386DACD69B}" type="pres">
      <dgm:prSet presAssocID="{D2D296A8-8F6E-4C77-BFE7-B9D6217AB72B}" presName="hierChild5" presStyleCnt="0"/>
      <dgm:spPr/>
    </dgm:pt>
    <dgm:pt modelId="{7F734240-B6A0-4490-B0D3-1D89ECDED77A}" type="pres">
      <dgm:prSet presAssocID="{149BCDE4-F235-4042-A9EA-87D566A8969E}" presName="Name35" presStyleLbl="parChTrans1D3" presStyleIdx="1" presStyleCnt="3"/>
      <dgm:spPr/>
    </dgm:pt>
    <dgm:pt modelId="{9EEB5030-40D7-438B-AB6F-8365A2978A6E}" type="pres">
      <dgm:prSet presAssocID="{9051D14C-891E-4DD3-BBFB-38AA8B58297F}" presName="hierRoot2" presStyleCnt="0">
        <dgm:presLayoutVars>
          <dgm:hierBranch val="r"/>
        </dgm:presLayoutVars>
      </dgm:prSet>
      <dgm:spPr/>
    </dgm:pt>
    <dgm:pt modelId="{5BCCDD2D-5E88-452C-987B-F27AD1FA02DF}" type="pres">
      <dgm:prSet presAssocID="{9051D14C-891E-4DD3-BBFB-38AA8B58297F}" presName="rootComposite" presStyleCnt="0"/>
      <dgm:spPr/>
    </dgm:pt>
    <dgm:pt modelId="{05BF108A-4BF0-4365-94EE-C45AA30CE86F}" type="pres">
      <dgm:prSet presAssocID="{9051D14C-891E-4DD3-BBFB-38AA8B58297F}" presName="rootText" presStyleLbl="node3" presStyleIdx="1" presStyleCnt="3">
        <dgm:presLayoutVars>
          <dgm:chPref val="3"/>
        </dgm:presLayoutVars>
      </dgm:prSet>
      <dgm:spPr/>
    </dgm:pt>
    <dgm:pt modelId="{3E18EC8D-644D-46D6-B5FF-2DB7C37BC0F0}" type="pres">
      <dgm:prSet presAssocID="{9051D14C-891E-4DD3-BBFB-38AA8B58297F}" presName="rootConnector" presStyleLbl="node3" presStyleIdx="1" presStyleCnt="3"/>
      <dgm:spPr/>
    </dgm:pt>
    <dgm:pt modelId="{D69CFA1E-F845-46D7-816C-CC0E7B0A61C9}" type="pres">
      <dgm:prSet presAssocID="{9051D14C-891E-4DD3-BBFB-38AA8B58297F}" presName="hierChild4" presStyleCnt="0"/>
      <dgm:spPr/>
    </dgm:pt>
    <dgm:pt modelId="{E06E4FA8-9E22-4CBC-8220-CCC54385FD78}" type="pres">
      <dgm:prSet presAssocID="{9051D14C-891E-4DD3-BBFB-38AA8B58297F}" presName="hierChild5" presStyleCnt="0"/>
      <dgm:spPr/>
    </dgm:pt>
    <dgm:pt modelId="{73B93E90-5740-4E8F-A61F-71AFEA51CA7C}" type="pres">
      <dgm:prSet presAssocID="{D495D1B4-6688-4E4C-961B-213A7B549CCA}" presName="Name35" presStyleLbl="parChTrans1D3" presStyleIdx="2" presStyleCnt="3"/>
      <dgm:spPr/>
    </dgm:pt>
    <dgm:pt modelId="{38471571-C637-46DF-BDF4-7831B4AC09D5}" type="pres">
      <dgm:prSet presAssocID="{62B11943-57BC-4EBF-B53B-E6431B8008CA}" presName="hierRoot2" presStyleCnt="0">
        <dgm:presLayoutVars>
          <dgm:hierBranch val="r"/>
        </dgm:presLayoutVars>
      </dgm:prSet>
      <dgm:spPr/>
    </dgm:pt>
    <dgm:pt modelId="{BDB30B60-D195-43F3-BE80-03A0E3171B35}" type="pres">
      <dgm:prSet presAssocID="{62B11943-57BC-4EBF-B53B-E6431B8008CA}" presName="rootComposite" presStyleCnt="0"/>
      <dgm:spPr/>
    </dgm:pt>
    <dgm:pt modelId="{BD28AE69-CF43-420B-91CB-4955D7E2E9D1}" type="pres">
      <dgm:prSet presAssocID="{62B11943-57BC-4EBF-B53B-E6431B8008CA}" presName="rootText" presStyleLbl="node3" presStyleIdx="2" presStyleCnt="3">
        <dgm:presLayoutVars>
          <dgm:chPref val="3"/>
        </dgm:presLayoutVars>
      </dgm:prSet>
      <dgm:spPr/>
    </dgm:pt>
    <dgm:pt modelId="{3D4270AE-57A6-42F3-A983-17CCECD25B94}" type="pres">
      <dgm:prSet presAssocID="{62B11943-57BC-4EBF-B53B-E6431B8008CA}" presName="rootConnector" presStyleLbl="node3" presStyleIdx="2" presStyleCnt="3"/>
      <dgm:spPr/>
    </dgm:pt>
    <dgm:pt modelId="{9596AD6A-0B86-4CE9-BF61-00C3A1B6C373}" type="pres">
      <dgm:prSet presAssocID="{62B11943-57BC-4EBF-B53B-E6431B8008CA}" presName="hierChild4" presStyleCnt="0"/>
      <dgm:spPr/>
    </dgm:pt>
    <dgm:pt modelId="{DCB9199D-9E47-4E7F-8E6D-7EC70BEEDD99}" type="pres">
      <dgm:prSet presAssocID="{62B11943-57BC-4EBF-B53B-E6431B8008CA}" presName="hierChild5" presStyleCnt="0"/>
      <dgm:spPr/>
    </dgm:pt>
    <dgm:pt modelId="{8A15C102-B573-4002-9E29-75879624ED92}" type="pres">
      <dgm:prSet presAssocID="{00C1DE0E-76C1-4CEB-A08E-45B452D713E2}" presName="hierChild5" presStyleCnt="0"/>
      <dgm:spPr/>
    </dgm:pt>
    <dgm:pt modelId="{AB83A0D4-30BB-4244-A5F9-429DCE22FB41}" type="pres">
      <dgm:prSet presAssocID="{C74AC9D6-12B3-4E72-BE29-16E4FB4BBD9D}" presName="hierChild3" presStyleCnt="0"/>
      <dgm:spPr/>
    </dgm:pt>
  </dgm:ptLst>
  <dgm:cxnLst>
    <dgm:cxn modelId="{F1F37F00-3EC5-4DD8-9FC1-35E05B0A4DB7}" type="presOf" srcId="{00C1DE0E-76C1-4CEB-A08E-45B452D713E2}" destId="{4F8F1249-33E8-49CE-BD3F-FBEE5BB7007A}" srcOrd="0" destOrd="0" presId="urn:microsoft.com/office/officeart/2005/8/layout/orgChart1"/>
    <dgm:cxn modelId="{DA89FA38-A10E-445A-B8DD-5F1D1B67F9DD}" type="presOf" srcId="{9051D14C-891E-4DD3-BBFB-38AA8B58297F}" destId="{3E18EC8D-644D-46D6-B5FF-2DB7C37BC0F0}" srcOrd="1" destOrd="0" presId="urn:microsoft.com/office/officeart/2005/8/layout/orgChart1"/>
    <dgm:cxn modelId="{AF4F2E90-B30A-41FF-8239-9122F251C14A}" srcId="{C74AC9D6-12B3-4E72-BE29-16E4FB4BBD9D}" destId="{00C1DE0E-76C1-4CEB-A08E-45B452D713E2}" srcOrd="0" destOrd="0" parTransId="{10566BAC-C6FB-4409-A972-953310570268}" sibTransId="{09C9D8C7-638F-4A6B-9D61-03BC83D37506}"/>
    <dgm:cxn modelId="{12DF4BBC-36E5-4A65-B863-080C0909DB54}" type="presOf" srcId="{C74AC9D6-12B3-4E72-BE29-16E4FB4BBD9D}" destId="{37A0B48C-82BA-452E-AF6B-EB6ABCBF0D0F}" srcOrd="1" destOrd="0" presId="urn:microsoft.com/office/officeart/2005/8/layout/orgChart1"/>
    <dgm:cxn modelId="{80BB5AA0-5965-452E-ACC9-04B1534B21B4}" type="presOf" srcId="{149BCDE4-F235-4042-A9EA-87D566A8969E}" destId="{7F734240-B6A0-4490-B0D3-1D89ECDED77A}" srcOrd="0" destOrd="0" presId="urn:microsoft.com/office/officeart/2005/8/layout/orgChart1"/>
    <dgm:cxn modelId="{F0A508F4-7D4E-422E-BDBB-D107341E3097}" type="presOf" srcId="{00C1DE0E-76C1-4CEB-A08E-45B452D713E2}" destId="{F7B95EA9-4574-4CA6-9D3F-8E2E02918A6D}" srcOrd="1" destOrd="0" presId="urn:microsoft.com/office/officeart/2005/8/layout/orgChart1"/>
    <dgm:cxn modelId="{F7280AC7-1DE1-40F2-8592-937622E1D34F}" type="presOf" srcId="{62B11943-57BC-4EBF-B53B-E6431B8008CA}" destId="{3D4270AE-57A6-42F3-A983-17CCECD25B94}" srcOrd="1" destOrd="0" presId="urn:microsoft.com/office/officeart/2005/8/layout/orgChart1"/>
    <dgm:cxn modelId="{86AEEE62-665E-4F43-9AC7-237AAE596410}" srcId="{0B91B2D3-6E8A-45F8-A909-002178AEF623}" destId="{C74AC9D6-12B3-4E72-BE29-16E4FB4BBD9D}" srcOrd="0" destOrd="0" parTransId="{CE9E292E-F32F-45E9-BDC8-207FAC5EBD07}" sibTransId="{2F473D65-ECE2-41F8-B43F-61F71821D4E7}"/>
    <dgm:cxn modelId="{A6413AD4-B1B0-414B-841E-F861195B45AA}" srcId="{00C1DE0E-76C1-4CEB-A08E-45B452D713E2}" destId="{62B11943-57BC-4EBF-B53B-E6431B8008CA}" srcOrd="2" destOrd="0" parTransId="{D495D1B4-6688-4E4C-961B-213A7B549CCA}" sibTransId="{1F841AF1-52B2-436F-9D6F-B962E8F8EC9E}"/>
    <dgm:cxn modelId="{1339D68A-6178-43F2-8B4C-09E07DE9F094}" srcId="{00C1DE0E-76C1-4CEB-A08E-45B452D713E2}" destId="{9051D14C-891E-4DD3-BBFB-38AA8B58297F}" srcOrd="1" destOrd="0" parTransId="{149BCDE4-F235-4042-A9EA-87D566A8969E}" sibTransId="{5D5974AE-DB7D-46BA-9A1E-97A943156B71}"/>
    <dgm:cxn modelId="{43C2A64B-6614-4D57-A196-CF147767CE5C}" type="presOf" srcId="{0B91B2D3-6E8A-45F8-A909-002178AEF623}" destId="{4DDCAF03-AF2D-4D39-A74A-6DAEA6C99D26}" srcOrd="0" destOrd="0" presId="urn:microsoft.com/office/officeart/2005/8/layout/orgChart1"/>
    <dgm:cxn modelId="{1A52FD71-6B04-42BA-BB59-CDA5A6DD50E5}" type="presOf" srcId="{62B11943-57BC-4EBF-B53B-E6431B8008CA}" destId="{BD28AE69-CF43-420B-91CB-4955D7E2E9D1}" srcOrd="0" destOrd="0" presId="urn:microsoft.com/office/officeart/2005/8/layout/orgChart1"/>
    <dgm:cxn modelId="{4795D5EA-99AD-4732-ACC5-24205F839DA7}" type="presOf" srcId="{7902F3C9-3361-41B5-8128-E9E48C4B9C18}" destId="{E1AC4B35-6674-4813-90BC-1DFC6DA9A598}" srcOrd="0" destOrd="0" presId="urn:microsoft.com/office/officeart/2005/8/layout/orgChart1"/>
    <dgm:cxn modelId="{AE53105B-7462-4153-9F51-96A76CC72F11}" type="presOf" srcId="{C74AC9D6-12B3-4E72-BE29-16E4FB4BBD9D}" destId="{F3F21A2C-8138-49A7-841D-66A57C39308E}" srcOrd="0" destOrd="0" presId="urn:microsoft.com/office/officeart/2005/8/layout/orgChart1"/>
    <dgm:cxn modelId="{535D0309-1534-4566-8144-54F7A58AC9AC}" srcId="{00C1DE0E-76C1-4CEB-A08E-45B452D713E2}" destId="{D2D296A8-8F6E-4C77-BFE7-B9D6217AB72B}" srcOrd="0" destOrd="0" parTransId="{7902F3C9-3361-41B5-8128-E9E48C4B9C18}" sibTransId="{E7CD1507-F0B2-4F4D-B21F-EEE9FC8EB1AF}"/>
    <dgm:cxn modelId="{E40EE6B4-6F55-4E03-B5F1-DB82CF546694}" type="presOf" srcId="{9051D14C-891E-4DD3-BBFB-38AA8B58297F}" destId="{05BF108A-4BF0-4365-94EE-C45AA30CE86F}" srcOrd="0" destOrd="0" presId="urn:microsoft.com/office/officeart/2005/8/layout/orgChart1"/>
    <dgm:cxn modelId="{9DE17436-EB97-4EC2-A650-5D65776FB95F}" type="presOf" srcId="{D2D296A8-8F6E-4C77-BFE7-B9D6217AB72B}" destId="{3982A844-9073-4027-A13A-97BE2F8EF32A}" srcOrd="1" destOrd="0" presId="urn:microsoft.com/office/officeart/2005/8/layout/orgChart1"/>
    <dgm:cxn modelId="{25B853FC-65C4-47CA-8618-BFD138B77A47}" type="presOf" srcId="{D495D1B4-6688-4E4C-961B-213A7B549CCA}" destId="{73B93E90-5740-4E8F-A61F-71AFEA51CA7C}" srcOrd="0" destOrd="0" presId="urn:microsoft.com/office/officeart/2005/8/layout/orgChart1"/>
    <dgm:cxn modelId="{5274C699-51AF-4C9D-AA22-BE8772CCF13D}" type="presOf" srcId="{D2D296A8-8F6E-4C77-BFE7-B9D6217AB72B}" destId="{7BFEB531-816C-4EC3-8AE8-441F27CC2C3C}" srcOrd="0" destOrd="0" presId="urn:microsoft.com/office/officeart/2005/8/layout/orgChart1"/>
    <dgm:cxn modelId="{907C7203-3437-42E6-8ABF-3FE44B63FA99}" type="presOf" srcId="{10566BAC-C6FB-4409-A972-953310570268}" destId="{CB8565AC-1D07-4185-9152-433554C0E4CA}" srcOrd="0" destOrd="0" presId="urn:microsoft.com/office/officeart/2005/8/layout/orgChart1"/>
    <dgm:cxn modelId="{886BF3FE-C691-4CAD-A314-2E276FBEF255}" type="presParOf" srcId="{4DDCAF03-AF2D-4D39-A74A-6DAEA6C99D26}" destId="{D8420720-1394-4C72-B9D1-FAA248BBD74E}" srcOrd="0" destOrd="0" presId="urn:microsoft.com/office/officeart/2005/8/layout/orgChart1"/>
    <dgm:cxn modelId="{031B607B-3CE7-4410-AA48-C2D3028A2825}" type="presParOf" srcId="{D8420720-1394-4C72-B9D1-FAA248BBD74E}" destId="{BCA4AAF9-46DA-4CC7-9047-8EB09AD5E539}" srcOrd="0" destOrd="0" presId="urn:microsoft.com/office/officeart/2005/8/layout/orgChart1"/>
    <dgm:cxn modelId="{0FA11191-9316-4B52-9E99-A86CB9D18152}" type="presParOf" srcId="{BCA4AAF9-46DA-4CC7-9047-8EB09AD5E539}" destId="{F3F21A2C-8138-49A7-841D-66A57C39308E}" srcOrd="0" destOrd="0" presId="urn:microsoft.com/office/officeart/2005/8/layout/orgChart1"/>
    <dgm:cxn modelId="{D5D35D38-A1C8-46AA-B5E3-7C7B3DCD3DD9}" type="presParOf" srcId="{BCA4AAF9-46DA-4CC7-9047-8EB09AD5E539}" destId="{37A0B48C-82BA-452E-AF6B-EB6ABCBF0D0F}" srcOrd="1" destOrd="0" presId="urn:microsoft.com/office/officeart/2005/8/layout/orgChart1"/>
    <dgm:cxn modelId="{CDB6972D-D5F3-4716-977F-001CEABB09FF}" type="presParOf" srcId="{D8420720-1394-4C72-B9D1-FAA248BBD74E}" destId="{FABA62C6-7196-4884-97FE-087D9FBCF758}" srcOrd="1" destOrd="0" presId="urn:microsoft.com/office/officeart/2005/8/layout/orgChart1"/>
    <dgm:cxn modelId="{9911B352-FC43-488D-9580-E2CCC9BAE637}" type="presParOf" srcId="{FABA62C6-7196-4884-97FE-087D9FBCF758}" destId="{CB8565AC-1D07-4185-9152-433554C0E4CA}" srcOrd="0" destOrd="0" presId="urn:microsoft.com/office/officeart/2005/8/layout/orgChart1"/>
    <dgm:cxn modelId="{A9753EF9-60BB-4934-B35F-357AFEAA3D49}" type="presParOf" srcId="{FABA62C6-7196-4884-97FE-087D9FBCF758}" destId="{2AB0FF33-8A66-4C75-A663-01987310C376}" srcOrd="1" destOrd="0" presId="urn:microsoft.com/office/officeart/2005/8/layout/orgChart1"/>
    <dgm:cxn modelId="{87D76897-0521-458C-BCDF-829034D939DF}" type="presParOf" srcId="{2AB0FF33-8A66-4C75-A663-01987310C376}" destId="{286FFB86-5D91-41DB-8764-AD27C2548D87}" srcOrd="0" destOrd="0" presId="urn:microsoft.com/office/officeart/2005/8/layout/orgChart1"/>
    <dgm:cxn modelId="{85367BE4-B1DE-4E00-820E-1A54E4D4EB6A}" type="presParOf" srcId="{286FFB86-5D91-41DB-8764-AD27C2548D87}" destId="{4F8F1249-33E8-49CE-BD3F-FBEE5BB7007A}" srcOrd="0" destOrd="0" presId="urn:microsoft.com/office/officeart/2005/8/layout/orgChart1"/>
    <dgm:cxn modelId="{49C3416B-E001-40F2-A346-0CD0178729E1}" type="presParOf" srcId="{286FFB86-5D91-41DB-8764-AD27C2548D87}" destId="{F7B95EA9-4574-4CA6-9D3F-8E2E02918A6D}" srcOrd="1" destOrd="0" presId="urn:microsoft.com/office/officeart/2005/8/layout/orgChart1"/>
    <dgm:cxn modelId="{D48316A0-D561-4BB0-A743-431D2ACC4B50}" type="presParOf" srcId="{2AB0FF33-8A66-4C75-A663-01987310C376}" destId="{38C4F78A-FCA5-4477-AF4B-B663D298DB54}" srcOrd="1" destOrd="0" presId="urn:microsoft.com/office/officeart/2005/8/layout/orgChart1"/>
    <dgm:cxn modelId="{4EFBC4F0-E69E-470E-A0DA-F33937E7482E}" type="presParOf" srcId="{38C4F78A-FCA5-4477-AF4B-B663D298DB54}" destId="{E1AC4B35-6674-4813-90BC-1DFC6DA9A598}" srcOrd="0" destOrd="0" presId="urn:microsoft.com/office/officeart/2005/8/layout/orgChart1"/>
    <dgm:cxn modelId="{AC97990E-ACEA-47A8-9412-98C3D10AC2C8}" type="presParOf" srcId="{38C4F78A-FCA5-4477-AF4B-B663D298DB54}" destId="{8B5DD6B5-D4EA-43DA-AC4E-1F7E6F92BF1B}" srcOrd="1" destOrd="0" presId="urn:microsoft.com/office/officeart/2005/8/layout/orgChart1"/>
    <dgm:cxn modelId="{60C4ECBC-3A27-4E51-9A9A-7F6DE0367A2C}" type="presParOf" srcId="{8B5DD6B5-D4EA-43DA-AC4E-1F7E6F92BF1B}" destId="{879323A0-952A-43B8-8EC2-83890794431C}" srcOrd="0" destOrd="0" presId="urn:microsoft.com/office/officeart/2005/8/layout/orgChart1"/>
    <dgm:cxn modelId="{4ADEFA91-1EF4-4690-A2D7-0B1D56B203AD}" type="presParOf" srcId="{879323A0-952A-43B8-8EC2-83890794431C}" destId="{7BFEB531-816C-4EC3-8AE8-441F27CC2C3C}" srcOrd="0" destOrd="0" presId="urn:microsoft.com/office/officeart/2005/8/layout/orgChart1"/>
    <dgm:cxn modelId="{3AD73B14-FC36-4F8F-8CD6-738D401964C3}" type="presParOf" srcId="{879323A0-952A-43B8-8EC2-83890794431C}" destId="{3982A844-9073-4027-A13A-97BE2F8EF32A}" srcOrd="1" destOrd="0" presId="urn:microsoft.com/office/officeart/2005/8/layout/orgChart1"/>
    <dgm:cxn modelId="{1334DE6C-30DD-43F9-BE20-81859DA2BE1C}" type="presParOf" srcId="{8B5DD6B5-D4EA-43DA-AC4E-1F7E6F92BF1B}" destId="{3FBF025D-28D2-44AB-822E-91903F64B25B}" srcOrd="1" destOrd="0" presId="urn:microsoft.com/office/officeart/2005/8/layout/orgChart1"/>
    <dgm:cxn modelId="{F84E54ED-4802-4D55-8691-679F896BC842}" type="presParOf" srcId="{8B5DD6B5-D4EA-43DA-AC4E-1F7E6F92BF1B}" destId="{F58506EF-0679-4DEF-93AF-C6386DACD69B}" srcOrd="2" destOrd="0" presId="urn:microsoft.com/office/officeart/2005/8/layout/orgChart1"/>
    <dgm:cxn modelId="{E99809DC-FA9F-476F-9912-590868B87511}" type="presParOf" srcId="{38C4F78A-FCA5-4477-AF4B-B663D298DB54}" destId="{7F734240-B6A0-4490-B0D3-1D89ECDED77A}" srcOrd="2" destOrd="0" presId="urn:microsoft.com/office/officeart/2005/8/layout/orgChart1"/>
    <dgm:cxn modelId="{05696D9C-6A68-44A5-A28B-DF02D81BAD75}" type="presParOf" srcId="{38C4F78A-FCA5-4477-AF4B-B663D298DB54}" destId="{9EEB5030-40D7-438B-AB6F-8365A2978A6E}" srcOrd="3" destOrd="0" presId="urn:microsoft.com/office/officeart/2005/8/layout/orgChart1"/>
    <dgm:cxn modelId="{BB89F9BB-8BB5-43B3-8275-D6F0961BB883}" type="presParOf" srcId="{9EEB5030-40D7-438B-AB6F-8365A2978A6E}" destId="{5BCCDD2D-5E88-452C-987B-F27AD1FA02DF}" srcOrd="0" destOrd="0" presId="urn:microsoft.com/office/officeart/2005/8/layout/orgChart1"/>
    <dgm:cxn modelId="{140188FB-0AD6-4D3A-81E3-9B638D04F648}" type="presParOf" srcId="{5BCCDD2D-5E88-452C-987B-F27AD1FA02DF}" destId="{05BF108A-4BF0-4365-94EE-C45AA30CE86F}" srcOrd="0" destOrd="0" presId="urn:microsoft.com/office/officeart/2005/8/layout/orgChart1"/>
    <dgm:cxn modelId="{856BC38C-BD83-4BEB-8D24-F3139F9778A1}" type="presParOf" srcId="{5BCCDD2D-5E88-452C-987B-F27AD1FA02DF}" destId="{3E18EC8D-644D-46D6-B5FF-2DB7C37BC0F0}" srcOrd="1" destOrd="0" presId="urn:microsoft.com/office/officeart/2005/8/layout/orgChart1"/>
    <dgm:cxn modelId="{C7136C9B-0AFE-4C68-99FA-3239F805FD1F}" type="presParOf" srcId="{9EEB5030-40D7-438B-AB6F-8365A2978A6E}" destId="{D69CFA1E-F845-46D7-816C-CC0E7B0A61C9}" srcOrd="1" destOrd="0" presId="urn:microsoft.com/office/officeart/2005/8/layout/orgChart1"/>
    <dgm:cxn modelId="{73EE18CA-D331-404D-A6A2-6C19D6F15A33}" type="presParOf" srcId="{9EEB5030-40D7-438B-AB6F-8365A2978A6E}" destId="{E06E4FA8-9E22-4CBC-8220-CCC54385FD78}" srcOrd="2" destOrd="0" presId="urn:microsoft.com/office/officeart/2005/8/layout/orgChart1"/>
    <dgm:cxn modelId="{D25A1BEC-FF82-45E4-AEDC-7382D19F87F9}" type="presParOf" srcId="{38C4F78A-FCA5-4477-AF4B-B663D298DB54}" destId="{73B93E90-5740-4E8F-A61F-71AFEA51CA7C}" srcOrd="4" destOrd="0" presId="urn:microsoft.com/office/officeart/2005/8/layout/orgChart1"/>
    <dgm:cxn modelId="{14749CB0-EB3B-42CF-99CB-69794C0B25BA}" type="presParOf" srcId="{38C4F78A-FCA5-4477-AF4B-B663D298DB54}" destId="{38471571-C637-46DF-BDF4-7831B4AC09D5}" srcOrd="5" destOrd="0" presId="urn:microsoft.com/office/officeart/2005/8/layout/orgChart1"/>
    <dgm:cxn modelId="{DC5A7749-D7C4-48ED-919C-B0DACA6D6F70}" type="presParOf" srcId="{38471571-C637-46DF-BDF4-7831B4AC09D5}" destId="{BDB30B60-D195-43F3-BE80-03A0E3171B35}" srcOrd="0" destOrd="0" presId="urn:microsoft.com/office/officeart/2005/8/layout/orgChart1"/>
    <dgm:cxn modelId="{A3E08CA7-FE1D-4050-9A53-61D40BA81B82}" type="presParOf" srcId="{BDB30B60-D195-43F3-BE80-03A0E3171B35}" destId="{BD28AE69-CF43-420B-91CB-4955D7E2E9D1}" srcOrd="0" destOrd="0" presId="urn:microsoft.com/office/officeart/2005/8/layout/orgChart1"/>
    <dgm:cxn modelId="{579C6F36-2C4C-4945-82C9-C77F4915F247}" type="presParOf" srcId="{BDB30B60-D195-43F3-BE80-03A0E3171B35}" destId="{3D4270AE-57A6-42F3-A983-17CCECD25B94}" srcOrd="1" destOrd="0" presId="urn:microsoft.com/office/officeart/2005/8/layout/orgChart1"/>
    <dgm:cxn modelId="{82D35616-5B4C-4BB6-90E9-670ECE14921C}" type="presParOf" srcId="{38471571-C637-46DF-BDF4-7831B4AC09D5}" destId="{9596AD6A-0B86-4CE9-BF61-00C3A1B6C373}" srcOrd="1" destOrd="0" presId="urn:microsoft.com/office/officeart/2005/8/layout/orgChart1"/>
    <dgm:cxn modelId="{E7E2440F-B0FC-4373-83EC-64E617472952}" type="presParOf" srcId="{38471571-C637-46DF-BDF4-7831B4AC09D5}" destId="{DCB9199D-9E47-4E7F-8E6D-7EC70BEEDD99}" srcOrd="2" destOrd="0" presId="urn:microsoft.com/office/officeart/2005/8/layout/orgChart1"/>
    <dgm:cxn modelId="{3DDE5DC2-549C-49F4-8624-CAF7E983130B}" type="presParOf" srcId="{2AB0FF33-8A66-4C75-A663-01987310C376}" destId="{8A15C102-B573-4002-9E29-75879624ED92}" srcOrd="2" destOrd="0" presId="urn:microsoft.com/office/officeart/2005/8/layout/orgChart1"/>
    <dgm:cxn modelId="{497A4D19-1303-4C4D-BA32-A47745AD26C4}" type="presParOf" srcId="{D8420720-1394-4C72-B9D1-FAA248BBD74E}" destId="{AB83A0D4-30BB-4244-A5F9-429DCE22FB4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93E90-5740-4E8F-A61F-71AFEA51CA7C}">
      <dsp:nvSpPr>
        <dsp:cNvPr id="0" name=""/>
        <dsp:cNvSpPr/>
      </dsp:nvSpPr>
      <dsp:spPr>
        <a:xfrm>
          <a:off x="3086099" y="2132170"/>
          <a:ext cx="2131017" cy="369846"/>
        </a:xfrm>
        <a:custGeom>
          <a:avLst/>
          <a:gdLst/>
          <a:ahLst/>
          <a:cxnLst/>
          <a:rect l="0" t="0" r="0" b="0"/>
          <a:pathLst>
            <a:path>
              <a:moveTo>
                <a:pt x="0" y="0"/>
              </a:moveTo>
              <a:lnTo>
                <a:pt x="0" y="184923"/>
              </a:lnTo>
              <a:lnTo>
                <a:pt x="2131017" y="184923"/>
              </a:lnTo>
              <a:lnTo>
                <a:pt x="2131017" y="36984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734240-B6A0-4490-B0D3-1D89ECDED77A}">
      <dsp:nvSpPr>
        <dsp:cNvPr id="0" name=""/>
        <dsp:cNvSpPr/>
      </dsp:nvSpPr>
      <dsp:spPr>
        <a:xfrm>
          <a:off x="3040379" y="2132170"/>
          <a:ext cx="91440" cy="369846"/>
        </a:xfrm>
        <a:custGeom>
          <a:avLst/>
          <a:gdLst/>
          <a:ahLst/>
          <a:cxnLst/>
          <a:rect l="0" t="0" r="0" b="0"/>
          <a:pathLst>
            <a:path>
              <a:moveTo>
                <a:pt x="45720" y="0"/>
              </a:moveTo>
              <a:lnTo>
                <a:pt x="45720" y="36984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AC4B35-6674-4813-90BC-1DFC6DA9A598}">
      <dsp:nvSpPr>
        <dsp:cNvPr id="0" name=""/>
        <dsp:cNvSpPr/>
      </dsp:nvSpPr>
      <dsp:spPr>
        <a:xfrm>
          <a:off x="955082" y="2132170"/>
          <a:ext cx="2131017" cy="369846"/>
        </a:xfrm>
        <a:custGeom>
          <a:avLst/>
          <a:gdLst/>
          <a:ahLst/>
          <a:cxnLst/>
          <a:rect l="0" t="0" r="0" b="0"/>
          <a:pathLst>
            <a:path>
              <a:moveTo>
                <a:pt x="2131017" y="0"/>
              </a:moveTo>
              <a:lnTo>
                <a:pt x="2131017" y="184923"/>
              </a:lnTo>
              <a:lnTo>
                <a:pt x="0" y="184923"/>
              </a:lnTo>
              <a:lnTo>
                <a:pt x="0" y="36984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8565AC-1D07-4185-9152-433554C0E4CA}">
      <dsp:nvSpPr>
        <dsp:cNvPr id="0" name=""/>
        <dsp:cNvSpPr/>
      </dsp:nvSpPr>
      <dsp:spPr>
        <a:xfrm>
          <a:off x="3040380" y="881739"/>
          <a:ext cx="91440" cy="369846"/>
        </a:xfrm>
        <a:custGeom>
          <a:avLst/>
          <a:gdLst/>
          <a:ahLst/>
          <a:cxnLst/>
          <a:rect l="0" t="0" r="0" b="0"/>
          <a:pathLst>
            <a:path>
              <a:moveTo>
                <a:pt x="45720" y="0"/>
              </a:moveTo>
              <a:lnTo>
                <a:pt x="45720" y="3698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21A2C-8138-49A7-841D-66A57C39308E}">
      <dsp:nvSpPr>
        <dsp:cNvPr id="0" name=""/>
        <dsp:cNvSpPr/>
      </dsp:nvSpPr>
      <dsp:spPr>
        <a:xfrm>
          <a:off x="2205514" y="1153"/>
          <a:ext cx="1761171" cy="8805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Definition of Solid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Waste</a:t>
          </a:r>
        </a:p>
      </dsp:txBody>
      <dsp:txXfrm>
        <a:off x="2205514" y="1153"/>
        <a:ext cx="1761171" cy="880585"/>
      </dsp:txXfrm>
    </dsp:sp>
    <dsp:sp modelId="{4F8F1249-33E8-49CE-BD3F-FBEE5BB7007A}">
      <dsp:nvSpPr>
        <dsp:cNvPr id="0" name=""/>
        <dsp:cNvSpPr/>
      </dsp:nvSpPr>
      <dsp:spPr>
        <a:xfrm>
          <a:off x="2205514" y="1251585"/>
          <a:ext cx="1761171" cy="8805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Definition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Hazardous Waste</a:t>
          </a:r>
        </a:p>
      </dsp:txBody>
      <dsp:txXfrm>
        <a:off x="2205514" y="1251585"/>
        <a:ext cx="1761171" cy="880585"/>
      </dsp:txXfrm>
    </dsp:sp>
    <dsp:sp modelId="{7BFEB531-816C-4EC3-8AE8-441F27CC2C3C}">
      <dsp:nvSpPr>
        <dsp:cNvPr id="0" name=""/>
        <dsp:cNvSpPr/>
      </dsp:nvSpPr>
      <dsp:spPr>
        <a:xfrm>
          <a:off x="74496" y="2502016"/>
          <a:ext cx="1761171" cy="8805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Waste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Generation</a:t>
          </a:r>
        </a:p>
      </dsp:txBody>
      <dsp:txXfrm>
        <a:off x="74496" y="2502016"/>
        <a:ext cx="1761171" cy="880585"/>
      </dsp:txXfrm>
    </dsp:sp>
    <dsp:sp modelId="{05BF108A-4BF0-4365-94EE-C45AA30CE86F}">
      <dsp:nvSpPr>
        <dsp:cNvPr id="0" name=""/>
        <dsp:cNvSpPr/>
      </dsp:nvSpPr>
      <dsp:spPr>
        <a:xfrm>
          <a:off x="2205514" y="2502016"/>
          <a:ext cx="1761171" cy="8805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Waste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Management</a:t>
          </a:r>
        </a:p>
      </dsp:txBody>
      <dsp:txXfrm>
        <a:off x="2205514" y="2502016"/>
        <a:ext cx="1761171" cy="880585"/>
      </dsp:txXfrm>
    </dsp:sp>
    <dsp:sp modelId="{BD28AE69-CF43-420B-91CB-4955D7E2E9D1}">
      <dsp:nvSpPr>
        <dsp:cNvPr id="0" name=""/>
        <dsp:cNvSpPr/>
      </dsp:nvSpPr>
      <dsp:spPr>
        <a:xfrm>
          <a:off x="4336531" y="2502016"/>
          <a:ext cx="1761171" cy="8805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Implementation</a:t>
          </a:r>
        </a:p>
      </dsp:txBody>
      <dsp:txXfrm>
        <a:off x="4336531" y="2502016"/>
        <a:ext cx="1761171" cy="8805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294E3-8021-49D1-B6EE-313C3A7592A9}" type="datetimeFigureOut">
              <a:rPr lang="en-US" smtClean="0"/>
              <a:pPr/>
              <a:t>5/12/2017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0D260-8102-4463-97E9-BE5111B3AF3B}" type="slidenum">
              <a:rPr lang="en-US" smtClean="0"/>
              <a:pPr/>
              <a:t>‹#›</a:t>
            </a:fld>
            <a:endParaRPr lang="en-US"/>
          </a:p>
        </p:txBody>
      </p:sp>
    </p:spTree>
    <p:extLst>
      <p:ext uri="{BB962C8B-B14F-4D97-AF65-F5344CB8AC3E}">
        <p14:creationId xmlns:p14="http://schemas.microsoft.com/office/powerpoint/2010/main" val="110073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D657E7-36C0-4164-871D-F4BDE00FB2A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74744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D657E7-36C0-4164-871D-F4BDE00FB2A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5325908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ftr" sz="quarter" idx="4"/>
          </p:nvPr>
        </p:nvSpPr>
        <p:spPr>
          <a:extLst>
            <a:ext uri="{909E8E84-426E-40dd-AFC4-6F175D3DCCD1}"/>
            <a:ext uri="{91240B29-F687-4f45-9708-019B960494DF}"/>
          </a:extLst>
        </p:spPr>
        <p:txBody>
          <a:bodyPr/>
          <a:lstStyle>
            <a:lvl1pPr defTabSz="967610">
              <a:defRPr>
                <a:solidFill>
                  <a:schemeClr val="tx1"/>
                </a:solidFill>
                <a:latin typeface="Arial" panose="020B0604020202020204" pitchFamily="34" charset="0"/>
              </a:defRPr>
            </a:lvl1pPr>
            <a:lvl2pPr marL="771450" indent="-296711" defTabSz="967610">
              <a:defRPr>
                <a:solidFill>
                  <a:schemeClr val="tx1"/>
                </a:solidFill>
                <a:latin typeface="Arial" panose="020B0604020202020204" pitchFamily="34" charset="0"/>
              </a:defRPr>
            </a:lvl2pPr>
            <a:lvl3pPr marL="1186847" indent="-237369" defTabSz="967610">
              <a:defRPr>
                <a:solidFill>
                  <a:schemeClr val="tx1"/>
                </a:solidFill>
                <a:latin typeface="Arial" panose="020B0604020202020204" pitchFamily="34" charset="0"/>
              </a:defRPr>
            </a:lvl3pPr>
            <a:lvl4pPr marL="1661585" indent="-237369" defTabSz="967610">
              <a:defRPr>
                <a:solidFill>
                  <a:schemeClr val="tx1"/>
                </a:solidFill>
                <a:latin typeface="Arial" panose="020B0604020202020204" pitchFamily="34" charset="0"/>
              </a:defRPr>
            </a:lvl4pPr>
            <a:lvl5pPr marL="2136324" indent="-237369" defTabSz="967610">
              <a:defRPr>
                <a:solidFill>
                  <a:schemeClr val="tx1"/>
                </a:solidFill>
                <a:latin typeface="Arial" panose="020B0604020202020204" pitchFamily="34" charset="0"/>
              </a:defRPr>
            </a:lvl5pPr>
            <a:lvl6pPr marL="2611062" indent="-237369" defTabSz="967610" eaLnBrk="0" fontAlgn="base" hangingPunct="0">
              <a:spcBef>
                <a:spcPct val="0"/>
              </a:spcBef>
              <a:spcAft>
                <a:spcPct val="0"/>
              </a:spcAft>
              <a:defRPr>
                <a:solidFill>
                  <a:schemeClr val="tx1"/>
                </a:solidFill>
                <a:latin typeface="Arial" panose="020B0604020202020204" pitchFamily="34" charset="0"/>
              </a:defRPr>
            </a:lvl6pPr>
            <a:lvl7pPr marL="3085801" indent="-237369" defTabSz="967610" eaLnBrk="0" fontAlgn="base" hangingPunct="0">
              <a:spcBef>
                <a:spcPct val="0"/>
              </a:spcBef>
              <a:spcAft>
                <a:spcPct val="0"/>
              </a:spcAft>
              <a:defRPr>
                <a:solidFill>
                  <a:schemeClr val="tx1"/>
                </a:solidFill>
                <a:latin typeface="Arial" panose="020B0604020202020204" pitchFamily="34" charset="0"/>
              </a:defRPr>
            </a:lvl7pPr>
            <a:lvl8pPr marL="3560540" indent="-237369" defTabSz="967610" eaLnBrk="0" fontAlgn="base" hangingPunct="0">
              <a:spcBef>
                <a:spcPct val="0"/>
              </a:spcBef>
              <a:spcAft>
                <a:spcPct val="0"/>
              </a:spcAft>
              <a:defRPr>
                <a:solidFill>
                  <a:schemeClr val="tx1"/>
                </a:solidFill>
                <a:latin typeface="Arial" panose="020B0604020202020204" pitchFamily="34" charset="0"/>
              </a:defRPr>
            </a:lvl8pPr>
            <a:lvl9pPr marL="4035279" indent="-237369" defTabSz="96761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6761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prstClr val="black"/>
                </a:solidFill>
                <a:effectLst/>
                <a:uLnTx/>
                <a:uFillTx/>
                <a:latin typeface="Times New Roman" panose="02020603050405020304" pitchFamily="18" charset="0"/>
              </a:rPr>
              <a:t>Day 1 –</a:t>
            </a:r>
          </a:p>
        </p:txBody>
      </p:sp>
      <p:sp>
        <p:nvSpPr>
          <p:cNvPr id="4505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a:spcBef>
                <a:spcPct val="30000"/>
              </a:spcBef>
              <a:defRPr sz="1200">
                <a:solidFill>
                  <a:schemeClr val="tx1"/>
                </a:solidFill>
                <a:latin typeface="Calibri" panose="020F0502020204030204" pitchFamily="34" charset="0"/>
              </a:defRPr>
            </a:lvl1pPr>
            <a:lvl2pPr marL="771450" indent="-296711" defTabSz="967610">
              <a:spcBef>
                <a:spcPct val="30000"/>
              </a:spcBef>
              <a:defRPr sz="1200">
                <a:solidFill>
                  <a:schemeClr val="tx1"/>
                </a:solidFill>
                <a:latin typeface="Calibri" panose="020F0502020204030204" pitchFamily="34" charset="0"/>
              </a:defRPr>
            </a:lvl2pPr>
            <a:lvl3pPr marL="1186847" indent="-237369" defTabSz="967610">
              <a:spcBef>
                <a:spcPct val="30000"/>
              </a:spcBef>
              <a:defRPr sz="1200">
                <a:solidFill>
                  <a:schemeClr val="tx1"/>
                </a:solidFill>
                <a:latin typeface="Calibri" panose="020F0502020204030204" pitchFamily="34" charset="0"/>
              </a:defRPr>
            </a:lvl3pPr>
            <a:lvl4pPr marL="1661585" indent="-237369" defTabSz="967610">
              <a:spcBef>
                <a:spcPct val="30000"/>
              </a:spcBef>
              <a:defRPr sz="1200">
                <a:solidFill>
                  <a:schemeClr val="tx1"/>
                </a:solidFill>
                <a:latin typeface="Calibri" panose="020F0502020204030204" pitchFamily="34" charset="0"/>
              </a:defRPr>
            </a:lvl4pPr>
            <a:lvl5pPr marL="2136324" indent="-237369" defTabSz="967610">
              <a:spcBef>
                <a:spcPct val="30000"/>
              </a:spcBef>
              <a:defRPr sz="1200">
                <a:solidFill>
                  <a:schemeClr val="tx1"/>
                </a:solidFill>
                <a:latin typeface="Calibri" panose="020F0502020204030204" pitchFamily="34" charset="0"/>
              </a:defRPr>
            </a:lvl5pPr>
            <a:lvl6pPr marL="2611062" indent="-237369" defTabSz="967610" eaLnBrk="0" fontAlgn="base" hangingPunct="0">
              <a:spcBef>
                <a:spcPct val="30000"/>
              </a:spcBef>
              <a:spcAft>
                <a:spcPct val="0"/>
              </a:spcAft>
              <a:defRPr sz="1200">
                <a:solidFill>
                  <a:schemeClr val="tx1"/>
                </a:solidFill>
                <a:latin typeface="Calibri" panose="020F0502020204030204" pitchFamily="34" charset="0"/>
              </a:defRPr>
            </a:lvl6pPr>
            <a:lvl7pPr marL="3085801" indent="-237369" defTabSz="967610" eaLnBrk="0" fontAlgn="base" hangingPunct="0">
              <a:spcBef>
                <a:spcPct val="30000"/>
              </a:spcBef>
              <a:spcAft>
                <a:spcPct val="0"/>
              </a:spcAft>
              <a:defRPr sz="1200">
                <a:solidFill>
                  <a:schemeClr val="tx1"/>
                </a:solidFill>
                <a:latin typeface="Calibri" panose="020F0502020204030204" pitchFamily="34" charset="0"/>
              </a:defRPr>
            </a:lvl7pPr>
            <a:lvl8pPr marL="3560540" indent="-237369" defTabSz="967610" eaLnBrk="0" fontAlgn="base" hangingPunct="0">
              <a:spcBef>
                <a:spcPct val="30000"/>
              </a:spcBef>
              <a:spcAft>
                <a:spcPct val="0"/>
              </a:spcAft>
              <a:defRPr sz="1200">
                <a:solidFill>
                  <a:schemeClr val="tx1"/>
                </a:solidFill>
                <a:latin typeface="Calibri" panose="020F0502020204030204" pitchFamily="34" charset="0"/>
              </a:defRPr>
            </a:lvl8pPr>
            <a:lvl9pPr marL="4035279" indent="-237369" defTabSz="96761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67610" eaLnBrk="1" fontAlgn="auto" latinLnBrk="0" hangingPunct="1">
              <a:lnSpc>
                <a:spcPct val="100000"/>
              </a:lnSpc>
              <a:spcBef>
                <a:spcPct val="0"/>
              </a:spcBef>
              <a:spcAft>
                <a:spcPts val="0"/>
              </a:spcAft>
              <a:buClrTx/>
              <a:buSzTx/>
              <a:buFontTx/>
              <a:buNone/>
              <a:tabLst/>
              <a:defRPr/>
            </a:pPr>
            <a:fld id="{C9A107BE-8178-4E4E-8F2C-6EA7E881E651}" type="slidenum">
              <a:rPr kumimoji="0" lang="en-US" altLang="en-US" sz="1200" b="0" i="0" u="none" strike="noStrike" kern="0" cap="none" spc="0" normalizeH="0" baseline="0" noProof="0" smtClean="0">
                <a:ln>
                  <a:noFill/>
                </a:ln>
                <a:solidFill>
                  <a:prstClr val="black"/>
                </a:solidFill>
                <a:effectLst/>
                <a:uLnTx/>
                <a:uFillTx/>
                <a:latin typeface="Times New Roman" panose="02020603050405020304" pitchFamily="18" charset="0"/>
              </a:rPr>
              <a:pPr marL="0" marR="0" lvl="0" indent="0" defTabSz="967610" eaLnBrk="1" fontAlgn="auto" latinLnBrk="0" hangingPunct="1">
                <a:lnSpc>
                  <a:spcPct val="100000"/>
                </a:lnSpc>
                <a:spcBef>
                  <a:spcPct val="0"/>
                </a:spcBef>
                <a:spcAft>
                  <a:spcPts val="0"/>
                </a:spcAft>
                <a:buClrTx/>
                <a:buSzTx/>
                <a:buFontTx/>
                <a:buNone/>
                <a:tabLst/>
                <a:defRPr/>
              </a:pPr>
              <a:t>103</a:t>
            </a:fld>
            <a:endParaRPr kumimoji="0" lang="en-US" altLang="en-US" sz="1200" b="0" i="0" u="none" strike="noStrike" kern="0" cap="none" spc="0" normalizeH="0" baseline="0" noProof="0">
              <a:ln>
                <a:noFill/>
              </a:ln>
              <a:solidFill>
                <a:prstClr val="black"/>
              </a:solidFill>
              <a:effectLst/>
              <a:uLnTx/>
              <a:uFillTx/>
              <a:latin typeface="Times New Roman" panose="02020603050405020304" pitchFamily="18" charset="0"/>
            </a:endParaRPr>
          </a:p>
        </p:txBody>
      </p:sp>
      <p:sp>
        <p:nvSpPr>
          <p:cNvPr id="45060" name="Rectangle 2"/>
          <p:cNvSpPr>
            <a:spLocks noGrp="1" noRot="1" noChangeAspect="1" noChangeArrowheads="1" noTextEdit="1"/>
          </p:cNvSpPr>
          <p:nvPr>
            <p:ph type="sldImg"/>
          </p:nvPr>
        </p:nvSpPr>
        <p:spPr bwMode="auto">
          <a:xfrm>
            <a:off x="3194050" y="180975"/>
            <a:ext cx="3006725" cy="1690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altLang="en-US"/>
          </a:p>
        </p:txBody>
      </p:sp>
    </p:spTree>
    <p:extLst>
      <p:ext uri="{BB962C8B-B14F-4D97-AF65-F5344CB8AC3E}">
        <p14:creationId xmlns:p14="http://schemas.microsoft.com/office/powerpoint/2010/main" val="21419305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16930529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867586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4872726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9173215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108076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055117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643547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5848235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7247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194050" y="180975"/>
            <a:ext cx="3006725" cy="1690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endParaRPr lang="en-US" altLang="en-US" sz="350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a:spcBef>
                <a:spcPct val="30000"/>
              </a:spcBef>
              <a:defRPr sz="1200">
                <a:solidFill>
                  <a:schemeClr val="tx1"/>
                </a:solidFill>
                <a:latin typeface="Calibri" panose="020F0502020204030204" pitchFamily="34" charset="0"/>
              </a:defRPr>
            </a:lvl1pPr>
            <a:lvl2pPr marL="771450" indent="-296711" defTabSz="967610">
              <a:spcBef>
                <a:spcPct val="30000"/>
              </a:spcBef>
              <a:defRPr sz="1200">
                <a:solidFill>
                  <a:schemeClr val="tx1"/>
                </a:solidFill>
                <a:latin typeface="Calibri" panose="020F0502020204030204" pitchFamily="34" charset="0"/>
              </a:defRPr>
            </a:lvl2pPr>
            <a:lvl3pPr marL="1186847" indent="-237369" defTabSz="967610">
              <a:spcBef>
                <a:spcPct val="30000"/>
              </a:spcBef>
              <a:defRPr sz="1200">
                <a:solidFill>
                  <a:schemeClr val="tx1"/>
                </a:solidFill>
                <a:latin typeface="Calibri" panose="020F0502020204030204" pitchFamily="34" charset="0"/>
              </a:defRPr>
            </a:lvl3pPr>
            <a:lvl4pPr marL="1661585" indent="-237369" defTabSz="967610">
              <a:spcBef>
                <a:spcPct val="30000"/>
              </a:spcBef>
              <a:defRPr sz="1200">
                <a:solidFill>
                  <a:schemeClr val="tx1"/>
                </a:solidFill>
                <a:latin typeface="Calibri" panose="020F0502020204030204" pitchFamily="34" charset="0"/>
              </a:defRPr>
            </a:lvl4pPr>
            <a:lvl5pPr marL="2136324" indent="-237369" defTabSz="967610">
              <a:spcBef>
                <a:spcPct val="30000"/>
              </a:spcBef>
              <a:defRPr sz="1200">
                <a:solidFill>
                  <a:schemeClr val="tx1"/>
                </a:solidFill>
                <a:latin typeface="Calibri" panose="020F0502020204030204" pitchFamily="34" charset="0"/>
              </a:defRPr>
            </a:lvl5pPr>
            <a:lvl6pPr marL="2611062" indent="-237369" defTabSz="967610" eaLnBrk="0" fontAlgn="base" hangingPunct="0">
              <a:spcBef>
                <a:spcPct val="30000"/>
              </a:spcBef>
              <a:spcAft>
                <a:spcPct val="0"/>
              </a:spcAft>
              <a:defRPr sz="1200">
                <a:solidFill>
                  <a:schemeClr val="tx1"/>
                </a:solidFill>
                <a:latin typeface="Calibri" panose="020F0502020204030204" pitchFamily="34" charset="0"/>
              </a:defRPr>
            </a:lvl6pPr>
            <a:lvl7pPr marL="3085801" indent="-237369" defTabSz="967610" eaLnBrk="0" fontAlgn="base" hangingPunct="0">
              <a:spcBef>
                <a:spcPct val="30000"/>
              </a:spcBef>
              <a:spcAft>
                <a:spcPct val="0"/>
              </a:spcAft>
              <a:defRPr sz="1200">
                <a:solidFill>
                  <a:schemeClr val="tx1"/>
                </a:solidFill>
                <a:latin typeface="Calibri" panose="020F0502020204030204" pitchFamily="34" charset="0"/>
              </a:defRPr>
            </a:lvl7pPr>
            <a:lvl8pPr marL="3560540" indent="-237369" defTabSz="967610" eaLnBrk="0" fontAlgn="base" hangingPunct="0">
              <a:spcBef>
                <a:spcPct val="30000"/>
              </a:spcBef>
              <a:spcAft>
                <a:spcPct val="0"/>
              </a:spcAft>
              <a:defRPr sz="1200">
                <a:solidFill>
                  <a:schemeClr val="tx1"/>
                </a:solidFill>
                <a:latin typeface="Calibri" panose="020F0502020204030204" pitchFamily="34" charset="0"/>
              </a:defRPr>
            </a:lvl8pPr>
            <a:lvl9pPr marL="4035279" indent="-237369" defTabSz="96761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67610" eaLnBrk="1" fontAlgn="auto" latinLnBrk="0" hangingPunct="1">
              <a:lnSpc>
                <a:spcPct val="100000"/>
              </a:lnSpc>
              <a:spcBef>
                <a:spcPct val="0"/>
              </a:spcBef>
              <a:spcAft>
                <a:spcPts val="0"/>
              </a:spcAft>
              <a:buClrTx/>
              <a:buSzTx/>
              <a:buFontTx/>
              <a:buNone/>
              <a:tabLst/>
              <a:defRPr/>
            </a:pPr>
            <a:fld id="{1ACF706B-9DA6-4050-A71B-C8672CD462FA}" type="slidenum">
              <a:rPr kumimoji="0" lang="en-US" altLang="en-US" sz="1200" b="0" i="0" u="none" strike="noStrike" kern="0" cap="none" spc="0" normalizeH="0" baseline="0" noProof="0">
                <a:ln>
                  <a:noFill/>
                </a:ln>
                <a:solidFill>
                  <a:prstClr val="black"/>
                </a:solidFill>
                <a:effectLst/>
                <a:uLnTx/>
                <a:uFillTx/>
                <a:latin typeface="Calibri" panose="020F0502020204030204" pitchFamily="34" charset="0"/>
              </a:rPr>
              <a:pPr marL="0" marR="0" lvl="0" indent="0" defTabSz="96761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0" cap="none" spc="0" normalizeH="0" baseline="0" noProof="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276618734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11420-8465-4C30-8A10-60A72E2267F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706447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11420-8465-4C30-8A10-60A72E2267F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82443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11420-8465-4C30-8A10-60A72E2267F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824363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2613025" y="890588"/>
            <a:ext cx="4276725" cy="2405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1450" indent="-296711">
              <a:spcBef>
                <a:spcPct val="30000"/>
              </a:spcBef>
              <a:defRPr sz="1200">
                <a:solidFill>
                  <a:schemeClr val="tx1"/>
                </a:solidFill>
                <a:latin typeface="Calibri" panose="020F0502020204030204" pitchFamily="34" charset="0"/>
              </a:defRPr>
            </a:lvl2pPr>
            <a:lvl3pPr marL="1186847" indent="-237369">
              <a:spcBef>
                <a:spcPct val="30000"/>
              </a:spcBef>
              <a:defRPr sz="1200">
                <a:solidFill>
                  <a:schemeClr val="tx1"/>
                </a:solidFill>
                <a:latin typeface="Calibri" panose="020F0502020204030204" pitchFamily="34" charset="0"/>
              </a:defRPr>
            </a:lvl3pPr>
            <a:lvl4pPr marL="1661585" indent="-237369">
              <a:spcBef>
                <a:spcPct val="30000"/>
              </a:spcBef>
              <a:defRPr sz="1200">
                <a:solidFill>
                  <a:schemeClr val="tx1"/>
                </a:solidFill>
                <a:latin typeface="Calibri" panose="020F0502020204030204" pitchFamily="34" charset="0"/>
              </a:defRPr>
            </a:lvl4pPr>
            <a:lvl5pPr marL="2136324" indent="-237369">
              <a:spcBef>
                <a:spcPct val="30000"/>
              </a:spcBef>
              <a:defRPr sz="1200">
                <a:solidFill>
                  <a:schemeClr val="tx1"/>
                </a:solidFill>
                <a:latin typeface="Calibri" panose="020F0502020204030204" pitchFamily="34" charset="0"/>
              </a:defRPr>
            </a:lvl5pPr>
            <a:lvl6pPr marL="2611062" indent="-237369" eaLnBrk="0" fontAlgn="base" hangingPunct="0">
              <a:spcBef>
                <a:spcPct val="30000"/>
              </a:spcBef>
              <a:spcAft>
                <a:spcPct val="0"/>
              </a:spcAft>
              <a:defRPr sz="1200">
                <a:solidFill>
                  <a:schemeClr val="tx1"/>
                </a:solidFill>
                <a:latin typeface="Calibri" panose="020F0502020204030204" pitchFamily="34" charset="0"/>
              </a:defRPr>
            </a:lvl6pPr>
            <a:lvl7pPr marL="3085801" indent="-237369" eaLnBrk="0" fontAlgn="base" hangingPunct="0">
              <a:spcBef>
                <a:spcPct val="30000"/>
              </a:spcBef>
              <a:spcAft>
                <a:spcPct val="0"/>
              </a:spcAft>
              <a:defRPr sz="1200">
                <a:solidFill>
                  <a:schemeClr val="tx1"/>
                </a:solidFill>
                <a:latin typeface="Calibri" panose="020F0502020204030204" pitchFamily="34" charset="0"/>
              </a:defRPr>
            </a:lvl7pPr>
            <a:lvl8pPr marL="3560540" indent="-237369" eaLnBrk="0" fontAlgn="base" hangingPunct="0">
              <a:spcBef>
                <a:spcPct val="30000"/>
              </a:spcBef>
              <a:spcAft>
                <a:spcPct val="0"/>
              </a:spcAft>
              <a:defRPr sz="1200">
                <a:solidFill>
                  <a:schemeClr val="tx1"/>
                </a:solidFill>
                <a:latin typeface="Calibri" panose="020F0502020204030204" pitchFamily="34" charset="0"/>
              </a:defRPr>
            </a:lvl8pPr>
            <a:lvl9pPr marL="4035279" indent="-237369"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63A04E36-BE6A-4C96-81C9-9DFD6E5C7E69}" type="slidenum">
              <a:rPr kumimoji="0" lang="en-US" altLang="en-US" sz="1200" b="0" i="0" u="none" strike="noStrike" kern="0" cap="none" spc="0" normalizeH="0" baseline="0" noProof="0" smtClean="0">
                <a:ln>
                  <a:noFill/>
                </a:ln>
                <a:solidFill>
                  <a:prstClr val="black"/>
                </a:solidFill>
                <a:effectLst/>
                <a:uLnTx/>
                <a:uFillTx/>
                <a:latin typeface="Calibri" panose="020F0502020204030204" pitchFamily="34" charset="0"/>
              </a:rPr>
              <a:pPr marL="0" marR="0" lvl="0" indent="0" defTabSz="914400" eaLnBrk="1" fontAlgn="auto" latinLnBrk="0" hangingPunct="1">
                <a:lnSpc>
                  <a:spcPct val="100000"/>
                </a:lnSpc>
                <a:spcBef>
                  <a:spcPct val="0"/>
                </a:spcBef>
                <a:spcAft>
                  <a:spcPts val="0"/>
                </a:spcAft>
                <a:buClrTx/>
                <a:buSzTx/>
                <a:buFontTx/>
                <a:buNone/>
                <a:tabLst/>
                <a:defRPr/>
              </a:pPr>
              <a:t>139</a:t>
            </a:fld>
            <a:endParaRPr kumimoji="0" lang="en-US" altLang="en-US" sz="1200" b="0" i="0" u="none" strike="noStrike" kern="0" cap="none" spc="0" normalizeH="0" baseline="0" noProof="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124919843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6611370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2613025" y="890588"/>
            <a:ext cx="4276725" cy="2405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1450" indent="-296711">
              <a:spcBef>
                <a:spcPct val="30000"/>
              </a:spcBef>
              <a:defRPr sz="1200">
                <a:solidFill>
                  <a:schemeClr val="tx1"/>
                </a:solidFill>
                <a:latin typeface="Calibri" panose="020F0502020204030204" pitchFamily="34" charset="0"/>
              </a:defRPr>
            </a:lvl2pPr>
            <a:lvl3pPr marL="1186847" indent="-237369">
              <a:spcBef>
                <a:spcPct val="30000"/>
              </a:spcBef>
              <a:defRPr sz="1200">
                <a:solidFill>
                  <a:schemeClr val="tx1"/>
                </a:solidFill>
                <a:latin typeface="Calibri" panose="020F0502020204030204" pitchFamily="34" charset="0"/>
              </a:defRPr>
            </a:lvl3pPr>
            <a:lvl4pPr marL="1661585" indent="-237369">
              <a:spcBef>
                <a:spcPct val="30000"/>
              </a:spcBef>
              <a:defRPr sz="1200">
                <a:solidFill>
                  <a:schemeClr val="tx1"/>
                </a:solidFill>
                <a:latin typeface="Calibri" panose="020F0502020204030204" pitchFamily="34" charset="0"/>
              </a:defRPr>
            </a:lvl4pPr>
            <a:lvl5pPr marL="2136324" indent="-237369">
              <a:spcBef>
                <a:spcPct val="30000"/>
              </a:spcBef>
              <a:defRPr sz="1200">
                <a:solidFill>
                  <a:schemeClr val="tx1"/>
                </a:solidFill>
                <a:latin typeface="Calibri" panose="020F0502020204030204" pitchFamily="34" charset="0"/>
              </a:defRPr>
            </a:lvl5pPr>
            <a:lvl6pPr marL="2611062" indent="-237369" eaLnBrk="0" fontAlgn="base" hangingPunct="0">
              <a:spcBef>
                <a:spcPct val="30000"/>
              </a:spcBef>
              <a:spcAft>
                <a:spcPct val="0"/>
              </a:spcAft>
              <a:defRPr sz="1200">
                <a:solidFill>
                  <a:schemeClr val="tx1"/>
                </a:solidFill>
                <a:latin typeface="Calibri" panose="020F0502020204030204" pitchFamily="34" charset="0"/>
              </a:defRPr>
            </a:lvl6pPr>
            <a:lvl7pPr marL="3085801" indent="-237369" eaLnBrk="0" fontAlgn="base" hangingPunct="0">
              <a:spcBef>
                <a:spcPct val="30000"/>
              </a:spcBef>
              <a:spcAft>
                <a:spcPct val="0"/>
              </a:spcAft>
              <a:defRPr sz="1200">
                <a:solidFill>
                  <a:schemeClr val="tx1"/>
                </a:solidFill>
                <a:latin typeface="Calibri" panose="020F0502020204030204" pitchFamily="34" charset="0"/>
              </a:defRPr>
            </a:lvl7pPr>
            <a:lvl8pPr marL="3560540" indent="-237369" eaLnBrk="0" fontAlgn="base" hangingPunct="0">
              <a:spcBef>
                <a:spcPct val="30000"/>
              </a:spcBef>
              <a:spcAft>
                <a:spcPct val="0"/>
              </a:spcAft>
              <a:defRPr sz="1200">
                <a:solidFill>
                  <a:schemeClr val="tx1"/>
                </a:solidFill>
                <a:latin typeface="Calibri" panose="020F0502020204030204" pitchFamily="34" charset="0"/>
              </a:defRPr>
            </a:lvl8pPr>
            <a:lvl9pPr marL="4035279" indent="-237369"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F69A9316-E0FF-41EB-BBAF-4C7A768F5257}" type="slidenum">
              <a:rPr kumimoji="0" lang="en-US" altLang="en-US" sz="1200" b="0" i="0" u="none" strike="noStrike" kern="0" cap="none" spc="0" normalizeH="0" baseline="0" noProof="0" smtClean="0">
                <a:ln>
                  <a:noFill/>
                </a:ln>
                <a:solidFill>
                  <a:prstClr val="black"/>
                </a:solidFill>
                <a:effectLst/>
                <a:uLnTx/>
                <a:uFillTx/>
                <a:latin typeface="Calibri" panose="020F0502020204030204" pitchFamily="34" charset="0"/>
              </a:rPr>
              <a:pPr marL="0" marR="0" lvl="0" indent="0" defTabSz="914400" eaLnBrk="1" fontAlgn="auto" latinLnBrk="0" hangingPunct="1">
                <a:lnSpc>
                  <a:spcPct val="100000"/>
                </a:lnSpc>
                <a:spcBef>
                  <a:spcPct val="0"/>
                </a:spcBef>
                <a:spcAft>
                  <a:spcPts val="0"/>
                </a:spcAft>
                <a:buClrTx/>
                <a:buSzTx/>
                <a:buFontTx/>
                <a:buNone/>
                <a:tabLst/>
                <a:defRPr/>
              </a:pPr>
              <a:t>144</a:t>
            </a:fld>
            <a:endParaRPr kumimoji="0" lang="en-US" altLang="en-US" sz="1200" b="0" i="0" u="none" strike="noStrike" kern="0" cap="none" spc="0" normalizeH="0" baseline="0" noProof="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3433973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0333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61136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D657E7-36C0-4164-871D-F4BDE00FB2A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0641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7825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8350" y="660400"/>
            <a:ext cx="3173413" cy="1784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33459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xfrm>
            <a:off x="2374900" y="533400"/>
            <a:ext cx="4752975" cy="2673350"/>
          </a:xfrm>
          <a:ln/>
        </p:spPr>
      </p:sp>
      <p:sp>
        <p:nvSpPr>
          <p:cNvPr id="205827" name="Notes Placeholder 2"/>
          <p:cNvSpPr>
            <a:spLocks noGrp="1"/>
          </p:cNvSpPr>
          <p:nvPr>
            <p:ph type="body" idx="1"/>
          </p:nvPr>
        </p:nvSpPr>
        <p:spPr>
          <a:noFill/>
          <a:ln/>
        </p:spPr>
        <p:txBody>
          <a:bodyPr/>
          <a:lstStyle/>
          <a:p>
            <a:endParaRPr lang="en-US" b="1" i="1" strike="sngStrike" dirty="0">
              <a:latin typeface="Arial" pitchFamily="34" charset="0"/>
            </a:endParaRPr>
          </a:p>
        </p:txBody>
      </p:sp>
      <p:sp>
        <p:nvSpPr>
          <p:cNvPr id="205828" name="Date Placeholder 3"/>
          <p:cNvSpPr>
            <a:spLocks noGrp="1"/>
          </p:cNvSpPr>
          <p:nvPr>
            <p:ph type="dt" sz="quarter" idx="1"/>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BC592D-55C2-4F76-BFAD-DC26E265F9E1}" type="datetime1">
              <a:rPr kumimoji="0" lang="en-US" sz="18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5/12/2017</a:t>
            </a:fld>
            <a:endParaRPr kumimoji="0" lang="en-US" sz="18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205829" name="Slide Number Placeholder 4"/>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3FC98C-0DA3-4DC7-8086-BBBD44B4D8C5}" type="slidenum">
              <a:rPr kumimoji="0" lang="en-US" sz="18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latin typeface="Arial" pitchFamily="34" charset="0"/>
            </a:endParaRPr>
          </a:p>
        </p:txBody>
      </p:sp>
    </p:spTree>
    <p:extLst>
      <p:ext uri="{BB962C8B-B14F-4D97-AF65-F5344CB8AC3E}">
        <p14:creationId xmlns:p14="http://schemas.microsoft.com/office/powerpoint/2010/main" val="2898915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r>
              <a:rPr lang="en-US" b="1" dirty="0"/>
              <a:t>While the operations/processes at some facilities can be very complex, there still has to be a step-by-step process that involves:</a:t>
            </a:r>
            <a:r>
              <a:rPr lang="en-US" b="1" baseline="0" dirty="0"/>
              <a:t> inputs to the production process, the steps in a production process, and the outputs of that production process, and whether a secondary material that is either recycled or discarded.</a:t>
            </a:r>
          </a:p>
          <a:p>
            <a:endParaRPr lang="en-US" b="1" baseline="0" dirty="0"/>
          </a:p>
          <a:p>
            <a:r>
              <a:rPr lang="en-US" b="1" baseline="0" dirty="0"/>
              <a:t>Understanding these relationships is the challenge of the HW identification process. </a:t>
            </a:r>
            <a:r>
              <a:rPr lang="en-US" b="1" u="sng" baseline="0" dirty="0"/>
              <a:t>Review the slide.</a:t>
            </a:r>
          </a:p>
          <a:p>
            <a:endParaRPr lang="en-US" baseline="0" dirty="0"/>
          </a:p>
          <a:p>
            <a:r>
              <a:rPr lang="en-US" b="1" baseline="0" dirty="0"/>
              <a:t>You’ll notice that we pose the questions of whether the secondary material is recycled or not, and if so, how. We’ve briefly discussed recycling of a secondary material to help you better understand whether or not the material being recycled would be subject to RCRA regulation.  </a:t>
            </a:r>
          </a:p>
          <a:p>
            <a:endParaRPr lang="en-US" b="1" baseline="0" dirty="0"/>
          </a:p>
          <a:p>
            <a:r>
              <a:rPr lang="en-US" b="1" i="1" baseline="0" dirty="0"/>
              <a:t>A separate training module will deal with the Definition of Solid Waste regulatory program in more detail.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BB4BB1A-B71E-4027-A09F-5777A452C57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6592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22</a:t>
            </a:fld>
            <a:endParaRPr lang="en-US"/>
          </a:p>
        </p:txBody>
      </p:sp>
    </p:spTree>
    <p:extLst>
      <p:ext uri="{BB962C8B-B14F-4D97-AF65-F5344CB8AC3E}">
        <p14:creationId xmlns:p14="http://schemas.microsoft.com/office/powerpoint/2010/main" val="348467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D657E7-36C0-4164-871D-F4BDE00FB2A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38210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23</a:t>
            </a:fld>
            <a:endParaRPr lang="en-US"/>
          </a:p>
        </p:txBody>
      </p:sp>
    </p:spTree>
    <p:extLst>
      <p:ext uri="{BB962C8B-B14F-4D97-AF65-F5344CB8AC3E}">
        <p14:creationId xmlns:p14="http://schemas.microsoft.com/office/powerpoint/2010/main" val="2364757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24</a:t>
            </a:fld>
            <a:endParaRPr lang="en-US"/>
          </a:p>
        </p:txBody>
      </p:sp>
    </p:spTree>
    <p:extLst>
      <p:ext uri="{BB962C8B-B14F-4D97-AF65-F5344CB8AC3E}">
        <p14:creationId xmlns:p14="http://schemas.microsoft.com/office/powerpoint/2010/main" val="3818552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25</a:t>
            </a:fld>
            <a:endParaRPr lang="en-US"/>
          </a:p>
        </p:txBody>
      </p:sp>
    </p:spTree>
    <p:extLst>
      <p:ext uri="{BB962C8B-B14F-4D97-AF65-F5344CB8AC3E}">
        <p14:creationId xmlns:p14="http://schemas.microsoft.com/office/powerpoint/2010/main" val="3070631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26</a:t>
            </a:fld>
            <a:endParaRPr lang="en-US"/>
          </a:p>
        </p:txBody>
      </p:sp>
    </p:spTree>
    <p:extLst>
      <p:ext uri="{BB962C8B-B14F-4D97-AF65-F5344CB8AC3E}">
        <p14:creationId xmlns:p14="http://schemas.microsoft.com/office/powerpoint/2010/main" val="3596079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27</a:t>
            </a:fld>
            <a:endParaRPr lang="en-US"/>
          </a:p>
        </p:txBody>
      </p:sp>
    </p:spTree>
    <p:extLst>
      <p:ext uri="{BB962C8B-B14F-4D97-AF65-F5344CB8AC3E}">
        <p14:creationId xmlns:p14="http://schemas.microsoft.com/office/powerpoint/2010/main" val="3073047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BB4BB1A-B71E-4027-A09F-5777A452C57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45344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29</a:t>
            </a:fld>
            <a:endParaRPr lang="en-US"/>
          </a:p>
        </p:txBody>
      </p:sp>
    </p:spTree>
    <p:extLst>
      <p:ext uri="{BB962C8B-B14F-4D97-AF65-F5344CB8AC3E}">
        <p14:creationId xmlns:p14="http://schemas.microsoft.com/office/powerpoint/2010/main" val="4083755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BB4BB1A-B71E-4027-A09F-5777A452C57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56903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31</a:t>
            </a:fld>
            <a:endParaRPr lang="en-US"/>
          </a:p>
        </p:txBody>
      </p:sp>
    </p:spTree>
    <p:extLst>
      <p:ext uri="{BB962C8B-B14F-4D97-AF65-F5344CB8AC3E}">
        <p14:creationId xmlns:p14="http://schemas.microsoft.com/office/powerpoint/2010/main" val="1975942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32</a:t>
            </a:fld>
            <a:endParaRPr lang="en-US"/>
          </a:p>
        </p:txBody>
      </p:sp>
    </p:spTree>
    <p:extLst>
      <p:ext uri="{BB962C8B-B14F-4D97-AF65-F5344CB8AC3E}">
        <p14:creationId xmlns:p14="http://schemas.microsoft.com/office/powerpoint/2010/main" val="405044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a:ln>
                  <a:noFill/>
                </a:ln>
                <a:solidFill>
                  <a:prstClr val="black"/>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293118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33</a:t>
            </a:fld>
            <a:endParaRPr lang="en-US"/>
          </a:p>
        </p:txBody>
      </p:sp>
    </p:spTree>
    <p:extLst>
      <p:ext uri="{BB962C8B-B14F-4D97-AF65-F5344CB8AC3E}">
        <p14:creationId xmlns:p14="http://schemas.microsoft.com/office/powerpoint/2010/main" val="1458915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80000"/>
              </a:lnSpc>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BB4BB1A-B71E-4027-A09F-5777A452C57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51823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35</a:t>
            </a:fld>
            <a:endParaRPr lang="en-US"/>
          </a:p>
        </p:txBody>
      </p:sp>
    </p:spTree>
    <p:extLst>
      <p:ext uri="{BB962C8B-B14F-4D97-AF65-F5344CB8AC3E}">
        <p14:creationId xmlns:p14="http://schemas.microsoft.com/office/powerpoint/2010/main" val="3997773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36</a:t>
            </a:fld>
            <a:endParaRPr lang="en-US"/>
          </a:p>
        </p:txBody>
      </p:sp>
    </p:spTree>
    <p:extLst>
      <p:ext uri="{BB962C8B-B14F-4D97-AF65-F5344CB8AC3E}">
        <p14:creationId xmlns:p14="http://schemas.microsoft.com/office/powerpoint/2010/main" val="4127920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37</a:t>
            </a:fld>
            <a:endParaRPr lang="en-US"/>
          </a:p>
        </p:txBody>
      </p:sp>
    </p:spTree>
    <p:extLst>
      <p:ext uri="{BB962C8B-B14F-4D97-AF65-F5344CB8AC3E}">
        <p14:creationId xmlns:p14="http://schemas.microsoft.com/office/powerpoint/2010/main" val="1248124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38</a:t>
            </a:fld>
            <a:endParaRPr lang="en-US"/>
          </a:p>
        </p:txBody>
      </p:sp>
    </p:spTree>
    <p:extLst>
      <p:ext uri="{BB962C8B-B14F-4D97-AF65-F5344CB8AC3E}">
        <p14:creationId xmlns:p14="http://schemas.microsoft.com/office/powerpoint/2010/main" val="292285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39</a:t>
            </a:fld>
            <a:endParaRPr lang="en-US"/>
          </a:p>
        </p:txBody>
      </p:sp>
    </p:spTree>
    <p:extLst>
      <p:ext uri="{BB962C8B-B14F-4D97-AF65-F5344CB8AC3E}">
        <p14:creationId xmlns:p14="http://schemas.microsoft.com/office/powerpoint/2010/main" val="3003848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40</a:t>
            </a:fld>
            <a:endParaRPr lang="en-US"/>
          </a:p>
        </p:txBody>
      </p:sp>
    </p:spTree>
    <p:extLst>
      <p:ext uri="{BB962C8B-B14F-4D97-AF65-F5344CB8AC3E}">
        <p14:creationId xmlns:p14="http://schemas.microsoft.com/office/powerpoint/2010/main" val="666645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41</a:t>
            </a:fld>
            <a:endParaRPr lang="en-US"/>
          </a:p>
        </p:txBody>
      </p:sp>
    </p:spTree>
    <p:extLst>
      <p:ext uri="{BB962C8B-B14F-4D97-AF65-F5344CB8AC3E}">
        <p14:creationId xmlns:p14="http://schemas.microsoft.com/office/powerpoint/2010/main" val="3144873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3867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60302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59470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35912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0933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32783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73980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63731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278862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221773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16887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6626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10635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45877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36840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23321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77221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140292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27762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8350" y="660400"/>
            <a:ext cx="3173413" cy="1784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440287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815617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2334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3019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342521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980896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460196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D486B-BE45-4BFD-9A34-BF447902B5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10200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8350" y="660400"/>
            <a:ext cx="3173413" cy="1784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23912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994902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283059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65607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2613025" y="890588"/>
            <a:ext cx="4276725" cy="240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1450" indent="-296711">
              <a:spcBef>
                <a:spcPct val="30000"/>
              </a:spcBef>
              <a:defRPr sz="1200">
                <a:solidFill>
                  <a:schemeClr val="tx1"/>
                </a:solidFill>
                <a:latin typeface="Calibri" panose="020F0502020204030204" pitchFamily="34" charset="0"/>
              </a:defRPr>
            </a:lvl2pPr>
            <a:lvl3pPr marL="1186847" indent="-237369">
              <a:spcBef>
                <a:spcPct val="30000"/>
              </a:spcBef>
              <a:defRPr sz="1200">
                <a:solidFill>
                  <a:schemeClr val="tx1"/>
                </a:solidFill>
                <a:latin typeface="Calibri" panose="020F0502020204030204" pitchFamily="34" charset="0"/>
              </a:defRPr>
            </a:lvl3pPr>
            <a:lvl4pPr marL="1661585" indent="-237369">
              <a:spcBef>
                <a:spcPct val="30000"/>
              </a:spcBef>
              <a:defRPr sz="1200">
                <a:solidFill>
                  <a:schemeClr val="tx1"/>
                </a:solidFill>
                <a:latin typeface="Calibri" panose="020F0502020204030204" pitchFamily="34" charset="0"/>
              </a:defRPr>
            </a:lvl4pPr>
            <a:lvl5pPr marL="2136324" indent="-237369">
              <a:spcBef>
                <a:spcPct val="30000"/>
              </a:spcBef>
              <a:defRPr sz="1200">
                <a:solidFill>
                  <a:schemeClr val="tx1"/>
                </a:solidFill>
                <a:latin typeface="Calibri" panose="020F0502020204030204" pitchFamily="34" charset="0"/>
              </a:defRPr>
            </a:lvl5pPr>
            <a:lvl6pPr marL="2611062" indent="-237369" eaLnBrk="0" fontAlgn="base" hangingPunct="0">
              <a:spcBef>
                <a:spcPct val="30000"/>
              </a:spcBef>
              <a:spcAft>
                <a:spcPct val="0"/>
              </a:spcAft>
              <a:defRPr sz="1200">
                <a:solidFill>
                  <a:schemeClr val="tx1"/>
                </a:solidFill>
                <a:latin typeface="Calibri" panose="020F0502020204030204" pitchFamily="34" charset="0"/>
              </a:defRPr>
            </a:lvl6pPr>
            <a:lvl7pPr marL="3085801" indent="-237369" eaLnBrk="0" fontAlgn="base" hangingPunct="0">
              <a:spcBef>
                <a:spcPct val="30000"/>
              </a:spcBef>
              <a:spcAft>
                <a:spcPct val="0"/>
              </a:spcAft>
              <a:defRPr sz="1200">
                <a:solidFill>
                  <a:schemeClr val="tx1"/>
                </a:solidFill>
                <a:latin typeface="Calibri" panose="020F0502020204030204" pitchFamily="34" charset="0"/>
              </a:defRPr>
            </a:lvl7pPr>
            <a:lvl8pPr marL="3560540" indent="-237369" eaLnBrk="0" fontAlgn="base" hangingPunct="0">
              <a:spcBef>
                <a:spcPct val="30000"/>
              </a:spcBef>
              <a:spcAft>
                <a:spcPct val="0"/>
              </a:spcAft>
              <a:defRPr sz="1200">
                <a:solidFill>
                  <a:schemeClr val="tx1"/>
                </a:solidFill>
                <a:latin typeface="Calibri" panose="020F0502020204030204" pitchFamily="34" charset="0"/>
              </a:defRPr>
            </a:lvl8pPr>
            <a:lvl9pPr marL="4035279" indent="-237369"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31774" eaLnBrk="1" fontAlgn="auto" latinLnBrk="0" hangingPunct="1">
              <a:lnSpc>
                <a:spcPct val="100000"/>
              </a:lnSpc>
              <a:spcBef>
                <a:spcPct val="0"/>
              </a:spcBef>
              <a:spcAft>
                <a:spcPts val="0"/>
              </a:spcAft>
              <a:buClrTx/>
              <a:buSzTx/>
              <a:buFontTx/>
              <a:buNone/>
              <a:tabLst/>
              <a:defRPr/>
            </a:pPr>
            <a:fld id="{DA11CD2A-653B-4C49-A432-700145D04BA0}" type="slidenum">
              <a:rPr kumimoji="0" lang="en-US" altLang="en-US" sz="1200" b="0" i="0" u="none" strike="noStrike" kern="0" cap="none" spc="0" normalizeH="0" baseline="0" noProof="0">
                <a:ln>
                  <a:noFill/>
                </a:ln>
                <a:solidFill>
                  <a:prstClr val="black"/>
                </a:solidFill>
                <a:effectLst/>
                <a:uLnTx/>
                <a:uFillTx/>
                <a:latin typeface="Calibri" panose="020F0502020204030204" pitchFamily="34" charset="0"/>
              </a:rPr>
              <a:pPr marL="0" marR="0" lvl="0" indent="0" defTabSz="931774" eaLnBrk="1" fontAlgn="auto" latinLnBrk="0" hangingPunct="1">
                <a:lnSpc>
                  <a:spcPct val="100000"/>
                </a:lnSpc>
                <a:spcBef>
                  <a:spcPct val="0"/>
                </a:spcBef>
                <a:spcAft>
                  <a:spcPts val="0"/>
                </a:spcAft>
                <a:buClrTx/>
                <a:buSzTx/>
                <a:buFontTx/>
                <a:buNone/>
                <a:tabLst/>
                <a:defRPr/>
              </a:pPr>
              <a:t>70</a:t>
            </a:fld>
            <a:endParaRPr kumimoji="0" lang="en-US" altLang="en-US" sz="1200" b="0" i="0" u="none" strike="noStrike" kern="0" cap="none" spc="0" normalizeH="0" baseline="0" noProof="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13368938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2613025" y="890588"/>
            <a:ext cx="4276725" cy="240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1450" indent="-296711">
              <a:spcBef>
                <a:spcPct val="30000"/>
              </a:spcBef>
              <a:defRPr sz="1200">
                <a:solidFill>
                  <a:schemeClr val="tx1"/>
                </a:solidFill>
                <a:latin typeface="Calibri" panose="020F0502020204030204" pitchFamily="34" charset="0"/>
              </a:defRPr>
            </a:lvl2pPr>
            <a:lvl3pPr marL="1186847" indent="-237369">
              <a:spcBef>
                <a:spcPct val="30000"/>
              </a:spcBef>
              <a:defRPr sz="1200">
                <a:solidFill>
                  <a:schemeClr val="tx1"/>
                </a:solidFill>
                <a:latin typeface="Calibri" panose="020F0502020204030204" pitchFamily="34" charset="0"/>
              </a:defRPr>
            </a:lvl3pPr>
            <a:lvl4pPr marL="1661585" indent="-237369">
              <a:spcBef>
                <a:spcPct val="30000"/>
              </a:spcBef>
              <a:defRPr sz="1200">
                <a:solidFill>
                  <a:schemeClr val="tx1"/>
                </a:solidFill>
                <a:latin typeface="Calibri" panose="020F0502020204030204" pitchFamily="34" charset="0"/>
              </a:defRPr>
            </a:lvl4pPr>
            <a:lvl5pPr marL="2136324" indent="-237369">
              <a:spcBef>
                <a:spcPct val="30000"/>
              </a:spcBef>
              <a:defRPr sz="1200">
                <a:solidFill>
                  <a:schemeClr val="tx1"/>
                </a:solidFill>
                <a:latin typeface="Calibri" panose="020F0502020204030204" pitchFamily="34" charset="0"/>
              </a:defRPr>
            </a:lvl5pPr>
            <a:lvl6pPr marL="2611062" indent="-237369" eaLnBrk="0" fontAlgn="base" hangingPunct="0">
              <a:spcBef>
                <a:spcPct val="30000"/>
              </a:spcBef>
              <a:spcAft>
                <a:spcPct val="0"/>
              </a:spcAft>
              <a:defRPr sz="1200">
                <a:solidFill>
                  <a:schemeClr val="tx1"/>
                </a:solidFill>
                <a:latin typeface="Calibri" panose="020F0502020204030204" pitchFamily="34" charset="0"/>
              </a:defRPr>
            </a:lvl6pPr>
            <a:lvl7pPr marL="3085801" indent="-237369" eaLnBrk="0" fontAlgn="base" hangingPunct="0">
              <a:spcBef>
                <a:spcPct val="30000"/>
              </a:spcBef>
              <a:spcAft>
                <a:spcPct val="0"/>
              </a:spcAft>
              <a:defRPr sz="1200">
                <a:solidFill>
                  <a:schemeClr val="tx1"/>
                </a:solidFill>
                <a:latin typeface="Calibri" panose="020F0502020204030204" pitchFamily="34" charset="0"/>
              </a:defRPr>
            </a:lvl7pPr>
            <a:lvl8pPr marL="3560540" indent="-237369" eaLnBrk="0" fontAlgn="base" hangingPunct="0">
              <a:spcBef>
                <a:spcPct val="30000"/>
              </a:spcBef>
              <a:spcAft>
                <a:spcPct val="0"/>
              </a:spcAft>
              <a:defRPr sz="1200">
                <a:solidFill>
                  <a:schemeClr val="tx1"/>
                </a:solidFill>
                <a:latin typeface="Calibri" panose="020F0502020204030204" pitchFamily="34" charset="0"/>
              </a:defRPr>
            </a:lvl8pPr>
            <a:lvl9pPr marL="4035279" indent="-237369"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31774" eaLnBrk="1" fontAlgn="auto" latinLnBrk="0" hangingPunct="1">
              <a:lnSpc>
                <a:spcPct val="100000"/>
              </a:lnSpc>
              <a:spcBef>
                <a:spcPct val="0"/>
              </a:spcBef>
              <a:spcAft>
                <a:spcPts val="0"/>
              </a:spcAft>
              <a:buClrTx/>
              <a:buSzTx/>
              <a:buFontTx/>
              <a:buNone/>
              <a:tabLst/>
              <a:defRPr/>
            </a:pPr>
            <a:fld id="{DA11CD2A-653B-4C49-A432-700145D04BA0}" type="slidenum">
              <a:rPr kumimoji="0" lang="en-US" altLang="en-US" sz="1200" b="0" i="0" u="none" strike="noStrike" kern="0" cap="none" spc="0" normalizeH="0" baseline="0" noProof="0">
                <a:ln>
                  <a:noFill/>
                </a:ln>
                <a:solidFill>
                  <a:prstClr val="black"/>
                </a:solidFill>
                <a:effectLst/>
                <a:uLnTx/>
                <a:uFillTx/>
                <a:latin typeface="Calibri" panose="020F0502020204030204" pitchFamily="34" charset="0"/>
              </a:rPr>
              <a:pPr marL="0" marR="0" lvl="0" indent="0" defTabSz="931774" eaLnBrk="1" fontAlgn="auto" latinLnBrk="0" hangingPunct="1">
                <a:lnSpc>
                  <a:spcPct val="100000"/>
                </a:lnSpc>
                <a:spcBef>
                  <a:spcPct val="0"/>
                </a:spcBef>
                <a:spcAft>
                  <a:spcPts val="0"/>
                </a:spcAft>
                <a:buClrTx/>
                <a:buSzTx/>
                <a:buFontTx/>
                <a:buNone/>
                <a:tabLst/>
                <a:defRPr/>
              </a:pPr>
              <a:t>71</a:t>
            </a:fld>
            <a:endParaRPr kumimoji="0" lang="en-US" altLang="en-US" sz="1200" b="0" i="0" u="none" strike="noStrike" kern="0" cap="none" spc="0" normalizeH="0" baseline="0" noProof="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38320668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2327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194050" y="180975"/>
            <a:ext cx="3006725" cy="1690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a:defRPr>
                <a:solidFill>
                  <a:schemeClr val="tx1"/>
                </a:solidFill>
                <a:latin typeface="Arial" panose="020B0604020202020204" pitchFamily="34" charset="0"/>
                <a:cs typeface="Arial" panose="020B0604020202020204" pitchFamily="34" charset="0"/>
              </a:defRPr>
            </a:lvl1pPr>
            <a:lvl2pPr marL="771450" indent="-296711" defTabSz="967610">
              <a:defRPr>
                <a:solidFill>
                  <a:schemeClr val="tx1"/>
                </a:solidFill>
                <a:latin typeface="Arial" panose="020B0604020202020204" pitchFamily="34" charset="0"/>
                <a:cs typeface="Arial" panose="020B0604020202020204" pitchFamily="34" charset="0"/>
              </a:defRPr>
            </a:lvl2pPr>
            <a:lvl3pPr marL="1186847" indent="-237369" defTabSz="967610">
              <a:defRPr>
                <a:solidFill>
                  <a:schemeClr val="tx1"/>
                </a:solidFill>
                <a:latin typeface="Arial" panose="020B0604020202020204" pitchFamily="34" charset="0"/>
                <a:cs typeface="Arial" panose="020B0604020202020204" pitchFamily="34" charset="0"/>
              </a:defRPr>
            </a:lvl3pPr>
            <a:lvl4pPr marL="1661585" indent="-237369" defTabSz="967610">
              <a:defRPr>
                <a:solidFill>
                  <a:schemeClr val="tx1"/>
                </a:solidFill>
                <a:latin typeface="Arial" panose="020B0604020202020204" pitchFamily="34" charset="0"/>
                <a:cs typeface="Arial" panose="020B0604020202020204" pitchFamily="34" charset="0"/>
              </a:defRPr>
            </a:lvl4pPr>
            <a:lvl5pPr marL="2136324" indent="-237369" defTabSz="967610">
              <a:defRPr>
                <a:solidFill>
                  <a:schemeClr val="tx1"/>
                </a:solidFill>
                <a:latin typeface="Arial" panose="020B0604020202020204" pitchFamily="34" charset="0"/>
                <a:cs typeface="Arial" panose="020B0604020202020204" pitchFamily="34" charset="0"/>
              </a:defRPr>
            </a:lvl5pPr>
            <a:lvl6pPr marL="2611062" indent="-237369" defTabSz="9676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defTabSz="9676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defTabSz="9676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defTabSz="9676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67610" eaLnBrk="1" fontAlgn="auto" latinLnBrk="0" hangingPunct="1">
              <a:lnSpc>
                <a:spcPct val="100000"/>
              </a:lnSpc>
              <a:spcBef>
                <a:spcPts val="0"/>
              </a:spcBef>
              <a:spcAft>
                <a:spcPts val="0"/>
              </a:spcAft>
              <a:buClrTx/>
              <a:buSzTx/>
              <a:buFontTx/>
              <a:buNone/>
              <a:tabLst/>
              <a:defRPr/>
            </a:pPr>
            <a:fld id="{FD5829D5-0A45-4DA0-99C1-4DAE08346053}" type="slidenum">
              <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pPr marL="0" marR="0" lvl="0" indent="0" defTabSz="967610" eaLnBrk="1" fontAlgn="auto" latinLnBrk="0" hangingPunct="1">
                <a:lnSpc>
                  <a:spcPct val="100000"/>
                </a:lnSpc>
                <a:spcBef>
                  <a:spcPts val="0"/>
                </a:spcBef>
                <a:spcAft>
                  <a:spcPts val="0"/>
                </a:spcAft>
                <a:buClrTx/>
                <a:buSzTx/>
                <a:buFontTx/>
                <a:buNone/>
                <a:tabLst/>
                <a:defRPr/>
              </a:pPr>
              <a:t>8</a:t>
            </a:fld>
            <a:endPar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23355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62322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222180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548629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22631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680548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39613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456322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073033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08392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563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501479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65668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59066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6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85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111136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6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86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046682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378899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200221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75181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16099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0AFE0A-A36A-4216-9B22-DAD9780526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84775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88041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908809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557575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424681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766983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704613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0D260-8102-4463-97E9-BE5111B3AF3B}" type="slidenum">
              <a:rPr lang="en-US" smtClean="0"/>
              <a:pPr/>
              <a:t>97</a:t>
            </a:fld>
            <a:endParaRPr lang="en-US"/>
          </a:p>
        </p:txBody>
      </p:sp>
    </p:spTree>
    <p:extLst>
      <p:ext uri="{BB962C8B-B14F-4D97-AF65-F5344CB8AC3E}">
        <p14:creationId xmlns:p14="http://schemas.microsoft.com/office/powerpoint/2010/main" val="15639448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43525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203829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5DC66-DA01-40BF-8A88-1183D2CDF9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461968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101</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9595908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890588"/>
            <a:ext cx="4276725"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CC833D-0B9D-49C7-81BA-CC13C583A22D}"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57093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5" name="Rectangle 23"/>
          <p:cNvSpPr/>
          <p:nvPr/>
        </p:nvSpPr>
        <p:spPr>
          <a:xfrm flipV="1">
            <a:off x="7213600" y="3897316"/>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6" name="Rectangle 24"/>
          <p:cNvSpPr/>
          <p:nvPr/>
        </p:nvSpPr>
        <p:spPr>
          <a:xfrm flipV="1">
            <a:off x="7213600" y="4114801"/>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7" name="Rectangle 25"/>
          <p:cNvSpPr/>
          <p:nvPr/>
        </p:nvSpPr>
        <p:spPr>
          <a:xfrm flipV="1">
            <a:off x="7213602" y="4164013"/>
            <a:ext cx="262043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0" name="Rectangle 26"/>
          <p:cNvSpPr/>
          <p:nvPr/>
        </p:nvSpPr>
        <p:spPr>
          <a:xfrm flipV="1">
            <a:off x="7213602" y="4198941"/>
            <a:ext cx="262043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useBgFill="1">
        <p:nvSpPr>
          <p:cNvPr id="11" name="Rounded Rectangle 29"/>
          <p:cNvSpPr/>
          <p:nvPr/>
        </p:nvSpPr>
        <p:spPr bwMode="white">
          <a:xfrm>
            <a:off x="7213602" y="39624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useBgFill="1">
        <p:nvSpPr>
          <p:cNvPr id="12" name="Rounded Rectangle 30"/>
          <p:cNvSpPr/>
          <p:nvPr/>
        </p:nvSpPr>
        <p:spPr bwMode="white">
          <a:xfrm>
            <a:off x="9836151" y="4060827"/>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3" name="Rectangle 6"/>
          <p:cNvSpPr/>
          <p:nvPr/>
        </p:nvSpPr>
        <p:spPr>
          <a:xfrm>
            <a:off x="0" y="3649666"/>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4" name="Rectangle 9"/>
          <p:cNvSpPr/>
          <p:nvPr/>
        </p:nvSpPr>
        <p:spPr>
          <a:xfrm>
            <a:off x="0" y="3675066"/>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5" name="Rectangle 10"/>
          <p:cNvSpPr/>
          <p:nvPr/>
        </p:nvSpPr>
        <p:spPr>
          <a:xfrm flipV="1">
            <a:off x="8551333" y="3643313"/>
            <a:ext cx="364066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6" name="Rectangle 18"/>
          <p:cNvSpPr/>
          <p:nvPr userDrawn="1"/>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8" name="Title 7"/>
          <p:cNvSpPr>
            <a:spLocks noGrp="1"/>
          </p:cNvSpPr>
          <p:nvPr>
            <p:ph type="ctrTitle"/>
          </p:nvPr>
        </p:nvSpPr>
        <p:spPr>
          <a:xfrm>
            <a:off x="609600" y="2401890"/>
            <a:ext cx="11277600" cy="1470025"/>
          </a:xfrm>
        </p:spPr>
        <p:txBody>
          <a:bodyPr anchor="b"/>
          <a:lstStyle>
            <a:lvl1pPr>
              <a:defRPr sz="3300">
                <a:solidFill>
                  <a:schemeClr val="bg1"/>
                </a:solidFill>
              </a:defRPr>
            </a:lvl1pPr>
          </a:lstStyle>
          <a:p>
            <a:r>
              <a:rPr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17" name="Date Placeholder 27"/>
          <p:cNvSpPr>
            <a:spLocks noGrp="1"/>
          </p:cNvSpPr>
          <p:nvPr>
            <p:ph type="dt" sz="half" idx="10"/>
          </p:nvPr>
        </p:nvSpPr>
        <p:spPr>
          <a:xfrm>
            <a:off x="8940800" y="4206875"/>
            <a:ext cx="1280584" cy="457200"/>
          </a:xfrm>
        </p:spPr>
        <p:txBody>
          <a:bodyPr/>
          <a:lstStyle>
            <a:lvl1pPr>
              <a:defRPr/>
            </a:lvl1pPr>
          </a:lstStyle>
          <a:p>
            <a:pPr>
              <a:defRPr/>
            </a:pPr>
            <a:fld id="{CABEFD66-8340-4C81-8D6D-3B5AC7A06D39}" type="datetime1">
              <a:rPr lang="en-US"/>
              <a:pPr>
                <a:defRPr/>
              </a:pPr>
              <a:t>5/12/2017</a:t>
            </a:fld>
            <a:endParaRPr lang="en-US" dirty="0"/>
          </a:p>
        </p:txBody>
      </p:sp>
      <p:sp>
        <p:nvSpPr>
          <p:cNvPr id="18" name="Footer Placeholder 16"/>
          <p:cNvSpPr>
            <a:spLocks noGrp="1"/>
          </p:cNvSpPr>
          <p:nvPr>
            <p:ph type="ftr" sz="quarter" idx="11"/>
          </p:nvPr>
        </p:nvSpPr>
        <p:spPr>
          <a:xfrm>
            <a:off x="3505200" y="6396038"/>
            <a:ext cx="5181600" cy="457200"/>
          </a:xfrm>
        </p:spPr>
        <p:txBody>
          <a:bodyPr/>
          <a:lstStyle>
            <a:lvl1pPr algn="ctr">
              <a:defRPr sz="900"/>
            </a:lvl1pPr>
          </a:lstStyle>
          <a:p>
            <a:pPr>
              <a:defRPr/>
            </a:pPr>
            <a:r>
              <a:rPr lang="en-US"/>
              <a:t>Draft * Deliberative * Do not Cite, Quote, or Release</a:t>
            </a:r>
          </a:p>
        </p:txBody>
      </p:sp>
    </p:spTree>
    <p:extLst>
      <p:ext uri="{BB962C8B-B14F-4D97-AF65-F5344CB8AC3E}">
        <p14:creationId xmlns:p14="http://schemas.microsoft.com/office/powerpoint/2010/main" val="146068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6D93565-0486-45DD-8E0E-F40D2C0B4085}" type="datetime1">
              <a:rPr lang="en-US"/>
              <a:pPr>
                <a:defRPr/>
              </a:pPr>
              <a:t>5/12/2017</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a:t>Draft * Deliberative * Do not Cite, Quote, or Release</a:t>
            </a:r>
          </a:p>
        </p:txBody>
      </p:sp>
      <p:sp>
        <p:nvSpPr>
          <p:cNvPr id="6" name="Slide Number Placeholder 22"/>
          <p:cNvSpPr>
            <a:spLocks noGrp="1"/>
          </p:cNvSpPr>
          <p:nvPr>
            <p:ph type="sldNum" sz="quarter" idx="12"/>
          </p:nvPr>
        </p:nvSpPr>
        <p:spPr/>
        <p:txBody>
          <a:bodyPr/>
          <a:lstStyle>
            <a:lvl1pPr>
              <a:defRPr/>
            </a:lvl1pPr>
          </a:lstStyle>
          <a:p>
            <a:pPr>
              <a:defRPr/>
            </a:pPr>
            <a:fld id="{80D874DB-F23D-4F43-9916-6366433C4050}" type="slidenum">
              <a:rPr lang="en-US" altLang="en-US"/>
              <a:pPr>
                <a:defRPr/>
              </a:pPr>
              <a:t>‹#›</a:t>
            </a:fld>
            <a:endParaRPr lang="en-US" altLang="en-US"/>
          </a:p>
        </p:txBody>
      </p:sp>
    </p:spTree>
    <p:extLst>
      <p:ext uri="{BB962C8B-B14F-4D97-AF65-F5344CB8AC3E}">
        <p14:creationId xmlns:p14="http://schemas.microsoft.com/office/powerpoint/2010/main" val="108258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929D7F9-B89D-4407-8DB9-9528D84AFE03}" type="datetime1">
              <a:rPr lang="en-US"/>
              <a:pPr>
                <a:defRPr/>
              </a:pPr>
              <a:t>5/12/2017</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a:t>Draft * Deliberative * Do not Cite, Quote, or Release</a:t>
            </a:r>
          </a:p>
        </p:txBody>
      </p:sp>
      <p:sp>
        <p:nvSpPr>
          <p:cNvPr id="6" name="Slide Number Placeholder 22"/>
          <p:cNvSpPr>
            <a:spLocks noGrp="1"/>
          </p:cNvSpPr>
          <p:nvPr>
            <p:ph type="sldNum" sz="quarter" idx="12"/>
          </p:nvPr>
        </p:nvSpPr>
        <p:spPr/>
        <p:txBody>
          <a:bodyPr/>
          <a:lstStyle>
            <a:lvl1pPr>
              <a:defRPr/>
            </a:lvl1pPr>
          </a:lstStyle>
          <a:p>
            <a:pPr>
              <a:defRPr/>
            </a:pPr>
            <a:fld id="{61C0A79A-4A96-4895-9245-D666277EBEF8}" type="slidenum">
              <a:rPr lang="en-US" altLang="en-US"/>
              <a:pPr>
                <a:defRPr/>
              </a:pPr>
              <a:t>‹#›</a:t>
            </a:fld>
            <a:endParaRPr lang="en-US" altLang="en-US"/>
          </a:p>
        </p:txBody>
      </p:sp>
    </p:spTree>
    <p:extLst>
      <p:ext uri="{BB962C8B-B14F-4D97-AF65-F5344CB8AC3E}">
        <p14:creationId xmlns:p14="http://schemas.microsoft.com/office/powerpoint/2010/main" val="861487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a:t>Click to edit Master title style</a:t>
            </a:r>
          </a:p>
        </p:txBody>
      </p:sp>
      <p:sp>
        <p:nvSpPr>
          <p:cNvPr id="3" name="SmartArt Placeholder 2"/>
          <p:cNvSpPr>
            <a:spLocks noGrp="1"/>
          </p:cNvSpPr>
          <p:nvPr>
            <p:ph type="dgm" idx="1"/>
          </p:nvPr>
        </p:nvSpPr>
        <p:spPr>
          <a:xfrm>
            <a:off x="609600" y="1600203"/>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0BF79D-6788-447A-B95F-4E0A7583A0BB}" type="slidenum">
              <a:rPr lang="en-US"/>
              <a:pPr>
                <a:defRPr/>
              </a:pPr>
              <a:t>‹#›</a:t>
            </a:fld>
            <a:endParaRPr lang="en-US"/>
          </a:p>
        </p:txBody>
      </p:sp>
    </p:spTree>
    <p:extLst>
      <p:ext uri="{BB962C8B-B14F-4D97-AF65-F5344CB8AC3E}">
        <p14:creationId xmlns:p14="http://schemas.microsoft.com/office/powerpoint/2010/main" val="258313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5" name="Rectangle 23"/>
          <p:cNvSpPr/>
          <p:nvPr/>
        </p:nvSpPr>
        <p:spPr>
          <a:xfrm flipV="1">
            <a:off x="7213600" y="3897316"/>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6" name="Rectangle 24"/>
          <p:cNvSpPr/>
          <p:nvPr/>
        </p:nvSpPr>
        <p:spPr>
          <a:xfrm flipV="1">
            <a:off x="7213600" y="4114801"/>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7" name="Rectangle 25"/>
          <p:cNvSpPr/>
          <p:nvPr/>
        </p:nvSpPr>
        <p:spPr>
          <a:xfrm flipV="1">
            <a:off x="7213602" y="4164013"/>
            <a:ext cx="262043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0" name="Rectangle 26"/>
          <p:cNvSpPr/>
          <p:nvPr/>
        </p:nvSpPr>
        <p:spPr>
          <a:xfrm flipV="1">
            <a:off x="7213602" y="4198941"/>
            <a:ext cx="262043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useBgFill="1">
        <p:nvSpPr>
          <p:cNvPr id="11" name="Rounded Rectangle 29"/>
          <p:cNvSpPr/>
          <p:nvPr/>
        </p:nvSpPr>
        <p:spPr bwMode="white">
          <a:xfrm>
            <a:off x="7213602" y="39624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useBgFill="1">
        <p:nvSpPr>
          <p:cNvPr id="12" name="Rounded Rectangle 30"/>
          <p:cNvSpPr/>
          <p:nvPr/>
        </p:nvSpPr>
        <p:spPr bwMode="white">
          <a:xfrm>
            <a:off x="9836151" y="4060827"/>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3" name="Rectangle 6"/>
          <p:cNvSpPr/>
          <p:nvPr/>
        </p:nvSpPr>
        <p:spPr>
          <a:xfrm>
            <a:off x="0" y="3649666"/>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4" name="Rectangle 9"/>
          <p:cNvSpPr/>
          <p:nvPr/>
        </p:nvSpPr>
        <p:spPr>
          <a:xfrm>
            <a:off x="0" y="3675066"/>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5" name="Rectangle 10"/>
          <p:cNvSpPr/>
          <p:nvPr/>
        </p:nvSpPr>
        <p:spPr>
          <a:xfrm flipV="1">
            <a:off x="8551333" y="3643313"/>
            <a:ext cx="364066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6" name="Rectangle 18"/>
          <p:cNvSpPr/>
          <p:nvPr userDrawn="1"/>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8" name="Title 7"/>
          <p:cNvSpPr>
            <a:spLocks noGrp="1"/>
          </p:cNvSpPr>
          <p:nvPr>
            <p:ph type="ctrTitle"/>
          </p:nvPr>
        </p:nvSpPr>
        <p:spPr>
          <a:xfrm>
            <a:off x="609600" y="2401890"/>
            <a:ext cx="11277600" cy="1470025"/>
          </a:xfrm>
        </p:spPr>
        <p:txBody>
          <a:bodyPr anchor="b"/>
          <a:lstStyle>
            <a:lvl1pPr>
              <a:defRPr sz="3300">
                <a:solidFill>
                  <a:schemeClr val="bg1"/>
                </a:solidFill>
              </a:defRPr>
            </a:lvl1pPr>
          </a:lstStyle>
          <a:p>
            <a:r>
              <a:rPr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17" name="Date Placeholder 27"/>
          <p:cNvSpPr>
            <a:spLocks noGrp="1"/>
          </p:cNvSpPr>
          <p:nvPr>
            <p:ph type="dt" sz="half" idx="10"/>
          </p:nvPr>
        </p:nvSpPr>
        <p:spPr>
          <a:xfrm>
            <a:off x="8940800" y="4206875"/>
            <a:ext cx="1280584" cy="457200"/>
          </a:xfrm>
        </p:spPr>
        <p:txBody>
          <a:bodyPr/>
          <a:lstStyle>
            <a:lvl1pPr>
              <a:defRPr/>
            </a:lvl1pPr>
          </a:lstStyle>
          <a:p>
            <a:pPr>
              <a:defRPr/>
            </a:pPr>
            <a:fld id="{5422AD44-53AD-41E5-98B5-FEB0B9244AAE}" type="datetime1">
              <a:rPr lang="en-US">
                <a:solidFill>
                  <a:srgbClr val="009DD9"/>
                </a:solidFill>
              </a:rPr>
              <a:pPr>
                <a:defRPr/>
              </a:pPr>
              <a:t>5/12/2017</a:t>
            </a:fld>
            <a:endParaRPr lang="en-US" dirty="0">
              <a:solidFill>
                <a:srgbClr val="009DD9"/>
              </a:solidFill>
            </a:endParaRPr>
          </a:p>
        </p:txBody>
      </p:sp>
      <p:sp>
        <p:nvSpPr>
          <p:cNvPr id="18" name="Footer Placeholder 16"/>
          <p:cNvSpPr>
            <a:spLocks noGrp="1"/>
          </p:cNvSpPr>
          <p:nvPr>
            <p:ph type="ftr" sz="quarter" idx="11"/>
          </p:nvPr>
        </p:nvSpPr>
        <p:spPr>
          <a:xfrm>
            <a:off x="3505200" y="6396038"/>
            <a:ext cx="5181600" cy="457200"/>
          </a:xfrm>
        </p:spPr>
        <p:txBody>
          <a:bodyPr/>
          <a:lstStyle>
            <a:lvl1pPr algn="ctr">
              <a:defRPr sz="900"/>
            </a:lvl1pPr>
          </a:lstStyle>
          <a:p>
            <a:pPr>
              <a:defRPr/>
            </a:pPr>
            <a:r>
              <a:rPr lang="en-US">
                <a:solidFill>
                  <a:srgbClr val="009DD9"/>
                </a:solidFill>
              </a:rPr>
              <a:t>Draft * Deliberative * Do not Cite, Quote, or Release</a:t>
            </a:r>
          </a:p>
        </p:txBody>
      </p:sp>
    </p:spTree>
    <p:extLst>
      <p:ext uri="{BB962C8B-B14F-4D97-AF65-F5344CB8AC3E}">
        <p14:creationId xmlns:p14="http://schemas.microsoft.com/office/powerpoint/2010/main" val="2413160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066800"/>
          </a:xfrm>
        </p:spPr>
        <p:txBody>
          <a:bodyPr/>
          <a:lstStyle/>
          <a:p>
            <a:r>
              <a:rPr lang="en-US" dirty="0"/>
              <a:t>Click to edit Master title style</a:t>
            </a:r>
          </a:p>
        </p:txBody>
      </p:sp>
      <p:sp>
        <p:nvSpPr>
          <p:cNvPr id="3" name="Content Placeholder 2"/>
          <p:cNvSpPr>
            <a:spLocks noGrp="1"/>
          </p:cNvSpPr>
          <p:nvPr>
            <p:ph idx="1"/>
          </p:nvPr>
        </p:nvSpPr>
        <p:spPr>
          <a:xfrm>
            <a:off x="609600" y="1676400"/>
            <a:ext cx="10972800" cy="5105400"/>
          </a:xfrm>
        </p:spPr>
        <p:txBody>
          <a:bodyPr/>
          <a:lstStyle>
            <a:lvl2pPr>
              <a:defRPr baseline="0">
                <a:solidFill>
                  <a:schemeClr val="tx2"/>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879BEAF0-5F96-4C98-8AA0-88F00A8A77E0}" type="datetime1">
              <a:rPr lang="en-US">
                <a:solidFill>
                  <a:srgbClr val="009DD9"/>
                </a:solidFill>
              </a:rPr>
              <a:pPr>
                <a:defRPr/>
              </a:pPr>
              <a:t>5/12/2017</a:t>
            </a:fld>
            <a:endParaRPr lang="en-US" dirty="0">
              <a:solidFill>
                <a:srgbClr val="009DD9"/>
              </a:solidFill>
            </a:endParaRPr>
          </a:p>
        </p:txBody>
      </p:sp>
      <p:sp>
        <p:nvSpPr>
          <p:cNvPr id="5" name="Footer Placeholder 2"/>
          <p:cNvSpPr>
            <a:spLocks noGrp="1"/>
          </p:cNvSpPr>
          <p:nvPr>
            <p:ph type="ftr" sz="quarter" idx="11"/>
          </p:nvPr>
        </p:nvSpPr>
        <p:spPr>
          <a:xfrm>
            <a:off x="3759201" y="6477000"/>
            <a:ext cx="5022851" cy="457200"/>
          </a:xfrm>
        </p:spPr>
        <p:txBody>
          <a:bodyPr/>
          <a:lstStyle>
            <a:lvl1pPr algn="ctr">
              <a:defRPr sz="825"/>
            </a:lvl1pPr>
          </a:lstStyle>
          <a:p>
            <a:pPr>
              <a:defRPr/>
            </a:pPr>
            <a:r>
              <a:rPr lang="en-US">
                <a:solidFill>
                  <a:srgbClr val="009DD9"/>
                </a:solidFill>
              </a:rPr>
              <a:t>Draft * Deliberative * Do not Cite, Quote, or Release</a:t>
            </a:r>
          </a:p>
        </p:txBody>
      </p:sp>
      <p:sp>
        <p:nvSpPr>
          <p:cNvPr id="6" name="Slide Number Placeholder 22"/>
          <p:cNvSpPr>
            <a:spLocks noGrp="1"/>
          </p:cNvSpPr>
          <p:nvPr>
            <p:ph type="sldNum" sz="quarter" idx="12"/>
          </p:nvPr>
        </p:nvSpPr>
        <p:spPr/>
        <p:txBody>
          <a:bodyPr/>
          <a:lstStyle>
            <a:lvl1pPr>
              <a:defRPr/>
            </a:lvl1pPr>
          </a:lstStyle>
          <a:p>
            <a:pPr>
              <a:defRPr/>
            </a:pPr>
            <a:fld id="{5A8ADD7E-9AF2-417D-B7EA-87A4DF7386C8}" type="slidenum">
              <a:rPr lang="en-US" altLang="en-US"/>
              <a:pPr>
                <a:defRPr/>
              </a:pPr>
              <a:t>‹#›</a:t>
            </a:fld>
            <a:endParaRPr lang="en-US" altLang="en-US"/>
          </a:p>
        </p:txBody>
      </p:sp>
    </p:spTree>
    <p:extLst>
      <p:ext uri="{BB962C8B-B14F-4D97-AF65-F5344CB8AC3E}">
        <p14:creationId xmlns:p14="http://schemas.microsoft.com/office/powerpoint/2010/main" val="1301227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3"/>
            <a:ext cx="10363200" cy="1362075"/>
          </a:xfr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963084" y="3367088"/>
            <a:ext cx="10363200" cy="1509712"/>
          </a:xfrm>
        </p:spPr>
        <p:txBody>
          <a:bodyPr/>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88FBB733-B6C8-4CC7-8FF5-A020A471182C}" type="datetime1">
              <a:rPr lang="en-US">
                <a:solidFill>
                  <a:srgbClr val="009DD9"/>
                </a:solidFill>
              </a:rPr>
              <a:pPr>
                <a:defRPr/>
              </a:pPr>
              <a:t>5/12/2017</a:t>
            </a:fld>
            <a:endParaRPr lang="en-US" dirty="0">
              <a:solidFill>
                <a:srgbClr val="009DD9"/>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009DD9"/>
                </a:solidFill>
              </a:rPr>
              <a:t>Draft * Deliberative * Do not Cite, Quote, or Release</a:t>
            </a:r>
          </a:p>
        </p:txBody>
      </p:sp>
      <p:sp>
        <p:nvSpPr>
          <p:cNvPr id="6" name="Slide Number Placeholder 22"/>
          <p:cNvSpPr>
            <a:spLocks noGrp="1"/>
          </p:cNvSpPr>
          <p:nvPr>
            <p:ph type="sldNum" sz="quarter" idx="12"/>
          </p:nvPr>
        </p:nvSpPr>
        <p:spPr/>
        <p:txBody>
          <a:bodyPr/>
          <a:lstStyle>
            <a:lvl1pPr>
              <a:defRPr/>
            </a:lvl1pPr>
          </a:lstStyle>
          <a:p>
            <a:pPr>
              <a:defRPr/>
            </a:pPr>
            <a:fld id="{9DAD95B7-1748-4E09-9535-F646BB4C9420}" type="slidenum">
              <a:rPr lang="en-US" altLang="en-US"/>
              <a:pPr>
                <a:defRPr/>
              </a:pPr>
              <a:t>‹#›</a:t>
            </a:fld>
            <a:endParaRPr lang="en-US" altLang="en-US"/>
          </a:p>
        </p:txBody>
      </p:sp>
    </p:spTree>
    <p:extLst>
      <p:ext uri="{BB962C8B-B14F-4D97-AF65-F5344CB8AC3E}">
        <p14:creationId xmlns:p14="http://schemas.microsoft.com/office/powerpoint/2010/main" val="2910628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9427"/>
            <a:ext cx="5384800" cy="4525963"/>
          </a:xfrm>
        </p:spPr>
        <p:txBody>
          <a:bodyPr/>
          <a:lstStyle>
            <a:lvl1pPr>
              <a:defRPr sz="1500"/>
            </a:lvl1pPr>
            <a:lvl2pPr>
              <a:defRPr sz="1425"/>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49427"/>
            <a:ext cx="5384800" cy="4525963"/>
          </a:xfrm>
        </p:spPr>
        <p:txBody>
          <a:bodyPr/>
          <a:lstStyle>
            <a:lvl1pPr>
              <a:defRPr sz="1500"/>
            </a:lvl1pPr>
            <a:lvl2pPr>
              <a:defRPr sz="1425"/>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3C3B605E-4193-4F0C-A456-774634AA4466}" type="datetime1">
              <a:rPr lang="en-US">
                <a:solidFill>
                  <a:srgbClr val="009DD9"/>
                </a:solidFill>
              </a:rPr>
              <a:pPr>
                <a:defRPr/>
              </a:pPr>
              <a:t>5/12/2017</a:t>
            </a:fld>
            <a:endParaRPr lang="en-US" dirty="0">
              <a:solidFill>
                <a:srgbClr val="009DD9"/>
              </a:solidFill>
            </a:endParaRPr>
          </a:p>
        </p:txBody>
      </p:sp>
      <p:sp>
        <p:nvSpPr>
          <p:cNvPr id="6" name="Footer Placeholder 2"/>
          <p:cNvSpPr>
            <a:spLocks noGrp="1"/>
          </p:cNvSpPr>
          <p:nvPr>
            <p:ph type="ftr" sz="quarter" idx="11"/>
          </p:nvPr>
        </p:nvSpPr>
        <p:spPr/>
        <p:txBody>
          <a:bodyPr/>
          <a:lstStyle>
            <a:lvl1pPr>
              <a:defRPr/>
            </a:lvl1pPr>
          </a:lstStyle>
          <a:p>
            <a:pPr>
              <a:defRPr/>
            </a:pPr>
            <a:r>
              <a:rPr lang="en-US">
                <a:solidFill>
                  <a:srgbClr val="009DD9"/>
                </a:solidFill>
              </a:rPr>
              <a:t>Draft * Deliberative * Do not Cite, Quote, or Release</a:t>
            </a:r>
          </a:p>
        </p:txBody>
      </p:sp>
      <p:sp>
        <p:nvSpPr>
          <p:cNvPr id="7" name="Slide Number Placeholder 22"/>
          <p:cNvSpPr>
            <a:spLocks noGrp="1"/>
          </p:cNvSpPr>
          <p:nvPr>
            <p:ph type="sldNum" sz="quarter" idx="12"/>
          </p:nvPr>
        </p:nvSpPr>
        <p:spPr/>
        <p:txBody>
          <a:bodyPr/>
          <a:lstStyle>
            <a:lvl1pPr>
              <a:defRPr/>
            </a:lvl1pPr>
          </a:lstStyle>
          <a:p>
            <a:pPr>
              <a:defRPr/>
            </a:pPr>
            <a:fld id="{6B87D3F5-6D8D-4624-B1C8-A2A18C00B587}" type="slidenum">
              <a:rPr lang="en-US" altLang="en-US"/>
              <a:pPr>
                <a:defRPr/>
              </a:pPr>
              <a:t>‹#›</a:t>
            </a:fld>
            <a:endParaRPr lang="en-US" altLang="en-US"/>
          </a:p>
        </p:txBody>
      </p:sp>
    </p:spTree>
    <p:extLst>
      <p:ext uri="{BB962C8B-B14F-4D97-AF65-F5344CB8AC3E}">
        <p14:creationId xmlns:p14="http://schemas.microsoft.com/office/powerpoint/2010/main" val="1060646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3000" b="0" i="0" cap="none" baseline="0"/>
            </a:lvl1pPr>
          </a:lstStyle>
          <a:p>
            <a:r>
              <a:rPr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6294969" y="2244970"/>
            <a:ext cx="5389033"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15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1074" y="2708519"/>
            <a:ext cx="5389033" cy="3886200"/>
          </a:xfrm>
        </p:spPr>
        <p:txBody>
          <a:bodyPr/>
          <a:lstStyle>
            <a:lvl1pPr>
              <a:defRPr sz="15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fld id="{92B81CF9-15F5-4B0F-A161-66D7F7824881}" type="datetime1">
              <a:rPr lang="en-US">
                <a:solidFill>
                  <a:srgbClr val="009DD9"/>
                </a:solidFill>
              </a:rPr>
              <a:pPr>
                <a:defRPr/>
              </a:pPr>
              <a:t>5/12/2017</a:t>
            </a:fld>
            <a:endParaRPr lang="en-US" dirty="0">
              <a:solidFill>
                <a:srgbClr val="009DD9"/>
              </a:solidFill>
            </a:endParaRPr>
          </a:p>
        </p:txBody>
      </p:sp>
      <p:sp>
        <p:nvSpPr>
          <p:cNvPr id="8" name="Slide Number Placeholder 26"/>
          <p:cNvSpPr>
            <a:spLocks noGrp="1"/>
          </p:cNvSpPr>
          <p:nvPr>
            <p:ph type="sldNum" sz="quarter" idx="11"/>
          </p:nvPr>
        </p:nvSpPr>
        <p:spPr/>
        <p:txBody>
          <a:bodyPr/>
          <a:lstStyle>
            <a:lvl1pPr>
              <a:defRPr/>
            </a:lvl1pPr>
          </a:lstStyle>
          <a:p>
            <a:pPr>
              <a:defRPr/>
            </a:pPr>
            <a:fld id="{B20EA525-A6A9-477F-AB73-256F42606989}" type="slidenum">
              <a:rPr lang="en-US" altLang="en-US"/>
              <a:pPr>
                <a:defRPr/>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r>
              <a:rPr lang="en-US">
                <a:solidFill>
                  <a:srgbClr val="009DD9"/>
                </a:solidFill>
              </a:rPr>
              <a:t>Draft * Deliberative * Do not Cite, Quote, or Release</a:t>
            </a:r>
          </a:p>
        </p:txBody>
      </p:sp>
    </p:spTree>
    <p:extLst>
      <p:ext uri="{BB962C8B-B14F-4D97-AF65-F5344CB8AC3E}">
        <p14:creationId xmlns:p14="http://schemas.microsoft.com/office/powerpoint/2010/main" val="2709337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3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8777819" y="612775"/>
            <a:ext cx="1276349" cy="457200"/>
          </a:xfrm>
        </p:spPr>
        <p:txBody>
          <a:bodyPr/>
          <a:lstStyle>
            <a:lvl1pPr>
              <a:defRPr/>
            </a:lvl1pPr>
          </a:lstStyle>
          <a:p>
            <a:pPr>
              <a:defRPr/>
            </a:pPr>
            <a:fld id="{6156F45A-685C-4A96-B872-0318E9E5ABD6}" type="datetime1">
              <a:rPr lang="en-US">
                <a:solidFill>
                  <a:srgbClr val="009DD9"/>
                </a:solidFill>
              </a:rPr>
              <a:pPr>
                <a:defRPr/>
              </a:pPr>
              <a:t>5/12/2017</a:t>
            </a:fld>
            <a:endParaRPr lang="en-US" dirty="0">
              <a:solidFill>
                <a:srgbClr val="009DD9"/>
              </a:solidFill>
            </a:endParaRPr>
          </a:p>
        </p:txBody>
      </p:sp>
      <p:sp>
        <p:nvSpPr>
          <p:cNvPr id="4" name="Footer Placeholder 3"/>
          <p:cNvSpPr>
            <a:spLocks noGrp="1"/>
          </p:cNvSpPr>
          <p:nvPr>
            <p:ph type="ftr" sz="quarter" idx="11"/>
          </p:nvPr>
        </p:nvSpPr>
        <p:spPr/>
        <p:txBody>
          <a:bodyPr/>
          <a:lstStyle>
            <a:lvl1pPr>
              <a:defRPr/>
            </a:lvl1pPr>
          </a:lstStyle>
          <a:p>
            <a:pPr>
              <a:defRPr/>
            </a:pPr>
            <a:r>
              <a:rPr lang="en-US">
                <a:solidFill>
                  <a:srgbClr val="009DD9"/>
                </a:solidFill>
              </a:rPr>
              <a:t>Draft * Deliberative * Do not Cite, Quote, or Release</a:t>
            </a:r>
          </a:p>
        </p:txBody>
      </p:sp>
      <p:sp>
        <p:nvSpPr>
          <p:cNvPr id="5" name="Slide Number Placeholder 4"/>
          <p:cNvSpPr>
            <a:spLocks noGrp="1"/>
          </p:cNvSpPr>
          <p:nvPr>
            <p:ph type="sldNum" sz="quarter" idx="12"/>
          </p:nvPr>
        </p:nvSpPr>
        <p:spPr/>
        <p:txBody>
          <a:bodyPr/>
          <a:lstStyle>
            <a:lvl1pPr>
              <a:defRPr/>
            </a:lvl1pPr>
          </a:lstStyle>
          <a:p>
            <a:pPr>
              <a:defRPr/>
            </a:pPr>
            <a:fld id="{5F1B4FFA-B6B2-4B07-B4F0-2D14C68884A8}" type="slidenum">
              <a:rPr lang="en-US" altLang="en-US"/>
              <a:pPr>
                <a:defRPr/>
              </a:pPr>
              <a:t>‹#›</a:t>
            </a:fld>
            <a:endParaRPr lang="en-US" altLang="en-US"/>
          </a:p>
        </p:txBody>
      </p:sp>
    </p:spTree>
    <p:extLst>
      <p:ext uri="{BB962C8B-B14F-4D97-AF65-F5344CB8AC3E}">
        <p14:creationId xmlns:p14="http://schemas.microsoft.com/office/powerpoint/2010/main" val="235057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40F18EC-6084-43BA-B3EE-CD375A096942}" type="datetime1">
              <a:rPr lang="en-US">
                <a:solidFill>
                  <a:srgbClr val="009DD9"/>
                </a:solidFill>
              </a:rPr>
              <a:pPr>
                <a:defRPr/>
              </a:pPr>
              <a:t>5/12/2017</a:t>
            </a:fld>
            <a:endParaRPr lang="en-US" dirty="0">
              <a:solidFill>
                <a:srgbClr val="009DD9"/>
              </a:solidFill>
            </a:endParaRPr>
          </a:p>
        </p:txBody>
      </p:sp>
      <p:sp>
        <p:nvSpPr>
          <p:cNvPr id="3" name="Footer Placeholder 2"/>
          <p:cNvSpPr>
            <a:spLocks noGrp="1"/>
          </p:cNvSpPr>
          <p:nvPr>
            <p:ph type="ftr" sz="quarter" idx="11"/>
          </p:nvPr>
        </p:nvSpPr>
        <p:spPr/>
        <p:txBody>
          <a:bodyPr/>
          <a:lstStyle>
            <a:lvl1pPr>
              <a:defRPr/>
            </a:lvl1pPr>
          </a:lstStyle>
          <a:p>
            <a:pPr>
              <a:defRPr/>
            </a:pPr>
            <a:r>
              <a:rPr lang="en-US">
                <a:solidFill>
                  <a:srgbClr val="009DD9"/>
                </a:solidFill>
              </a:rPr>
              <a:t>Draft * Deliberative * Do not Cite, Quote, or Release</a:t>
            </a:r>
          </a:p>
        </p:txBody>
      </p:sp>
      <p:sp>
        <p:nvSpPr>
          <p:cNvPr id="4" name="Slide Number Placeholder 22"/>
          <p:cNvSpPr>
            <a:spLocks noGrp="1"/>
          </p:cNvSpPr>
          <p:nvPr>
            <p:ph type="sldNum" sz="quarter" idx="12"/>
          </p:nvPr>
        </p:nvSpPr>
        <p:spPr/>
        <p:txBody>
          <a:bodyPr/>
          <a:lstStyle>
            <a:lvl1pPr>
              <a:defRPr/>
            </a:lvl1pPr>
          </a:lstStyle>
          <a:p>
            <a:pPr>
              <a:defRPr/>
            </a:pPr>
            <a:fld id="{B89CA851-CDC1-4222-8CE0-30142BE79573}" type="slidenum">
              <a:rPr lang="en-US" altLang="en-US"/>
              <a:pPr>
                <a:defRPr/>
              </a:pPr>
              <a:t>‹#›</a:t>
            </a:fld>
            <a:endParaRPr lang="en-US" altLang="en-US"/>
          </a:p>
        </p:txBody>
      </p:sp>
    </p:spTree>
    <p:extLst>
      <p:ext uri="{BB962C8B-B14F-4D97-AF65-F5344CB8AC3E}">
        <p14:creationId xmlns:p14="http://schemas.microsoft.com/office/powerpoint/2010/main" val="40363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066800"/>
          </a:xfrm>
        </p:spPr>
        <p:txBody>
          <a:bodyPr/>
          <a:lstStyle/>
          <a:p>
            <a:r>
              <a:rPr lang="en-US" dirty="0"/>
              <a:t>Click to edit Master title style</a:t>
            </a:r>
          </a:p>
        </p:txBody>
      </p:sp>
      <p:sp>
        <p:nvSpPr>
          <p:cNvPr id="3" name="Content Placeholder 2"/>
          <p:cNvSpPr>
            <a:spLocks noGrp="1"/>
          </p:cNvSpPr>
          <p:nvPr>
            <p:ph idx="1"/>
          </p:nvPr>
        </p:nvSpPr>
        <p:spPr>
          <a:xfrm>
            <a:off x="609600" y="1676400"/>
            <a:ext cx="10972800" cy="5105400"/>
          </a:xfrm>
        </p:spPr>
        <p:txBody>
          <a:bodyPr/>
          <a:lstStyle>
            <a:lvl2pPr>
              <a:defRPr baseline="0">
                <a:solidFill>
                  <a:schemeClr val="tx2"/>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805E0CDB-F5D7-4BE3-98AA-B79C234A1812}" type="datetime1">
              <a:rPr lang="en-US"/>
              <a:pPr>
                <a:defRPr/>
              </a:pPr>
              <a:t>5/12/2017</a:t>
            </a:fld>
            <a:endParaRPr lang="en-US" dirty="0"/>
          </a:p>
        </p:txBody>
      </p:sp>
      <p:sp>
        <p:nvSpPr>
          <p:cNvPr id="5" name="Footer Placeholder 2"/>
          <p:cNvSpPr>
            <a:spLocks noGrp="1"/>
          </p:cNvSpPr>
          <p:nvPr>
            <p:ph type="ftr" sz="quarter" idx="11"/>
          </p:nvPr>
        </p:nvSpPr>
        <p:spPr>
          <a:xfrm>
            <a:off x="3759201" y="6477000"/>
            <a:ext cx="5022851" cy="457200"/>
          </a:xfrm>
        </p:spPr>
        <p:txBody>
          <a:bodyPr/>
          <a:lstStyle>
            <a:lvl1pPr algn="ctr">
              <a:defRPr sz="825"/>
            </a:lvl1pPr>
          </a:lstStyle>
          <a:p>
            <a:pPr>
              <a:defRPr/>
            </a:pPr>
            <a:r>
              <a:rPr lang="en-US"/>
              <a:t>Draft * Deliberative * Do not Cite, Quote, or Release</a:t>
            </a:r>
          </a:p>
        </p:txBody>
      </p:sp>
      <p:sp>
        <p:nvSpPr>
          <p:cNvPr id="6" name="Slide Number Placeholder 22"/>
          <p:cNvSpPr>
            <a:spLocks noGrp="1"/>
          </p:cNvSpPr>
          <p:nvPr>
            <p:ph type="sldNum" sz="quarter" idx="12"/>
          </p:nvPr>
        </p:nvSpPr>
        <p:spPr/>
        <p:txBody>
          <a:bodyPr/>
          <a:lstStyle>
            <a:lvl1pPr>
              <a:defRPr/>
            </a:lvl1pPr>
          </a:lstStyle>
          <a:p>
            <a:pPr>
              <a:defRPr/>
            </a:pPr>
            <a:fld id="{DF5D452F-4B11-4D7F-BAB0-5646F256D979}" type="slidenum">
              <a:rPr lang="en-US" altLang="en-US"/>
              <a:pPr>
                <a:defRPr/>
              </a:pPr>
              <a:t>‹#›</a:t>
            </a:fld>
            <a:endParaRPr lang="en-US" altLang="en-US"/>
          </a:p>
        </p:txBody>
      </p:sp>
    </p:spTree>
    <p:extLst>
      <p:ext uri="{BB962C8B-B14F-4D97-AF65-F5344CB8AC3E}">
        <p14:creationId xmlns:p14="http://schemas.microsoft.com/office/powerpoint/2010/main" val="48620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350" b="1"/>
            </a:lvl1pPr>
          </a:lstStyle>
          <a:p>
            <a:r>
              <a:rPr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FE1B1D4C-3DB0-4AD6-A870-E321B413F666}" type="datetime1">
              <a:rPr lang="en-US">
                <a:solidFill>
                  <a:srgbClr val="009DD9"/>
                </a:solidFill>
              </a:rPr>
              <a:pPr>
                <a:defRPr/>
              </a:pPr>
              <a:t>5/12/2017</a:t>
            </a:fld>
            <a:endParaRPr lang="en-US" dirty="0">
              <a:solidFill>
                <a:srgbClr val="009DD9"/>
              </a:solidFill>
            </a:endParaRPr>
          </a:p>
        </p:txBody>
      </p:sp>
      <p:sp>
        <p:nvSpPr>
          <p:cNvPr id="6" name="Footer Placeholder 2"/>
          <p:cNvSpPr>
            <a:spLocks noGrp="1"/>
          </p:cNvSpPr>
          <p:nvPr>
            <p:ph type="ftr" sz="quarter" idx="11"/>
          </p:nvPr>
        </p:nvSpPr>
        <p:spPr/>
        <p:txBody>
          <a:bodyPr/>
          <a:lstStyle>
            <a:lvl1pPr>
              <a:defRPr/>
            </a:lvl1pPr>
          </a:lstStyle>
          <a:p>
            <a:pPr>
              <a:defRPr/>
            </a:pPr>
            <a:r>
              <a:rPr lang="en-US">
                <a:solidFill>
                  <a:srgbClr val="009DD9"/>
                </a:solidFill>
              </a:rPr>
              <a:t>Draft * Deliberative * Do not Cite, Quote, or Release</a:t>
            </a:r>
          </a:p>
        </p:txBody>
      </p:sp>
      <p:sp>
        <p:nvSpPr>
          <p:cNvPr id="7" name="Slide Number Placeholder 22"/>
          <p:cNvSpPr>
            <a:spLocks noGrp="1"/>
          </p:cNvSpPr>
          <p:nvPr>
            <p:ph type="sldNum" sz="quarter" idx="12"/>
          </p:nvPr>
        </p:nvSpPr>
        <p:spPr/>
        <p:txBody>
          <a:bodyPr/>
          <a:lstStyle>
            <a:lvl1pPr>
              <a:defRPr/>
            </a:lvl1pPr>
          </a:lstStyle>
          <a:p>
            <a:pPr>
              <a:defRPr/>
            </a:pPr>
            <a:fld id="{B8D8E427-E022-416A-9BF9-E6EEBF763A0B}" type="slidenum">
              <a:rPr lang="en-US" altLang="en-US"/>
              <a:pPr>
                <a:defRPr/>
              </a:pPr>
              <a:t>‹#›</a:t>
            </a:fld>
            <a:endParaRPr lang="en-US" altLang="en-US"/>
          </a:p>
        </p:txBody>
      </p:sp>
    </p:spTree>
    <p:extLst>
      <p:ext uri="{BB962C8B-B14F-4D97-AF65-F5344CB8AC3E}">
        <p14:creationId xmlns:p14="http://schemas.microsoft.com/office/powerpoint/2010/main" val="2316198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4" y="1109162"/>
            <a:ext cx="782404" cy="4681637"/>
          </a:xfrm>
        </p:spPr>
        <p:txBody>
          <a:bodyPr vert="vert270" lIns="45720" tIns="0" rIns="45720" anchor="t"/>
          <a:lstStyle>
            <a:lvl1pPr algn="ctr">
              <a:buNone/>
              <a:defRPr sz="1500" b="1"/>
            </a:lvl1pPr>
          </a:lstStyle>
          <a:p>
            <a:r>
              <a:rPr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2400"/>
            </a:lvl1pPr>
          </a:lstStyle>
          <a:p>
            <a:pPr lvl="0"/>
            <a:r>
              <a:rPr lang="en-US" noProof="0" dirty="0"/>
              <a:t>Click icon to add picture</a:t>
            </a:r>
          </a:p>
        </p:txBody>
      </p:sp>
      <p:sp>
        <p:nvSpPr>
          <p:cNvPr id="4" name="Text Placeholder 3"/>
          <p:cNvSpPr>
            <a:spLocks noGrp="1"/>
          </p:cNvSpPr>
          <p:nvPr>
            <p:ph type="body" sz="half" idx="2"/>
          </p:nvPr>
        </p:nvSpPr>
        <p:spPr>
          <a:xfrm>
            <a:off x="8117924" y="3274311"/>
            <a:ext cx="3454400" cy="2516489"/>
          </a:xfrm>
        </p:spPr>
        <p:txBody>
          <a:bodyPr lIns="0" tIns="0" rIns="45720"/>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52C1130F-D717-42ED-B7B4-D6E5C0B5082E}" type="datetime1">
              <a:rPr lang="en-US">
                <a:solidFill>
                  <a:srgbClr val="009DD9"/>
                </a:solidFill>
              </a:rPr>
              <a:pPr>
                <a:defRPr/>
              </a:pPr>
              <a:t>5/12/2017</a:t>
            </a:fld>
            <a:endParaRPr lang="en-US" dirty="0">
              <a:solidFill>
                <a:srgbClr val="009DD9"/>
              </a:solidFill>
            </a:endParaRPr>
          </a:p>
        </p:txBody>
      </p:sp>
      <p:sp>
        <p:nvSpPr>
          <p:cNvPr id="6" name="Footer Placeholder 2"/>
          <p:cNvSpPr>
            <a:spLocks noGrp="1"/>
          </p:cNvSpPr>
          <p:nvPr>
            <p:ph type="ftr" sz="quarter" idx="11"/>
          </p:nvPr>
        </p:nvSpPr>
        <p:spPr/>
        <p:txBody>
          <a:bodyPr/>
          <a:lstStyle>
            <a:lvl1pPr>
              <a:defRPr/>
            </a:lvl1pPr>
          </a:lstStyle>
          <a:p>
            <a:pPr>
              <a:defRPr/>
            </a:pPr>
            <a:r>
              <a:rPr lang="en-US">
                <a:solidFill>
                  <a:srgbClr val="009DD9"/>
                </a:solidFill>
              </a:rPr>
              <a:t>Draft * Deliberative * Do not Cite, Quote, or Release</a:t>
            </a:r>
          </a:p>
        </p:txBody>
      </p:sp>
      <p:sp>
        <p:nvSpPr>
          <p:cNvPr id="7" name="Slide Number Placeholder 22"/>
          <p:cNvSpPr>
            <a:spLocks noGrp="1"/>
          </p:cNvSpPr>
          <p:nvPr>
            <p:ph type="sldNum" sz="quarter" idx="12"/>
          </p:nvPr>
        </p:nvSpPr>
        <p:spPr/>
        <p:txBody>
          <a:bodyPr/>
          <a:lstStyle>
            <a:lvl1pPr>
              <a:defRPr/>
            </a:lvl1pPr>
          </a:lstStyle>
          <a:p>
            <a:pPr>
              <a:defRPr/>
            </a:pPr>
            <a:fld id="{CA14B0F7-31F8-4474-AD88-82C5B7392DEC}" type="slidenum">
              <a:rPr lang="en-US" altLang="en-US"/>
              <a:pPr>
                <a:defRPr/>
              </a:pPr>
              <a:t>‹#›</a:t>
            </a:fld>
            <a:endParaRPr lang="en-US" altLang="en-US"/>
          </a:p>
        </p:txBody>
      </p:sp>
    </p:spTree>
    <p:extLst>
      <p:ext uri="{BB962C8B-B14F-4D97-AF65-F5344CB8AC3E}">
        <p14:creationId xmlns:p14="http://schemas.microsoft.com/office/powerpoint/2010/main" val="4112238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2EA33C0-E306-416D-AA32-CAAD1C076EA1}" type="datetime1">
              <a:rPr lang="en-US">
                <a:solidFill>
                  <a:srgbClr val="009DD9"/>
                </a:solidFill>
              </a:rPr>
              <a:pPr>
                <a:defRPr/>
              </a:pPr>
              <a:t>5/12/2017</a:t>
            </a:fld>
            <a:endParaRPr lang="en-US" dirty="0">
              <a:solidFill>
                <a:srgbClr val="009DD9"/>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009DD9"/>
                </a:solidFill>
              </a:rPr>
              <a:t>Draft * Deliberative * Do not Cite, Quote, or Release</a:t>
            </a:r>
          </a:p>
        </p:txBody>
      </p:sp>
      <p:sp>
        <p:nvSpPr>
          <p:cNvPr id="6" name="Slide Number Placeholder 22"/>
          <p:cNvSpPr>
            <a:spLocks noGrp="1"/>
          </p:cNvSpPr>
          <p:nvPr>
            <p:ph type="sldNum" sz="quarter" idx="12"/>
          </p:nvPr>
        </p:nvSpPr>
        <p:spPr/>
        <p:txBody>
          <a:bodyPr/>
          <a:lstStyle>
            <a:lvl1pPr>
              <a:defRPr/>
            </a:lvl1pPr>
          </a:lstStyle>
          <a:p>
            <a:pPr>
              <a:defRPr/>
            </a:pPr>
            <a:fld id="{5C05183A-9BB1-4B16-9EB0-BD8D37EEBD79}" type="slidenum">
              <a:rPr lang="en-US" altLang="en-US"/>
              <a:pPr>
                <a:defRPr/>
              </a:pPr>
              <a:t>‹#›</a:t>
            </a:fld>
            <a:endParaRPr lang="en-US" altLang="en-US"/>
          </a:p>
        </p:txBody>
      </p:sp>
    </p:spTree>
    <p:extLst>
      <p:ext uri="{BB962C8B-B14F-4D97-AF65-F5344CB8AC3E}">
        <p14:creationId xmlns:p14="http://schemas.microsoft.com/office/powerpoint/2010/main" val="3087672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1056ABF-403B-478E-AC87-FC9449919565}" type="datetime1">
              <a:rPr lang="en-US">
                <a:solidFill>
                  <a:srgbClr val="009DD9"/>
                </a:solidFill>
              </a:rPr>
              <a:pPr>
                <a:defRPr/>
              </a:pPr>
              <a:t>5/12/2017</a:t>
            </a:fld>
            <a:endParaRPr lang="en-US" dirty="0">
              <a:solidFill>
                <a:srgbClr val="009DD9"/>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009DD9"/>
                </a:solidFill>
              </a:rPr>
              <a:t>Draft * Deliberative * Do not Cite, Quote, or Release</a:t>
            </a:r>
          </a:p>
        </p:txBody>
      </p:sp>
      <p:sp>
        <p:nvSpPr>
          <p:cNvPr id="6" name="Slide Number Placeholder 22"/>
          <p:cNvSpPr>
            <a:spLocks noGrp="1"/>
          </p:cNvSpPr>
          <p:nvPr>
            <p:ph type="sldNum" sz="quarter" idx="12"/>
          </p:nvPr>
        </p:nvSpPr>
        <p:spPr/>
        <p:txBody>
          <a:bodyPr/>
          <a:lstStyle>
            <a:lvl1pPr>
              <a:defRPr/>
            </a:lvl1pPr>
          </a:lstStyle>
          <a:p>
            <a:pPr>
              <a:defRPr/>
            </a:pPr>
            <a:fld id="{D2D8320D-F0CB-47FE-AE98-C3020661CB2C}" type="slidenum">
              <a:rPr lang="en-US" altLang="en-US"/>
              <a:pPr>
                <a:defRPr/>
              </a:pPr>
              <a:t>‹#›</a:t>
            </a:fld>
            <a:endParaRPr lang="en-US" altLang="en-US"/>
          </a:p>
        </p:txBody>
      </p:sp>
    </p:spTree>
    <p:extLst>
      <p:ext uri="{BB962C8B-B14F-4D97-AF65-F5344CB8AC3E}">
        <p14:creationId xmlns:p14="http://schemas.microsoft.com/office/powerpoint/2010/main" val="2864865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a:t>Click to edit Master title style</a:t>
            </a:r>
          </a:p>
        </p:txBody>
      </p:sp>
      <p:sp>
        <p:nvSpPr>
          <p:cNvPr id="3" name="SmartArt Placeholder 2"/>
          <p:cNvSpPr>
            <a:spLocks noGrp="1"/>
          </p:cNvSpPr>
          <p:nvPr>
            <p:ph type="dgm" idx="1"/>
          </p:nvPr>
        </p:nvSpPr>
        <p:spPr>
          <a:xfrm>
            <a:off x="609600" y="1600203"/>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3F714AC3-7867-4D6D-B96B-C8184CA13DBB}" type="datetime1">
              <a:rPr lang="en-US">
                <a:solidFill>
                  <a:srgbClr val="009DD9"/>
                </a:solidFill>
              </a:rPr>
              <a:pPr>
                <a:defRPr/>
              </a:pPr>
              <a:t>5/12/2017</a:t>
            </a:fld>
            <a:endParaRPr lang="en-US">
              <a:solidFill>
                <a:srgbClr val="009DD9"/>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9DD9"/>
                </a:solidFill>
              </a:rPr>
              <a:t>Draft * Deliberative * Do not Cite, Quote, or Release</a:t>
            </a:r>
          </a:p>
        </p:txBody>
      </p:sp>
      <p:sp>
        <p:nvSpPr>
          <p:cNvPr id="6" name="Slide Number Placeholder 5"/>
          <p:cNvSpPr>
            <a:spLocks noGrp="1"/>
          </p:cNvSpPr>
          <p:nvPr>
            <p:ph type="sldNum" sz="quarter" idx="12"/>
          </p:nvPr>
        </p:nvSpPr>
        <p:spPr/>
        <p:txBody>
          <a:bodyPr/>
          <a:lstStyle>
            <a:lvl1pPr>
              <a:defRPr/>
            </a:lvl1pPr>
          </a:lstStyle>
          <a:p>
            <a:pPr>
              <a:defRPr/>
            </a:pPr>
            <a:fld id="{7123F352-308D-418D-A20F-8838F3CCA898}" type="slidenum">
              <a:rPr lang="en-US" altLang="en-US"/>
              <a:pPr>
                <a:defRPr/>
              </a:pPr>
              <a:t>‹#›</a:t>
            </a:fld>
            <a:endParaRPr lang="en-US" altLang="en-US"/>
          </a:p>
        </p:txBody>
      </p:sp>
    </p:spTree>
    <p:extLst>
      <p:ext uri="{BB962C8B-B14F-4D97-AF65-F5344CB8AC3E}">
        <p14:creationId xmlns:p14="http://schemas.microsoft.com/office/powerpoint/2010/main" val="232094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3"/>
            <a:ext cx="10363200" cy="1362075"/>
          </a:xfr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963084" y="3367088"/>
            <a:ext cx="10363200" cy="1509712"/>
          </a:xfrm>
        </p:spPr>
        <p:txBody>
          <a:bodyPr/>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B3F4A921-7885-42E4-A3EA-49DEA4CA79C7}" type="datetime1">
              <a:rPr lang="en-US"/>
              <a:pPr>
                <a:defRPr/>
              </a:pPr>
              <a:t>5/12/2017</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a:t>Draft * Deliberative * Do not Cite, Quote, or Release</a:t>
            </a:r>
          </a:p>
        </p:txBody>
      </p:sp>
      <p:sp>
        <p:nvSpPr>
          <p:cNvPr id="6" name="Slide Number Placeholder 22"/>
          <p:cNvSpPr>
            <a:spLocks noGrp="1"/>
          </p:cNvSpPr>
          <p:nvPr>
            <p:ph type="sldNum" sz="quarter" idx="12"/>
          </p:nvPr>
        </p:nvSpPr>
        <p:spPr/>
        <p:txBody>
          <a:bodyPr/>
          <a:lstStyle>
            <a:lvl1pPr>
              <a:defRPr/>
            </a:lvl1pPr>
          </a:lstStyle>
          <a:p>
            <a:pPr>
              <a:defRPr/>
            </a:pPr>
            <a:fld id="{01AA1CC0-E80F-4BBF-93DB-3CF3B50AEF50}" type="slidenum">
              <a:rPr lang="en-US" altLang="en-US"/>
              <a:pPr>
                <a:defRPr/>
              </a:pPr>
              <a:t>‹#›</a:t>
            </a:fld>
            <a:endParaRPr lang="en-US" altLang="en-US"/>
          </a:p>
        </p:txBody>
      </p:sp>
    </p:spTree>
    <p:extLst>
      <p:ext uri="{BB962C8B-B14F-4D97-AF65-F5344CB8AC3E}">
        <p14:creationId xmlns:p14="http://schemas.microsoft.com/office/powerpoint/2010/main" val="398355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9427"/>
            <a:ext cx="5384800" cy="4525963"/>
          </a:xfrm>
        </p:spPr>
        <p:txBody>
          <a:bodyPr/>
          <a:lstStyle>
            <a:lvl1pPr>
              <a:defRPr sz="1500"/>
            </a:lvl1pPr>
            <a:lvl2pPr>
              <a:defRPr sz="1425"/>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49427"/>
            <a:ext cx="5384800" cy="4525963"/>
          </a:xfrm>
        </p:spPr>
        <p:txBody>
          <a:bodyPr/>
          <a:lstStyle>
            <a:lvl1pPr>
              <a:defRPr sz="1500"/>
            </a:lvl1pPr>
            <a:lvl2pPr>
              <a:defRPr sz="1425"/>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E53387EA-9F55-4658-8B80-8635CE932D61}" type="datetime1">
              <a:rPr lang="en-US"/>
              <a:pPr>
                <a:defRPr/>
              </a:pPr>
              <a:t>5/12/2017</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Draft * Deliberative * Do not Cite, Quote, or Release</a:t>
            </a:r>
          </a:p>
        </p:txBody>
      </p:sp>
      <p:sp>
        <p:nvSpPr>
          <p:cNvPr id="7" name="Slide Number Placeholder 22"/>
          <p:cNvSpPr>
            <a:spLocks noGrp="1"/>
          </p:cNvSpPr>
          <p:nvPr>
            <p:ph type="sldNum" sz="quarter" idx="12"/>
          </p:nvPr>
        </p:nvSpPr>
        <p:spPr/>
        <p:txBody>
          <a:bodyPr/>
          <a:lstStyle>
            <a:lvl1pPr>
              <a:defRPr/>
            </a:lvl1pPr>
          </a:lstStyle>
          <a:p>
            <a:pPr>
              <a:defRPr/>
            </a:pPr>
            <a:fld id="{28C4E4CB-29A8-4405-B437-7AA8773F84E7}" type="slidenum">
              <a:rPr lang="en-US" altLang="en-US"/>
              <a:pPr>
                <a:defRPr/>
              </a:pPr>
              <a:t>‹#›</a:t>
            </a:fld>
            <a:endParaRPr lang="en-US" altLang="en-US"/>
          </a:p>
        </p:txBody>
      </p:sp>
    </p:spTree>
    <p:extLst>
      <p:ext uri="{BB962C8B-B14F-4D97-AF65-F5344CB8AC3E}">
        <p14:creationId xmlns:p14="http://schemas.microsoft.com/office/powerpoint/2010/main" val="352786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3000" b="0" i="0" cap="none" baseline="0"/>
            </a:lvl1pPr>
          </a:lstStyle>
          <a:p>
            <a:r>
              <a:rPr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6294969" y="2244970"/>
            <a:ext cx="5389033"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15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1074" y="2708519"/>
            <a:ext cx="5389033" cy="3886200"/>
          </a:xfrm>
        </p:spPr>
        <p:txBody>
          <a:bodyPr/>
          <a:lstStyle>
            <a:lvl1pPr>
              <a:defRPr sz="15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fld id="{90E47B1D-141E-4D71-B4ED-EAE37D336756}" type="datetime1">
              <a:rPr lang="en-US"/>
              <a:pPr>
                <a:defRPr/>
              </a:pPr>
              <a:t>5/12/2017</a:t>
            </a:fld>
            <a:endParaRPr lang="en-US" dirty="0"/>
          </a:p>
        </p:txBody>
      </p:sp>
      <p:sp>
        <p:nvSpPr>
          <p:cNvPr id="8" name="Slide Number Placeholder 26"/>
          <p:cNvSpPr>
            <a:spLocks noGrp="1"/>
          </p:cNvSpPr>
          <p:nvPr>
            <p:ph type="sldNum" sz="quarter" idx="11"/>
          </p:nvPr>
        </p:nvSpPr>
        <p:spPr/>
        <p:txBody>
          <a:bodyPr/>
          <a:lstStyle>
            <a:lvl1pPr>
              <a:defRPr/>
            </a:lvl1pPr>
          </a:lstStyle>
          <a:p>
            <a:pPr>
              <a:defRPr/>
            </a:pPr>
            <a:fld id="{3A3C2F84-6D7C-4BF5-A907-C9602EAB633F}" type="slidenum">
              <a:rPr lang="en-US" altLang="en-US"/>
              <a:pPr>
                <a:defRPr/>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r>
              <a:rPr lang="en-US"/>
              <a:t>Draft * Deliberative * Do not Cite, Quote, or Release</a:t>
            </a:r>
          </a:p>
        </p:txBody>
      </p:sp>
    </p:spTree>
    <p:extLst>
      <p:ext uri="{BB962C8B-B14F-4D97-AF65-F5344CB8AC3E}">
        <p14:creationId xmlns:p14="http://schemas.microsoft.com/office/powerpoint/2010/main" val="129977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3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8777819" y="612775"/>
            <a:ext cx="1276349" cy="457200"/>
          </a:xfrm>
        </p:spPr>
        <p:txBody>
          <a:bodyPr/>
          <a:lstStyle>
            <a:lvl1pPr>
              <a:defRPr/>
            </a:lvl1pPr>
          </a:lstStyle>
          <a:p>
            <a:pPr>
              <a:defRPr/>
            </a:pPr>
            <a:fld id="{1E6FB9FE-F9DE-448D-A0C5-F842B6C041AA}" type="datetime1">
              <a:rPr lang="en-US"/>
              <a:pPr>
                <a:defRPr/>
              </a:pPr>
              <a:t>5/12/2017</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a:t>Draft * Deliberative * Do not Cite, Quote, or Release</a:t>
            </a:r>
          </a:p>
        </p:txBody>
      </p:sp>
      <p:sp>
        <p:nvSpPr>
          <p:cNvPr id="5" name="Slide Number Placeholder 4"/>
          <p:cNvSpPr>
            <a:spLocks noGrp="1"/>
          </p:cNvSpPr>
          <p:nvPr>
            <p:ph type="sldNum" sz="quarter" idx="12"/>
          </p:nvPr>
        </p:nvSpPr>
        <p:spPr/>
        <p:txBody>
          <a:bodyPr/>
          <a:lstStyle>
            <a:lvl1pPr>
              <a:defRPr/>
            </a:lvl1pPr>
          </a:lstStyle>
          <a:p>
            <a:pPr>
              <a:defRPr/>
            </a:pPr>
            <a:fld id="{2C0A467F-E751-473B-8D1D-9AD3FE123562}" type="slidenum">
              <a:rPr lang="en-US" altLang="en-US"/>
              <a:pPr>
                <a:defRPr/>
              </a:pPr>
              <a:t>‹#›</a:t>
            </a:fld>
            <a:endParaRPr lang="en-US" altLang="en-US"/>
          </a:p>
        </p:txBody>
      </p:sp>
    </p:spTree>
    <p:extLst>
      <p:ext uri="{BB962C8B-B14F-4D97-AF65-F5344CB8AC3E}">
        <p14:creationId xmlns:p14="http://schemas.microsoft.com/office/powerpoint/2010/main" val="156384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62847D7-09D2-4CB1-9364-A606226C03A6}" type="datetime1">
              <a:rPr lang="en-US"/>
              <a:pPr>
                <a:defRPr/>
              </a:pPr>
              <a:t>5/12/2017</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a:t>Draft * Deliberative * Do not Cite, Quote, or Release</a:t>
            </a:r>
          </a:p>
        </p:txBody>
      </p:sp>
      <p:sp>
        <p:nvSpPr>
          <p:cNvPr id="4" name="Slide Number Placeholder 22"/>
          <p:cNvSpPr>
            <a:spLocks noGrp="1"/>
          </p:cNvSpPr>
          <p:nvPr>
            <p:ph type="sldNum" sz="quarter" idx="12"/>
          </p:nvPr>
        </p:nvSpPr>
        <p:spPr/>
        <p:txBody>
          <a:bodyPr/>
          <a:lstStyle>
            <a:lvl1pPr>
              <a:defRPr/>
            </a:lvl1pPr>
          </a:lstStyle>
          <a:p>
            <a:pPr>
              <a:defRPr/>
            </a:pPr>
            <a:fld id="{D2D7E780-E231-49A4-8096-7BC678F82CE7}" type="slidenum">
              <a:rPr lang="en-US" altLang="en-US"/>
              <a:pPr>
                <a:defRPr/>
              </a:pPr>
              <a:t>‹#›</a:t>
            </a:fld>
            <a:endParaRPr lang="en-US" altLang="en-US"/>
          </a:p>
        </p:txBody>
      </p:sp>
    </p:spTree>
    <p:extLst>
      <p:ext uri="{BB962C8B-B14F-4D97-AF65-F5344CB8AC3E}">
        <p14:creationId xmlns:p14="http://schemas.microsoft.com/office/powerpoint/2010/main" val="181681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350" b="1"/>
            </a:lvl1pPr>
          </a:lstStyle>
          <a:p>
            <a:r>
              <a:rPr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99BF7FD9-EA73-4B24-BEC5-F5414D94C1EB}" type="datetime1">
              <a:rPr lang="en-US"/>
              <a:pPr>
                <a:defRPr/>
              </a:pPr>
              <a:t>5/12/2017</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Draft * Deliberative * Do not Cite, Quote, or Release</a:t>
            </a:r>
          </a:p>
        </p:txBody>
      </p:sp>
      <p:sp>
        <p:nvSpPr>
          <p:cNvPr id="7" name="Slide Number Placeholder 22"/>
          <p:cNvSpPr>
            <a:spLocks noGrp="1"/>
          </p:cNvSpPr>
          <p:nvPr>
            <p:ph type="sldNum" sz="quarter" idx="12"/>
          </p:nvPr>
        </p:nvSpPr>
        <p:spPr/>
        <p:txBody>
          <a:bodyPr/>
          <a:lstStyle>
            <a:lvl1pPr>
              <a:defRPr/>
            </a:lvl1pPr>
          </a:lstStyle>
          <a:p>
            <a:pPr>
              <a:defRPr/>
            </a:pPr>
            <a:fld id="{0D3B6AFF-EA5E-4F05-A254-AD134F4C6C5E}" type="slidenum">
              <a:rPr lang="en-US" altLang="en-US"/>
              <a:pPr>
                <a:defRPr/>
              </a:pPr>
              <a:t>‹#›</a:t>
            </a:fld>
            <a:endParaRPr lang="en-US" altLang="en-US"/>
          </a:p>
        </p:txBody>
      </p:sp>
    </p:spTree>
    <p:extLst>
      <p:ext uri="{BB962C8B-B14F-4D97-AF65-F5344CB8AC3E}">
        <p14:creationId xmlns:p14="http://schemas.microsoft.com/office/powerpoint/2010/main" val="209996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4" y="1109162"/>
            <a:ext cx="782404" cy="4681637"/>
          </a:xfrm>
        </p:spPr>
        <p:txBody>
          <a:bodyPr vert="vert270" lIns="45720" tIns="0" rIns="45720" anchor="t"/>
          <a:lstStyle>
            <a:lvl1pPr algn="ctr">
              <a:buNone/>
              <a:defRPr sz="1500" b="1"/>
            </a:lvl1pPr>
          </a:lstStyle>
          <a:p>
            <a:r>
              <a:rPr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2400"/>
            </a:lvl1pPr>
          </a:lstStyle>
          <a:p>
            <a:pPr lvl="0"/>
            <a:r>
              <a:rPr lang="en-US" noProof="0" dirty="0"/>
              <a:t>Click icon to add picture</a:t>
            </a:r>
          </a:p>
        </p:txBody>
      </p:sp>
      <p:sp>
        <p:nvSpPr>
          <p:cNvPr id="4" name="Text Placeholder 3"/>
          <p:cNvSpPr>
            <a:spLocks noGrp="1"/>
          </p:cNvSpPr>
          <p:nvPr>
            <p:ph type="body" sz="half" idx="2"/>
          </p:nvPr>
        </p:nvSpPr>
        <p:spPr>
          <a:xfrm>
            <a:off x="8117924" y="3274311"/>
            <a:ext cx="3454400" cy="2516489"/>
          </a:xfrm>
        </p:spPr>
        <p:txBody>
          <a:bodyPr lIns="0" tIns="0" rIns="45720"/>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4E80CCA2-2A01-4A39-9158-E4BA6FE717E3}" type="datetime1">
              <a:rPr lang="en-US"/>
              <a:pPr>
                <a:defRPr/>
              </a:pPr>
              <a:t>5/12/2017</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Draft * Deliberative * Do not Cite, Quote, or Release</a:t>
            </a:r>
          </a:p>
        </p:txBody>
      </p:sp>
      <p:sp>
        <p:nvSpPr>
          <p:cNvPr id="7" name="Slide Number Placeholder 22"/>
          <p:cNvSpPr>
            <a:spLocks noGrp="1"/>
          </p:cNvSpPr>
          <p:nvPr>
            <p:ph type="sldNum" sz="quarter" idx="12"/>
          </p:nvPr>
        </p:nvSpPr>
        <p:spPr/>
        <p:txBody>
          <a:bodyPr/>
          <a:lstStyle>
            <a:lvl1pPr>
              <a:defRPr/>
            </a:lvl1pPr>
          </a:lstStyle>
          <a:p>
            <a:pPr>
              <a:defRPr/>
            </a:pPr>
            <a:fld id="{E9F814A0-EE52-4ED9-AD55-32F5F9A2DFBC}" type="slidenum">
              <a:rPr lang="en-US" altLang="en-US"/>
              <a:pPr>
                <a:defRPr/>
              </a:pPr>
              <a:t>‹#›</a:t>
            </a:fld>
            <a:endParaRPr lang="en-US" altLang="en-US"/>
          </a:p>
        </p:txBody>
      </p:sp>
    </p:spTree>
    <p:extLst>
      <p:ext uri="{BB962C8B-B14F-4D97-AF65-F5344CB8AC3E}">
        <p14:creationId xmlns:p14="http://schemas.microsoft.com/office/powerpoint/2010/main" val="320945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6"/>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0" name="Rectangle 29"/>
          <p:cNvSpPr/>
          <p:nvPr/>
        </p:nvSpPr>
        <p:spPr>
          <a:xfrm>
            <a:off x="0" y="307978"/>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1" name="Rectangle 30"/>
          <p:cNvSpPr/>
          <p:nvPr/>
        </p:nvSpPr>
        <p:spPr>
          <a:xfrm flipV="1">
            <a:off x="7213600" y="360366"/>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2" name="Rectangle 31"/>
          <p:cNvSpPr/>
          <p:nvPr/>
        </p:nvSpPr>
        <p:spPr>
          <a:xfrm flipV="1">
            <a:off x="7213600" y="439741"/>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useBgFill="1">
        <p:nvSpPr>
          <p:cNvPr id="33" name="Rounded Rectangle 32"/>
          <p:cNvSpPr/>
          <p:nvPr/>
        </p:nvSpPr>
        <p:spPr bwMode="white">
          <a:xfrm>
            <a:off x="7209369" y="496889"/>
            <a:ext cx="408516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9" name="Rectangle 38"/>
          <p:cNvSpPr/>
          <p:nvPr/>
        </p:nvSpPr>
        <p:spPr bwMode="invGray">
          <a:xfrm>
            <a:off x="11887202"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087" name="Title Placeholder 21"/>
          <p:cNvSpPr>
            <a:spLocks noGrp="1"/>
          </p:cNvSpPr>
          <p:nvPr>
            <p:ph type="title"/>
          </p:nvPr>
        </p:nvSpPr>
        <p:spPr bwMode="auto">
          <a:xfrm>
            <a:off x="609600" y="5334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88" name="Text Placeholder 12"/>
          <p:cNvSpPr>
            <a:spLocks noGrp="1"/>
          </p:cNvSpPr>
          <p:nvPr>
            <p:ph type="body" idx="1"/>
          </p:nvPr>
        </p:nvSpPr>
        <p:spPr bwMode="auto">
          <a:xfrm>
            <a:off x="609600" y="1676400"/>
            <a:ext cx="10972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782052" y="612775"/>
            <a:ext cx="1276349" cy="457200"/>
          </a:xfrm>
          <a:prstGeom prst="rect">
            <a:avLst/>
          </a:prstGeom>
        </p:spPr>
        <p:txBody>
          <a:bodyPr vert="horz"/>
          <a:lstStyle>
            <a:lvl1pPr algn="l" eaLnBrk="1" fontAlgn="auto" latinLnBrk="0" hangingPunct="1">
              <a:spcBef>
                <a:spcPts val="0"/>
              </a:spcBef>
              <a:spcAft>
                <a:spcPts val="0"/>
              </a:spcAft>
              <a:defRPr kumimoji="0" sz="600">
                <a:solidFill>
                  <a:srgbClr val="009DD9"/>
                </a:solidFill>
                <a:latin typeface="+mn-lt"/>
                <a:cs typeface="+mn-cs"/>
              </a:defRPr>
            </a:lvl1pPr>
          </a:lstStyle>
          <a:p>
            <a:pPr>
              <a:defRPr/>
            </a:pPr>
            <a:fld id="{221F307F-2E65-4DD4-862E-08A7A52AD5F1}" type="datetime1">
              <a:rPr lang="en-US"/>
              <a:pPr>
                <a:defRPr/>
              </a:pPr>
              <a:t>5/12/2017</a:t>
            </a:fld>
            <a:endParaRPr lang="en-US" dirty="0"/>
          </a:p>
        </p:txBody>
      </p:sp>
      <p:sp>
        <p:nvSpPr>
          <p:cNvPr id="3" name="Footer Placeholder 2"/>
          <p:cNvSpPr>
            <a:spLocks noGrp="1"/>
          </p:cNvSpPr>
          <p:nvPr>
            <p:ph type="ftr" sz="quarter" idx="3"/>
          </p:nvPr>
        </p:nvSpPr>
        <p:spPr>
          <a:xfrm>
            <a:off x="7010402" y="612775"/>
            <a:ext cx="1767417" cy="457200"/>
          </a:xfrm>
          <a:prstGeom prst="rect">
            <a:avLst/>
          </a:prstGeom>
        </p:spPr>
        <p:txBody>
          <a:bodyPr vert="horz"/>
          <a:lstStyle>
            <a:lvl1pPr algn="r" eaLnBrk="1" fontAlgn="auto" latinLnBrk="0" hangingPunct="1">
              <a:spcBef>
                <a:spcPts val="0"/>
              </a:spcBef>
              <a:spcAft>
                <a:spcPts val="0"/>
              </a:spcAft>
              <a:defRPr kumimoji="0" sz="600">
                <a:solidFill>
                  <a:srgbClr val="009DD9"/>
                </a:solidFill>
                <a:latin typeface="+mn-lt"/>
                <a:cs typeface="+mn-cs"/>
              </a:defRPr>
            </a:lvl1pPr>
          </a:lstStyle>
          <a:p>
            <a:pPr>
              <a:defRPr/>
            </a:pPr>
            <a:r>
              <a:rPr lang="en-US"/>
              <a:t>Draft * Deliberative * Do not Cite, Quote, or Release</a:t>
            </a:r>
          </a:p>
        </p:txBody>
      </p:sp>
      <p:sp>
        <p:nvSpPr>
          <p:cNvPr id="23" name="Slide Number Placeholder 22"/>
          <p:cNvSpPr>
            <a:spLocks noGrp="1"/>
          </p:cNvSpPr>
          <p:nvPr>
            <p:ph type="sldNum" sz="quarter" idx="4"/>
          </p:nvPr>
        </p:nvSpPr>
        <p:spPr>
          <a:xfrm>
            <a:off x="10898717" y="1588"/>
            <a:ext cx="1016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latin typeface="Georgia" panose="02040502050405020303" pitchFamily="18" charset="0"/>
              </a:defRPr>
            </a:lvl1pPr>
          </a:lstStyle>
          <a:p>
            <a:pPr fontAlgn="base">
              <a:spcBef>
                <a:spcPct val="0"/>
              </a:spcBef>
              <a:spcAft>
                <a:spcPct val="0"/>
              </a:spcAft>
              <a:defRPr/>
            </a:pPr>
            <a:fld id="{7AFA6809-780C-4CC6-A378-2AC34A4C0395}"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468458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rtl="0" eaLnBrk="0" fontAlgn="base" hangingPunct="0">
        <a:spcBef>
          <a:spcPct val="0"/>
        </a:spcBef>
        <a:spcAft>
          <a:spcPct val="0"/>
        </a:spcAft>
        <a:defRPr sz="3000" kern="12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rebuchet MS" pitchFamily="34" charset="0"/>
        </a:defRPr>
      </a:lvl2pPr>
      <a:lvl3pPr algn="l" rtl="0" eaLnBrk="0" fontAlgn="base" hangingPunct="0">
        <a:spcBef>
          <a:spcPct val="0"/>
        </a:spcBef>
        <a:spcAft>
          <a:spcPct val="0"/>
        </a:spcAft>
        <a:defRPr sz="3000">
          <a:solidFill>
            <a:schemeClr val="tx2"/>
          </a:solidFill>
          <a:latin typeface="Trebuchet MS" pitchFamily="34" charset="0"/>
        </a:defRPr>
      </a:lvl3pPr>
      <a:lvl4pPr algn="l" rtl="0" eaLnBrk="0" fontAlgn="base" hangingPunct="0">
        <a:spcBef>
          <a:spcPct val="0"/>
        </a:spcBef>
        <a:spcAft>
          <a:spcPct val="0"/>
        </a:spcAft>
        <a:defRPr sz="3000">
          <a:solidFill>
            <a:schemeClr val="tx2"/>
          </a:solidFill>
          <a:latin typeface="Trebuchet MS" pitchFamily="34" charset="0"/>
        </a:defRPr>
      </a:lvl4pPr>
      <a:lvl5pPr algn="l" rtl="0" eaLnBrk="0" fontAlgn="base" hangingPunct="0">
        <a:spcBef>
          <a:spcPct val="0"/>
        </a:spcBef>
        <a:spcAft>
          <a:spcPct val="0"/>
        </a:spcAft>
        <a:defRPr sz="3000">
          <a:solidFill>
            <a:schemeClr val="tx2"/>
          </a:solidFill>
          <a:latin typeface="Trebuchet MS" pitchFamily="34" charset="0"/>
        </a:defRPr>
      </a:lvl5pPr>
      <a:lvl6pPr marL="342900" algn="l" rtl="0" fontAlgn="base">
        <a:spcBef>
          <a:spcPct val="0"/>
        </a:spcBef>
        <a:spcAft>
          <a:spcPct val="0"/>
        </a:spcAft>
        <a:defRPr sz="3000">
          <a:solidFill>
            <a:schemeClr val="tx2"/>
          </a:solidFill>
          <a:latin typeface="Trebuchet MS" pitchFamily="34" charset="0"/>
        </a:defRPr>
      </a:lvl6pPr>
      <a:lvl7pPr marL="685800" algn="l" rtl="0" fontAlgn="base">
        <a:spcBef>
          <a:spcPct val="0"/>
        </a:spcBef>
        <a:spcAft>
          <a:spcPct val="0"/>
        </a:spcAft>
        <a:defRPr sz="3000">
          <a:solidFill>
            <a:schemeClr val="tx2"/>
          </a:solidFill>
          <a:latin typeface="Trebuchet MS" pitchFamily="34" charset="0"/>
        </a:defRPr>
      </a:lvl7pPr>
      <a:lvl8pPr marL="1028700" algn="l" rtl="0" fontAlgn="base">
        <a:spcBef>
          <a:spcPct val="0"/>
        </a:spcBef>
        <a:spcAft>
          <a:spcPct val="0"/>
        </a:spcAft>
        <a:defRPr sz="3000">
          <a:solidFill>
            <a:schemeClr val="tx2"/>
          </a:solidFill>
          <a:latin typeface="Trebuchet MS" pitchFamily="34" charset="0"/>
        </a:defRPr>
      </a:lvl8pPr>
      <a:lvl9pPr marL="1371600" algn="l" rtl="0" fontAlgn="base">
        <a:spcBef>
          <a:spcPct val="0"/>
        </a:spcBef>
        <a:spcAft>
          <a:spcPct val="0"/>
        </a:spcAft>
        <a:defRPr sz="3000">
          <a:solidFill>
            <a:schemeClr val="tx2"/>
          </a:solidFill>
          <a:latin typeface="Trebuchet MS" pitchFamily="34" charset="0"/>
        </a:defRPr>
      </a:lvl9pPr>
    </p:titleStyle>
    <p:bodyStyle>
      <a:lvl1pPr marL="273844" indent="-191691" algn="l" rtl="0" eaLnBrk="0" fontAlgn="base" hangingPunct="0">
        <a:spcBef>
          <a:spcPts val="225"/>
        </a:spcBef>
        <a:spcAft>
          <a:spcPct val="0"/>
        </a:spcAft>
        <a:buClr>
          <a:srgbClr val="0BD0D9"/>
        </a:buClr>
        <a:buFont typeface="Georgia" panose="02040502050405020303" pitchFamily="18" charset="0"/>
        <a:buChar char="•"/>
        <a:defRPr sz="2100" kern="1200">
          <a:solidFill>
            <a:schemeClr val="tx1"/>
          </a:solidFill>
          <a:latin typeface="+mn-lt"/>
          <a:ea typeface="+mn-ea"/>
          <a:cs typeface="+mn-cs"/>
        </a:defRPr>
      </a:lvl1pPr>
      <a:lvl2pPr marL="492919" indent="-184547" algn="l" rtl="0" eaLnBrk="0" fontAlgn="base" hangingPunct="0">
        <a:spcBef>
          <a:spcPts val="225"/>
        </a:spcBef>
        <a:spcAft>
          <a:spcPct val="0"/>
        </a:spcAft>
        <a:buClr>
          <a:schemeClr val="accent2"/>
        </a:buClr>
        <a:buFont typeface="Georgia" panose="02040502050405020303" pitchFamily="18" charset="0"/>
        <a:buChar char="▫"/>
        <a:defRPr sz="1950" kern="1200">
          <a:solidFill>
            <a:schemeClr val="tx2"/>
          </a:solidFill>
          <a:latin typeface="+mn-lt"/>
          <a:ea typeface="+mn-ea"/>
          <a:cs typeface="+mn-cs"/>
        </a:defRPr>
      </a:lvl2pPr>
      <a:lvl3pPr marL="691754" indent="-164306" algn="l" rtl="0" eaLnBrk="0" fontAlgn="base" hangingPunct="0">
        <a:spcBef>
          <a:spcPts val="225"/>
        </a:spcBef>
        <a:spcAft>
          <a:spcPct val="0"/>
        </a:spcAft>
        <a:buClr>
          <a:schemeClr val="accent1"/>
        </a:buClr>
        <a:buFont typeface="Wingdings 2" panose="05020102010507070707" pitchFamily="18" charset="2"/>
        <a:buChar char=""/>
        <a:defRPr sz="1800" kern="1200">
          <a:solidFill>
            <a:schemeClr val="accent1"/>
          </a:solidFill>
          <a:latin typeface="+mn-lt"/>
          <a:ea typeface="+mn-ea"/>
          <a:cs typeface="+mn-cs"/>
        </a:defRPr>
      </a:lvl3pPr>
      <a:lvl4pPr marL="884635" indent="-150019" algn="l" rtl="0" eaLnBrk="0" fontAlgn="base" hangingPunct="0">
        <a:spcBef>
          <a:spcPts val="225"/>
        </a:spcBef>
        <a:spcAft>
          <a:spcPct val="0"/>
        </a:spcAft>
        <a:buClr>
          <a:schemeClr val="accent1"/>
        </a:buClr>
        <a:buFont typeface="Wingdings 2" panose="05020102010507070707" pitchFamily="18" charset="2"/>
        <a:buChar char=""/>
        <a:defRPr sz="1650" kern="1200">
          <a:solidFill>
            <a:schemeClr val="accent1"/>
          </a:solidFill>
          <a:latin typeface="+mn-lt"/>
          <a:ea typeface="+mn-ea"/>
          <a:cs typeface="+mn-cs"/>
        </a:defRPr>
      </a:lvl4pPr>
      <a:lvl5pPr marL="1041797" indent="-136922" algn="l" rtl="0" eaLnBrk="0" fontAlgn="base" hangingPunct="0">
        <a:spcBef>
          <a:spcPts val="225"/>
        </a:spcBef>
        <a:spcAft>
          <a:spcPct val="0"/>
        </a:spcAft>
        <a:buClr>
          <a:srgbClr val="0BD0D9"/>
        </a:buClr>
        <a:buFont typeface="Georgia" panose="02040502050405020303" pitchFamily="18" charset="0"/>
        <a:buChar char="▫"/>
        <a:defRPr sz="1500" kern="1200">
          <a:solidFill>
            <a:srgbClr val="0BD0D9"/>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6"/>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0" name="Rectangle 29"/>
          <p:cNvSpPr/>
          <p:nvPr/>
        </p:nvSpPr>
        <p:spPr>
          <a:xfrm>
            <a:off x="0" y="307978"/>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1" name="Rectangle 30"/>
          <p:cNvSpPr/>
          <p:nvPr/>
        </p:nvSpPr>
        <p:spPr>
          <a:xfrm flipV="1">
            <a:off x="7213600" y="360366"/>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2" name="Rectangle 31"/>
          <p:cNvSpPr/>
          <p:nvPr/>
        </p:nvSpPr>
        <p:spPr>
          <a:xfrm flipV="1">
            <a:off x="7213600" y="439741"/>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useBgFill="1">
        <p:nvSpPr>
          <p:cNvPr id="33" name="Rounded Rectangle 32"/>
          <p:cNvSpPr/>
          <p:nvPr/>
        </p:nvSpPr>
        <p:spPr bwMode="white">
          <a:xfrm>
            <a:off x="7209369" y="496889"/>
            <a:ext cx="408516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39" name="Rectangle 38"/>
          <p:cNvSpPr/>
          <p:nvPr/>
        </p:nvSpPr>
        <p:spPr bwMode="invGray">
          <a:xfrm>
            <a:off x="11887202"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2063" name="Title Placeholder 21"/>
          <p:cNvSpPr>
            <a:spLocks noGrp="1"/>
          </p:cNvSpPr>
          <p:nvPr>
            <p:ph type="title"/>
          </p:nvPr>
        </p:nvSpPr>
        <p:spPr bwMode="auto">
          <a:xfrm>
            <a:off x="609600" y="5334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64" name="Text Placeholder 12"/>
          <p:cNvSpPr>
            <a:spLocks noGrp="1"/>
          </p:cNvSpPr>
          <p:nvPr>
            <p:ph type="body" idx="1"/>
          </p:nvPr>
        </p:nvSpPr>
        <p:spPr bwMode="auto">
          <a:xfrm>
            <a:off x="609600" y="1676400"/>
            <a:ext cx="10972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782052" y="612775"/>
            <a:ext cx="1276349" cy="457200"/>
          </a:xfrm>
          <a:prstGeom prst="rect">
            <a:avLst/>
          </a:prstGeom>
        </p:spPr>
        <p:txBody>
          <a:bodyPr vert="horz"/>
          <a:lstStyle>
            <a:lvl1pPr algn="l" eaLnBrk="1" fontAlgn="auto" latinLnBrk="0" hangingPunct="1">
              <a:spcBef>
                <a:spcPts val="0"/>
              </a:spcBef>
              <a:spcAft>
                <a:spcPts val="0"/>
              </a:spcAft>
              <a:defRPr kumimoji="0" sz="600">
                <a:solidFill>
                  <a:schemeClr val="accent2"/>
                </a:solidFill>
                <a:latin typeface="+mn-lt"/>
                <a:cs typeface="+mn-cs"/>
              </a:defRPr>
            </a:lvl1pPr>
          </a:lstStyle>
          <a:p>
            <a:pPr>
              <a:defRPr/>
            </a:pPr>
            <a:fld id="{8FDE45F6-7391-4115-95D9-181A0AA4494D}" type="datetime1">
              <a:rPr lang="en-US">
                <a:solidFill>
                  <a:srgbClr val="009DD9"/>
                </a:solidFill>
              </a:rPr>
              <a:pPr>
                <a:defRPr/>
              </a:pPr>
              <a:t>5/12/2017</a:t>
            </a:fld>
            <a:endParaRPr lang="en-US" dirty="0">
              <a:solidFill>
                <a:srgbClr val="009DD9"/>
              </a:solidFill>
            </a:endParaRPr>
          </a:p>
        </p:txBody>
      </p:sp>
      <p:sp>
        <p:nvSpPr>
          <p:cNvPr id="3" name="Footer Placeholder 2"/>
          <p:cNvSpPr>
            <a:spLocks noGrp="1"/>
          </p:cNvSpPr>
          <p:nvPr>
            <p:ph type="ftr" sz="quarter" idx="3"/>
          </p:nvPr>
        </p:nvSpPr>
        <p:spPr>
          <a:xfrm>
            <a:off x="7010402" y="612775"/>
            <a:ext cx="1767417" cy="457200"/>
          </a:xfrm>
          <a:prstGeom prst="rect">
            <a:avLst/>
          </a:prstGeom>
        </p:spPr>
        <p:txBody>
          <a:bodyPr vert="horz"/>
          <a:lstStyle>
            <a:lvl1pPr algn="r" eaLnBrk="1" fontAlgn="auto" latinLnBrk="0" hangingPunct="1">
              <a:spcBef>
                <a:spcPts val="0"/>
              </a:spcBef>
              <a:spcAft>
                <a:spcPts val="0"/>
              </a:spcAft>
              <a:defRPr kumimoji="0" sz="600">
                <a:solidFill>
                  <a:schemeClr val="accent2"/>
                </a:solidFill>
                <a:latin typeface="+mn-lt"/>
                <a:cs typeface="+mn-cs"/>
              </a:defRPr>
            </a:lvl1pPr>
          </a:lstStyle>
          <a:p>
            <a:pPr>
              <a:defRPr/>
            </a:pPr>
            <a:r>
              <a:rPr lang="en-US">
                <a:solidFill>
                  <a:srgbClr val="009DD9"/>
                </a:solidFill>
              </a:rPr>
              <a:t>Draft * Deliberative * Do not Cite, Quote, or Release</a:t>
            </a:r>
          </a:p>
        </p:txBody>
      </p:sp>
      <p:sp>
        <p:nvSpPr>
          <p:cNvPr id="23" name="Slide Number Placeholder 22"/>
          <p:cNvSpPr>
            <a:spLocks noGrp="1"/>
          </p:cNvSpPr>
          <p:nvPr>
            <p:ph type="sldNum" sz="quarter" idx="4"/>
          </p:nvPr>
        </p:nvSpPr>
        <p:spPr>
          <a:xfrm>
            <a:off x="10898717" y="1588"/>
            <a:ext cx="1016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latin typeface="Georgia" panose="02040502050405020303" pitchFamily="18" charset="0"/>
              </a:defRPr>
            </a:lvl1pPr>
          </a:lstStyle>
          <a:p>
            <a:pPr fontAlgn="base">
              <a:spcBef>
                <a:spcPct val="0"/>
              </a:spcBef>
              <a:spcAft>
                <a:spcPct val="0"/>
              </a:spcAft>
              <a:defRPr/>
            </a:pPr>
            <a:fld id="{4E1582B1-8C92-446F-AB10-F7493D823658}"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074017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rtl="0" eaLnBrk="0" fontAlgn="base" hangingPunct="0">
        <a:spcBef>
          <a:spcPct val="0"/>
        </a:spcBef>
        <a:spcAft>
          <a:spcPct val="0"/>
        </a:spcAft>
        <a:defRPr sz="3000" kern="12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rebuchet MS" pitchFamily="34" charset="0"/>
        </a:defRPr>
      </a:lvl2pPr>
      <a:lvl3pPr algn="l" rtl="0" eaLnBrk="0" fontAlgn="base" hangingPunct="0">
        <a:spcBef>
          <a:spcPct val="0"/>
        </a:spcBef>
        <a:spcAft>
          <a:spcPct val="0"/>
        </a:spcAft>
        <a:defRPr sz="3000">
          <a:solidFill>
            <a:schemeClr val="tx2"/>
          </a:solidFill>
          <a:latin typeface="Trebuchet MS" pitchFamily="34" charset="0"/>
        </a:defRPr>
      </a:lvl3pPr>
      <a:lvl4pPr algn="l" rtl="0" eaLnBrk="0" fontAlgn="base" hangingPunct="0">
        <a:spcBef>
          <a:spcPct val="0"/>
        </a:spcBef>
        <a:spcAft>
          <a:spcPct val="0"/>
        </a:spcAft>
        <a:defRPr sz="3000">
          <a:solidFill>
            <a:schemeClr val="tx2"/>
          </a:solidFill>
          <a:latin typeface="Trebuchet MS" pitchFamily="34" charset="0"/>
        </a:defRPr>
      </a:lvl4pPr>
      <a:lvl5pPr algn="l" rtl="0" eaLnBrk="0" fontAlgn="base" hangingPunct="0">
        <a:spcBef>
          <a:spcPct val="0"/>
        </a:spcBef>
        <a:spcAft>
          <a:spcPct val="0"/>
        </a:spcAft>
        <a:defRPr sz="3000">
          <a:solidFill>
            <a:schemeClr val="tx2"/>
          </a:solidFill>
          <a:latin typeface="Trebuchet MS" pitchFamily="34" charset="0"/>
        </a:defRPr>
      </a:lvl5pPr>
      <a:lvl6pPr marL="342900" algn="l" rtl="0" fontAlgn="base">
        <a:spcBef>
          <a:spcPct val="0"/>
        </a:spcBef>
        <a:spcAft>
          <a:spcPct val="0"/>
        </a:spcAft>
        <a:defRPr sz="3000">
          <a:solidFill>
            <a:schemeClr val="tx2"/>
          </a:solidFill>
          <a:latin typeface="Trebuchet MS" pitchFamily="34" charset="0"/>
        </a:defRPr>
      </a:lvl6pPr>
      <a:lvl7pPr marL="685800" algn="l" rtl="0" fontAlgn="base">
        <a:spcBef>
          <a:spcPct val="0"/>
        </a:spcBef>
        <a:spcAft>
          <a:spcPct val="0"/>
        </a:spcAft>
        <a:defRPr sz="3000">
          <a:solidFill>
            <a:schemeClr val="tx2"/>
          </a:solidFill>
          <a:latin typeface="Trebuchet MS" pitchFamily="34" charset="0"/>
        </a:defRPr>
      </a:lvl7pPr>
      <a:lvl8pPr marL="1028700" algn="l" rtl="0" fontAlgn="base">
        <a:spcBef>
          <a:spcPct val="0"/>
        </a:spcBef>
        <a:spcAft>
          <a:spcPct val="0"/>
        </a:spcAft>
        <a:defRPr sz="3000">
          <a:solidFill>
            <a:schemeClr val="tx2"/>
          </a:solidFill>
          <a:latin typeface="Trebuchet MS" pitchFamily="34" charset="0"/>
        </a:defRPr>
      </a:lvl8pPr>
      <a:lvl9pPr marL="1371600" algn="l" rtl="0" fontAlgn="base">
        <a:spcBef>
          <a:spcPct val="0"/>
        </a:spcBef>
        <a:spcAft>
          <a:spcPct val="0"/>
        </a:spcAft>
        <a:defRPr sz="3000">
          <a:solidFill>
            <a:schemeClr val="tx2"/>
          </a:solidFill>
          <a:latin typeface="Trebuchet MS" pitchFamily="34" charset="0"/>
        </a:defRPr>
      </a:lvl9pPr>
    </p:titleStyle>
    <p:bodyStyle>
      <a:lvl1pPr marL="273844" indent="-191691" algn="l" rtl="0" eaLnBrk="0" fontAlgn="base" hangingPunct="0">
        <a:spcBef>
          <a:spcPts val="225"/>
        </a:spcBef>
        <a:spcAft>
          <a:spcPct val="0"/>
        </a:spcAft>
        <a:buClr>
          <a:srgbClr val="0BD0D9"/>
        </a:buClr>
        <a:buFont typeface="Georgia" panose="02040502050405020303" pitchFamily="18" charset="0"/>
        <a:buChar char="•"/>
        <a:defRPr sz="2100" kern="1200">
          <a:solidFill>
            <a:schemeClr val="tx1"/>
          </a:solidFill>
          <a:latin typeface="+mn-lt"/>
          <a:ea typeface="+mn-ea"/>
          <a:cs typeface="+mn-cs"/>
        </a:defRPr>
      </a:lvl1pPr>
      <a:lvl2pPr marL="492919" indent="-184547" algn="l" rtl="0" eaLnBrk="0" fontAlgn="base" hangingPunct="0">
        <a:spcBef>
          <a:spcPts val="225"/>
        </a:spcBef>
        <a:spcAft>
          <a:spcPct val="0"/>
        </a:spcAft>
        <a:buClr>
          <a:schemeClr val="accent2"/>
        </a:buClr>
        <a:buFont typeface="Georgia" panose="02040502050405020303" pitchFamily="18" charset="0"/>
        <a:buChar char="▫"/>
        <a:defRPr sz="1950" kern="1200">
          <a:solidFill>
            <a:schemeClr val="tx2"/>
          </a:solidFill>
          <a:latin typeface="+mn-lt"/>
          <a:ea typeface="+mn-ea"/>
          <a:cs typeface="+mn-cs"/>
        </a:defRPr>
      </a:lvl2pPr>
      <a:lvl3pPr marL="691754" indent="-164306" algn="l" rtl="0" eaLnBrk="0" fontAlgn="base" hangingPunct="0">
        <a:spcBef>
          <a:spcPts val="225"/>
        </a:spcBef>
        <a:spcAft>
          <a:spcPct val="0"/>
        </a:spcAft>
        <a:buClr>
          <a:schemeClr val="accent1"/>
        </a:buClr>
        <a:buFont typeface="Wingdings 2" panose="05020102010507070707" pitchFamily="18" charset="2"/>
        <a:buChar char=""/>
        <a:defRPr sz="1800" kern="1200">
          <a:solidFill>
            <a:schemeClr val="accent1"/>
          </a:solidFill>
          <a:latin typeface="+mn-lt"/>
          <a:ea typeface="+mn-ea"/>
          <a:cs typeface="+mn-cs"/>
        </a:defRPr>
      </a:lvl3pPr>
      <a:lvl4pPr marL="884635" indent="-150019" algn="l" rtl="0" eaLnBrk="0" fontAlgn="base" hangingPunct="0">
        <a:spcBef>
          <a:spcPts val="225"/>
        </a:spcBef>
        <a:spcAft>
          <a:spcPct val="0"/>
        </a:spcAft>
        <a:buClr>
          <a:schemeClr val="accent1"/>
        </a:buClr>
        <a:buFont typeface="Wingdings 2" panose="05020102010507070707" pitchFamily="18" charset="2"/>
        <a:buChar char=""/>
        <a:defRPr sz="1650" kern="1200">
          <a:solidFill>
            <a:schemeClr val="accent1"/>
          </a:solidFill>
          <a:latin typeface="+mn-lt"/>
          <a:ea typeface="+mn-ea"/>
          <a:cs typeface="+mn-cs"/>
        </a:defRPr>
      </a:lvl4pPr>
      <a:lvl5pPr marL="1041797" indent="-136922" algn="l" rtl="0" eaLnBrk="0" fontAlgn="base" hangingPunct="0">
        <a:spcBef>
          <a:spcPts val="225"/>
        </a:spcBef>
        <a:spcAft>
          <a:spcPct val="0"/>
        </a:spcAft>
        <a:buClr>
          <a:srgbClr val="0BD0D9"/>
        </a:buClr>
        <a:buFont typeface="Georgia" panose="02040502050405020303" pitchFamily="18" charset="0"/>
        <a:buChar char="▫"/>
        <a:defRPr sz="1500" kern="1200">
          <a:solidFill>
            <a:srgbClr val="0BD0D9"/>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oleObject" Target="../embeddings/oleObject11.bin"/><Relationship Id="rId3" Type="http://schemas.openxmlformats.org/officeDocument/2006/relationships/notesSlide" Target="../notesSlides/notesSlide7.xml"/><Relationship Id="rId21" Type="http://schemas.openxmlformats.org/officeDocument/2006/relationships/oleObject" Target="../embeddings/oleObject14.bin"/><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oleObject" Target="../embeddings/oleObject8.bin"/><Relationship Id="rId10" Type="http://schemas.openxmlformats.org/officeDocument/2006/relationships/oleObject" Target="../embeddings/oleObject4.bin"/><Relationship Id="rId19" Type="http://schemas.openxmlformats.org/officeDocument/2006/relationships/oleObject" Target="../embeddings/oleObject12.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7.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Workshop for NJ DEP on the Hazardous Waste Generator Improvements Rule </a:t>
            </a:r>
            <a:br>
              <a:rPr lang="en-US" dirty="0"/>
            </a:br>
            <a:endParaRPr lang="en-US" dirty="0"/>
          </a:p>
        </p:txBody>
      </p:sp>
      <p:sp>
        <p:nvSpPr>
          <p:cNvPr id="7" name="Subtitle 6"/>
          <p:cNvSpPr>
            <a:spLocks noGrp="1"/>
          </p:cNvSpPr>
          <p:nvPr>
            <p:ph type="subTitle" idx="1"/>
          </p:nvPr>
        </p:nvSpPr>
        <p:spPr>
          <a:xfrm>
            <a:off x="609599" y="3899938"/>
            <a:ext cx="7883770" cy="1752600"/>
          </a:xfrm>
        </p:spPr>
        <p:txBody>
          <a:bodyPr/>
          <a:lstStyle/>
          <a:p>
            <a:r>
              <a:rPr lang="en-US" sz="2800" dirty="0"/>
              <a:t>US EPA </a:t>
            </a:r>
          </a:p>
          <a:p>
            <a:r>
              <a:rPr lang="en-US" sz="2800" dirty="0"/>
              <a:t>Office of Resource Conservation and Recovery</a:t>
            </a:r>
          </a:p>
          <a:p>
            <a:r>
              <a:rPr lang="en-US" sz="2800"/>
              <a:t>May 18, </a:t>
            </a:r>
            <a:r>
              <a:rPr lang="en-US" sz="2800" dirty="0"/>
              <a:t>2017</a:t>
            </a:r>
          </a:p>
        </p:txBody>
      </p:sp>
      <p:sp>
        <p:nvSpPr>
          <p:cNvPr id="5" name="Slide Number Placeholder 4"/>
          <p:cNvSpPr>
            <a:spLocks noGrp="1"/>
          </p:cNvSpPr>
          <p:nvPr>
            <p:ph type="sldNum" sz="quarter" idx="4294967295"/>
          </p:nvPr>
        </p:nvSpPr>
        <p:spPr>
          <a:xfrm>
            <a:off x="11176000" y="1588"/>
            <a:ext cx="1016000" cy="366712"/>
          </a:xfrm>
        </p:spPr>
        <p:txBody>
          <a:bodyPr/>
          <a:lstStyle/>
          <a:p>
            <a:pPr>
              <a:defRPr/>
            </a:pPr>
            <a:fld id="{DF5D452F-4B11-4D7F-BAB0-5646F256D979}" type="slidenum">
              <a:rPr lang="en-US" altLang="en-US" smtClean="0"/>
              <a:pPr>
                <a:defRPr/>
              </a:pPr>
              <a:t>1</a:t>
            </a:fld>
            <a:endParaRPr lang="en-US" altLang="en-US"/>
          </a:p>
        </p:txBody>
      </p:sp>
    </p:spTree>
    <p:extLst>
      <p:ext uri="{BB962C8B-B14F-4D97-AF65-F5344CB8AC3E}">
        <p14:creationId xmlns:p14="http://schemas.microsoft.com/office/powerpoint/2010/main" val="179464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History of the Rule</a:t>
            </a:r>
            <a:endParaRPr lang="en-US" altLang="en-US" sz="1600" dirty="0"/>
          </a:p>
        </p:txBody>
      </p:sp>
      <p:sp>
        <p:nvSpPr>
          <p:cNvPr id="3" name="Content Placeholder 2"/>
          <p:cNvSpPr>
            <a:spLocks noGrp="1"/>
          </p:cNvSpPr>
          <p:nvPr>
            <p:ph idx="1"/>
          </p:nvPr>
        </p:nvSpPr>
        <p:spPr/>
        <p:txBody>
          <a:bodyPr/>
          <a:lstStyle/>
          <a:p>
            <a:r>
              <a:rPr lang="en-US" sz="1800" dirty="0"/>
              <a:t>After 2004, ORCR took a number of non-regulatory actions to respond to public comments and to improve the generator program:</a:t>
            </a:r>
          </a:p>
          <a:p>
            <a:pPr lvl="1"/>
            <a:r>
              <a:rPr lang="en-US" sz="1600" dirty="0"/>
              <a:t>Improved user-friendliness of generator website</a:t>
            </a:r>
          </a:p>
          <a:p>
            <a:pPr lvl="1"/>
            <a:r>
              <a:rPr lang="en-US" sz="1600" dirty="0"/>
              <a:t>Developed online guide to the “Hazardous Waste Generator Regulations”</a:t>
            </a:r>
          </a:p>
          <a:p>
            <a:pPr lvl="1"/>
            <a:r>
              <a:rPr lang="en-US" sz="1600" dirty="0"/>
              <a:t>Released “Closed Container” guidance</a:t>
            </a:r>
          </a:p>
          <a:p>
            <a:pPr lvl="1"/>
            <a:r>
              <a:rPr lang="en-US" sz="1600" dirty="0"/>
              <a:t>Issued memo for turnover of hazardous waste in tanks</a:t>
            </a:r>
          </a:p>
          <a:p>
            <a:pPr lvl="1"/>
            <a:r>
              <a:rPr lang="en-US" sz="1600" dirty="0"/>
              <a:t>Issued a Technical Corrections (direct final) rule</a:t>
            </a:r>
            <a:br>
              <a:rPr lang="en-US" sz="1600" dirty="0"/>
            </a:br>
            <a:endParaRPr lang="en-US" sz="1600" dirty="0"/>
          </a:p>
          <a:p>
            <a:r>
              <a:rPr lang="en-US" sz="1800" dirty="0"/>
              <a:t>We also engaged in further program evaluation</a:t>
            </a:r>
          </a:p>
          <a:p>
            <a:pPr lvl="1"/>
            <a:r>
              <a:rPr lang="en-US" sz="1600" dirty="0"/>
              <a:t>2012 Hazardous Waste Determination Program Evaluation</a:t>
            </a:r>
          </a:p>
          <a:p>
            <a:pPr lvl="1"/>
            <a:r>
              <a:rPr lang="en-US" sz="1600" dirty="0"/>
              <a:t>2014 Retail NODA OMB Retrospective Review</a:t>
            </a:r>
            <a:br>
              <a:rPr lang="en-US" sz="1600" dirty="0"/>
            </a:br>
            <a:endParaRPr lang="en-US" sz="1600" dirty="0"/>
          </a:p>
          <a:p>
            <a:r>
              <a:rPr lang="en-US" sz="1800" dirty="0"/>
              <a:t>However, EPA determined that many of the existing issues with the generator regulations could only be resolved through rulemaking.</a:t>
            </a:r>
            <a:br>
              <a:rPr lang="en-US" sz="1800" dirty="0"/>
            </a:br>
            <a:endParaRPr lang="en-US" sz="1800" dirty="0"/>
          </a:p>
          <a:p>
            <a:r>
              <a:rPr lang="en-US" sz="1800" dirty="0"/>
              <a:t>The September 25, 2015, proposed rule grew out of all of these evaluations and presented more than 60 proposed changes to the generator regulations, plus technical corrections, for public comment. </a:t>
            </a:r>
          </a:p>
          <a:p>
            <a:endParaRPr lang="en-US" dirty="0"/>
          </a:p>
          <a:p>
            <a:endParaRPr lang="en-US" dirty="0"/>
          </a:p>
          <a:p>
            <a:pPr lvl="1"/>
            <a:endParaRPr lang="en-US" dirty="0"/>
          </a:p>
          <a:p>
            <a:pPr lvl="1"/>
            <a:endParaRPr lang="en-US" dirty="0"/>
          </a:p>
          <a:p>
            <a:pPr lvl="1"/>
            <a:endParaRPr lang="en-US" dirty="0"/>
          </a:p>
          <a:p>
            <a:endParaRPr lang="en-US" dirty="0"/>
          </a:p>
          <a:p>
            <a:pPr lvl="1"/>
            <a:br>
              <a:rPr lang="en-US" dirty="0"/>
            </a:br>
            <a:endParaRPr lang="en-US" dirty="0"/>
          </a:p>
        </p:txBody>
      </p:sp>
      <p:sp>
        <p:nvSpPr>
          <p:cNvPr id="29700" name="Slide Number Placeholder 3"/>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D70CCC45-4F85-41D7-84D6-3EAB7848D070}" type="slidenum">
              <a:rPr kumimoji="0" lang="en-US" altLang="en-US" sz="18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10</a:t>
            </a:fld>
            <a:endParaRPr kumimoji="0" lang="en-US" altLang="en-US" sz="18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17429350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Preparedness and Planning</a:t>
            </a:r>
          </a:p>
        </p:txBody>
      </p:sp>
      <p:sp>
        <p:nvSpPr>
          <p:cNvPr id="3" name="Content Placeholder 2"/>
          <p:cNvSpPr>
            <a:spLocks noGrp="1"/>
          </p:cNvSpPr>
          <p:nvPr>
            <p:ph idx="1"/>
          </p:nvPr>
        </p:nvSpPr>
        <p:spPr/>
        <p:txBody>
          <a:bodyPr/>
          <a:lstStyle/>
          <a:p>
            <a:pPr marL="82153" indent="0">
              <a:buNone/>
            </a:pPr>
            <a:r>
              <a:rPr lang="en-US" sz="2400" u="sng" dirty="0"/>
              <a:t>Scope of the Emergency Preparedness and Planning Regulations</a:t>
            </a:r>
          </a:p>
          <a:p>
            <a:endParaRPr lang="en-US" dirty="0"/>
          </a:p>
          <a:p>
            <a:r>
              <a:rPr lang="en-US" dirty="0"/>
              <a:t>Previous emergency preparedness regulations in part 262.34 stated that generators must comply “with the requirements for owners and operators in subparts C and D in 40 CFR part 265” for LQGs and “the requirements of subpart C of part 265” for SQGs</a:t>
            </a:r>
          </a:p>
          <a:p>
            <a:r>
              <a:rPr lang="en-US" dirty="0"/>
              <a:t>Subparts C and D of part 265 do not include applicability statements relevant to generators of hazardous waste, making it unclear where these requirements apply at a generator’s site </a:t>
            </a:r>
          </a:p>
          <a:p>
            <a:r>
              <a:rPr lang="en-US" dirty="0"/>
              <a:t>Revised regulations clearly specify that the emergency planning and preparedness requirements apply where hazardous waste is being generated or accumulated at the generator’s site—includes points of generation, satellite accumulation areas, and central accumulation areas (90-day areas) </a:t>
            </a:r>
          </a:p>
          <a:p>
            <a:r>
              <a:rPr lang="en-US" dirty="0"/>
              <a:t>One-Plan is still applicable for generators under multiple statutes </a:t>
            </a:r>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100</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8097694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a:t>Emergency Preparedness and Planning</a:t>
            </a:r>
            <a:endParaRPr lang="en-US" altLang="en-US" dirty="0"/>
          </a:p>
        </p:txBody>
      </p:sp>
      <p:sp>
        <p:nvSpPr>
          <p:cNvPr id="3" name="Content Placeholder 2"/>
          <p:cNvSpPr>
            <a:spLocks noGrp="1"/>
          </p:cNvSpPr>
          <p:nvPr>
            <p:ph idx="1"/>
          </p:nvPr>
        </p:nvSpPr>
        <p:spPr/>
        <p:txBody>
          <a:bodyPr/>
          <a:lstStyle/>
          <a:p>
            <a:pPr marL="82153" indent="0">
              <a:buNone/>
            </a:pPr>
            <a:r>
              <a:rPr lang="en-US" u="sng" dirty="0"/>
              <a:t>Contingency Plan Quick Reference Guide</a:t>
            </a:r>
          </a:p>
          <a:p>
            <a:endParaRPr lang="en-US" dirty="0"/>
          </a:p>
          <a:p>
            <a:r>
              <a:rPr lang="en-US" dirty="0"/>
              <a:t>The Quick Reference Guide is a new part of an LQG’s contingency plan designed to provide easy access for emergency responders to the most critical information for an immediate response to an event</a:t>
            </a:r>
          </a:p>
          <a:p>
            <a:r>
              <a:rPr lang="en-US" dirty="0"/>
              <a:t>New LQGs submitting contingency plans to also include a Quick Reference Guide (described as an Executive Summary in proposed rule) </a:t>
            </a:r>
          </a:p>
          <a:p>
            <a:r>
              <a:rPr lang="en-US" dirty="0"/>
              <a:t>Existing LQGs to include a Quick Reference Guide when they otherwise update and submit their contingency plan</a:t>
            </a:r>
          </a:p>
          <a:p>
            <a:pPr marL="82153" indent="0">
              <a:buNone/>
            </a:pPr>
            <a:r>
              <a:rPr lang="en-US" dirty="0"/>
              <a:t>		   							                  (§ 262.262)</a:t>
            </a:r>
          </a:p>
        </p:txBody>
      </p:sp>
      <p:sp>
        <p:nvSpPr>
          <p:cNvPr id="41988" name="Slide Number Placeholder 4"/>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F7700125-AEAC-4C18-B10A-E90B70B2E328}" type="slidenum">
              <a:rPr kumimoji="0" lang="en-US" altLang="en-US" sz="18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101</a:t>
            </a:fld>
            <a:endParaRPr kumimoji="0" lang="en-US" altLang="en-US" sz="18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29101345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t>Emergency Preparedness and Planning</a:t>
            </a:r>
          </a:p>
        </p:txBody>
      </p:sp>
      <p:sp>
        <p:nvSpPr>
          <p:cNvPr id="3" name="Content Placeholder 2"/>
          <p:cNvSpPr>
            <a:spLocks noGrp="1"/>
          </p:cNvSpPr>
          <p:nvPr>
            <p:ph idx="1"/>
          </p:nvPr>
        </p:nvSpPr>
        <p:spPr>
          <a:xfrm>
            <a:off x="609600" y="1498600"/>
            <a:ext cx="10972800" cy="5283200"/>
          </a:xfrm>
        </p:spPr>
        <p:txBody>
          <a:bodyPr/>
          <a:lstStyle/>
          <a:p>
            <a:pPr marL="82153" indent="0">
              <a:buNone/>
            </a:pPr>
            <a:r>
              <a:rPr lang="en-US" u="sng" dirty="0"/>
              <a:t>Contingency Plan Quick Reference Guide</a:t>
            </a:r>
          </a:p>
          <a:p>
            <a:endParaRPr lang="en-US" dirty="0"/>
          </a:p>
          <a:p>
            <a:r>
              <a:rPr lang="en-US" dirty="0"/>
              <a:t>Contents of the Quick Reference Guide (eight elements)</a:t>
            </a:r>
          </a:p>
          <a:p>
            <a:endParaRPr lang="en-US" dirty="0"/>
          </a:p>
          <a:p>
            <a:pPr lvl="1"/>
            <a:r>
              <a:rPr lang="en-US" dirty="0"/>
              <a:t>Types/names of hazardous waste and associated hazards</a:t>
            </a:r>
          </a:p>
          <a:p>
            <a:pPr lvl="1"/>
            <a:r>
              <a:rPr lang="en-US" dirty="0"/>
              <a:t>Estimated maximum amounts of hazardous wastes</a:t>
            </a:r>
          </a:p>
          <a:p>
            <a:pPr lvl="1"/>
            <a:r>
              <a:rPr lang="en-US" dirty="0"/>
              <a:t>Hazardous wastes requiring unique/special treatment </a:t>
            </a:r>
          </a:p>
          <a:p>
            <a:pPr lvl="1"/>
            <a:r>
              <a:rPr lang="en-US" dirty="0"/>
              <a:t>Map showing where hazardous wastes are generated, accumulated or treated at the facility</a:t>
            </a:r>
          </a:p>
          <a:p>
            <a:pPr lvl="1"/>
            <a:r>
              <a:rPr lang="en-US" dirty="0"/>
              <a:t>Map of facility and surroundings to identify routes of access and evacuation</a:t>
            </a:r>
          </a:p>
          <a:p>
            <a:pPr lvl="1"/>
            <a:r>
              <a:rPr lang="en-US" dirty="0"/>
              <a:t>Location of water supply</a:t>
            </a:r>
          </a:p>
          <a:p>
            <a:pPr lvl="1"/>
            <a:r>
              <a:rPr lang="en-US" dirty="0"/>
              <a:t>Identification of on-site notification systems</a:t>
            </a:r>
          </a:p>
          <a:p>
            <a:pPr lvl="1"/>
            <a:r>
              <a:rPr lang="en-US" dirty="0"/>
              <a:t>Name of emergency coordinator(s) or listed staffed position(s) and 7/24-hour emergency telephone number(s)</a:t>
            </a:r>
          </a:p>
          <a:p>
            <a:pPr lvl="1"/>
            <a:endParaRPr lang="en-US" dirty="0"/>
          </a:p>
          <a:p>
            <a:r>
              <a:rPr lang="en-US" dirty="0"/>
              <a:t>EPA encourages generators to work with local emergency authorities and others to identify additional information that could be included</a:t>
            </a:r>
          </a:p>
          <a:p>
            <a:pPr lvl="1"/>
            <a:endParaRPr lang="en-US" dirty="0"/>
          </a:p>
        </p:txBody>
      </p:sp>
      <p:sp>
        <p:nvSpPr>
          <p:cNvPr id="43012" name="Slide Number Placeholder 4"/>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FF0E4B89-A16C-4927-9355-88B4E42DF3DE}" type="slidenum">
              <a:rPr kumimoji="0" lang="en-US" altLang="en-US" sz="18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102</a:t>
            </a:fld>
            <a:endParaRPr kumimoji="0" lang="en-US" altLang="en-US" sz="18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21718131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a:t>Emergency Preparedness and Planning</a:t>
            </a:r>
          </a:p>
        </p:txBody>
      </p:sp>
      <p:sp>
        <p:nvSpPr>
          <p:cNvPr id="43011" name="Rectangle 3"/>
          <p:cNvSpPr>
            <a:spLocks noGrp="1" noChangeArrowheads="1"/>
          </p:cNvSpPr>
          <p:nvPr>
            <p:ph idx="1"/>
          </p:nvPr>
        </p:nvSpPr>
        <p:spPr/>
        <p:txBody>
          <a:bodyPr/>
          <a:lstStyle/>
          <a:p>
            <a:pPr marL="82153" indent="0">
              <a:buNone/>
            </a:pPr>
            <a:r>
              <a:rPr lang="en-US" altLang="en-US" u="sng" dirty="0"/>
              <a:t>Making and Documenting Arrangements with Local Emergency Responders </a:t>
            </a:r>
            <a:br>
              <a:rPr lang="en-US" altLang="en-US" dirty="0"/>
            </a:br>
            <a:endParaRPr lang="en-US" altLang="en-US" dirty="0"/>
          </a:p>
          <a:p>
            <a:r>
              <a:rPr lang="en-US" altLang="en-US" dirty="0"/>
              <a:t>The requirement for generators to make arrangements with local emergency responders is found in the previous regulations in part 265 subpart C (</a:t>
            </a:r>
            <a:r>
              <a:rPr lang="en-US" dirty="0"/>
              <a:t>§ </a:t>
            </a:r>
            <a:r>
              <a:rPr lang="en-US" altLang="en-US" dirty="0"/>
              <a:t>265.37), applicable to both SQGs and LQGs.</a:t>
            </a:r>
          </a:p>
          <a:p>
            <a:r>
              <a:rPr lang="en-US" dirty="0"/>
              <a:t>§ 262.37(b) stated that when the state or local authorities refused to enter into agreements, it must be documented. </a:t>
            </a:r>
          </a:p>
          <a:p>
            <a:r>
              <a:rPr lang="en-US" dirty="0"/>
              <a:t>Under the revisions, generators must document that they have attempted to make arrangements with local emergency responders (or that arrangements were sought but not obtained) and keep the documentation in the facility’s operating record</a:t>
            </a:r>
          </a:p>
          <a:p>
            <a:r>
              <a:rPr lang="en-US" dirty="0"/>
              <a:t>No specific form or type of documentation is required and additional flexibility is provided regarding where documentation can be retained</a:t>
            </a:r>
          </a:p>
          <a:p>
            <a:pPr marL="82153" indent="0">
              <a:buNone/>
            </a:pPr>
            <a:r>
              <a:rPr lang="en-US" dirty="0"/>
              <a:t>		 			  	                     </a:t>
            </a:r>
          </a:p>
          <a:p>
            <a:pPr marL="82153" indent="0">
              <a:buNone/>
            </a:pPr>
            <a:r>
              <a:rPr lang="en-US" dirty="0"/>
              <a:t>							         (§ 262.16(b)(8)(vi) &amp; § 262.256)</a:t>
            </a:r>
          </a:p>
          <a:p>
            <a:endParaRPr lang="en-US" dirty="0"/>
          </a:p>
          <a:p>
            <a:endParaRPr lang="en-US" altLang="en-US" dirty="0"/>
          </a:p>
          <a:p>
            <a:endParaRPr lang="en-US" altLang="en-US" dirty="0"/>
          </a:p>
        </p:txBody>
      </p:sp>
      <p:sp>
        <p:nvSpPr>
          <p:cNvPr id="44036" name="Slide Number Placeholder 5"/>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E000DDA4-B648-4785-B6B3-A43E5F4BA81A}" type="slidenum">
              <a:rPr kumimoji="0" lang="en-US" altLang="en-US" sz="18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103</a:t>
            </a:fld>
            <a:endParaRPr kumimoji="0" lang="en-US" altLang="en-US" sz="18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3862546257"/>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a:t>Emergency Preparedness and Planning</a:t>
            </a:r>
          </a:p>
        </p:txBody>
      </p:sp>
      <p:sp>
        <p:nvSpPr>
          <p:cNvPr id="3" name="Content Placeholder 2"/>
          <p:cNvSpPr>
            <a:spLocks noGrp="1"/>
          </p:cNvSpPr>
          <p:nvPr>
            <p:ph idx="1"/>
          </p:nvPr>
        </p:nvSpPr>
        <p:spPr>
          <a:xfrm>
            <a:off x="609600" y="1384300"/>
            <a:ext cx="10972800" cy="5397500"/>
          </a:xfrm>
        </p:spPr>
        <p:txBody>
          <a:bodyPr/>
          <a:lstStyle/>
          <a:p>
            <a:r>
              <a:rPr lang="en-US" dirty="0"/>
              <a:t>LQGs can eliminate unnecessary employee personal information in the contingency plan (§ 262.261(d))</a:t>
            </a:r>
          </a:p>
          <a:p>
            <a:pPr lvl="1"/>
            <a:r>
              <a:rPr lang="en-US" altLang="en-US" dirty="0"/>
              <a:t>Replacing addresses and phone numbers of employees with an emergency telephone number and, where applicable, a position title, as long as the number is staffed at all times </a:t>
            </a:r>
          </a:p>
          <a:p>
            <a:r>
              <a:rPr lang="en-US" dirty="0"/>
              <a:t>SQGs and LQGs may determine the most appropriate locations for emergency equipment, when it is not possible or unsafe to have the equipment located immediately next to the generating equipment (§ 262.16(b)(8)(ii)/ § 262.252)</a:t>
            </a:r>
          </a:p>
          <a:p>
            <a:r>
              <a:rPr lang="en-US" altLang="en-US" dirty="0"/>
              <a:t>Add “direct or unimpeded access” as a meaning for the term “immediate access” in SQG and LQG regulations (</a:t>
            </a:r>
            <a:r>
              <a:rPr lang="en-US" dirty="0"/>
              <a:t>§ 262.16(b)(8)(iv)/§ 262.254)</a:t>
            </a:r>
          </a:p>
          <a:p>
            <a:r>
              <a:rPr lang="en-US" altLang="en-US" dirty="0"/>
              <a:t>Stating that SQGs the location relevant emergency response information should be posted is “next to the telephone” (</a:t>
            </a:r>
            <a:r>
              <a:rPr lang="en-US" dirty="0"/>
              <a:t>§ 262.16(b)(9)(ii))</a:t>
            </a:r>
            <a:endParaRPr lang="en-US" altLang="en-US" dirty="0"/>
          </a:p>
          <a:p>
            <a:r>
              <a:rPr lang="en-US" altLang="en-US" dirty="0"/>
              <a:t>Clarify that SQGs have the option to use contractors to address releases (containment/cleanup) (</a:t>
            </a:r>
            <a:r>
              <a:rPr lang="en-US" dirty="0"/>
              <a:t>§ 262.16(b)(9)(iv)(B))</a:t>
            </a:r>
            <a:endParaRPr lang="en-US" altLang="en-US" dirty="0"/>
          </a:p>
          <a:p>
            <a:r>
              <a:rPr lang="en-US" altLang="en-US" dirty="0"/>
              <a:t>Large facilities with internal response capabilities may seek a waiver from entering into arrangements with local authorities (</a:t>
            </a:r>
            <a:r>
              <a:rPr lang="en-US" dirty="0"/>
              <a:t>§ 262.16(b)(8)(vi)(C)/ § 262.256(c)</a:t>
            </a:r>
            <a:endParaRPr lang="en-US" altLang="en-US" dirty="0"/>
          </a:p>
          <a:p>
            <a:endParaRPr lang="en-US" altLang="en-US" dirty="0"/>
          </a:p>
          <a:p>
            <a:pPr lvl="1"/>
            <a:endParaRPr lang="en-US" dirty="0"/>
          </a:p>
          <a:p>
            <a:pPr lvl="1"/>
            <a:endParaRPr lang="en-US" dirty="0"/>
          </a:p>
        </p:txBody>
      </p:sp>
      <p:sp>
        <p:nvSpPr>
          <p:cNvPr id="46084" name="Slide Number Placeholder 3"/>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B616F67E-3791-467B-9305-7A8BD5CB071B}"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104</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3029517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 What Changed?</a:t>
            </a:r>
          </a:p>
        </p:txBody>
      </p:sp>
      <p:sp>
        <p:nvSpPr>
          <p:cNvPr id="3" name="Content Placeholder 2"/>
          <p:cNvSpPr>
            <a:spLocks noGrp="1"/>
          </p:cNvSpPr>
          <p:nvPr>
            <p:ph idx="1"/>
          </p:nvPr>
        </p:nvSpPr>
        <p:spPr/>
        <p:txBody>
          <a:bodyPr/>
          <a:lstStyle/>
          <a:p>
            <a:r>
              <a:rPr lang="en-US" sz="2400" dirty="0"/>
              <a:t>Consolidates closure requirements in one place </a:t>
            </a:r>
          </a:p>
          <a:p>
            <a:r>
              <a:rPr lang="en-US" sz="2400" dirty="0"/>
              <a:t>Requires LQGs to notify EPA when closing a facility and/or accumulation unit</a:t>
            </a:r>
          </a:p>
          <a:p>
            <a:r>
              <a:rPr lang="en-US" sz="2400" dirty="0"/>
              <a:t>Requires LQGs accumulating hazardous wastes in containers to close as a landfill if unable to meet closure performance standards; i.e., they can’t clean close</a:t>
            </a:r>
          </a:p>
          <a:p>
            <a:r>
              <a:rPr lang="en-US" sz="2400" dirty="0"/>
              <a:t>Clarifies that closure does not apply to SAAs</a:t>
            </a:r>
          </a:p>
        </p:txBody>
      </p:sp>
      <p:sp>
        <p:nvSpPr>
          <p:cNvPr id="6" name="Slide Number Placeholder 3"/>
          <p:cNvSpPr>
            <a:spLocks noGrp="1"/>
          </p:cNvSpPr>
          <p:nvPr>
            <p:ph type="sldNum" sz="quarter" idx="12"/>
          </p:nvPr>
        </p:nvSpPr>
        <p:spPr>
          <a:xfrm>
            <a:off x="10898717" y="1588"/>
            <a:ext cx="1016000" cy="366712"/>
          </a:xfrm>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31DE7A7E-30C1-4708-9CC5-DB7B042927B5}"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105</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35132377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we make changes?</a:t>
            </a:r>
          </a:p>
        </p:txBody>
      </p:sp>
      <p:sp>
        <p:nvSpPr>
          <p:cNvPr id="3" name="Content Placeholder 2"/>
          <p:cNvSpPr>
            <a:spLocks noGrp="1"/>
          </p:cNvSpPr>
          <p:nvPr>
            <p:ph idx="1"/>
          </p:nvPr>
        </p:nvSpPr>
        <p:spPr/>
        <p:txBody>
          <a:bodyPr/>
          <a:lstStyle/>
          <a:p>
            <a:r>
              <a:rPr lang="en-US" sz="2400" dirty="0"/>
              <a:t>Previous regulations confusing and contradictory</a:t>
            </a:r>
          </a:p>
          <a:p>
            <a:r>
              <a:rPr lang="en-US" sz="2400" dirty="0"/>
              <a:t>Consolidates and streamlines regulations to improve user-friendliness </a:t>
            </a:r>
          </a:p>
          <a:p>
            <a:r>
              <a:rPr lang="en-US" sz="2400" dirty="0"/>
              <a:t>Closes important gaps:</a:t>
            </a:r>
          </a:p>
          <a:p>
            <a:pPr lvl="1"/>
            <a:r>
              <a:rPr lang="en-US" sz="2250" dirty="0"/>
              <a:t>Prior to this rule, EPA and most states had no idea when an LQG closed its facility or waste accumulation unit</a:t>
            </a:r>
          </a:p>
          <a:p>
            <a:pPr lvl="1"/>
            <a:r>
              <a:rPr lang="en-US" sz="2250" dirty="0"/>
              <a:t>LQGs accumulating hazardous wastes in tanks, containment buildings and drip pads must close as landfill (or equivalent) if unable to meet closure performance standards</a:t>
            </a:r>
          </a:p>
          <a:p>
            <a:pPr lvl="1"/>
            <a:r>
              <a:rPr lang="en-US" sz="2250" dirty="0"/>
              <a:t>LQGs accumulating hazardous wastes in </a:t>
            </a:r>
            <a:r>
              <a:rPr lang="en-US" sz="2250"/>
              <a:t>containers had </a:t>
            </a:r>
            <a:r>
              <a:rPr lang="en-US" sz="2250" dirty="0"/>
              <a:t>no such requirements</a:t>
            </a:r>
          </a:p>
          <a:p>
            <a:pPr lvl="1"/>
            <a:r>
              <a:rPr lang="en-US" sz="2250" dirty="0"/>
              <a:t>Yet, numerous damage cases found where LQGs accumulating hazardous wastes in containers abandoned their facility leaving EPA and/or states to clean up as Superfund removal action – often costing millions</a:t>
            </a:r>
          </a:p>
          <a:p>
            <a:endParaRPr lang="en-US" dirty="0"/>
          </a:p>
        </p:txBody>
      </p:sp>
      <p:sp>
        <p:nvSpPr>
          <p:cNvPr id="6" name="Slide Number Placeholder 3"/>
          <p:cNvSpPr>
            <a:spLocks noGrp="1"/>
          </p:cNvSpPr>
          <p:nvPr>
            <p:ph type="sldNum" sz="quarter" idx="12"/>
          </p:nvPr>
        </p:nvSpPr>
        <p:spPr>
          <a:xfrm>
            <a:off x="10898717" y="1588"/>
            <a:ext cx="1016000" cy="366712"/>
          </a:xfrm>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A4C9E4E-6E53-4966-9029-F8FAD3EDEBBA}"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106</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14017837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a:t>
            </a:r>
            <a:r>
              <a:rPr lang="en-US"/>
              <a:t> Notification</a:t>
            </a:r>
            <a:endParaRPr lang="en-US" dirty="0"/>
          </a:p>
        </p:txBody>
      </p:sp>
      <p:sp>
        <p:nvSpPr>
          <p:cNvPr id="3" name="Content Placeholder 2"/>
          <p:cNvSpPr>
            <a:spLocks noGrp="1"/>
          </p:cNvSpPr>
          <p:nvPr>
            <p:ph idx="1"/>
          </p:nvPr>
        </p:nvSpPr>
        <p:spPr/>
        <p:txBody>
          <a:bodyPr/>
          <a:lstStyle/>
          <a:p>
            <a:pPr marL="82153" indent="0">
              <a:buNone/>
            </a:pPr>
            <a:r>
              <a:rPr lang="en-US" sz="2400" dirty="0"/>
              <a:t>Requires LQGs to notify EPA when closing a facility via Site ID form </a:t>
            </a:r>
          </a:p>
          <a:p>
            <a:pPr lvl="1"/>
            <a:r>
              <a:rPr lang="en-US" sz="2000" dirty="0"/>
              <a:t>30 days </a:t>
            </a:r>
            <a:r>
              <a:rPr lang="en-US" sz="2000" b="1" i="1" dirty="0"/>
              <a:t>prior</a:t>
            </a:r>
            <a:r>
              <a:rPr lang="en-US" sz="2000" dirty="0"/>
              <a:t> to closing facility and</a:t>
            </a:r>
          </a:p>
          <a:p>
            <a:pPr lvl="1"/>
            <a:r>
              <a:rPr lang="en-US" sz="2000" dirty="0"/>
              <a:t>90 days </a:t>
            </a:r>
            <a:r>
              <a:rPr lang="en-US" sz="2000" b="1" i="1" dirty="0"/>
              <a:t>after</a:t>
            </a:r>
            <a:r>
              <a:rPr lang="en-US" sz="2000" dirty="0"/>
              <a:t> closing facility and complied with closure performance standards </a:t>
            </a:r>
          </a:p>
          <a:p>
            <a:pPr lvl="1"/>
            <a:r>
              <a:rPr lang="en-US" sz="2000" dirty="0"/>
              <a:t>Extension requests must be submitted within 75 days after closing</a:t>
            </a:r>
          </a:p>
          <a:p>
            <a:r>
              <a:rPr lang="en-US" sz="2400" dirty="0"/>
              <a:t>Provides option of LQG closing waste accumulation unit to:</a:t>
            </a:r>
          </a:p>
          <a:p>
            <a:pPr lvl="1"/>
            <a:r>
              <a:rPr lang="en-US" sz="2000" dirty="0"/>
              <a:t>Place a notice in operating record within 30 days </a:t>
            </a:r>
            <a:r>
              <a:rPr lang="en-US" sz="2000" b="1" i="1" dirty="0"/>
              <a:t>after</a:t>
            </a:r>
            <a:r>
              <a:rPr lang="en-US" sz="2000" dirty="0"/>
              <a:t> closing waste accumulation unit and addressing closure when facility closes, OR </a:t>
            </a:r>
          </a:p>
          <a:p>
            <a:pPr lvl="2"/>
            <a:r>
              <a:rPr lang="en-US" sz="1850" dirty="0"/>
              <a:t>(Notice can be removed from the operating record if unit going back into service)</a:t>
            </a:r>
          </a:p>
          <a:p>
            <a:pPr lvl="1"/>
            <a:r>
              <a:rPr lang="en-US" sz="2000" dirty="0"/>
              <a:t>Notify EPA or state they have met closure performance standards for containers, tanks, and containment buildings (§262.17(a)(8)(iii)) or closure performance standards for drip pads (§262.17(a)(8)(iv))</a:t>
            </a:r>
          </a:p>
          <a:p>
            <a:pPr lvl="2"/>
            <a:r>
              <a:rPr lang="en-US" sz="1850" dirty="0"/>
              <a:t>90 days </a:t>
            </a:r>
            <a:r>
              <a:rPr lang="en-US" sz="1850" b="1" i="1" dirty="0"/>
              <a:t>after</a:t>
            </a:r>
            <a:r>
              <a:rPr lang="en-US" sz="1850" dirty="0"/>
              <a:t> closure via Site ID form 8700-12</a:t>
            </a:r>
          </a:p>
          <a:p>
            <a:pPr lvl="2"/>
            <a:endParaRPr lang="en-US" sz="1850" dirty="0"/>
          </a:p>
          <a:p>
            <a:pPr lvl="2">
              <a:buNone/>
            </a:pPr>
            <a:endParaRPr lang="en-US" sz="1850" dirty="0"/>
          </a:p>
          <a:p>
            <a:pPr lvl="2">
              <a:buNone/>
            </a:pPr>
            <a:r>
              <a:rPr lang="en-US" sz="1850" dirty="0"/>
              <a:t>										</a:t>
            </a:r>
            <a:r>
              <a:rPr lang="en-US" sz="1850" dirty="0">
                <a:solidFill>
                  <a:schemeClr val="tx1"/>
                </a:solidFill>
              </a:rPr>
              <a:t>(</a:t>
            </a:r>
            <a:r>
              <a:rPr lang="en-US" sz="2000" dirty="0">
                <a:solidFill>
                  <a:schemeClr val="tx1"/>
                </a:solidFill>
              </a:rPr>
              <a:t>§ </a:t>
            </a:r>
            <a:r>
              <a:rPr lang="en-US" sz="1850" dirty="0">
                <a:solidFill>
                  <a:schemeClr val="tx1"/>
                </a:solidFill>
              </a:rPr>
              <a:t>262.17(a)(8))</a:t>
            </a:r>
          </a:p>
        </p:txBody>
      </p:sp>
      <p:sp>
        <p:nvSpPr>
          <p:cNvPr id="6" name="Slide Number Placeholder 3"/>
          <p:cNvSpPr>
            <a:spLocks noGrp="1"/>
          </p:cNvSpPr>
          <p:nvPr>
            <p:ph type="sldNum" sz="quarter" idx="12"/>
          </p:nvPr>
        </p:nvSpPr>
        <p:spPr>
          <a:xfrm>
            <a:off x="10898717" y="1588"/>
            <a:ext cx="1016000" cy="366712"/>
          </a:xfrm>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31DE7A7E-30C1-4708-9CC5-DB7B042927B5}"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107</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798078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 Requirements</a:t>
            </a:r>
          </a:p>
        </p:txBody>
      </p:sp>
      <p:sp>
        <p:nvSpPr>
          <p:cNvPr id="3" name="Content Placeholder 2"/>
          <p:cNvSpPr>
            <a:spLocks noGrp="1"/>
          </p:cNvSpPr>
          <p:nvPr>
            <p:ph idx="1"/>
          </p:nvPr>
        </p:nvSpPr>
        <p:spPr>
          <a:xfrm>
            <a:off x="609600" y="1600200"/>
            <a:ext cx="10972800" cy="5105400"/>
          </a:xfrm>
        </p:spPr>
        <p:txBody>
          <a:bodyPr/>
          <a:lstStyle/>
          <a:p>
            <a:r>
              <a:rPr lang="en-US" sz="2400" dirty="0"/>
              <a:t>Consolidates performance standards found in § 265.111 and §265.114 into LQG section (§262.17(a)(8)(iii)&amp;(iv)) and clarifies that these units are subject to clean closure standards</a:t>
            </a:r>
          </a:p>
          <a:p>
            <a:r>
              <a:rPr lang="en-US" sz="2400" dirty="0"/>
              <a:t>LQGs for containers, tanks, and containment buildings must:</a:t>
            </a:r>
          </a:p>
          <a:p>
            <a:pPr marL="765572" lvl="1" indent="-457200">
              <a:buFont typeface="+mj-lt"/>
              <a:buAutoNum type="arabicPeriod"/>
            </a:pPr>
            <a:r>
              <a:rPr lang="en-US" sz="2250" dirty="0"/>
              <a:t>Minimize and control post-closure care releases of hazardous waste and constituents to the environment</a:t>
            </a:r>
          </a:p>
          <a:p>
            <a:pPr marL="765572" lvl="1" indent="-457200">
              <a:buFont typeface="+mj-lt"/>
              <a:buAutoNum type="arabicPeriod"/>
            </a:pPr>
            <a:r>
              <a:rPr lang="en-US" sz="2250" dirty="0"/>
              <a:t>Remove or decontaminate all contaminated structures, equipment, and soils</a:t>
            </a:r>
          </a:p>
          <a:p>
            <a:pPr marL="765572" lvl="1" indent="-457200">
              <a:buFont typeface="+mj-lt"/>
              <a:buAutoNum type="arabicPeriod"/>
            </a:pPr>
            <a:r>
              <a:rPr lang="en-US" sz="2250" dirty="0"/>
              <a:t>Manage any hazardous waste generated in the process of performing closure according to Subtitle C</a:t>
            </a:r>
          </a:p>
          <a:p>
            <a:pPr marL="765572" lvl="1" indent="-457200">
              <a:buFont typeface="+mj-lt"/>
              <a:buAutoNum type="arabicPeriod"/>
            </a:pPr>
            <a:r>
              <a:rPr lang="en-US" sz="2250" dirty="0"/>
              <a:t>If the LQG cannot clean close then they must close as a landfill and meet the requirements of Subparts G and H of 40 CFR 265</a:t>
            </a:r>
          </a:p>
          <a:p>
            <a:r>
              <a:rPr lang="en-US" sz="2400" dirty="0"/>
              <a:t>Note: LQG drip pad operators are subject to 1 and 3 above and 265 Subpart W in lieu of 40 CFR 265 Subparts G and H</a:t>
            </a:r>
          </a:p>
        </p:txBody>
      </p:sp>
      <p:sp>
        <p:nvSpPr>
          <p:cNvPr id="6" name="Slide Number Placeholder 3"/>
          <p:cNvSpPr>
            <a:spLocks noGrp="1"/>
          </p:cNvSpPr>
          <p:nvPr>
            <p:ph type="sldNum" sz="quarter" idx="12"/>
          </p:nvPr>
        </p:nvSpPr>
        <p:spPr>
          <a:xfrm>
            <a:off x="10898717" y="1588"/>
            <a:ext cx="1016000" cy="366712"/>
          </a:xfrm>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90141A8D-1C2A-4F39-9514-058236AB53CA}"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108</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26161584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1"/>
            <a:ext cx="10515600" cy="990600"/>
          </a:xfrm>
        </p:spPr>
        <p:txBody>
          <a:bodyPr>
            <a:normAutofit fontScale="90000"/>
          </a:bodyPr>
          <a:lstStyle/>
          <a:p>
            <a:r>
              <a:rPr lang="en-US" sz="4000" dirty="0"/>
              <a:t>Closure: Comparison of New vs. Old Requirements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0825202"/>
              </p:ext>
            </p:extLst>
          </p:nvPr>
        </p:nvGraphicFramePr>
        <p:xfrm>
          <a:off x="838200" y="1040627"/>
          <a:ext cx="10401300" cy="6157733"/>
        </p:xfrm>
        <a:graphic>
          <a:graphicData uri="http://schemas.openxmlformats.org/drawingml/2006/table">
            <a:tbl>
              <a:tblPr firstRow="1" bandRow="1">
                <a:tableStyleId>{5C22544A-7EE6-4342-B048-85BDC9FD1C3A}</a:tableStyleId>
              </a:tblPr>
              <a:tblGrid>
                <a:gridCol w="5267506">
                  <a:extLst>
                    <a:ext uri="{9D8B030D-6E8A-4147-A177-3AD203B41FA5}">
                      <a16:colId xmlns:a16="http://schemas.microsoft.com/office/drawing/2014/main" val="2839953084"/>
                    </a:ext>
                  </a:extLst>
                </a:gridCol>
                <a:gridCol w="5133794">
                  <a:extLst>
                    <a:ext uri="{9D8B030D-6E8A-4147-A177-3AD203B41FA5}">
                      <a16:colId xmlns:a16="http://schemas.microsoft.com/office/drawing/2014/main" val="181917544"/>
                    </a:ext>
                  </a:extLst>
                </a:gridCol>
              </a:tblGrid>
              <a:tr h="358082">
                <a:tc>
                  <a:txBody>
                    <a:bodyPr/>
                    <a:lstStyle/>
                    <a:p>
                      <a:pPr algn="ctr"/>
                      <a:r>
                        <a:rPr lang="en-US" sz="1600" dirty="0"/>
                        <a:t>NEW</a:t>
                      </a:r>
                    </a:p>
                  </a:txBody>
                  <a:tcPr/>
                </a:tc>
                <a:tc>
                  <a:txBody>
                    <a:bodyPr/>
                    <a:lstStyle/>
                    <a:p>
                      <a:pPr algn="ctr"/>
                      <a:r>
                        <a:rPr lang="en-US" sz="1600" dirty="0"/>
                        <a:t>OLD</a:t>
                      </a:r>
                    </a:p>
                  </a:txBody>
                  <a:tcPr/>
                </a:tc>
                <a:extLst>
                  <a:ext uri="{0D108BD9-81ED-4DB2-BD59-A6C34878D82A}">
                    <a16:rowId xmlns:a16="http://schemas.microsoft.com/office/drawing/2014/main" val="4000311818"/>
                  </a:ext>
                </a:extLst>
              </a:tr>
              <a:tr h="716164">
                <a:tc>
                  <a:txBody>
                    <a:bodyPr/>
                    <a:lstStyle/>
                    <a:p>
                      <a:r>
                        <a:rPr lang="en-US" sz="1600" b="0" i="0" u="none" strike="noStrike" kern="1200" baseline="0" dirty="0">
                          <a:solidFill>
                            <a:srgbClr val="FF0000"/>
                          </a:solidFill>
                          <a:latin typeface="+mn-lt"/>
                          <a:ea typeface="+mn-ea"/>
                          <a:cs typeface="+mn-cs"/>
                        </a:rPr>
                        <a:t> </a:t>
                      </a:r>
                      <a:r>
                        <a:rPr lang="en-US" sz="1600" b="1" i="0" u="none" strike="noStrike" kern="1200" baseline="0" dirty="0">
                          <a:solidFill>
                            <a:srgbClr val="FF0000"/>
                          </a:solidFill>
                          <a:latin typeface="+mn-lt"/>
                          <a:ea typeface="+mn-ea"/>
                          <a:cs typeface="+mn-cs"/>
                        </a:rPr>
                        <a:t>§ 262.17 (a) </a:t>
                      </a:r>
                      <a:r>
                        <a:rPr lang="en-US" sz="1600" b="0" i="0" u="none" strike="noStrike" kern="1200" baseline="0" dirty="0">
                          <a:solidFill>
                            <a:srgbClr val="FF0000"/>
                          </a:solidFill>
                          <a:latin typeface="+mn-lt"/>
                          <a:ea typeface="+mn-ea"/>
                          <a:cs typeface="+mn-cs"/>
                        </a:rPr>
                        <a:t>(8)</a:t>
                      </a:r>
                    </a:p>
                    <a:p>
                      <a:r>
                        <a:rPr lang="en-US" sz="1600" b="0" i="0" u="none" strike="noStrike" kern="1200" baseline="0" dirty="0">
                          <a:solidFill>
                            <a:srgbClr val="FF0000"/>
                          </a:solidFill>
                          <a:latin typeface="+mn-lt"/>
                          <a:ea typeface="+mn-ea"/>
                          <a:cs typeface="+mn-cs"/>
                        </a:rPr>
                        <a:t>(</a:t>
                      </a:r>
                      <a:r>
                        <a:rPr lang="en-US" sz="1600" b="0" i="0" u="none" strike="noStrike" kern="1200" baseline="0" dirty="0" err="1">
                          <a:solidFill>
                            <a:srgbClr val="FF0000"/>
                          </a:solidFill>
                          <a:latin typeface="+mn-lt"/>
                          <a:ea typeface="+mn-ea"/>
                          <a:cs typeface="+mn-cs"/>
                        </a:rPr>
                        <a:t>i</a:t>
                      </a:r>
                      <a:r>
                        <a:rPr lang="en-US" sz="1600" b="0" i="0" u="none" strike="noStrike" kern="1200" baseline="0" dirty="0">
                          <a:solidFill>
                            <a:srgbClr val="FF0000"/>
                          </a:solidFill>
                          <a:latin typeface="+mn-lt"/>
                          <a:ea typeface="+mn-ea"/>
                          <a:cs typeface="+mn-cs"/>
                        </a:rPr>
                        <a:t>) </a:t>
                      </a:r>
                      <a:r>
                        <a:rPr lang="en-US" sz="1600" b="0" i="1" u="none" strike="noStrike" kern="1200" baseline="0" dirty="0">
                          <a:solidFill>
                            <a:srgbClr val="FF0000"/>
                          </a:solidFill>
                          <a:latin typeface="+mn-lt"/>
                          <a:ea typeface="+mn-ea"/>
                          <a:cs typeface="+mn-cs"/>
                        </a:rPr>
                        <a:t>Notification for closure of a waste accumulation unit.</a:t>
                      </a:r>
                    </a:p>
                    <a:p>
                      <a:r>
                        <a:rPr lang="en-US" sz="1600" b="0" i="0" u="none" strike="noStrike" kern="1200" baseline="0" dirty="0">
                          <a:solidFill>
                            <a:srgbClr val="FF0000"/>
                          </a:solidFill>
                          <a:latin typeface="+mn-lt"/>
                          <a:ea typeface="+mn-ea"/>
                          <a:cs typeface="+mn-cs"/>
                        </a:rPr>
                        <a:t>(ii) </a:t>
                      </a:r>
                      <a:r>
                        <a:rPr lang="en-US" sz="1600" b="0" i="1" u="none" strike="noStrike" kern="1200" baseline="0" dirty="0">
                          <a:solidFill>
                            <a:srgbClr val="FF0000"/>
                          </a:solidFill>
                          <a:latin typeface="+mn-lt"/>
                          <a:ea typeface="+mn-ea"/>
                          <a:cs typeface="+mn-cs"/>
                        </a:rPr>
                        <a:t>Notification for closure of the facility.</a:t>
                      </a:r>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1982248577"/>
                  </a:ext>
                </a:extLst>
              </a:tr>
              <a:tr h="676011">
                <a:tc>
                  <a:txBody>
                    <a:bodyPr/>
                    <a:lstStyle/>
                    <a:p>
                      <a:r>
                        <a:rPr lang="en-US" sz="1600" b="0" i="0" u="none" strike="noStrike" kern="1200" baseline="0" dirty="0">
                          <a:solidFill>
                            <a:srgbClr val="FF0000"/>
                          </a:solidFill>
                          <a:latin typeface="+mn-lt"/>
                          <a:ea typeface="+mn-ea"/>
                          <a:cs typeface="+mn-cs"/>
                        </a:rPr>
                        <a:t>(iii) </a:t>
                      </a:r>
                      <a:r>
                        <a:rPr lang="en-US" sz="1600" b="0" i="1" u="none" strike="noStrike" kern="1200" baseline="0" dirty="0">
                          <a:solidFill>
                            <a:srgbClr val="FF0000"/>
                          </a:solidFill>
                          <a:latin typeface="+mn-lt"/>
                          <a:ea typeface="+mn-ea"/>
                          <a:cs typeface="+mn-cs"/>
                        </a:rPr>
                        <a:t>Closure performance standards for containers, tank systems, and containment building waste accumulation units. </a:t>
                      </a:r>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800806989"/>
                  </a:ext>
                </a:extLst>
              </a:tr>
              <a:tr h="648531">
                <a:tc>
                  <a:txBody>
                    <a:bodyPr/>
                    <a:lstStyle/>
                    <a:p>
                      <a:r>
                        <a:rPr lang="en-US" sz="1600" b="0" i="0" u="none" strike="noStrike" kern="1200" baseline="0" dirty="0">
                          <a:solidFill>
                            <a:srgbClr val="FF0000"/>
                          </a:solidFill>
                          <a:latin typeface="+mn-lt"/>
                          <a:ea typeface="+mn-ea"/>
                          <a:cs typeface="+mn-cs"/>
                        </a:rPr>
                        <a:t>(A) At closure, the generator must close the waste</a:t>
                      </a:r>
                    </a:p>
                    <a:p>
                      <a:r>
                        <a:rPr lang="en-US" sz="1600" b="0" i="0" u="none" strike="noStrike" kern="1200" baseline="0" dirty="0">
                          <a:solidFill>
                            <a:srgbClr val="FF0000"/>
                          </a:solidFill>
                          <a:latin typeface="+mn-lt"/>
                          <a:ea typeface="+mn-ea"/>
                          <a:cs typeface="+mn-cs"/>
                        </a:rPr>
                        <a:t>accumulation unit or facility in a manner that:</a:t>
                      </a:r>
                      <a:endParaRPr lang="en-US" sz="16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mn-lt"/>
                          <a:ea typeface="+mn-ea"/>
                          <a:cs typeface="+mn-cs"/>
                        </a:rPr>
                        <a:t>§ 265.111 </a:t>
                      </a:r>
                      <a:r>
                        <a:rPr lang="en-US" sz="1600" dirty="0"/>
                        <a:t>The owner or operator must close the facility in a manner that:</a:t>
                      </a:r>
                    </a:p>
                  </a:txBody>
                  <a:tcPr/>
                </a:tc>
                <a:extLst>
                  <a:ext uri="{0D108BD9-81ED-4DB2-BD59-A6C34878D82A}">
                    <a16:rowId xmlns:a16="http://schemas.microsoft.com/office/drawing/2014/main" val="321718772"/>
                  </a:ext>
                </a:extLst>
              </a:tr>
              <a:tr h="3109652">
                <a:tc>
                  <a:txBody>
                    <a:bodyPr/>
                    <a:lstStyle/>
                    <a:p>
                      <a:r>
                        <a:rPr lang="en-US" sz="1600" b="0" i="1" u="none" strike="noStrike" kern="1200" baseline="0" dirty="0">
                          <a:solidFill>
                            <a:schemeClr val="dk1"/>
                          </a:solidFill>
                          <a:latin typeface="+mn-lt"/>
                          <a:ea typeface="+mn-ea"/>
                          <a:cs typeface="+mn-cs"/>
                        </a:rPr>
                        <a:t>(1) </a:t>
                      </a:r>
                      <a:r>
                        <a:rPr lang="en-US" sz="1600" b="0" i="0" u="none" strike="noStrike" kern="1200" baseline="0" dirty="0">
                          <a:solidFill>
                            <a:schemeClr val="dk1"/>
                          </a:solidFill>
                          <a:latin typeface="+mn-lt"/>
                          <a:ea typeface="+mn-ea"/>
                          <a:cs typeface="+mn-cs"/>
                        </a:rPr>
                        <a:t>Minimizes the need for further maintenance by controlling, minimizing, or eliminating, to the extent necessary to protect human health and the environment, the post-closure escape of hazardous waste, hazardous constituents, leachate, contaminated run-off, or hazardous waste decomposition products to the ground or surface waters or to the atmosphere,</a:t>
                      </a:r>
                      <a:endParaRPr lang="en-US" sz="1600" dirty="0"/>
                    </a:p>
                  </a:txBody>
                  <a:tcPr/>
                </a:tc>
                <a:tc>
                  <a:txBody>
                    <a:bodyPr/>
                    <a:lstStyle/>
                    <a:p>
                      <a:r>
                        <a:rPr lang="en-US" sz="1600" dirty="0"/>
                        <a:t>(a) Minimizes the need for further maintenance, and </a:t>
                      </a:r>
                    </a:p>
                    <a:p>
                      <a:r>
                        <a:rPr lang="en-US" sz="1600" dirty="0"/>
                        <a:t>(b) Controls, minimizes or eliminates, to the extent necessary to protect human health and the environment, post-closure escape of hazardous waste, hazardous constituents, leachate, contaminated run-off, or hazardous waste decomposition products to the ground or surface waters or to the atmosphere, and </a:t>
                      </a:r>
                    </a:p>
                    <a:p>
                      <a:r>
                        <a:rPr lang="en-US" sz="1600" dirty="0"/>
                        <a:t>(c) Complies with the closure requirements of this subpart, including, but not limited to, the requirements of §§265.197, 265.228, 265.258, 265.280, 265.310, 265.351, 265.381, 265.404, and 265.1102.</a:t>
                      </a:r>
                    </a:p>
                    <a:p>
                      <a:endParaRPr lang="en-US" sz="1600" dirty="0"/>
                    </a:p>
                  </a:txBody>
                  <a:tcPr/>
                </a:tc>
                <a:extLst>
                  <a:ext uri="{0D108BD9-81ED-4DB2-BD59-A6C34878D82A}">
                    <a16:rowId xmlns:a16="http://schemas.microsoft.com/office/drawing/2014/main" val="3795645623"/>
                  </a:ext>
                </a:extLst>
              </a:tr>
            </a:tbl>
          </a:graphicData>
        </a:graphic>
      </p:graphicFrame>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109</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19008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Rule</a:t>
            </a:r>
            <a:endParaRPr lang="en-US" sz="1600" dirty="0"/>
          </a:p>
        </p:txBody>
      </p:sp>
      <p:sp>
        <p:nvSpPr>
          <p:cNvPr id="3" name="Content Placeholder 2"/>
          <p:cNvSpPr>
            <a:spLocks noGrp="1"/>
          </p:cNvSpPr>
          <p:nvPr>
            <p:ph idx="1"/>
          </p:nvPr>
        </p:nvSpPr>
        <p:spPr/>
        <p:txBody>
          <a:bodyPr/>
          <a:lstStyle/>
          <a:p>
            <a:r>
              <a:rPr lang="en-US"/>
              <a:t>Over 230 public comments were received on the Generator Improvements Proposed Rule</a:t>
            </a:r>
          </a:p>
          <a:p>
            <a:r>
              <a:rPr lang="en-US"/>
              <a:t>The commenters included:</a:t>
            </a:r>
          </a:p>
          <a:p>
            <a:pPr lvl="1"/>
            <a:r>
              <a:rPr lang="en-US"/>
              <a:t>25 states</a:t>
            </a:r>
          </a:p>
          <a:p>
            <a:pPr lvl="1"/>
            <a:r>
              <a:rPr lang="en-US"/>
              <a:t>10 local governments</a:t>
            </a:r>
          </a:p>
          <a:p>
            <a:pPr lvl="1"/>
            <a:r>
              <a:rPr lang="en-US"/>
              <a:t>More than 50 from academic institutions</a:t>
            </a:r>
          </a:p>
          <a:p>
            <a:pPr lvl="1"/>
            <a:r>
              <a:rPr lang="en-US"/>
              <a:t>About a dozen from the energy sector/utilities</a:t>
            </a:r>
          </a:p>
          <a:p>
            <a:pPr lvl="1"/>
            <a:r>
              <a:rPr lang="en-US"/>
              <a:t>More than 25 from industry and related trade associations</a:t>
            </a:r>
          </a:p>
          <a:p>
            <a:pPr lvl="1"/>
            <a:r>
              <a:rPr lang="en-US"/>
              <a:t>10 from the waste management industry</a:t>
            </a:r>
          </a:p>
          <a:p>
            <a:r>
              <a:rPr lang="en-US"/>
              <a:t>Comments covered all aspects of the rule, particularly waste determinations and marking and labeling; independent requirements and conditions for exclusion; VSQG consolidation; and episodic generation</a:t>
            </a:r>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0432656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4875"/>
          </a:xfrm>
        </p:spPr>
        <p:txBody>
          <a:bodyPr>
            <a:normAutofit fontScale="90000"/>
          </a:bodyPr>
          <a:lstStyle/>
          <a:p>
            <a:r>
              <a:rPr lang="en-US" sz="4000" dirty="0"/>
              <a:t>Closure: Comparison of New vs. Old Requirements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4003987"/>
              </p:ext>
            </p:extLst>
          </p:nvPr>
        </p:nvGraphicFramePr>
        <p:xfrm>
          <a:off x="838200" y="1130300"/>
          <a:ext cx="10515600" cy="5674360"/>
        </p:xfrm>
        <a:graphic>
          <a:graphicData uri="http://schemas.openxmlformats.org/drawingml/2006/table">
            <a:tbl>
              <a:tblPr firstRow="1" bandRow="1">
                <a:tableStyleId>{5C22544A-7EE6-4342-B048-85BDC9FD1C3A}</a:tableStyleId>
              </a:tblPr>
              <a:tblGrid>
                <a:gridCol w="5738446">
                  <a:extLst>
                    <a:ext uri="{9D8B030D-6E8A-4147-A177-3AD203B41FA5}">
                      <a16:colId xmlns:a16="http://schemas.microsoft.com/office/drawing/2014/main" val="4066786418"/>
                    </a:ext>
                  </a:extLst>
                </a:gridCol>
                <a:gridCol w="4777154">
                  <a:extLst>
                    <a:ext uri="{9D8B030D-6E8A-4147-A177-3AD203B41FA5}">
                      <a16:colId xmlns:a16="http://schemas.microsoft.com/office/drawing/2014/main" val="4155516706"/>
                    </a:ext>
                  </a:extLst>
                </a:gridCol>
              </a:tblGrid>
              <a:tr h="370840">
                <a:tc>
                  <a:txBody>
                    <a:bodyPr/>
                    <a:lstStyle/>
                    <a:p>
                      <a:pPr algn="ctr"/>
                      <a:r>
                        <a:rPr lang="en-US" dirty="0"/>
                        <a:t>NEW</a:t>
                      </a:r>
                    </a:p>
                  </a:txBody>
                  <a:tcPr/>
                </a:tc>
                <a:tc>
                  <a:txBody>
                    <a:bodyPr/>
                    <a:lstStyle/>
                    <a:p>
                      <a:pPr algn="ctr"/>
                      <a:r>
                        <a:rPr lang="en-US" dirty="0"/>
                        <a:t>OLD</a:t>
                      </a:r>
                    </a:p>
                  </a:txBody>
                  <a:tcPr/>
                </a:tc>
                <a:extLst>
                  <a:ext uri="{0D108BD9-81ED-4DB2-BD59-A6C34878D82A}">
                    <a16:rowId xmlns:a16="http://schemas.microsoft.com/office/drawing/2014/main" val="3007073777"/>
                  </a:ext>
                </a:extLst>
              </a:tr>
              <a:tr h="370840">
                <a:tc>
                  <a:txBody>
                    <a:bodyPr/>
                    <a:lstStyle/>
                    <a:p>
                      <a:r>
                        <a:rPr lang="en-US" sz="1800" b="0" i="1" u="none" strike="noStrike" kern="1200" baseline="0" dirty="0">
                          <a:solidFill>
                            <a:schemeClr val="dk1"/>
                          </a:solidFill>
                          <a:latin typeface="+mn-lt"/>
                          <a:ea typeface="+mn-ea"/>
                          <a:cs typeface="+mn-cs"/>
                        </a:rPr>
                        <a:t>(2) </a:t>
                      </a:r>
                      <a:r>
                        <a:rPr lang="en-US" sz="1800" b="0" i="0" u="none" strike="noStrike" kern="1200" baseline="0" dirty="0">
                          <a:solidFill>
                            <a:schemeClr val="dk1"/>
                          </a:solidFill>
                          <a:latin typeface="+mn-lt"/>
                          <a:ea typeface="+mn-ea"/>
                          <a:cs typeface="+mn-cs"/>
                        </a:rPr>
                        <a:t>Removes or decontaminates all contaminated equipment, structures and soil and any remaining hazardous waste residues from waste accumulation units including containment system components (pads, liners, etc.), contaminated soils and subsoils, bases, and structures and equipment contaminated with waste, unless § 261.3(d) of this chapter applies.</a:t>
                      </a:r>
                    </a:p>
                    <a:p>
                      <a:endParaRPr lang="en-US" sz="1800" b="0" i="0" u="none" strike="noStrike" kern="1200" baseline="0" dirty="0">
                        <a:solidFill>
                          <a:schemeClr val="dk1"/>
                        </a:solidFill>
                        <a:latin typeface="+mn-lt"/>
                        <a:ea typeface="+mn-ea"/>
                        <a:cs typeface="+mn-cs"/>
                      </a:endParaRPr>
                    </a:p>
                    <a:p>
                      <a:r>
                        <a:rPr lang="en-US" sz="1800" b="0" i="1" u="none" strike="noStrike" kern="1200" baseline="0" dirty="0">
                          <a:solidFill>
                            <a:schemeClr val="dk1"/>
                          </a:solidFill>
                          <a:latin typeface="+mn-lt"/>
                          <a:ea typeface="+mn-ea"/>
                          <a:cs typeface="+mn-cs"/>
                        </a:rPr>
                        <a:t>(3) </a:t>
                      </a:r>
                      <a:r>
                        <a:rPr lang="en-US" sz="1800" b="0" i="0" u="none" strike="noStrike" kern="1200" baseline="0" dirty="0">
                          <a:solidFill>
                            <a:schemeClr val="dk1"/>
                          </a:solidFill>
                          <a:latin typeface="+mn-lt"/>
                          <a:ea typeface="+mn-ea"/>
                          <a:cs typeface="+mn-cs"/>
                        </a:rPr>
                        <a:t>Any hazardous waste generated in the process of closing either the generator’s facility or unit(s)</a:t>
                      </a:r>
                    </a:p>
                    <a:p>
                      <a:r>
                        <a:rPr lang="en-US" sz="1800" b="0" i="0" u="none" strike="noStrike" kern="1200" baseline="0" dirty="0">
                          <a:solidFill>
                            <a:schemeClr val="dk1"/>
                          </a:solidFill>
                          <a:latin typeface="+mn-lt"/>
                          <a:ea typeface="+mn-ea"/>
                          <a:cs typeface="+mn-cs"/>
                        </a:rPr>
                        <a:t>accumulating hazardous waste must be managed in accordance with all applicable standards of parts 262, 263, 265 and 268 of this chapter, including</a:t>
                      </a:r>
                    </a:p>
                    <a:p>
                      <a:r>
                        <a:rPr lang="en-US" sz="1800" b="0" i="0" u="none" strike="noStrike" kern="1200" baseline="0" dirty="0">
                          <a:solidFill>
                            <a:schemeClr val="dk1"/>
                          </a:solidFill>
                          <a:latin typeface="+mn-lt"/>
                          <a:ea typeface="+mn-ea"/>
                          <a:cs typeface="+mn-cs"/>
                        </a:rPr>
                        <a:t>removing any hazardous waste contained in these units within 90 days of generating it and managing these wastes in a RCRA Subtitle C hazardous waste permitted treatment, storage and disposal facility or interim status facility.</a:t>
                      </a:r>
                      <a:endParaRPr lang="en-US" dirty="0"/>
                    </a:p>
                    <a:p>
                      <a:endParaRPr lang="en-US" dirty="0"/>
                    </a:p>
                  </a:txBody>
                  <a:tcPr/>
                </a:tc>
                <a:tc>
                  <a:txBody>
                    <a:bodyPr/>
                    <a:lstStyle/>
                    <a:p>
                      <a:r>
                        <a:rPr lang="en-US" b="1" dirty="0">
                          <a:effectLst/>
                        </a:rPr>
                        <a:t>§265.114   Disposal or decontamination of equipment, structures and soils.</a:t>
                      </a:r>
                    </a:p>
                    <a:p>
                      <a:r>
                        <a:rPr lang="en-US" dirty="0"/>
                        <a:t>During the partial and final closure periods, all contaminated equipment, structures and soil must be properly disposed of, or decontaminated unless specified otherwise in §§265.197, 265.228, 265.258, 265.280, or 265.310. </a:t>
                      </a:r>
                      <a:r>
                        <a:rPr lang="en-US" b="1" dirty="0"/>
                        <a:t>By removing all hazardous wastes or hazardous constituents during partial and final closure, the owner or operator may become a generator of hazardous waste and must handle that hazardous waste in accordance with all applicable requirements of part 262 of this chapter. </a:t>
                      </a:r>
                    </a:p>
                    <a:p>
                      <a:endParaRPr lang="en-US" dirty="0"/>
                    </a:p>
                  </a:txBody>
                  <a:tcPr/>
                </a:tc>
                <a:extLst>
                  <a:ext uri="{0D108BD9-81ED-4DB2-BD59-A6C34878D82A}">
                    <a16:rowId xmlns:a16="http://schemas.microsoft.com/office/drawing/2014/main" val="429223565"/>
                  </a:ext>
                </a:extLst>
              </a:tr>
            </a:tbl>
          </a:graphicData>
        </a:graphic>
      </p:graphicFrame>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0684326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normAutofit fontScale="90000"/>
          </a:bodyPr>
          <a:lstStyle/>
          <a:p>
            <a:r>
              <a:rPr lang="en-US" sz="4000" dirty="0"/>
              <a:t>Closure: Comparison of New vs. Old Requirements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8791157"/>
              </p:ext>
            </p:extLst>
          </p:nvPr>
        </p:nvGraphicFramePr>
        <p:xfrm>
          <a:off x="436418" y="975822"/>
          <a:ext cx="10917382" cy="5895007"/>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390490425"/>
                    </a:ext>
                  </a:extLst>
                </a:gridCol>
                <a:gridCol w="4745182">
                  <a:extLst>
                    <a:ext uri="{9D8B030D-6E8A-4147-A177-3AD203B41FA5}">
                      <a16:colId xmlns:a16="http://schemas.microsoft.com/office/drawing/2014/main" val="3882451651"/>
                    </a:ext>
                  </a:extLst>
                </a:gridCol>
              </a:tblGrid>
              <a:tr h="352931">
                <a:tc>
                  <a:txBody>
                    <a:bodyPr/>
                    <a:lstStyle/>
                    <a:p>
                      <a:pPr algn="ctr"/>
                      <a:r>
                        <a:rPr lang="en-US" dirty="0"/>
                        <a:t>NEW</a:t>
                      </a:r>
                    </a:p>
                  </a:txBody>
                  <a:tcPr/>
                </a:tc>
                <a:tc>
                  <a:txBody>
                    <a:bodyPr/>
                    <a:lstStyle/>
                    <a:p>
                      <a:pPr algn="ctr"/>
                      <a:r>
                        <a:rPr lang="en-US" dirty="0"/>
                        <a:t>OLD</a:t>
                      </a:r>
                    </a:p>
                  </a:txBody>
                  <a:tcPr/>
                </a:tc>
                <a:extLst>
                  <a:ext uri="{0D108BD9-81ED-4DB2-BD59-A6C34878D82A}">
                    <a16:rowId xmlns:a16="http://schemas.microsoft.com/office/drawing/2014/main" val="3407145566"/>
                  </a:ext>
                </a:extLst>
              </a:tr>
              <a:tr h="5529247">
                <a:tc>
                  <a:txBody>
                    <a:bodyPr/>
                    <a:lstStyle/>
                    <a:p>
                      <a:r>
                        <a:rPr lang="en-US" sz="1600" b="0" i="1" u="none" strike="noStrike" kern="1200" baseline="0">
                          <a:solidFill>
                            <a:schemeClr val="dk1"/>
                          </a:solidFill>
                          <a:latin typeface="+mn-lt"/>
                          <a:ea typeface="+mn-ea"/>
                          <a:cs typeface="+mn-cs"/>
                        </a:rPr>
                        <a:t>(4) </a:t>
                      </a:r>
                      <a:r>
                        <a:rPr lang="en-US" sz="1600" b="0" i="0" u="none" strike="noStrike" kern="1200" baseline="0">
                          <a:solidFill>
                            <a:schemeClr val="dk1"/>
                          </a:solidFill>
                          <a:latin typeface="+mn-lt"/>
                          <a:ea typeface="+mn-ea"/>
                          <a:cs typeface="+mn-cs"/>
                        </a:rPr>
                        <a:t>If the generator demonstrates that any contaminated soils and wastes cannot be practicably removed or decontaminated as required in paragraph (a)(8)(ii)(A)(</a:t>
                      </a:r>
                      <a:r>
                        <a:rPr lang="en-US" sz="1600" b="0" i="1" u="none" strike="noStrike" kern="1200" baseline="0">
                          <a:solidFill>
                            <a:schemeClr val="dk1"/>
                          </a:solidFill>
                          <a:latin typeface="+mn-lt"/>
                          <a:ea typeface="+mn-ea"/>
                          <a:cs typeface="+mn-cs"/>
                        </a:rPr>
                        <a:t>2</a:t>
                      </a:r>
                      <a:r>
                        <a:rPr lang="en-US" sz="1600" b="0" i="0" u="none" strike="noStrike" kern="1200" baseline="0">
                          <a:solidFill>
                            <a:schemeClr val="dk1"/>
                          </a:solidFill>
                          <a:latin typeface="+mn-lt"/>
                          <a:ea typeface="+mn-ea"/>
                          <a:cs typeface="+mn-cs"/>
                        </a:rPr>
                        <a:t>) of this section, then the waste accumulation unit is considered to be a landfill and the generator must close the waste accumulation unit and perform post-closure care in accordance with the closure and post-closure care requirements that apply to landfills (§ 265.310 of this chapter). In addition, for the purposes of closure, post-closure, and financial responsibility, such a waste accumulation unit is then considered to be a landfill, and the generator must meet all of the requirements for landfills specified in subparts G and H of part 265 of this chapter.</a:t>
                      </a:r>
                    </a:p>
                    <a:p>
                      <a:r>
                        <a:rPr lang="en-US" sz="1600" b="0" i="0" u="none" strike="noStrike" kern="1200" baseline="0">
                          <a:solidFill>
                            <a:srgbClr val="FF0000"/>
                          </a:solidFill>
                          <a:latin typeface="+mn-lt"/>
                          <a:ea typeface="+mn-ea"/>
                          <a:cs typeface="+mn-cs"/>
                        </a:rPr>
                        <a:t>(iv) </a:t>
                      </a:r>
                      <a:r>
                        <a:rPr lang="en-US" sz="1600" b="0" i="1" u="none" strike="noStrike" kern="1200" baseline="0">
                          <a:solidFill>
                            <a:srgbClr val="FF0000"/>
                          </a:solidFill>
                          <a:latin typeface="+mn-lt"/>
                          <a:ea typeface="+mn-ea"/>
                          <a:cs typeface="+mn-cs"/>
                        </a:rPr>
                        <a:t>Closure performance standards for drip pad waste accumulation units.</a:t>
                      </a:r>
                    </a:p>
                    <a:p>
                      <a:r>
                        <a:rPr lang="en-US" sz="1600" b="0" i="0" u="none" strike="noStrike" kern="1200" baseline="0">
                          <a:solidFill>
                            <a:srgbClr val="FF0000"/>
                          </a:solidFill>
                          <a:latin typeface="+mn-lt"/>
                          <a:ea typeface="+mn-ea"/>
                          <a:cs typeface="+mn-cs"/>
                        </a:rPr>
                        <a:t>At closure, the generator must comply with the closure requirements of paragraphs (a)(8)(ii) and (a)(8)(iii)(A)(</a:t>
                      </a:r>
                      <a:r>
                        <a:rPr lang="en-US" sz="1600" b="0" i="1" u="none" strike="noStrike" kern="1200" baseline="0">
                          <a:solidFill>
                            <a:srgbClr val="FF0000"/>
                          </a:solidFill>
                          <a:latin typeface="+mn-lt"/>
                          <a:ea typeface="+mn-ea"/>
                          <a:cs typeface="+mn-cs"/>
                        </a:rPr>
                        <a:t>1</a:t>
                      </a:r>
                      <a:r>
                        <a:rPr lang="en-US" sz="1600" b="0" i="0" u="none" strike="noStrike" kern="1200" baseline="0">
                          <a:solidFill>
                            <a:srgbClr val="FF0000"/>
                          </a:solidFill>
                          <a:latin typeface="+mn-lt"/>
                          <a:ea typeface="+mn-ea"/>
                          <a:cs typeface="+mn-cs"/>
                        </a:rPr>
                        <a:t>) and (</a:t>
                      </a:r>
                      <a:r>
                        <a:rPr lang="en-US" sz="1600" b="0" i="1" u="none" strike="noStrike" kern="1200" baseline="0">
                          <a:solidFill>
                            <a:srgbClr val="FF0000"/>
                          </a:solidFill>
                          <a:latin typeface="+mn-lt"/>
                          <a:ea typeface="+mn-ea"/>
                          <a:cs typeface="+mn-cs"/>
                        </a:rPr>
                        <a:t>3</a:t>
                      </a:r>
                      <a:r>
                        <a:rPr lang="en-US" sz="1600" b="0" i="0" u="none" strike="noStrike" kern="1200" baseline="0">
                          <a:solidFill>
                            <a:srgbClr val="FF0000"/>
                          </a:solidFill>
                          <a:latin typeface="+mn-lt"/>
                          <a:ea typeface="+mn-ea"/>
                          <a:cs typeface="+mn-cs"/>
                        </a:rPr>
                        <a:t>) of this section, and § 265.445(a) and (b) of this chapter.</a:t>
                      </a:r>
                    </a:p>
                    <a:p>
                      <a:r>
                        <a:rPr lang="en-US" sz="1600" b="0" i="0" u="none" strike="noStrike" kern="1200" baseline="0">
                          <a:solidFill>
                            <a:srgbClr val="FF0000"/>
                          </a:solidFill>
                          <a:latin typeface="+mn-lt"/>
                          <a:ea typeface="+mn-ea"/>
                          <a:cs typeface="+mn-cs"/>
                        </a:rPr>
                        <a:t>(v) The closure requirements of paragraph (a)(8) of this section do not apply to satellite accumulation areas.</a:t>
                      </a:r>
                      <a:endParaRPr lang="en-US" sz="1600">
                        <a:solidFill>
                          <a:srgbClr val="FF0000"/>
                        </a:solidFill>
                      </a:endParaRPr>
                    </a:p>
                    <a:p>
                      <a:endParaRPr lang="en-US" sz="1800" dirty="0"/>
                    </a:p>
                  </a:txBody>
                  <a:tcPr/>
                </a:tc>
                <a:tc>
                  <a:txBody>
                    <a:bodyPr/>
                    <a:lstStyle/>
                    <a:p>
                      <a:r>
                        <a:rPr lang="en-US" sz="1800" b="1" i="0" u="none" strike="noStrike" kern="1200" baseline="0" dirty="0">
                          <a:solidFill>
                            <a:schemeClr val="dk1"/>
                          </a:solidFill>
                          <a:latin typeface="+mn-lt"/>
                          <a:ea typeface="+mn-ea"/>
                          <a:cs typeface="+mn-cs"/>
                        </a:rPr>
                        <a:t>§ 265.197 </a:t>
                      </a:r>
                      <a:r>
                        <a:rPr lang="en-US" b="1" dirty="0"/>
                        <a:t>(b)</a:t>
                      </a:r>
                      <a:r>
                        <a:rPr lang="en-US" dirty="0"/>
                        <a:t> If the owner or operator demonstrates that not all contaminated soils can be practicably removed or decontaminated as required in paragraph (a) of this section, then the owner or operator must close the tank system and perform post-closure care in accordance with the closure and post-closure care requirements that apply to landfills (§265.310). In addition, for the purposes of closure, post-closure, and financial responsibility, such a tank system is then considered to be a landfill, and the owner or operator must meet all of the requirements for landfills specified in subparts G and H of this part.</a:t>
                      </a:r>
                    </a:p>
                    <a:p>
                      <a:endParaRPr lang="en-US" dirty="0"/>
                    </a:p>
                    <a:p>
                      <a:r>
                        <a:rPr lang="en-US" b="1" dirty="0"/>
                        <a:t>Comparable</a:t>
                      </a:r>
                      <a:r>
                        <a:rPr lang="en-US" b="1" baseline="0" dirty="0"/>
                        <a:t> text found for containment buildings.</a:t>
                      </a:r>
                      <a:r>
                        <a:rPr lang="en-US" b="1" dirty="0"/>
                        <a:t> </a:t>
                      </a:r>
                    </a:p>
                  </a:txBody>
                  <a:tcPr/>
                </a:tc>
                <a:extLst>
                  <a:ext uri="{0D108BD9-81ED-4DB2-BD59-A6C34878D82A}">
                    <a16:rowId xmlns:a16="http://schemas.microsoft.com/office/drawing/2014/main" val="3131823327"/>
                  </a:ext>
                </a:extLst>
              </a:tr>
            </a:tbl>
          </a:graphicData>
        </a:graphic>
      </p:graphicFrame>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5758114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Module 5 – Recordkeeping and Reporting </a:t>
            </a:r>
            <a:endParaRPr lang="en-US" altLang="en-US" dirty="0"/>
          </a:p>
        </p:txBody>
      </p:sp>
      <p:sp>
        <p:nvSpPr>
          <p:cNvPr id="3" name="Content Placeholder 2"/>
          <p:cNvSpPr>
            <a:spLocks noGrp="1"/>
          </p:cNvSpPr>
          <p:nvPr>
            <p:ph idx="1"/>
          </p:nvPr>
        </p:nvSpPr>
        <p:spPr/>
        <p:txBody>
          <a:bodyPr/>
          <a:lstStyle/>
          <a:p>
            <a:pPr marL="0" indent="0">
              <a:buNone/>
            </a:pPr>
            <a:r>
              <a:rPr lang="en-US" sz="2400" u="sng" dirty="0"/>
              <a:t>Contents of Module 5</a:t>
            </a:r>
            <a:endParaRPr lang="en-US" sz="2400" dirty="0"/>
          </a:p>
          <a:p>
            <a:r>
              <a:rPr lang="en-US" sz="2400"/>
              <a:t>Recordkeeping</a:t>
            </a:r>
            <a:endParaRPr lang="en-US" sz="2400" dirty="0"/>
          </a:p>
          <a:p>
            <a:r>
              <a:rPr lang="en-US" sz="2400" dirty="0"/>
              <a:t>Reporting</a:t>
            </a:r>
          </a:p>
          <a:p>
            <a:r>
              <a:rPr lang="en-US" sz="2400" dirty="0"/>
              <a:t>Site ID </a:t>
            </a:r>
            <a:r>
              <a:rPr lang="en-US" sz="2400"/>
              <a:t>Walk Through</a:t>
            </a:r>
            <a:br>
              <a:rPr lang="en-US" dirty="0"/>
            </a:br>
            <a:endParaRPr lang="en-US" dirty="0"/>
          </a:p>
          <a:p>
            <a:pPr lvl="1"/>
            <a:endParaRPr lang="en-US" dirty="0"/>
          </a:p>
          <a:p>
            <a:pPr lvl="1"/>
            <a:endParaRPr lang="en-US" dirty="0"/>
          </a:p>
          <a:p>
            <a:pPr lvl="1"/>
            <a:endParaRPr lang="en-US" dirty="0"/>
          </a:p>
          <a:p>
            <a:endParaRPr lang="en-US" dirty="0"/>
          </a:p>
          <a:p>
            <a:endParaRPr lang="en-US" dirty="0"/>
          </a:p>
          <a:p>
            <a:pPr lvl="1"/>
            <a:endParaRPr lang="en-US" dirty="0"/>
          </a:p>
          <a:p>
            <a:pPr lvl="1"/>
            <a:endParaRPr lang="en-US" dirty="0"/>
          </a:p>
          <a:p>
            <a:pPr lvl="1"/>
            <a:endParaRPr lang="en-US" dirty="0"/>
          </a:p>
        </p:txBody>
      </p:sp>
      <p:sp>
        <p:nvSpPr>
          <p:cNvPr id="32772" name="Slide Number Placeholder 3"/>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4DF0628A-5C79-4AD2-AA17-72F93C9F25A1}"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112</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804916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of New Recordkeeping Requirements</a:t>
            </a:r>
            <a:endParaRPr lang="en-US" dirty="0"/>
          </a:p>
        </p:txBody>
      </p:sp>
      <p:sp>
        <p:nvSpPr>
          <p:cNvPr id="3" name="Content Placeholder 2"/>
          <p:cNvSpPr>
            <a:spLocks noGrp="1"/>
          </p:cNvSpPr>
          <p:nvPr>
            <p:ph idx="1"/>
          </p:nvPr>
        </p:nvSpPr>
        <p:spPr/>
        <p:txBody>
          <a:bodyPr/>
          <a:lstStyle/>
          <a:p>
            <a:r>
              <a:rPr lang="en-US" sz="2800" dirty="0"/>
              <a:t>New Recordkeeping Requirements</a:t>
            </a:r>
          </a:p>
          <a:p>
            <a:pPr lvl="1"/>
            <a:r>
              <a:rPr lang="en-US" sz="2400" dirty="0"/>
              <a:t>Episodic generation</a:t>
            </a:r>
          </a:p>
          <a:p>
            <a:pPr lvl="1"/>
            <a:r>
              <a:rPr lang="en-US" sz="2400" dirty="0"/>
              <a:t>VSQG consolidation</a:t>
            </a:r>
          </a:p>
          <a:p>
            <a:pPr lvl="1"/>
            <a:r>
              <a:rPr lang="en-US" sz="2400" dirty="0"/>
              <a:t>Tanks</a:t>
            </a:r>
          </a:p>
          <a:p>
            <a:pPr lvl="1"/>
            <a:r>
              <a:rPr lang="en-US" sz="2400" dirty="0"/>
              <a:t>Closure – waste accumulation unit(s)</a:t>
            </a:r>
          </a:p>
          <a:p>
            <a:pPr lvl="1"/>
            <a:r>
              <a:rPr lang="en-US" sz="2400" dirty="0"/>
              <a:t>50-foot waiver</a:t>
            </a:r>
          </a:p>
          <a:p>
            <a:pPr lvl="1"/>
            <a:r>
              <a:rPr lang="en-US" sz="2400" dirty="0"/>
              <a:t>Arrangements with local authorities</a:t>
            </a:r>
          </a:p>
        </p:txBody>
      </p:sp>
      <p:sp>
        <p:nvSpPr>
          <p:cNvPr id="6" name="Slide Number Placeholder 3"/>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lvl="0"/>
            <a:fld id="{2AB2AC7C-1DDF-421C-9254-B50E770480FF}" type="slidenum">
              <a:rPr lang="en-US" altLang="en-US" noProof="0" smtClean="0"/>
              <a:pPr lvl="0"/>
              <a:t>113</a:t>
            </a:fld>
            <a:endParaRPr lang="en-US" altLang="en-US" noProof="0" dirty="0"/>
          </a:p>
        </p:txBody>
      </p:sp>
    </p:spTree>
    <p:extLst>
      <p:ext uri="{BB962C8B-B14F-4D97-AF65-F5344CB8AC3E}">
        <p14:creationId xmlns:p14="http://schemas.microsoft.com/office/powerpoint/2010/main" val="22577189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Recordkeeping Requirements: What Changes?</a:t>
            </a:r>
          </a:p>
        </p:txBody>
      </p:sp>
      <p:sp>
        <p:nvSpPr>
          <p:cNvPr id="3" name="Content Placeholder 2"/>
          <p:cNvSpPr>
            <a:spLocks noGrp="1"/>
          </p:cNvSpPr>
          <p:nvPr>
            <p:ph idx="1"/>
          </p:nvPr>
        </p:nvSpPr>
        <p:spPr/>
        <p:txBody>
          <a:bodyPr/>
          <a:lstStyle/>
          <a:p>
            <a:r>
              <a:rPr lang="en-US" sz="2400" dirty="0"/>
              <a:t>Episodic generation</a:t>
            </a:r>
          </a:p>
          <a:p>
            <a:pPr lvl="1"/>
            <a:r>
              <a:rPr lang="en-US" sz="2000" dirty="0"/>
              <a:t>Maintain records of episodic event and any approved petitions in operating record for 3 years</a:t>
            </a:r>
            <a:br>
              <a:rPr lang="en-US" sz="2000" dirty="0"/>
            </a:br>
            <a:endParaRPr lang="en-US" sz="2000" dirty="0"/>
          </a:p>
          <a:p>
            <a:r>
              <a:rPr lang="en-US" sz="2400" dirty="0"/>
              <a:t>VSQG consolidation at same-company LQG</a:t>
            </a:r>
          </a:p>
          <a:p>
            <a:pPr lvl="1"/>
            <a:r>
              <a:rPr lang="en-US" sz="2000" dirty="0"/>
              <a:t>LQG is required to keep records of shipments from the VSQG for 3 years</a:t>
            </a:r>
          </a:p>
          <a:p>
            <a:pPr lvl="2"/>
            <a:r>
              <a:rPr lang="en-US" sz="2000" dirty="0"/>
              <a:t>These can be normal business records</a:t>
            </a:r>
          </a:p>
          <a:p>
            <a:pPr lvl="2"/>
            <a:r>
              <a:rPr lang="en-US" sz="2000" dirty="0"/>
              <a:t>Must identify the name, site address, and contact information for the VSQG</a:t>
            </a:r>
          </a:p>
          <a:p>
            <a:pPr lvl="2"/>
            <a:r>
              <a:rPr lang="en-US" sz="2000" dirty="0"/>
              <a:t>Must include a description of the hazardous waste received, including the quantity and the date the waste was received</a:t>
            </a:r>
          </a:p>
        </p:txBody>
      </p:sp>
      <p:sp>
        <p:nvSpPr>
          <p:cNvPr id="6"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4F2D5EDF-1C6A-43BA-A66E-494BB34FC786}"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114</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9379485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Recordkeeping Requirements: What Changes? (</a:t>
            </a:r>
            <a:r>
              <a:rPr lang="en-US" dirty="0" err="1"/>
              <a:t>cont</a:t>
            </a:r>
            <a:r>
              <a:rPr lang="en-US" dirty="0"/>
              <a:t>)</a:t>
            </a:r>
          </a:p>
        </p:txBody>
      </p:sp>
      <p:sp>
        <p:nvSpPr>
          <p:cNvPr id="3" name="Content Placeholder 2"/>
          <p:cNvSpPr>
            <a:spLocks noGrp="1"/>
          </p:cNvSpPr>
          <p:nvPr>
            <p:ph idx="1"/>
          </p:nvPr>
        </p:nvSpPr>
        <p:spPr/>
        <p:txBody>
          <a:bodyPr/>
          <a:lstStyle/>
          <a:p>
            <a:r>
              <a:rPr lang="en-US" sz="2400" dirty="0"/>
              <a:t>SQGs and LQGs may use logs, monitoring equipment or other records to demonstrate that hazardous waste is either emptied or removed from the tank within 180 or 90 days</a:t>
            </a:r>
            <a:br>
              <a:rPr lang="en-US" sz="2400" dirty="0"/>
            </a:br>
            <a:endParaRPr lang="en-US" sz="2400" dirty="0"/>
          </a:p>
          <a:p>
            <a:r>
              <a:rPr lang="en-US" sz="2400" dirty="0"/>
              <a:t>Regulations address both batch and continuous flow processes.</a:t>
            </a:r>
            <a:br>
              <a:rPr lang="en-US" sz="2400" dirty="0"/>
            </a:br>
            <a:endParaRPr lang="en-US" sz="2400" dirty="0"/>
          </a:p>
          <a:p>
            <a:r>
              <a:rPr lang="en-US" sz="2400" dirty="0"/>
              <a:t>Records must be kept on site and readily available for inspections. </a:t>
            </a:r>
          </a:p>
          <a:p>
            <a:pPr lvl="1"/>
            <a:r>
              <a:rPr lang="en-US" sz="2000" dirty="0"/>
              <a:t>Ideally these records will be in close proximity to where hazardous waste is being accumulated in the tank, or if not practical (i.e., exposure to weather, physically infeasible, etc.) in a control room, or other central location at the facility.</a:t>
            </a:r>
            <a:br>
              <a:rPr lang="en-US" sz="2000" dirty="0"/>
            </a:br>
            <a:endParaRPr lang="en-US" sz="2000" dirty="0"/>
          </a:p>
          <a:p>
            <a:r>
              <a:rPr lang="en-US" sz="2400" dirty="0"/>
              <a:t>Bottom Line: Methods used to demonstrate that a tank has been emptied must be reasonable and easily discernible. </a:t>
            </a:r>
          </a:p>
          <a:p>
            <a:endParaRPr lang="en-US" dirty="0"/>
          </a:p>
          <a:p>
            <a:endParaRPr lang="en-US" dirty="0"/>
          </a:p>
        </p:txBody>
      </p:sp>
      <p:sp>
        <p:nvSpPr>
          <p:cNvPr id="6"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3FDE3AEB-28B0-4277-8A43-69BA5FF59D1A}"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115</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4089529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Recordkeeping Requirements: What Changes? (</a:t>
            </a:r>
            <a:r>
              <a:rPr lang="en-US" dirty="0" err="1"/>
              <a:t>cont</a:t>
            </a:r>
            <a:r>
              <a:rPr lang="en-US" dirty="0"/>
              <a:t>)</a:t>
            </a:r>
          </a:p>
        </p:txBody>
      </p:sp>
      <p:sp>
        <p:nvSpPr>
          <p:cNvPr id="3" name="Content Placeholder 2"/>
          <p:cNvSpPr>
            <a:spLocks noGrp="1"/>
          </p:cNvSpPr>
          <p:nvPr>
            <p:ph idx="1"/>
          </p:nvPr>
        </p:nvSpPr>
        <p:spPr/>
        <p:txBody>
          <a:bodyPr/>
          <a:lstStyle/>
          <a:p>
            <a:r>
              <a:rPr lang="en-US" sz="2400" dirty="0"/>
              <a:t>Closure of waste accumulation unit</a:t>
            </a:r>
          </a:p>
          <a:p>
            <a:pPr lvl="1"/>
            <a:r>
              <a:rPr lang="en-US" sz="2000" dirty="0"/>
              <a:t>Maintain information of closed units as part of operating record</a:t>
            </a:r>
            <a:br>
              <a:rPr lang="en-US" sz="2000" dirty="0"/>
            </a:br>
            <a:endParaRPr lang="en-US" sz="2000" dirty="0"/>
          </a:p>
          <a:p>
            <a:r>
              <a:rPr lang="en-US" sz="2400" dirty="0"/>
              <a:t>50-Foot Waiver</a:t>
            </a:r>
          </a:p>
          <a:p>
            <a:pPr lvl="1"/>
            <a:r>
              <a:rPr lang="en-US" sz="2000" dirty="0"/>
              <a:t>Maintain approval of waiver as part of operating record</a:t>
            </a:r>
            <a:br>
              <a:rPr lang="en-US" sz="2000" dirty="0"/>
            </a:br>
            <a:endParaRPr lang="en-US" sz="2000" dirty="0"/>
          </a:p>
          <a:p>
            <a:r>
              <a:rPr lang="en-US" sz="2400" dirty="0"/>
              <a:t> Arrangements with local authorities</a:t>
            </a:r>
          </a:p>
          <a:p>
            <a:pPr lvl="1"/>
            <a:r>
              <a:rPr lang="en-US" sz="2000" dirty="0"/>
              <a:t>Maintain record of arrangements as part of operating record</a:t>
            </a:r>
          </a:p>
          <a:p>
            <a:endParaRPr lang="en-US" dirty="0"/>
          </a:p>
        </p:txBody>
      </p:sp>
      <p:sp>
        <p:nvSpPr>
          <p:cNvPr id="4" name="Slide Number Placeholder 3"/>
          <p:cNvSpPr>
            <a:spLocks noGrp="1"/>
          </p:cNvSpPr>
          <p:nvPr>
            <p:ph type="sldNum" sz="quarter" idx="12"/>
          </p:nvPr>
        </p:nvSpPr>
        <p:spPr/>
        <p:txBody>
          <a:bodyPr/>
          <a:lstStyle/>
          <a:p>
            <a:pPr>
              <a:defRPr/>
            </a:pPr>
            <a:fld id="{5A8ADD7E-9AF2-417D-B7EA-87A4DF7386C8}" type="slidenum">
              <a:rPr lang="en-US" altLang="en-US" smtClean="0"/>
              <a:pPr>
                <a:defRPr/>
              </a:pPr>
              <a:t>116</a:t>
            </a:fld>
            <a:endParaRPr lang="en-US" altLang="en-US"/>
          </a:p>
        </p:txBody>
      </p:sp>
    </p:spTree>
    <p:extLst>
      <p:ext uri="{BB962C8B-B14F-4D97-AF65-F5344CB8AC3E}">
        <p14:creationId xmlns:p14="http://schemas.microsoft.com/office/powerpoint/2010/main" val="29221457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37054"/>
          </a:xfrm>
        </p:spPr>
        <p:txBody>
          <a:bodyPr/>
          <a:lstStyle/>
          <a:p>
            <a:r>
              <a:rPr lang="en-US" dirty="0"/>
              <a:t>Summary of New Reporting Requirements</a:t>
            </a:r>
          </a:p>
        </p:txBody>
      </p:sp>
      <p:sp>
        <p:nvSpPr>
          <p:cNvPr id="3" name="Content Placeholder 2"/>
          <p:cNvSpPr>
            <a:spLocks noGrp="1"/>
          </p:cNvSpPr>
          <p:nvPr>
            <p:ph idx="1"/>
          </p:nvPr>
        </p:nvSpPr>
        <p:spPr>
          <a:xfrm>
            <a:off x="609600" y="1470454"/>
            <a:ext cx="10972800" cy="5311346"/>
          </a:xfrm>
        </p:spPr>
        <p:txBody>
          <a:bodyPr/>
          <a:lstStyle/>
          <a:p>
            <a:r>
              <a:rPr lang="en-US" sz="2800" dirty="0"/>
              <a:t>New Reporting Requirements</a:t>
            </a:r>
          </a:p>
          <a:p>
            <a:pPr lvl="1"/>
            <a:r>
              <a:rPr lang="en-US" sz="2400" dirty="0"/>
              <a:t>SQG Re-notification (Site ID form)</a:t>
            </a:r>
          </a:p>
          <a:p>
            <a:pPr lvl="1"/>
            <a:r>
              <a:rPr lang="en-US" sz="2400" dirty="0"/>
              <a:t>LQGs receiving wastes from VSQGs under control of same company (Site ID form &amp; GM form of BR) </a:t>
            </a:r>
          </a:p>
          <a:p>
            <a:pPr lvl="1"/>
            <a:r>
              <a:rPr lang="en-US" sz="2400" dirty="0"/>
              <a:t>Episodic generation (Site ID form)</a:t>
            </a:r>
          </a:p>
          <a:p>
            <a:pPr lvl="1"/>
            <a:r>
              <a:rPr lang="en-US" sz="2400" dirty="0"/>
              <a:t>Biennial Reporting for Facilities Not Storing (WR form of BR)</a:t>
            </a:r>
          </a:p>
          <a:p>
            <a:pPr lvl="1"/>
            <a:r>
              <a:rPr lang="en-US" sz="2400" dirty="0"/>
              <a:t>Closure – facility and/or waste accumulation units (Site ID form)</a:t>
            </a:r>
          </a:p>
          <a:p>
            <a:pPr lvl="1"/>
            <a:r>
              <a:rPr lang="en-US" sz="2400" dirty="0"/>
              <a:t>Quick response guide (Summary of contingency plan)</a:t>
            </a:r>
          </a:p>
          <a:p>
            <a:pPr lvl="1"/>
            <a:endParaRPr lang="en-US" dirty="0"/>
          </a:p>
        </p:txBody>
      </p:sp>
      <p:sp>
        <p:nvSpPr>
          <p:cNvPr id="6"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2AB2AC7C-1DDF-421C-9254-B50E770480FF}"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117</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3682518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Reporting Requirements: What Changes?</a:t>
            </a:r>
            <a:br>
              <a:rPr lang="en-US"/>
            </a:br>
            <a:endParaRPr lang="en-US" dirty="0"/>
          </a:p>
        </p:txBody>
      </p:sp>
      <p:sp>
        <p:nvSpPr>
          <p:cNvPr id="3" name="Content Placeholder 2"/>
          <p:cNvSpPr>
            <a:spLocks noGrp="1"/>
          </p:cNvSpPr>
          <p:nvPr>
            <p:ph idx="1"/>
          </p:nvPr>
        </p:nvSpPr>
        <p:spPr/>
        <p:txBody>
          <a:bodyPr/>
          <a:lstStyle/>
          <a:p>
            <a:pPr marL="82153" indent="0">
              <a:buNone/>
            </a:pPr>
            <a:r>
              <a:rPr lang="en-US" sz="2400" dirty="0"/>
              <a:t>SQG Re-notification</a:t>
            </a:r>
          </a:p>
          <a:p>
            <a:pPr marL="82153" indent="0">
              <a:buNone/>
            </a:pPr>
            <a:endParaRPr lang="en-US" u="sng" dirty="0"/>
          </a:p>
          <a:p>
            <a:r>
              <a:rPr lang="en-US" dirty="0"/>
              <a:t>§ 262.18(d) Re-notification. </a:t>
            </a:r>
          </a:p>
          <a:p>
            <a:r>
              <a:rPr lang="en-US" dirty="0"/>
              <a:t>(1) A small quantity generator must re-notify EPA starting in 2021 and every four years thereafter using EPA Form 8700–12. This re-notification must be submitted by September 1st of each year in which re-notifications are required.</a:t>
            </a:r>
          </a:p>
          <a:p>
            <a:endParaRPr lang="en-US" dirty="0"/>
          </a:p>
          <a:p>
            <a:r>
              <a:rPr lang="en-US" dirty="0"/>
              <a:t>We expect many states to allow electronic reporting. EPA made the timeframe off-cycle with the Biennial Report to reduce the impact on state programs. </a:t>
            </a:r>
          </a:p>
          <a:p>
            <a:r>
              <a:rPr lang="en-US" dirty="0"/>
              <a:t>Note: SQGs located in states with more frequent re-notification should comply with the state’s timeframe.</a:t>
            </a:r>
          </a:p>
        </p:txBody>
      </p:sp>
      <p:sp>
        <p:nvSpPr>
          <p:cNvPr id="6"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C23847E5-D963-4298-96A4-320AD30A7160}"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118</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5459206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SQG Re-Notification – Why the Change?</a:t>
            </a:r>
            <a:endParaRPr lang="en-US" dirty="0"/>
          </a:p>
        </p:txBody>
      </p:sp>
      <p:sp>
        <p:nvSpPr>
          <p:cNvPr id="3" name="Content Placeholder 2"/>
          <p:cNvSpPr>
            <a:spLocks noGrp="1"/>
          </p:cNvSpPr>
          <p:nvPr>
            <p:ph idx="1"/>
          </p:nvPr>
        </p:nvSpPr>
        <p:spPr/>
        <p:txBody>
          <a:bodyPr/>
          <a:lstStyle/>
          <a:p>
            <a:r>
              <a:rPr lang="en-US" sz="2400" dirty="0"/>
              <a:t>Previously, SQGs were only required to notify once – when obtaining a RCRA Identification number.</a:t>
            </a:r>
          </a:p>
          <a:p>
            <a:r>
              <a:rPr lang="en-US" sz="2400" dirty="0"/>
              <a:t>EPA and many states have outdated information since SQGs may have gone out of business, changed regulatory category, etc. </a:t>
            </a:r>
          </a:p>
          <a:p>
            <a:pPr lvl="1"/>
            <a:r>
              <a:rPr lang="en-US" sz="2000" dirty="0"/>
              <a:t>Many notifications occurred over 30 years ago</a:t>
            </a:r>
          </a:p>
          <a:p>
            <a:r>
              <a:rPr lang="en-US" sz="2400" dirty="0"/>
              <a:t>Without accurate and up-to-date generator universe information, both EPA and states cannot conduct necessary oversight and program management activities. </a:t>
            </a:r>
          </a:p>
        </p:txBody>
      </p:sp>
      <p:sp>
        <p:nvSpPr>
          <p:cNvPr id="4" name="Slide Number Placeholder 3"/>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None/>
              <a:tabLst/>
              <a:defRPr/>
            </a:pPr>
            <a:fld id="{94155A59-64A7-466F-B213-69A1E94F9E99}" type="slidenum">
              <a:rPr kumimoji="0" lang="en-US" altLang="en-US" sz="21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None/>
                <a:tabLst/>
                <a:defRPr/>
              </a:pPr>
              <a:t>119</a:t>
            </a:fld>
            <a:endParaRPr kumimoji="0" lang="en-US" altLang="en-US" sz="21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34295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Generator Universe</a:t>
            </a:r>
          </a:p>
        </p:txBody>
      </p:sp>
      <p:graphicFrame>
        <p:nvGraphicFramePr>
          <p:cNvPr id="5" name="Content Placeholder 4"/>
          <p:cNvGraphicFramePr>
            <a:graphicFrameLocks noGrp="1"/>
          </p:cNvGraphicFramePr>
          <p:nvPr>
            <p:ph idx="1"/>
            <p:extLst/>
          </p:nvPr>
        </p:nvGraphicFramePr>
        <p:xfrm>
          <a:off x="1752598" y="2161448"/>
          <a:ext cx="8686800" cy="2994500"/>
        </p:xfrm>
        <a:graphic>
          <a:graphicData uri="http://schemas.openxmlformats.org/drawingml/2006/table">
            <a:tbl>
              <a:tblPr firstRow="1" bandRow="1">
                <a:tableStyleId>{5C22544A-7EE6-4342-B048-85BDC9FD1C3A}</a:tableStyleId>
              </a:tblPr>
              <a:tblGrid>
                <a:gridCol w="2102951">
                  <a:extLst>
                    <a:ext uri="{9D8B030D-6E8A-4147-A177-3AD203B41FA5}">
                      <a16:colId xmlns:a16="http://schemas.microsoft.com/office/drawing/2014/main" val="20000"/>
                    </a:ext>
                  </a:extLst>
                </a:gridCol>
                <a:gridCol w="2079111">
                  <a:extLst>
                    <a:ext uri="{9D8B030D-6E8A-4147-A177-3AD203B41FA5}">
                      <a16:colId xmlns:a16="http://schemas.microsoft.com/office/drawing/2014/main" val="20001"/>
                    </a:ext>
                  </a:extLst>
                </a:gridCol>
                <a:gridCol w="2252368">
                  <a:extLst>
                    <a:ext uri="{9D8B030D-6E8A-4147-A177-3AD203B41FA5}">
                      <a16:colId xmlns:a16="http://schemas.microsoft.com/office/drawing/2014/main" val="20002"/>
                    </a:ext>
                  </a:extLst>
                </a:gridCol>
                <a:gridCol w="2252370">
                  <a:extLst>
                    <a:ext uri="{9D8B030D-6E8A-4147-A177-3AD203B41FA5}">
                      <a16:colId xmlns:a16="http://schemas.microsoft.com/office/drawing/2014/main" val="20003"/>
                    </a:ext>
                  </a:extLst>
                </a:gridCol>
              </a:tblGrid>
              <a:tr h="0">
                <a:tc>
                  <a:txBody>
                    <a:bodyPr/>
                    <a:lstStyle/>
                    <a:p>
                      <a:pPr algn="ctr"/>
                      <a:r>
                        <a:rPr lang="en-US" sz="1800" dirty="0"/>
                        <a:t>Generator Category</a:t>
                      </a:r>
                    </a:p>
                  </a:txBody>
                  <a:tcPr marL="68580" marR="68580" marT="34274" marB="34274" anchor="ctr"/>
                </a:tc>
                <a:tc>
                  <a:txBody>
                    <a:bodyPr/>
                    <a:lstStyle/>
                    <a:p>
                      <a:pPr algn="ctr"/>
                      <a:r>
                        <a:rPr lang="en-US" sz="1800" dirty="0"/>
                        <a:t>Number of Facilities</a:t>
                      </a:r>
                    </a:p>
                  </a:txBody>
                  <a:tcPr marL="68580" marR="68580" marT="34274" marB="34274" anchor="ctr"/>
                </a:tc>
                <a:tc>
                  <a:txBody>
                    <a:bodyPr/>
                    <a:lstStyle/>
                    <a:p>
                      <a:pPr algn="ctr"/>
                      <a:r>
                        <a:rPr lang="en-US" sz="1800" dirty="0"/>
                        <a:t>Total</a:t>
                      </a:r>
                      <a:r>
                        <a:rPr lang="en-US" sz="1800" baseline="0" dirty="0"/>
                        <a:t> Hazardous Waste Generated (tons)</a:t>
                      </a:r>
                      <a:endParaRPr lang="en-US" sz="1800" dirty="0"/>
                    </a:p>
                  </a:txBody>
                  <a:tcPr marL="68580" marR="68580" marT="34274" marB="34274" anchor="ctr"/>
                </a:tc>
                <a:tc>
                  <a:txBody>
                    <a:bodyPr/>
                    <a:lstStyle/>
                    <a:p>
                      <a:pPr algn="ctr"/>
                      <a:r>
                        <a:rPr lang="en-US" sz="1800" dirty="0"/>
                        <a:t>Percent</a:t>
                      </a:r>
                      <a:r>
                        <a:rPr lang="en-US" sz="1800" baseline="0" dirty="0"/>
                        <a:t> of Total Hazardous Waste Generated</a:t>
                      </a:r>
                      <a:endParaRPr lang="en-US" sz="1800" dirty="0"/>
                    </a:p>
                  </a:txBody>
                  <a:tcPr marL="68580" marR="68580" marT="34274" marB="34274" anchor="ctr"/>
                </a:tc>
                <a:extLst>
                  <a:ext uri="{0D108BD9-81ED-4DB2-BD59-A6C34878D82A}">
                    <a16:rowId xmlns:a16="http://schemas.microsoft.com/office/drawing/2014/main" val="10000"/>
                  </a:ext>
                </a:extLst>
              </a:tr>
              <a:tr h="323654">
                <a:tc>
                  <a:txBody>
                    <a:bodyPr/>
                    <a:lstStyle/>
                    <a:p>
                      <a:pPr algn="ctr"/>
                      <a:r>
                        <a:rPr lang="en-US" sz="2000" dirty="0">
                          <a:solidFill>
                            <a:schemeClr val="tx1"/>
                          </a:solidFill>
                        </a:rPr>
                        <a:t>VSQGs</a:t>
                      </a:r>
                    </a:p>
                  </a:txBody>
                  <a:tcPr marL="68580" marR="68580" marT="34274" marB="34274" anchor="ctr"/>
                </a:tc>
                <a:tc>
                  <a:txBody>
                    <a:bodyPr/>
                    <a:lstStyle/>
                    <a:p>
                      <a:pPr algn="ctr"/>
                      <a:r>
                        <a:rPr lang="en-US" sz="2000" dirty="0">
                          <a:solidFill>
                            <a:schemeClr val="tx1"/>
                          </a:solidFill>
                        </a:rPr>
                        <a:t>353,400–591,800</a:t>
                      </a:r>
                    </a:p>
                  </a:txBody>
                  <a:tcPr marL="68580" marR="68580" marT="34274" marB="34274" anchor="ctr"/>
                </a:tc>
                <a:tc>
                  <a:txBody>
                    <a:bodyPr/>
                    <a:lstStyle/>
                    <a:p>
                      <a:pPr algn="ctr"/>
                      <a:r>
                        <a:rPr lang="en-US" sz="2000" dirty="0">
                          <a:solidFill>
                            <a:schemeClr val="tx1"/>
                          </a:solidFill>
                        </a:rPr>
                        <a:t>46,000–148,000</a:t>
                      </a:r>
                    </a:p>
                  </a:txBody>
                  <a:tcPr marL="68580" marR="68580" marT="34274" marB="342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a:solidFill>
                            <a:schemeClr val="tx1"/>
                          </a:solidFill>
                          <a:latin typeface="+mn-lt"/>
                          <a:ea typeface="+mn-ea"/>
                          <a:cs typeface="+mn-cs"/>
                        </a:rPr>
                        <a:t>&lt;1%</a:t>
                      </a:r>
                      <a:endParaRPr lang="en-US" sz="1600" dirty="0">
                        <a:solidFill>
                          <a:schemeClr val="tx1"/>
                        </a:solidFill>
                      </a:endParaRPr>
                    </a:p>
                  </a:txBody>
                  <a:tcPr marL="68580" marR="68580" marT="34274" marB="34274" anchor="ctr"/>
                </a:tc>
                <a:extLst>
                  <a:ext uri="{0D108BD9-81ED-4DB2-BD59-A6C34878D82A}">
                    <a16:rowId xmlns:a16="http://schemas.microsoft.com/office/drawing/2014/main" val="10001"/>
                  </a:ext>
                </a:extLst>
              </a:tr>
              <a:tr h="3236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SQGs</a:t>
                      </a:r>
                    </a:p>
                  </a:txBody>
                  <a:tcPr marL="68580" marR="68580" marT="34274" marB="342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49,900–64,300</a:t>
                      </a:r>
                    </a:p>
                  </a:txBody>
                  <a:tcPr marL="68580" marR="68580" marT="34274" marB="342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66,000–141,000</a:t>
                      </a:r>
                    </a:p>
                  </a:txBody>
                  <a:tcPr marL="68580" marR="68580" marT="34274" marB="342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a:solidFill>
                            <a:schemeClr val="tx1"/>
                          </a:solidFill>
                          <a:latin typeface="+mn-lt"/>
                          <a:ea typeface="+mn-ea"/>
                          <a:cs typeface="+mn-cs"/>
                        </a:rPr>
                        <a:t>&lt;1%</a:t>
                      </a:r>
                      <a:endParaRPr lang="en-US" sz="1600" dirty="0">
                        <a:solidFill>
                          <a:schemeClr val="tx1"/>
                        </a:solidFill>
                      </a:endParaRPr>
                    </a:p>
                  </a:txBody>
                  <a:tcPr marL="68580" marR="68580" marT="34274" marB="34274" anchor="ctr"/>
                </a:tc>
                <a:extLst>
                  <a:ext uri="{0D108BD9-81ED-4DB2-BD59-A6C34878D82A}">
                    <a16:rowId xmlns:a16="http://schemas.microsoft.com/office/drawing/2014/main" val="10002"/>
                  </a:ext>
                </a:extLst>
              </a:tr>
              <a:tr h="323654">
                <a:tc>
                  <a:txBody>
                    <a:bodyPr/>
                    <a:lstStyle/>
                    <a:p>
                      <a:pPr algn="ctr"/>
                      <a:r>
                        <a:rPr lang="en-US" sz="2000" dirty="0">
                          <a:solidFill>
                            <a:schemeClr val="tx1"/>
                          </a:solidFill>
                        </a:rPr>
                        <a:t>LQGs</a:t>
                      </a:r>
                    </a:p>
                  </a:txBody>
                  <a:tcPr marL="68580" marR="68580" marT="34274" marB="34274" anchor="ctr"/>
                </a:tc>
                <a:tc>
                  <a:txBody>
                    <a:bodyPr/>
                    <a:lstStyle/>
                    <a:p>
                      <a:pPr algn="ctr"/>
                      <a:r>
                        <a:rPr lang="en-US" sz="2000" dirty="0">
                          <a:solidFill>
                            <a:schemeClr val="tx1"/>
                          </a:solidFill>
                        </a:rPr>
                        <a:t>20,800</a:t>
                      </a:r>
                    </a:p>
                  </a:txBody>
                  <a:tcPr marL="68580" marR="68580" marT="34274" marB="34274" anchor="ctr"/>
                </a:tc>
                <a:tc>
                  <a:txBody>
                    <a:bodyPr/>
                    <a:lstStyle/>
                    <a:p>
                      <a:pPr algn="ctr"/>
                      <a:r>
                        <a:rPr lang="en-US" sz="2000" dirty="0">
                          <a:solidFill>
                            <a:schemeClr val="tx1"/>
                          </a:solidFill>
                        </a:rPr>
                        <a:t>35.2 million</a:t>
                      </a:r>
                    </a:p>
                  </a:txBody>
                  <a:tcPr marL="68580" marR="68580" marT="34274" marB="34274" anchor="ctr"/>
                </a:tc>
                <a:tc>
                  <a:txBody>
                    <a:bodyPr/>
                    <a:lstStyle/>
                    <a:p>
                      <a:pPr algn="ctr"/>
                      <a:r>
                        <a:rPr lang="en-US" sz="2000" dirty="0">
                          <a:solidFill>
                            <a:schemeClr val="tx1"/>
                          </a:solidFill>
                        </a:rPr>
                        <a:t>99%</a:t>
                      </a:r>
                    </a:p>
                  </a:txBody>
                  <a:tcPr marL="68580" marR="68580" marT="34274" marB="34274" anchor="ctr"/>
                </a:tc>
                <a:extLst>
                  <a:ext uri="{0D108BD9-81ED-4DB2-BD59-A6C34878D82A}">
                    <a16:rowId xmlns:a16="http://schemas.microsoft.com/office/drawing/2014/main" val="10003"/>
                  </a:ext>
                </a:extLst>
              </a:tr>
              <a:tr h="550274">
                <a:tc>
                  <a:txBody>
                    <a:bodyPr/>
                    <a:lstStyle/>
                    <a:p>
                      <a:pPr algn="ctr"/>
                      <a:r>
                        <a:rPr lang="en-US" sz="2000" b="1" dirty="0">
                          <a:solidFill>
                            <a:schemeClr val="tx1"/>
                          </a:solidFill>
                        </a:rPr>
                        <a:t>Total</a:t>
                      </a:r>
                    </a:p>
                  </a:txBody>
                  <a:tcPr marL="68580" marR="68580" marT="34274" marB="34274" anchor="ctr"/>
                </a:tc>
                <a:tc>
                  <a:txBody>
                    <a:bodyPr/>
                    <a:lstStyle/>
                    <a:p>
                      <a:pPr algn="ctr"/>
                      <a:r>
                        <a:rPr lang="en-US" sz="2000" dirty="0">
                          <a:solidFill>
                            <a:schemeClr val="tx1"/>
                          </a:solidFill>
                        </a:rPr>
                        <a:t>424,100</a:t>
                      </a:r>
                      <a:r>
                        <a:rPr lang="en-US" sz="2000" b="0" dirty="0">
                          <a:solidFill>
                            <a:schemeClr val="tx1"/>
                          </a:solidFill>
                        </a:rPr>
                        <a:t>–676</a:t>
                      </a:r>
                      <a:r>
                        <a:rPr lang="en-US" sz="2000" dirty="0">
                          <a:solidFill>
                            <a:schemeClr val="tx1"/>
                          </a:solidFill>
                        </a:rPr>
                        <a:t>,900</a:t>
                      </a:r>
                    </a:p>
                  </a:txBody>
                  <a:tcPr marL="68580" marR="68580" marT="34274" marB="34274" anchor="ctr"/>
                </a:tc>
                <a:tc>
                  <a:txBody>
                    <a:bodyPr/>
                    <a:lstStyle/>
                    <a:p>
                      <a:pPr algn="ctr"/>
                      <a:r>
                        <a:rPr lang="en-US" sz="2000" b="0" dirty="0">
                          <a:solidFill>
                            <a:schemeClr val="tx1"/>
                          </a:solidFill>
                        </a:rPr>
                        <a:t>35.3–35.4 million</a:t>
                      </a:r>
                    </a:p>
                  </a:txBody>
                  <a:tcPr marL="68580" marR="68580" marT="34274" marB="34274" anchor="ctr"/>
                </a:tc>
                <a:tc>
                  <a:txBody>
                    <a:bodyPr/>
                    <a:lstStyle/>
                    <a:p>
                      <a:pPr algn="ctr"/>
                      <a:r>
                        <a:rPr lang="en-US" sz="2000" b="1" dirty="0">
                          <a:solidFill>
                            <a:schemeClr val="tx1"/>
                          </a:solidFill>
                        </a:rPr>
                        <a:t>100%</a:t>
                      </a:r>
                    </a:p>
                  </a:txBody>
                  <a:tcPr marL="68580" marR="68580" marT="34274" marB="34274" anchor="ctr"/>
                </a:tc>
                <a:extLst>
                  <a:ext uri="{0D108BD9-81ED-4DB2-BD59-A6C34878D82A}">
                    <a16:rowId xmlns:a16="http://schemas.microsoft.com/office/drawing/2014/main" val="10004"/>
                  </a:ext>
                </a:extLst>
              </a:tr>
            </a:tbl>
          </a:graphicData>
        </a:graphic>
      </p:graphicFrame>
      <p:sp>
        <p:nvSpPr>
          <p:cNvPr id="30755" name="Slide Number Placeholder 2"/>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37B85034-FD59-4EAC-BE0D-18B4BE902E6C}" type="slidenum">
              <a:rPr kumimoji="0" lang="en-US" altLang="en-US" sz="18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12</a:t>
            </a:fld>
            <a:endParaRPr kumimoji="0" lang="en-US" altLang="en-US" sz="1800" b="0" i="0" u="none" strike="noStrike" kern="0" cap="none" spc="0" normalizeH="0" baseline="0" noProof="0" dirty="0">
              <a:ln>
                <a:noFill/>
              </a:ln>
              <a:solidFill>
                <a:schemeClr val="bg1"/>
              </a:solidFill>
              <a:effectLst/>
              <a:uLnTx/>
              <a:uFillTx/>
              <a:latin typeface="Georgia" panose="02040502050405020303" pitchFamily="18" charset="0"/>
            </a:endParaRPr>
          </a:p>
        </p:txBody>
      </p:sp>
      <p:sp>
        <p:nvSpPr>
          <p:cNvPr id="3" name="TextBox 2"/>
          <p:cNvSpPr txBox="1"/>
          <p:nvPr/>
        </p:nvSpPr>
        <p:spPr>
          <a:xfrm>
            <a:off x="3148081" y="5717196"/>
            <a:ext cx="5895833" cy="830997"/>
          </a:xfrm>
          <a:prstGeom prst="rect">
            <a:avLst/>
          </a:prstGeom>
          <a:noFill/>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prstClr val="black"/>
                </a:solidFill>
                <a:effectLst/>
                <a:uLnTx/>
                <a:uFillTx/>
                <a:latin typeface="Trebuchet MS"/>
                <a:cs typeface="Arial" panose="020B0604020202020204" pitchFamily="34" charset="0"/>
              </a:rPr>
              <a:t>* </a:t>
            </a:r>
            <a:r>
              <a:rPr kumimoji="0" lang="en-US" sz="1600" b="0" i="0" u="none" strike="noStrike" kern="0" cap="none" spc="0" normalizeH="0" baseline="0" noProof="0" dirty="0">
                <a:ln>
                  <a:noFill/>
                </a:ln>
                <a:solidFill>
                  <a:prstClr val="black"/>
                </a:solidFill>
                <a:effectLst/>
                <a:uLnTx/>
                <a:uFillTx/>
                <a:latin typeface="Trebuchet MS"/>
                <a:cs typeface="Arial" panose="020B0604020202020204" pitchFamily="34" charset="0"/>
              </a:rPr>
              <a:t>Numbers of VSQGs and SQGs are estimates based on Biennial Report (BR) and limited state data. LQG number is derived from 2013 BR</a:t>
            </a:r>
            <a:r>
              <a:rPr kumimoji="0" lang="en-US" sz="1400" b="0" i="0" u="none" strike="noStrike" kern="0" cap="none" spc="0" normalizeH="0" baseline="0" noProof="0" dirty="0">
                <a:ln>
                  <a:noFill/>
                </a:ln>
                <a:solidFill>
                  <a:prstClr val="black"/>
                </a:solidFill>
                <a:effectLst/>
                <a:uLnTx/>
                <a:uFillTx/>
                <a:latin typeface="Trebuchet MS"/>
                <a:cs typeface="Arial" panose="020B0604020202020204" pitchFamily="34" charset="0"/>
              </a:rPr>
              <a:t>.</a:t>
            </a:r>
          </a:p>
        </p:txBody>
      </p:sp>
    </p:spTree>
    <p:extLst>
      <p:ext uri="{BB962C8B-B14F-4D97-AF65-F5344CB8AC3E}">
        <p14:creationId xmlns:p14="http://schemas.microsoft.com/office/powerpoint/2010/main" val="35572258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992" y="1261197"/>
            <a:ext cx="11318273" cy="3998303"/>
          </a:xfrm>
          <a:prstGeom prst="rect">
            <a:avLst/>
          </a:prstGeom>
        </p:spPr>
      </p:pic>
      <p:sp>
        <p:nvSpPr>
          <p:cNvPr id="17412" name="Text Box 4"/>
          <p:cNvSpPr txBox="1">
            <a:spLocks noChangeArrowheads="1"/>
          </p:cNvSpPr>
          <p:nvPr/>
        </p:nvSpPr>
        <p:spPr bwMode="auto">
          <a:xfrm>
            <a:off x="2502269" y="3452219"/>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800" b="1" i="0" u="none" strike="noStrike" kern="0" cap="none" spc="0" normalizeH="0" baseline="0" noProof="0" dirty="0">
                <a:ln>
                  <a:noFill/>
                </a:ln>
                <a:solidFill>
                  <a:srgbClr val="CC0000"/>
                </a:solidFill>
                <a:effectLst/>
                <a:uLnTx/>
                <a:uFillTx/>
                <a:latin typeface="Arial" panose="020B0604020202020204" pitchFamily="34" charset="0"/>
                <a:sym typeface="Wingdings" panose="05000000000000000000" pitchFamily="2" charset="2"/>
              </a:rPr>
              <a:t></a:t>
            </a:r>
          </a:p>
        </p:txBody>
      </p:sp>
      <p:sp>
        <p:nvSpPr>
          <p:cNvPr id="17413" name="AutoShape 4"/>
          <p:cNvSpPr>
            <a:spLocks noChangeArrowheads="1"/>
          </p:cNvSpPr>
          <p:nvPr/>
        </p:nvSpPr>
        <p:spPr bwMode="auto">
          <a:xfrm rot="8077047">
            <a:off x="1452739" y="3928704"/>
            <a:ext cx="1219200" cy="304800"/>
          </a:xfrm>
          <a:prstGeom prst="leftArrow">
            <a:avLst>
              <a:gd name="adj1" fmla="val 50000"/>
              <a:gd name="adj2" fmla="val 100000"/>
            </a:avLst>
          </a:prstGeom>
          <a:ln>
            <a:headEnd/>
            <a:tailEnd/>
          </a:ln>
        </p:spPr>
        <p:style>
          <a:lnRef idx="1">
            <a:schemeClr val="accent1"/>
          </a:lnRef>
          <a:fillRef idx="2">
            <a:schemeClr val="accent1"/>
          </a:fillRef>
          <a:effectRef idx="1">
            <a:schemeClr val="accent1"/>
          </a:effectRef>
          <a:fontRef idx="minor">
            <a:schemeClr val="dk1"/>
          </a:fontRef>
        </p:style>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17414" name="Text Box 8"/>
          <p:cNvSpPr txBox="1">
            <a:spLocks noChangeArrowheads="1"/>
          </p:cNvSpPr>
          <p:nvPr/>
        </p:nvSpPr>
        <p:spPr bwMode="auto">
          <a:xfrm>
            <a:off x="747277" y="4420445"/>
            <a:ext cx="1676400"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200" b="1" i="0" u="none" strike="noStrike" kern="0" cap="none" spc="0" normalizeH="0" baseline="0" noProof="0" dirty="0">
                <a:ln>
                  <a:noFill/>
                </a:ln>
                <a:solidFill>
                  <a:schemeClr val="tx1"/>
                </a:solidFill>
                <a:effectLst/>
                <a:uLnTx/>
                <a:uFillTx/>
                <a:latin typeface="Verdana" panose="020B0604030504040204" pitchFamily="34" charset="0"/>
              </a:rPr>
              <a:t>SQG must check this box to re-notify</a:t>
            </a:r>
          </a:p>
        </p:txBody>
      </p:sp>
      <p:sp>
        <p:nvSpPr>
          <p:cNvPr id="6"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A54DF35E-7893-4A9B-A6C1-ED4B701D20E3}"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120</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0666752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Reporting Requirements: What Changes?</a:t>
            </a:r>
          </a:p>
        </p:txBody>
      </p:sp>
      <p:sp>
        <p:nvSpPr>
          <p:cNvPr id="3" name="Content Placeholder 2"/>
          <p:cNvSpPr>
            <a:spLocks noGrp="1"/>
          </p:cNvSpPr>
          <p:nvPr>
            <p:ph idx="1"/>
          </p:nvPr>
        </p:nvSpPr>
        <p:spPr/>
        <p:txBody>
          <a:bodyPr/>
          <a:lstStyle/>
          <a:p>
            <a:pPr marL="82153" indent="0">
              <a:buNone/>
            </a:pPr>
            <a:r>
              <a:rPr lang="en-US" sz="2400" dirty="0"/>
              <a:t>LQGs Receiving Wastes from VSQGs</a:t>
            </a:r>
          </a:p>
          <a:p>
            <a:pPr marL="82153" indent="0">
              <a:buNone/>
            </a:pPr>
            <a:endParaRPr lang="en-US" sz="2400" dirty="0"/>
          </a:p>
          <a:p>
            <a:r>
              <a:rPr lang="en-US" dirty="0"/>
              <a:t>LQGs must submit Site ID form:</a:t>
            </a:r>
          </a:p>
          <a:p>
            <a:pPr marL="758428" lvl="1" indent="-457200">
              <a:buFont typeface="+mj-lt"/>
              <a:buAutoNum type="arabicPeriod"/>
            </a:pPr>
            <a:r>
              <a:rPr lang="en-US" dirty="0"/>
              <a:t>Notifying EPA/state that they are receiving hazardous waste from VSQGs under the control of same company, and </a:t>
            </a:r>
          </a:p>
          <a:p>
            <a:pPr marL="758428" lvl="1" indent="-457200">
              <a:buFont typeface="+mj-lt"/>
              <a:buAutoNum type="arabicPeriod"/>
            </a:pPr>
            <a:r>
              <a:rPr lang="en-US" dirty="0"/>
              <a:t>Identifying in addendum each VSQG they are receiving waste from, including name and address of facility and contact name and telephone number.</a:t>
            </a:r>
          </a:p>
          <a:p>
            <a:endParaRPr lang="en-US" dirty="0"/>
          </a:p>
          <a:p>
            <a:r>
              <a:rPr lang="en-US" dirty="0"/>
              <a:t>See next slides for mock up of Site ID form changes	</a:t>
            </a:r>
          </a:p>
          <a:p>
            <a:endParaRPr lang="en-US" dirty="0"/>
          </a:p>
        </p:txBody>
      </p:sp>
      <p:sp>
        <p:nvSpPr>
          <p:cNvPr id="6"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E8997FFC-69B5-4A23-A80F-49ECDD20C903}"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121</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25528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8" y="365124"/>
            <a:ext cx="11642271" cy="6329589"/>
          </a:xfrm>
        </p:spPr>
      </p:pic>
      <p:pic>
        <p:nvPicPr>
          <p:cNvPr id="3" name="Picture 2"/>
          <p:cNvPicPr>
            <a:picLocks noChangeAspect="1"/>
          </p:cNvPicPr>
          <p:nvPr/>
        </p:nvPicPr>
        <p:blipFill>
          <a:blip r:embed="rId3"/>
          <a:stretch>
            <a:fillRect/>
          </a:stretch>
        </p:blipFill>
        <p:spPr>
          <a:xfrm>
            <a:off x="838200" y="2154163"/>
            <a:ext cx="586154" cy="608699"/>
          </a:xfrm>
          <a:prstGeom prst="rect">
            <a:avLst/>
          </a:prstGeom>
        </p:spPr>
      </p:pic>
      <p:sp>
        <p:nvSpPr>
          <p:cNvPr id="6" name="TextBox 5"/>
          <p:cNvSpPr txBox="1"/>
          <p:nvPr/>
        </p:nvSpPr>
        <p:spPr>
          <a:xfrm>
            <a:off x="76200" y="3670537"/>
            <a:ext cx="2110153"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Check Y if LQG consolidating VSQG waste</a:t>
            </a:r>
          </a:p>
        </p:txBody>
      </p:sp>
      <p:sp>
        <p:nvSpPr>
          <p:cNvPr id="7" name="AutoShape 4"/>
          <p:cNvSpPr>
            <a:spLocks noChangeArrowheads="1"/>
          </p:cNvSpPr>
          <p:nvPr/>
        </p:nvSpPr>
        <p:spPr bwMode="auto">
          <a:xfrm rot="6651543">
            <a:off x="199910" y="2965185"/>
            <a:ext cx="1276579" cy="304800"/>
          </a:xfrm>
          <a:prstGeom prst="leftArrow">
            <a:avLst>
              <a:gd name="adj1" fmla="val 50000"/>
              <a:gd name="adj2" fmla="val 100000"/>
            </a:avLst>
          </a:prstGeom>
          <a:ln>
            <a:headEnd/>
            <a:tailEnd/>
          </a:ln>
        </p:spPr>
        <p:style>
          <a:lnRef idx="1">
            <a:schemeClr val="accent1"/>
          </a:lnRef>
          <a:fillRef idx="2">
            <a:schemeClr val="accent1"/>
          </a:fillRef>
          <a:effectRef idx="1">
            <a:schemeClr val="accent1"/>
          </a:effectRef>
          <a:fontRef idx="minor">
            <a:schemeClr val="dk1"/>
          </a:fontRef>
        </p:style>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8"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C3646580-3410-4D82-BA4F-3A07A569DC80}"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122</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5394186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73" y="533400"/>
            <a:ext cx="10962796" cy="6178153"/>
          </a:xfrm>
        </p:spPr>
      </p:pic>
      <p:sp>
        <p:nvSpPr>
          <p:cNvPr id="3" name="TextBox 2"/>
          <p:cNvSpPr txBox="1"/>
          <p:nvPr/>
        </p:nvSpPr>
        <p:spPr>
          <a:xfrm>
            <a:off x="1718064" y="2942485"/>
            <a:ext cx="200464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123456</a:t>
            </a:r>
          </a:p>
        </p:txBody>
      </p:sp>
      <p:sp>
        <p:nvSpPr>
          <p:cNvPr id="5" name="TextBox 4"/>
          <p:cNvSpPr txBox="1"/>
          <p:nvPr/>
        </p:nvSpPr>
        <p:spPr>
          <a:xfrm>
            <a:off x="2222793" y="3337224"/>
            <a:ext cx="4818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123 Main St</a:t>
            </a:r>
            <a:r>
              <a:rPr kumimoji="0" lang="en-US" sz="1800" b="0" i="0" u="none" strike="noStrike" kern="0" cap="none" spc="0" normalizeH="0" baseline="0" noProof="0" dirty="0">
                <a:ln>
                  <a:noFill/>
                </a:ln>
                <a:solidFill>
                  <a:sysClr val="windowText" lastClr="000000"/>
                </a:solidFill>
                <a:effectLst/>
                <a:uLnTx/>
                <a:uFillTx/>
              </a:rPr>
              <a:t>.</a:t>
            </a:r>
          </a:p>
        </p:txBody>
      </p:sp>
      <p:sp>
        <p:nvSpPr>
          <p:cNvPr id="6" name="TextBox 5"/>
          <p:cNvSpPr txBox="1"/>
          <p:nvPr/>
        </p:nvSpPr>
        <p:spPr>
          <a:xfrm>
            <a:off x="4847288" y="2927898"/>
            <a:ext cx="200464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Facility X</a:t>
            </a:r>
          </a:p>
        </p:txBody>
      </p:sp>
      <p:sp>
        <p:nvSpPr>
          <p:cNvPr id="7" name="TextBox 6"/>
          <p:cNvSpPr txBox="1"/>
          <p:nvPr/>
        </p:nvSpPr>
        <p:spPr>
          <a:xfrm>
            <a:off x="1570892" y="3757371"/>
            <a:ext cx="200464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Generator City</a:t>
            </a:r>
          </a:p>
        </p:txBody>
      </p:sp>
      <p:sp>
        <p:nvSpPr>
          <p:cNvPr id="9" name="TextBox 8"/>
          <p:cNvSpPr txBox="1"/>
          <p:nvPr/>
        </p:nvSpPr>
        <p:spPr>
          <a:xfrm>
            <a:off x="4795372" y="3786544"/>
            <a:ext cx="200464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Someplace</a:t>
            </a:r>
          </a:p>
        </p:txBody>
      </p:sp>
      <p:sp>
        <p:nvSpPr>
          <p:cNvPr id="10" name="TextBox 9"/>
          <p:cNvSpPr txBox="1"/>
          <p:nvPr/>
        </p:nvSpPr>
        <p:spPr>
          <a:xfrm>
            <a:off x="7745784" y="3817099"/>
            <a:ext cx="200464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11111</a:t>
            </a:r>
          </a:p>
        </p:txBody>
      </p:sp>
      <p:sp>
        <p:nvSpPr>
          <p:cNvPr id="11" name="TextBox 10"/>
          <p:cNvSpPr txBox="1"/>
          <p:nvPr/>
        </p:nvSpPr>
        <p:spPr>
          <a:xfrm>
            <a:off x="1718064" y="4259862"/>
            <a:ext cx="185747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rPr>
              <a:t>555-555-5555</a:t>
            </a:r>
          </a:p>
        </p:txBody>
      </p:sp>
      <p:sp>
        <p:nvSpPr>
          <p:cNvPr id="12" name="TextBox 11"/>
          <p:cNvSpPr txBox="1"/>
          <p:nvPr/>
        </p:nvSpPr>
        <p:spPr>
          <a:xfrm>
            <a:off x="5475107" y="4229084"/>
            <a:ext cx="200464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Mr. Know it All</a:t>
            </a:r>
          </a:p>
        </p:txBody>
      </p:sp>
      <p:sp>
        <p:nvSpPr>
          <p:cNvPr id="8" name="Slide Number Placeholder 7"/>
          <p:cNvSpPr>
            <a:spLocks noGrp="1"/>
          </p:cNvSpPr>
          <p:nvPr>
            <p:ph type="sldNum" sz="quarter" idx="12"/>
          </p:nvPr>
        </p:nvSpPr>
        <p:spPr/>
        <p:txBody>
          <a:bodyPr/>
          <a:lstStyle/>
          <a:p>
            <a:pPr>
              <a:defRPr/>
            </a:pPr>
            <a:fld id="{5A8ADD7E-9AF2-417D-B7EA-87A4DF7386C8}" type="slidenum">
              <a:rPr lang="en-US" altLang="en-US" smtClean="0"/>
              <a:pPr>
                <a:defRPr/>
              </a:pPr>
              <a:t>123</a:t>
            </a:fld>
            <a:endParaRPr lang="en-US" altLang="en-US"/>
          </a:p>
        </p:txBody>
      </p:sp>
    </p:spTree>
    <p:extLst>
      <p:ext uri="{BB962C8B-B14F-4D97-AF65-F5344CB8AC3E}">
        <p14:creationId xmlns:p14="http://schemas.microsoft.com/office/powerpoint/2010/main" val="19227795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Reporting Requirements: Why the Change?</a:t>
            </a:r>
          </a:p>
        </p:txBody>
      </p:sp>
      <p:sp>
        <p:nvSpPr>
          <p:cNvPr id="3" name="Content Placeholder 2"/>
          <p:cNvSpPr>
            <a:spLocks noGrp="1"/>
          </p:cNvSpPr>
          <p:nvPr>
            <p:ph idx="1"/>
          </p:nvPr>
        </p:nvSpPr>
        <p:spPr/>
        <p:txBody>
          <a:bodyPr/>
          <a:lstStyle/>
          <a:p>
            <a:pPr marL="82153" indent="0">
              <a:buNone/>
            </a:pPr>
            <a:r>
              <a:rPr lang="en-US" sz="2400" dirty="0"/>
              <a:t>LQGs Receiving Wastes from VSQGs</a:t>
            </a:r>
          </a:p>
          <a:p>
            <a:pPr marL="82153" indent="0">
              <a:buNone/>
            </a:pPr>
            <a:endParaRPr lang="en-US" dirty="0"/>
          </a:p>
          <a:p>
            <a:r>
              <a:rPr lang="en-US" dirty="0"/>
              <a:t>Reporting requirements provide oversight capability on part of EPA/states</a:t>
            </a:r>
          </a:p>
          <a:p>
            <a:pPr lvl="1"/>
            <a:r>
              <a:rPr lang="en-US" dirty="0"/>
              <a:t>Allows EPA/States to determine if LQG complying with rule’s provisions and capable of managing additional amounts of hazardous waste    </a:t>
            </a:r>
          </a:p>
        </p:txBody>
      </p:sp>
      <p:sp>
        <p:nvSpPr>
          <p:cNvPr id="4"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B8E9ED95-42F7-4B22-8E61-B8BC2919B7A1}"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124</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3650591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Reporting Requirements: What Changes?</a:t>
            </a:r>
            <a:endParaRPr lang="en-US" sz="3600" b="1" dirty="0"/>
          </a:p>
        </p:txBody>
      </p:sp>
      <p:sp>
        <p:nvSpPr>
          <p:cNvPr id="3" name="Content Placeholder 2"/>
          <p:cNvSpPr>
            <a:spLocks noGrp="1"/>
          </p:cNvSpPr>
          <p:nvPr>
            <p:ph idx="1"/>
          </p:nvPr>
        </p:nvSpPr>
        <p:spPr/>
        <p:txBody>
          <a:bodyPr/>
          <a:lstStyle/>
          <a:p>
            <a:pPr marL="82153" indent="0">
              <a:buNone/>
              <a:defRPr/>
            </a:pPr>
            <a:r>
              <a:rPr lang="en-US" sz="2400" dirty="0"/>
              <a:t>Episodic Generation</a:t>
            </a:r>
          </a:p>
          <a:p>
            <a:pPr marL="82153" indent="0">
              <a:buNone/>
              <a:defRPr/>
            </a:pPr>
            <a:endParaRPr lang="en-US" dirty="0"/>
          </a:p>
          <a:p>
            <a:pPr>
              <a:defRPr/>
            </a:pPr>
            <a:r>
              <a:rPr lang="en-US" dirty="0"/>
              <a:t>When holding an episodic event, a generator must notify EPA/authorized state that they are doing so at least 30 days before the event (if planned) or within 72 hours (if unplanned)</a:t>
            </a:r>
          </a:p>
          <a:p>
            <a:pPr lvl="1">
              <a:defRPr/>
            </a:pPr>
            <a:r>
              <a:rPr lang="en-US" dirty="0"/>
              <a:t>Start and end date of episodic event</a:t>
            </a:r>
          </a:p>
          <a:p>
            <a:pPr lvl="1">
              <a:defRPr/>
            </a:pPr>
            <a:r>
              <a:rPr lang="en-US" dirty="0"/>
              <a:t>Reason for the event</a:t>
            </a:r>
          </a:p>
          <a:p>
            <a:pPr lvl="1">
              <a:defRPr/>
            </a:pPr>
            <a:r>
              <a:rPr lang="en-US" dirty="0"/>
              <a:t>Types of hazardous waste generated (federal and state waste codes)</a:t>
            </a:r>
          </a:p>
          <a:p>
            <a:pPr lvl="1">
              <a:defRPr/>
            </a:pPr>
            <a:r>
              <a:rPr lang="en-US" dirty="0"/>
              <a:t>Estimated amounts of hazardous waste to be generated </a:t>
            </a:r>
          </a:p>
          <a:p>
            <a:pPr lvl="1">
              <a:defRPr/>
            </a:pPr>
            <a:r>
              <a:rPr lang="en-US"/>
              <a:t>Emergency </a:t>
            </a:r>
            <a:r>
              <a:rPr lang="en-US" dirty="0"/>
              <a:t>contact</a:t>
            </a:r>
          </a:p>
          <a:p>
            <a:pPr lvl="1">
              <a:defRPr/>
            </a:pPr>
            <a:r>
              <a:rPr lang="en-US" dirty="0"/>
              <a:t>Emergency phone number</a:t>
            </a:r>
          </a:p>
          <a:p>
            <a:endParaRPr lang="en-US" dirty="0"/>
          </a:p>
        </p:txBody>
      </p:sp>
      <p:sp>
        <p:nvSpPr>
          <p:cNvPr id="4"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A74BE8E8-4073-431B-B91F-531E21B08CA6}"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125</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299445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8" y="365124"/>
            <a:ext cx="11642271" cy="6329589"/>
          </a:xfrm>
        </p:spPr>
      </p:pic>
      <p:pic>
        <p:nvPicPr>
          <p:cNvPr id="6" name="Picture 5"/>
          <p:cNvPicPr>
            <a:picLocks noChangeAspect="1"/>
          </p:cNvPicPr>
          <p:nvPr/>
        </p:nvPicPr>
        <p:blipFill>
          <a:blip r:embed="rId3"/>
          <a:stretch>
            <a:fillRect/>
          </a:stretch>
        </p:blipFill>
        <p:spPr>
          <a:xfrm>
            <a:off x="875043" y="1011164"/>
            <a:ext cx="586154" cy="608699"/>
          </a:xfrm>
          <a:prstGeom prst="rect">
            <a:avLst/>
          </a:prstGeom>
        </p:spPr>
      </p:pic>
      <p:sp>
        <p:nvSpPr>
          <p:cNvPr id="7" name="TextBox 6"/>
          <p:cNvSpPr txBox="1"/>
          <p:nvPr/>
        </p:nvSpPr>
        <p:spPr>
          <a:xfrm>
            <a:off x="113043" y="2570251"/>
            <a:ext cx="2110153" cy="156966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Check Y if VSQG or SQG holding an episodic event</a:t>
            </a:r>
          </a:p>
        </p:txBody>
      </p:sp>
      <p:sp>
        <p:nvSpPr>
          <p:cNvPr id="8" name="AutoShape 4"/>
          <p:cNvSpPr>
            <a:spLocks noChangeArrowheads="1"/>
          </p:cNvSpPr>
          <p:nvPr/>
        </p:nvSpPr>
        <p:spPr bwMode="auto">
          <a:xfrm rot="6651543">
            <a:off x="234234" y="1813834"/>
            <a:ext cx="1276579" cy="304800"/>
          </a:xfrm>
          <a:prstGeom prst="leftArrow">
            <a:avLst>
              <a:gd name="adj1" fmla="val 50000"/>
              <a:gd name="adj2" fmla="val 100000"/>
            </a:avLst>
          </a:prstGeom>
          <a:ln>
            <a:headEnd/>
            <a:tailEnd/>
          </a:ln>
        </p:spPr>
        <p:style>
          <a:lnRef idx="1">
            <a:schemeClr val="accent1"/>
          </a:lnRef>
          <a:fillRef idx="2">
            <a:schemeClr val="accent1"/>
          </a:fillRef>
          <a:effectRef idx="1">
            <a:schemeClr val="accent1"/>
          </a:effectRef>
          <a:fontRef idx="minor">
            <a:schemeClr val="dk1"/>
          </a:fontRef>
        </p:style>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9"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08E0F585-E183-46D7-B613-871CF4F6E6DD}"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126</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144411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1345261"/>
              </p:ext>
            </p:extLst>
          </p:nvPr>
        </p:nvGraphicFramePr>
        <p:xfrm>
          <a:off x="1511301" y="2070098"/>
          <a:ext cx="7773162" cy="4378995"/>
        </p:xfrm>
        <a:graphic>
          <a:graphicData uri="http://schemas.openxmlformats.org/drawingml/2006/table">
            <a:tbl>
              <a:tblPr/>
              <a:tblGrid>
                <a:gridCol w="1295527">
                  <a:extLst>
                    <a:ext uri="{9D8B030D-6E8A-4147-A177-3AD203B41FA5}">
                      <a16:colId xmlns:a16="http://schemas.microsoft.com/office/drawing/2014/main" val="328561854"/>
                    </a:ext>
                  </a:extLst>
                </a:gridCol>
                <a:gridCol w="1295527">
                  <a:extLst>
                    <a:ext uri="{9D8B030D-6E8A-4147-A177-3AD203B41FA5}">
                      <a16:colId xmlns:a16="http://schemas.microsoft.com/office/drawing/2014/main" val="3688709034"/>
                    </a:ext>
                  </a:extLst>
                </a:gridCol>
                <a:gridCol w="1295527">
                  <a:extLst>
                    <a:ext uri="{9D8B030D-6E8A-4147-A177-3AD203B41FA5}">
                      <a16:colId xmlns:a16="http://schemas.microsoft.com/office/drawing/2014/main" val="3841896566"/>
                    </a:ext>
                  </a:extLst>
                </a:gridCol>
                <a:gridCol w="1295527">
                  <a:extLst>
                    <a:ext uri="{9D8B030D-6E8A-4147-A177-3AD203B41FA5}">
                      <a16:colId xmlns:a16="http://schemas.microsoft.com/office/drawing/2014/main" val="755792306"/>
                    </a:ext>
                  </a:extLst>
                </a:gridCol>
                <a:gridCol w="1295527">
                  <a:extLst>
                    <a:ext uri="{9D8B030D-6E8A-4147-A177-3AD203B41FA5}">
                      <a16:colId xmlns:a16="http://schemas.microsoft.com/office/drawing/2014/main" val="1720828238"/>
                    </a:ext>
                  </a:extLst>
                </a:gridCol>
                <a:gridCol w="1295527">
                  <a:extLst>
                    <a:ext uri="{9D8B030D-6E8A-4147-A177-3AD203B41FA5}">
                      <a16:colId xmlns:a16="http://schemas.microsoft.com/office/drawing/2014/main" val="238344630"/>
                    </a:ext>
                  </a:extLst>
                </a:gridCol>
              </a:tblGrid>
              <a:tr h="387724">
                <a:tc gridSpan="6">
                  <a:txBody>
                    <a:bodyPr/>
                    <a:lstStyle/>
                    <a:p>
                      <a:pPr marR="0" indent="0" algn="l" rtl="0">
                        <a:lnSpc>
                          <a:spcPct val="119000"/>
                        </a:lnSpc>
                        <a:spcBef>
                          <a:spcPts val="0"/>
                        </a:spcBef>
                        <a:spcAft>
                          <a:spcPts val="600"/>
                        </a:spcAft>
                      </a:pPr>
                      <a:r>
                        <a:rPr lang="en-US" sz="1600" b="1" kern="1400" dirty="0">
                          <a:ln>
                            <a:noFill/>
                          </a:ln>
                          <a:solidFill>
                            <a:srgbClr val="000000"/>
                          </a:solidFill>
                          <a:effectLst/>
                          <a:latin typeface="Calibri" panose="020F0502020204030204" pitchFamily="34" charset="0"/>
                        </a:rPr>
                        <a:t>Episodic</a:t>
                      </a:r>
                      <a:r>
                        <a:rPr lang="en-US" sz="1600" b="1" kern="1400" baseline="0" dirty="0">
                          <a:ln>
                            <a:noFill/>
                          </a:ln>
                          <a:solidFill>
                            <a:srgbClr val="000000"/>
                          </a:solidFill>
                          <a:effectLst/>
                          <a:latin typeface="Calibri" panose="020F0502020204030204" pitchFamily="34" charset="0"/>
                        </a:rPr>
                        <a:t> Event</a:t>
                      </a:r>
                      <a:endParaRPr lang="en-US" sz="1600" kern="1400" dirty="0">
                        <a:ln>
                          <a:noFill/>
                        </a:ln>
                        <a:solidFill>
                          <a:srgbClr val="000000"/>
                        </a:solidFill>
                        <a:effectLst/>
                        <a:latin typeface="Calibri" panose="020F050202020403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2752701"/>
                  </a:ext>
                </a:extLst>
              </a:tr>
              <a:tr h="697388">
                <a:tc gridSpan="3">
                  <a:txBody>
                    <a:bodyPr/>
                    <a:lstStyle/>
                    <a:p>
                      <a:pPr marR="0" indent="0" algn="l"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Type of Event         </a:t>
                      </a:r>
                      <a:r>
                        <a:rPr lang="en-US" sz="1600" kern="1400" dirty="0">
                          <a:ln>
                            <a:noFill/>
                          </a:ln>
                          <a:solidFill>
                            <a:srgbClr val="000000"/>
                          </a:solidFill>
                          <a:effectLst/>
                          <a:latin typeface="Symbol" panose="05050102010706020507" pitchFamily="18" charset="2"/>
                        </a:rPr>
                        <a:t></a:t>
                      </a:r>
                      <a:r>
                        <a:rPr lang="en-US" sz="1600" kern="1400" dirty="0">
                          <a:ln>
                            <a:noFill/>
                          </a:ln>
                          <a:solidFill>
                            <a:srgbClr val="000000"/>
                          </a:solidFill>
                          <a:effectLst/>
                          <a:latin typeface="Calibri" panose="020F0502020204030204" pitchFamily="34" charset="0"/>
                        </a:rPr>
                        <a:t>  Planned             </a:t>
                      </a:r>
                    </a:p>
                    <a:p>
                      <a:pPr marR="0" indent="0" algn="l"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                                 </a:t>
                      </a:r>
                      <a:r>
                        <a:rPr lang="en-US" sz="1600" kern="1400" dirty="0">
                          <a:ln>
                            <a:noFill/>
                          </a:ln>
                          <a:solidFill>
                            <a:srgbClr val="000000"/>
                          </a:solidFill>
                          <a:effectLst/>
                          <a:latin typeface="Symbol" panose="05050102010706020507" pitchFamily="18" charset="2"/>
                        </a:rPr>
                        <a:t></a:t>
                      </a:r>
                      <a:r>
                        <a:rPr lang="en-US" sz="1600" kern="1400" dirty="0">
                          <a:ln>
                            <a:noFill/>
                          </a:ln>
                          <a:solidFill>
                            <a:srgbClr val="000000"/>
                          </a:solidFill>
                          <a:effectLst/>
                          <a:latin typeface="Calibri" panose="020F0502020204030204" pitchFamily="34" charset="0"/>
                        </a:rPr>
                        <a:t> Unplanned</a:t>
                      </a:r>
                    </a:p>
                  </a:txBody>
                  <a:tcPr marL="36576" marR="36576" marT="36576" marB="36576">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R="0" indent="0" algn="l"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4278690"/>
                  </a:ext>
                </a:extLst>
              </a:tr>
              <a:tr h="432961">
                <a:tc gridSpan="3">
                  <a:txBody>
                    <a:bodyPr/>
                    <a:lstStyle/>
                    <a:p>
                      <a:pPr marR="0" indent="0" algn="l"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Emergency Contact Phone  </a:t>
                      </a:r>
                    </a:p>
                  </a:txBody>
                  <a:tcPr marL="36576" marR="36576" marT="36576" marB="36576">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R="0" indent="0" algn="l" rtl="0">
                        <a:lnSpc>
                          <a:spcPct val="119000"/>
                        </a:lnSpc>
                        <a:spcBef>
                          <a:spcPts val="0"/>
                        </a:spcBef>
                        <a:spcAft>
                          <a:spcPts val="600"/>
                        </a:spcAft>
                      </a:pPr>
                      <a:endParaRPr lang="en-US" sz="1600" kern="1400">
                        <a:ln>
                          <a:noFill/>
                        </a:ln>
                        <a:solidFill>
                          <a:srgbClr val="000000"/>
                        </a:solidFill>
                        <a:effectLst/>
                        <a:latin typeface="Calibri" panose="020F0502020204030204" pitchFamily="34" charset="0"/>
                      </a:endParaRPr>
                    </a:p>
                  </a:txBody>
                  <a:tcPr marL="36576" marR="36576" marT="36576" marB="36576">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3">
                  <a:txBody>
                    <a:bodyPr/>
                    <a:lstStyle/>
                    <a:p>
                      <a:pPr marR="0" indent="0" algn="l"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Emergency Contact Name  </a:t>
                      </a:r>
                    </a:p>
                  </a:txBody>
                  <a:tcPr marL="36576" marR="36576" marT="36576" marB="36576">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7573268"/>
                  </a:ext>
                </a:extLst>
              </a:tr>
              <a:tr h="697388">
                <a:tc gridSpan="3">
                  <a:txBody>
                    <a:bodyPr/>
                    <a:lstStyle/>
                    <a:p>
                      <a:pPr marR="0" indent="0" algn="l"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Beginning Date   _</a:t>
                      </a:r>
                      <a:r>
                        <a:rPr lang="en-US" sz="1600" kern="1400" dirty="0">
                          <a:ln>
                            <a:noFill/>
                          </a:ln>
                          <a:solidFill>
                            <a:srgbClr val="C00000"/>
                          </a:solidFill>
                          <a:effectLst/>
                          <a:latin typeface="Calibri" panose="020F0502020204030204" pitchFamily="34" charset="0"/>
                        </a:rPr>
                        <a:t>07/15/2017</a:t>
                      </a:r>
                      <a:r>
                        <a:rPr lang="en-US" sz="1600" kern="1400" dirty="0">
                          <a:ln>
                            <a:noFill/>
                          </a:ln>
                          <a:solidFill>
                            <a:srgbClr val="000000"/>
                          </a:solidFill>
                          <a:effectLst/>
                          <a:latin typeface="Calibri" panose="020F0502020204030204" pitchFamily="34" charset="0"/>
                        </a:rPr>
                        <a:t>__ mm/</a:t>
                      </a:r>
                      <a:r>
                        <a:rPr lang="en-US" sz="1600" kern="1400" dirty="0" err="1">
                          <a:ln>
                            <a:noFill/>
                          </a:ln>
                          <a:solidFill>
                            <a:srgbClr val="000000"/>
                          </a:solidFill>
                          <a:effectLst/>
                          <a:latin typeface="Calibri" panose="020F0502020204030204" pitchFamily="34" charset="0"/>
                        </a:rPr>
                        <a:t>dd</a:t>
                      </a:r>
                      <a:r>
                        <a:rPr lang="en-US" sz="1600" kern="1400" dirty="0">
                          <a:ln>
                            <a:noFill/>
                          </a:ln>
                          <a:solidFill>
                            <a:srgbClr val="000000"/>
                          </a:solidFill>
                          <a:effectLst/>
                          <a:latin typeface="Calibri" panose="020F0502020204030204" pitchFamily="34" charset="0"/>
                        </a:rPr>
                        <a:t>/</a:t>
                      </a:r>
                      <a:r>
                        <a:rPr lang="en-US" sz="1600" kern="1400" dirty="0" err="1">
                          <a:ln>
                            <a:noFill/>
                          </a:ln>
                          <a:solidFill>
                            <a:srgbClr val="000000"/>
                          </a:solidFill>
                          <a:effectLst/>
                          <a:latin typeface="Calibri" panose="020F0502020204030204" pitchFamily="34" charset="0"/>
                        </a:rPr>
                        <a:t>yyyy</a:t>
                      </a:r>
                      <a:r>
                        <a:rPr lang="en-US" sz="1600" kern="1400" dirty="0">
                          <a:ln>
                            <a:noFill/>
                          </a:ln>
                          <a:solidFill>
                            <a:srgbClr val="000000"/>
                          </a:solidFill>
                          <a:effectLst/>
                          <a:latin typeface="Calibri" panose="020F0502020204030204" pitchFamily="34" charset="0"/>
                        </a:rPr>
                        <a:t> </a:t>
                      </a:r>
                    </a:p>
                  </a:txBody>
                  <a:tcPr marL="36576" marR="36576" marT="36576" marB="36576" anchor="ctr">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R="0" indent="0" algn="l"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End Date     __</a:t>
                      </a:r>
                      <a:r>
                        <a:rPr lang="en-US" sz="1600" kern="1400" dirty="0">
                          <a:ln>
                            <a:noFill/>
                          </a:ln>
                          <a:solidFill>
                            <a:srgbClr val="C00000"/>
                          </a:solidFill>
                          <a:effectLst/>
                          <a:latin typeface="Calibri" panose="020F0502020204030204" pitchFamily="34" charset="0"/>
                        </a:rPr>
                        <a:t>09/01/2017</a:t>
                      </a:r>
                      <a:r>
                        <a:rPr lang="en-US" sz="1600" kern="1400" dirty="0">
                          <a:ln>
                            <a:noFill/>
                          </a:ln>
                          <a:solidFill>
                            <a:srgbClr val="000000"/>
                          </a:solidFill>
                          <a:effectLst/>
                          <a:latin typeface="Calibri" panose="020F0502020204030204" pitchFamily="34" charset="0"/>
                        </a:rPr>
                        <a:t>____ mm/</a:t>
                      </a:r>
                      <a:r>
                        <a:rPr lang="en-US" sz="1600" kern="1400" dirty="0" err="1">
                          <a:ln>
                            <a:noFill/>
                          </a:ln>
                          <a:solidFill>
                            <a:srgbClr val="000000"/>
                          </a:solidFill>
                          <a:effectLst/>
                          <a:latin typeface="Calibri" panose="020F0502020204030204" pitchFamily="34" charset="0"/>
                        </a:rPr>
                        <a:t>dd</a:t>
                      </a:r>
                      <a:r>
                        <a:rPr lang="en-US" sz="1600" kern="1400" dirty="0">
                          <a:ln>
                            <a:noFill/>
                          </a:ln>
                          <a:solidFill>
                            <a:srgbClr val="000000"/>
                          </a:solidFill>
                          <a:effectLst/>
                          <a:latin typeface="Calibri" panose="020F0502020204030204" pitchFamily="34" charset="0"/>
                        </a:rPr>
                        <a:t>/</a:t>
                      </a:r>
                      <a:r>
                        <a:rPr lang="en-US" sz="1600" kern="1400" dirty="0" err="1">
                          <a:ln>
                            <a:noFill/>
                          </a:ln>
                          <a:solidFill>
                            <a:srgbClr val="000000"/>
                          </a:solidFill>
                          <a:effectLst/>
                          <a:latin typeface="Calibri" panose="020F0502020204030204" pitchFamily="34" charset="0"/>
                        </a:rPr>
                        <a:t>yyyy</a:t>
                      </a:r>
                      <a:r>
                        <a:rPr lang="en-US" sz="1600" kern="1400" dirty="0">
                          <a:ln>
                            <a:noFill/>
                          </a:ln>
                          <a:solidFill>
                            <a:srgbClr val="000000"/>
                          </a:solidFill>
                          <a:effectLst/>
                          <a:latin typeface="Calibri" panose="020F0502020204030204" pitchFamily="34" charset="0"/>
                        </a:rPr>
                        <a:t> </a:t>
                      </a:r>
                    </a:p>
                  </a:txBody>
                  <a:tcPr marL="36576" marR="36576" marT="36576" marB="36576" anchor="ctr">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8950662"/>
                  </a:ext>
                </a:extLst>
              </a:tr>
              <a:tr h="580284">
                <a:tc gridSpan="6">
                  <a:txBody>
                    <a:bodyPr/>
                    <a:lstStyle/>
                    <a:p>
                      <a:pPr marR="0" indent="0" algn="l"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Event Description</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210218"/>
                  </a:ext>
                </a:extLst>
              </a:tr>
              <a:tr h="387724">
                <a:tc gridSpan="6">
                  <a:txBody>
                    <a:bodyPr/>
                    <a:lstStyle/>
                    <a:p>
                      <a:pPr marR="0" indent="0" algn="l"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Federal Hazardous Waste Codes</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0570090"/>
                  </a:ext>
                </a:extLst>
              </a:tr>
              <a:tr h="387724">
                <a:tc>
                  <a:txBody>
                    <a:bodyPr/>
                    <a:lstStyle/>
                    <a:p>
                      <a:pPr marR="0" indent="0" algn="l" rtl="0">
                        <a:lnSpc>
                          <a:spcPct val="119000"/>
                        </a:lnSpc>
                        <a:spcBef>
                          <a:spcPts val="0"/>
                        </a:spcBef>
                        <a:spcAft>
                          <a:spcPts val="600"/>
                        </a:spcAft>
                      </a:pPr>
                      <a:r>
                        <a:rPr lang="en-US" sz="1600" kern="1400">
                          <a:ln>
                            <a:noFill/>
                          </a:ln>
                          <a:solidFill>
                            <a:srgbClr val="000000"/>
                          </a:solidFill>
                          <a:effectLst/>
                          <a:latin typeface="Calibri" panose="020F0502020204030204" pitchFamily="34" charset="0"/>
                        </a:rPr>
                        <a:t> </a:t>
                      </a:r>
                    </a:p>
                  </a:txBody>
                  <a:tcPr marL="36576" marR="36576" marT="36576" marB="36576">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600" kern="140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600" kern="140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600" kern="140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600" kern="140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091946"/>
                  </a:ext>
                </a:extLst>
              </a:tr>
              <a:tr h="387724">
                <a:tc gridSpan="6">
                  <a:txBody>
                    <a:bodyPr/>
                    <a:lstStyle/>
                    <a:p>
                      <a:pPr marR="0" indent="0" algn="l" rtl="0">
                        <a:lnSpc>
                          <a:spcPct val="119000"/>
                        </a:lnSpc>
                        <a:spcBef>
                          <a:spcPts val="0"/>
                        </a:spcBef>
                        <a:spcAft>
                          <a:spcPts val="600"/>
                        </a:spcAft>
                      </a:pPr>
                      <a:r>
                        <a:rPr lang="en-US" sz="1600" kern="1400">
                          <a:ln>
                            <a:noFill/>
                          </a:ln>
                          <a:solidFill>
                            <a:srgbClr val="000000"/>
                          </a:solidFill>
                          <a:effectLst/>
                          <a:latin typeface="Calibri" panose="020F0502020204030204" pitchFamily="34" charset="0"/>
                        </a:rPr>
                        <a:t>State Hazardous Waste Codes</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0408339"/>
                  </a:ext>
                </a:extLst>
              </a:tr>
              <a:tr h="387724">
                <a:tc>
                  <a:txBody>
                    <a:bodyPr/>
                    <a:lstStyle/>
                    <a:p>
                      <a:pPr marR="0" indent="0" algn="l" rtl="0">
                        <a:lnSpc>
                          <a:spcPct val="119000"/>
                        </a:lnSpc>
                        <a:spcBef>
                          <a:spcPts val="0"/>
                        </a:spcBef>
                        <a:spcAft>
                          <a:spcPts val="600"/>
                        </a:spcAft>
                      </a:pPr>
                      <a:r>
                        <a:rPr lang="en-US" sz="1600" kern="1400">
                          <a:ln>
                            <a:noFill/>
                          </a:ln>
                          <a:solidFill>
                            <a:srgbClr val="000000"/>
                          </a:solidFill>
                          <a:effectLst/>
                          <a:latin typeface="Calibri" panose="020F0502020204030204" pitchFamily="34" charset="0"/>
                        </a:rPr>
                        <a:t> </a:t>
                      </a:r>
                    </a:p>
                  </a:txBody>
                  <a:tcPr marL="36576" marR="36576" marT="36576" marB="36576">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600" kern="140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600" kern="140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600" kern="140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600" kern="140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275799"/>
                  </a:ext>
                </a:extLst>
              </a:tr>
            </a:tbl>
          </a:graphicData>
        </a:graphic>
      </p:graphicFrame>
      <p:sp>
        <p:nvSpPr>
          <p:cNvPr id="3" name="Control 1"/>
          <p:cNvSpPr>
            <a:spLocks noChangeArrowheads="1" noChangeShapeType="1"/>
          </p:cNvSpPr>
          <p:nvPr/>
        </p:nvSpPr>
        <p:spPr bwMode="auto">
          <a:xfrm>
            <a:off x="3643313" y="4841875"/>
            <a:ext cx="6376987" cy="319246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4" name="Table 3"/>
          <p:cNvGraphicFramePr>
            <a:graphicFrameLocks noGrp="1"/>
          </p:cNvGraphicFramePr>
          <p:nvPr>
            <p:extLst/>
          </p:nvPr>
        </p:nvGraphicFramePr>
        <p:xfrm>
          <a:off x="1511302" y="939801"/>
          <a:ext cx="7773224" cy="914400"/>
        </p:xfrm>
        <a:graphic>
          <a:graphicData uri="http://schemas.openxmlformats.org/drawingml/2006/table">
            <a:tbl>
              <a:tblPr/>
              <a:tblGrid>
                <a:gridCol w="6457876">
                  <a:extLst>
                    <a:ext uri="{9D8B030D-6E8A-4147-A177-3AD203B41FA5}">
                      <a16:colId xmlns:a16="http://schemas.microsoft.com/office/drawing/2014/main" val="2201126438"/>
                    </a:ext>
                  </a:extLst>
                </a:gridCol>
                <a:gridCol w="1315348">
                  <a:extLst>
                    <a:ext uri="{9D8B030D-6E8A-4147-A177-3AD203B41FA5}">
                      <a16:colId xmlns:a16="http://schemas.microsoft.com/office/drawing/2014/main" val="3349898308"/>
                    </a:ext>
                  </a:extLst>
                </a:gridCol>
              </a:tblGrid>
              <a:tr h="914400">
                <a:tc>
                  <a:txBody>
                    <a:bodyPr/>
                    <a:lstStyle/>
                    <a:p>
                      <a:pPr marR="0" indent="0" algn="ctr"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ADDENDUM TO THE SITE IDENTIFICATION FORM:</a:t>
                      </a:r>
                    </a:p>
                    <a:p>
                      <a:pPr marR="0" indent="0" algn="ctr"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EPISODIC GENERATOR </a:t>
                      </a:r>
                    </a:p>
                  </a:txBody>
                  <a:tcPr marL="36576" marR="36576" marT="36576" marB="3657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000" kern="1400" dirty="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501124"/>
                  </a:ext>
                </a:extLst>
              </a:tr>
            </a:tbl>
          </a:graphicData>
        </a:graphic>
      </p:graphicFrame>
      <p:sp>
        <p:nvSpPr>
          <p:cNvPr id="5" name="Control 2"/>
          <p:cNvSpPr>
            <a:spLocks noChangeArrowheads="1" noChangeShapeType="1"/>
          </p:cNvSpPr>
          <p:nvPr/>
        </p:nvSpPr>
        <p:spPr bwMode="auto">
          <a:xfrm rot="20829892">
            <a:off x="3597275" y="4268788"/>
            <a:ext cx="6376988" cy="7366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5B986AF4-9C53-417B-9018-21602E4CF767}"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127</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pic>
        <p:nvPicPr>
          <p:cNvPr id="7" name="Picture 6"/>
          <p:cNvPicPr>
            <a:picLocks noChangeAspect="1"/>
          </p:cNvPicPr>
          <p:nvPr/>
        </p:nvPicPr>
        <p:blipFill>
          <a:blip r:embed="rId2"/>
          <a:stretch>
            <a:fillRect/>
          </a:stretch>
        </p:blipFill>
        <p:spPr>
          <a:xfrm>
            <a:off x="2889194" y="2274331"/>
            <a:ext cx="586154" cy="680062"/>
          </a:xfrm>
          <a:prstGeom prst="rect">
            <a:avLst/>
          </a:prstGeom>
        </p:spPr>
      </p:pic>
      <p:sp>
        <p:nvSpPr>
          <p:cNvPr id="8" name="TextBox 7"/>
          <p:cNvSpPr txBox="1"/>
          <p:nvPr/>
        </p:nvSpPr>
        <p:spPr>
          <a:xfrm>
            <a:off x="5443363" y="2428439"/>
            <a:ext cx="2110153"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Check type of event being held</a:t>
            </a:r>
          </a:p>
        </p:txBody>
      </p:sp>
      <p:sp>
        <p:nvSpPr>
          <p:cNvPr id="10" name="Right Arrow 9"/>
          <p:cNvSpPr/>
          <p:nvPr/>
        </p:nvSpPr>
        <p:spPr>
          <a:xfrm flipH="1">
            <a:off x="4160281" y="2616147"/>
            <a:ext cx="1283082" cy="3382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TextBox 12"/>
          <p:cNvSpPr txBox="1"/>
          <p:nvPr/>
        </p:nvSpPr>
        <p:spPr>
          <a:xfrm>
            <a:off x="3834541" y="3199892"/>
            <a:ext cx="156334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00000"/>
                </a:solidFill>
                <a:effectLst/>
                <a:uLnTx/>
                <a:uFillTx/>
              </a:rPr>
              <a:t>(202) 555-5555</a:t>
            </a:r>
          </a:p>
        </p:txBody>
      </p:sp>
      <p:sp>
        <p:nvSpPr>
          <p:cNvPr id="15" name="TextBox 14"/>
          <p:cNvSpPr txBox="1"/>
          <p:nvPr/>
        </p:nvSpPr>
        <p:spPr>
          <a:xfrm>
            <a:off x="7747686" y="3199892"/>
            <a:ext cx="138395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0000"/>
                </a:solidFill>
                <a:effectLst/>
                <a:uLnTx/>
                <a:uFillTx/>
              </a:rPr>
              <a:t>Jane Smith</a:t>
            </a:r>
          </a:p>
        </p:txBody>
      </p:sp>
      <p:sp>
        <p:nvSpPr>
          <p:cNvPr id="17" name="TextBox 16"/>
          <p:cNvSpPr txBox="1"/>
          <p:nvPr/>
        </p:nvSpPr>
        <p:spPr>
          <a:xfrm>
            <a:off x="3475348" y="4497859"/>
            <a:ext cx="4680111"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0000"/>
                </a:solidFill>
                <a:effectLst/>
                <a:uLnTx/>
                <a:uFillTx/>
              </a:rPr>
              <a:t>Biennial tank cleanout</a:t>
            </a:r>
          </a:p>
        </p:txBody>
      </p:sp>
      <p:sp>
        <p:nvSpPr>
          <p:cNvPr id="18" name="TextBox 17"/>
          <p:cNvSpPr txBox="1"/>
          <p:nvPr/>
        </p:nvSpPr>
        <p:spPr>
          <a:xfrm>
            <a:off x="6692609" y="5439397"/>
            <a:ext cx="2110153"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Insert relevant waste codes</a:t>
            </a:r>
          </a:p>
        </p:txBody>
      </p:sp>
    </p:spTree>
    <p:extLst>
      <p:ext uri="{BB962C8B-B14F-4D97-AF65-F5344CB8AC3E}">
        <p14:creationId xmlns:p14="http://schemas.microsoft.com/office/powerpoint/2010/main" val="22589874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Reporting Requirements: What Changes?</a:t>
            </a:r>
          </a:p>
        </p:txBody>
      </p:sp>
      <p:sp>
        <p:nvSpPr>
          <p:cNvPr id="3" name="Content Placeholder 2"/>
          <p:cNvSpPr>
            <a:spLocks noGrp="1"/>
          </p:cNvSpPr>
          <p:nvPr>
            <p:ph idx="1"/>
          </p:nvPr>
        </p:nvSpPr>
        <p:spPr/>
        <p:txBody>
          <a:bodyPr/>
          <a:lstStyle/>
          <a:p>
            <a:pPr marL="82153" indent="0">
              <a:buNone/>
            </a:pPr>
            <a:r>
              <a:rPr lang="en-US" sz="2400" dirty="0"/>
              <a:t>Biennial Reporting</a:t>
            </a:r>
          </a:p>
          <a:p>
            <a:pPr marL="82153" indent="0">
              <a:buNone/>
            </a:pPr>
            <a:endParaRPr lang="en-US" sz="2400" dirty="0"/>
          </a:p>
          <a:p>
            <a:r>
              <a:rPr lang="en-US" dirty="0"/>
              <a:t>Clarifies in regulation that LQGs must complete and submit BR</a:t>
            </a:r>
          </a:p>
          <a:p>
            <a:r>
              <a:rPr lang="en-US" dirty="0"/>
              <a:t>Requires LQGs to provide specific information found in EPA Form 8700–13 A/B rather than citing outdated information previously found at § 262.41 (a)(1)-(8)</a:t>
            </a:r>
          </a:p>
          <a:p>
            <a:pPr lvl="1"/>
            <a:r>
              <a:rPr lang="en-US" dirty="0"/>
              <a:t>Agency will issue FR notice, inform key stakeholders and place notice on EPA website if and when it modifies EPA Form 8700–13 A/B.  </a:t>
            </a:r>
          </a:p>
          <a:p>
            <a:r>
              <a:rPr lang="en-US" dirty="0"/>
              <a:t>Requires in regulation that LQGs identify all of the hazardous wastes they generated throughout the year, not just for months generator was LQG</a:t>
            </a:r>
          </a:p>
          <a:p>
            <a:r>
              <a:rPr lang="en-US" dirty="0"/>
              <a:t>	Note: The Agency did not finalize proposal to change reporting periods. </a:t>
            </a:r>
          </a:p>
          <a:p>
            <a:r>
              <a:rPr lang="en-US" dirty="0"/>
              <a:t>Requires LQGs consolidating VSQG waste to identify volumes and types of wastes but with new source code</a:t>
            </a:r>
          </a:p>
          <a:p>
            <a:r>
              <a:rPr lang="en-US" dirty="0"/>
              <a:t>Requires facilities not storing hazardous wastes prior to recycling to complete BR </a:t>
            </a:r>
          </a:p>
        </p:txBody>
      </p:sp>
      <p:sp>
        <p:nvSpPr>
          <p:cNvPr id="6"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94C70E86-06B1-445E-BA2D-0920DA95CDBC}"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128</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0477785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Reporting Requirements: Why the Changes?</a:t>
            </a:r>
            <a:br>
              <a:rPr lang="en-US" dirty="0"/>
            </a:br>
            <a:endParaRPr lang="en-US" dirty="0"/>
          </a:p>
        </p:txBody>
      </p:sp>
      <p:sp>
        <p:nvSpPr>
          <p:cNvPr id="3" name="Content Placeholder 2"/>
          <p:cNvSpPr>
            <a:spLocks noGrp="1"/>
          </p:cNvSpPr>
          <p:nvPr>
            <p:ph idx="1"/>
          </p:nvPr>
        </p:nvSpPr>
        <p:spPr/>
        <p:txBody>
          <a:bodyPr/>
          <a:lstStyle/>
          <a:p>
            <a:pPr marL="82153" indent="0">
              <a:buNone/>
            </a:pPr>
            <a:r>
              <a:rPr lang="en-US" sz="2400" dirty="0"/>
              <a:t>Biennial Reporting</a:t>
            </a:r>
          </a:p>
          <a:p>
            <a:pPr marL="82153" indent="0">
              <a:buNone/>
            </a:pPr>
            <a:endParaRPr lang="en-US" dirty="0"/>
          </a:p>
          <a:p>
            <a:r>
              <a:rPr lang="en-US" dirty="0"/>
              <a:t>Previous regulation was not clear as to who should complete and submit a BR; (i.e., A generator …. must)</a:t>
            </a:r>
          </a:p>
          <a:p>
            <a:r>
              <a:rPr lang="en-US" dirty="0"/>
              <a:t>EPA had modified information required to be reported in BR instructions over the years but not regulatory text – which is much more time consuming </a:t>
            </a:r>
          </a:p>
          <a:p>
            <a:r>
              <a:rPr lang="en-US" dirty="0"/>
              <a:t>EPA was previously contradictory in what had to be reported; i.e., FR preamble (only months LQG) vs. BR instructions (all months of the year) </a:t>
            </a:r>
          </a:p>
          <a:p>
            <a:r>
              <a:rPr lang="en-US" dirty="0"/>
              <a:t>Previously, EPA did not require BR reports from facilities not storing prior to recycling</a:t>
            </a:r>
          </a:p>
        </p:txBody>
      </p:sp>
      <p:sp>
        <p:nvSpPr>
          <p:cNvPr id="4"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72D8D547-73BC-4F3A-86C1-04ECF8E0FA41}"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129</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05411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Goals of the Final Rule</a:t>
            </a:r>
            <a:endParaRPr lang="en-US" altLang="en-US" dirty="0"/>
          </a:p>
        </p:txBody>
      </p:sp>
      <p:sp>
        <p:nvSpPr>
          <p:cNvPr id="3" name="Content Placeholder 2"/>
          <p:cNvSpPr>
            <a:spLocks noGrp="1"/>
          </p:cNvSpPr>
          <p:nvPr>
            <p:ph idx="1"/>
          </p:nvPr>
        </p:nvSpPr>
        <p:spPr/>
        <p:txBody>
          <a:bodyPr/>
          <a:lstStyle/>
          <a:p>
            <a:pPr marL="82153" indent="0">
              <a:buNone/>
            </a:pPr>
            <a:r>
              <a:rPr lang="en-US" dirty="0"/>
              <a:t>The 2016 HW Generator Improvements Final Rule —</a:t>
            </a:r>
          </a:p>
          <a:p>
            <a:endParaRPr lang="en-US" dirty="0"/>
          </a:p>
          <a:p>
            <a:r>
              <a:rPr lang="en-US" dirty="0"/>
              <a:t>Over 60 changes to Hazardous Waste Generator Program that:</a:t>
            </a:r>
          </a:p>
          <a:p>
            <a:endParaRPr lang="en-US" dirty="0"/>
          </a:p>
          <a:p>
            <a:pPr lvl="1"/>
            <a:r>
              <a:rPr lang="en-US" dirty="0"/>
              <a:t>Reorganizes the regulations to make them more user-friendly and thus enables improved compliance by the regulated community</a:t>
            </a:r>
          </a:p>
          <a:p>
            <a:pPr lvl="1"/>
            <a:endParaRPr lang="en-US" dirty="0"/>
          </a:p>
          <a:p>
            <a:pPr lvl="1"/>
            <a:r>
              <a:rPr lang="en-US" dirty="0"/>
              <a:t>Provides greater flexibility for hazardous waste generators to manage waste in a cost-effective manner through episodic generation and VSQG-LQG consolidation provisions</a:t>
            </a:r>
            <a:br>
              <a:rPr lang="en-US" dirty="0"/>
            </a:br>
            <a:endParaRPr lang="en-US" dirty="0"/>
          </a:p>
          <a:p>
            <a:pPr lvl="1"/>
            <a:r>
              <a:rPr lang="en-US" dirty="0"/>
              <a:t>Strengthens environmental protection by addressing identified gaps in the regulations</a:t>
            </a:r>
          </a:p>
          <a:p>
            <a:pPr lvl="1"/>
            <a:endParaRPr lang="en-US" dirty="0"/>
          </a:p>
          <a:p>
            <a:pPr lvl="1"/>
            <a:r>
              <a:rPr lang="en-US" dirty="0"/>
              <a:t>Clarifies certain components of the hazardous waste generator program to address ambiguities and foster improved compliance</a:t>
            </a:r>
            <a:br>
              <a:rPr lang="en-US" dirty="0"/>
            </a:br>
            <a:endParaRPr lang="en-US" dirty="0"/>
          </a:p>
          <a:p>
            <a:pPr lvl="1"/>
            <a:endParaRPr lang="en-US" dirty="0"/>
          </a:p>
          <a:p>
            <a:pPr lvl="1"/>
            <a:endParaRPr lang="en-US" dirty="0"/>
          </a:p>
          <a:p>
            <a:pPr lvl="1"/>
            <a:endParaRPr lang="en-US" dirty="0"/>
          </a:p>
          <a:p>
            <a:endParaRPr lang="en-US" dirty="0"/>
          </a:p>
          <a:p>
            <a:endParaRPr lang="en-US" dirty="0"/>
          </a:p>
          <a:p>
            <a:pPr lvl="1"/>
            <a:endParaRPr lang="en-US" dirty="0"/>
          </a:p>
          <a:p>
            <a:pPr lvl="1"/>
            <a:endParaRPr lang="en-US" dirty="0"/>
          </a:p>
          <a:p>
            <a:pPr lvl="1"/>
            <a:endParaRPr lang="en-US" dirty="0"/>
          </a:p>
        </p:txBody>
      </p:sp>
      <p:sp>
        <p:nvSpPr>
          <p:cNvPr id="32772" name="Slide Number Placeholder 3"/>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4DF0628A-5C79-4AD2-AA17-72F93C9F25A1}" type="slidenum">
              <a:rPr kumimoji="0" lang="en-US" altLang="en-US" sz="18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13</a:t>
            </a:fld>
            <a:endParaRPr kumimoji="0" lang="en-US" altLang="en-US" sz="18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261274345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7" y="761501"/>
            <a:ext cx="11142134" cy="5655628"/>
          </a:xfrm>
          <a:prstGeom prst="rect">
            <a:avLst/>
          </a:prstGeom>
        </p:spPr>
      </p:pic>
      <p:pic>
        <p:nvPicPr>
          <p:cNvPr id="5" name="Picture 4"/>
          <p:cNvPicPr>
            <a:picLocks noChangeAspect="1"/>
          </p:cNvPicPr>
          <p:nvPr/>
        </p:nvPicPr>
        <p:blipFill>
          <a:blip r:embed="rId3"/>
          <a:stretch>
            <a:fillRect/>
          </a:stretch>
        </p:blipFill>
        <p:spPr>
          <a:xfrm>
            <a:off x="2215868" y="2281028"/>
            <a:ext cx="586154" cy="608699"/>
          </a:xfrm>
          <a:prstGeom prst="rect">
            <a:avLst/>
          </a:prstGeom>
        </p:spPr>
      </p:pic>
      <p:sp>
        <p:nvSpPr>
          <p:cNvPr id="6" name="TextBox 5"/>
          <p:cNvSpPr txBox="1"/>
          <p:nvPr/>
        </p:nvSpPr>
        <p:spPr>
          <a:xfrm>
            <a:off x="392947" y="3845819"/>
            <a:ext cx="2110153" cy="156966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Assuming facility has ID #, check this box</a:t>
            </a:r>
          </a:p>
        </p:txBody>
      </p:sp>
      <p:sp>
        <p:nvSpPr>
          <p:cNvPr id="7" name="AutoShape 4"/>
          <p:cNvSpPr>
            <a:spLocks noChangeArrowheads="1"/>
          </p:cNvSpPr>
          <p:nvPr/>
        </p:nvSpPr>
        <p:spPr bwMode="auto">
          <a:xfrm rot="6651543">
            <a:off x="1577577" y="3068795"/>
            <a:ext cx="1276579" cy="304800"/>
          </a:xfrm>
          <a:prstGeom prst="leftArrow">
            <a:avLst>
              <a:gd name="adj1" fmla="val 50000"/>
              <a:gd name="adj2" fmla="val 100000"/>
            </a:avLst>
          </a:prstGeom>
          <a:ln>
            <a:headEnd/>
            <a:tailEnd/>
          </a:ln>
        </p:spPr>
        <p:style>
          <a:lnRef idx="1">
            <a:schemeClr val="accent1"/>
          </a:lnRef>
          <a:fillRef idx="2">
            <a:schemeClr val="accent1"/>
          </a:fillRef>
          <a:effectRef idx="1">
            <a:schemeClr val="accent1"/>
          </a:effectRef>
          <a:fontRef idx="minor">
            <a:schemeClr val="dk1"/>
          </a:fontRef>
        </p:style>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8" name="TextBox 7"/>
          <p:cNvSpPr txBox="1"/>
          <p:nvPr/>
        </p:nvSpPr>
        <p:spPr>
          <a:xfrm>
            <a:off x="392947" y="609600"/>
            <a:ext cx="9275986" cy="400110"/>
          </a:xfrm>
          <a:prstGeom prst="rect">
            <a:avLst/>
          </a:prstGeom>
          <a:noFill/>
        </p:spPr>
        <p:txBody>
          <a:bodyPr wrap="square" rtlCol="0">
            <a:spAutoFit/>
          </a:bodyPr>
          <a:lstStyle/>
          <a:p>
            <a:r>
              <a:rPr lang="en-US" sz="2000" dirty="0"/>
              <a:t>Recycler Who Needs to Notify (because they don’t store prior to recycling)</a:t>
            </a:r>
          </a:p>
        </p:txBody>
      </p:sp>
    </p:spTree>
    <p:extLst>
      <p:ext uri="{BB962C8B-B14F-4D97-AF65-F5344CB8AC3E}">
        <p14:creationId xmlns:p14="http://schemas.microsoft.com/office/powerpoint/2010/main" val="20081121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New Reporting Requirements: What Changes?</a:t>
            </a:r>
          </a:p>
        </p:txBody>
      </p:sp>
      <p:graphicFrame>
        <p:nvGraphicFramePr>
          <p:cNvPr id="4" name="Content Placeholder 3"/>
          <p:cNvGraphicFramePr>
            <a:graphicFrameLocks noGrp="1"/>
          </p:cNvGraphicFramePr>
          <p:nvPr>
            <p:ph idx="1"/>
            <p:extLst/>
          </p:nvPr>
        </p:nvGraphicFramePr>
        <p:xfrm>
          <a:off x="2875546" y="3738628"/>
          <a:ext cx="7687303" cy="1016762"/>
        </p:xfrm>
        <a:graphic>
          <a:graphicData uri="http://schemas.openxmlformats.org/drawingml/2006/table">
            <a:tbl>
              <a:tblPr/>
              <a:tblGrid>
                <a:gridCol w="962007">
                  <a:extLst>
                    <a:ext uri="{9D8B030D-6E8A-4147-A177-3AD203B41FA5}">
                      <a16:colId xmlns:a16="http://schemas.microsoft.com/office/drawing/2014/main" val="3858493969"/>
                    </a:ext>
                  </a:extLst>
                </a:gridCol>
                <a:gridCol w="558749">
                  <a:extLst>
                    <a:ext uri="{9D8B030D-6E8A-4147-A177-3AD203B41FA5}">
                      <a16:colId xmlns:a16="http://schemas.microsoft.com/office/drawing/2014/main" val="3667138131"/>
                    </a:ext>
                  </a:extLst>
                </a:gridCol>
                <a:gridCol w="6166547">
                  <a:extLst>
                    <a:ext uri="{9D8B030D-6E8A-4147-A177-3AD203B41FA5}">
                      <a16:colId xmlns:a16="http://schemas.microsoft.com/office/drawing/2014/main" val="1563819923"/>
                    </a:ext>
                  </a:extLst>
                </a:gridCol>
              </a:tblGrid>
              <a:tr h="282905">
                <a:tc>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Symbol" panose="05050102010706020507" pitchFamily="18" charset="2"/>
                        </a:rPr>
                        <a:t></a:t>
                      </a:r>
                      <a:endParaRPr lang="en-US" sz="2400" kern="1400">
                        <a:ln>
                          <a:noFill/>
                        </a:ln>
                        <a:solidFill>
                          <a:srgbClr val="000000"/>
                        </a:solidFill>
                        <a:effectLst/>
                        <a:latin typeface="Calibri" panose="020F0502020204030204" pitchFamily="34" charset="0"/>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Calibri" panose="020F0502020204030204" pitchFamily="34" charset="0"/>
                        </a:rPr>
                        <a:t>a. Recycler who stores prior to recycling</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448812"/>
                  </a:ext>
                </a:extLst>
              </a:tr>
              <a:tr h="269481">
                <a:tc>
                  <a:txBody>
                    <a:bodyPr/>
                    <a:lstStyle/>
                    <a:p>
                      <a:pPr marR="0" indent="0" algn="ctr" rtl="0">
                        <a:lnSpc>
                          <a:spcPct val="119000"/>
                        </a:lnSpc>
                        <a:spcBef>
                          <a:spcPts val="0"/>
                        </a:spcBef>
                        <a:spcAft>
                          <a:spcPts val="600"/>
                        </a:spcAft>
                      </a:pPr>
                      <a:r>
                        <a:rPr lang="en-US" sz="1000" kern="1400">
                          <a:ln>
                            <a:noFill/>
                          </a:ln>
                          <a:solidFill>
                            <a:srgbClr val="000000"/>
                          </a:solidFill>
                          <a:effectLst/>
                          <a:latin typeface="Calibri" panose="020F0502020204030204" pitchFamily="34" charset="0"/>
                        </a:rPr>
                        <a:t> </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Symbol" panose="05050102010706020507" pitchFamily="18" charset="2"/>
                        </a:rPr>
                        <a:t></a:t>
                      </a:r>
                      <a:endParaRPr lang="en-US" sz="2400" kern="1400">
                        <a:ln>
                          <a:noFill/>
                        </a:ln>
                        <a:solidFill>
                          <a:srgbClr val="000000"/>
                        </a:solidFill>
                        <a:effectLst/>
                        <a:latin typeface="Calibri" panose="020F0502020204030204" pitchFamily="34" charset="0"/>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Calibri" panose="020F0502020204030204" pitchFamily="34" charset="0"/>
                        </a:rPr>
                        <a:t>b. Recycler who does not store prior to recycling</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25422"/>
                  </a:ext>
                </a:extLst>
              </a:tr>
            </a:tbl>
          </a:graphicData>
        </a:graphic>
      </p:graphicFrame>
      <p:sp>
        <p:nvSpPr>
          <p:cNvPr id="5" name="Control 1"/>
          <p:cNvSpPr>
            <a:spLocks noChangeArrowheads="1" noChangeShapeType="1"/>
          </p:cNvSpPr>
          <p:nvPr/>
        </p:nvSpPr>
        <p:spPr bwMode="auto">
          <a:xfrm>
            <a:off x="695325" y="6800850"/>
            <a:ext cx="6381750" cy="5524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6" name="Table 5"/>
          <p:cNvGraphicFramePr>
            <a:graphicFrameLocks noGrp="1"/>
          </p:cNvGraphicFramePr>
          <p:nvPr>
            <p:extLst>
              <p:ext uri="{D42A27DB-BD31-4B8C-83A1-F6EECF244321}">
                <p14:modId xmlns:p14="http://schemas.microsoft.com/office/powerpoint/2010/main" val="1181252007"/>
              </p:ext>
            </p:extLst>
          </p:nvPr>
        </p:nvGraphicFramePr>
        <p:xfrm>
          <a:off x="2875547" y="3220278"/>
          <a:ext cx="7687303" cy="508381"/>
        </p:xfrm>
        <a:graphic>
          <a:graphicData uri="http://schemas.openxmlformats.org/drawingml/2006/table">
            <a:tbl>
              <a:tblPr/>
              <a:tblGrid>
                <a:gridCol w="1523458">
                  <a:extLst>
                    <a:ext uri="{9D8B030D-6E8A-4147-A177-3AD203B41FA5}">
                      <a16:colId xmlns:a16="http://schemas.microsoft.com/office/drawing/2014/main" val="3378420942"/>
                    </a:ext>
                  </a:extLst>
                </a:gridCol>
                <a:gridCol w="6163845">
                  <a:extLst>
                    <a:ext uri="{9D8B030D-6E8A-4147-A177-3AD203B41FA5}">
                      <a16:colId xmlns:a16="http://schemas.microsoft.com/office/drawing/2014/main" val="1037890472"/>
                    </a:ext>
                  </a:extLst>
                </a:gridCol>
              </a:tblGrid>
              <a:tr h="357809">
                <a:tc>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Calibri" panose="020F0502020204030204" pitchFamily="34" charset="0"/>
                        </a:rPr>
                        <a:t>Y  </a:t>
                      </a:r>
                      <a:r>
                        <a:rPr lang="en-US" sz="2400" kern="1400" dirty="0">
                          <a:ln>
                            <a:noFill/>
                          </a:ln>
                          <a:solidFill>
                            <a:srgbClr val="000000"/>
                          </a:solidFill>
                          <a:effectLst/>
                          <a:latin typeface="Symbol" panose="05050102010706020507" pitchFamily="18" charset="2"/>
                        </a:rPr>
                        <a:t></a:t>
                      </a:r>
                      <a:r>
                        <a:rPr lang="en-US" sz="2400" kern="1400" dirty="0">
                          <a:ln>
                            <a:noFill/>
                          </a:ln>
                          <a:solidFill>
                            <a:srgbClr val="000000"/>
                          </a:solidFill>
                          <a:effectLst/>
                          <a:latin typeface="Calibri" panose="020F0502020204030204" pitchFamily="34" charset="0"/>
                        </a:rPr>
                        <a:t>     N  </a:t>
                      </a:r>
                      <a:r>
                        <a:rPr lang="en-US" sz="2400" kern="1400" dirty="0">
                          <a:ln>
                            <a:noFill/>
                          </a:ln>
                          <a:solidFill>
                            <a:srgbClr val="000000"/>
                          </a:solidFill>
                          <a:effectLst/>
                          <a:latin typeface="Symbol" panose="05050102010706020507" pitchFamily="18" charset="2"/>
                        </a:rPr>
                        <a:t></a:t>
                      </a:r>
                      <a:endParaRPr lang="en-US" sz="2400" kern="1400" dirty="0">
                        <a:ln>
                          <a:noFill/>
                        </a:ln>
                        <a:solidFill>
                          <a:srgbClr val="000000"/>
                        </a:solidFill>
                        <a:effectLst/>
                        <a:latin typeface="Calibri" panose="020F0502020204030204" pitchFamily="34" charset="0"/>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75000"/>
                        </a:lnSpc>
                        <a:spcBef>
                          <a:spcPts val="0"/>
                        </a:spcBef>
                        <a:spcAft>
                          <a:spcPts val="600"/>
                        </a:spcAft>
                      </a:pPr>
                      <a:r>
                        <a:rPr lang="en-US" sz="2400" kern="1400" dirty="0">
                          <a:ln>
                            <a:noFill/>
                          </a:ln>
                          <a:solidFill>
                            <a:srgbClr val="000000"/>
                          </a:solidFill>
                          <a:effectLst/>
                          <a:latin typeface="Calibri" panose="020F0502020204030204" pitchFamily="34" charset="0"/>
                        </a:rPr>
                        <a:t>6. Recycler of Hazardous Waste</a:t>
                      </a: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660040784"/>
                  </a:ext>
                </a:extLst>
              </a:tr>
            </a:tbl>
          </a:graphicData>
        </a:graphic>
      </p:graphicFrame>
      <p:sp>
        <p:nvSpPr>
          <p:cNvPr id="7" name="Control 2"/>
          <p:cNvSpPr>
            <a:spLocks noChangeArrowheads="1" noChangeShapeType="1"/>
          </p:cNvSpPr>
          <p:nvPr/>
        </p:nvSpPr>
        <p:spPr bwMode="auto">
          <a:xfrm>
            <a:off x="3608388" y="10423525"/>
            <a:ext cx="6373812" cy="25241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8" name="Picture 7"/>
          <p:cNvPicPr>
            <a:picLocks noChangeAspect="1"/>
          </p:cNvPicPr>
          <p:nvPr/>
        </p:nvPicPr>
        <p:blipFill>
          <a:blip r:embed="rId2"/>
          <a:stretch>
            <a:fillRect/>
          </a:stretch>
        </p:blipFill>
        <p:spPr>
          <a:xfrm>
            <a:off x="3022234" y="3212572"/>
            <a:ext cx="586154" cy="608699"/>
          </a:xfrm>
          <a:prstGeom prst="rect">
            <a:avLst/>
          </a:prstGeom>
        </p:spPr>
      </p:pic>
      <p:sp>
        <p:nvSpPr>
          <p:cNvPr id="10" name="TextBox 9"/>
          <p:cNvSpPr txBox="1"/>
          <p:nvPr/>
        </p:nvSpPr>
        <p:spPr>
          <a:xfrm>
            <a:off x="446149" y="3212572"/>
            <a:ext cx="2110153" cy="193899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Check both boxes if a you are a recycler who doesn’t store</a:t>
            </a:r>
          </a:p>
        </p:txBody>
      </p:sp>
      <p:pic>
        <p:nvPicPr>
          <p:cNvPr id="12" name="Picture 11"/>
          <p:cNvPicPr>
            <a:picLocks noChangeAspect="1"/>
          </p:cNvPicPr>
          <p:nvPr/>
        </p:nvPicPr>
        <p:blipFill>
          <a:blip r:embed="rId2"/>
          <a:stretch>
            <a:fillRect/>
          </a:stretch>
        </p:blipFill>
        <p:spPr>
          <a:xfrm>
            <a:off x="3836988" y="4209904"/>
            <a:ext cx="586154" cy="608699"/>
          </a:xfrm>
          <a:prstGeom prst="rect">
            <a:avLst/>
          </a:prstGeom>
        </p:spPr>
      </p:pic>
      <p:sp>
        <p:nvSpPr>
          <p:cNvPr id="14" name="TextBox 13"/>
          <p:cNvSpPr txBox="1"/>
          <p:nvPr/>
        </p:nvSpPr>
        <p:spPr>
          <a:xfrm>
            <a:off x="609600" y="1730439"/>
            <a:ext cx="8830962"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Facilities Not Storing Hazardous Wastes Prior to Recycling:</a:t>
            </a:r>
            <a:br>
              <a:rPr kumimoji="0" lang="en-US" sz="2400" b="0" i="0" u="none" strike="noStrike" kern="0" cap="none" spc="0" normalizeH="0" baseline="0" noProof="0" dirty="0">
                <a:ln>
                  <a:noFill/>
                </a:ln>
                <a:solidFill>
                  <a:sysClr val="windowText" lastClr="000000"/>
                </a:solidFill>
                <a:effectLst/>
                <a:uLnTx/>
                <a:uFillTx/>
              </a:rPr>
            </a:br>
            <a:r>
              <a:rPr kumimoji="0" lang="en-US" sz="2400" b="0" i="0" u="none" strike="noStrike" kern="0" cap="none" spc="0" normalizeH="0" baseline="0" noProof="0" dirty="0">
                <a:ln>
                  <a:noFill/>
                </a:ln>
                <a:solidFill>
                  <a:sysClr val="windowText" lastClr="000000"/>
                </a:solidFill>
                <a:effectLst/>
                <a:uLnTx/>
                <a:uFillTx/>
              </a:rPr>
              <a:t>Changes to Site ID Form as part of BR submission</a:t>
            </a:r>
          </a:p>
        </p:txBody>
      </p:sp>
      <p:sp>
        <p:nvSpPr>
          <p:cNvPr id="15"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C768D44A-96A4-4578-AB2E-E00340F1BD07}"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131</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7273570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Reporting Requirements: What Changes?</a:t>
            </a:r>
          </a:p>
        </p:txBody>
      </p:sp>
      <p:sp>
        <p:nvSpPr>
          <p:cNvPr id="3" name="Content Placeholder 2"/>
          <p:cNvSpPr>
            <a:spLocks noGrp="1"/>
          </p:cNvSpPr>
          <p:nvPr>
            <p:ph idx="1"/>
          </p:nvPr>
        </p:nvSpPr>
        <p:spPr/>
        <p:txBody>
          <a:bodyPr/>
          <a:lstStyle/>
          <a:p>
            <a:pPr marL="82153" indent="0">
              <a:buNone/>
            </a:pPr>
            <a:r>
              <a:rPr lang="en-US" sz="2400" dirty="0"/>
              <a:t>Closure</a:t>
            </a:r>
          </a:p>
          <a:p>
            <a:r>
              <a:rPr lang="en-US" dirty="0"/>
              <a:t>Closure of waste accumulation area – Require LQGs to place notice in their operating record within 30 days after closure identifying location of unit within facility; or meet closure performance standards and notify EPA.</a:t>
            </a:r>
          </a:p>
          <a:p>
            <a:r>
              <a:rPr lang="en-US" dirty="0"/>
              <a:t>Closure of facility – </a:t>
            </a:r>
          </a:p>
          <a:p>
            <a:pPr lvl="1"/>
            <a:r>
              <a:rPr lang="en-US" dirty="0"/>
              <a:t>Notify EPA or authorized state no later than 30 days prior to closing facility, and</a:t>
            </a:r>
          </a:p>
          <a:p>
            <a:pPr lvl="1"/>
            <a:r>
              <a:rPr lang="en-US" dirty="0"/>
              <a:t>Notify EPA or authorized state within 90 days after closing facility that it has complied with closure performance standards or notify if it can’t clean close</a:t>
            </a:r>
          </a:p>
          <a:p>
            <a:pPr lvl="1"/>
            <a:r>
              <a:rPr lang="en-US" dirty="0"/>
              <a:t>LQG can request extension but must notify EPA or authorized state within 75 days after closing facility</a:t>
            </a:r>
          </a:p>
          <a:p>
            <a:endParaRPr lang="en-US" dirty="0"/>
          </a:p>
        </p:txBody>
      </p:sp>
      <p:sp>
        <p:nvSpPr>
          <p:cNvPr id="6"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389A658C-34F2-4691-8098-7F98774EB274}"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132</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6730096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8" y="365124"/>
            <a:ext cx="11642271" cy="6329589"/>
          </a:xfrm>
        </p:spPr>
      </p:pic>
      <p:pic>
        <p:nvPicPr>
          <p:cNvPr id="6" name="Picture 5"/>
          <p:cNvPicPr>
            <a:picLocks noChangeAspect="1"/>
          </p:cNvPicPr>
          <p:nvPr/>
        </p:nvPicPr>
        <p:blipFill>
          <a:blip r:embed="rId3"/>
          <a:stretch>
            <a:fillRect/>
          </a:stretch>
        </p:blipFill>
        <p:spPr>
          <a:xfrm>
            <a:off x="859326" y="3019141"/>
            <a:ext cx="586154" cy="608699"/>
          </a:xfrm>
          <a:prstGeom prst="rect">
            <a:avLst/>
          </a:prstGeom>
        </p:spPr>
      </p:pic>
      <p:sp>
        <p:nvSpPr>
          <p:cNvPr id="3" name="TextBox 2"/>
          <p:cNvSpPr txBox="1"/>
          <p:nvPr/>
        </p:nvSpPr>
        <p:spPr>
          <a:xfrm>
            <a:off x="4800601" y="3638785"/>
            <a:ext cx="12954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rPr>
              <a:t>06/26/2017</a:t>
            </a:r>
          </a:p>
        </p:txBody>
      </p:sp>
      <p:pic>
        <p:nvPicPr>
          <p:cNvPr id="8" name="Picture 7"/>
          <p:cNvPicPr>
            <a:picLocks noChangeAspect="1"/>
          </p:cNvPicPr>
          <p:nvPr/>
        </p:nvPicPr>
        <p:blipFill>
          <a:blip r:embed="rId3"/>
          <a:stretch>
            <a:fillRect/>
          </a:stretch>
        </p:blipFill>
        <p:spPr>
          <a:xfrm>
            <a:off x="1980747" y="3519101"/>
            <a:ext cx="586154" cy="608699"/>
          </a:xfrm>
          <a:prstGeom prst="rect">
            <a:avLst/>
          </a:prstGeom>
        </p:spPr>
      </p:pic>
      <p:sp>
        <p:nvSpPr>
          <p:cNvPr id="10" name="TextBox 9"/>
          <p:cNvSpPr txBox="1"/>
          <p:nvPr/>
        </p:nvSpPr>
        <p:spPr>
          <a:xfrm>
            <a:off x="3727939" y="3068152"/>
            <a:ext cx="6717323"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If check yes, only fill out a, b, or c </a:t>
            </a:r>
            <a:r>
              <a:rPr kumimoji="0" lang="en-US" sz="1400" b="0" i="0" u="none" strike="noStrike" kern="0" cap="none" spc="0" normalizeH="0" baseline="0" noProof="0" dirty="0">
                <a:ln>
                  <a:noFill/>
                </a:ln>
                <a:solidFill>
                  <a:sysClr val="windowText" lastClr="000000"/>
                </a:solidFill>
                <a:effectLst/>
                <a:uLnTx/>
                <a:uFillTx/>
              </a:rPr>
              <a:t>depending</a:t>
            </a:r>
            <a:r>
              <a:rPr kumimoji="0" lang="en-US" sz="1800" b="0" i="0" u="none" strike="noStrike" kern="0" cap="none" spc="0" normalizeH="0" baseline="0" noProof="0" dirty="0">
                <a:ln>
                  <a:noFill/>
                </a:ln>
                <a:solidFill>
                  <a:sysClr val="windowText" lastClr="000000"/>
                </a:solidFill>
                <a:effectLst/>
                <a:uLnTx/>
                <a:uFillTx/>
              </a:rPr>
              <a:t> on your closure stage</a:t>
            </a:r>
          </a:p>
        </p:txBody>
      </p:sp>
      <p:sp>
        <p:nvSpPr>
          <p:cNvPr id="9"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96FF553B-F295-4842-8520-92177C71483B}"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133</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0085298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Reporting Requirements: What Changes?</a:t>
            </a:r>
            <a:endParaRPr lang="en-US" sz="3600" b="1" dirty="0"/>
          </a:p>
        </p:txBody>
      </p:sp>
      <p:sp>
        <p:nvSpPr>
          <p:cNvPr id="3" name="Content Placeholder 2"/>
          <p:cNvSpPr>
            <a:spLocks noGrp="1"/>
          </p:cNvSpPr>
          <p:nvPr>
            <p:ph idx="1"/>
          </p:nvPr>
        </p:nvSpPr>
        <p:spPr/>
        <p:txBody>
          <a:bodyPr/>
          <a:lstStyle/>
          <a:p>
            <a:pPr marL="82153" indent="0">
              <a:buNone/>
              <a:defRPr/>
            </a:pPr>
            <a:r>
              <a:rPr lang="en-US" sz="2400" dirty="0"/>
              <a:t>Emergency Response</a:t>
            </a:r>
          </a:p>
          <a:p>
            <a:pPr marL="82153" indent="0">
              <a:buNone/>
              <a:defRPr/>
            </a:pPr>
            <a:endParaRPr lang="en-US" sz="2400" dirty="0"/>
          </a:p>
          <a:p>
            <a:pPr marL="82153" indent="0">
              <a:buNone/>
              <a:defRPr/>
            </a:pPr>
            <a:r>
              <a:rPr lang="en-US" sz="2400" dirty="0"/>
              <a:t>As part of regulations, requires LQGs to submit Contingency Plan Quick Reference Guide to local emergency responders</a:t>
            </a:r>
          </a:p>
          <a:p>
            <a:pPr marL="82153" indent="0">
              <a:buNone/>
              <a:defRPr/>
            </a:pPr>
            <a:endParaRPr lang="en-US" sz="1600" dirty="0"/>
          </a:p>
          <a:p>
            <a:pPr>
              <a:defRPr/>
            </a:pPr>
            <a:r>
              <a:rPr lang="en-US" sz="2000" b="1" dirty="0"/>
              <a:t>Contents of the Quick Reference Guide (eight elements)</a:t>
            </a:r>
            <a:endParaRPr lang="en-US" sz="1000" b="1" dirty="0"/>
          </a:p>
          <a:p>
            <a:pPr marL="82153" indent="0">
              <a:buNone/>
              <a:defRPr/>
            </a:pPr>
            <a:endParaRPr lang="en-US" sz="1050" b="1" dirty="0"/>
          </a:p>
          <a:p>
            <a:pPr lvl="1">
              <a:defRPr/>
            </a:pPr>
            <a:r>
              <a:rPr lang="en-US" sz="1800" dirty="0"/>
              <a:t>Types/names of hazardous waste and associated hazards</a:t>
            </a:r>
          </a:p>
          <a:p>
            <a:pPr lvl="1">
              <a:defRPr/>
            </a:pPr>
            <a:r>
              <a:rPr lang="en-US" sz="1800" dirty="0"/>
              <a:t>Estimated maximum amounts of hazardous wastes</a:t>
            </a:r>
          </a:p>
          <a:p>
            <a:pPr lvl="1">
              <a:defRPr/>
            </a:pPr>
            <a:r>
              <a:rPr lang="en-US" sz="1800" dirty="0"/>
              <a:t>Hazardous wastes requiring unique/special treatment </a:t>
            </a:r>
          </a:p>
          <a:p>
            <a:pPr lvl="1">
              <a:defRPr/>
            </a:pPr>
            <a:r>
              <a:rPr lang="en-US" sz="1800" dirty="0"/>
              <a:t>Map showing where hazardous wastes are generated, accumulated or treated at the facility</a:t>
            </a:r>
          </a:p>
          <a:p>
            <a:pPr lvl="1">
              <a:defRPr/>
            </a:pPr>
            <a:r>
              <a:rPr lang="en-US" sz="1800" dirty="0"/>
              <a:t>Map of facility and surroundings to identify routes of access and evacuation</a:t>
            </a:r>
          </a:p>
          <a:p>
            <a:pPr lvl="1">
              <a:defRPr/>
            </a:pPr>
            <a:r>
              <a:rPr lang="en-US" sz="1800" dirty="0"/>
              <a:t>Location of water supply</a:t>
            </a:r>
          </a:p>
          <a:p>
            <a:pPr lvl="1">
              <a:defRPr/>
            </a:pPr>
            <a:r>
              <a:rPr lang="en-US" sz="1800" dirty="0"/>
              <a:t>Identification of on-site notification systems</a:t>
            </a:r>
          </a:p>
          <a:p>
            <a:pPr lvl="1">
              <a:defRPr/>
            </a:pPr>
            <a:r>
              <a:rPr lang="en-US" sz="1800" dirty="0"/>
              <a:t>Name of emergency coordinator(s) or listed staffed position(s) and 7/24-hour emergency telephone number(s)</a:t>
            </a:r>
          </a:p>
          <a:p>
            <a:endParaRPr lang="en-US" dirty="0"/>
          </a:p>
        </p:txBody>
      </p:sp>
      <p:sp>
        <p:nvSpPr>
          <p:cNvPr id="4" name="Slide Number Placeholder 3"/>
          <p:cNvSpPr>
            <a:spLocks noGrp="1"/>
          </p:cNvSpPr>
          <p:nvPr>
            <p:ph type="sldNum" sz="quarter" idx="12"/>
          </p:nvPr>
        </p:nvSpPr>
        <p:spPr>
          <a:xfrm>
            <a:off x="10898717" y="1588"/>
            <a:ext cx="1016000" cy="366712"/>
          </a:xfrm>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A9B3EE32-62D4-44DD-AC43-C78A7A5F2D91}" type="slidenum">
              <a:rPr kumimoji="0" lang="en-US" altLang="en-US" sz="1800" b="0" i="0" u="none" strike="noStrike" kern="0" cap="none" spc="0" normalizeH="0" baseline="0" noProof="0" smtClean="0">
                <a:ln>
                  <a:noFill/>
                </a:ln>
                <a:solidFill>
                  <a:prstClr val="white"/>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134</a:t>
            </a:fld>
            <a:endParaRPr kumimoji="0" lang="en-US" altLang="en-US" sz="1800" b="0" i="0" u="none" strike="noStrike" kern="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1998295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Module 6 - Implementation and State Adoption</a:t>
            </a:r>
            <a:endParaRPr lang="en-US" sz="3200" dirty="0">
              <a:solidFill>
                <a:srgbClr val="000000"/>
              </a:solidFill>
              <a:latin typeface="Calibri Light"/>
            </a:endParaRPr>
          </a:p>
        </p:txBody>
      </p:sp>
      <p:sp>
        <p:nvSpPr>
          <p:cNvPr id="3" name="Subtitle 2"/>
          <p:cNvSpPr>
            <a:spLocks noGrp="1"/>
          </p:cNvSpPr>
          <p:nvPr>
            <p:ph type="subTitle" idx="4294967295"/>
          </p:nvPr>
        </p:nvSpPr>
        <p:spPr>
          <a:xfrm>
            <a:off x="609600" y="3134369"/>
            <a:ext cx="6604000" cy="2722734"/>
          </a:xfrm>
        </p:spPr>
        <p:txBody>
          <a:bodyPr vert="horz" lIns="91440" tIns="45720" rIns="91440" bIns="45720" rtlCol="0" anchor="t">
            <a:noAutofit/>
          </a:bodyPr>
          <a:lstStyle/>
          <a:p>
            <a:pPr marL="82153" indent="0">
              <a:buNone/>
            </a:pPr>
            <a:r>
              <a:rPr lang="en-US" sz="2400" u="sng" dirty="0"/>
              <a:t>Contents of Module 6</a:t>
            </a:r>
            <a:endParaRPr lang="en-US" sz="2800" u="sng" dirty="0">
              <a:solidFill>
                <a:srgbClr val="000000"/>
              </a:solidFill>
              <a:latin typeface="Calibri"/>
            </a:endParaRPr>
          </a:p>
          <a:p>
            <a:r>
              <a:rPr lang="en-US" sz="2400" dirty="0"/>
              <a:t>Revisions to </a:t>
            </a:r>
            <a:r>
              <a:rPr lang="en-US" sz="2400" dirty="0">
                <a:solidFill>
                  <a:srgbClr val="000000"/>
                </a:solidFill>
                <a:latin typeface="Calibri"/>
              </a:rPr>
              <a:t>§ </a:t>
            </a:r>
            <a:r>
              <a:rPr lang="en-US" sz="2400" dirty="0"/>
              <a:t>262.10</a:t>
            </a:r>
            <a:endParaRPr lang="en-US" sz="2800" dirty="0"/>
          </a:p>
          <a:p>
            <a:r>
              <a:rPr lang="en-US" sz="2400" dirty="0"/>
              <a:t>State Adoption</a:t>
            </a:r>
            <a:endParaRPr lang="en-US" sz="2800" dirty="0"/>
          </a:p>
          <a:p>
            <a:r>
              <a:rPr lang="en-US" sz="2400" dirty="0"/>
              <a:t>Stringency of the Final Rule</a:t>
            </a:r>
            <a:endParaRPr lang="en-US" sz="2800" dirty="0"/>
          </a:p>
          <a:p>
            <a:r>
              <a:rPr lang="en-US" sz="2400" dirty="0"/>
              <a:t>EPA Resources</a:t>
            </a:r>
            <a:endParaRPr lang="en-US" sz="2800" dirty="0"/>
          </a:p>
          <a:p>
            <a:r>
              <a:rPr lang="en-US" sz="2400" dirty="0"/>
              <a:t>Contacts</a:t>
            </a:r>
            <a:endParaRPr lang="en-US" sz="28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F1B4FFA-B6B2-4B07-B4F0-2D14C68884A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135</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8477331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Revisions to § 262.10</a:t>
            </a:r>
          </a:p>
        </p:txBody>
      </p:sp>
      <p:sp>
        <p:nvSpPr>
          <p:cNvPr id="3" name="Content Placeholder 2"/>
          <p:cNvSpPr>
            <a:spLocks noGrp="1"/>
          </p:cNvSpPr>
          <p:nvPr>
            <p:ph idx="1"/>
          </p:nvPr>
        </p:nvSpPr>
        <p:spPr/>
        <p:txBody>
          <a:bodyPr/>
          <a:lstStyle/>
          <a:p>
            <a:r>
              <a:rPr lang="en-US" dirty="0"/>
              <a:t>§ 262.10(a)-(l) has been revised in a variety of ways to clarify the structure of the regulations and remove obsolete provisions. </a:t>
            </a:r>
          </a:p>
          <a:p>
            <a:r>
              <a:rPr lang="en-US" dirty="0"/>
              <a:t>Obsolete provisions being removed are— </a:t>
            </a:r>
          </a:p>
          <a:p>
            <a:pPr lvl="1"/>
            <a:r>
              <a:rPr lang="en-US" dirty="0"/>
              <a:t>§ 262.10(c)—outdated provision from the early days of RCRA when the regulations distinguished between generators that shipped off-site for management and those that were also RCRA-designated facilities</a:t>
            </a:r>
          </a:p>
          <a:p>
            <a:pPr lvl="1"/>
            <a:r>
              <a:rPr lang="en-US" dirty="0"/>
              <a:t>§ 262.10(j)—Laboratory XL regulations</a:t>
            </a:r>
          </a:p>
          <a:p>
            <a:r>
              <a:rPr lang="en-US" dirty="0"/>
              <a:t>§§ 262.10(b), (d), and (l) are updated to reflect the new structure of the regulations, but still point generators to counting requirements, import and export requirements, and regulations for academic laboratories</a:t>
            </a:r>
          </a:p>
          <a:p>
            <a:r>
              <a:rPr lang="en-US" dirty="0"/>
              <a:t>§§ 262.10(e), (f), (h), &amp; (</a:t>
            </a:r>
            <a:r>
              <a:rPr lang="en-US" dirty="0" err="1"/>
              <a:t>i</a:t>
            </a:r>
            <a:r>
              <a:rPr lang="en-US" dirty="0"/>
              <a:t>) are unchanged</a:t>
            </a:r>
          </a:p>
          <a:p>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136</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87743175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Revisions to § 262.10</a:t>
            </a:r>
          </a:p>
        </p:txBody>
      </p:sp>
      <p:sp>
        <p:nvSpPr>
          <p:cNvPr id="3" name="Content Placeholder 2"/>
          <p:cNvSpPr>
            <a:spLocks noGrp="1"/>
          </p:cNvSpPr>
          <p:nvPr>
            <p:ph idx="1"/>
          </p:nvPr>
        </p:nvSpPr>
        <p:spPr/>
        <p:txBody>
          <a:bodyPr/>
          <a:lstStyle/>
          <a:p>
            <a:pPr marL="82153" indent="0">
              <a:buNone/>
            </a:pPr>
            <a:r>
              <a:rPr lang="en-US" dirty="0"/>
              <a:t>§§ 262.1, 262.10(a) and 262.10(g)</a:t>
            </a:r>
          </a:p>
          <a:p>
            <a:endParaRPr lang="en-US" dirty="0"/>
          </a:p>
          <a:p>
            <a:r>
              <a:rPr lang="en-US" dirty="0"/>
              <a:t>In this final rule, EPA outlines in regulatory language the distinction between independent requirements for all generators and conditions for exemption from the storage facility regulations for generators who are accumulating hazardous waste on site​</a:t>
            </a:r>
          </a:p>
          <a:p>
            <a:pPr lvl="1"/>
            <a:r>
              <a:rPr lang="en-US" dirty="0"/>
              <a:t> This distinction has always existed in RCRA and it has been the Agency’s position that generators not complying with a condition of a generator exemption would be considered an operator of a non-exempt storage facility​</a:t>
            </a:r>
          </a:p>
          <a:p>
            <a:pPr lvl="1"/>
            <a:r>
              <a:rPr lang="en-US" dirty="0"/>
              <a:t> State regulatory agencies will continue to retain discretion and authority regarding bringing enforcement actions when non-compliance with conditions for exemptions have been detected​</a:t>
            </a:r>
          </a:p>
          <a:p>
            <a:pPr lvl="1"/>
            <a:r>
              <a:rPr lang="en-US" dirty="0"/>
              <a:t> EPA and states have always had, and continue to have, enforcement discretion to bring charges and seek penalties that accurately reflect the seriousness of the violations and their potential for harm​</a:t>
            </a:r>
          </a:p>
          <a:p>
            <a:pPr lvl="1"/>
            <a:endParaRPr lang="en-US" dirty="0"/>
          </a:p>
          <a:p>
            <a:pPr marL="82153" indent="0">
              <a:buNone/>
            </a:pPr>
            <a:r>
              <a:rPr lang="en-US" dirty="0"/>
              <a:t>                                                                                                                    (§§ 262.1 &amp; 262.10)​</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137</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5741680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Revisions to § 262.10</a:t>
            </a:r>
            <a:endParaRPr lang="en-US" dirty="0"/>
          </a:p>
        </p:txBody>
      </p:sp>
      <p:sp>
        <p:nvSpPr>
          <p:cNvPr id="3" name="Content Placeholder 2"/>
          <p:cNvSpPr>
            <a:spLocks noGrp="1"/>
          </p:cNvSpPr>
          <p:nvPr>
            <p:ph idx="1"/>
          </p:nvPr>
        </p:nvSpPr>
        <p:spPr/>
        <p:txBody>
          <a:bodyPr/>
          <a:lstStyle/>
          <a:p>
            <a:r>
              <a:rPr lang="en-US"/>
              <a:t>§ 262.1 contains definitions of conditions for exemption and independent requirement, used in § 262.10</a:t>
            </a:r>
          </a:p>
          <a:p>
            <a:r>
              <a:rPr lang="en-US"/>
              <a:t>§ 262.10(a)(1) lists the independent requirements for each generator category</a:t>
            </a:r>
          </a:p>
          <a:p>
            <a:r>
              <a:rPr lang="en-US"/>
              <a:t>§ 262.10(a)(2) points generators to the conditions for exemption for each generator category </a:t>
            </a:r>
          </a:p>
          <a:p>
            <a:r>
              <a:rPr lang="en-US"/>
              <a:t>§ 262.10(a)(3) states that hazardous waste must be sent to a designated facility (permitted TSDF or recycler)</a:t>
            </a:r>
          </a:p>
          <a:p>
            <a:endParaRPr lang="en-US"/>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138</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52338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Rule Process &amp; Schedule</a:t>
            </a:r>
            <a:endParaRPr lang="en-US" altLang="en-US" dirty="0"/>
          </a:p>
        </p:txBody>
      </p:sp>
      <p:sp>
        <p:nvSpPr>
          <p:cNvPr id="64515" name="Content Placeholder 2"/>
          <p:cNvSpPr>
            <a:spLocks noGrp="1"/>
          </p:cNvSpPr>
          <p:nvPr>
            <p:ph idx="1"/>
          </p:nvPr>
        </p:nvSpPr>
        <p:spPr/>
        <p:txBody>
          <a:bodyPr/>
          <a:lstStyle/>
          <a:p>
            <a:r>
              <a:rPr lang="en-US" altLang="en-US"/>
              <a:t>Rule signed on October 28, 2016</a:t>
            </a:r>
          </a:p>
          <a:p>
            <a:r>
              <a:rPr lang="en-US" altLang="en-US"/>
              <a:t>Publication in Federal Register—November 28, 2016 (81 FR 85732)</a:t>
            </a:r>
          </a:p>
          <a:p>
            <a:r>
              <a:rPr lang="en-US" altLang="en-US"/>
              <a:t>Effective Date – 6 months from publication—May 30, 2017</a:t>
            </a:r>
          </a:p>
          <a:p>
            <a:r>
              <a:rPr lang="en-US" altLang="en-US"/>
              <a:t>Rule goes into effect in Iowa, Alaska, most territories, and tribal lands on the effective date</a:t>
            </a:r>
          </a:p>
          <a:p>
            <a:pPr lvl="1"/>
            <a:r>
              <a:rPr lang="en-US" altLang="en-US"/>
              <a:t>EPA runs the RCRA program in those states, most territories, and tribal lands</a:t>
            </a:r>
            <a:endParaRPr lang="en-US" altLang="en-US" dirty="0"/>
          </a:p>
        </p:txBody>
      </p:sp>
      <p:sp>
        <p:nvSpPr>
          <p:cNvPr id="64516" name="Slide Number Placeholder 3"/>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None/>
              <a:tabLst/>
              <a:defRPr/>
            </a:pPr>
            <a:fld id="{E3D93077-DA12-43CB-996D-5FA3B5F6E6BD}" type="slidenum">
              <a:rPr kumimoji="0" lang="en-US" altLang="en-US" sz="21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None/>
                <a:tabLst/>
                <a:defRPr/>
              </a:pPr>
              <a:t>139</a:t>
            </a:fld>
            <a:endParaRPr kumimoji="0" lang="en-US" altLang="en-US" sz="21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4076300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Reorganization of Generator Regulations</a:t>
            </a:r>
          </a:p>
        </p:txBody>
      </p:sp>
      <p:graphicFrame>
        <p:nvGraphicFramePr>
          <p:cNvPr id="7" name="Content Placeholder 6"/>
          <p:cNvGraphicFramePr>
            <a:graphicFrameLocks noGrp="1"/>
          </p:cNvGraphicFramePr>
          <p:nvPr>
            <p:ph idx="1"/>
            <p:extLst/>
          </p:nvPr>
        </p:nvGraphicFramePr>
        <p:xfrm>
          <a:off x="2450712" y="1763220"/>
          <a:ext cx="7290576" cy="3582453"/>
        </p:xfrm>
        <a:graphic>
          <a:graphicData uri="http://schemas.openxmlformats.org/drawingml/2006/table">
            <a:tbl>
              <a:tblPr firstRow="1" bandRow="1">
                <a:tableStyleId>{5C22544A-7EE6-4342-B048-85BDC9FD1C3A}</a:tableStyleId>
              </a:tblPr>
              <a:tblGrid>
                <a:gridCol w="2430192">
                  <a:extLst>
                    <a:ext uri="{9D8B030D-6E8A-4147-A177-3AD203B41FA5}">
                      <a16:colId xmlns:a16="http://schemas.microsoft.com/office/drawing/2014/main" val="20000"/>
                    </a:ext>
                  </a:extLst>
                </a:gridCol>
                <a:gridCol w="2430192">
                  <a:extLst>
                    <a:ext uri="{9D8B030D-6E8A-4147-A177-3AD203B41FA5}">
                      <a16:colId xmlns:a16="http://schemas.microsoft.com/office/drawing/2014/main" val="20001"/>
                    </a:ext>
                  </a:extLst>
                </a:gridCol>
                <a:gridCol w="2430192">
                  <a:extLst>
                    <a:ext uri="{9D8B030D-6E8A-4147-A177-3AD203B41FA5}">
                      <a16:colId xmlns:a16="http://schemas.microsoft.com/office/drawing/2014/main" val="20002"/>
                    </a:ext>
                  </a:extLst>
                </a:gridCol>
              </a:tblGrid>
              <a:tr h="347258">
                <a:tc>
                  <a:txBody>
                    <a:bodyPr/>
                    <a:lstStyle/>
                    <a:p>
                      <a:pPr algn="ctr"/>
                      <a:r>
                        <a:rPr lang="en-US" sz="1400" dirty="0"/>
                        <a:t>Provision</a:t>
                      </a:r>
                    </a:p>
                  </a:txBody>
                  <a:tcPr marL="68580" marR="68580" marT="34290" marB="34290"/>
                </a:tc>
                <a:tc>
                  <a:txBody>
                    <a:bodyPr/>
                    <a:lstStyle/>
                    <a:p>
                      <a:pPr algn="ctr"/>
                      <a:r>
                        <a:rPr lang="en-US" sz="1400" dirty="0"/>
                        <a:t>Existing Citation</a:t>
                      </a:r>
                    </a:p>
                  </a:txBody>
                  <a:tcPr marL="68580" marR="68580" marT="34290" marB="34290"/>
                </a:tc>
                <a:tc>
                  <a:txBody>
                    <a:bodyPr/>
                    <a:lstStyle/>
                    <a:p>
                      <a:pPr algn="ctr"/>
                      <a:r>
                        <a:rPr lang="en-US" sz="1400" dirty="0"/>
                        <a:t>Proposed Citation</a:t>
                      </a:r>
                    </a:p>
                  </a:txBody>
                  <a:tcPr marL="68580" marR="68580" marT="34290" marB="34290"/>
                </a:tc>
                <a:extLst>
                  <a:ext uri="{0D108BD9-81ED-4DB2-BD59-A6C34878D82A}">
                    <a16:rowId xmlns:a16="http://schemas.microsoft.com/office/drawing/2014/main" val="10000"/>
                  </a:ext>
                </a:extLst>
              </a:tr>
              <a:tr h="647039">
                <a:tc>
                  <a:txBody>
                    <a:bodyPr/>
                    <a:lstStyle/>
                    <a:p>
                      <a:r>
                        <a:rPr lang="en-US" sz="1800" dirty="0"/>
                        <a:t>Generator Category Determination</a:t>
                      </a:r>
                    </a:p>
                  </a:txBody>
                  <a:tcPr marL="68580" marR="68580" marT="34290" marB="34290"/>
                </a:tc>
                <a:tc>
                  <a:txBody>
                    <a:bodyPr/>
                    <a:lstStyle/>
                    <a:p>
                      <a:r>
                        <a:rPr lang="en-US" sz="1800" dirty="0"/>
                        <a:t> </a:t>
                      </a:r>
                      <a:r>
                        <a:rPr kumimoji="0" lang="en-US" sz="1800" kern="1200" dirty="0">
                          <a:solidFill>
                            <a:schemeClr val="dk1"/>
                          </a:solidFill>
                          <a:effectLst/>
                          <a:latin typeface="+mn-lt"/>
                          <a:ea typeface="+mn-ea"/>
                          <a:cs typeface="+mn-cs"/>
                        </a:rPr>
                        <a:t>§ 261.5(c)</a:t>
                      </a:r>
                      <a:r>
                        <a:rPr kumimoji="0" lang="en-US" sz="1800" kern="1200" dirty="0">
                          <a:solidFill>
                            <a:schemeClr val="dk1"/>
                          </a:solidFill>
                          <a:effectLst/>
                          <a:latin typeface="+mn-lt"/>
                          <a:ea typeface="+mn-ea"/>
                          <a:cs typeface="+mn-cs"/>
                          <a:sym typeface="Symbol" panose="05050102010706020507" pitchFamily="18" charset="2"/>
                        </a:rPr>
                        <a:t>(e)</a:t>
                      </a:r>
                      <a:endParaRPr lang="en-US" sz="1800" dirty="0"/>
                    </a:p>
                  </a:txBody>
                  <a:tcPr marL="68580" marR="68580" marT="34290" marB="34290"/>
                </a:tc>
                <a:tc>
                  <a:txBody>
                    <a:bodyPr/>
                    <a:lstStyle/>
                    <a:p>
                      <a:r>
                        <a:rPr kumimoji="0" lang="en-US" sz="1800" kern="1200" dirty="0">
                          <a:solidFill>
                            <a:schemeClr val="dk1"/>
                          </a:solidFill>
                          <a:effectLst/>
                          <a:latin typeface="+mn-lt"/>
                          <a:ea typeface="+mn-ea"/>
                          <a:cs typeface="+mn-cs"/>
                        </a:rPr>
                        <a:t>§ 262.13</a:t>
                      </a:r>
                      <a:endParaRPr lang="en-US" sz="1800" dirty="0"/>
                    </a:p>
                  </a:txBody>
                  <a:tcPr marL="68580" marR="68580" marT="34290" marB="34290"/>
                </a:tc>
                <a:extLst>
                  <a:ext uri="{0D108BD9-81ED-4DB2-BD59-A6C34878D82A}">
                    <a16:rowId xmlns:a16="http://schemas.microsoft.com/office/drawing/2014/main" val="10001"/>
                  </a:ext>
                </a:extLst>
              </a:tr>
              <a:tr h="359466">
                <a:tc>
                  <a:txBody>
                    <a:bodyPr/>
                    <a:lstStyle/>
                    <a:p>
                      <a:r>
                        <a:rPr lang="en-US" sz="1800" dirty="0"/>
                        <a:t>VSQG Provisions</a:t>
                      </a:r>
                    </a:p>
                  </a:txBody>
                  <a:tcPr marL="68580" marR="68580" marT="34290" marB="34290"/>
                </a:tc>
                <a:tc>
                  <a:txBody>
                    <a:bodyPr/>
                    <a:lstStyle/>
                    <a:p>
                      <a:r>
                        <a:rPr kumimoji="0" lang="en-US" sz="1800" kern="1200" dirty="0">
                          <a:solidFill>
                            <a:schemeClr val="dk1"/>
                          </a:solidFill>
                          <a:effectLst/>
                          <a:latin typeface="+mn-lt"/>
                          <a:ea typeface="+mn-ea"/>
                          <a:cs typeface="+mn-cs"/>
                        </a:rPr>
                        <a:t>§ 261.5(a), (b), (f)</a:t>
                      </a:r>
                      <a:r>
                        <a:rPr kumimoji="0" lang="en-US" sz="1800" kern="1200" dirty="0">
                          <a:solidFill>
                            <a:schemeClr val="dk1"/>
                          </a:solidFill>
                          <a:effectLst/>
                          <a:latin typeface="+mn-lt"/>
                          <a:ea typeface="+mn-ea"/>
                          <a:cs typeface="+mn-cs"/>
                          <a:sym typeface="Symbol" panose="05050102010706020507" pitchFamily="18" charset="2"/>
                        </a:rPr>
                        <a:t>(g)</a:t>
                      </a:r>
                      <a:endParaRPr lang="en-US" sz="1800" dirty="0"/>
                    </a:p>
                  </a:txBody>
                  <a:tcPr marL="68580" marR="68580" marT="34290" marB="34290"/>
                </a:tc>
                <a:tc>
                  <a:txBody>
                    <a:bodyPr/>
                    <a:lstStyle/>
                    <a:p>
                      <a:r>
                        <a:rPr kumimoji="0" lang="en-US" sz="1800" kern="1200" dirty="0">
                          <a:solidFill>
                            <a:schemeClr val="dk1"/>
                          </a:solidFill>
                          <a:effectLst/>
                          <a:latin typeface="+mn-lt"/>
                          <a:ea typeface="+mn-ea"/>
                          <a:cs typeface="+mn-cs"/>
                        </a:rPr>
                        <a:t>§ 262.14</a:t>
                      </a:r>
                      <a:endParaRPr lang="en-US" sz="1800" dirty="0"/>
                    </a:p>
                  </a:txBody>
                  <a:tcPr marL="68580" marR="68580" marT="34290" marB="34290"/>
                </a:tc>
                <a:extLst>
                  <a:ext uri="{0D108BD9-81ED-4DB2-BD59-A6C34878D82A}">
                    <a16:rowId xmlns:a16="http://schemas.microsoft.com/office/drawing/2014/main" val="10002"/>
                  </a:ext>
                </a:extLst>
              </a:tr>
              <a:tr h="934612">
                <a:tc>
                  <a:txBody>
                    <a:bodyPr/>
                    <a:lstStyle/>
                    <a:p>
                      <a:r>
                        <a:rPr lang="en-US" sz="1800" dirty="0"/>
                        <a:t>Satellite Accumulation Area Provisions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a:solidFill>
                            <a:schemeClr val="dk1"/>
                          </a:solidFill>
                          <a:effectLst/>
                          <a:latin typeface="+mn-lt"/>
                          <a:ea typeface="+mn-ea"/>
                          <a:cs typeface="+mn-cs"/>
                        </a:rPr>
                        <a:t>§ 262.34(c)</a:t>
                      </a:r>
                      <a:endParaRPr lang="en-US" sz="1800"/>
                    </a:p>
                    <a:p>
                      <a:r>
                        <a:rPr lang="en-US" sz="1800"/>
                        <a:t> </a:t>
                      </a:r>
                      <a:endParaRPr lang="en-US" sz="1800" dirty="0"/>
                    </a:p>
                  </a:txBody>
                  <a:tcPr marL="68580" marR="68580" marT="34290" marB="34290"/>
                </a:tc>
                <a:tc>
                  <a:txBody>
                    <a:bodyPr/>
                    <a:lstStyle/>
                    <a:p>
                      <a:r>
                        <a:rPr kumimoji="0" lang="en-US" sz="1800" kern="1200">
                          <a:solidFill>
                            <a:schemeClr val="dk1"/>
                          </a:solidFill>
                          <a:effectLst/>
                          <a:latin typeface="+mn-lt"/>
                          <a:ea typeface="+mn-ea"/>
                          <a:cs typeface="+mn-cs"/>
                        </a:rPr>
                        <a:t>§ 262.15</a:t>
                      </a:r>
                      <a:endParaRPr lang="en-US" sz="1800" dirty="0"/>
                    </a:p>
                  </a:txBody>
                  <a:tcPr marL="68580" marR="68580" marT="34290" marB="34290"/>
                </a:tc>
                <a:extLst>
                  <a:ext uri="{0D108BD9-81ED-4DB2-BD59-A6C34878D82A}">
                    <a16:rowId xmlns:a16="http://schemas.microsoft.com/office/drawing/2014/main" val="10003"/>
                  </a:ext>
                </a:extLst>
              </a:tr>
              <a:tr h="647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SQG Provisions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 262.34(d)</a:t>
                      </a:r>
                      <a:r>
                        <a:rPr kumimoji="0" lang="en-US" sz="1800" kern="1200" dirty="0">
                          <a:solidFill>
                            <a:schemeClr val="dk1"/>
                          </a:solidFill>
                          <a:effectLst/>
                          <a:latin typeface="+mn-lt"/>
                          <a:ea typeface="+mn-ea"/>
                          <a:cs typeface="+mn-cs"/>
                          <a:sym typeface="Symbol" panose="05050102010706020507" pitchFamily="18" charset="2"/>
                        </a:rPr>
                        <a:t>(f)</a:t>
                      </a:r>
                      <a:endParaRPr lang="en-US" sz="1800" dirty="0"/>
                    </a:p>
                    <a:p>
                      <a:endParaRPr 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 262.16</a:t>
                      </a:r>
                      <a:endParaRPr lang="en-US" sz="1800" dirty="0"/>
                    </a:p>
                    <a:p>
                      <a:endParaRPr lang="en-US" sz="1800" dirty="0"/>
                    </a:p>
                  </a:txBody>
                  <a:tcPr marL="68580" marR="68580" marT="34290" marB="34290"/>
                </a:tc>
                <a:extLst>
                  <a:ext uri="{0D108BD9-81ED-4DB2-BD59-A6C34878D82A}">
                    <a16:rowId xmlns:a16="http://schemas.microsoft.com/office/drawing/2014/main" val="10004"/>
                  </a:ext>
                </a:extLst>
              </a:tr>
              <a:tr h="647039">
                <a:tc>
                  <a:txBody>
                    <a:bodyPr/>
                    <a:lstStyle/>
                    <a:p>
                      <a:r>
                        <a:rPr lang="en-US" sz="1800" dirty="0"/>
                        <a:t>LQG Provisions</a:t>
                      </a:r>
                    </a:p>
                  </a:txBody>
                  <a:tcPr marL="68580" marR="68580" marT="34290" marB="34290"/>
                </a:tc>
                <a:tc>
                  <a:txBody>
                    <a:bodyPr/>
                    <a:lstStyle/>
                    <a:p>
                      <a:r>
                        <a:rPr kumimoji="0" lang="en-US" sz="1800" kern="1200" dirty="0">
                          <a:solidFill>
                            <a:schemeClr val="dk1"/>
                          </a:solidFill>
                          <a:effectLst/>
                          <a:latin typeface="+mn-lt"/>
                          <a:ea typeface="+mn-ea"/>
                          <a:cs typeface="+mn-cs"/>
                        </a:rPr>
                        <a:t>§ 262.34(a), (b),</a:t>
                      </a:r>
                      <a:r>
                        <a:rPr kumimoji="0" lang="en-US" sz="1800" kern="1200" baseline="0" dirty="0">
                          <a:solidFill>
                            <a:schemeClr val="dk1"/>
                          </a:solidFill>
                          <a:effectLst/>
                          <a:latin typeface="+mn-lt"/>
                          <a:ea typeface="+mn-ea"/>
                          <a:cs typeface="+mn-cs"/>
                        </a:rPr>
                        <a:t> (g)</a:t>
                      </a:r>
                      <a:r>
                        <a:rPr kumimoji="0" lang="en-US" sz="1800" kern="1200" baseline="0" dirty="0">
                          <a:solidFill>
                            <a:schemeClr val="dk1"/>
                          </a:solidFill>
                          <a:effectLst/>
                          <a:latin typeface="+mn-lt"/>
                          <a:ea typeface="+mn-ea"/>
                          <a:cs typeface="+mn-cs"/>
                          <a:sym typeface="Symbol" panose="05050102010706020507" pitchFamily="18" charset="2"/>
                        </a:rPr>
                        <a:t>(</a:t>
                      </a:r>
                      <a:r>
                        <a:rPr kumimoji="0" lang="en-US" sz="1800" kern="1200" baseline="0" dirty="0" err="1">
                          <a:solidFill>
                            <a:schemeClr val="dk1"/>
                          </a:solidFill>
                          <a:effectLst/>
                          <a:latin typeface="+mn-lt"/>
                          <a:ea typeface="+mn-ea"/>
                          <a:cs typeface="+mn-cs"/>
                          <a:sym typeface="Symbol" panose="05050102010706020507" pitchFamily="18" charset="2"/>
                        </a:rPr>
                        <a:t>i</a:t>
                      </a:r>
                      <a:r>
                        <a:rPr kumimoji="0" lang="en-US" sz="1800" kern="1200" baseline="0" dirty="0">
                          <a:solidFill>
                            <a:schemeClr val="dk1"/>
                          </a:solidFill>
                          <a:effectLst/>
                          <a:latin typeface="+mn-lt"/>
                          <a:ea typeface="+mn-ea"/>
                          <a:cs typeface="+mn-cs"/>
                          <a:sym typeface="Symbol" panose="05050102010706020507" pitchFamily="18" charset="2"/>
                        </a:rPr>
                        <a:t>), (m)</a:t>
                      </a:r>
                      <a:endParaRPr lang="en-US" sz="1800" dirty="0"/>
                    </a:p>
                  </a:txBody>
                  <a:tcPr marL="68580" marR="68580" marT="34290" marB="34290"/>
                </a:tc>
                <a:tc>
                  <a:txBody>
                    <a:bodyPr/>
                    <a:lstStyle/>
                    <a:p>
                      <a:r>
                        <a:rPr kumimoji="0" lang="en-US" sz="1800" kern="1200" dirty="0">
                          <a:solidFill>
                            <a:schemeClr val="dk1"/>
                          </a:solidFill>
                          <a:effectLst/>
                          <a:latin typeface="+mn-lt"/>
                          <a:ea typeface="+mn-ea"/>
                          <a:cs typeface="+mn-cs"/>
                        </a:rPr>
                        <a:t>§ 262.17</a:t>
                      </a:r>
                      <a:endParaRPr lang="en-US" sz="1800" dirty="0"/>
                    </a:p>
                  </a:txBody>
                  <a:tcPr marL="68580" marR="68580" marT="34290" marB="34290"/>
                </a:tc>
                <a:extLst>
                  <a:ext uri="{0D108BD9-81ED-4DB2-BD59-A6C34878D82A}">
                    <a16:rowId xmlns:a16="http://schemas.microsoft.com/office/drawing/2014/main" val="10005"/>
                  </a:ext>
                </a:extLst>
              </a:tr>
            </a:tbl>
          </a:graphicData>
        </a:graphic>
      </p:graphicFrame>
      <p:sp>
        <p:nvSpPr>
          <p:cNvPr id="33825" name="Slide Number Placeholder 4"/>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C53E1A16-5D0B-4EF7-9A98-70CF2FDB90A2}" type="slidenum">
              <a:rPr kumimoji="0" lang="en-US" altLang="en-US" sz="18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14</a:t>
            </a:fld>
            <a:endParaRPr kumimoji="0" lang="en-US" altLang="en-US" sz="1800" b="0" i="0" u="none" strike="noStrike" kern="0" cap="none" spc="0" normalizeH="0" baseline="0" noProof="0" dirty="0">
              <a:ln>
                <a:noFill/>
              </a:ln>
              <a:solidFill>
                <a:schemeClr val="bg1"/>
              </a:solidFill>
              <a:effectLst/>
              <a:uLnTx/>
              <a:uFillTx/>
              <a:latin typeface="Georgia" panose="02040502050405020303" pitchFamily="18" charset="0"/>
            </a:endParaRPr>
          </a:p>
        </p:txBody>
      </p:sp>
      <p:sp>
        <p:nvSpPr>
          <p:cNvPr id="2" name="Rectangle 1"/>
          <p:cNvSpPr/>
          <p:nvPr/>
        </p:nvSpPr>
        <p:spPr>
          <a:xfrm rot="10800000" flipV="1">
            <a:off x="2742435" y="5446910"/>
            <a:ext cx="6707130"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ysClr val="windowText" lastClr="000000"/>
                </a:solidFill>
                <a:effectLst/>
                <a:uLnTx/>
                <a:uFillTx/>
              </a:rPr>
              <a:t>As part of this reorganization, the Agency made conforming changes</a:t>
            </a:r>
            <a:r>
              <a:rPr kumimoji="0" lang="en-US" sz="1600" b="0" i="0" u="none" strike="noStrike" kern="0" cap="none" spc="0" normalizeH="0" baseline="0" noProof="0" dirty="0">
                <a:ln>
                  <a:noFill/>
                </a:ln>
                <a:solidFill>
                  <a:sysClr val="windowText" lastClr="000000"/>
                </a:solidFill>
                <a:effectLst/>
                <a:uLnTx/>
                <a:uFillTx/>
              </a:rPr>
              <a:t> to citations that reference § 261.5 and § 262.34</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ysClr val="windowText" lastClr="000000"/>
                </a:solidFill>
                <a:effectLst/>
                <a:uLnTx/>
                <a:uFillTx/>
              </a:rPr>
              <a:t>Note: See Crosswalk Handout for more details about reorganization. </a:t>
            </a:r>
          </a:p>
        </p:txBody>
      </p:sp>
    </p:spTree>
    <p:extLst>
      <p:ext uri="{BB962C8B-B14F-4D97-AF65-F5344CB8AC3E}">
        <p14:creationId xmlns:p14="http://schemas.microsoft.com/office/powerpoint/2010/main" val="99748052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Adoption </a:t>
            </a:r>
            <a:endParaRPr lang="en-US" dirty="0"/>
          </a:p>
        </p:txBody>
      </p:sp>
      <p:sp>
        <p:nvSpPr>
          <p:cNvPr id="3" name="Content Placeholder 2"/>
          <p:cNvSpPr>
            <a:spLocks noGrp="1"/>
          </p:cNvSpPr>
          <p:nvPr>
            <p:ph idx="1"/>
          </p:nvPr>
        </p:nvSpPr>
        <p:spPr/>
        <p:txBody>
          <a:bodyPr/>
          <a:lstStyle/>
          <a:p>
            <a:r>
              <a:rPr lang="en-US" altLang="en-US" dirty="0"/>
              <a:t>Authorized states run the RCRA program in their state and thus, will go through the state adoption &amp; authorization process for this new RCRA rule</a:t>
            </a:r>
          </a:p>
          <a:p>
            <a:pPr lvl="1"/>
            <a:r>
              <a:rPr lang="en-US" altLang="en-US" dirty="0"/>
              <a:t>Authorized states will have to pick up the more stringent provisions, typically by July 1, 2018 (or July 1, 2019 if state law change is needed)*</a:t>
            </a:r>
          </a:p>
          <a:p>
            <a:pPr lvl="1"/>
            <a:r>
              <a:rPr lang="en-US" altLang="en-US" dirty="0"/>
              <a:t>Authorized states can choose to pick up the less stringent provisions and those provisions that are considered equally stringent</a:t>
            </a:r>
          </a:p>
          <a:p>
            <a:pPr lvl="1"/>
            <a:endParaRPr lang="en-US" altLang="en-US" dirty="0"/>
          </a:p>
          <a:p>
            <a:pPr lvl="1"/>
            <a:endParaRPr lang="en-US" altLang="en-US" dirty="0"/>
          </a:p>
          <a:p>
            <a:pPr lvl="1"/>
            <a:endParaRPr lang="en-US" altLang="en-US" dirty="0"/>
          </a:p>
          <a:p>
            <a:pPr marL="308372" lvl="1" indent="0">
              <a:buNone/>
            </a:pPr>
            <a:r>
              <a:rPr lang="en-US" altLang="en-US" dirty="0"/>
              <a:t>*Some states, including PA and NJ, adopt by reference and the rule will be effective on May 30, 2017 in PA and NJ</a:t>
            </a:r>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140</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08481286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a:t>Stringency of Final Rule</a:t>
            </a:r>
            <a:endParaRPr lang="en-US" altLang="en-US" dirty="0"/>
          </a:p>
        </p:txBody>
      </p:sp>
      <p:sp>
        <p:nvSpPr>
          <p:cNvPr id="47107" name="Content Placeholder 2"/>
          <p:cNvSpPr>
            <a:spLocks noGrp="1"/>
          </p:cNvSpPr>
          <p:nvPr>
            <p:ph idx="1"/>
          </p:nvPr>
        </p:nvSpPr>
        <p:spPr>
          <a:xfrm>
            <a:off x="609600" y="1600200"/>
            <a:ext cx="10972800" cy="5105400"/>
          </a:xfrm>
        </p:spPr>
        <p:txBody>
          <a:bodyPr/>
          <a:lstStyle/>
          <a:p>
            <a:r>
              <a:rPr lang="en-US" altLang="en-US" dirty="0"/>
              <a:t>More stringent provisions:</a:t>
            </a:r>
          </a:p>
          <a:p>
            <a:pPr lvl="1"/>
            <a:r>
              <a:rPr lang="en-US" altLang="en-US" dirty="0"/>
              <a:t>SQG re-notification </a:t>
            </a:r>
          </a:p>
          <a:p>
            <a:pPr lvl="1"/>
            <a:r>
              <a:rPr lang="en-US" altLang="en-US" dirty="0"/>
              <a:t>SAAs subject to incompatibility and emergency preparedness &amp; prevention requirements</a:t>
            </a:r>
          </a:p>
          <a:p>
            <a:pPr lvl="1"/>
            <a:r>
              <a:rPr lang="en-US" altLang="en-US" dirty="0"/>
              <a:t>Identifying hazards of wastes being accumulated on labels and RCRA waste codes added prior to shipment</a:t>
            </a:r>
          </a:p>
          <a:p>
            <a:pPr lvl="1"/>
            <a:r>
              <a:rPr lang="en-US" altLang="en-US" dirty="0"/>
              <a:t>Notification of closure</a:t>
            </a:r>
          </a:p>
          <a:p>
            <a:pPr lvl="1"/>
            <a:r>
              <a:rPr lang="en-US" altLang="en-US" dirty="0"/>
              <a:t>Closure as a landfill for LQGs accumulating hazardous wastes in containers that cannot meet closure performance standards</a:t>
            </a:r>
          </a:p>
          <a:p>
            <a:pPr lvl="1"/>
            <a:r>
              <a:rPr lang="en-US" altLang="en-US" dirty="0"/>
              <a:t>Biennial reporting for whole year, not just months the generator is an LQG</a:t>
            </a:r>
          </a:p>
          <a:p>
            <a:pPr lvl="1"/>
            <a:r>
              <a:rPr lang="en-US" altLang="en-US" dirty="0"/>
              <a:t>Biennial reporting for recyclers who don’t store prior to recycling</a:t>
            </a:r>
          </a:p>
          <a:p>
            <a:pPr lvl="1"/>
            <a:r>
              <a:rPr lang="en-US" altLang="en-US" dirty="0"/>
              <a:t>Quick Reference guide for contingency plans</a:t>
            </a:r>
          </a:p>
          <a:p>
            <a:pPr lvl="1"/>
            <a:endParaRPr lang="en-US" altLang="en-US" dirty="0"/>
          </a:p>
          <a:p>
            <a:r>
              <a:rPr lang="en-US" altLang="en-US" dirty="0"/>
              <a:t>Less stringent provisions:</a:t>
            </a:r>
          </a:p>
          <a:p>
            <a:pPr lvl="1"/>
            <a:r>
              <a:rPr lang="en-US" altLang="en-US" dirty="0"/>
              <a:t>VSQG consolidation</a:t>
            </a:r>
          </a:p>
          <a:p>
            <a:pPr lvl="1"/>
            <a:r>
              <a:rPr lang="en-US" altLang="en-US" dirty="0"/>
              <a:t>Episodic generation</a:t>
            </a:r>
          </a:p>
          <a:p>
            <a:pPr lvl="1"/>
            <a:r>
              <a:rPr lang="en-US" altLang="en-US" dirty="0"/>
              <a:t>Waiver from 50-foot rule</a:t>
            </a:r>
          </a:p>
        </p:txBody>
      </p:sp>
      <p:sp>
        <p:nvSpPr>
          <p:cNvPr id="61444" name="Slide Number Placeholder 3"/>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81E456C9-AF6E-401C-9E77-101869F08F85}"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141</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9134397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EPA resources</a:t>
            </a:r>
          </a:p>
        </p:txBody>
      </p:sp>
      <p:sp>
        <p:nvSpPr>
          <p:cNvPr id="3" name="Content Placeholder 2"/>
          <p:cNvSpPr>
            <a:spLocks noGrp="1"/>
          </p:cNvSpPr>
          <p:nvPr>
            <p:ph idx="1"/>
          </p:nvPr>
        </p:nvSpPr>
        <p:spPr/>
        <p:txBody>
          <a:bodyPr>
            <a:normAutofit/>
          </a:bodyPr>
          <a:lstStyle/>
          <a:p>
            <a:pPr marL="0" indent="0">
              <a:buNone/>
            </a:pPr>
            <a:r>
              <a:rPr lang="en-US" dirty="0"/>
              <a:t>Main generator website: </a:t>
            </a:r>
            <a:r>
              <a:rPr lang="en-US" u="sng" dirty="0">
                <a:solidFill>
                  <a:schemeClr val="accent1"/>
                </a:solidFill>
              </a:rPr>
              <a:t>https://www.epa.gov/hwgenerators</a:t>
            </a:r>
          </a:p>
          <a:p>
            <a:pPr marL="0" indent="0">
              <a:buNone/>
            </a:pPr>
            <a:endParaRPr lang="en-US" dirty="0"/>
          </a:p>
          <a:p>
            <a:pPr marL="0" indent="0">
              <a:buNone/>
            </a:pPr>
            <a:r>
              <a:rPr lang="en-US" dirty="0"/>
              <a:t>Generator Improvements Rule website: </a:t>
            </a:r>
            <a:r>
              <a:rPr lang="en-US" u="sng" dirty="0">
                <a:solidFill>
                  <a:schemeClr val="accent1"/>
                </a:solidFill>
              </a:rPr>
              <a:t>https://www.epa.gov/hwgenerators/final-rule-hazardous-waste-generator-improvements</a:t>
            </a:r>
          </a:p>
          <a:p>
            <a:pPr marL="0" indent="0">
              <a:buNone/>
            </a:pPr>
            <a:endParaRPr lang="en-US" dirty="0"/>
          </a:p>
          <a:p>
            <a:pPr marL="0" indent="0">
              <a:buNone/>
            </a:pPr>
            <a:r>
              <a:rPr lang="en-US" dirty="0"/>
              <a:t>We plan to add FAQs, a map showing when states adopt the new rule, and other implementation materials as needed.</a:t>
            </a:r>
          </a:p>
          <a:p>
            <a:pPr marL="0" indent="0">
              <a:buNone/>
            </a:pPr>
            <a:endParaRPr lang="en-US" dirty="0"/>
          </a:p>
          <a:p>
            <a:pPr marL="0" indent="0">
              <a:buNone/>
            </a:pPr>
            <a:r>
              <a:rPr lang="en-US" dirty="0"/>
              <a:t>We also plan to update existing guidance and resources as much as possible with new terms and citations, starting with the </a:t>
            </a:r>
            <a:r>
              <a:rPr lang="en-US" u="sng" dirty="0">
                <a:solidFill>
                  <a:schemeClr val="accent5">
                    <a:lumMod val="50000"/>
                  </a:schemeClr>
                </a:solidFill>
              </a:rPr>
              <a:t>Hazardous Waste Generator Regulations: A User Friendly Reference Document</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142</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08707851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resources would be helpful</a:t>
            </a:r>
            <a:endParaRPr lang="en-US" dirty="0"/>
          </a:p>
        </p:txBody>
      </p:sp>
      <p:sp>
        <p:nvSpPr>
          <p:cNvPr id="3" name="Content Placeholder 2"/>
          <p:cNvSpPr>
            <a:spLocks noGrp="1"/>
          </p:cNvSpPr>
          <p:nvPr>
            <p:ph idx="1"/>
          </p:nvPr>
        </p:nvSpPr>
        <p:spPr/>
        <p:txBody>
          <a:bodyPr/>
          <a:lstStyle/>
          <a:p>
            <a:r>
              <a:rPr lang="en-US"/>
              <a:t>What new resources would you like to see?</a:t>
            </a:r>
          </a:p>
          <a:p>
            <a:endParaRPr lang="en-US"/>
          </a:p>
          <a:p>
            <a:r>
              <a:rPr lang="en-US"/>
              <a:t>What materials on our website do you use the most and want us to update with new terms and citations?</a:t>
            </a:r>
          </a:p>
          <a:p>
            <a:endParaRPr lang="en-US"/>
          </a:p>
          <a:p>
            <a:r>
              <a:rPr lang="en-US"/>
              <a:t>Email us your suggestions!</a:t>
            </a:r>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143</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3324559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Points of Contact </a:t>
            </a:r>
          </a:p>
        </p:txBody>
      </p:sp>
      <p:sp>
        <p:nvSpPr>
          <p:cNvPr id="66563" name="Content Placeholder 2"/>
          <p:cNvSpPr>
            <a:spLocks noGrp="1"/>
          </p:cNvSpPr>
          <p:nvPr>
            <p:ph idx="1"/>
          </p:nvPr>
        </p:nvSpPr>
        <p:spPr/>
        <p:txBody>
          <a:bodyPr>
            <a:normAutofit/>
          </a:bodyPr>
          <a:lstStyle/>
          <a:p>
            <a:r>
              <a:rPr lang="en-US" altLang="en-US" dirty="0"/>
              <a:t>Kathy Lett</a:t>
            </a:r>
          </a:p>
          <a:p>
            <a:pPr lvl="1"/>
            <a:r>
              <a:rPr lang="en-US" altLang="en-US" dirty="0"/>
              <a:t>703-605-0761</a:t>
            </a:r>
          </a:p>
          <a:p>
            <a:pPr lvl="1"/>
            <a:r>
              <a:rPr lang="en-US" altLang="en-US" dirty="0"/>
              <a:t>Lett.Kathy@epa.gov </a:t>
            </a:r>
          </a:p>
          <a:p>
            <a:pPr lvl="1"/>
            <a:endParaRPr lang="en-US" altLang="en-US" dirty="0"/>
          </a:p>
          <a:p>
            <a:r>
              <a:rPr lang="en-US" altLang="en-US" dirty="0"/>
              <a:t>Mary Beth Sheridan</a:t>
            </a:r>
          </a:p>
          <a:p>
            <a:pPr lvl="1"/>
            <a:r>
              <a:rPr lang="en-US" altLang="en-US" dirty="0"/>
              <a:t>703-308-4941</a:t>
            </a:r>
          </a:p>
          <a:p>
            <a:pPr lvl="1"/>
            <a:r>
              <a:rPr lang="en-US" altLang="en-US" dirty="0"/>
              <a:t>Sheridan.MaryBeth@epa.gov</a:t>
            </a:r>
          </a:p>
          <a:p>
            <a:pPr lvl="1"/>
            <a:endParaRPr lang="en-US" altLang="en-US" dirty="0"/>
          </a:p>
          <a:p>
            <a:r>
              <a:rPr lang="en-US" altLang="en-US" dirty="0"/>
              <a:t>Brian Knieser</a:t>
            </a:r>
          </a:p>
          <a:p>
            <a:pPr lvl="1"/>
            <a:r>
              <a:rPr lang="en-US" sz="2000" dirty="0"/>
              <a:t>703-347-8769</a:t>
            </a:r>
          </a:p>
          <a:p>
            <a:pPr lvl="1"/>
            <a:r>
              <a:rPr lang="en-US" sz="2000"/>
              <a:t>Knieser.Brian@epa.gov</a:t>
            </a:r>
            <a:endParaRPr lang="en-US" sz="2400" dirty="0"/>
          </a:p>
          <a:p>
            <a:pPr marL="308372" lvl="1" indent="0">
              <a:buNone/>
            </a:pPr>
            <a:endParaRPr lang="en-US" altLang="en-US" dirty="0"/>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60EAD24-26AD-42F8-9589-E433038E8535}" type="slidenum">
              <a:rPr kumimoji="0" lang="en-US" altLang="en-US" sz="1800" b="0" i="0" u="none" strike="noStrike" kern="0" cap="none" spc="0" normalizeH="0" baseline="0" noProof="0">
                <a:ln>
                  <a:noFill/>
                </a:ln>
                <a:solidFill>
                  <a:srgbClr val="FFFFFF"/>
                </a:solidFill>
                <a:effectLst/>
                <a:uLnTx/>
                <a:uFillTx/>
                <a:latin typeface="Georgia" panose="02040502050405020303" pitchFamily="18" charset="0"/>
              </a:rPr>
              <a:pPr marL="0" marR="0" lvl="0" indent="0" defTabSz="914400" eaLnBrk="1" fontAlgn="auto" latinLnBrk="0" hangingPunct="1">
                <a:lnSpc>
                  <a:spcPct val="100000"/>
                </a:lnSpc>
                <a:spcBef>
                  <a:spcPct val="0"/>
                </a:spcBef>
                <a:spcAft>
                  <a:spcPts val="0"/>
                </a:spcAft>
                <a:buClrTx/>
                <a:buSzTx/>
                <a:buFontTx/>
                <a:buNone/>
                <a:tabLst/>
                <a:defRPr/>
              </a:pPr>
              <a:t>144</a:t>
            </a:fld>
            <a:endParaRPr kumimoji="0" lang="en-US" altLang="en-US" sz="1800" b="0" i="0" u="none" strike="noStrike" kern="0" cap="none" spc="0" normalizeH="0" baseline="0" noProof="0" dirty="0">
              <a:ln>
                <a:noFill/>
              </a:ln>
              <a:solidFill>
                <a:srgbClr val="FFFFFF"/>
              </a:solidFill>
              <a:effectLst/>
              <a:uLnTx/>
              <a:uFillTx/>
              <a:latin typeface="Georgia" panose="02040502050405020303" pitchFamily="18" charset="0"/>
            </a:endParaRPr>
          </a:p>
        </p:txBody>
      </p:sp>
    </p:spTree>
    <p:extLst>
      <p:ext uri="{BB962C8B-B14F-4D97-AF65-F5344CB8AC3E}">
        <p14:creationId xmlns:p14="http://schemas.microsoft.com/office/powerpoint/2010/main" val="554228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Terms</a:t>
            </a:r>
          </a:p>
        </p:txBody>
      </p:sp>
      <p:sp>
        <p:nvSpPr>
          <p:cNvPr id="3" name="Content Placeholder 2"/>
          <p:cNvSpPr>
            <a:spLocks noGrp="1"/>
          </p:cNvSpPr>
          <p:nvPr>
            <p:ph idx="1"/>
          </p:nvPr>
        </p:nvSpPr>
        <p:spPr/>
        <p:txBody>
          <a:bodyPr/>
          <a:lstStyle/>
          <a:p>
            <a:pPr marL="82153" indent="0">
              <a:buNone/>
            </a:pPr>
            <a:r>
              <a:rPr lang="en-US" sz="2400" dirty="0">
                <a:solidFill>
                  <a:schemeClr val="dk1"/>
                </a:solidFill>
              </a:rPr>
              <a:t>§ 260.10</a:t>
            </a:r>
          </a:p>
          <a:p>
            <a:r>
              <a:rPr lang="en-US" sz="2400" dirty="0">
                <a:solidFill>
                  <a:schemeClr val="dk1"/>
                </a:solidFill>
              </a:rPr>
              <a:t>Acute hazardous waste/ Non-acute hazardous waste</a:t>
            </a:r>
          </a:p>
          <a:p>
            <a:r>
              <a:rPr lang="en-US" sz="2400" dirty="0">
                <a:solidFill>
                  <a:schemeClr val="dk1"/>
                </a:solidFill>
              </a:rPr>
              <a:t>Central accumulation area </a:t>
            </a:r>
          </a:p>
          <a:p>
            <a:r>
              <a:rPr lang="en-US" sz="2400" dirty="0"/>
              <a:t>Large quantity Generator/ Small quantity generator/ Very small quantity generator</a:t>
            </a:r>
          </a:p>
          <a:p>
            <a:endParaRPr lang="en-US" sz="2400" dirty="0">
              <a:solidFill>
                <a:schemeClr val="dk1"/>
              </a:solidFill>
            </a:endParaRPr>
          </a:p>
          <a:p>
            <a:pPr marL="82153" indent="0">
              <a:buNone/>
            </a:pPr>
            <a:r>
              <a:rPr lang="en-US" sz="2400" dirty="0">
                <a:solidFill>
                  <a:schemeClr val="dk1"/>
                </a:solidFill>
              </a:rPr>
              <a:t>§ 262.1</a:t>
            </a:r>
          </a:p>
          <a:p>
            <a:r>
              <a:rPr lang="en-US" sz="2400" dirty="0">
                <a:solidFill>
                  <a:schemeClr val="dk1"/>
                </a:solidFill>
              </a:rPr>
              <a:t>Conditions for exemption/ </a:t>
            </a:r>
            <a:r>
              <a:rPr lang="en-US" sz="2400">
                <a:solidFill>
                  <a:schemeClr val="dk1"/>
                </a:solidFill>
              </a:rPr>
              <a:t>Independent requirement</a:t>
            </a:r>
            <a:endParaRPr lang="en-US" sz="2400" dirty="0">
              <a:solidFill>
                <a:schemeClr val="dk1"/>
              </a:solidFill>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37350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Module 2: Independent Requirements for All Generators</a:t>
            </a:r>
          </a:p>
        </p:txBody>
      </p:sp>
      <p:sp>
        <p:nvSpPr>
          <p:cNvPr id="3" name="Content Placeholder 2"/>
          <p:cNvSpPr>
            <a:spLocks noGrp="1"/>
          </p:cNvSpPr>
          <p:nvPr>
            <p:ph idx="1"/>
          </p:nvPr>
        </p:nvSpPr>
        <p:spPr/>
        <p:txBody>
          <a:bodyPr/>
          <a:lstStyle/>
          <a:p>
            <a:pPr marL="82153" indent="0">
              <a:buNone/>
            </a:pPr>
            <a:r>
              <a:rPr lang="en-US" sz="2800" u="sng" dirty="0"/>
              <a:t>Contents of Module 2</a:t>
            </a:r>
          </a:p>
          <a:p>
            <a:r>
              <a:rPr lang="en-US" sz="2800" dirty="0"/>
              <a:t>Hazardous Waste Determinations</a:t>
            </a:r>
          </a:p>
          <a:p>
            <a:r>
              <a:rPr lang="en-US" sz="2800" dirty="0"/>
              <a:t>Counting and HW Generator Categories</a:t>
            </a:r>
          </a:p>
          <a:p>
            <a:r>
              <a:rPr lang="en-US" sz="2800" dirty="0"/>
              <a:t>Mixtures</a:t>
            </a:r>
          </a:p>
          <a:p>
            <a:r>
              <a:rPr lang="en-US" sz="2800" dirty="0"/>
              <a:t>Marking and Labeling</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03214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45029"/>
            <a:ext cx="10515600" cy="5131934"/>
          </a:xfrm>
        </p:spPr>
        <p:txBody>
          <a:bodyPr/>
          <a:lstStyle/>
          <a:p>
            <a:endParaRPr lang="en-US" dirty="0"/>
          </a:p>
          <a:p>
            <a:endParaRPr lang="en-US" dirty="0"/>
          </a:p>
          <a:p>
            <a:endParaRPr lang="en-US" dirty="0"/>
          </a:p>
          <a:p>
            <a:pPr marL="0" indent="0" algn="ctr">
              <a:buNone/>
            </a:pPr>
            <a:endParaRPr lang="en-US" sz="4000" dirty="0">
              <a:latin typeface="Calibri" panose="020F0502020204030204" pitchFamily="34" charset="0"/>
              <a:cs typeface="Calibri" panose="020F0502020204030204" pitchFamily="34" charset="0"/>
            </a:endParaRPr>
          </a:p>
          <a:p>
            <a:pPr marL="0" indent="0" algn="ctr">
              <a:buNone/>
            </a:pPr>
            <a:r>
              <a:rPr lang="en-US" sz="4000" dirty="0">
                <a:latin typeface="Calibri" panose="020F0502020204030204" pitchFamily="34" charset="0"/>
                <a:cs typeface="Calibri" panose="020F0502020204030204" pitchFamily="34" charset="0"/>
              </a:rPr>
              <a:t>Hazardous Waste Determinations</a:t>
            </a:r>
          </a:p>
          <a:p>
            <a:pPr marL="0" indent="0" algn="ctr">
              <a:buNone/>
            </a:pPr>
            <a:endParaRPr lang="en-US" sz="40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667923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n-US" altLang="en-US"/>
              <a:t>Hazardous Waste Determinations: What Changes and Why?</a:t>
            </a:r>
            <a:endParaRPr lang="en-US" altLang="en-US" sz="1500" dirty="0"/>
          </a:p>
        </p:txBody>
      </p:sp>
      <p:sp>
        <p:nvSpPr>
          <p:cNvPr id="3" name="Content Placeholder 2"/>
          <p:cNvSpPr>
            <a:spLocks noGrp="1"/>
          </p:cNvSpPr>
          <p:nvPr>
            <p:ph idx="1"/>
          </p:nvPr>
        </p:nvSpPr>
        <p:spPr>
          <a:xfrm>
            <a:off x="728870" y="1690688"/>
            <a:ext cx="9481930" cy="5091112"/>
          </a:xfrm>
        </p:spPr>
        <p:txBody>
          <a:bodyPr>
            <a:normAutofit/>
          </a:bodyPr>
          <a:lstStyle/>
          <a:p>
            <a:pPr marL="82153" indent="0">
              <a:buNone/>
              <a:defRPr/>
            </a:pPr>
            <a:r>
              <a:rPr lang="en-US" altLang="en-US" sz="2800" u="sng" dirty="0"/>
              <a:t>What changes?</a:t>
            </a:r>
          </a:p>
          <a:p>
            <a:r>
              <a:rPr lang="en-US" sz="2400" dirty="0"/>
              <a:t>Clarifies and emphasizes that waste determinations </a:t>
            </a:r>
            <a:r>
              <a:rPr lang="en-US" sz="2400" b="1" dirty="0"/>
              <a:t>must be accurate</a:t>
            </a:r>
            <a:r>
              <a:rPr lang="en-US" sz="2400" dirty="0"/>
              <a:t>!</a:t>
            </a:r>
          </a:p>
          <a:p>
            <a:r>
              <a:rPr lang="en-US" altLang="en-US" sz="2400" dirty="0"/>
              <a:t>Confirms </a:t>
            </a:r>
            <a:r>
              <a:rPr lang="en-US" altLang="en-US" sz="2400" u="sng" dirty="0"/>
              <a:t>when</a:t>
            </a:r>
            <a:r>
              <a:rPr lang="en-US" altLang="en-US" sz="2400" dirty="0"/>
              <a:t> a generator’s hazardous waste determination must be made</a:t>
            </a:r>
          </a:p>
          <a:p>
            <a:r>
              <a:rPr lang="en-US" sz="2400" dirty="0"/>
              <a:t>Elaborates on </a:t>
            </a:r>
            <a:r>
              <a:rPr lang="en-US" sz="2400" u="sng" dirty="0"/>
              <a:t>how </a:t>
            </a:r>
            <a:r>
              <a:rPr lang="en-US" sz="2400" dirty="0"/>
              <a:t>to determine if a solid waste is either a listed and/or characteristic hazardous waste</a:t>
            </a:r>
          </a:p>
          <a:p>
            <a:r>
              <a:rPr lang="en-US" sz="2400" dirty="0"/>
              <a:t>Reiterates </a:t>
            </a:r>
            <a:r>
              <a:rPr lang="en-US" sz="2400" u="sng" dirty="0"/>
              <a:t>what</a:t>
            </a:r>
            <a:r>
              <a:rPr lang="en-US" sz="2400" dirty="0"/>
              <a:t> waste determination records must be kept</a:t>
            </a:r>
          </a:p>
          <a:p>
            <a:r>
              <a:rPr lang="en-US" altLang="en-US" sz="2400" dirty="0"/>
              <a:t>Requires SQGs and LQGs to identify and mark RCRA waste codes on containers prior to sending hazardous waste off-site per              § 262.32</a:t>
            </a:r>
          </a:p>
          <a:p>
            <a:pPr marL="82153" indent="0">
              <a:buNone/>
            </a:pPr>
            <a:endParaRPr lang="en-US" altLang="en-US" sz="1600" dirty="0"/>
          </a:p>
          <a:p>
            <a:pPr marL="82153" indent="0">
              <a:buNone/>
              <a:defRPr/>
            </a:pPr>
            <a:endParaRPr lang="en-US" sz="1600" dirty="0"/>
          </a:p>
          <a:p>
            <a:pPr marL="82153" indent="0">
              <a:buNone/>
            </a:pPr>
            <a:endParaRPr lang="en-US" altLang="en-US" sz="1600" dirty="0"/>
          </a:p>
          <a:p>
            <a:endParaRPr lang="en-US" altLang="en-US" sz="1800" dirty="0"/>
          </a:p>
          <a:p>
            <a:pPr marL="82153" indent="0">
              <a:buNone/>
              <a:defRPr/>
            </a:pPr>
            <a:endParaRPr lang="en-US" sz="1700" dirty="0"/>
          </a:p>
          <a:p>
            <a:pPr marL="82153" indent="0">
              <a:buNone/>
              <a:defRPr/>
            </a:pPr>
            <a:endParaRPr lang="en-US" sz="1700" dirty="0"/>
          </a:p>
          <a:p>
            <a:pPr marL="82153" indent="0">
              <a:buNone/>
              <a:defRPr/>
            </a:pPr>
            <a:endParaRPr lang="en-US" sz="2000" u="sng" dirty="0"/>
          </a:p>
        </p:txBody>
      </p:sp>
      <p:sp>
        <p:nvSpPr>
          <p:cNvPr id="481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D1AF2FC6-053C-4000-816F-28ED3AA1EE16}" type="slidenum">
              <a:rPr kumimoji="0" lang="en-US" altLang="en-US" sz="1800" b="0" i="0" u="none" strike="noStrike" kern="0" cap="none" spc="0" normalizeH="0" baseline="0" noProof="0" smtClean="0">
                <a:ln>
                  <a:noFill/>
                </a:ln>
                <a:solidFill>
                  <a:srgbClr val="FFFFFF"/>
                </a:solidFill>
                <a:effectLst/>
                <a:uLnTx/>
                <a:uFillTx/>
                <a:latin typeface="Georgia" panose="02040502050405020303" pitchFamily="18" charset="0"/>
              </a:rPr>
              <a:pPr marL="0" marR="0" lvl="0" indent="0" defTabSz="914400" eaLnBrk="1" fontAlgn="auto" latinLnBrk="0" hangingPunct="1">
                <a:lnSpc>
                  <a:spcPct val="100000"/>
                </a:lnSpc>
                <a:spcBef>
                  <a:spcPct val="0"/>
                </a:spcBef>
                <a:spcAft>
                  <a:spcPts val="0"/>
                </a:spcAft>
                <a:buClrTx/>
                <a:buSzTx/>
                <a:buFontTx/>
                <a:buNone/>
                <a:tabLst/>
                <a:defRPr/>
              </a:pPr>
              <a:t>18</a:t>
            </a:fld>
            <a:endParaRPr kumimoji="0" lang="en-US" altLang="en-US" sz="1800" b="0" i="0" u="none" strike="noStrike" kern="0" cap="none" spc="0" normalizeH="0" baseline="0" noProof="0" dirty="0">
              <a:ln>
                <a:noFill/>
              </a:ln>
              <a:solidFill>
                <a:srgbClr val="FFFFFF"/>
              </a:solidFill>
              <a:effectLst/>
              <a:uLnTx/>
              <a:uFillTx/>
              <a:latin typeface="Georgia" panose="02040502050405020303" pitchFamily="18" charset="0"/>
            </a:endParaRPr>
          </a:p>
        </p:txBody>
      </p:sp>
    </p:spTree>
    <p:extLst>
      <p:ext uri="{BB962C8B-B14F-4D97-AF65-F5344CB8AC3E}">
        <p14:creationId xmlns:p14="http://schemas.microsoft.com/office/powerpoint/2010/main" val="119449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did we make these changes?</a:t>
            </a:r>
            <a:endParaRPr lang="en-US" dirty="0"/>
          </a:p>
        </p:txBody>
      </p:sp>
      <p:sp>
        <p:nvSpPr>
          <p:cNvPr id="3" name="Content Placeholder 2"/>
          <p:cNvSpPr>
            <a:spLocks noGrp="1"/>
          </p:cNvSpPr>
          <p:nvPr>
            <p:ph idx="1"/>
          </p:nvPr>
        </p:nvSpPr>
        <p:spPr/>
        <p:txBody>
          <a:bodyPr/>
          <a:lstStyle/>
          <a:p>
            <a:r>
              <a:rPr lang="en-US" sz="2800" dirty="0"/>
              <a:t>To improve generator compliance and therefore program success</a:t>
            </a:r>
          </a:p>
          <a:p>
            <a:r>
              <a:rPr lang="en-US" sz="2800" dirty="0"/>
              <a:t>From different Agency analyses, generators consistently fail to make an accurate hazardous waste determination, leading to the mismanagement of hazardous waste </a:t>
            </a:r>
          </a:p>
          <a:p>
            <a:pPr lvl="1"/>
            <a:r>
              <a:rPr lang="en-US" sz="2400" dirty="0"/>
              <a:t>Non-compliance rates range from 10 to 30 percent </a:t>
            </a:r>
          </a:p>
          <a:p>
            <a:pPr lvl="1"/>
            <a:r>
              <a:rPr lang="en-US" sz="2400" dirty="0"/>
              <a:t>Reasons vary from not understanding RCRA to not even being aware of RCRA </a:t>
            </a:r>
          </a:p>
          <a:p>
            <a:r>
              <a:rPr lang="en-US" sz="2800" dirty="0"/>
              <a:t>Making an accurate hazardous waste determination reduces Domino Effect</a:t>
            </a:r>
          </a:p>
          <a:p>
            <a:pPr lvl="1"/>
            <a:r>
              <a:rPr lang="en-US" sz="2400" dirty="0"/>
              <a:t>Hazardous waste most likely will be managed safely from “cradle to grave”</a:t>
            </a:r>
          </a:p>
          <a:p>
            <a:endParaRPr lang="en-US" dirty="0"/>
          </a:p>
        </p:txBody>
      </p:sp>
      <p:sp>
        <p:nvSpPr>
          <p:cNvPr id="8" name="Slide Number Placeholder 7"/>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88548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Module 1: Goals and Background of the Generator Improvements Rule</a:t>
            </a:r>
          </a:p>
        </p:txBody>
      </p:sp>
      <p:sp>
        <p:nvSpPr>
          <p:cNvPr id="3" name="Content Placeholder 2"/>
          <p:cNvSpPr>
            <a:spLocks noGrp="1"/>
          </p:cNvSpPr>
          <p:nvPr>
            <p:ph idx="1"/>
          </p:nvPr>
        </p:nvSpPr>
        <p:spPr/>
        <p:txBody>
          <a:bodyPr/>
          <a:lstStyle/>
          <a:p>
            <a:pPr marL="82153" indent="0">
              <a:spcAft>
                <a:spcPts val="600"/>
              </a:spcAft>
              <a:buNone/>
            </a:pPr>
            <a:r>
              <a:rPr lang="en-US" sz="2800" u="sng" dirty="0">
                <a:latin typeface="+mj-lt"/>
              </a:rPr>
              <a:t>Contents of Module 1</a:t>
            </a:r>
          </a:p>
          <a:p>
            <a:pPr>
              <a:spcAft>
                <a:spcPts val="600"/>
              </a:spcAft>
            </a:pPr>
            <a:r>
              <a:rPr lang="en-US" sz="2800" dirty="0">
                <a:latin typeface="+mj-lt"/>
              </a:rPr>
              <a:t>Purpose of this Training</a:t>
            </a:r>
          </a:p>
          <a:p>
            <a:pPr>
              <a:spcAft>
                <a:spcPts val="600"/>
              </a:spcAft>
            </a:pPr>
            <a:r>
              <a:rPr lang="en-US" sz="2800" dirty="0">
                <a:latin typeface="+mj-lt"/>
              </a:rPr>
              <a:t>Background</a:t>
            </a:r>
          </a:p>
          <a:p>
            <a:pPr>
              <a:spcAft>
                <a:spcPts val="600"/>
              </a:spcAft>
            </a:pPr>
            <a:r>
              <a:rPr lang="en-US" sz="2800" dirty="0">
                <a:latin typeface="+mj-lt"/>
              </a:rPr>
              <a:t>History of the Rule</a:t>
            </a:r>
          </a:p>
          <a:p>
            <a:pPr>
              <a:spcAft>
                <a:spcPts val="600"/>
              </a:spcAft>
            </a:pPr>
            <a:r>
              <a:rPr lang="en-US" sz="2800" dirty="0">
                <a:latin typeface="+mj-lt"/>
              </a:rPr>
              <a:t>Generator Universe</a:t>
            </a:r>
          </a:p>
          <a:p>
            <a:pPr>
              <a:spcAft>
                <a:spcPts val="600"/>
              </a:spcAft>
            </a:pPr>
            <a:r>
              <a:rPr lang="en-US" sz="2800" dirty="0">
                <a:latin typeface="+mj-lt"/>
              </a:rPr>
              <a:t>Goals of the Final Rule</a:t>
            </a:r>
          </a:p>
          <a:p>
            <a:pPr>
              <a:spcAft>
                <a:spcPts val="600"/>
              </a:spcAft>
            </a:pPr>
            <a:r>
              <a:rPr lang="en-US" sz="2800" dirty="0">
                <a:latin typeface="+mj-lt"/>
              </a:rPr>
              <a:t>Reorganization of the Generator Regulations</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5D452F-4B11-4D7F-BAB0-5646F256D979}"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7833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Where It All Begins</a:t>
            </a:r>
          </a:p>
        </p:txBody>
      </p:sp>
      <p:sp>
        <p:nvSpPr>
          <p:cNvPr id="7171" name="Rectangle 3"/>
          <p:cNvSpPr>
            <a:spLocks noGrp="1" noChangeArrowheads="1"/>
          </p:cNvSpPr>
          <p:nvPr>
            <p:ph idx="1"/>
          </p:nvPr>
        </p:nvSpPr>
        <p:spPr/>
        <p:txBody>
          <a:bodyPr/>
          <a:lstStyle/>
          <a:p>
            <a:pPr marL="82153" indent="0">
              <a:buNone/>
            </a:pPr>
            <a:r>
              <a:rPr lang="en-US" b="1" dirty="0"/>
              <a:t>Statutory Definition of Solid Waste - 42 U.S.C. § 6903(27)</a:t>
            </a:r>
          </a:p>
          <a:p>
            <a:endParaRPr lang="en-US" dirty="0"/>
          </a:p>
          <a:p>
            <a:pPr marL="82153" indent="0">
              <a:buNone/>
            </a:pPr>
            <a:r>
              <a:rPr lang="en-US" dirty="0"/>
              <a:t>“The term “solid waste” means any garbage, refuse, sludge from a waste treatment plant, water supply treatment plant, or air pollution control facility and other discarded material, including solid, liquid, semisolid, or contained gaseous material resulting from industrial, commercial, mining, and agricultural operations, and from community activities, but does not include…”</a:t>
            </a:r>
          </a:p>
        </p:txBody>
      </p:sp>
      <p:sp>
        <p:nvSpPr>
          <p:cNvPr id="20485"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27E228-9980-4323-860D-E20C228BBD9D}" type="slidenum">
              <a:rPr kumimoji="0" 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89503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6" y="344489"/>
            <a:ext cx="9442174" cy="1331911"/>
          </a:xfrm>
        </p:spPr>
        <p:txBody>
          <a:bodyPr>
            <a:normAutofit/>
          </a:bodyPr>
          <a:lstStyle/>
          <a:p>
            <a:r>
              <a:rPr lang="en-US" dirty="0"/>
              <a:t>Putting Things in Context </a:t>
            </a:r>
          </a:p>
        </p:txBody>
      </p:sp>
      <p:sp>
        <p:nvSpPr>
          <p:cNvPr id="28" name="Slide Number Placeholder 27"/>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4CD7A6-A741-4734-9B6A-1B5E8A4E5F69}" type="slidenum">
              <a:rPr kumimoji="0" 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chemeClr val="bg1"/>
              </a:solidFill>
              <a:effectLst/>
              <a:uLnTx/>
              <a:uFillTx/>
            </a:endParaRPr>
          </a:p>
        </p:txBody>
      </p:sp>
      <p:sp>
        <p:nvSpPr>
          <p:cNvPr id="5" name="TextBox 4"/>
          <p:cNvSpPr txBox="1"/>
          <p:nvPr/>
        </p:nvSpPr>
        <p:spPr>
          <a:xfrm>
            <a:off x="2362201" y="1828801"/>
            <a:ext cx="1216487"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Inputs to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Production</a:t>
            </a:r>
          </a:p>
        </p:txBody>
      </p:sp>
      <p:sp>
        <p:nvSpPr>
          <p:cNvPr id="6" name="Rectangle 5"/>
          <p:cNvSpPr/>
          <p:nvPr/>
        </p:nvSpPr>
        <p:spPr>
          <a:xfrm>
            <a:off x="1758462" y="1676400"/>
            <a:ext cx="2051538" cy="990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Chemicals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used to produce product  </a:t>
            </a:r>
          </a:p>
        </p:txBody>
      </p:sp>
      <p:sp>
        <p:nvSpPr>
          <p:cNvPr id="8" name="Rectangle 7"/>
          <p:cNvSpPr/>
          <p:nvPr/>
        </p:nvSpPr>
        <p:spPr>
          <a:xfrm>
            <a:off x="4953000" y="1676400"/>
            <a:ext cx="1752600" cy="990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Production </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chemeClr val="tx1"/>
                </a:solidFill>
              </a:rPr>
              <a:t>Process</a:t>
            </a:r>
            <a:endParaRPr kumimoji="0" lang="en-US" sz="1800" b="0" i="0" u="none" strike="noStrike" kern="0" cap="none" spc="0" normalizeH="0" baseline="0" noProof="0" dirty="0">
              <a:ln>
                <a:noFill/>
              </a:ln>
              <a:solidFill>
                <a:schemeClr val="tx1"/>
              </a:solidFill>
              <a:effectLst/>
              <a:uLnTx/>
              <a:uFillTx/>
            </a:endParaRPr>
          </a:p>
        </p:txBody>
      </p:sp>
      <p:sp>
        <p:nvSpPr>
          <p:cNvPr id="9" name="Rectangle 8"/>
          <p:cNvSpPr/>
          <p:nvPr/>
        </p:nvSpPr>
        <p:spPr>
          <a:xfrm>
            <a:off x="8077200" y="1676400"/>
            <a:ext cx="1676400" cy="990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Product</a:t>
            </a:r>
          </a:p>
        </p:txBody>
      </p:sp>
      <p:cxnSp>
        <p:nvCxnSpPr>
          <p:cNvPr id="11" name="Straight Arrow Connector 10"/>
          <p:cNvCxnSpPr>
            <a:stCxn id="6" idx="3"/>
            <a:endCxn id="8" idx="1"/>
          </p:cNvCxnSpPr>
          <p:nvPr/>
        </p:nvCxnSpPr>
        <p:spPr>
          <a:xfrm>
            <a:off x="3810000" y="2171700"/>
            <a:ext cx="1143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8" idx="3"/>
            <a:endCxn id="9" idx="1"/>
          </p:cNvCxnSpPr>
          <p:nvPr/>
        </p:nvCxnSpPr>
        <p:spPr>
          <a:xfrm>
            <a:off x="6705600" y="2171700"/>
            <a:ext cx="1371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8153400" y="3313111"/>
            <a:ext cx="1676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Residuals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derived-from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Production</a:t>
            </a:r>
            <a:r>
              <a:rPr kumimoji="0" lang="en-US" sz="1800" b="0" i="0" u="none" strike="noStrike" kern="0" cap="none" spc="0" normalizeH="0" noProof="0" dirty="0">
                <a:ln>
                  <a:noFill/>
                </a:ln>
                <a:solidFill>
                  <a:schemeClr val="tx1"/>
                </a:solidFill>
                <a:effectLst/>
                <a:uLnTx/>
                <a:uFillTx/>
              </a:rPr>
              <a:t> Process</a:t>
            </a:r>
            <a:endParaRPr kumimoji="0" lang="en-US" sz="1800" b="0" i="0" u="none" strike="noStrike" kern="0" cap="none" spc="0" normalizeH="0" baseline="0" noProof="0" dirty="0">
              <a:ln>
                <a:noFill/>
              </a:ln>
              <a:solidFill>
                <a:schemeClr val="tx1"/>
              </a:solidFill>
              <a:effectLst/>
              <a:uLnTx/>
              <a:uFillTx/>
            </a:endParaRPr>
          </a:p>
        </p:txBody>
      </p:sp>
      <p:sp>
        <p:nvSpPr>
          <p:cNvPr id="20" name="Diamond 19"/>
          <p:cNvSpPr/>
          <p:nvPr/>
        </p:nvSpPr>
        <p:spPr>
          <a:xfrm>
            <a:off x="4495800" y="3352800"/>
            <a:ext cx="2286000" cy="1371600"/>
          </a:xfrm>
          <a:prstGeom prst="diamon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Recycle?</a:t>
            </a:r>
          </a:p>
        </p:txBody>
      </p:sp>
      <p:cxnSp>
        <p:nvCxnSpPr>
          <p:cNvPr id="26" name="Straight Arrow Connector 25"/>
          <p:cNvCxnSpPr>
            <a:endCxn id="20" idx="3"/>
          </p:cNvCxnSpPr>
          <p:nvPr/>
        </p:nvCxnSpPr>
        <p:spPr>
          <a:xfrm rot="10800000">
            <a:off x="6781800" y="4038600"/>
            <a:ext cx="1371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4276579" y="5257800"/>
            <a:ext cx="2996418"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1"/>
                </a:solidFill>
                <a:effectLst/>
                <a:uLnTx/>
                <a:uFillTx/>
              </a:rPr>
              <a:t>Solid and Potentially Hazardous Waste</a:t>
            </a:r>
          </a:p>
        </p:txBody>
      </p:sp>
      <p:cxnSp>
        <p:nvCxnSpPr>
          <p:cNvPr id="29" name="Straight Arrow Connector 28"/>
          <p:cNvCxnSpPr>
            <a:stCxn id="20" idx="2"/>
          </p:cNvCxnSpPr>
          <p:nvPr/>
        </p:nvCxnSpPr>
        <p:spPr>
          <a:xfrm rot="5400000">
            <a:off x="5372100" y="4991100"/>
            <a:ext cx="5334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5715000" y="4800600"/>
            <a:ext cx="60797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No</a:t>
            </a:r>
          </a:p>
        </p:txBody>
      </p:sp>
      <p:cxnSp>
        <p:nvCxnSpPr>
          <p:cNvPr id="21" name="Straight Arrow Connector 20"/>
          <p:cNvCxnSpPr/>
          <p:nvPr/>
        </p:nvCxnSpPr>
        <p:spPr>
          <a:xfrm>
            <a:off x="6705600" y="2667000"/>
            <a:ext cx="14478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Flowchart: Decision 24"/>
          <p:cNvSpPr/>
          <p:nvPr/>
        </p:nvSpPr>
        <p:spPr>
          <a:xfrm>
            <a:off x="2057400" y="3276600"/>
            <a:ext cx="1981200" cy="1448594"/>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In-House?</a:t>
            </a:r>
          </a:p>
        </p:txBody>
      </p:sp>
      <p:sp>
        <p:nvSpPr>
          <p:cNvPr id="32" name="TextBox 31"/>
          <p:cNvSpPr txBox="1"/>
          <p:nvPr/>
        </p:nvSpPr>
        <p:spPr>
          <a:xfrm>
            <a:off x="4038600" y="3657600"/>
            <a:ext cx="609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Yes</a:t>
            </a:r>
          </a:p>
        </p:txBody>
      </p:sp>
      <p:cxnSp>
        <p:nvCxnSpPr>
          <p:cNvPr id="34" name="Straight Arrow Connector 33"/>
          <p:cNvCxnSpPr>
            <a:stCxn id="25" idx="0"/>
          </p:cNvCxnSpPr>
          <p:nvPr/>
        </p:nvCxnSpPr>
        <p:spPr>
          <a:xfrm flipV="1">
            <a:off x="3048000" y="2667794"/>
            <a:ext cx="794" cy="60880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3124200" y="2895600"/>
            <a:ext cx="63791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Yes</a:t>
            </a:r>
          </a:p>
        </p:txBody>
      </p:sp>
      <p:sp>
        <p:nvSpPr>
          <p:cNvPr id="37" name="Rectangle 36"/>
          <p:cNvSpPr/>
          <p:nvPr/>
        </p:nvSpPr>
        <p:spPr>
          <a:xfrm>
            <a:off x="2286000" y="5181600"/>
            <a:ext cx="1524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Transferred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Off-site</a:t>
            </a:r>
          </a:p>
        </p:txBody>
      </p:sp>
      <p:cxnSp>
        <p:nvCxnSpPr>
          <p:cNvPr id="44" name="Straight Arrow Connector 43"/>
          <p:cNvCxnSpPr>
            <a:stCxn id="25" idx="2"/>
            <a:endCxn id="25" idx="2"/>
          </p:cNvCxnSpPr>
          <p:nvPr/>
        </p:nvCxnSpPr>
        <p:spPr>
          <a:xfrm>
            <a:off x="3048000" y="472519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25" idx="3"/>
          </p:cNvCxnSpPr>
          <p:nvPr/>
        </p:nvCxnSpPr>
        <p:spPr>
          <a:xfrm flipH="1" flipV="1">
            <a:off x="4038600" y="4000897"/>
            <a:ext cx="533400" cy="392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a:stCxn id="25" idx="2"/>
            <a:endCxn id="37" idx="0"/>
          </p:cNvCxnSpPr>
          <p:nvPr/>
        </p:nvCxnSpPr>
        <p:spPr>
          <a:xfrm>
            <a:off x="3048000" y="4725194"/>
            <a:ext cx="0" cy="45640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3200400" y="4724400"/>
            <a:ext cx="60797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No</a:t>
            </a:r>
          </a:p>
        </p:txBody>
      </p:sp>
    </p:spTree>
    <p:extLst>
      <p:ext uri="{BB962C8B-B14F-4D97-AF65-F5344CB8AC3E}">
        <p14:creationId xmlns:p14="http://schemas.microsoft.com/office/powerpoint/2010/main" val="219688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Making a Hazardous Waste Determination</a:t>
            </a:r>
            <a:endParaRPr lang="en-US" dirty="0"/>
          </a:p>
        </p:txBody>
      </p:sp>
      <p:sp>
        <p:nvSpPr>
          <p:cNvPr id="3" name="Content Placeholder 2"/>
          <p:cNvSpPr>
            <a:spLocks noGrp="1"/>
          </p:cNvSpPr>
          <p:nvPr>
            <p:ph idx="1"/>
          </p:nvPr>
        </p:nvSpPr>
        <p:spPr/>
        <p:txBody>
          <a:bodyPr/>
          <a:lstStyle/>
          <a:p>
            <a:r>
              <a:rPr lang="en-US" sz="2800" dirty="0"/>
              <a:t>§ 262.11(a) The hazardous waste determination for each solid waste must be made</a:t>
            </a:r>
          </a:p>
          <a:p>
            <a:pPr lvl="1"/>
            <a:r>
              <a:rPr lang="en-US" sz="2400" dirty="0"/>
              <a:t> at the point of waste generation, </a:t>
            </a:r>
          </a:p>
          <a:p>
            <a:pPr lvl="1"/>
            <a:r>
              <a:rPr lang="en-US" sz="2400" dirty="0"/>
              <a:t>before any dilution, mixing, or other alteration of the waste occurs, </a:t>
            </a:r>
          </a:p>
          <a:p>
            <a:pPr lvl="1"/>
            <a:r>
              <a:rPr lang="en-US" sz="2400" dirty="0"/>
              <a:t>and at any time in the course of its management that it has, or may have, changed its properties as a result of exposure to the environment or other factors that may change the properties of the waste such that the RCRA classification of the waste may change.</a:t>
            </a:r>
          </a:p>
        </p:txBody>
      </p:sp>
      <p:sp>
        <p:nvSpPr>
          <p:cNvPr id="8" name="Slide Number Placeholder 7"/>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306047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262.11(a) Hazardous Waste Determination</a:t>
            </a:r>
          </a:p>
        </p:txBody>
      </p:sp>
      <p:sp>
        <p:nvSpPr>
          <p:cNvPr id="3" name="Content Placeholder 2"/>
          <p:cNvSpPr>
            <a:spLocks noGrp="1"/>
          </p:cNvSpPr>
          <p:nvPr>
            <p:ph idx="1"/>
          </p:nvPr>
        </p:nvSpPr>
        <p:spPr/>
        <p:txBody>
          <a:bodyPr/>
          <a:lstStyle/>
          <a:p>
            <a:pPr marL="82153" indent="0">
              <a:buNone/>
            </a:pPr>
            <a:r>
              <a:rPr lang="en-US" dirty="0"/>
              <a:t>The  hazardous waste determination for each solid waste </a:t>
            </a:r>
            <a:r>
              <a:rPr lang="en-US" u="sng" dirty="0">
                <a:solidFill>
                  <a:srgbClr val="FF0000"/>
                </a:solidFill>
              </a:rPr>
              <a:t>must be made at the point of waste generation</a:t>
            </a:r>
            <a:r>
              <a:rPr lang="en-US" dirty="0"/>
              <a:t>,…</a:t>
            </a:r>
          </a:p>
          <a:p>
            <a:endParaRPr lang="en-US" dirty="0"/>
          </a:p>
          <a:p>
            <a:pPr marL="82153" indent="0">
              <a:buNone/>
            </a:pPr>
            <a:r>
              <a:rPr lang="en-US" b="1" dirty="0"/>
              <a:t>RCRA Statute is clear:</a:t>
            </a:r>
          </a:p>
          <a:p>
            <a:pPr marL="82153" indent="0">
              <a:buNone/>
            </a:pPr>
            <a:r>
              <a:rPr lang="en-US" dirty="0"/>
              <a:t>The term ‘‘hazardous waste generation’’ means the act or process of producing hazardous waste. See Solid Waste Disposal Act, Section 1004.</a:t>
            </a:r>
          </a:p>
          <a:p>
            <a:endParaRPr lang="en-US" dirty="0"/>
          </a:p>
          <a:p>
            <a:pPr marL="82153" indent="0">
              <a:buNone/>
            </a:pPr>
            <a:r>
              <a:rPr lang="en-US" dirty="0"/>
              <a:t>Why at the point of waste generation? </a:t>
            </a:r>
          </a:p>
          <a:p>
            <a:pPr lvl="1"/>
            <a:r>
              <a:rPr lang="en-US" dirty="0"/>
              <a:t>To Ensure:</a:t>
            </a:r>
          </a:p>
          <a:p>
            <a:pPr lvl="2"/>
            <a:r>
              <a:rPr lang="en-US" dirty="0"/>
              <a:t> Proper waste identification</a:t>
            </a:r>
          </a:p>
          <a:p>
            <a:pPr lvl="2"/>
            <a:r>
              <a:rPr lang="en-US" dirty="0"/>
              <a:t> Proper handling and management from “cradle to grave”</a:t>
            </a:r>
          </a:p>
          <a:p>
            <a:pPr lvl="2"/>
            <a:r>
              <a:rPr lang="en-US" dirty="0"/>
              <a:t> Compliance with LDRs</a:t>
            </a:r>
          </a:p>
          <a:p>
            <a:endParaRPr lang="en-US" dirty="0"/>
          </a:p>
        </p:txBody>
      </p:sp>
      <p:sp>
        <p:nvSpPr>
          <p:cNvPr id="4" name="Rectangle 3"/>
          <p:cNvSpPr/>
          <p:nvPr/>
        </p:nvSpPr>
        <p:spPr>
          <a:xfrm>
            <a:off x="5570054" y="3244334"/>
            <a:ext cx="23756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1838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262.11(a) Hazardous Waste Determination</a:t>
            </a:r>
          </a:p>
        </p:txBody>
      </p:sp>
      <p:sp>
        <p:nvSpPr>
          <p:cNvPr id="3" name="Content Placeholder 2"/>
          <p:cNvSpPr>
            <a:spLocks noGrp="1"/>
          </p:cNvSpPr>
          <p:nvPr>
            <p:ph idx="1"/>
          </p:nvPr>
        </p:nvSpPr>
        <p:spPr/>
        <p:txBody>
          <a:bodyPr/>
          <a:lstStyle/>
          <a:p>
            <a:r>
              <a:rPr lang="en-US" dirty="0"/>
              <a:t>The  hazardous waste determination for each solid waste must be made at the point of waste generation, </a:t>
            </a:r>
            <a:r>
              <a:rPr lang="en-US" dirty="0">
                <a:solidFill>
                  <a:srgbClr val="FF0000"/>
                </a:solidFill>
              </a:rPr>
              <a:t>before any dilution, mixing, or other alteration of the waste occurs, </a:t>
            </a:r>
            <a:r>
              <a:rPr lang="en-US" dirty="0"/>
              <a:t>…</a:t>
            </a:r>
          </a:p>
          <a:p>
            <a:pPr lvl="1"/>
            <a:endParaRPr lang="en-US" dirty="0"/>
          </a:p>
          <a:p>
            <a:pPr lvl="1"/>
            <a:r>
              <a:rPr lang="en-US" dirty="0"/>
              <a:t>We added this language to make it clear that you need to characterize your waste </a:t>
            </a:r>
            <a:r>
              <a:rPr lang="en-US" u="sng" dirty="0"/>
              <a:t>before </a:t>
            </a:r>
            <a:r>
              <a:rPr lang="en-US" dirty="0"/>
              <a:t>dilution, mixing or alteration</a:t>
            </a:r>
          </a:p>
          <a:p>
            <a:pPr lvl="1">
              <a:buNone/>
            </a:pPr>
            <a:endParaRPr lang="en-US" dirty="0"/>
          </a:p>
          <a:p>
            <a:pPr lvl="1"/>
            <a:r>
              <a:rPr lang="en-US" u="sng" dirty="0"/>
              <a:t>Alteration of waste</a:t>
            </a:r>
            <a:r>
              <a:rPr lang="en-US" dirty="0"/>
              <a:t>: May change waste properties and subsequent handling</a:t>
            </a:r>
          </a:p>
          <a:p>
            <a:pPr lvl="1"/>
            <a:endParaRPr lang="en-US" dirty="0"/>
          </a:p>
          <a:p>
            <a:pPr lvl="2"/>
            <a:r>
              <a:rPr lang="en-US" u="sng" dirty="0"/>
              <a:t>Example:</a:t>
            </a:r>
            <a:r>
              <a:rPr lang="en-US" dirty="0"/>
              <a:t> Letting volatile organic solvents volatilize from an uncovered container</a:t>
            </a:r>
          </a:p>
          <a:p>
            <a:pPr lvl="2"/>
            <a:endParaRPr lang="en-US" dirty="0"/>
          </a:p>
        </p:txBody>
      </p:sp>
      <p:sp>
        <p:nvSpPr>
          <p:cNvPr id="4" name="Rectangle 3"/>
          <p:cNvSpPr/>
          <p:nvPr/>
        </p:nvSpPr>
        <p:spPr>
          <a:xfrm>
            <a:off x="5570054" y="3244334"/>
            <a:ext cx="23756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9" name="Slide Number Placeholder 8"/>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6423544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262.11(a) Hazardous Waste Determination</a:t>
            </a:r>
          </a:p>
        </p:txBody>
      </p:sp>
      <p:sp>
        <p:nvSpPr>
          <p:cNvPr id="3" name="Content Placeholder 2"/>
          <p:cNvSpPr>
            <a:spLocks noGrp="1"/>
          </p:cNvSpPr>
          <p:nvPr>
            <p:ph idx="1"/>
          </p:nvPr>
        </p:nvSpPr>
        <p:spPr/>
        <p:txBody>
          <a:bodyPr/>
          <a:lstStyle/>
          <a:p>
            <a:pPr marL="82153" indent="0">
              <a:buNone/>
            </a:pPr>
            <a:r>
              <a:rPr lang="en-US" dirty="0"/>
              <a:t>The  hazardous waste determination for each solid waste must be made at the point of waste generation, before any dilution, mixing, or other alteration of the waste occurs, </a:t>
            </a:r>
            <a:r>
              <a:rPr lang="en-US" b="1" dirty="0">
                <a:solidFill>
                  <a:srgbClr val="FF0000"/>
                </a:solidFill>
              </a:rPr>
              <a:t>and at any time in the course of its management that it has, or may have, changed its properties as a result of exposure to the environment or other factors that may change the properties of the waste such that the RCRA classification of the waste may change.</a:t>
            </a:r>
          </a:p>
          <a:p>
            <a:endParaRPr lang="en-US" dirty="0"/>
          </a:p>
          <a:p>
            <a:pPr marL="82153" indent="0">
              <a:buNone/>
            </a:pPr>
            <a:r>
              <a:rPr lang="en-US" dirty="0"/>
              <a:t>Why inclusion of this statement?</a:t>
            </a:r>
          </a:p>
          <a:p>
            <a:endParaRPr lang="en-US" dirty="0"/>
          </a:p>
        </p:txBody>
      </p:sp>
      <p:sp>
        <p:nvSpPr>
          <p:cNvPr id="4" name="Rectangle 3"/>
          <p:cNvSpPr/>
          <p:nvPr/>
        </p:nvSpPr>
        <p:spPr>
          <a:xfrm>
            <a:off x="5570054" y="3244334"/>
            <a:ext cx="23756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907624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any time in the course of its management…</a:t>
            </a:r>
          </a:p>
        </p:txBody>
      </p:sp>
      <p:sp>
        <p:nvSpPr>
          <p:cNvPr id="3" name="Content Placeholder 2"/>
          <p:cNvSpPr>
            <a:spLocks noGrp="1"/>
          </p:cNvSpPr>
          <p:nvPr>
            <p:ph idx="1"/>
          </p:nvPr>
        </p:nvSpPr>
        <p:spPr>
          <a:xfrm>
            <a:off x="838200" y="1524000"/>
            <a:ext cx="10515600" cy="4652963"/>
          </a:xfrm>
        </p:spPr>
        <p:txBody>
          <a:bodyPr/>
          <a:lstStyle/>
          <a:p>
            <a:r>
              <a:rPr lang="en-US" dirty="0"/>
              <a:t>Generators need to understand the chemistry and chemical properties of their waste.</a:t>
            </a:r>
          </a:p>
          <a:p>
            <a:r>
              <a:rPr lang="en-US" dirty="0"/>
              <a:t>A SW determined to be non-hazardous at the point of generation can in some cases become hazardous over time while being managed on-site through exposure to the environment (reactive wastes), settling (bi-phasic solvent waste), etc.</a:t>
            </a:r>
          </a:p>
          <a:p>
            <a:r>
              <a:rPr lang="en-US" dirty="0"/>
              <a:t>Note: Opposite also true; hazardous wastes can become non-hazardous  so long as not diluted or non-LDR compliance treatment</a:t>
            </a:r>
          </a:p>
          <a:p>
            <a:r>
              <a:rPr lang="en-US" b="1" dirty="0">
                <a:solidFill>
                  <a:srgbClr val="FF0000"/>
                </a:solidFill>
              </a:rPr>
              <a:t>Does this mean you need to monitor your waste 24/7?</a:t>
            </a:r>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965786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of generation (continued)</a:t>
            </a:r>
          </a:p>
        </p:txBody>
      </p:sp>
      <p:sp>
        <p:nvSpPr>
          <p:cNvPr id="3" name="Content Placeholder 2"/>
          <p:cNvSpPr>
            <a:spLocks noGrp="1"/>
          </p:cNvSpPr>
          <p:nvPr>
            <p:ph idx="1"/>
          </p:nvPr>
        </p:nvSpPr>
        <p:spPr/>
        <p:txBody>
          <a:bodyPr/>
          <a:lstStyle/>
          <a:p>
            <a:r>
              <a:rPr lang="en-US" sz="2400" u="sng" dirty="0"/>
              <a:t>In rare cases</a:t>
            </a:r>
            <a:r>
              <a:rPr lang="en-US" sz="2400" dirty="0"/>
              <a:t>, identifying the point of generation may not always be straightforward  </a:t>
            </a:r>
          </a:p>
          <a:p>
            <a:pPr lvl="1"/>
            <a:r>
              <a:rPr lang="en-US" sz="2000" dirty="0"/>
              <a:t>Example: Utility boiler cleanouts </a:t>
            </a:r>
          </a:p>
          <a:p>
            <a:r>
              <a:rPr lang="en-US" sz="2400" dirty="0"/>
              <a:t>Generators may also take conservative approach and manage non-HW as HW if they so choose</a:t>
            </a:r>
          </a:p>
          <a:p>
            <a:pPr lvl="1"/>
            <a:r>
              <a:rPr lang="en-US" sz="2000" dirty="0"/>
              <a:t>Wait until test results come back</a:t>
            </a:r>
          </a:p>
          <a:p>
            <a:pPr lvl="1"/>
            <a:r>
              <a:rPr lang="en-US" sz="2000" dirty="0"/>
              <a:t>Play it safe</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94191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§262.11(b) A person must determine whether the solid waste is excluded from regulation under 40 CFR 261.4</a:t>
            </a:r>
          </a:p>
        </p:txBody>
      </p:sp>
      <p:sp>
        <p:nvSpPr>
          <p:cNvPr id="3" name="Content Placeholder 2"/>
          <p:cNvSpPr>
            <a:spLocks noGrp="1"/>
          </p:cNvSpPr>
          <p:nvPr>
            <p:ph idx="1"/>
          </p:nvPr>
        </p:nvSpPr>
        <p:spPr>
          <a:xfrm>
            <a:off x="609600" y="2067338"/>
            <a:ext cx="10972800" cy="4714461"/>
          </a:xfrm>
        </p:spPr>
        <p:txBody>
          <a:bodyPr/>
          <a:lstStyle/>
          <a:p>
            <a:r>
              <a:rPr lang="en-US" sz="2400" dirty="0"/>
              <a:t>40 CFR 261.4 has three sections that exclude or exempt certain secondary materials from being either a SW or HW*</a:t>
            </a:r>
          </a:p>
          <a:p>
            <a:pPr lvl="1"/>
            <a:r>
              <a:rPr lang="en-US" sz="2000" dirty="0"/>
              <a:t>40 CFR 261.4(a) identifies secondary materials that are not SW </a:t>
            </a:r>
          </a:p>
          <a:p>
            <a:pPr lvl="1"/>
            <a:r>
              <a:rPr lang="en-US" sz="2000" dirty="0"/>
              <a:t>40 CFR 261.4(b) identifies SW but are not HW</a:t>
            </a:r>
          </a:p>
          <a:p>
            <a:pPr lvl="1"/>
            <a:r>
              <a:rPr lang="en-US" sz="2000" dirty="0"/>
              <a:t>40 CFR 261.4(c) identifies HW which are exempted from certain regulations until the HW exits the unit(s) in which it was generated</a:t>
            </a:r>
          </a:p>
          <a:p>
            <a:pPr lvl="1"/>
            <a:endParaRPr lang="en-US" sz="2000" dirty="0"/>
          </a:p>
          <a:p>
            <a:pPr lvl="1"/>
            <a:endParaRPr lang="en-US" sz="2000" dirty="0"/>
          </a:p>
          <a:p>
            <a:pPr lvl="1"/>
            <a:endParaRPr lang="en-US" sz="2000" dirty="0"/>
          </a:p>
          <a:p>
            <a:pPr lvl="1"/>
            <a:endParaRPr lang="en-US" sz="2000" dirty="0"/>
          </a:p>
          <a:p>
            <a:pPr lvl="1">
              <a:buNone/>
            </a:pPr>
            <a:r>
              <a:rPr lang="en-US" sz="2000" dirty="0">
                <a:solidFill>
                  <a:schemeClr val="tx1"/>
                </a:solidFill>
              </a:rPr>
              <a:t>*This language has not changed</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4CD7A6-A741-4734-9B6A-1B5E8A4E5F69}" type="slidenum">
              <a:rPr kumimoji="0" 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279076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§262.11(c) Have You Generated a Listed Hazardous Waste?</a:t>
            </a:r>
          </a:p>
        </p:txBody>
      </p:sp>
      <p:sp>
        <p:nvSpPr>
          <p:cNvPr id="4" name="Rectangle 3"/>
          <p:cNvSpPr>
            <a:spLocks noGrp="1" noChangeArrowheads="1"/>
          </p:cNvSpPr>
          <p:nvPr>
            <p:ph idx="1"/>
          </p:nvPr>
        </p:nvSpPr>
        <p:spPr/>
        <p:txBody>
          <a:bodyPr/>
          <a:lstStyle/>
          <a:p>
            <a:r>
              <a:rPr lang="en-US" dirty="0"/>
              <a:t>If the waste is not excluded under 40 CFR 261.4, the person </a:t>
            </a:r>
            <a:r>
              <a:rPr lang="en-US" b="1" u="sng" dirty="0"/>
              <a:t>must then use knowledge</a:t>
            </a:r>
            <a:r>
              <a:rPr lang="en-US" b="1" dirty="0"/>
              <a:t> </a:t>
            </a:r>
            <a:r>
              <a:rPr lang="en-US" dirty="0"/>
              <a:t>of the waste to determine if the waste meets any of the listing descriptions under subpart D of 40 CFR part 261.</a:t>
            </a:r>
          </a:p>
          <a:p>
            <a:r>
              <a:rPr lang="en-US" dirty="0"/>
              <a:t> </a:t>
            </a:r>
            <a:r>
              <a:rPr lang="en-US" b="1" u="sng" dirty="0"/>
              <a:t>Acceptable generator knowledge </a:t>
            </a:r>
            <a:r>
              <a:rPr lang="en-US" dirty="0"/>
              <a:t>that may be used in making an accurate determination as to whether the waste is listed may include:</a:t>
            </a:r>
          </a:p>
          <a:p>
            <a:pPr marL="82153" indent="0">
              <a:buNone/>
            </a:pPr>
            <a:r>
              <a:rPr lang="en-US" dirty="0"/>
              <a:t>	- waste origin</a:t>
            </a:r>
          </a:p>
          <a:p>
            <a:pPr marL="82153" indent="0">
              <a:buNone/>
            </a:pPr>
            <a:r>
              <a:rPr lang="en-US" dirty="0"/>
              <a:t>	- composition </a:t>
            </a:r>
          </a:p>
          <a:p>
            <a:pPr marL="82153" indent="0">
              <a:buNone/>
            </a:pPr>
            <a:r>
              <a:rPr lang="en-US" dirty="0"/>
              <a:t>	- the process producing the waste </a:t>
            </a:r>
          </a:p>
          <a:p>
            <a:pPr marL="82153" indent="0">
              <a:buNone/>
            </a:pPr>
            <a:r>
              <a:rPr lang="en-US" dirty="0"/>
              <a:t>	- feedstock, and </a:t>
            </a:r>
          </a:p>
          <a:p>
            <a:pPr marL="82153" indent="0">
              <a:buNone/>
            </a:pPr>
            <a:r>
              <a:rPr lang="en-US" dirty="0"/>
              <a:t>	- other reliable and relevant information; </a:t>
            </a:r>
            <a:r>
              <a:rPr lang="en-US" b="1" dirty="0"/>
              <a:t>e.g., the regulatory language of the 	listing, the regulatory intent of the original listing</a:t>
            </a:r>
            <a:r>
              <a:rPr lang="en-US" dirty="0"/>
              <a:t> (as evidenced by Federal 	Register notices, background documents, etc.)   </a:t>
            </a:r>
          </a:p>
          <a:p>
            <a:r>
              <a:rPr lang="en-US" dirty="0"/>
              <a:t>If the waste is listed, the  person may file a delisting petition under 40 CFR 260.20 and 260.22 to demonstrate to the Administrator that the waste from this particular site or operation is not a hazardous waste.</a:t>
            </a:r>
          </a:p>
          <a:p>
            <a:endParaRPr lang="en-US" dirty="0"/>
          </a:p>
          <a:p>
            <a:endParaRPr lang="en-US" dirty="0"/>
          </a:p>
          <a:p>
            <a:endParaRPr lang="en-US" dirty="0"/>
          </a:p>
          <a:p>
            <a:r>
              <a:rPr lang="en-US" dirty="0"/>
              <a:t>		</a:t>
            </a:r>
          </a:p>
          <a:p>
            <a:r>
              <a:rPr lang="en-US" dirty="0"/>
              <a:t>	</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42836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Purpose of this Training</a:t>
            </a:r>
          </a:p>
        </p:txBody>
      </p:sp>
      <p:sp>
        <p:nvSpPr>
          <p:cNvPr id="3" name="Content Placeholder 2"/>
          <p:cNvSpPr>
            <a:spLocks noGrp="1"/>
          </p:cNvSpPr>
          <p:nvPr>
            <p:ph idx="1"/>
          </p:nvPr>
        </p:nvSpPr>
        <p:spPr/>
        <p:txBody>
          <a:bodyPr/>
          <a:lstStyle/>
          <a:p>
            <a:pPr>
              <a:spcAft>
                <a:spcPts val="600"/>
              </a:spcAft>
            </a:pPr>
            <a:r>
              <a:rPr lang="en-US" sz="2800" dirty="0"/>
              <a:t>Spread awareness of this new rule to the states and regulated community</a:t>
            </a:r>
          </a:p>
          <a:p>
            <a:pPr>
              <a:spcAft>
                <a:spcPts val="600"/>
              </a:spcAft>
            </a:pPr>
            <a:r>
              <a:rPr lang="en-US" sz="2800" dirty="0"/>
              <a:t>Describe and explain in more detail the rule’s provisions and how this rule may potentially affect generators and states implementing the rule</a:t>
            </a:r>
          </a:p>
          <a:p>
            <a:pPr>
              <a:spcAft>
                <a:spcPts val="600"/>
              </a:spcAft>
            </a:pPr>
            <a:r>
              <a:rPr lang="en-US" sz="2800" dirty="0"/>
              <a:t>Obtain feedback and answer questions from participants about the rule and how it might work   </a:t>
            </a:r>
          </a:p>
          <a:p>
            <a:pPr>
              <a:spcAft>
                <a:spcPts val="600"/>
              </a:spcAft>
            </a:pPr>
            <a:r>
              <a:rPr lang="en-US" sz="2800" dirty="0"/>
              <a:t>Discuss what types of training and outreach materials would be most useful for EPA to develop to assist in implementing this rule</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5D452F-4B11-4D7F-BAB0-5646F256D979}"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777446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§262.11(d): Have you generated a characteristically hazardous waste?</a:t>
            </a:r>
          </a:p>
        </p:txBody>
      </p:sp>
      <p:sp>
        <p:nvSpPr>
          <p:cNvPr id="3" name="Content Placeholder 2"/>
          <p:cNvSpPr>
            <a:spLocks noGrp="1"/>
          </p:cNvSpPr>
          <p:nvPr>
            <p:ph idx="1"/>
          </p:nvPr>
        </p:nvSpPr>
        <p:spPr/>
        <p:txBody>
          <a:bodyPr/>
          <a:lstStyle/>
          <a:p>
            <a:r>
              <a:rPr lang="en-US"/>
              <a:t>There are four hazardous waste characteristics</a:t>
            </a:r>
          </a:p>
          <a:p>
            <a:endParaRPr lang="en-US"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4CD7A6-A741-4734-9B6A-1B5E8A4E5F69}" type="slidenum">
              <a:rPr kumimoji="0" 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chemeClr val="bg1"/>
              </a:solidFill>
              <a:effectLst/>
              <a:uLnTx/>
              <a:uFillTx/>
            </a:endParaRPr>
          </a:p>
        </p:txBody>
      </p:sp>
      <p:pic>
        <p:nvPicPr>
          <p:cNvPr id="4" name="Picture 6"/>
          <p:cNvPicPr>
            <a:picLocks noChangeAspect="1" noChangeArrowheads="1"/>
          </p:cNvPicPr>
          <p:nvPr/>
        </p:nvPicPr>
        <p:blipFill>
          <a:blip r:embed="rId3" cstate="print"/>
          <a:srcRect/>
          <a:stretch>
            <a:fillRect/>
          </a:stretch>
        </p:blipFill>
        <p:spPr>
          <a:xfrm>
            <a:off x="2286000" y="2743200"/>
            <a:ext cx="7010400" cy="2895600"/>
          </a:xfrm>
          <a:prstGeom prst="rect">
            <a:avLst/>
          </a:prstGeom>
        </p:spPr>
      </p:pic>
    </p:spTree>
    <p:extLst>
      <p:ext uri="{BB962C8B-B14F-4D97-AF65-F5344CB8AC3E}">
        <p14:creationId xmlns:p14="http://schemas.microsoft.com/office/powerpoint/2010/main" val="2831832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§262.11(d): Have you generated a characteristically hazardous waste?</a:t>
            </a:r>
            <a:endParaRPr lang="en-US" dirty="0"/>
          </a:p>
        </p:txBody>
      </p:sp>
      <p:sp>
        <p:nvSpPr>
          <p:cNvPr id="3" name="Content Placeholder 2"/>
          <p:cNvSpPr>
            <a:spLocks noGrp="1"/>
          </p:cNvSpPr>
          <p:nvPr>
            <p:ph idx="1"/>
          </p:nvPr>
        </p:nvSpPr>
        <p:spPr/>
        <p:txBody>
          <a:bodyPr/>
          <a:lstStyle/>
          <a:p>
            <a:r>
              <a:rPr lang="en-US" sz="2400" dirty="0"/>
              <a:t>The person then must also determine whether the waste exhibits one or more hazardous characteristics as identified in subpart C of 40 CFR part 261 by following the procedures in paragraph (d)(1) or (2) of this section or a combination of both.</a:t>
            </a:r>
          </a:p>
          <a:p>
            <a:r>
              <a:rPr lang="en-US" sz="2400" dirty="0"/>
              <a:t>(1) The person must apply knowledge of the hazard characteristic of the waste in light of the materials or the processes used to generate the waste.</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66882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Have you generated a characteristically hazardous waste (cont.)?</a:t>
            </a:r>
            <a:endParaRPr lang="en-US" dirty="0"/>
          </a:p>
        </p:txBody>
      </p:sp>
      <p:sp>
        <p:nvSpPr>
          <p:cNvPr id="3" name="Content Placeholder 2"/>
          <p:cNvSpPr>
            <a:spLocks noGrp="1"/>
          </p:cNvSpPr>
          <p:nvPr>
            <p:ph idx="1"/>
          </p:nvPr>
        </p:nvSpPr>
        <p:spPr/>
        <p:txBody>
          <a:bodyPr/>
          <a:lstStyle/>
          <a:p>
            <a:r>
              <a:rPr lang="en-US" dirty="0"/>
              <a:t>Acceptable knowledge may include:</a:t>
            </a:r>
          </a:p>
          <a:p>
            <a:pPr lvl="1"/>
            <a:r>
              <a:rPr lang="en-US" dirty="0"/>
              <a:t> process knowledge (e.g., information about chemical feedstocks and other inputs to the production process); </a:t>
            </a:r>
          </a:p>
          <a:p>
            <a:pPr lvl="1"/>
            <a:r>
              <a:rPr lang="en-US" dirty="0"/>
              <a:t>knowledge of products, by-products, and intermediates produced by the manufacturing process; </a:t>
            </a:r>
          </a:p>
          <a:p>
            <a:pPr lvl="1"/>
            <a:r>
              <a:rPr lang="en-US" dirty="0"/>
              <a:t>chemical or physical characterization of wastes;</a:t>
            </a:r>
          </a:p>
          <a:p>
            <a:pPr lvl="1"/>
            <a:r>
              <a:rPr lang="en-US" dirty="0"/>
              <a:t>information on the chemical and physical properties of the chemicals used or produced by the process or otherwise contained in the waste;</a:t>
            </a:r>
          </a:p>
          <a:p>
            <a:pPr lvl="1"/>
            <a:r>
              <a:rPr lang="en-US" dirty="0"/>
              <a:t>testing that illustrates the properties of the waste; or other reliable and relevant information about the properties of the waste or its constituents.</a:t>
            </a:r>
          </a:p>
          <a:p>
            <a:pPr lvl="1"/>
            <a:r>
              <a:rPr lang="en-US" u="sng" dirty="0"/>
              <a:t>A  test other than a test method set forth in subpart C of 40 CFR part 261</a:t>
            </a:r>
            <a:r>
              <a:rPr lang="en-US" dirty="0"/>
              <a:t>, or an equivalent test method approved by the Administrator under 40 CFR 260.21, </a:t>
            </a:r>
            <a:r>
              <a:rPr lang="en-US" u="sng" dirty="0"/>
              <a:t>may be used as part of a person’s knowledge</a:t>
            </a:r>
            <a:r>
              <a:rPr lang="en-US" dirty="0"/>
              <a:t> to determine whether a solid waste exhibits a characteristic of hazardous waste.</a:t>
            </a:r>
          </a:p>
        </p:txBody>
      </p:sp>
      <p:sp>
        <p:nvSpPr>
          <p:cNvPr id="8" name="Slide Number Placeholder 7"/>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29361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Have you generated a characteristically hazardous waste (cont.)?</a:t>
            </a:r>
            <a:endParaRPr lang="en-US" dirty="0"/>
          </a:p>
        </p:txBody>
      </p:sp>
      <p:sp>
        <p:nvSpPr>
          <p:cNvPr id="3" name="Content Placeholder 2"/>
          <p:cNvSpPr>
            <a:spLocks noGrp="1"/>
          </p:cNvSpPr>
          <p:nvPr>
            <p:ph idx="1"/>
          </p:nvPr>
        </p:nvSpPr>
        <p:spPr/>
        <p:txBody>
          <a:bodyPr/>
          <a:lstStyle/>
          <a:p>
            <a:pPr marL="82153" indent="0">
              <a:buNone/>
            </a:pPr>
            <a:r>
              <a:rPr lang="en-US" dirty="0"/>
              <a:t>(2) </a:t>
            </a:r>
            <a:r>
              <a:rPr lang="en-US" b="1" dirty="0"/>
              <a:t>When available knowledge is inadequate to make an accurate determination, the person must test the waste</a:t>
            </a:r>
            <a:r>
              <a:rPr lang="en-US" dirty="0"/>
              <a:t> according to the applicable methods set forth in subpart C of 40 CFR part 261 or according to an equivalent method approved by the Administrator under 40 CFR 260.21 and in accordance with the following:</a:t>
            </a:r>
          </a:p>
          <a:p>
            <a:pPr marL="82153" indent="0">
              <a:buNone/>
            </a:pPr>
            <a:r>
              <a:rPr lang="en-US" dirty="0"/>
              <a:t>	(</a:t>
            </a:r>
            <a:r>
              <a:rPr lang="en-US" dirty="0" err="1"/>
              <a:t>i</a:t>
            </a:r>
            <a:r>
              <a:rPr lang="en-US" dirty="0"/>
              <a:t>) Persons testing their waste must </a:t>
            </a:r>
            <a:r>
              <a:rPr lang="en-US" u="sng" dirty="0"/>
              <a:t>obtain a representative sample of the waste for </a:t>
            </a:r>
            <a:r>
              <a:rPr lang="en-US" dirty="0"/>
              <a:t>	</a:t>
            </a:r>
            <a:r>
              <a:rPr lang="en-US" u="sng" dirty="0"/>
              <a:t>the testing</a:t>
            </a:r>
            <a:r>
              <a:rPr lang="en-US" dirty="0"/>
              <a:t>, as defined at 40 CFR 260.10.</a:t>
            </a:r>
          </a:p>
          <a:p>
            <a:pPr marL="82153" indent="0">
              <a:buNone/>
            </a:pPr>
            <a:r>
              <a:rPr lang="en-US" dirty="0"/>
              <a:t>	(ii) Where a test method is specified in subpart C of 40 CFR part 261, the results of 	the regulatory test, when properly performed, </a:t>
            </a:r>
            <a:r>
              <a:rPr lang="en-US" u="sng" dirty="0"/>
              <a:t>are definitive for determining the </a:t>
            </a:r>
            <a:r>
              <a:rPr lang="en-US" dirty="0"/>
              <a:t>	</a:t>
            </a:r>
            <a:r>
              <a:rPr lang="en-US" u="sng" dirty="0"/>
              <a:t>regulatory status of the waste.</a:t>
            </a:r>
          </a:p>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6489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Counts as “Knowledge” for Making a Determination? </a:t>
            </a:r>
            <a:endParaRPr lang="en-US" dirty="0"/>
          </a:p>
        </p:txBody>
      </p:sp>
      <p:sp>
        <p:nvSpPr>
          <p:cNvPr id="3" name="Content Placeholder 2"/>
          <p:cNvSpPr>
            <a:spLocks noGrp="1"/>
          </p:cNvSpPr>
          <p:nvPr>
            <p:ph idx="1"/>
          </p:nvPr>
        </p:nvSpPr>
        <p:spPr/>
        <p:txBody>
          <a:bodyPr/>
          <a:lstStyle/>
          <a:p>
            <a:r>
              <a:rPr lang="en-US" sz="2800" dirty="0"/>
              <a:t>The results of </a:t>
            </a:r>
            <a:r>
              <a:rPr lang="en-US" sz="2800" u="sng" dirty="0"/>
              <a:t>non-regulatory</a:t>
            </a:r>
            <a:r>
              <a:rPr lang="en-US" sz="2800" dirty="0"/>
              <a:t> tests may also provide relevant information:</a:t>
            </a:r>
          </a:p>
          <a:p>
            <a:pPr lvl="1"/>
            <a:r>
              <a:rPr lang="en-US" sz="2400" dirty="0"/>
              <a:t>Total concentration in the waste may show the waste is not TC hazardous</a:t>
            </a:r>
          </a:p>
          <a:p>
            <a:pPr lvl="1"/>
            <a:r>
              <a:rPr lang="en-US" sz="2400" dirty="0"/>
              <a:t>Tests that evaluate properties similar to the characteristic may be relevant, even if they do not define the waste as hazardous by themselves. </a:t>
            </a:r>
          </a:p>
          <a:p>
            <a:pPr lvl="1"/>
            <a:r>
              <a:rPr lang="en-US" sz="2400" dirty="0"/>
              <a:t>SW-846 includes several guidance tests, including method 1040 for oxidizers, and others</a:t>
            </a:r>
            <a:r>
              <a:rPr lang="en-US" sz="2000" dirty="0"/>
              <a:t>. </a:t>
            </a:r>
          </a:p>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4CD7A6-A741-4734-9B6A-1B5E8A4E5F69}" type="slidenum">
              <a:rPr kumimoji="0" 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886314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8930"/>
            <a:ext cx="10972800" cy="1066800"/>
          </a:xfrm>
        </p:spPr>
        <p:txBody>
          <a:bodyPr/>
          <a:lstStyle/>
          <a:p>
            <a:r>
              <a:rPr lang="en-US" dirty="0"/>
              <a:t>Remember: A Hazardous Characteristic Determination Must be Made Regardless of Listing Status</a:t>
            </a:r>
            <a:br>
              <a:rPr lang="en-US" dirty="0"/>
            </a:br>
            <a:endParaRPr lang="en-US" dirty="0"/>
          </a:p>
        </p:txBody>
      </p:sp>
      <p:sp>
        <p:nvSpPr>
          <p:cNvPr id="3" name="Content Placeholder 2"/>
          <p:cNvSpPr>
            <a:spLocks noGrp="1"/>
          </p:cNvSpPr>
          <p:nvPr>
            <p:ph idx="1"/>
          </p:nvPr>
        </p:nvSpPr>
        <p:spPr/>
        <p:txBody>
          <a:bodyPr/>
          <a:lstStyle/>
          <a:p>
            <a:r>
              <a:rPr lang="en-US" b="1" dirty="0"/>
              <a:t>Even if the waste </a:t>
            </a:r>
            <a:r>
              <a:rPr lang="en-US" b="1" u="sng" dirty="0"/>
              <a:t>is listed</a:t>
            </a:r>
            <a:r>
              <a:rPr lang="en-US" b="1" dirty="0"/>
              <a:t>, the generator must still determine if the waste exhibits a characteristic</a:t>
            </a:r>
            <a:r>
              <a:rPr lang="en-US" dirty="0"/>
              <a:t> in order to comply with land disposal restrictions (LDR) in 40 CFR Part 268</a:t>
            </a:r>
          </a:p>
          <a:p>
            <a:pPr lvl="1"/>
            <a:r>
              <a:rPr lang="en-US" dirty="0"/>
              <a:t>Need the full list of applicable waste codes to identify all necessary treatment</a:t>
            </a:r>
          </a:p>
          <a:p>
            <a:pPr lvl="1"/>
            <a:endParaRPr lang="en-US" dirty="0"/>
          </a:p>
          <a:p>
            <a:pPr marL="82153" indent="0">
              <a:buNone/>
            </a:pPr>
            <a:r>
              <a:rPr lang="en-US" b="1" dirty="0"/>
              <a:t>Note</a:t>
            </a:r>
            <a:r>
              <a:rPr lang="en-US" dirty="0"/>
              <a:t>: Under 268.9(b), the treatment standard for the listed code will operate in lieu of the standard for the characteristic (if the constituent causing the characteristic has a treatment standard via the listed code).</a:t>
            </a:r>
          </a:p>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4CD7A6-A741-4734-9B6A-1B5E8A4E5F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81945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0550"/>
            <a:ext cx="10972800" cy="1066800"/>
          </a:xfrm>
        </p:spPr>
        <p:txBody>
          <a:bodyPr/>
          <a:lstStyle/>
          <a:p>
            <a:r>
              <a:rPr lang="en-US" dirty="0"/>
              <a:t>§262.11(e): You’ve determined you have generated a hazardous waste</a:t>
            </a:r>
          </a:p>
        </p:txBody>
      </p:sp>
      <p:sp>
        <p:nvSpPr>
          <p:cNvPr id="3" name="Content Placeholder 2"/>
          <p:cNvSpPr>
            <a:spLocks noGrp="1"/>
          </p:cNvSpPr>
          <p:nvPr>
            <p:ph idx="1"/>
          </p:nvPr>
        </p:nvSpPr>
        <p:spPr>
          <a:xfrm>
            <a:off x="609600" y="1879600"/>
            <a:ext cx="10972800" cy="5105400"/>
          </a:xfrm>
        </p:spPr>
        <p:txBody>
          <a:bodyPr/>
          <a:lstStyle/>
          <a:p>
            <a:r>
              <a:rPr lang="en-US" dirty="0"/>
              <a:t>(e) If the waste is determined to be hazardous, the generator must refer to parts 261, 264, 265, 266, 267, 268, and 273 of this chapter for other possible exclusions or restrictions pertaining to management of the specific waste.*</a:t>
            </a:r>
          </a:p>
          <a:p>
            <a:endParaRPr lang="en-US" dirty="0"/>
          </a:p>
          <a:p>
            <a:endParaRPr lang="en-US" dirty="0"/>
          </a:p>
          <a:p>
            <a:endParaRPr lang="en-US" dirty="0"/>
          </a:p>
          <a:p>
            <a:endParaRPr lang="en-US" dirty="0"/>
          </a:p>
          <a:p>
            <a:endParaRPr lang="en-US" dirty="0"/>
          </a:p>
          <a:p>
            <a:endParaRPr lang="en-US" dirty="0"/>
          </a:p>
          <a:p>
            <a:endParaRPr lang="en-US" dirty="0"/>
          </a:p>
          <a:p>
            <a:pPr>
              <a:buNone/>
            </a:pPr>
            <a:r>
              <a:rPr lang="en-US" dirty="0"/>
              <a:t>*This language has not changed </a:t>
            </a:r>
          </a:p>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44163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§262.11(f): Recordkeeping*</a:t>
            </a:r>
          </a:p>
        </p:txBody>
      </p:sp>
      <p:sp>
        <p:nvSpPr>
          <p:cNvPr id="3" name="Content Placeholder 2"/>
          <p:cNvSpPr>
            <a:spLocks noGrp="1"/>
          </p:cNvSpPr>
          <p:nvPr>
            <p:ph idx="1"/>
          </p:nvPr>
        </p:nvSpPr>
        <p:spPr>
          <a:xfrm>
            <a:off x="600891" y="1463040"/>
            <a:ext cx="10981509" cy="5318760"/>
          </a:xfrm>
        </p:spPr>
        <p:txBody>
          <a:bodyPr/>
          <a:lstStyle/>
          <a:p>
            <a:r>
              <a:rPr lang="en-US" dirty="0"/>
              <a:t>A small or large quantity generator must maintain records supporting its hazardous waste determinations, including records that identify whether a solid waste is a hazardous waste, as defined by 40 CFR 261.3.</a:t>
            </a:r>
          </a:p>
          <a:p>
            <a:r>
              <a:rPr lang="en-US" dirty="0"/>
              <a:t>Records must be maintained for at least three years from the date that the waste was last sent to on-site or off-site treatment, storage, or disposal.</a:t>
            </a:r>
          </a:p>
          <a:p>
            <a:r>
              <a:rPr lang="en-US" dirty="0"/>
              <a:t>The records must include, but are not limited to, the following types of information: </a:t>
            </a:r>
          </a:p>
          <a:p>
            <a:pPr lvl="1"/>
            <a:r>
              <a:rPr lang="en-US" dirty="0"/>
              <a:t>the results of any tests, sampling, waste analyses, or other determinations made in accordance with this section; </a:t>
            </a:r>
          </a:p>
          <a:p>
            <a:pPr lvl="1"/>
            <a:r>
              <a:rPr lang="en-US" dirty="0"/>
              <a:t>records documenting the tests, sampling, and analytical methods used to demonstrate the validity and relevance of such tests; </a:t>
            </a:r>
          </a:p>
          <a:p>
            <a:pPr lvl="1"/>
            <a:r>
              <a:rPr lang="en-US" dirty="0"/>
              <a:t>records consulted in order to determine the process by which the waste was generated, the composition of the waste, and the properties of the waste; and</a:t>
            </a:r>
          </a:p>
          <a:p>
            <a:pPr lvl="1"/>
            <a:r>
              <a:rPr lang="en-US" dirty="0"/>
              <a:t>records which explain the knowledge basis for the generator’s determination, as described at 40 CFR 262.11(d)(1).</a:t>
            </a:r>
          </a:p>
          <a:p>
            <a:pPr lvl="1"/>
            <a:endParaRPr lang="en-US" dirty="0"/>
          </a:p>
          <a:p>
            <a:pPr lvl="1">
              <a:buNone/>
            </a:pPr>
            <a:r>
              <a:rPr lang="en-US" dirty="0">
                <a:solidFill>
                  <a:schemeClr val="tx1"/>
                </a:solidFill>
              </a:rPr>
              <a:t>*Basic recordkeeping requirement copied from existing 262.40</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33696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§262.11(g): RCRA Waste Codes</a:t>
            </a:r>
            <a:endParaRPr lang="en-US" dirty="0"/>
          </a:p>
        </p:txBody>
      </p:sp>
      <p:sp>
        <p:nvSpPr>
          <p:cNvPr id="3" name="Content Placeholder 2"/>
          <p:cNvSpPr>
            <a:spLocks noGrp="1"/>
          </p:cNvSpPr>
          <p:nvPr>
            <p:ph idx="1"/>
          </p:nvPr>
        </p:nvSpPr>
        <p:spPr/>
        <p:txBody>
          <a:bodyPr/>
          <a:lstStyle/>
          <a:p>
            <a:r>
              <a:rPr lang="en-US"/>
              <a:t>If the waste is determined to be hazardous, small quantity generators and large quantity generators must identify all applicable EPA hazardous waste numbers (EPA hazardous waste codes) in subparts C and D of part 261. Prior to shipping the waste off site, the generator also must mark its containers with all applicable EPA hazardous waste numbers (EPA hazardous waste codes) according to § 262.32. </a:t>
            </a:r>
          </a:p>
          <a:p>
            <a:pPr lvl="1"/>
            <a:endParaRPr lang="en-US"/>
          </a:p>
          <a:p>
            <a:pPr lvl="1"/>
            <a:endParaRPr lang="en-US"/>
          </a:p>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773018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579"/>
          </a:xfrm>
        </p:spPr>
        <p:txBody>
          <a:bodyPr/>
          <a:lstStyle/>
          <a:p>
            <a:r>
              <a:rPr lang="en-US" dirty="0"/>
              <a:t>Comparison of New vs. Old </a:t>
            </a:r>
            <a:r>
              <a:rPr lang="en-US" b="1" dirty="0"/>
              <a:t>§262.11 </a:t>
            </a:r>
            <a:endParaRPr lang="en-US" dirty="0"/>
          </a:p>
        </p:txBody>
      </p:sp>
      <p:graphicFrame>
        <p:nvGraphicFramePr>
          <p:cNvPr id="4" name="Content Placeholder 3"/>
          <p:cNvGraphicFramePr>
            <a:graphicFrameLocks noGrp="1"/>
          </p:cNvGraphicFramePr>
          <p:nvPr>
            <p:ph idx="1"/>
            <p:extLst/>
          </p:nvPr>
        </p:nvGraphicFramePr>
        <p:xfrm>
          <a:off x="647700" y="1127125"/>
          <a:ext cx="10706100" cy="5394960"/>
        </p:xfrm>
        <a:graphic>
          <a:graphicData uri="http://schemas.openxmlformats.org/drawingml/2006/table">
            <a:tbl>
              <a:tblPr firstRow="1" bandRow="1">
                <a:tableStyleId>{5C22544A-7EE6-4342-B048-85BDC9FD1C3A}</a:tableStyleId>
              </a:tblPr>
              <a:tblGrid>
                <a:gridCol w="6206273">
                  <a:extLst>
                    <a:ext uri="{9D8B030D-6E8A-4147-A177-3AD203B41FA5}">
                      <a16:colId xmlns:a16="http://schemas.microsoft.com/office/drawing/2014/main" val="4081202793"/>
                    </a:ext>
                  </a:extLst>
                </a:gridCol>
                <a:gridCol w="4499827">
                  <a:extLst>
                    <a:ext uri="{9D8B030D-6E8A-4147-A177-3AD203B41FA5}">
                      <a16:colId xmlns:a16="http://schemas.microsoft.com/office/drawing/2014/main" val="2859265578"/>
                    </a:ext>
                  </a:extLst>
                </a:gridCol>
              </a:tblGrid>
              <a:tr h="349029">
                <a:tc>
                  <a:txBody>
                    <a:bodyPr/>
                    <a:lstStyle/>
                    <a:p>
                      <a:pPr algn="ctr"/>
                      <a:r>
                        <a:rPr lang="en-US" dirty="0"/>
                        <a:t>New</a:t>
                      </a:r>
                    </a:p>
                  </a:txBody>
                  <a:tcPr/>
                </a:tc>
                <a:tc>
                  <a:txBody>
                    <a:bodyPr/>
                    <a:lstStyle/>
                    <a:p>
                      <a:pPr algn="ctr"/>
                      <a:r>
                        <a:rPr lang="en-US" dirty="0"/>
                        <a:t>Old</a:t>
                      </a:r>
                    </a:p>
                  </a:txBody>
                  <a:tcPr/>
                </a:tc>
                <a:extLst>
                  <a:ext uri="{0D108BD9-81ED-4DB2-BD59-A6C34878D82A}">
                    <a16:rowId xmlns:a16="http://schemas.microsoft.com/office/drawing/2014/main" val="3502743536"/>
                  </a:ext>
                </a:extLst>
              </a:tr>
              <a:tr h="1118806">
                <a:tc>
                  <a:txBody>
                    <a:bodyPr/>
                    <a:lstStyle/>
                    <a:p>
                      <a:r>
                        <a:rPr lang="en-US" dirty="0"/>
                        <a:t>A person who generates a solid waste, </a:t>
                      </a:r>
                      <a:r>
                        <a:rPr lang="en-US" b="1" dirty="0"/>
                        <a:t>as defined in 40 CFR 261.2</a:t>
                      </a:r>
                      <a:r>
                        <a:rPr lang="en-US" dirty="0"/>
                        <a:t>, must make an </a:t>
                      </a:r>
                      <a:r>
                        <a:rPr lang="en-US" b="0" u="none" dirty="0">
                          <a:solidFill>
                            <a:srgbClr val="FF0000"/>
                          </a:solidFill>
                        </a:rPr>
                        <a:t>accurate determination </a:t>
                      </a:r>
                      <a:r>
                        <a:rPr lang="en-US" dirty="0"/>
                        <a:t>as to whether that waste is a hazardous waste </a:t>
                      </a:r>
                    </a:p>
                  </a:txBody>
                  <a:tcPr/>
                </a:tc>
                <a:tc>
                  <a:txBody>
                    <a:bodyPr/>
                    <a:lstStyle/>
                    <a:p>
                      <a:r>
                        <a:rPr lang="en-US" dirty="0"/>
                        <a:t>A person who generates a solid waste, </a:t>
                      </a:r>
                      <a:r>
                        <a:rPr lang="en-US" b="1" dirty="0"/>
                        <a:t>as defined in 40 CFR 261.2, </a:t>
                      </a:r>
                      <a:r>
                        <a:rPr lang="en-US" dirty="0"/>
                        <a:t>must determine if that waste is a hazardous waste using the following method:</a:t>
                      </a:r>
                    </a:p>
                  </a:txBody>
                  <a:tcPr/>
                </a:tc>
                <a:extLst>
                  <a:ext uri="{0D108BD9-81ED-4DB2-BD59-A6C34878D82A}">
                    <a16:rowId xmlns:a16="http://schemas.microsoft.com/office/drawing/2014/main" val="4233369237"/>
                  </a:ext>
                </a:extLst>
              </a:tr>
              <a:tr h="1635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b="0" dirty="0">
                          <a:solidFill>
                            <a:srgbClr val="FF0000"/>
                          </a:solidFill>
                        </a:rPr>
                        <a:t>The hazardous waste determination for each solid waste </a:t>
                      </a:r>
                      <a:r>
                        <a:rPr lang="en-US" b="0" u="none" dirty="0">
                          <a:solidFill>
                            <a:srgbClr val="FF0000"/>
                          </a:solidFill>
                        </a:rPr>
                        <a:t>must be made at the point of waste generation, before any dilution, mixing, or other alteration of the waste occurs, and at any time in the course of its management…that may</a:t>
                      </a:r>
                      <a:r>
                        <a:rPr lang="en-US" b="0" u="none" baseline="0" dirty="0">
                          <a:solidFill>
                            <a:srgbClr val="FF0000"/>
                          </a:solidFill>
                        </a:rPr>
                        <a:t> change</a:t>
                      </a:r>
                      <a:r>
                        <a:rPr lang="en-US" b="0" u="none" dirty="0">
                          <a:solidFill>
                            <a:srgbClr val="FF0000"/>
                          </a:solidFill>
                        </a:rPr>
                        <a:t> </a:t>
                      </a:r>
                      <a:r>
                        <a:rPr lang="en-US" b="0" dirty="0">
                          <a:solidFill>
                            <a:srgbClr val="FF0000"/>
                          </a:solidFill>
                        </a:rPr>
                        <a:t>the properties of the waste such that the RCRA classification of the waste may change.</a:t>
                      </a:r>
                    </a:p>
                  </a:txBody>
                  <a:tcPr/>
                </a:tc>
                <a:tc>
                  <a:txBody>
                    <a:bodyPr/>
                    <a:lstStyle/>
                    <a:p>
                      <a:endParaRPr lang="en-US" dirty="0"/>
                    </a:p>
                  </a:txBody>
                  <a:tcPr/>
                </a:tc>
                <a:extLst>
                  <a:ext uri="{0D108BD9-81ED-4DB2-BD59-A6C34878D82A}">
                    <a16:rowId xmlns:a16="http://schemas.microsoft.com/office/drawing/2014/main" val="2996147826"/>
                  </a:ext>
                </a:extLst>
              </a:tr>
              <a:tr h="762635">
                <a:tc>
                  <a:txBody>
                    <a:bodyPr/>
                    <a:lstStyle/>
                    <a:p>
                      <a:r>
                        <a:rPr lang="en-US" sz="1800" b="0" dirty="0"/>
                        <a:t>(b) A person must determine whether  the solid waste is excluded from regulation under 40 CFR 261.4</a:t>
                      </a:r>
                      <a:r>
                        <a:rPr lang="en-US" sz="1800" b="1" dirty="0"/>
                        <a:t>.</a:t>
                      </a:r>
                      <a:endParaRPr lang="en-US" dirty="0"/>
                    </a:p>
                  </a:txBody>
                  <a:tcPr/>
                </a:tc>
                <a:tc>
                  <a:txBody>
                    <a:bodyPr/>
                    <a:lstStyle/>
                    <a:p>
                      <a:r>
                        <a:rPr lang="en-US" dirty="0"/>
                        <a:t>(a) He should first determine if the waste is excluded from regulation under 40 CFR 261.4.</a:t>
                      </a:r>
                    </a:p>
                  </a:txBody>
                  <a:tcPr/>
                </a:tc>
                <a:extLst>
                  <a:ext uri="{0D108BD9-81ED-4DB2-BD59-A6C34878D82A}">
                    <a16:rowId xmlns:a16="http://schemas.microsoft.com/office/drawing/2014/main" val="1595864804"/>
                  </a:ext>
                </a:extLst>
              </a:tr>
              <a:tr h="349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a:t>
                      </a:r>
                      <a:r>
                        <a:rPr lang="en-US" dirty="0">
                          <a:solidFill>
                            <a:srgbClr val="FF0000"/>
                          </a:solidFill>
                        </a:rPr>
                        <a:t>If the waste is not excluded under 40 CFR 261.4, the person </a:t>
                      </a:r>
                      <a:r>
                        <a:rPr lang="en-US" b="0" u="none" dirty="0">
                          <a:solidFill>
                            <a:srgbClr val="FF0000"/>
                          </a:solidFill>
                        </a:rPr>
                        <a:t>must then use knowledge of the waste to determine if the waste meets any of </a:t>
                      </a:r>
                      <a:r>
                        <a:rPr lang="en-US" b="1" u="none" dirty="0">
                          <a:solidFill>
                            <a:srgbClr val="FF0000"/>
                          </a:solidFill>
                        </a:rPr>
                        <a:t>the listing descriptions</a:t>
                      </a:r>
                      <a:r>
                        <a:rPr lang="en-US" b="0" u="none" dirty="0">
                          <a:solidFill>
                            <a:srgbClr val="FF0000"/>
                          </a:solidFill>
                        </a:rPr>
                        <a:t> </a:t>
                      </a:r>
                      <a:r>
                        <a:rPr lang="en-US" dirty="0">
                          <a:solidFill>
                            <a:srgbClr val="FF0000"/>
                          </a:solidFill>
                        </a:rPr>
                        <a:t>under subpart D of 40 CFR   part 261.</a:t>
                      </a:r>
                    </a:p>
                  </a:txBody>
                  <a:tcPr/>
                </a:tc>
                <a:tc>
                  <a:txBody>
                    <a:bodyPr/>
                    <a:lstStyle/>
                    <a:p>
                      <a:r>
                        <a:rPr lang="en-US" dirty="0"/>
                        <a:t>(b) He must then determine if the </a:t>
                      </a:r>
                      <a:r>
                        <a:rPr lang="en-US" b="1" dirty="0"/>
                        <a:t>waste is listed as a hazardous waste </a:t>
                      </a:r>
                      <a:r>
                        <a:rPr lang="en-US" dirty="0"/>
                        <a:t>in subpart D of 40 CFR part 261. </a:t>
                      </a:r>
                    </a:p>
                  </a:txBody>
                  <a:tcPr/>
                </a:tc>
                <a:extLst>
                  <a:ext uri="{0D108BD9-81ED-4DB2-BD59-A6C34878D82A}">
                    <a16:rowId xmlns:a16="http://schemas.microsoft.com/office/drawing/2014/main" val="2300599595"/>
                  </a:ext>
                </a:extLst>
              </a:tr>
            </a:tbl>
          </a:graphicData>
        </a:graphic>
      </p:graphicFrame>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57165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Background</a:t>
            </a:r>
            <a:endParaRPr lang="en-US" altLang="en-US" sz="1600" dirty="0"/>
          </a:p>
        </p:txBody>
      </p:sp>
      <p:sp>
        <p:nvSpPr>
          <p:cNvPr id="12291" name="Content Placeholder 2"/>
          <p:cNvSpPr>
            <a:spLocks noGrp="1"/>
          </p:cNvSpPr>
          <p:nvPr>
            <p:ph idx="1"/>
          </p:nvPr>
        </p:nvSpPr>
        <p:spPr/>
        <p:txBody>
          <a:bodyPr/>
          <a:lstStyle/>
          <a:p>
            <a:pPr marL="82153" indent="0">
              <a:buNone/>
            </a:pPr>
            <a:r>
              <a:rPr lang="en-US" altLang="en-US" sz="2000" dirty="0"/>
              <a:t>What is the Resource Conservation and Recovery Act (RCRA)? </a:t>
            </a:r>
          </a:p>
          <a:p>
            <a:endParaRPr lang="en-US" altLang="en-US" sz="2000" dirty="0"/>
          </a:p>
          <a:p>
            <a:r>
              <a:rPr lang="en-US" altLang="en-US" sz="2000" dirty="0"/>
              <a:t>RCRA was enacted by Congress in 1976 and regulates the management of solid waste (e.g., garbage), hazardous waste, and underground storage tanks holding petroleum or certain other chemicals. </a:t>
            </a:r>
          </a:p>
          <a:p>
            <a:endParaRPr lang="en-US" altLang="en-US" sz="2000" dirty="0"/>
          </a:p>
          <a:p>
            <a:pPr marL="82153" indent="0">
              <a:buNone/>
            </a:pPr>
            <a:r>
              <a:rPr lang="en-US" altLang="en-US" sz="2000" dirty="0"/>
              <a:t>RCRA Program Goals</a:t>
            </a:r>
          </a:p>
          <a:p>
            <a:r>
              <a:rPr lang="en-US" sz="2000" dirty="0"/>
              <a:t>To protect human health and the environment from the potential hazards of waste disposal.</a:t>
            </a:r>
          </a:p>
          <a:p>
            <a:r>
              <a:rPr lang="en-US" sz="2000" dirty="0"/>
              <a:t>To conserve energy and  natural resources.</a:t>
            </a:r>
          </a:p>
          <a:p>
            <a:r>
              <a:rPr lang="en-US" sz="2000" dirty="0"/>
              <a:t>To reduce the amount of waste generated.</a:t>
            </a:r>
          </a:p>
          <a:p>
            <a:endParaRPr lang="en-US" sz="2000" dirty="0"/>
          </a:p>
          <a:p>
            <a:pPr lvl="1"/>
            <a:r>
              <a:rPr lang="en-US" sz="1850" dirty="0"/>
              <a:t>Statutory Authority for Generator Improvements Rule: Sections 2002, 3001, 3002, 3003, 3004, 3007, 3010 of the Solid Waste Disposal Act of 1965, as amended by the Resource Conservation and Recovery Act of 1976, as amended by the Hazardous and Solid Waste Amendments of 1984, 42 U.S.C. 6921, 6922, 6923, 6924. </a:t>
            </a:r>
          </a:p>
          <a:p>
            <a:endParaRPr lang="en-US" altLang="en-US" dirty="0"/>
          </a:p>
        </p:txBody>
      </p:sp>
      <p:sp>
        <p:nvSpPr>
          <p:cNvPr id="20485" name="Slide Number Placeholder 4"/>
          <p:cNvSpPr>
            <a:spLocks noGrp="1"/>
          </p:cNvSpPr>
          <p:nvPr>
            <p:ph type="sldNum" sz="quarter" idx="12"/>
          </p:nvPr>
        </p:nvSpPr>
        <p:spPr>
          <a:xfrm>
            <a:off x="10898717" y="0"/>
            <a:ext cx="1016000" cy="366712"/>
          </a:xfrm>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5AF17FEA-A7FE-4866-B3C1-5C09E4AC7AD9}"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4072583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New vs. Old </a:t>
            </a:r>
            <a:r>
              <a:rPr lang="en-US" b="1" dirty="0"/>
              <a:t>§262.11 </a:t>
            </a:r>
            <a:endParaRPr lang="en-US" dirty="0"/>
          </a:p>
        </p:txBody>
      </p:sp>
      <p:graphicFrame>
        <p:nvGraphicFramePr>
          <p:cNvPr id="4" name="Content Placeholder 3"/>
          <p:cNvGraphicFramePr>
            <a:graphicFrameLocks noGrp="1"/>
          </p:cNvGraphicFramePr>
          <p:nvPr>
            <p:ph idx="1"/>
            <p:extLst/>
          </p:nvPr>
        </p:nvGraphicFramePr>
        <p:xfrm>
          <a:off x="609600" y="1676400"/>
          <a:ext cx="10972800" cy="3479800"/>
        </p:xfrm>
        <a:graphic>
          <a:graphicData uri="http://schemas.openxmlformats.org/drawingml/2006/table">
            <a:tbl>
              <a:tblPr firstRow="1" bandRow="1">
                <a:tableStyleId>{5C22544A-7EE6-4342-B048-85BDC9FD1C3A}</a:tableStyleId>
              </a:tblPr>
              <a:tblGrid>
                <a:gridCol w="5936974">
                  <a:extLst>
                    <a:ext uri="{9D8B030D-6E8A-4147-A177-3AD203B41FA5}">
                      <a16:colId xmlns:a16="http://schemas.microsoft.com/office/drawing/2014/main" val="2795146467"/>
                    </a:ext>
                  </a:extLst>
                </a:gridCol>
                <a:gridCol w="5035826">
                  <a:extLst>
                    <a:ext uri="{9D8B030D-6E8A-4147-A177-3AD203B41FA5}">
                      <a16:colId xmlns:a16="http://schemas.microsoft.com/office/drawing/2014/main" val="727548974"/>
                    </a:ext>
                  </a:extLst>
                </a:gridCol>
              </a:tblGrid>
              <a:tr h="370840">
                <a:tc>
                  <a:txBody>
                    <a:bodyPr/>
                    <a:lstStyle/>
                    <a:p>
                      <a:r>
                        <a:rPr lang="en-US" dirty="0"/>
                        <a:t>                                            NEW</a:t>
                      </a:r>
                    </a:p>
                  </a:txBody>
                  <a:tcPr marL="95416" marR="95416"/>
                </a:tc>
                <a:tc>
                  <a:txBody>
                    <a:bodyPr/>
                    <a:lstStyle/>
                    <a:p>
                      <a:r>
                        <a:rPr lang="en-US" dirty="0"/>
                        <a:t>                                    OLD</a:t>
                      </a:r>
                    </a:p>
                  </a:txBody>
                  <a:tcPr marL="95416" marR="95416"/>
                </a:tc>
                <a:extLst>
                  <a:ext uri="{0D108BD9-81ED-4DB2-BD59-A6C34878D82A}">
                    <a16:rowId xmlns:a16="http://schemas.microsoft.com/office/drawing/2014/main" val="2155651040"/>
                  </a:ext>
                </a:extLst>
              </a:tr>
              <a:tr h="370840">
                <a:tc>
                  <a:txBody>
                    <a:bodyPr/>
                    <a:lstStyle/>
                    <a:p>
                      <a:r>
                        <a:rPr lang="en-US" sz="1800" b="1" i="0" u="none" strike="noStrike" kern="1200" baseline="0" dirty="0">
                          <a:solidFill>
                            <a:schemeClr val="tx1"/>
                          </a:solidFill>
                          <a:latin typeface="+mn-lt"/>
                          <a:ea typeface="+mn-ea"/>
                          <a:cs typeface="+mn-cs"/>
                        </a:rPr>
                        <a:t>(c) Continued</a:t>
                      </a:r>
                    </a:p>
                    <a:p>
                      <a:r>
                        <a:rPr lang="en-US" sz="1800" b="0" i="0" u="none" strike="noStrike" kern="1200" baseline="0" dirty="0">
                          <a:solidFill>
                            <a:srgbClr val="FF0000"/>
                          </a:solidFill>
                          <a:latin typeface="+mn-lt"/>
                          <a:ea typeface="+mn-ea"/>
                          <a:cs typeface="+mn-cs"/>
                        </a:rPr>
                        <a:t>Acceptable knowledge that may be used in making an accurate determination as to whether the waste is</a:t>
                      </a:r>
                    </a:p>
                    <a:p>
                      <a:r>
                        <a:rPr lang="en-US" sz="1800" b="0" i="0" u="none" strike="noStrike" kern="1200" baseline="0" dirty="0">
                          <a:solidFill>
                            <a:srgbClr val="FF0000"/>
                          </a:solidFill>
                          <a:latin typeface="+mn-lt"/>
                          <a:ea typeface="+mn-ea"/>
                          <a:cs typeface="+mn-cs"/>
                        </a:rPr>
                        <a:t>listed may include waste origin, composition, the process producing the waste, feedstock, and other reliable and</a:t>
                      </a:r>
                    </a:p>
                    <a:p>
                      <a:r>
                        <a:rPr lang="en-US" sz="1800" b="0" i="0" u="none" strike="noStrike" kern="1200" baseline="0" dirty="0">
                          <a:solidFill>
                            <a:srgbClr val="FF0000"/>
                          </a:solidFill>
                          <a:latin typeface="+mn-lt"/>
                          <a:ea typeface="+mn-ea"/>
                          <a:cs typeface="+mn-cs"/>
                        </a:rPr>
                        <a:t>relevant information. If the waste is listed, the person may file a delisting petition under 40 CFR 260.20 and</a:t>
                      </a:r>
                    </a:p>
                    <a:p>
                      <a:r>
                        <a:rPr lang="en-US" sz="1800" b="0" i="0" u="none" strike="noStrike" kern="1200" baseline="0" dirty="0">
                          <a:solidFill>
                            <a:srgbClr val="FF0000"/>
                          </a:solidFill>
                          <a:latin typeface="+mn-lt"/>
                          <a:ea typeface="+mn-ea"/>
                          <a:cs typeface="+mn-cs"/>
                        </a:rPr>
                        <a:t>260.22 to demonstrate to the Administrator that the waste from this particular site or operation is not a</a:t>
                      </a:r>
                    </a:p>
                    <a:p>
                      <a:r>
                        <a:rPr lang="en-US" sz="1800" b="0" i="0" u="none" strike="noStrike" kern="1200" baseline="0" dirty="0">
                          <a:solidFill>
                            <a:srgbClr val="FF0000"/>
                          </a:solidFill>
                          <a:latin typeface="+mn-lt"/>
                          <a:ea typeface="+mn-ea"/>
                          <a:cs typeface="+mn-cs"/>
                        </a:rPr>
                        <a:t>hazardous waste.</a:t>
                      </a:r>
                      <a:endParaRPr lang="en-US" dirty="0">
                        <a:solidFill>
                          <a:srgbClr val="FF0000"/>
                        </a:solidFill>
                      </a:endParaRPr>
                    </a:p>
                  </a:txBody>
                  <a:tcPr marL="95416" marR="95416"/>
                </a:tc>
                <a:tc>
                  <a:txBody>
                    <a:bodyPr/>
                    <a:lstStyle/>
                    <a:p>
                      <a:endParaRPr lang="en-US" dirty="0"/>
                    </a:p>
                  </a:txBody>
                  <a:tcPr marL="95416" marR="95416"/>
                </a:tc>
                <a:extLst>
                  <a:ext uri="{0D108BD9-81ED-4DB2-BD59-A6C34878D82A}">
                    <a16:rowId xmlns:a16="http://schemas.microsoft.com/office/drawing/2014/main" val="1896511039"/>
                  </a:ext>
                </a:extLst>
              </a:tr>
            </a:tbl>
          </a:graphicData>
        </a:graphic>
      </p:graphicFrame>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120669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540"/>
            <a:ext cx="10515600" cy="751296"/>
          </a:xfrm>
        </p:spPr>
        <p:txBody>
          <a:bodyPr/>
          <a:lstStyle/>
          <a:p>
            <a:r>
              <a:rPr lang="en-US" dirty="0"/>
              <a:t>Comparison of New vs. Old §262.11  (cont.)</a:t>
            </a:r>
          </a:p>
        </p:txBody>
      </p:sp>
      <p:graphicFrame>
        <p:nvGraphicFramePr>
          <p:cNvPr id="4" name="Content Placeholder 3"/>
          <p:cNvGraphicFramePr>
            <a:graphicFrameLocks noGrp="1"/>
          </p:cNvGraphicFramePr>
          <p:nvPr>
            <p:ph idx="1"/>
            <p:extLst/>
          </p:nvPr>
        </p:nvGraphicFramePr>
        <p:xfrm>
          <a:off x="850900" y="989836"/>
          <a:ext cx="10502900" cy="5577840"/>
        </p:xfrm>
        <a:graphic>
          <a:graphicData uri="http://schemas.openxmlformats.org/drawingml/2006/table">
            <a:tbl>
              <a:tblPr firstRow="1" bandRow="1">
                <a:tableStyleId>{5C22544A-7EE6-4342-B048-85BDC9FD1C3A}</a:tableStyleId>
              </a:tblPr>
              <a:tblGrid>
                <a:gridCol w="5682422">
                  <a:extLst>
                    <a:ext uri="{9D8B030D-6E8A-4147-A177-3AD203B41FA5}">
                      <a16:colId xmlns:a16="http://schemas.microsoft.com/office/drawing/2014/main" val="4148098910"/>
                    </a:ext>
                  </a:extLst>
                </a:gridCol>
                <a:gridCol w="4820478">
                  <a:extLst>
                    <a:ext uri="{9D8B030D-6E8A-4147-A177-3AD203B41FA5}">
                      <a16:colId xmlns:a16="http://schemas.microsoft.com/office/drawing/2014/main" val="2351716836"/>
                    </a:ext>
                  </a:extLst>
                </a:gridCol>
              </a:tblGrid>
              <a:tr h="333074">
                <a:tc>
                  <a:txBody>
                    <a:bodyPr/>
                    <a:lstStyle/>
                    <a:p>
                      <a:pPr algn="ctr"/>
                      <a:r>
                        <a:rPr lang="en-US" dirty="0"/>
                        <a:t>New</a:t>
                      </a:r>
                    </a:p>
                  </a:txBody>
                  <a:tcPr/>
                </a:tc>
                <a:tc>
                  <a:txBody>
                    <a:bodyPr/>
                    <a:lstStyle/>
                    <a:p>
                      <a:pPr algn="ctr"/>
                      <a:r>
                        <a:rPr lang="en-US" dirty="0"/>
                        <a:t>Old</a:t>
                      </a:r>
                    </a:p>
                  </a:txBody>
                  <a:tcPr/>
                </a:tc>
                <a:extLst>
                  <a:ext uri="{0D108BD9-81ED-4DB2-BD59-A6C34878D82A}">
                    <a16:rowId xmlns:a16="http://schemas.microsoft.com/office/drawing/2014/main" val="1424980287"/>
                  </a:ext>
                </a:extLst>
              </a:tr>
              <a:tr h="3080928">
                <a:tc>
                  <a:txBody>
                    <a:bodyPr/>
                    <a:lstStyle/>
                    <a:p>
                      <a:r>
                        <a:rPr lang="en-US" sz="1400" dirty="0"/>
                        <a:t>(d) </a:t>
                      </a:r>
                      <a:r>
                        <a:rPr lang="en-US" sz="1400" b="0" i="0" u="none" strike="noStrike" kern="1200" baseline="0" dirty="0">
                          <a:solidFill>
                            <a:schemeClr val="dk1"/>
                          </a:solidFill>
                          <a:latin typeface="+mn-lt"/>
                          <a:ea typeface="+mn-ea"/>
                          <a:cs typeface="+mn-cs"/>
                        </a:rPr>
                        <a:t>The person then must also determine whether the waste exhibits one or more hazardous characteristics as</a:t>
                      </a:r>
                      <a:r>
                        <a:rPr lang="en-US" sz="1400" dirty="0">
                          <a:solidFill>
                            <a:srgbClr val="FF0000"/>
                          </a:solidFill>
                        </a:rPr>
                        <a:t> </a:t>
                      </a:r>
                      <a:r>
                        <a:rPr lang="en-US" sz="1400" b="0" i="0" u="none" strike="noStrike" kern="1200" baseline="0" dirty="0">
                          <a:solidFill>
                            <a:schemeClr val="dk1"/>
                          </a:solidFill>
                          <a:latin typeface="+mn-lt"/>
                          <a:ea typeface="+mn-ea"/>
                          <a:cs typeface="+mn-cs"/>
                        </a:rPr>
                        <a:t>identified in subpart C of 40 CFR part 261 by following the procedures in paragraph (d)(1) or (2) of this section, or</a:t>
                      </a:r>
                    </a:p>
                    <a:p>
                      <a:r>
                        <a:rPr lang="en-US" sz="1400" b="0" i="0" u="none" strike="noStrike" kern="1200" baseline="0" dirty="0">
                          <a:solidFill>
                            <a:schemeClr val="dk1"/>
                          </a:solidFill>
                          <a:latin typeface="+mn-lt"/>
                          <a:ea typeface="+mn-ea"/>
                          <a:cs typeface="+mn-cs"/>
                        </a:rPr>
                        <a:t>a combination of both.</a:t>
                      </a:r>
                      <a:endParaRPr lang="en-US" sz="1400" dirty="0">
                        <a:solidFill>
                          <a:srgbClr val="FF0000"/>
                        </a:solidFill>
                      </a:endParaRPr>
                    </a:p>
                    <a:p>
                      <a:r>
                        <a:rPr lang="en-US" sz="1400" b="0" i="0" u="none" strike="noStrike" kern="1200" baseline="0" dirty="0">
                          <a:solidFill>
                            <a:schemeClr val="dk1"/>
                          </a:solidFill>
                          <a:latin typeface="+mn-lt"/>
                          <a:ea typeface="+mn-ea"/>
                          <a:cs typeface="+mn-cs"/>
                        </a:rPr>
                        <a:t>(1) The person must apply knowledge of the hazard characteristic of the waste in light of the materials or the processes used to generate the waste. </a:t>
                      </a:r>
                      <a:r>
                        <a:rPr lang="en-US" sz="1400" b="0" i="0" u="none" strike="noStrike" kern="1200" baseline="0" dirty="0">
                          <a:solidFill>
                            <a:srgbClr val="FF0000"/>
                          </a:solidFill>
                          <a:latin typeface="+mn-lt"/>
                          <a:ea typeface="+mn-ea"/>
                          <a:cs typeface="+mn-cs"/>
                        </a:rPr>
                        <a:t>Acceptable knowledge may include………………………………………..;</a:t>
                      </a:r>
                    </a:p>
                    <a:p>
                      <a:r>
                        <a:rPr lang="en-US" sz="1400" b="0" i="0" u="none" strike="noStrike" kern="1200" baseline="0" dirty="0">
                          <a:solidFill>
                            <a:srgbClr val="FF0000"/>
                          </a:solidFill>
                          <a:latin typeface="+mn-lt"/>
                          <a:ea typeface="+mn-ea"/>
                          <a:cs typeface="+mn-cs"/>
                        </a:rPr>
                        <a:t>testing that illustrates the properties of the waste; or other reliable and relevant information about the properties of the waste or its constituents. A test other than a test method set forth in subpart C of 40 CFR part 261, or an equivalent test method approved by the Administrator under 40 CFR 260.21, may be used as part of a person’s knowledge to determine whether a solid waste exhibits a characteristic of hazardous waste. However, such tests do not, by themselves, provide definitive results. Persons testing their waste must obtain a representative sample of the waste for the testing, as defined at 40 CFR 260.10.</a:t>
                      </a:r>
                    </a:p>
                    <a:p>
                      <a:r>
                        <a:rPr lang="en-US" sz="1400" b="0" i="0" u="none" strike="noStrike" kern="1200" baseline="0" dirty="0">
                          <a:solidFill>
                            <a:srgbClr val="FF0000"/>
                          </a:solidFill>
                          <a:latin typeface="+mn-lt"/>
                          <a:ea typeface="+mn-ea"/>
                          <a:cs typeface="+mn-cs"/>
                        </a:rPr>
                        <a:t>(2) When available knowledge is inadequate to make an accurate determination, the person must test the waste according to the applicable methods set forth in subpart C of 40 CFR part 261 or according to an equivalent method approved by the Administrator</a:t>
                      </a:r>
                    </a:p>
                    <a:p>
                      <a:r>
                        <a:rPr lang="en-US" sz="1400" b="0" i="0" u="none" strike="noStrike" kern="1200" baseline="0" dirty="0">
                          <a:solidFill>
                            <a:srgbClr val="FF0000"/>
                          </a:solidFill>
                          <a:latin typeface="+mn-lt"/>
                          <a:ea typeface="+mn-ea"/>
                          <a:cs typeface="+mn-cs"/>
                        </a:rPr>
                        <a:t>under 40 CFR 260.21</a:t>
                      </a:r>
                      <a:endParaRPr lang="en-US" sz="1400" dirty="0">
                        <a:solidFill>
                          <a:srgbClr val="FF0000"/>
                        </a:solidFill>
                      </a:endParaRPr>
                    </a:p>
                  </a:txBody>
                  <a:tcPr/>
                </a:tc>
                <a:tc>
                  <a:txBody>
                    <a:bodyPr/>
                    <a:lstStyle/>
                    <a:p>
                      <a:r>
                        <a:rPr lang="en-US" sz="1600" dirty="0"/>
                        <a:t>(c) For purposes of compliance with 40 CFR part 268, or if the waste is not listed in subpart D of 40 CFR part 261, the generator must then determine whether the waste is identified in subpart C of 40 CFR part 261 by either:</a:t>
                      </a:r>
                    </a:p>
                    <a:p>
                      <a:r>
                        <a:rPr lang="en-US" sz="1600" dirty="0"/>
                        <a:t>(1) Testing the waste according to the methods set forth in subpart C of 40 CFR part 261, or according to an equivalent method approved by the Administrator under 40 CFR 260.21; or </a:t>
                      </a:r>
                    </a:p>
                    <a:p>
                      <a:r>
                        <a:rPr lang="en-US" sz="1600" dirty="0"/>
                        <a:t>(2) Applying knowledge of the hazard characteristic of the waste in light of the materials or the processes used. </a:t>
                      </a:r>
                    </a:p>
                  </a:txBody>
                  <a:tcPr/>
                </a:tc>
                <a:extLst>
                  <a:ext uri="{0D108BD9-81ED-4DB2-BD59-A6C34878D82A}">
                    <a16:rowId xmlns:a16="http://schemas.microsoft.com/office/drawing/2014/main" val="3802644649"/>
                  </a:ext>
                </a:extLst>
              </a:tr>
            </a:tbl>
          </a:graphicData>
        </a:graphic>
      </p:graphicFrame>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51415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901"/>
            <a:ext cx="10515600" cy="1016000"/>
          </a:xfrm>
        </p:spPr>
        <p:txBody>
          <a:bodyPr/>
          <a:lstStyle/>
          <a:p>
            <a:r>
              <a:rPr lang="en-US" dirty="0"/>
              <a:t>Comparison of New vs. Old §262.11  (cont.)</a:t>
            </a:r>
          </a:p>
        </p:txBody>
      </p:sp>
      <p:graphicFrame>
        <p:nvGraphicFramePr>
          <p:cNvPr id="4" name="Content Placeholder 3"/>
          <p:cNvGraphicFramePr>
            <a:graphicFrameLocks noGrp="1"/>
          </p:cNvGraphicFramePr>
          <p:nvPr>
            <p:ph idx="1"/>
            <p:extLst/>
          </p:nvPr>
        </p:nvGraphicFramePr>
        <p:xfrm>
          <a:off x="838200" y="1333500"/>
          <a:ext cx="10515600" cy="36626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812458577"/>
                    </a:ext>
                  </a:extLst>
                </a:gridCol>
                <a:gridCol w="5257800">
                  <a:extLst>
                    <a:ext uri="{9D8B030D-6E8A-4147-A177-3AD203B41FA5}">
                      <a16:colId xmlns:a16="http://schemas.microsoft.com/office/drawing/2014/main" val="1113573735"/>
                    </a:ext>
                  </a:extLst>
                </a:gridCol>
              </a:tblGrid>
              <a:tr h="370840">
                <a:tc>
                  <a:txBody>
                    <a:bodyPr/>
                    <a:lstStyle/>
                    <a:p>
                      <a:r>
                        <a:rPr lang="en-US" dirty="0"/>
                        <a:t>                                           NEW</a:t>
                      </a:r>
                    </a:p>
                  </a:txBody>
                  <a:tcPr/>
                </a:tc>
                <a:tc>
                  <a:txBody>
                    <a:bodyPr/>
                    <a:lstStyle/>
                    <a:p>
                      <a:r>
                        <a:rPr lang="en-US" dirty="0"/>
                        <a:t>                                      OLD</a:t>
                      </a:r>
                    </a:p>
                  </a:txBody>
                  <a:tcPr/>
                </a:tc>
                <a:extLst>
                  <a:ext uri="{0D108BD9-81ED-4DB2-BD59-A6C34878D82A}">
                    <a16:rowId xmlns:a16="http://schemas.microsoft.com/office/drawing/2014/main" val="2492923676"/>
                  </a:ext>
                </a:extLst>
              </a:tr>
              <a:tr h="370840">
                <a:tc>
                  <a:txBody>
                    <a:bodyPr/>
                    <a:lstStyle/>
                    <a:p>
                      <a:r>
                        <a:rPr lang="en-US" sz="1800" b="0" i="0" u="none" strike="noStrike" kern="1200" baseline="0" dirty="0">
                          <a:solidFill>
                            <a:schemeClr val="dk1"/>
                          </a:solidFill>
                          <a:latin typeface="+mn-lt"/>
                          <a:ea typeface="+mn-ea"/>
                          <a:cs typeface="+mn-cs"/>
                        </a:rPr>
                        <a:t>(e) If the waste is determined to be hazardous, the generator must refer to parts 261, 264, 265, 266, 267, 268, and 273 of this chapter for other possible</a:t>
                      </a:r>
                    </a:p>
                    <a:p>
                      <a:r>
                        <a:rPr lang="en-US" sz="1800" b="0" i="0" u="none" strike="noStrike" kern="1200" baseline="0" dirty="0">
                          <a:solidFill>
                            <a:schemeClr val="dk1"/>
                          </a:solidFill>
                          <a:latin typeface="+mn-lt"/>
                          <a:ea typeface="+mn-ea"/>
                          <a:cs typeface="+mn-cs"/>
                        </a:rPr>
                        <a:t>exclusions or restrictions pertaining to management of the specific waste.</a:t>
                      </a:r>
                      <a:endParaRPr lang="en-US" sz="1800"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 If the waste is determined to be hazardous, the generator must refer to parts 261, 264, 265, 266, 267, 268, and 273 of this chapter for possible exclusions or restrictions pertaining to management of the specific waste.</a:t>
                      </a:r>
                    </a:p>
                    <a:p>
                      <a:endParaRPr lang="en-US" dirty="0"/>
                    </a:p>
                  </a:txBody>
                  <a:tcPr/>
                </a:tc>
                <a:extLst>
                  <a:ext uri="{0D108BD9-81ED-4DB2-BD59-A6C34878D82A}">
                    <a16:rowId xmlns:a16="http://schemas.microsoft.com/office/drawing/2014/main" val="13382448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 </a:t>
                      </a:r>
                      <a:r>
                        <a:rPr lang="en-US" sz="1800" b="0" i="0" u="none" strike="noStrike" kern="1200" baseline="0" dirty="0">
                          <a:solidFill>
                            <a:srgbClr val="FF0000"/>
                          </a:solidFill>
                          <a:latin typeface="+mn-lt"/>
                          <a:ea typeface="+mn-ea"/>
                          <a:cs typeface="+mn-cs"/>
                        </a:rPr>
                        <a:t>Recordkeeping for small and large quantity generators</a:t>
                      </a:r>
                      <a:r>
                        <a:rPr lang="en-US" sz="1800" b="0" i="0" u="none" strike="noStrike" kern="1200" baseline="0" dirty="0">
                          <a:solidFill>
                            <a:schemeClr val="dk1"/>
                          </a:solidFill>
                          <a:latin typeface="+mn-lt"/>
                          <a:ea typeface="+mn-ea"/>
                          <a:cs typeface="+mn-cs"/>
                        </a:rPr>
                        <a:t>. </a:t>
                      </a:r>
                      <a:endParaRPr lang="en-US" dirty="0"/>
                    </a:p>
                  </a:txBody>
                  <a:tcPr/>
                </a:tc>
                <a:tc>
                  <a:txBody>
                    <a:bodyPr/>
                    <a:lstStyle/>
                    <a:p>
                      <a:endParaRPr lang="en-US" dirty="0"/>
                    </a:p>
                  </a:txBody>
                  <a:tcPr/>
                </a:tc>
                <a:extLst>
                  <a:ext uri="{0D108BD9-81ED-4DB2-BD59-A6C34878D82A}">
                    <a16:rowId xmlns:a16="http://schemas.microsoft.com/office/drawing/2014/main" val="2507534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(g) </a:t>
                      </a:r>
                      <a:r>
                        <a:rPr lang="en-US" sz="1800" b="0" i="0" u="none" strike="noStrike" kern="1200" baseline="0" dirty="0">
                          <a:solidFill>
                            <a:srgbClr val="FF0000"/>
                          </a:solidFill>
                          <a:latin typeface="+mn-lt"/>
                          <a:ea typeface="+mn-ea"/>
                          <a:cs typeface="+mn-cs"/>
                        </a:rPr>
                        <a:t>Identifying hazardous waste numbers for small and large quantity generators.</a:t>
                      </a:r>
                      <a:endParaRPr lang="en-US" dirty="0"/>
                    </a:p>
                  </a:txBody>
                  <a:tcPr/>
                </a:tc>
                <a:tc>
                  <a:txBody>
                    <a:bodyPr/>
                    <a:lstStyle/>
                    <a:p>
                      <a:endParaRPr lang="en-US" dirty="0"/>
                    </a:p>
                  </a:txBody>
                  <a:tcPr/>
                </a:tc>
                <a:extLst>
                  <a:ext uri="{0D108BD9-81ED-4DB2-BD59-A6C34878D82A}">
                    <a16:rowId xmlns:a16="http://schemas.microsoft.com/office/drawing/2014/main" val="713819769"/>
                  </a:ext>
                </a:extLst>
              </a:tr>
            </a:tbl>
          </a:graphicData>
        </a:graphic>
      </p:graphicFrame>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274566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616765" y="1924810"/>
            <a:ext cx="9422296" cy="1470025"/>
          </a:xfrm>
        </p:spPr>
        <p:txBody>
          <a:bodyPr>
            <a:normAutofit/>
          </a:bodyPr>
          <a:lstStyle/>
          <a:p>
            <a:r>
              <a:rPr lang="en-US" dirty="0">
                <a:solidFill>
                  <a:schemeClr val="tx1"/>
                </a:solidFill>
              </a:rPr>
              <a:t>Counting and Hazardous Waste Generator Categories</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89CA851-CDC1-4222-8CE0-30142BE79573}"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15835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Determining Generator Category and Hazardous Waste Counting (</a:t>
            </a:r>
            <a:r>
              <a:rPr lang="en-US" altLang="en-US"/>
              <a:t>§ </a:t>
            </a:r>
            <a:r>
              <a:rPr lang="en-US"/>
              <a:t>262.13)</a:t>
            </a:r>
            <a:endParaRPr lang="en-US" dirty="0"/>
          </a:p>
        </p:txBody>
      </p:sp>
      <p:sp>
        <p:nvSpPr>
          <p:cNvPr id="3" name="Content Placeholder 2"/>
          <p:cNvSpPr>
            <a:spLocks noGrp="1"/>
          </p:cNvSpPr>
          <p:nvPr>
            <p:ph idx="1"/>
          </p:nvPr>
        </p:nvSpPr>
        <p:spPr/>
        <p:txBody>
          <a:bodyPr/>
          <a:lstStyle/>
          <a:p>
            <a:r>
              <a:rPr lang="en-US"/>
              <a:t>A hazardous waste generator has always had to know what category of generator it is (VSQG, SQG, or LQG).</a:t>
            </a:r>
          </a:p>
          <a:p>
            <a:r>
              <a:rPr lang="en-US"/>
              <a:t>The regulations did not previously present requirements about determining generator categories in a clear and succinct way. </a:t>
            </a:r>
          </a:p>
          <a:p>
            <a:r>
              <a:rPr lang="en-US"/>
              <a:t>New </a:t>
            </a:r>
            <a:r>
              <a:rPr lang="en-US" altLang="en-US"/>
              <a:t>§ 262.13 c</a:t>
            </a:r>
            <a:r>
              <a:rPr lang="en-US"/>
              <a:t>larifies the process for a generator to determine its generator category each calendar month for generators of acute hazardous waste, generators of non-acute hazardous waste, and generators that mix acute and non-acute hazardous wastes. </a:t>
            </a:r>
          </a:p>
          <a:p>
            <a:pPr lvl="1"/>
            <a:r>
              <a:rPr lang="en-US"/>
              <a:t>"Acute" hazardous waste and "non-acute" hazardous waste</a:t>
            </a:r>
          </a:p>
          <a:p>
            <a:r>
              <a:rPr lang="en-US"/>
              <a:t>This provision also discusses how mixing of hazardous waste with non-hazardous waste impacts generator category.   </a:t>
            </a:r>
          </a:p>
          <a:p>
            <a:endParaRPr lang="en-US"/>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332770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Hazardous Waste Counting</a:t>
            </a:r>
            <a:endParaRPr lang="en-US" dirty="0"/>
          </a:p>
        </p:txBody>
      </p:sp>
      <p:sp>
        <p:nvSpPr>
          <p:cNvPr id="3" name="Content Placeholder 2"/>
          <p:cNvSpPr>
            <a:spLocks noGrp="1"/>
          </p:cNvSpPr>
          <p:nvPr>
            <p:ph idx="1"/>
          </p:nvPr>
        </p:nvSpPr>
        <p:spPr/>
        <p:txBody>
          <a:bodyPr/>
          <a:lstStyle/>
          <a:p>
            <a:r>
              <a:rPr lang="en-US"/>
              <a:t>Introductory language of § 262.13 </a:t>
            </a:r>
          </a:p>
          <a:p>
            <a:pPr lvl="1"/>
            <a:r>
              <a:rPr lang="en-US"/>
              <a:t>A generator must determine its generator category</a:t>
            </a:r>
          </a:p>
          <a:p>
            <a:pPr lvl="1"/>
            <a:r>
              <a:rPr lang="en-US"/>
              <a:t>The category is based on the amount of hazardous waste that is generated in a calendar month. </a:t>
            </a:r>
          </a:p>
          <a:p>
            <a:pPr lvl="1"/>
            <a:r>
              <a:rPr lang="en-US"/>
              <a:t>A generator's category can change from month to month. </a:t>
            </a:r>
          </a:p>
          <a:p>
            <a:pPr lvl="1"/>
            <a:r>
              <a:rPr lang="en-US"/>
              <a:t>The counting requirements are based on the RCRA statute &amp; are critical to the framework of the generator regs</a:t>
            </a:r>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90928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Hazardous Waste Counting</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262.13 (a): Basic procedures for determining generator category if generating only non-acute hazardous waste or only acute hazardous waste</a:t>
            </a:r>
          </a:p>
          <a:p>
            <a:r>
              <a:rPr lang="en-US" dirty="0"/>
              <a:t>262.13(b): Procedures for determining generator category if generating a combination of acute and non-acute hazardous waste</a:t>
            </a:r>
          </a:p>
          <a:p>
            <a:r>
              <a:rPr lang="en-US" dirty="0"/>
              <a:t>262.13 (c) &amp; (d): Those materials that do not need to be included when counting hazardous waste</a:t>
            </a:r>
          </a:p>
          <a:p>
            <a:pPr lvl="1"/>
            <a:r>
              <a:rPr lang="en-US" dirty="0"/>
              <a:t>Existing provisions being moved from 261.5 (c) &amp; (d) + hazardous waste from an episodic event</a:t>
            </a:r>
          </a:p>
          <a:p>
            <a:r>
              <a:rPr lang="en-US" dirty="0"/>
              <a:t>262.13 (e): Statement that a generator uses its determined category to identify which regulations apply</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102673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Generating Acute and Non-Acute Hazardous Waste in the Same Month</a:t>
            </a:r>
            <a:endParaRPr lang="en-US" dirty="0"/>
          </a:p>
        </p:txBody>
      </p:sp>
      <p:sp>
        <p:nvSpPr>
          <p:cNvPr id="3" name="Content Placeholder 2"/>
          <p:cNvSpPr>
            <a:spLocks noGrp="1"/>
          </p:cNvSpPr>
          <p:nvPr>
            <p:ph idx="1"/>
          </p:nvPr>
        </p:nvSpPr>
        <p:spPr/>
        <p:txBody>
          <a:bodyPr/>
          <a:lstStyle/>
          <a:p>
            <a:r>
              <a:rPr lang="en-US"/>
              <a:t>Before the final generator rule, EPA had issued contradictory guidance documents on whether a generator could be one category of generator for acute waste and another for non-acute waste in the same month. </a:t>
            </a:r>
          </a:p>
          <a:p>
            <a:r>
              <a:rPr lang="en-US"/>
              <a:t>The Generator final rule provisions make it clear that acute hazardous waste, non-acute hazardous waste, and residues of clean ups of hazardous waste are all considered in making a generator's monthly category determination. </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519187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8300"/>
            <a:ext cx="10972800" cy="1066800"/>
          </a:xfrm>
        </p:spPr>
        <p:txBody>
          <a:bodyPr/>
          <a:lstStyle/>
          <a:p>
            <a:r>
              <a:rPr lang="en-US" dirty="0"/>
              <a:t>Hazardous Waste Counting</a:t>
            </a:r>
          </a:p>
        </p:txBody>
      </p:sp>
      <p:sp>
        <p:nvSpPr>
          <p:cNvPr id="3" name="Content Placeholder 2"/>
          <p:cNvSpPr>
            <a:spLocks noGrp="1"/>
          </p:cNvSpPr>
          <p:nvPr>
            <p:ph idx="1"/>
          </p:nvPr>
        </p:nvSpPr>
        <p:spPr>
          <a:xfrm>
            <a:off x="838200" y="1192696"/>
            <a:ext cx="10515600" cy="4984267"/>
          </a:xfrm>
        </p:spPr>
        <p:txBody>
          <a:bodyPr/>
          <a:lstStyle/>
          <a:p>
            <a:pPr marL="82153" indent="0">
              <a:buNone/>
            </a:pPr>
            <a:r>
              <a:rPr lang="en-US" sz="2000" dirty="0"/>
              <a:t>TABLE 1 to § 262.13—Generator Categories Based on Quantity of Waste Generated In A Calendar Month</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altLang="en-US" sz="1800" b="0" i="0" u="none" strike="noStrike" kern="0" cap="none" spc="0" normalizeH="0" baseline="0" noProof="0" dirty="0">
              <a:ln>
                <a:noFill/>
              </a:ln>
              <a:solidFill>
                <a:schemeClr val="bg1"/>
              </a:solidFill>
              <a:effectLst/>
              <a:uLnTx/>
              <a:uFillTx/>
            </a:endParaRPr>
          </a:p>
        </p:txBody>
      </p:sp>
      <p:graphicFrame>
        <p:nvGraphicFramePr>
          <p:cNvPr id="5" name="Table 4"/>
          <p:cNvGraphicFramePr>
            <a:graphicFrameLocks noGrp="1"/>
          </p:cNvGraphicFramePr>
          <p:nvPr>
            <p:extLst/>
          </p:nvPr>
        </p:nvGraphicFramePr>
        <p:xfrm>
          <a:off x="1351722" y="1981200"/>
          <a:ext cx="10230678" cy="4876800"/>
        </p:xfrm>
        <a:graphic>
          <a:graphicData uri="http://schemas.openxmlformats.org/drawingml/2006/table">
            <a:tbl>
              <a:tblPr firstRow="1" firstCol="1" bandRow="1" bandCol="1">
                <a:tableStyleId>{5C22544A-7EE6-4342-B048-85BDC9FD1C3A}</a:tableStyleId>
              </a:tblPr>
              <a:tblGrid>
                <a:gridCol w="3120712">
                  <a:extLst>
                    <a:ext uri="{9D8B030D-6E8A-4147-A177-3AD203B41FA5}">
                      <a16:colId xmlns:a16="http://schemas.microsoft.com/office/drawing/2014/main" val="3543454633"/>
                    </a:ext>
                  </a:extLst>
                </a:gridCol>
                <a:gridCol w="2720739">
                  <a:extLst>
                    <a:ext uri="{9D8B030D-6E8A-4147-A177-3AD203B41FA5}">
                      <a16:colId xmlns:a16="http://schemas.microsoft.com/office/drawing/2014/main" val="421865466"/>
                    </a:ext>
                  </a:extLst>
                </a:gridCol>
                <a:gridCol w="2752132">
                  <a:extLst>
                    <a:ext uri="{9D8B030D-6E8A-4147-A177-3AD203B41FA5}">
                      <a16:colId xmlns:a16="http://schemas.microsoft.com/office/drawing/2014/main" val="3565481695"/>
                    </a:ext>
                  </a:extLst>
                </a:gridCol>
                <a:gridCol w="1637095">
                  <a:extLst>
                    <a:ext uri="{9D8B030D-6E8A-4147-A177-3AD203B41FA5}">
                      <a16:colId xmlns:a16="http://schemas.microsoft.com/office/drawing/2014/main" val="2997497945"/>
                    </a:ext>
                  </a:extLst>
                </a:gridCol>
              </a:tblGrid>
              <a:tr h="0">
                <a:tc>
                  <a:txBody>
                    <a:bodyPr/>
                    <a:lstStyle/>
                    <a:p>
                      <a:pPr marL="0" marR="0" algn="ctr">
                        <a:spcBef>
                          <a:spcPts val="0"/>
                        </a:spcBef>
                        <a:spcAft>
                          <a:spcPts val="0"/>
                        </a:spcAft>
                      </a:pPr>
                      <a:r>
                        <a:rPr lang="en-US" sz="1600" dirty="0">
                          <a:effectLst/>
                        </a:rPr>
                        <a:t>Quantity of acute hazardous waste generated in a calendar month</a:t>
                      </a:r>
                      <a:endParaRPr lang="en-US" sz="11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lgn="ctr">
                        <a:spcBef>
                          <a:spcPts val="0"/>
                        </a:spcBef>
                        <a:spcAft>
                          <a:spcPts val="0"/>
                        </a:spcAft>
                      </a:pPr>
                      <a:r>
                        <a:rPr lang="en-US" sz="1600" dirty="0">
                          <a:effectLst/>
                        </a:rPr>
                        <a:t>Quantity of non-acute hazardous waste generated in a calendar month</a:t>
                      </a:r>
                      <a:endParaRPr lang="en-US" sz="11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0" marR="0" algn="ctr">
                        <a:spcBef>
                          <a:spcPts val="0"/>
                        </a:spcBef>
                        <a:spcAft>
                          <a:spcPts val="0"/>
                        </a:spcAft>
                      </a:pPr>
                      <a:r>
                        <a:rPr lang="en-US" sz="1600">
                          <a:effectLst/>
                        </a:rPr>
                        <a:t>Quantity of residues from a cleanup of acute hazardous waste generated in a calendar month</a:t>
                      </a:r>
                      <a:endParaRPr lang="en-US" sz="11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lgn="ctr">
                        <a:spcBef>
                          <a:spcPts val="0"/>
                        </a:spcBef>
                        <a:spcAft>
                          <a:spcPts val="0"/>
                        </a:spcAft>
                      </a:pPr>
                      <a:r>
                        <a:rPr lang="en-US" sz="1600">
                          <a:effectLst/>
                        </a:rPr>
                        <a:t>Generator Category</a:t>
                      </a:r>
                      <a:endParaRPr lang="en-US" sz="11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142357885"/>
                  </a:ext>
                </a:extLst>
              </a:tr>
              <a:tr h="0">
                <a:tc>
                  <a:txBody>
                    <a:bodyPr/>
                    <a:lstStyle/>
                    <a:p>
                      <a:pPr marL="0" marR="0">
                        <a:spcBef>
                          <a:spcPts val="0"/>
                        </a:spcBef>
                        <a:spcAft>
                          <a:spcPts val="0"/>
                        </a:spcAft>
                      </a:pPr>
                      <a:r>
                        <a:rPr lang="en-US" sz="1600" b="0" dirty="0">
                          <a:solidFill>
                            <a:schemeClr val="tx1"/>
                          </a:solidFill>
                          <a:effectLst/>
                        </a:rPr>
                        <a:t>&gt; 1 kg </a:t>
                      </a:r>
                      <a:endParaRPr lang="en-US" sz="1100" b="0" dirty="0">
                        <a:solidFill>
                          <a:schemeClr val="tx1"/>
                        </a:solidFill>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dirty="0">
                          <a:effectLst/>
                        </a:rPr>
                        <a:t>Any amount</a:t>
                      </a:r>
                      <a:endParaRPr lang="en-US" sz="1100" dirty="0">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a:effectLst/>
                        </a:rPr>
                        <a:t>Any amount</a:t>
                      </a:r>
                      <a:endParaRPr lang="en-US" sz="1100">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b="1" dirty="0">
                          <a:effectLst/>
                        </a:rPr>
                        <a:t>Large quantity generator</a:t>
                      </a:r>
                      <a:endParaRPr lang="en-US" sz="1100" b="1" dirty="0">
                        <a:effectLst/>
                        <a:latin typeface="Times New Roman" panose="02020603050405020304" pitchFamily="18" charset="0"/>
                        <a:ea typeface="MS Mincho" panose="02020609040205080304" pitchFamily="49" charset="-128"/>
                      </a:endParaRPr>
                    </a:p>
                  </a:txBody>
                  <a:tcPr marL="68580" marR="68580" marT="0" marB="0">
                    <a:solidFill>
                      <a:schemeClr val="bg2">
                        <a:lumMod val="75000"/>
                      </a:schemeClr>
                    </a:solidFill>
                  </a:tcPr>
                </a:tc>
                <a:extLst>
                  <a:ext uri="{0D108BD9-81ED-4DB2-BD59-A6C34878D82A}">
                    <a16:rowId xmlns:a16="http://schemas.microsoft.com/office/drawing/2014/main" val="1390439486"/>
                  </a:ext>
                </a:extLst>
              </a:tr>
              <a:tr h="0">
                <a:tc>
                  <a:txBody>
                    <a:bodyPr/>
                    <a:lstStyle/>
                    <a:p>
                      <a:pPr marL="0" marR="0">
                        <a:spcBef>
                          <a:spcPts val="0"/>
                        </a:spcBef>
                        <a:spcAft>
                          <a:spcPts val="0"/>
                        </a:spcAft>
                      </a:pPr>
                      <a:r>
                        <a:rPr lang="en-US" sz="1600" b="0" dirty="0">
                          <a:solidFill>
                            <a:schemeClr val="tx1"/>
                          </a:solidFill>
                          <a:effectLst/>
                        </a:rPr>
                        <a:t>Any amount</a:t>
                      </a:r>
                      <a:endParaRPr lang="en-US" sz="1100" b="0" dirty="0">
                        <a:solidFill>
                          <a:schemeClr val="tx1"/>
                        </a:solidFill>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a:effectLst/>
                        </a:rPr>
                        <a:t>≥ 1,000 kg</a:t>
                      </a:r>
                      <a:endParaRPr lang="en-US" sz="1100">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dirty="0">
                          <a:effectLst/>
                        </a:rPr>
                        <a:t>Any amount</a:t>
                      </a:r>
                      <a:endParaRPr lang="en-US" sz="1100" dirty="0">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b="1" dirty="0">
                          <a:effectLst/>
                        </a:rPr>
                        <a:t>Large quantity generator</a:t>
                      </a:r>
                      <a:endParaRPr lang="en-US" sz="1100" b="1" dirty="0">
                        <a:effectLst/>
                        <a:latin typeface="Times New Roman" panose="02020603050405020304" pitchFamily="18" charset="0"/>
                        <a:ea typeface="MS Mincho" panose="02020609040205080304" pitchFamily="49" charset="-128"/>
                      </a:endParaRPr>
                    </a:p>
                  </a:txBody>
                  <a:tcPr marL="68580" marR="68580" marT="0" marB="0">
                    <a:solidFill>
                      <a:schemeClr val="bg2">
                        <a:lumMod val="75000"/>
                      </a:schemeClr>
                    </a:solidFill>
                  </a:tcPr>
                </a:tc>
                <a:extLst>
                  <a:ext uri="{0D108BD9-81ED-4DB2-BD59-A6C34878D82A}">
                    <a16:rowId xmlns:a16="http://schemas.microsoft.com/office/drawing/2014/main" val="73396188"/>
                  </a:ext>
                </a:extLst>
              </a:tr>
              <a:tr h="0">
                <a:tc>
                  <a:txBody>
                    <a:bodyPr/>
                    <a:lstStyle/>
                    <a:p>
                      <a:pPr marL="0" marR="0">
                        <a:spcBef>
                          <a:spcPts val="0"/>
                        </a:spcBef>
                        <a:spcAft>
                          <a:spcPts val="0"/>
                        </a:spcAft>
                      </a:pPr>
                      <a:r>
                        <a:rPr lang="en-US" sz="1600" b="0" dirty="0">
                          <a:solidFill>
                            <a:schemeClr val="tx1"/>
                          </a:solidFill>
                          <a:effectLst/>
                        </a:rPr>
                        <a:t>Any amount</a:t>
                      </a:r>
                      <a:endParaRPr lang="en-US" sz="1100" b="0" dirty="0">
                        <a:solidFill>
                          <a:schemeClr val="tx1"/>
                        </a:solidFill>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a:effectLst/>
                        </a:rPr>
                        <a:t>Any amount</a:t>
                      </a:r>
                      <a:endParaRPr lang="en-US" sz="1100">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a:effectLst/>
                        </a:rPr>
                        <a:t>&gt; 100 kg</a:t>
                      </a:r>
                      <a:endParaRPr lang="en-US" sz="1100">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b="1" dirty="0">
                          <a:effectLst/>
                        </a:rPr>
                        <a:t>Large quantity generator</a:t>
                      </a:r>
                      <a:endParaRPr lang="en-US" sz="1100" b="1" dirty="0">
                        <a:effectLst/>
                        <a:latin typeface="Times New Roman" panose="02020603050405020304" pitchFamily="18" charset="0"/>
                        <a:ea typeface="MS Mincho" panose="02020609040205080304" pitchFamily="49" charset="-128"/>
                      </a:endParaRPr>
                    </a:p>
                  </a:txBody>
                  <a:tcPr marL="68580" marR="68580" marT="0" marB="0">
                    <a:solidFill>
                      <a:schemeClr val="bg2">
                        <a:lumMod val="75000"/>
                      </a:schemeClr>
                    </a:solidFill>
                  </a:tcPr>
                </a:tc>
                <a:extLst>
                  <a:ext uri="{0D108BD9-81ED-4DB2-BD59-A6C34878D82A}">
                    <a16:rowId xmlns:a16="http://schemas.microsoft.com/office/drawing/2014/main" val="33748900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rPr>
                        <a:t>≤  1 kg</a:t>
                      </a:r>
                      <a:endParaRPr lang="en-US" sz="1100" b="0" dirty="0">
                        <a:solidFill>
                          <a:schemeClr val="tx1"/>
                        </a:solidFill>
                        <a:effectLst/>
                        <a:latin typeface="Times New Roman" panose="02020603050405020304" pitchFamily="18" charset="0"/>
                        <a:ea typeface="MS Mincho" panose="02020609040205080304" pitchFamily="49" charset="-128"/>
                      </a:endParaRPr>
                    </a:p>
                    <a:p>
                      <a:pPr marL="0" marR="0">
                        <a:spcBef>
                          <a:spcPts val="0"/>
                        </a:spcBef>
                        <a:spcAft>
                          <a:spcPts val="0"/>
                        </a:spcAft>
                      </a:pPr>
                      <a:endParaRPr lang="en-US" sz="1100" b="0" dirty="0">
                        <a:solidFill>
                          <a:schemeClr val="tx1"/>
                        </a:solidFill>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a:effectLst/>
                        </a:rPr>
                        <a:t>&gt; 100 kg and &lt; 1,000 kg</a:t>
                      </a:r>
                      <a:endParaRPr lang="en-US" sz="1100">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a:effectLst/>
                        </a:rPr>
                        <a:t>≤ 100 kg</a:t>
                      </a:r>
                      <a:endParaRPr lang="en-US" sz="1100">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b="1" dirty="0">
                          <a:effectLst/>
                        </a:rPr>
                        <a:t>Small quantity generator</a:t>
                      </a:r>
                      <a:endParaRPr lang="en-US" sz="1100" b="1" dirty="0">
                        <a:effectLst/>
                        <a:latin typeface="Times New Roman" panose="02020603050405020304" pitchFamily="18" charset="0"/>
                        <a:ea typeface="MS Mincho" panose="02020609040205080304" pitchFamily="49" charset="-128"/>
                      </a:endParaRPr>
                    </a:p>
                  </a:txBody>
                  <a:tcPr marL="68580" marR="68580" marT="0" marB="0">
                    <a:solidFill>
                      <a:schemeClr val="bg2">
                        <a:lumMod val="75000"/>
                      </a:schemeClr>
                    </a:solidFill>
                  </a:tcPr>
                </a:tc>
                <a:extLst>
                  <a:ext uri="{0D108BD9-81ED-4DB2-BD59-A6C34878D82A}">
                    <a16:rowId xmlns:a16="http://schemas.microsoft.com/office/drawing/2014/main" val="507987418"/>
                  </a:ext>
                </a:extLst>
              </a:tr>
              <a:tr h="0">
                <a:tc>
                  <a:txBody>
                    <a:bodyPr/>
                    <a:lstStyle/>
                    <a:p>
                      <a:pPr marL="0" marR="0">
                        <a:spcBef>
                          <a:spcPts val="0"/>
                        </a:spcBef>
                        <a:spcAft>
                          <a:spcPts val="0"/>
                        </a:spcAft>
                      </a:pPr>
                      <a:r>
                        <a:rPr lang="en-US" sz="1600" b="0" dirty="0">
                          <a:solidFill>
                            <a:schemeClr val="tx1"/>
                          </a:solidFill>
                          <a:effectLst/>
                        </a:rPr>
                        <a:t>≤  1 kg</a:t>
                      </a:r>
                      <a:endParaRPr lang="en-US" sz="1100" b="0" dirty="0">
                        <a:solidFill>
                          <a:schemeClr val="tx1"/>
                        </a:solidFill>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a:effectLst/>
                        </a:rPr>
                        <a:t>≤ 100 kg</a:t>
                      </a:r>
                      <a:endParaRPr lang="en-US" sz="1100">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dirty="0">
                          <a:effectLst/>
                        </a:rPr>
                        <a:t>≤ 100 kg</a:t>
                      </a:r>
                      <a:endParaRPr lang="en-US" sz="1100" dirty="0">
                        <a:effectLst/>
                        <a:latin typeface="Times New Roman" panose="02020603050405020304" pitchFamily="18" charset="0"/>
                        <a:ea typeface="MS Mincho" panose="02020609040205080304" pitchFamily="49" charset="-128"/>
                      </a:endParaRPr>
                    </a:p>
                  </a:txBody>
                  <a:tcPr marL="68580" marR="68580" marT="0" marB="0">
                    <a:solidFill>
                      <a:schemeClr val="bg1">
                        <a:lumMod val="75000"/>
                      </a:schemeClr>
                    </a:solidFill>
                  </a:tcPr>
                </a:tc>
                <a:tc>
                  <a:txBody>
                    <a:bodyPr/>
                    <a:lstStyle/>
                    <a:p>
                      <a:pPr marL="0" marR="0">
                        <a:spcBef>
                          <a:spcPts val="0"/>
                        </a:spcBef>
                        <a:spcAft>
                          <a:spcPts val="0"/>
                        </a:spcAft>
                      </a:pPr>
                      <a:r>
                        <a:rPr lang="en-US" sz="1600" b="1" dirty="0">
                          <a:effectLst/>
                        </a:rPr>
                        <a:t>Very small quantity generator</a:t>
                      </a:r>
                      <a:endParaRPr lang="en-US" sz="1100" b="1" dirty="0">
                        <a:effectLst/>
                        <a:latin typeface="Times New Roman" panose="02020603050405020304" pitchFamily="18" charset="0"/>
                        <a:ea typeface="MS Mincho" panose="02020609040205080304" pitchFamily="49" charset="-128"/>
                      </a:endParaRPr>
                    </a:p>
                  </a:txBody>
                  <a:tcPr marL="68580" marR="68580" marT="0" marB="0">
                    <a:solidFill>
                      <a:schemeClr val="bg2">
                        <a:lumMod val="75000"/>
                      </a:schemeClr>
                    </a:solidFill>
                  </a:tcPr>
                </a:tc>
                <a:extLst>
                  <a:ext uri="{0D108BD9-81ED-4DB2-BD59-A6C34878D82A}">
                    <a16:rowId xmlns:a16="http://schemas.microsoft.com/office/drawing/2014/main" val="1024134498"/>
                  </a:ext>
                </a:extLst>
              </a:tr>
            </a:tbl>
          </a:graphicData>
        </a:graphic>
      </p:graphicFrame>
    </p:spTree>
    <p:extLst>
      <p:ext uri="{BB962C8B-B14F-4D97-AF65-F5344CB8AC3E}">
        <p14:creationId xmlns:p14="http://schemas.microsoft.com/office/powerpoint/2010/main" val="1041566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579"/>
          </a:xfrm>
        </p:spPr>
        <p:txBody>
          <a:bodyPr>
            <a:normAutofit/>
          </a:bodyPr>
          <a:lstStyle/>
          <a:p>
            <a:r>
              <a:rPr lang="en-US" dirty="0"/>
              <a:t>Comparison of Old § 261.5 vs. New § 262.13</a:t>
            </a:r>
            <a:r>
              <a:rPr lang="en-US" b="1" dirty="0"/>
              <a:t> </a:t>
            </a:r>
            <a:endParaRPr lang="en-US" dirty="0"/>
          </a:p>
        </p:txBody>
      </p:sp>
      <p:graphicFrame>
        <p:nvGraphicFramePr>
          <p:cNvPr id="4" name="Content Placeholder 3"/>
          <p:cNvGraphicFramePr>
            <a:graphicFrameLocks noGrp="1"/>
          </p:cNvGraphicFramePr>
          <p:nvPr>
            <p:ph idx="1"/>
            <p:extLst/>
          </p:nvPr>
        </p:nvGraphicFramePr>
        <p:xfrm>
          <a:off x="622853" y="1127125"/>
          <a:ext cx="10687049" cy="5416486"/>
        </p:xfrm>
        <a:graphic>
          <a:graphicData uri="http://schemas.openxmlformats.org/drawingml/2006/table">
            <a:tbl>
              <a:tblPr firstRow="1" bandRow="1">
                <a:tableStyleId>{5C22544A-7EE6-4342-B048-85BDC9FD1C3A}</a:tableStyleId>
              </a:tblPr>
              <a:tblGrid>
                <a:gridCol w="7781925">
                  <a:extLst>
                    <a:ext uri="{9D8B030D-6E8A-4147-A177-3AD203B41FA5}">
                      <a16:colId xmlns:a16="http://schemas.microsoft.com/office/drawing/2014/main" val="4081202793"/>
                    </a:ext>
                  </a:extLst>
                </a:gridCol>
                <a:gridCol w="2905124">
                  <a:extLst>
                    <a:ext uri="{9D8B030D-6E8A-4147-A177-3AD203B41FA5}">
                      <a16:colId xmlns:a16="http://schemas.microsoft.com/office/drawing/2014/main" val="2859265578"/>
                    </a:ext>
                  </a:extLst>
                </a:gridCol>
              </a:tblGrid>
              <a:tr h="349029">
                <a:tc>
                  <a:txBody>
                    <a:bodyPr/>
                    <a:lstStyle/>
                    <a:p>
                      <a:pPr algn="ctr"/>
                      <a:r>
                        <a:rPr lang="en-US" dirty="0"/>
                        <a:t>New</a:t>
                      </a:r>
                    </a:p>
                  </a:txBody>
                  <a:tcPr/>
                </a:tc>
                <a:tc>
                  <a:txBody>
                    <a:bodyPr/>
                    <a:lstStyle/>
                    <a:p>
                      <a:pPr algn="ctr"/>
                      <a:r>
                        <a:rPr lang="en-US" dirty="0"/>
                        <a:t>Old</a:t>
                      </a:r>
                    </a:p>
                  </a:txBody>
                  <a:tcPr/>
                </a:tc>
                <a:extLst>
                  <a:ext uri="{0D108BD9-81ED-4DB2-BD59-A6C34878D82A}">
                    <a16:rowId xmlns:a16="http://schemas.microsoft.com/office/drawing/2014/main" val="3502743536"/>
                  </a:ext>
                </a:extLst>
              </a:tr>
              <a:tr h="1118806">
                <a:tc>
                  <a:txBody>
                    <a:bodyPr/>
                    <a:lstStyle/>
                    <a:p>
                      <a:r>
                        <a:rPr lang="en-US" sz="1200" dirty="0">
                          <a:solidFill>
                            <a:srgbClr val="333333"/>
                          </a:solidFill>
                        </a:rPr>
                        <a:t>262.13 Introductory Text</a:t>
                      </a:r>
                    </a:p>
                    <a:p>
                      <a:r>
                        <a:rPr lang="en-US" sz="1200" dirty="0">
                          <a:solidFill>
                            <a:srgbClr val="FF0000"/>
                          </a:solidFill>
                        </a:rPr>
                        <a:t>A generator must determine its generator category. A generator's category is based on the amount of hazardous waste generated each month and may change from month to month. This section sets forth procedures to determine whether a generator is a very small quantity generator, a small quantity generator, or a large quantity generator for a particular month, as defined in § 260.10 of this chapter.</a:t>
                      </a:r>
                    </a:p>
                  </a:txBody>
                  <a:tcPr/>
                </a:tc>
                <a:tc>
                  <a:txBody>
                    <a:bodyPr/>
                    <a:lstStyle/>
                    <a:p>
                      <a:endParaRPr lang="en-US" dirty="0"/>
                    </a:p>
                  </a:txBody>
                  <a:tcPr/>
                </a:tc>
                <a:extLst>
                  <a:ext uri="{0D108BD9-81ED-4DB2-BD59-A6C34878D82A}">
                    <a16:rowId xmlns:a16="http://schemas.microsoft.com/office/drawing/2014/main" val="4233369237"/>
                  </a:ext>
                </a:extLst>
              </a:tr>
              <a:tr h="1635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rPr>
                        <a:t>262.13 (a) &amp;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(a) </a:t>
                      </a:r>
                      <a:r>
                        <a:rPr lang="en-US" sz="1200" i="1" dirty="0">
                          <a:solidFill>
                            <a:srgbClr val="FF0000"/>
                          </a:solidFill>
                        </a:rPr>
                        <a:t>Generators of either acute hazardous waste or non-acute hazardous waste.</a:t>
                      </a:r>
                      <a:r>
                        <a:rPr lang="en-US" sz="1200" dirty="0">
                          <a:solidFill>
                            <a:srgbClr val="FF0000"/>
                          </a:solidFill>
                        </a:rPr>
                        <a:t> A generator who either generates acute hazardous waste or non-acute hazardous waste in a calendar month shall determine its generator category for that month by doing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(1) Counting the total amount of hazardous waste generated in the calendar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(2) Subtracting from the total any amounts of waste exempt from counting as described in paragraphs (c) and (d) of this section;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(3) Determining the resulting generator category for the hazardous waste generated using Table 1 of this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(b) </a:t>
                      </a:r>
                      <a:r>
                        <a:rPr lang="en-US" sz="1200" i="1" dirty="0">
                          <a:solidFill>
                            <a:srgbClr val="FF0000"/>
                          </a:solidFill>
                        </a:rPr>
                        <a:t>Generators of both acute and non-acute hazardous wastes.</a:t>
                      </a:r>
                      <a:r>
                        <a:rPr lang="en-US" sz="1200" dirty="0">
                          <a:solidFill>
                            <a:srgbClr val="FF0000"/>
                          </a:solidFill>
                        </a:rPr>
                        <a:t> A generator who generates both acute hazardous waste and non-acute hazardous waste in the same calendar month shall determine its generator category for that month by doing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(1) Counting separately the total amount of acute hazardous waste and the total amount of non-acute hazardous waste generated in the calendar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(2) Subtracting from each total any amounts of waste exempt from counting as described in paragraphs (c) and (d) of this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(3) Determining separately the resulting generator categories for the quantities of acute and non-acute hazardous waste generated using Table 1 of this section;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(4) Comparing the resulting generator categories from paragraph (b)(3) of this section and applying the more stringent generator category to the accumulation and management of both non-acute hazardous waste and acute hazardous waste generated for that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txBody>
                  <a:tcPr/>
                </a:tc>
                <a:tc>
                  <a:txBody>
                    <a:bodyPr/>
                    <a:lstStyle/>
                    <a:p>
                      <a:endParaRPr lang="en-US" dirty="0"/>
                    </a:p>
                  </a:txBody>
                  <a:tcPr/>
                </a:tc>
                <a:extLst>
                  <a:ext uri="{0D108BD9-81ED-4DB2-BD59-A6C34878D82A}">
                    <a16:rowId xmlns:a16="http://schemas.microsoft.com/office/drawing/2014/main" val="2996147826"/>
                  </a:ext>
                </a:extLst>
              </a:tr>
            </a:tbl>
          </a:graphicData>
        </a:graphic>
      </p:graphicFrame>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60518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817962"/>
            <a:ext cx="10972800" cy="965595"/>
          </a:xfrm>
        </p:spPr>
        <p:txBody>
          <a:bodyPr/>
          <a:lstStyle/>
          <a:p>
            <a:r>
              <a:rPr lang="en-US" altLang="en-US" dirty="0"/>
              <a:t>Background</a:t>
            </a:r>
          </a:p>
        </p:txBody>
      </p:sp>
      <p:sp>
        <p:nvSpPr>
          <p:cNvPr id="21507" name="Content Placeholder 2"/>
          <p:cNvSpPr>
            <a:spLocks noGrp="1"/>
          </p:cNvSpPr>
          <p:nvPr>
            <p:ph idx="1"/>
          </p:nvPr>
        </p:nvSpPr>
        <p:spPr/>
        <p:txBody>
          <a:bodyPr/>
          <a:lstStyle/>
          <a:p>
            <a:endParaRPr lang="en-US" altLang="en-US" dirty="0"/>
          </a:p>
          <a:p>
            <a:endParaRPr lang="en-US" altLang="en-US" dirty="0"/>
          </a:p>
          <a:p>
            <a:endParaRPr lang="en-US" altLang="en-US" dirty="0"/>
          </a:p>
          <a:p>
            <a:endParaRPr lang="en-US" altLang="en-US" dirty="0"/>
          </a:p>
        </p:txBody>
      </p:sp>
      <p:sp>
        <p:nvSpPr>
          <p:cNvPr id="21508" name="Slide Number Placeholder 3"/>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65EABD20-9ADD-4F01-B039-A491F691EFE5}"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cxnSp>
        <p:nvCxnSpPr>
          <p:cNvPr id="10" name="Straight Connector 9"/>
          <p:cNvCxnSpPr>
            <a:stCxn id="6" idx="2"/>
            <a:endCxn id="6" idx="2"/>
          </p:cNvCxnSpPr>
          <p:nvPr/>
        </p:nvCxnSpPr>
        <p:spPr>
          <a:xfrm>
            <a:off x="6197204" y="342066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a:endCxn id="6" idx="2"/>
          </p:cNvCxnSpPr>
          <p:nvPr/>
        </p:nvCxnSpPr>
        <p:spPr>
          <a:xfrm>
            <a:off x="6197204" y="342066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1511" name="Group 20"/>
          <p:cNvGrpSpPr>
            <a:grpSpLocks/>
          </p:cNvGrpSpPr>
          <p:nvPr/>
        </p:nvGrpSpPr>
        <p:grpSpPr bwMode="auto">
          <a:xfrm>
            <a:off x="3482579" y="2662238"/>
            <a:ext cx="5600700" cy="2091929"/>
            <a:chOff x="1087438" y="2406590"/>
            <a:chExt cx="7467600" cy="2789237"/>
          </a:xfrm>
        </p:grpSpPr>
        <p:cxnSp>
          <p:nvCxnSpPr>
            <p:cNvPr id="13" name="Straight Connector 12"/>
            <p:cNvCxnSpPr/>
            <p:nvPr/>
          </p:nvCxnSpPr>
          <p:spPr>
            <a:xfrm flipH="1">
              <a:off x="2154238" y="3519428"/>
              <a:ext cx="25146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516" name="Group 19"/>
            <p:cNvGrpSpPr>
              <a:grpSpLocks/>
            </p:cNvGrpSpPr>
            <p:nvPr/>
          </p:nvGrpSpPr>
          <p:grpSpPr bwMode="auto">
            <a:xfrm>
              <a:off x="1087438" y="2406590"/>
              <a:ext cx="7467600" cy="2789237"/>
              <a:chOff x="990600" y="1173163"/>
              <a:chExt cx="7467600" cy="2789237"/>
            </a:xfrm>
          </p:grpSpPr>
          <p:sp>
            <p:nvSpPr>
              <p:cNvPr id="6" name="Rectangle 5"/>
              <p:cNvSpPr/>
              <p:nvPr/>
            </p:nvSpPr>
            <p:spPr>
              <a:xfrm>
                <a:off x="3581400" y="1173163"/>
                <a:ext cx="2057400" cy="1011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350" b="0" i="0" u="none" strike="noStrike" kern="0" cap="none" spc="0" normalizeH="0" baseline="0" noProof="0" dirty="0">
                    <a:ln>
                      <a:noFill/>
                    </a:ln>
                    <a:solidFill>
                      <a:prstClr val="white"/>
                    </a:solidFill>
                    <a:effectLst/>
                    <a:uLnTx/>
                    <a:uFillTx/>
                  </a:rPr>
                  <a:t>WASTES</a:t>
                </a:r>
              </a:p>
            </p:txBody>
          </p:sp>
          <p:sp>
            <p:nvSpPr>
              <p:cNvPr id="7" name="Rectangle 6"/>
              <p:cNvSpPr/>
              <p:nvPr/>
            </p:nvSpPr>
            <p:spPr>
              <a:xfrm>
                <a:off x="990600" y="2667000"/>
                <a:ext cx="1981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350" b="0" i="0" u="none" strike="noStrike" kern="0" cap="none" spc="0" normalizeH="0" baseline="0" noProof="0" dirty="0">
                    <a:ln>
                      <a:noFill/>
                    </a:ln>
                    <a:solidFill>
                      <a:prstClr val="white"/>
                    </a:solidFill>
                    <a:effectLst/>
                    <a:uLnTx/>
                    <a:uFillTx/>
                  </a:rPr>
                  <a:t>Municipal Solid Wastes</a:t>
                </a:r>
              </a:p>
            </p:txBody>
          </p:sp>
          <p:sp>
            <p:nvSpPr>
              <p:cNvPr id="8" name="Rectangle 7"/>
              <p:cNvSpPr/>
              <p:nvPr/>
            </p:nvSpPr>
            <p:spPr>
              <a:xfrm>
                <a:off x="3505200" y="2667000"/>
                <a:ext cx="2133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350" b="0" i="0" u="none" strike="noStrike" kern="0" cap="none" spc="0" normalizeH="0" baseline="0" noProof="0" dirty="0">
                    <a:ln>
                      <a:noFill/>
                    </a:ln>
                    <a:solidFill>
                      <a:prstClr val="white"/>
                    </a:solidFill>
                    <a:effectLst/>
                    <a:uLnTx/>
                    <a:uFillTx/>
                  </a:rPr>
                  <a:t>Industrial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350" b="0" i="0" u="none" strike="noStrike" kern="0" cap="none" spc="0" normalizeH="0" baseline="0" noProof="0" dirty="0">
                    <a:ln>
                      <a:noFill/>
                    </a:ln>
                    <a:solidFill>
                      <a:prstClr val="white"/>
                    </a:solidFill>
                    <a:effectLst/>
                    <a:uLnTx/>
                    <a:uFillTx/>
                  </a:rPr>
                  <a:t>Solid Wastes</a:t>
                </a:r>
              </a:p>
            </p:txBody>
          </p:sp>
          <p:sp>
            <p:nvSpPr>
              <p:cNvPr id="9" name="Rectangle 8"/>
              <p:cNvSpPr/>
              <p:nvPr/>
            </p:nvSpPr>
            <p:spPr>
              <a:xfrm>
                <a:off x="6400800" y="2667000"/>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350" b="0" i="0" u="none" strike="noStrike" kern="0" cap="none" spc="0" normalizeH="0" baseline="0" noProof="0" dirty="0">
                    <a:ln>
                      <a:noFill/>
                    </a:ln>
                    <a:solidFill>
                      <a:prstClr val="white"/>
                    </a:solidFill>
                    <a:effectLst/>
                    <a:uLnTx/>
                    <a:uFillTx/>
                  </a:rPr>
                  <a:t>Hazardous Wastes</a:t>
                </a:r>
              </a:p>
            </p:txBody>
          </p:sp>
          <p:cxnSp>
            <p:nvCxnSpPr>
              <p:cNvPr id="12" name="Straight Arrow Connector 11"/>
              <p:cNvCxnSpPr/>
              <p:nvPr/>
            </p:nvCxnSpPr>
            <p:spPr>
              <a:xfrm>
                <a:off x="4572000" y="2024063"/>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57400" y="2286001"/>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0" y="2286001"/>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467600" y="2286001"/>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1512" name="TextBox 21"/>
          <p:cNvSpPr txBox="1">
            <a:spLocks noChangeArrowheads="1"/>
          </p:cNvSpPr>
          <p:nvPr/>
        </p:nvSpPr>
        <p:spPr bwMode="auto">
          <a:xfrm>
            <a:off x="3127774" y="1964532"/>
            <a:ext cx="2583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700" b="0" i="0" u="none" strike="noStrike" kern="0" cap="none" spc="0" normalizeH="0" baseline="0" noProof="0">
                <a:ln>
                  <a:noFill/>
                </a:ln>
                <a:solidFill>
                  <a:srgbClr val="000000"/>
                </a:solidFill>
                <a:effectLst/>
                <a:uLnTx/>
                <a:uFillTx/>
                <a:latin typeface="Trebuchet MS" panose="020B0603020202020204" pitchFamily="34" charset="0"/>
                <a:cs typeface="Arial" panose="020B0604020202020204" pitchFamily="34" charset="0"/>
              </a:rPr>
              <a:t>Waste Programs</a:t>
            </a:r>
          </a:p>
        </p:txBody>
      </p:sp>
      <p:sp>
        <p:nvSpPr>
          <p:cNvPr id="23" name="Oval 22"/>
          <p:cNvSpPr/>
          <p:nvPr/>
        </p:nvSpPr>
        <p:spPr>
          <a:xfrm>
            <a:off x="7140179" y="3420666"/>
            <a:ext cx="2228850" cy="1695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048277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579"/>
          </a:xfrm>
        </p:spPr>
        <p:txBody>
          <a:bodyPr>
            <a:normAutofit/>
          </a:bodyPr>
          <a:lstStyle/>
          <a:p>
            <a:r>
              <a:rPr lang="en-US" dirty="0"/>
              <a:t>Comparison of Old § 261.5 vs. New § 262.13</a:t>
            </a:r>
            <a:r>
              <a:rPr lang="en-US" b="1" dirty="0"/>
              <a:t> </a:t>
            </a:r>
            <a:endParaRPr lang="en-US" dirty="0"/>
          </a:p>
        </p:txBody>
      </p:sp>
      <p:graphicFrame>
        <p:nvGraphicFramePr>
          <p:cNvPr id="4" name="Content Placeholder 3"/>
          <p:cNvGraphicFramePr>
            <a:graphicFrameLocks noGrp="1"/>
          </p:cNvGraphicFramePr>
          <p:nvPr>
            <p:ph idx="1"/>
            <p:extLst/>
          </p:nvPr>
        </p:nvGraphicFramePr>
        <p:xfrm>
          <a:off x="390681" y="1295400"/>
          <a:ext cx="10420350" cy="5029200"/>
        </p:xfrm>
        <a:graphic>
          <a:graphicData uri="http://schemas.openxmlformats.org/drawingml/2006/table">
            <a:tbl>
              <a:tblPr firstRow="1" bandRow="1">
                <a:tableStyleId>{5C22544A-7EE6-4342-B048-85BDC9FD1C3A}</a:tableStyleId>
              </a:tblPr>
              <a:tblGrid>
                <a:gridCol w="5200650">
                  <a:extLst>
                    <a:ext uri="{9D8B030D-6E8A-4147-A177-3AD203B41FA5}">
                      <a16:colId xmlns:a16="http://schemas.microsoft.com/office/drawing/2014/main" val="4081202793"/>
                    </a:ext>
                  </a:extLst>
                </a:gridCol>
                <a:gridCol w="5219700">
                  <a:extLst>
                    <a:ext uri="{9D8B030D-6E8A-4147-A177-3AD203B41FA5}">
                      <a16:colId xmlns:a16="http://schemas.microsoft.com/office/drawing/2014/main" val="2859265578"/>
                    </a:ext>
                  </a:extLst>
                </a:gridCol>
              </a:tblGrid>
              <a:tr h="349029">
                <a:tc>
                  <a:txBody>
                    <a:bodyPr/>
                    <a:lstStyle/>
                    <a:p>
                      <a:pPr algn="ctr"/>
                      <a:r>
                        <a:rPr lang="en-US" dirty="0"/>
                        <a:t>New</a:t>
                      </a:r>
                    </a:p>
                  </a:txBody>
                  <a:tcPr/>
                </a:tc>
                <a:tc>
                  <a:txBody>
                    <a:bodyPr/>
                    <a:lstStyle/>
                    <a:p>
                      <a:pPr algn="ctr"/>
                      <a:r>
                        <a:rPr lang="en-US" dirty="0"/>
                        <a:t>Old</a:t>
                      </a:r>
                    </a:p>
                  </a:txBody>
                  <a:tcPr/>
                </a:tc>
                <a:extLst>
                  <a:ext uri="{0D108BD9-81ED-4DB2-BD59-A6C34878D82A}">
                    <a16:rowId xmlns:a16="http://schemas.microsoft.com/office/drawing/2014/main" val="3502743536"/>
                  </a:ext>
                </a:extLst>
              </a:tr>
              <a:tr h="1118806">
                <a:tc>
                  <a:txBody>
                    <a:bodyPr/>
                    <a:lstStyle/>
                    <a:p>
                      <a:r>
                        <a:rPr lang="en-US" sz="1200" dirty="0">
                          <a:solidFill>
                            <a:srgbClr val="333333"/>
                          </a:solidFill>
                        </a:rPr>
                        <a:t>262.13 (c)</a:t>
                      </a:r>
                    </a:p>
                    <a:p>
                      <a:r>
                        <a:rPr lang="en-US" sz="1200" dirty="0">
                          <a:solidFill>
                            <a:srgbClr val="333333"/>
                          </a:solidFill>
                        </a:rPr>
                        <a:t>(c) When making the </a:t>
                      </a:r>
                      <a:r>
                        <a:rPr lang="en-US" sz="1200" dirty="0">
                          <a:solidFill>
                            <a:srgbClr val="FF0000"/>
                          </a:solidFill>
                        </a:rPr>
                        <a:t>monthly </a:t>
                      </a:r>
                      <a:r>
                        <a:rPr lang="en-US" sz="1200" dirty="0">
                          <a:solidFill>
                            <a:srgbClr val="333333"/>
                          </a:solidFill>
                        </a:rPr>
                        <a:t>quantity</a:t>
                      </a:r>
                      <a:r>
                        <a:rPr lang="en-US" sz="1200" dirty="0">
                          <a:solidFill>
                            <a:srgbClr val="FF0000"/>
                          </a:solidFill>
                        </a:rPr>
                        <a:t>-based </a:t>
                      </a:r>
                      <a:r>
                        <a:rPr lang="en-US" sz="1200" dirty="0">
                          <a:solidFill>
                            <a:srgbClr val="333333"/>
                          </a:solidFill>
                        </a:rPr>
                        <a:t>determinations </a:t>
                      </a:r>
                      <a:r>
                        <a:rPr lang="en-US" sz="1200" dirty="0">
                          <a:solidFill>
                            <a:srgbClr val="FF0000"/>
                          </a:solidFill>
                        </a:rPr>
                        <a:t>required by</a:t>
                      </a:r>
                      <a:r>
                        <a:rPr lang="en-US" sz="1200" dirty="0">
                          <a:solidFill>
                            <a:srgbClr val="333333"/>
                          </a:solidFill>
                        </a:rPr>
                        <a:t> this part, the generator must include all hazardous waste that it generates, except hazardous waste that:</a:t>
                      </a:r>
                    </a:p>
                    <a:p>
                      <a:r>
                        <a:rPr lang="en-US" sz="1200" dirty="0">
                          <a:solidFill>
                            <a:srgbClr val="333333"/>
                          </a:solidFill>
                        </a:rPr>
                        <a:t>(1) Is exempt from regulation under</a:t>
                      </a:r>
                      <a:r>
                        <a:rPr lang="en-US" sz="1200" dirty="0">
                          <a:solidFill>
                            <a:schemeClr val="tx1"/>
                          </a:solidFill>
                        </a:rPr>
                        <a:t> 40 CFR 261.4</a:t>
                      </a:r>
                      <a:r>
                        <a:rPr lang="en-US" sz="1200" dirty="0">
                          <a:solidFill>
                            <a:srgbClr val="333333"/>
                          </a:solidFill>
                        </a:rPr>
                        <a:t>(c) through (f), 261.6( a)(3), 261.7( a)(1), or 261.8;</a:t>
                      </a:r>
                    </a:p>
                    <a:p>
                      <a:r>
                        <a:rPr lang="en-US" sz="1200" dirty="0">
                          <a:solidFill>
                            <a:srgbClr val="333333"/>
                          </a:solidFill>
                        </a:rPr>
                        <a:t>(2) Is managed immediately upon generation only in on-site elementary neutralization units, wastewater treatment units, or totally enclosed treatment facilities as defined in</a:t>
                      </a:r>
                      <a:r>
                        <a:rPr lang="en-US" sz="1200" dirty="0">
                          <a:solidFill>
                            <a:schemeClr val="tx1"/>
                          </a:solidFill>
                        </a:rPr>
                        <a:t> 40 CFR 260.10;</a:t>
                      </a:r>
                    </a:p>
                    <a:p>
                      <a:r>
                        <a:rPr lang="en-US" sz="1200" dirty="0">
                          <a:solidFill>
                            <a:schemeClr val="tx1"/>
                          </a:solidFill>
                        </a:rPr>
                        <a:t>(3) Is recycled, without prior storage or accumulation, only in an on-site process subject to regulation under 40 CFR 261.6(c)(2);</a:t>
                      </a:r>
                    </a:p>
                    <a:p>
                      <a:r>
                        <a:rPr lang="en-US" sz="1200" dirty="0">
                          <a:solidFill>
                            <a:schemeClr val="tx1"/>
                          </a:solidFill>
                        </a:rPr>
                        <a:t>(4) Is used oil managed under the requirements of 40 CFR 261.6(a)(4) and 40 CFR part 279;</a:t>
                      </a:r>
                    </a:p>
                    <a:p>
                      <a:r>
                        <a:rPr lang="en-US" sz="1200" dirty="0">
                          <a:solidFill>
                            <a:schemeClr val="tx1"/>
                          </a:solidFill>
                        </a:rPr>
                        <a:t>(5) Is spent lead-acid batteries managed under the requirements of 40 CFR part 266 subpart G;</a:t>
                      </a:r>
                    </a:p>
                    <a:p>
                      <a:r>
                        <a:rPr lang="en-US" sz="1200" dirty="0">
                          <a:solidFill>
                            <a:schemeClr val="tx1"/>
                          </a:solidFill>
                        </a:rPr>
                        <a:t>(6) Is univ</a:t>
                      </a:r>
                      <a:r>
                        <a:rPr lang="en-US" sz="1200" i="1" dirty="0">
                          <a:solidFill>
                            <a:schemeClr val="tx1"/>
                          </a:solidFill>
                        </a:rPr>
                        <a:t>ersal waste </a:t>
                      </a:r>
                      <a:r>
                        <a:rPr lang="en-US" sz="1200" dirty="0">
                          <a:solidFill>
                            <a:schemeClr val="tx1"/>
                          </a:solidFill>
                        </a:rPr>
                        <a:t>managed under 40 CFR 261.9 and 40 CFR part 273;</a:t>
                      </a:r>
                    </a:p>
                    <a:p>
                      <a:r>
                        <a:rPr lang="en-US" sz="1200" dirty="0">
                          <a:solidFill>
                            <a:schemeClr val="tx1"/>
                          </a:solidFill>
                        </a:rPr>
                        <a:t>(7) Is a hazardous waste that is an unused commercial chemical product (listed in 40 CFR part 261 subpart D or exhibiting one or more characteristics in 40 CFR part 261</a:t>
                      </a:r>
                      <a:r>
                        <a:rPr lang="en-US" sz="1200" dirty="0">
                          <a:solidFill>
                            <a:srgbClr val="333333"/>
                          </a:solidFill>
                        </a:rPr>
                        <a:t> subpart C) that is generated solely as a result of a laboratory clean-out conducted at an eligible academic entity pursuant to § 262.213. For purposes of this provision, the term eligible academic entity shall have the meaning as defined in § 262.200; or</a:t>
                      </a:r>
                    </a:p>
                    <a:p>
                      <a:r>
                        <a:rPr lang="en-US" sz="1200" dirty="0">
                          <a:solidFill>
                            <a:srgbClr val="FF0000"/>
                          </a:solidFill>
                        </a:rPr>
                        <a:t>(8) Is managed as part of an episodic event in compliance with the conditions of subpart L of this part.</a:t>
                      </a:r>
                    </a:p>
                    <a:p>
                      <a:endParaRPr lang="en-US" sz="1200" dirty="0">
                        <a:solidFill>
                          <a:srgbClr val="FF0000"/>
                        </a:solidFill>
                      </a:endParaRPr>
                    </a:p>
                  </a:txBody>
                  <a:tcPr/>
                </a:tc>
                <a:tc>
                  <a:txBody>
                    <a:bodyPr/>
                    <a:lstStyle/>
                    <a:p>
                      <a:r>
                        <a:rPr lang="en-US" sz="1200" dirty="0"/>
                        <a:t>261.5(c)</a:t>
                      </a:r>
                    </a:p>
                    <a:p>
                      <a:r>
                        <a:rPr lang="en-US" sz="1200" dirty="0">
                          <a:solidFill>
                            <a:srgbClr val="000000"/>
                          </a:solidFill>
                        </a:rPr>
                        <a:t>(c) When making the quantity determinations </a:t>
                      </a:r>
                      <a:r>
                        <a:rPr lang="en-US" sz="1200" strike="sngStrike" dirty="0">
                          <a:solidFill>
                            <a:srgbClr val="000000"/>
                          </a:solidFill>
                        </a:rPr>
                        <a:t>of</a:t>
                      </a:r>
                      <a:r>
                        <a:rPr lang="en-US" sz="1200" dirty="0">
                          <a:solidFill>
                            <a:srgbClr val="000000"/>
                          </a:solidFill>
                        </a:rPr>
                        <a:t> this part </a:t>
                      </a:r>
                      <a:r>
                        <a:rPr lang="en-US" sz="1200" strike="sngStrike" dirty="0">
                          <a:solidFill>
                            <a:srgbClr val="000000"/>
                          </a:solidFill>
                        </a:rPr>
                        <a:t>and 40 CFR part 262</a:t>
                      </a:r>
                      <a:r>
                        <a:rPr lang="en-US" sz="1200" dirty="0">
                          <a:solidFill>
                            <a:srgbClr val="000000"/>
                          </a:solidFill>
                        </a:rPr>
                        <a:t>, the generator must include all hazardous waste that it generates, except hazardous waste that:</a:t>
                      </a:r>
                      <a:endParaRPr lang="en-US" sz="1200">
                        <a:solidFill>
                          <a:srgbClr val="000000"/>
                        </a:solidFill>
                      </a:endParaRPr>
                    </a:p>
                    <a:p>
                      <a:r>
                        <a:rPr lang="en-US" sz="1200" dirty="0">
                          <a:solidFill>
                            <a:srgbClr val="000000"/>
                          </a:solidFill>
                        </a:rPr>
                        <a:t>(1) Is exempt from regulation under 40 CFR 261.4(c) through (f), 261.6(a)(3), 261.7(a)(1), or 261.8; </a:t>
                      </a:r>
                      <a:r>
                        <a:rPr lang="en-US" sz="1200" strike="sngStrike" dirty="0">
                          <a:solidFill>
                            <a:srgbClr val="000000"/>
                          </a:solidFill>
                        </a:rPr>
                        <a:t>or</a:t>
                      </a:r>
                      <a:endParaRPr lang="en-US" sz="1200" strike="sngStrike">
                        <a:solidFill>
                          <a:srgbClr val="000000"/>
                        </a:solidFill>
                      </a:endParaRPr>
                    </a:p>
                    <a:p>
                      <a:r>
                        <a:rPr lang="en-US" sz="1200" dirty="0">
                          <a:solidFill>
                            <a:srgbClr val="000000"/>
                          </a:solidFill>
                        </a:rPr>
                        <a:t>(2) Is managed immediately upon generation only in on-site elementary neutralization units, wastewater treatment units, or totally enclosed treatment facilities as defined in 40 CFR 260.10; </a:t>
                      </a:r>
                      <a:r>
                        <a:rPr lang="en-US" sz="1200" strike="sngStrike" dirty="0">
                          <a:solidFill>
                            <a:srgbClr val="000000"/>
                          </a:solidFill>
                        </a:rPr>
                        <a:t>or</a:t>
                      </a:r>
                      <a:endParaRPr lang="en-US" sz="1200" strike="sngStrike">
                        <a:solidFill>
                          <a:srgbClr val="000000"/>
                        </a:solidFill>
                      </a:endParaRPr>
                    </a:p>
                    <a:p>
                      <a:r>
                        <a:rPr lang="en-US" sz="1200" dirty="0">
                          <a:solidFill>
                            <a:srgbClr val="000000"/>
                          </a:solidFill>
                        </a:rPr>
                        <a:t>(3) Is recycled, without prior storage or accumulation, only in an on-site process subject to regulation under 40 CFR 261.6(c)(2); </a:t>
                      </a:r>
                      <a:r>
                        <a:rPr lang="en-US" sz="1200" strike="sngStrike" dirty="0">
                          <a:solidFill>
                            <a:srgbClr val="000000"/>
                          </a:solidFill>
                        </a:rPr>
                        <a:t>or</a:t>
                      </a:r>
                      <a:endParaRPr lang="en-US" sz="1200" strike="sngStrike">
                        <a:solidFill>
                          <a:srgbClr val="000000"/>
                        </a:solidFill>
                      </a:endParaRPr>
                    </a:p>
                    <a:p>
                      <a:r>
                        <a:rPr lang="en-US" sz="1200" dirty="0">
                          <a:solidFill>
                            <a:srgbClr val="000000"/>
                          </a:solidFill>
                        </a:rPr>
                        <a:t>(4) Is used oil managed under the requirements of 40 CFR 261.6(a)(4) and 40 CFR part 279; </a:t>
                      </a:r>
                      <a:r>
                        <a:rPr lang="en-US" sz="1200" strike="sngStrike" dirty="0">
                          <a:solidFill>
                            <a:srgbClr val="000000"/>
                          </a:solidFill>
                        </a:rPr>
                        <a:t>or</a:t>
                      </a:r>
                      <a:endParaRPr lang="en-US" sz="1200" strike="sngStrike">
                        <a:solidFill>
                          <a:srgbClr val="000000"/>
                        </a:solidFill>
                      </a:endParaRPr>
                    </a:p>
                    <a:p>
                      <a:r>
                        <a:rPr lang="en-US" sz="1200" dirty="0">
                          <a:solidFill>
                            <a:srgbClr val="000000"/>
                          </a:solidFill>
                        </a:rPr>
                        <a:t>(5) Is spent lead-acid batteries managed under the requirements of 40 CFR part 266, subpart G; </a:t>
                      </a:r>
                      <a:r>
                        <a:rPr lang="en-US" sz="1200" strike="sngStrike" dirty="0">
                          <a:solidFill>
                            <a:srgbClr val="000000"/>
                          </a:solidFill>
                        </a:rPr>
                        <a:t>or</a:t>
                      </a:r>
                      <a:endParaRPr lang="en-US" sz="1200" strike="sngStrike">
                        <a:solidFill>
                          <a:srgbClr val="000000"/>
                        </a:solidFill>
                      </a:endParaRPr>
                    </a:p>
                    <a:p>
                      <a:r>
                        <a:rPr lang="en-US" sz="1200" dirty="0">
                          <a:solidFill>
                            <a:srgbClr val="000000"/>
                          </a:solidFill>
                        </a:rPr>
                        <a:t>(6) Is universal waste managed under 40 CFR 261.9 and 40 CFR part 273;</a:t>
                      </a:r>
                      <a:endParaRPr lang="en-US" sz="1200">
                        <a:solidFill>
                          <a:srgbClr val="000000"/>
                        </a:solidFill>
                      </a:endParaRPr>
                    </a:p>
                    <a:p>
                      <a:r>
                        <a:rPr lang="en-US" sz="1200" dirty="0">
                          <a:solidFill>
                            <a:srgbClr val="000000"/>
                          </a:solidFill>
                        </a:rPr>
                        <a:t>(7) Is a hazardous waste that is an unused commercial chemical product (listed in 40 CFR part 261, subpart D or exhibiting one or more characteristics in 40 CFR part 261, subpart C) that is generated solely as a result of a laboratory clean-out conducted at an eligible academic entity pursuant to §262.213. For purposes of this provision, the term eligible academic entity shall have the meaning as defined in §262.200 of Part 262</a:t>
                      </a:r>
                      <a:r>
                        <a:rPr lang="en-US" sz="1200" dirty="0">
                          <a:solidFill>
                            <a:srgbClr val="000000"/>
                          </a:solidFill>
                          <a:latin typeface="Arial"/>
                        </a:rPr>
                        <a:t>.</a:t>
                      </a:r>
                      <a:endParaRPr lang="en-US" sz="1200">
                        <a:solidFill>
                          <a:srgbClr val="000000"/>
                        </a:solidFill>
                        <a:latin typeface="Arial"/>
                      </a:endParaRPr>
                    </a:p>
                    <a:p>
                      <a:endParaRPr lang="en-US" sz="1200" dirty="0"/>
                    </a:p>
                  </a:txBody>
                  <a:tcPr/>
                </a:tc>
                <a:extLst>
                  <a:ext uri="{0D108BD9-81ED-4DB2-BD59-A6C34878D82A}">
                    <a16:rowId xmlns:a16="http://schemas.microsoft.com/office/drawing/2014/main" val="4233369237"/>
                  </a:ext>
                </a:extLst>
              </a:tr>
            </a:tbl>
          </a:graphicData>
        </a:graphic>
      </p:graphicFrame>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576906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579"/>
          </a:xfrm>
        </p:spPr>
        <p:txBody>
          <a:bodyPr>
            <a:normAutofit/>
          </a:bodyPr>
          <a:lstStyle/>
          <a:p>
            <a:r>
              <a:rPr lang="en-US" dirty="0"/>
              <a:t>Comparison of Old § 261.5 vs. New § 262.13</a:t>
            </a:r>
            <a:r>
              <a:rPr lang="en-US" b="1" dirty="0"/>
              <a:t> </a:t>
            </a:r>
            <a:endParaRPr lang="en-US" dirty="0"/>
          </a:p>
        </p:txBody>
      </p:sp>
      <p:graphicFrame>
        <p:nvGraphicFramePr>
          <p:cNvPr id="4" name="Content Placeholder 3"/>
          <p:cNvGraphicFramePr>
            <a:graphicFrameLocks noGrp="1"/>
          </p:cNvGraphicFramePr>
          <p:nvPr>
            <p:ph idx="1"/>
            <p:extLst/>
          </p:nvPr>
        </p:nvGraphicFramePr>
        <p:xfrm>
          <a:off x="622853" y="1127125"/>
          <a:ext cx="10648950" cy="4286938"/>
        </p:xfrm>
        <a:graphic>
          <a:graphicData uri="http://schemas.openxmlformats.org/drawingml/2006/table">
            <a:tbl>
              <a:tblPr firstRow="1" bandRow="1">
                <a:tableStyleId>{5C22544A-7EE6-4342-B048-85BDC9FD1C3A}</a:tableStyleId>
              </a:tblPr>
              <a:tblGrid>
                <a:gridCol w="5162550">
                  <a:extLst>
                    <a:ext uri="{9D8B030D-6E8A-4147-A177-3AD203B41FA5}">
                      <a16:colId xmlns:a16="http://schemas.microsoft.com/office/drawing/2014/main" val="4081202793"/>
                    </a:ext>
                  </a:extLst>
                </a:gridCol>
                <a:gridCol w="5486400">
                  <a:extLst>
                    <a:ext uri="{9D8B030D-6E8A-4147-A177-3AD203B41FA5}">
                      <a16:colId xmlns:a16="http://schemas.microsoft.com/office/drawing/2014/main" val="2859265578"/>
                    </a:ext>
                  </a:extLst>
                </a:gridCol>
              </a:tblGrid>
              <a:tr h="349029">
                <a:tc>
                  <a:txBody>
                    <a:bodyPr/>
                    <a:lstStyle/>
                    <a:p>
                      <a:pPr algn="ctr"/>
                      <a:r>
                        <a:rPr lang="en-US" dirty="0"/>
                        <a:t>New</a:t>
                      </a:r>
                    </a:p>
                  </a:txBody>
                  <a:tcPr/>
                </a:tc>
                <a:tc>
                  <a:txBody>
                    <a:bodyPr/>
                    <a:lstStyle/>
                    <a:p>
                      <a:pPr algn="ctr"/>
                      <a:r>
                        <a:rPr lang="en-US" dirty="0"/>
                        <a:t>Old</a:t>
                      </a:r>
                    </a:p>
                  </a:txBody>
                  <a:tcPr/>
                </a:tc>
                <a:extLst>
                  <a:ext uri="{0D108BD9-81ED-4DB2-BD59-A6C34878D82A}">
                    <a16:rowId xmlns:a16="http://schemas.microsoft.com/office/drawing/2014/main" val="3502743536"/>
                  </a:ext>
                </a:extLst>
              </a:tr>
              <a:tr h="1118806">
                <a:tc>
                  <a:txBody>
                    <a:bodyPr/>
                    <a:lstStyle/>
                    <a:p>
                      <a:r>
                        <a:rPr lang="en-US" sz="1200" dirty="0">
                          <a:solidFill>
                            <a:srgbClr val="333333"/>
                          </a:solidFill>
                        </a:rPr>
                        <a:t>262.13(d)</a:t>
                      </a:r>
                    </a:p>
                    <a:p>
                      <a:r>
                        <a:rPr lang="en-US" sz="1200" dirty="0">
                          <a:solidFill>
                            <a:srgbClr val="333333"/>
                          </a:solidFill>
                        </a:rPr>
                        <a:t>(d) In determining the quantity of hazardous waste generated </a:t>
                      </a:r>
                      <a:r>
                        <a:rPr lang="en-US" sz="1200" dirty="0">
                          <a:solidFill>
                            <a:srgbClr val="FF0000"/>
                          </a:solidFill>
                        </a:rPr>
                        <a:t>in a calendar month</a:t>
                      </a:r>
                      <a:r>
                        <a:rPr lang="en-US" sz="1200" dirty="0">
                          <a:solidFill>
                            <a:srgbClr val="333333"/>
                          </a:solidFill>
                        </a:rPr>
                        <a:t>, a generator need not include:</a:t>
                      </a:r>
                      <a:endParaRPr lang="en-US" sz="1200">
                        <a:solidFill>
                          <a:srgbClr val="333333"/>
                        </a:solidFill>
                      </a:endParaRPr>
                    </a:p>
                    <a:p>
                      <a:r>
                        <a:rPr lang="en-US" sz="1200" dirty="0">
                          <a:solidFill>
                            <a:srgbClr val="333333"/>
                          </a:solidFill>
                        </a:rPr>
                        <a:t>(1) Hazardous waste when it is removed from on-site </a:t>
                      </a:r>
                      <a:r>
                        <a:rPr lang="en-US" sz="1200" dirty="0">
                          <a:solidFill>
                            <a:srgbClr val="FF0000"/>
                          </a:solidFill>
                        </a:rPr>
                        <a:t>accumulation, so long as the hazardous waste was previously counted once;</a:t>
                      </a:r>
                    </a:p>
                    <a:p>
                      <a:r>
                        <a:rPr lang="en-US" sz="1200" dirty="0">
                          <a:solidFill>
                            <a:srgbClr val="333333"/>
                          </a:solidFill>
                        </a:rPr>
                        <a:t>(2) Hazardous waste </a:t>
                      </a:r>
                      <a:r>
                        <a:rPr lang="en-US" sz="1200" dirty="0">
                          <a:solidFill>
                            <a:srgbClr val="FF0000"/>
                          </a:solidFill>
                        </a:rPr>
                        <a:t>generated</a:t>
                      </a:r>
                      <a:r>
                        <a:rPr lang="en-US" sz="1200" dirty="0">
                          <a:solidFill>
                            <a:srgbClr val="333333"/>
                          </a:solidFill>
                        </a:rPr>
                        <a:t> by on-site treatment (including reclamation) of </a:t>
                      </a:r>
                      <a:r>
                        <a:rPr lang="en-US" sz="1200" dirty="0">
                          <a:solidFill>
                            <a:srgbClr val="FF0000"/>
                          </a:solidFill>
                        </a:rPr>
                        <a:t>the generator's</a:t>
                      </a:r>
                      <a:r>
                        <a:rPr lang="en-US" sz="1200" dirty="0">
                          <a:solidFill>
                            <a:srgbClr val="333333"/>
                          </a:solidFill>
                        </a:rPr>
                        <a:t> hazardous waste, so long as the hazardous waste that is treated was </a:t>
                      </a:r>
                      <a:r>
                        <a:rPr lang="en-US" sz="1200" dirty="0">
                          <a:solidFill>
                            <a:srgbClr val="FF0000"/>
                          </a:solidFill>
                        </a:rPr>
                        <a:t>previously </a:t>
                      </a:r>
                      <a:r>
                        <a:rPr lang="en-US" sz="1200" dirty="0">
                          <a:solidFill>
                            <a:srgbClr val="333333"/>
                          </a:solidFill>
                        </a:rPr>
                        <a:t>counted once; </a:t>
                      </a:r>
                      <a:r>
                        <a:rPr lang="en-US" sz="1200" dirty="0">
                          <a:solidFill>
                            <a:srgbClr val="FF0000"/>
                          </a:solidFill>
                        </a:rPr>
                        <a:t>and</a:t>
                      </a:r>
                      <a:endParaRPr lang="en-US" sz="1200">
                        <a:solidFill>
                          <a:srgbClr val="FF0000"/>
                        </a:solidFill>
                      </a:endParaRPr>
                    </a:p>
                    <a:p>
                      <a:r>
                        <a:rPr lang="en-US" sz="1200" dirty="0">
                          <a:solidFill>
                            <a:srgbClr val="333333"/>
                          </a:solidFill>
                        </a:rPr>
                        <a:t>(3) </a:t>
                      </a:r>
                      <a:r>
                        <a:rPr lang="en-US" sz="1200" dirty="0">
                          <a:solidFill>
                            <a:srgbClr val="FF0000"/>
                          </a:solidFill>
                        </a:rPr>
                        <a:t>Hazardous waste </a:t>
                      </a:r>
                      <a:r>
                        <a:rPr lang="en-US" sz="1200" dirty="0">
                          <a:solidFill>
                            <a:srgbClr val="333333"/>
                          </a:solidFill>
                        </a:rPr>
                        <a:t>spent materials that are generated, reclaimed, and subsequently reused on site, so long as such spent materials have been </a:t>
                      </a:r>
                      <a:r>
                        <a:rPr lang="en-US" sz="1200" dirty="0">
                          <a:solidFill>
                            <a:srgbClr val="FF0000"/>
                          </a:solidFill>
                        </a:rPr>
                        <a:t>previously </a:t>
                      </a:r>
                      <a:r>
                        <a:rPr lang="en-US" sz="1200" dirty="0">
                          <a:solidFill>
                            <a:srgbClr val="333333"/>
                          </a:solidFill>
                        </a:rPr>
                        <a:t>counted once.</a:t>
                      </a:r>
                      <a:endParaRPr lang="en-US" sz="1200">
                        <a:solidFill>
                          <a:srgbClr val="333333"/>
                        </a:solidFill>
                      </a:endParaRPr>
                    </a:p>
                    <a:p>
                      <a:endParaRPr lang="en-US" sz="1200" dirty="0">
                        <a:solidFill>
                          <a:srgbClr val="FF0000"/>
                        </a:solidFill>
                      </a:endParaRPr>
                    </a:p>
                  </a:txBody>
                  <a:tcPr/>
                </a:tc>
                <a:tc>
                  <a:txBody>
                    <a:bodyPr/>
                    <a:lstStyle/>
                    <a:p>
                      <a:r>
                        <a:rPr lang="en-US" sz="1200" dirty="0">
                          <a:latin typeface="Arial"/>
                        </a:rPr>
                        <a:t>261.5(d)</a:t>
                      </a:r>
                    </a:p>
                    <a:p>
                      <a:r>
                        <a:rPr lang="en-US" sz="1200" dirty="0"/>
                        <a:t>(d) In determining the quantity of hazardous waste generated, a generator need not include:</a:t>
                      </a:r>
                    </a:p>
                    <a:p>
                      <a:r>
                        <a:rPr lang="en-US" sz="1200" dirty="0"/>
                        <a:t>(1) Hazardous waste when it is removed from on-site </a:t>
                      </a:r>
                      <a:r>
                        <a:rPr lang="en-US" sz="1200" strike="sngStrike" dirty="0"/>
                        <a:t>storage</a:t>
                      </a:r>
                      <a:r>
                        <a:rPr lang="en-US" sz="1200" dirty="0"/>
                        <a:t>; or</a:t>
                      </a:r>
                    </a:p>
                    <a:p>
                      <a:r>
                        <a:rPr lang="en-US" sz="1200" dirty="0"/>
                        <a:t>(2) Hazardous waste </a:t>
                      </a:r>
                      <a:r>
                        <a:rPr lang="en-US" sz="1200" strike="sngStrike" dirty="0"/>
                        <a:t>produced</a:t>
                      </a:r>
                      <a:r>
                        <a:rPr lang="en-US" sz="1200" dirty="0"/>
                        <a:t> by on-site treatment (including reclamation) of </a:t>
                      </a:r>
                      <a:r>
                        <a:rPr lang="en-US" sz="1200" strike="sngStrike" dirty="0"/>
                        <a:t>his</a:t>
                      </a:r>
                      <a:r>
                        <a:rPr lang="en-US" sz="1200" dirty="0"/>
                        <a:t> hazardous waste, so long as the hazardous waste that is treated was counted once; or</a:t>
                      </a:r>
                    </a:p>
                    <a:p>
                      <a:r>
                        <a:rPr lang="en-US" sz="1200" dirty="0"/>
                        <a:t>(3) Spent materials that are generated, reclaimed, and subsequently reused on-site, so long as such spent materials have been counted once.</a:t>
                      </a:r>
                    </a:p>
                    <a:p>
                      <a:endParaRPr lang="en-US" dirty="0"/>
                    </a:p>
                  </a:txBody>
                  <a:tcPr/>
                </a:tc>
                <a:extLst>
                  <a:ext uri="{0D108BD9-81ED-4DB2-BD59-A6C34878D82A}">
                    <a16:rowId xmlns:a16="http://schemas.microsoft.com/office/drawing/2014/main" val="4233369237"/>
                  </a:ext>
                </a:extLst>
              </a:tr>
              <a:tr h="1635178">
                <a:tc>
                  <a:txBody>
                    <a:bodyPr/>
                    <a:lstStyle/>
                    <a:p>
                      <a:pPr>
                        <a:defRPr/>
                      </a:pPr>
                      <a:r>
                        <a:rPr lang="en-US" sz="1200" dirty="0">
                          <a:solidFill>
                            <a:srgbClr val="000000"/>
                          </a:solidFill>
                        </a:rPr>
                        <a:t>262.13 (e) </a:t>
                      </a:r>
                    </a:p>
                    <a:p>
                      <a:pPr>
                        <a:defRPr/>
                      </a:pPr>
                      <a:r>
                        <a:rPr lang="en-US" sz="1200" dirty="0">
                          <a:solidFill>
                            <a:srgbClr val="FF0000"/>
                          </a:solidFill>
                        </a:rPr>
                        <a:t>(e) Based on the generator category as determined under this section, the generator must meet the applicable independent requirements listed in § 262.10. A generator's category also determines which of the provisions of §§ 262.14, 262.15, 262.16 or 262.17 must be met to obtain an exemption from the storage facility permit, interim status, and operating requirements when accumulating hazardous waste.</a:t>
                      </a:r>
                    </a:p>
                  </a:txBody>
                  <a:tcPr/>
                </a:tc>
                <a:tc>
                  <a:txBody>
                    <a:bodyPr/>
                    <a:lstStyle/>
                    <a:p>
                      <a:endParaRPr lang="en-US" dirty="0"/>
                    </a:p>
                  </a:txBody>
                  <a:tcPr/>
                </a:tc>
                <a:extLst>
                  <a:ext uri="{0D108BD9-81ED-4DB2-BD59-A6C34878D82A}">
                    <a16:rowId xmlns:a16="http://schemas.microsoft.com/office/drawing/2014/main" val="2996147826"/>
                  </a:ext>
                </a:extLst>
              </a:tr>
            </a:tbl>
          </a:graphicData>
        </a:graphic>
      </p:graphicFrame>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158847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5208105" y="2388636"/>
            <a:ext cx="1749287" cy="1470025"/>
          </a:xfrm>
        </p:spPr>
        <p:txBody>
          <a:bodyPr/>
          <a:lstStyle/>
          <a:p>
            <a:r>
              <a:rPr lang="en-US" dirty="0"/>
              <a:t>Mixing</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89CA851-CDC1-4222-8CE0-30142BE79573}"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464595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Mixing Solid Waste with Hazardous Waste – What changed?</a:t>
            </a:r>
            <a:endParaRPr lang="en-US" dirty="0"/>
          </a:p>
        </p:txBody>
      </p:sp>
      <p:sp>
        <p:nvSpPr>
          <p:cNvPr id="3" name="Content Placeholder 2"/>
          <p:cNvSpPr>
            <a:spLocks noGrp="1"/>
          </p:cNvSpPr>
          <p:nvPr>
            <p:ph idx="1"/>
          </p:nvPr>
        </p:nvSpPr>
        <p:spPr/>
        <p:txBody>
          <a:bodyPr/>
          <a:lstStyle/>
          <a:p>
            <a:r>
              <a:rPr lang="en-US" sz="2400" dirty="0"/>
              <a:t>Reorganization distinguished VSQGs mixing requirements from those for SQGs and LQGs</a:t>
            </a:r>
          </a:p>
          <a:p>
            <a:r>
              <a:rPr lang="en-US" sz="2400" dirty="0"/>
              <a:t>Clarified VSQGs mixing solid waste with hazardous wastes and generating characteristic waste must count that waste towards their generator category for that month</a:t>
            </a:r>
          </a:p>
          <a:p>
            <a:r>
              <a:rPr lang="en-US" sz="2400" dirty="0"/>
              <a:t>Made clear that SQGs and LQGs mixing solid wastes with hazardous wastes are subject to certain restrictions and requirements.</a:t>
            </a:r>
          </a:p>
          <a:p>
            <a:pPr marL="308372" lvl="1" indent="0">
              <a:buNone/>
            </a:pPr>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126955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VSQGs Mixing Solid Waste with Hazardous Waste</a:t>
            </a:r>
          </a:p>
        </p:txBody>
      </p:sp>
      <p:sp>
        <p:nvSpPr>
          <p:cNvPr id="3" name="Content Placeholder 2"/>
          <p:cNvSpPr>
            <a:spLocks noGrp="1"/>
          </p:cNvSpPr>
          <p:nvPr>
            <p:ph idx="1"/>
          </p:nvPr>
        </p:nvSpPr>
        <p:spPr/>
        <p:txBody>
          <a:bodyPr/>
          <a:lstStyle/>
          <a:p>
            <a:r>
              <a:rPr lang="en-US" sz="2400" dirty="0"/>
              <a:t>Clarifies that a VSQG mixing hazardous waste with solid waste can remain subject to VSQG requirements (i.e., § 262.14), even though the mixture may exceed the VSQG quantity limits (either 100 kg per month generated or 1,000 kg accumulated on site at any one time) as long as the mixture does not exhibits one or more of the characteristics of a hazardous waste. </a:t>
            </a:r>
            <a:endParaRPr lang="en-US" sz="2400" u="sng" dirty="0"/>
          </a:p>
          <a:p>
            <a:r>
              <a:rPr lang="en-US" sz="2400" dirty="0"/>
              <a:t>If the resultant mixture does exhibit a hazardous waste characteristic, the mixture is a newly generated hazardous waste.</a:t>
            </a:r>
          </a:p>
          <a:p>
            <a:pPr lvl="2"/>
            <a:r>
              <a:rPr lang="en-US" sz="2100" dirty="0"/>
              <a:t>The VSQG must add the quantity from the resulting mixture with any other regulated hazardous waste generated in the calendar month and determine whether the total quantity generated exceeds the generator calendar month quantity identified in the definition of generator categories found in 40 CFR 260.10.</a:t>
            </a:r>
            <a:endParaRPr lang="en-US" sz="2100" dirty="0">
              <a:solidFill>
                <a:schemeClr val="tx1"/>
              </a:solidFill>
            </a:endParaRPr>
          </a:p>
          <a:p>
            <a:endParaRPr lang="en-US" sz="2400" dirty="0"/>
          </a:p>
          <a:p>
            <a:pPr marL="82153" indent="0">
              <a:buNone/>
            </a:pPr>
            <a:r>
              <a:rPr lang="en-US" sz="2000" dirty="0"/>
              <a:t>                                                                                                                                                   </a:t>
            </a:r>
            <a:r>
              <a:rPr lang="en-US" sz="2000"/>
              <a:t> (</a:t>
            </a:r>
            <a:r>
              <a:rPr lang="en-US" sz="2000" dirty="0"/>
              <a:t>262.13(f)(1))</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073088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SQGs and LQGs Mixing Solid Waste with Hazardous Waste</a:t>
            </a:r>
          </a:p>
        </p:txBody>
      </p:sp>
      <p:sp>
        <p:nvSpPr>
          <p:cNvPr id="3" name="Content Placeholder 2"/>
          <p:cNvSpPr>
            <a:spLocks noGrp="1"/>
          </p:cNvSpPr>
          <p:nvPr>
            <p:ph idx="1"/>
          </p:nvPr>
        </p:nvSpPr>
        <p:spPr>
          <a:xfrm>
            <a:off x="393700" y="1825625"/>
            <a:ext cx="10960100" cy="4351338"/>
          </a:xfrm>
        </p:spPr>
        <p:txBody>
          <a:bodyPr/>
          <a:lstStyle/>
          <a:p>
            <a:pPr marL="457200" lvl="1" indent="0">
              <a:buNone/>
            </a:pPr>
            <a:endParaRPr lang="en-US" sz="2400" dirty="0">
              <a:solidFill>
                <a:srgbClr val="04617B"/>
              </a:solidFill>
              <a:latin typeface="Georgia"/>
            </a:endParaRPr>
          </a:p>
          <a:p>
            <a:pPr marL="581025" indent="-342900"/>
            <a:r>
              <a:rPr lang="en-US" sz="2550" dirty="0">
                <a:solidFill>
                  <a:srgbClr val="04617B"/>
                </a:solidFill>
                <a:latin typeface="Georgia"/>
              </a:rPr>
              <a:t>Mixtures of hazardous waste and solid waste at SQGs and LQGs are subject to: </a:t>
            </a:r>
          </a:p>
          <a:p>
            <a:pPr lvl="2"/>
            <a:r>
              <a:rPr lang="en-US" sz="2250" dirty="0"/>
              <a:t>The mixture rule in §§ 261.3(a)(2)(iv), (b)(2) and (3), and (g)(2)(i); </a:t>
            </a:r>
            <a:endParaRPr lang="en-US" sz="2250" dirty="0">
              <a:solidFill>
                <a:schemeClr val="tx1"/>
              </a:solidFill>
            </a:endParaRPr>
          </a:p>
          <a:p>
            <a:pPr lvl="2"/>
            <a:r>
              <a:rPr lang="en-US" sz="2250" dirty="0"/>
              <a:t>The prohibition of dilution rule at § 268.3(a);</a:t>
            </a:r>
          </a:p>
          <a:p>
            <a:pPr lvl="2"/>
            <a:r>
              <a:rPr lang="en-US" sz="2250" dirty="0"/>
              <a:t>The land disposal restriction requirements of § 268.40 if a characteristic hazardous waste is mixed with a solid waste so that it no longer exhibits the hazardous characteristic; and</a:t>
            </a:r>
          </a:p>
          <a:p>
            <a:pPr lvl="2"/>
            <a:r>
              <a:rPr lang="en-US" sz="2250" dirty="0"/>
              <a:t>The hazardous waste determination requirement at § 262.11.</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384299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 vs Dilution</a:t>
            </a:r>
          </a:p>
        </p:txBody>
      </p:sp>
      <p:sp>
        <p:nvSpPr>
          <p:cNvPr id="3" name="Content Placeholder 2"/>
          <p:cNvSpPr>
            <a:spLocks noGrp="1"/>
          </p:cNvSpPr>
          <p:nvPr>
            <p:ph idx="1"/>
          </p:nvPr>
        </p:nvSpPr>
        <p:spPr/>
        <p:txBody>
          <a:bodyPr/>
          <a:lstStyle/>
          <a:p>
            <a:r>
              <a:rPr lang="en-US" dirty="0"/>
              <a:t>Generators can’t dilute their hazardous wastes unless it provides a useful and effective contribution (i.e., possess a unique property to remove the hazardous characteristic from the hazardous waste instead of merely diluting it).</a:t>
            </a:r>
          </a:p>
          <a:p>
            <a:r>
              <a:rPr lang="en-US" dirty="0"/>
              <a:t> The prohibition of dilution rule at § 268.3(a) reads:</a:t>
            </a:r>
          </a:p>
          <a:p>
            <a:pPr lvl="1"/>
            <a:r>
              <a:rPr lang="en-US" dirty="0"/>
              <a:t>Except as provided in paragraph (b) of this section, no generator, transporter, handler, or owner or operator of a treatment, storage, or disposal facility shall in any way dilute a restricted waste or the residual from treatment of a restricted waste as a substitute for adequate treatment to achieve compliance with subpart D of this part, to circumvent the effective date of a prohibition in subpart C of this part, to otherwise avoid a prohibition in subpart C of this part, or to circumvent a land disposal prohibition imposed by RCRA section 3004.</a:t>
            </a:r>
          </a:p>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332463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 Why the Changes?</a:t>
            </a:r>
          </a:p>
        </p:txBody>
      </p:sp>
      <p:sp>
        <p:nvSpPr>
          <p:cNvPr id="3" name="Content Placeholder 2"/>
          <p:cNvSpPr>
            <a:spLocks noGrp="1"/>
          </p:cNvSpPr>
          <p:nvPr>
            <p:ph idx="1"/>
          </p:nvPr>
        </p:nvSpPr>
        <p:spPr/>
        <p:txBody>
          <a:bodyPr/>
          <a:lstStyle/>
          <a:p>
            <a:r>
              <a:rPr lang="en-US" sz="2000" dirty="0"/>
              <a:t>Changes are designed to clarify the language that was found at §§ 261.5(h) and (</a:t>
            </a:r>
            <a:r>
              <a:rPr lang="en-US" sz="2000" dirty="0" err="1"/>
              <a:t>i</a:t>
            </a:r>
            <a:r>
              <a:rPr lang="en-US" sz="2000" dirty="0"/>
              <a:t>) which addressed the mixing of hazardous waste and nonhazardous waste by a VSQG and the implications to its generator category if the mixture is determined to be a hazardous waste. </a:t>
            </a:r>
          </a:p>
          <a:p>
            <a:r>
              <a:rPr lang="en-US" sz="2000" dirty="0"/>
              <a:t>The language specifically addressed how the regulations apply when VSQG hazardous waste is mixed with nonhazardous solid waste and the resulting combination exceeds the VSQG quantity limits.</a:t>
            </a:r>
          </a:p>
          <a:p>
            <a:r>
              <a:rPr lang="en-US" sz="2000" dirty="0"/>
              <a:t>The previous §§ 261.5(h) and (</a:t>
            </a:r>
            <a:r>
              <a:rPr lang="en-US" sz="2000" dirty="0" err="1"/>
              <a:t>i</a:t>
            </a:r>
            <a:r>
              <a:rPr lang="en-US" sz="2000" dirty="0"/>
              <a:t>) had not evolved with the changes to the SQG and CESQG regulations through the years, leaving ambiguities. </a:t>
            </a:r>
          </a:p>
          <a:p>
            <a:r>
              <a:rPr lang="en-US" sz="2000" dirty="0"/>
              <a:t>The previous regulations also did not specifically discuss SQGs and LQGs mixing solid wastes with hazardous wastes in the generator provisions. </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437093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935896" y="2401888"/>
            <a:ext cx="4161183" cy="1470025"/>
          </a:xfrm>
        </p:spPr>
        <p:txBody>
          <a:bodyPr/>
          <a:lstStyle/>
          <a:p>
            <a:r>
              <a:rPr lang="en-US" dirty="0"/>
              <a:t>Marking and Labeling</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89CA851-CDC1-4222-8CE0-30142BE79573}"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492890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Marking and Labeling</a:t>
            </a:r>
          </a:p>
        </p:txBody>
      </p:sp>
      <p:sp>
        <p:nvSpPr>
          <p:cNvPr id="3" name="Content Placeholder 2"/>
          <p:cNvSpPr>
            <a:spLocks noGrp="1"/>
          </p:cNvSpPr>
          <p:nvPr>
            <p:ph idx="1"/>
          </p:nvPr>
        </p:nvSpPr>
        <p:spPr/>
        <p:txBody>
          <a:bodyPr/>
          <a:lstStyle/>
          <a:p>
            <a:r>
              <a:rPr lang="en-US" dirty="0"/>
              <a:t>Marking and labeling requirements apply throughout the hazardous waste management regulations. </a:t>
            </a:r>
          </a:p>
          <a:p>
            <a:r>
              <a:rPr lang="en-US" dirty="0"/>
              <a:t>Final Rule: What changed? </a:t>
            </a:r>
          </a:p>
          <a:p>
            <a:r>
              <a:rPr lang="en-US" dirty="0"/>
              <a:t>Container and tank labels must have the words “Hazardous Waste” and also indicate the hazards of the contents of the containers </a:t>
            </a:r>
          </a:p>
          <a:p>
            <a:r>
              <a:rPr lang="en-US" dirty="0"/>
              <a:t>Flexibility in how to comply with this new provision; can indicate the hazards of the contents of the container using any of several established methods (e.g., DOT hazard communication, OSHA hazard statement or pictogram, NFPA chemical hazard label, or RCRA characteristic)</a:t>
            </a:r>
          </a:p>
          <a:p>
            <a:r>
              <a:rPr lang="en-US" dirty="0"/>
              <a:t>For containment buildings, the generator can keep this information in logs or records near the accumulation unit (waste piles, etc.)</a:t>
            </a:r>
          </a:p>
          <a:p>
            <a:r>
              <a:rPr lang="en-US" dirty="0"/>
              <a:t>Note, the labels are not required to include the identity of the contents of the container (as proposed)</a:t>
            </a:r>
          </a:p>
          <a:p>
            <a:endParaRPr lang="en-US" dirty="0"/>
          </a:p>
        </p:txBody>
      </p:sp>
      <p:sp>
        <p:nvSpPr>
          <p:cNvPr id="51204" name="Slide Number Placeholder 4"/>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None/>
              <a:tabLst/>
              <a:defRPr/>
            </a:pPr>
            <a:fld id="{76B988E8-72D8-4869-BEE5-D427AE102769}" type="slidenum">
              <a:rPr kumimoji="0" lang="en-US" altLang="en-US" sz="21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None/>
                <a:tabLst/>
                <a:defRPr/>
              </a:pPr>
              <a:t>59</a:t>
            </a:fld>
            <a:endParaRPr kumimoji="0" lang="en-US" altLang="en-US" sz="21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79434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Rectangle 4"/>
          <p:cNvSpPr>
            <a:spLocks noGrp="1" noChangeArrowheads="1"/>
          </p:cNvSpPr>
          <p:nvPr>
            <p:ph type="title"/>
          </p:nvPr>
        </p:nvSpPr>
        <p:spPr/>
        <p:txBody>
          <a:bodyPr/>
          <a:lstStyle/>
          <a:p>
            <a:pPr eaLnBrk="1" hangingPunct="1"/>
            <a:r>
              <a:rPr lang="en-US" altLang="en-US" dirty="0"/>
              <a:t>Background</a:t>
            </a:r>
            <a:endParaRPr lang="en-US" altLang="en-US" sz="1600" dirty="0"/>
          </a:p>
        </p:txBody>
      </p:sp>
      <p:sp>
        <p:nvSpPr>
          <p:cNvPr id="4" name="Content Placeholder 3"/>
          <p:cNvSpPr>
            <a:spLocks noGrp="1"/>
          </p:cNvSpPr>
          <p:nvPr>
            <p:ph idx="1"/>
          </p:nvPr>
        </p:nvSpPr>
        <p:spPr/>
        <p:txBody>
          <a:bodyPr/>
          <a:lstStyle/>
          <a:p>
            <a:pPr marL="82153" indent="0">
              <a:buNone/>
            </a:pPr>
            <a:endParaRPr lang="en-US" dirty="0"/>
          </a:p>
        </p:txBody>
      </p:sp>
      <p:sp>
        <p:nvSpPr>
          <p:cNvPr id="10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A54A205F-2F1F-46FD-80D4-AD84F4820570}" type="slidenum">
              <a:rPr kumimoji="0" lang="en-US" altLang="en-US" sz="1800" b="0" i="0" u="none" strike="noStrike" kern="0" cap="none" spc="0" normalizeH="0" baseline="0" noProof="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graphicFrame>
        <p:nvGraphicFramePr>
          <p:cNvPr id="2" name="Diagram 1"/>
          <p:cNvGraphicFramePr/>
          <p:nvPr/>
        </p:nvGraphicFramePr>
        <p:xfrm>
          <a:off x="3009900" y="2116933"/>
          <a:ext cx="6172200" cy="3383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9" name="TextBox 1"/>
          <p:cNvSpPr txBox="1">
            <a:spLocks noChangeArrowheads="1"/>
          </p:cNvSpPr>
          <p:nvPr/>
        </p:nvSpPr>
        <p:spPr bwMode="auto">
          <a:xfrm>
            <a:off x="2667000" y="2116932"/>
            <a:ext cx="245745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Trebuchet MS" panose="020B0603020202020204" pitchFamily="34" charset="0"/>
                <a:cs typeface="Arial" panose="020B0604020202020204" pitchFamily="34" charset="0"/>
              </a:rPr>
              <a:t>Hazardous Waste Regulatory Program</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 name="Oval 2"/>
          <p:cNvSpPr/>
          <p:nvPr/>
        </p:nvSpPr>
        <p:spPr>
          <a:xfrm>
            <a:off x="2667000" y="4264819"/>
            <a:ext cx="2457450" cy="1657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254826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Labels that indicate the “Hazards”</a:t>
            </a:r>
          </a:p>
        </p:txBody>
      </p:sp>
      <p:sp>
        <p:nvSpPr>
          <p:cNvPr id="3" name="Content Placeholder 2"/>
          <p:cNvSpPr>
            <a:spLocks noGrp="1"/>
          </p:cNvSpPr>
          <p:nvPr>
            <p:ph idx="1"/>
          </p:nvPr>
        </p:nvSpPr>
        <p:spPr/>
        <p:txBody>
          <a:bodyPr/>
          <a:lstStyle/>
          <a:p>
            <a:r>
              <a:rPr lang="en-US" dirty="0"/>
              <a:t>The applicable hazardous waste characteristic (i.e., ignitable, corrosive, reactive, toxic)</a:t>
            </a:r>
          </a:p>
          <a:p>
            <a:pPr>
              <a:buNone/>
            </a:pPr>
            <a:endParaRPr lang="en-US" dirty="0"/>
          </a:p>
        </p:txBody>
      </p:sp>
      <p:pic>
        <p:nvPicPr>
          <p:cNvPr id="1026" name="Picture 2" descr="C:\Users\MB\Downloads\GHS_TOXIC.jpg"/>
          <p:cNvPicPr>
            <a:picLocks noChangeAspect="1" noChangeArrowheads="1"/>
          </p:cNvPicPr>
          <p:nvPr/>
        </p:nvPicPr>
        <p:blipFill>
          <a:blip r:embed="rId3"/>
          <a:srcRect/>
          <a:stretch>
            <a:fillRect/>
          </a:stretch>
        </p:blipFill>
        <p:spPr bwMode="auto">
          <a:xfrm>
            <a:off x="2743200" y="2743200"/>
            <a:ext cx="2333244" cy="3078480"/>
          </a:xfrm>
          <a:prstGeom prst="rect">
            <a:avLst/>
          </a:prstGeom>
          <a:noFill/>
        </p:spPr>
      </p:pic>
      <p:pic>
        <p:nvPicPr>
          <p:cNvPr id="1027" name="Picture 3" descr="C:\Users\MB\Downloads\GHS_CORROSIVE.jpg"/>
          <p:cNvPicPr>
            <a:picLocks noChangeAspect="1" noChangeArrowheads="1"/>
          </p:cNvPicPr>
          <p:nvPr/>
        </p:nvPicPr>
        <p:blipFill>
          <a:blip r:embed="rId4" cstate="print"/>
          <a:srcRect/>
          <a:stretch>
            <a:fillRect/>
          </a:stretch>
        </p:blipFill>
        <p:spPr bwMode="auto">
          <a:xfrm>
            <a:off x="5943600" y="2667000"/>
            <a:ext cx="2438400" cy="3355450"/>
          </a:xfrm>
          <a:prstGeom prst="rect">
            <a:avLst/>
          </a:prstGeom>
          <a:noFill/>
        </p:spPr>
      </p:pic>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316316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Labels that indicate the “Hazards”</a:t>
            </a:r>
          </a:p>
        </p:txBody>
      </p:sp>
      <p:sp>
        <p:nvSpPr>
          <p:cNvPr id="3" name="Content Placeholder 2"/>
          <p:cNvSpPr>
            <a:spLocks noGrp="1"/>
          </p:cNvSpPr>
          <p:nvPr>
            <p:ph idx="1"/>
          </p:nvPr>
        </p:nvSpPr>
        <p:spPr/>
        <p:txBody>
          <a:bodyPr/>
          <a:lstStyle/>
          <a:p>
            <a:r>
              <a:rPr lang="en-US" dirty="0"/>
              <a:t>Hazard communication consistent with DOT (49 CFR part 172 subpart E – labeling or subpart F – </a:t>
            </a:r>
            <a:r>
              <a:rPr lang="en-US" dirty="0" err="1"/>
              <a:t>placarding</a:t>
            </a:r>
            <a:r>
              <a:rPr lang="en-US" dirty="0"/>
              <a:t>)</a:t>
            </a:r>
          </a:p>
          <a:p>
            <a:pPr>
              <a:buNone/>
            </a:pPr>
            <a:endParaRPr lang="en-US" dirty="0"/>
          </a:p>
        </p:txBody>
      </p:sp>
      <p:pic>
        <p:nvPicPr>
          <p:cNvPr id="2050" name="Picture 2" descr="C:\Users\MB\Downloads\dothaz3.jpg"/>
          <p:cNvPicPr>
            <a:picLocks noChangeAspect="1" noChangeArrowheads="1"/>
          </p:cNvPicPr>
          <p:nvPr/>
        </p:nvPicPr>
        <p:blipFill>
          <a:blip r:embed="rId3"/>
          <a:srcRect/>
          <a:stretch>
            <a:fillRect/>
          </a:stretch>
        </p:blipFill>
        <p:spPr bwMode="auto">
          <a:xfrm>
            <a:off x="2630658" y="3087858"/>
            <a:ext cx="3363742" cy="3363742"/>
          </a:xfrm>
          <a:prstGeom prst="rect">
            <a:avLst/>
          </a:prstGeom>
          <a:noFill/>
        </p:spPr>
      </p:pic>
      <p:pic>
        <p:nvPicPr>
          <p:cNvPr id="2051" name="Picture 3" descr="C:\Users\MB\Downloads\dothaz1.jpg"/>
          <p:cNvPicPr>
            <a:picLocks noChangeAspect="1" noChangeArrowheads="1"/>
          </p:cNvPicPr>
          <p:nvPr/>
        </p:nvPicPr>
        <p:blipFill>
          <a:blip r:embed="rId4"/>
          <a:srcRect/>
          <a:stretch>
            <a:fillRect/>
          </a:stretch>
        </p:blipFill>
        <p:spPr bwMode="auto">
          <a:xfrm>
            <a:off x="6400800" y="3087858"/>
            <a:ext cx="3403600" cy="3403600"/>
          </a:xfrm>
          <a:prstGeom prst="rect">
            <a:avLst/>
          </a:prstGeom>
          <a:noFill/>
        </p:spPr>
      </p:pic>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61</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22593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Labels that indicate the “Hazards”</a:t>
            </a:r>
          </a:p>
        </p:txBody>
      </p:sp>
      <p:sp>
        <p:nvSpPr>
          <p:cNvPr id="3" name="Content Placeholder 2"/>
          <p:cNvSpPr>
            <a:spLocks noGrp="1"/>
          </p:cNvSpPr>
          <p:nvPr>
            <p:ph idx="1"/>
          </p:nvPr>
        </p:nvSpPr>
        <p:spPr/>
        <p:txBody>
          <a:bodyPr/>
          <a:lstStyle/>
          <a:p>
            <a:r>
              <a:rPr lang="en-US" dirty="0"/>
              <a:t>Hazard statement or pictogram consistent with OSHA (29 CFR 1910.1200)</a:t>
            </a:r>
          </a:p>
          <a:p>
            <a:pPr>
              <a:buNone/>
            </a:pPr>
            <a:endParaRPr lang="en-US" dirty="0"/>
          </a:p>
        </p:txBody>
      </p:sp>
      <p:pic>
        <p:nvPicPr>
          <p:cNvPr id="3074" name="Picture 2" descr="C:\Users\MB\Downloads\toxic_4x4.jpg"/>
          <p:cNvPicPr>
            <a:picLocks noChangeAspect="1" noChangeArrowheads="1"/>
          </p:cNvPicPr>
          <p:nvPr/>
        </p:nvPicPr>
        <p:blipFill>
          <a:blip r:embed="rId3" cstate="print"/>
          <a:srcRect/>
          <a:stretch>
            <a:fillRect/>
          </a:stretch>
        </p:blipFill>
        <p:spPr bwMode="auto">
          <a:xfrm>
            <a:off x="2438400" y="2743200"/>
            <a:ext cx="3429000" cy="3429000"/>
          </a:xfrm>
          <a:prstGeom prst="rect">
            <a:avLst/>
          </a:prstGeom>
          <a:noFill/>
        </p:spPr>
      </p:pic>
      <p:pic>
        <p:nvPicPr>
          <p:cNvPr id="3075" name="Picture 3" descr="C:\Users\MB\Downloads\explosive_4x4.jpg"/>
          <p:cNvPicPr>
            <a:picLocks noChangeAspect="1" noChangeArrowheads="1"/>
          </p:cNvPicPr>
          <p:nvPr/>
        </p:nvPicPr>
        <p:blipFill>
          <a:blip r:embed="rId4" cstate="print"/>
          <a:srcRect/>
          <a:stretch>
            <a:fillRect/>
          </a:stretch>
        </p:blipFill>
        <p:spPr bwMode="auto">
          <a:xfrm>
            <a:off x="6324600" y="2895600"/>
            <a:ext cx="3276600" cy="3276600"/>
          </a:xfrm>
          <a:prstGeom prst="rect">
            <a:avLst/>
          </a:prstGeom>
          <a:noFill/>
        </p:spPr>
      </p:pic>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633582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Labels that indicate the “Hazards”</a:t>
            </a:r>
          </a:p>
        </p:txBody>
      </p:sp>
      <p:sp>
        <p:nvSpPr>
          <p:cNvPr id="3" name="Content Placeholder 2"/>
          <p:cNvSpPr>
            <a:spLocks noGrp="1"/>
          </p:cNvSpPr>
          <p:nvPr>
            <p:ph idx="1"/>
          </p:nvPr>
        </p:nvSpPr>
        <p:spPr/>
        <p:txBody>
          <a:bodyPr/>
          <a:lstStyle/>
          <a:p>
            <a:r>
              <a:rPr lang="en-US" dirty="0"/>
              <a:t>Chemical hazard label consistent with the National Fire Protection Association code 704</a:t>
            </a:r>
          </a:p>
          <a:p>
            <a:pPr>
              <a:buNone/>
            </a:pPr>
            <a:endParaRPr lang="en-US" dirty="0"/>
          </a:p>
        </p:txBody>
      </p:sp>
      <p:pic>
        <p:nvPicPr>
          <p:cNvPr id="4099" name="Picture 3" descr="C:\Users\MB\Downloads\nfpa.png"/>
          <p:cNvPicPr>
            <a:picLocks noChangeAspect="1" noChangeArrowheads="1"/>
          </p:cNvPicPr>
          <p:nvPr/>
        </p:nvPicPr>
        <p:blipFill>
          <a:blip r:embed="rId3"/>
          <a:srcRect/>
          <a:stretch>
            <a:fillRect/>
          </a:stretch>
        </p:blipFill>
        <p:spPr bwMode="auto">
          <a:xfrm>
            <a:off x="4267200" y="3200400"/>
            <a:ext cx="3603238" cy="2514600"/>
          </a:xfrm>
          <a:prstGeom prst="rect">
            <a:avLst/>
          </a:prstGeom>
          <a:noFill/>
        </p:spPr>
      </p:pic>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63</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846034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Marking and Labeling</a:t>
            </a:r>
            <a:endParaRPr lang="en-US" dirty="0"/>
          </a:p>
        </p:txBody>
      </p:sp>
      <p:sp>
        <p:nvSpPr>
          <p:cNvPr id="3" name="Content Placeholder 2"/>
          <p:cNvSpPr>
            <a:spLocks noGrp="1"/>
          </p:cNvSpPr>
          <p:nvPr>
            <p:ph idx="1"/>
          </p:nvPr>
        </p:nvSpPr>
        <p:spPr/>
        <p:txBody>
          <a:bodyPr/>
          <a:lstStyle/>
          <a:p>
            <a:r>
              <a:rPr lang="en-US"/>
              <a:t>EPA is providing flexibility on how to indicate the hazards of the contents of the containers</a:t>
            </a:r>
          </a:p>
          <a:p>
            <a:r>
              <a:rPr lang="en-US"/>
              <a:t>Some clarifications: </a:t>
            </a:r>
          </a:p>
          <a:p>
            <a:pPr lvl="1"/>
            <a:r>
              <a:rPr lang="en-US"/>
              <a:t>Labeling should occur at the initial point of generation </a:t>
            </a:r>
          </a:p>
          <a:p>
            <a:pPr lvl="1"/>
            <a:r>
              <a:rPr lang="en-US"/>
              <a:t>For containers that have small containers inside (e.g., tubes, vials, etc.), generators can mark the outer/secondary container or attach a tag with the required information</a:t>
            </a:r>
          </a:p>
          <a:p>
            <a:pPr lvl="1"/>
            <a:r>
              <a:rPr lang="en-US"/>
              <a:t>For containers that are in a container that already has appropriate marking and labeling (e.g., a CCP in its original container with an intact label), the existing marking and labeling is sufficient, provided it indicates the hazards of the chemical</a:t>
            </a:r>
            <a:endParaRPr lang="en-US" dirty="0"/>
          </a:p>
        </p:txBody>
      </p:sp>
      <p:sp>
        <p:nvSpPr>
          <p:cNvPr id="8" name="Slide Number Placeholder 7"/>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5347372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Marking and Labeling</a:t>
            </a:r>
          </a:p>
        </p:txBody>
      </p:sp>
      <p:sp>
        <p:nvSpPr>
          <p:cNvPr id="3" name="Content Placeholder 2"/>
          <p:cNvSpPr>
            <a:spLocks noGrp="1"/>
          </p:cNvSpPr>
          <p:nvPr>
            <p:ph idx="1"/>
          </p:nvPr>
        </p:nvSpPr>
        <p:spPr/>
        <p:txBody>
          <a:bodyPr/>
          <a:lstStyle/>
          <a:p>
            <a:r>
              <a:rPr lang="en-US" dirty="0"/>
              <a:t>Per §262.32, Generators must add the RCRA waste codes before shipping waste off-site</a:t>
            </a:r>
          </a:p>
          <a:p>
            <a:pPr lvl="1"/>
            <a:r>
              <a:rPr lang="en-US" dirty="0"/>
              <a:t>This allows receiving TSDFs to know how to treat the wastes to meet land disposal restriction requirements</a:t>
            </a:r>
          </a:p>
          <a:p>
            <a:pPr lvl="1"/>
            <a:r>
              <a:rPr lang="en-US" dirty="0"/>
              <a:t>Generators must mark their containers with the applicable RCRA waste codes or use a bar-coding system that performs the same function</a:t>
            </a:r>
          </a:p>
          <a:p>
            <a:pPr marL="4572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7595" y="3594100"/>
            <a:ext cx="2700996" cy="3222475"/>
          </a:xfrm>
          <a:prstGeom prst="rect">
            <a:avLst/>
          </a:prstGeom>
        </p:spPr>
      </p:pic>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559555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a:t>Marking and Labeling – Why the Changes?</a:t>
            </a:r>
          </a:p>
        </p:txBody>
      </p:sp>
      <p:sp>
        <p:nvSpPr>
          <p:cNvPr id="3" name="Content Placeholder 2"/>
          <p:cNvSpPr>
            <a:spLocks noGrp="1"/>
          </p:cNvSpPr>
          <p:nvPr>
            <p:ph idx="1"/>
          </p:nvPr>
        </p:nvSpPr>
        <p:spPr/>
        <p:txBody>
          <a:bodyPr/>
          <a:lstStyle/>
          <a:p>
            <a:r>
              <a:rPr lang="en-US" dirty="0"/>
              <a:t>Previous RCRA labeling regulations did not require generators to identify and indicate the hazards of hazardous wastes accumulated in containers, tanks, and containment buildings</a:t>
            </a:r>
          </a:p>
          <a:p>
            <a:pPr lvl="1"/>
            <a:r>
              <a:rPr lang="en-US" dirty="0"/>
              <a:t>Resulted in a failure to communicate risks associated with wastes being accumulated/stored in different locations </a:t>
            </a:r>
          </a:p>
          <a:p>
            <a:pPr lvl="1"/>
            <a:r>
              <a:rPr lang="en-US" dirty="0"/>
              <a:t>Can impact workers, waste handlers, emergency responders and visitors </a:t>
            </a:r>
          </a:p>
          <a:p>
            <a:pPr lvl="1"/>
            <a:endParaRPr lang="en-US" dirty="0"/>
          </a:p>
          <a:p>
            <a:r>
              <a:rPr lang="en-US" dirty="0"/>
              <a:t>Areas affected include: </a:t>
            </a:r>
          </a:p>
          <a:p>
            <a:pPr lvl="1"/>
            <a:r>
              <a:rPr lang="en-US" dirty="0"/>
              <a:t>Generator satellite accumulation areas and central accumulation areas</a:t>
            </a:r>
          </a:p>
          <a:p>
            <a:pPr lvl="1"/>
            <a:r>
              <a:rPr lang="en-US" dirty="0"/>
              <a:t>Transfer facilities consolidating hazardous wastes from different generators</a:t>
            </a:r>
          </a:p>
          <a:p>
            <a:pPr lvl="1"/>
            <a:r>
              <a:rPr lang="en-US" dirty="0"/>
              <a:t>Generator container and tank storage areas at TSDF  </a:t>
            </a:r>
          </a:p>
          <a:p>
            <a:endParaRPr lang="en-US" dirty="0"/>
          </a:p>
        </p:txBody>
      </p:sp>
      <p:sp>
        <p:nvSpPr>
          <p:cNvPr id="50180" name="Slide Number Placeholder 4"/>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None/>
              <a:tabLst/>
              <a:defRPr/>
            </a:pPr>
            <a:fld id="{34099E1E-9661-40A3-BA60-C06A25706CCD}" type="slidenum">
              <a:rPr kumimoji="0" lang="en-US" altLang="en-US" sz="21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None/>
                <a:tabLst/>
                <a:defRPr/>
              </a:pPr>
              <a:t>66</a:t>
            </a:fld>
            <a:endParaRPr kumimoji="0" lang="en-US" altLang="en-US" sz="21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1745274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2042"/>
            <a:ext cx="10972800" cy="698157"/>
          </a:xfrm>
        </p:spPr>
        <p:txBody>
          <a:bodyPr/>
          <a:lstStyle/>
          <a:p>
            <a:r>
              <a:rPr lang="en-US" dirty="0"/>
              <a:t>Module 3: Revisions that Apply to Very Small Quantity Generators</a:t>
            </a:r>
            <a:br>
              <a:rPr lang="en-US" dirty="0"/>
            </a:br>
            <a:endParaRPr lang="en-US" dirty="0"/>
          </a:p>
        </p:txBody>
      </p:sp>
      <p:sp>
        <p:nvSpPr>
          <p:cNvPr id="3" name="Content Placeholder 2"/>
          <p:cNvSpPr>
            <a:spLocks noGrp="1"/>
          </p:cNvSpPr>
          <p:nvPr>
            <p:ph idx="1"/>
          </p:nvPr>
        </p:nvSpPr>
        <p:spPr/>
        <p:txBody>
          <a:bodyPr/>
          <a:lstStyle/>
          <a:p>
            <a:pPr marL="82153" indent="0">
              <a:buNone/>
            </a:pPr>
            <a:r>
              <a:rPr lang="en-US" sz="2800" u="sng" dirty="0">
                <a:latin typeface="+mj-lt"/>
              </a:rPr>
              <a:t>Contents of Module 3</a:t>
            </a:r>
          </a:p>
          <a:p>
            <a:r>
              <a:rPr lang="en-US" sz="2800" dirty="0">
                <a:latin typeface="+mj-lt"/>
              </a:rPr>
              <a:t>VSQGs</a:t>
            </a:r>
          </a:p>
          <a:p>
            <a:r>
              <a:rPr lang="en-US" sz="2800" dirty="0">
                <a:latin typeface="+mj-lt"/>
              </a:rPr>
              <a:t>Episodic Generation</a:t>
            </a:r>
          </a:p>
          <a:p>
            <a:r>
              <a:rPr lang="en-US" sz="2800" dirty="0">
                <a:latin typeface="+mj-lt"/>
              </a:rPr>
              <a:t>VSQG Consolidation</a:t>
            </a:r>
          </a:p>
          <a:p>
            <a:endParaRPr lang="en-US" dirty="0"/>
          </a:p>
          <a:p>
            <a:endParaRPr lang="en-US"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5D452F-4B11-4D7F-BAB0-5646F256D979}"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67</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6298930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Small Quantity Generators (VSQG)</a:t>
            </a:r>
          </a:p>
        </p:txBody>
      </p:sp>
      <p:sp>
        <p:nvSpPr>
          <p:cNvPr id="3" name="Content Placeholder 2"/>
          <p:cNvSpPr>
            <a:spLocks noGrp="1"/>
          </p:cNvSpPr>
          <p:nvPr>
            <p:ph idx="1"/>
          </p:nvPr>
        </p:nvSpPr>
        <p:spPr/>
        <p:txBody>
          <a:bodyPr/>
          <a:lstStyle/>
          <a:p>
            <a:r>
              <a:rPr lang="en-US" sz="2800" dirty="0"/>
              <a:t>Limited Requirements under both the previous regulations and the new final rule</a:t>
            </a:r>
          </a:p>
          <a:p>
            <a:pPr lvl="1"/>
            <a:r>
              <a:rPr lang="en-US" sz="2400" dirty="0"/>
              <a:t>Same basic requirements but they are now located in § 262.14</a:t>
            </a:r>
          </a:p>
          <a:p>
            <a:endParaRPr lang="en-US" dirty="0"/>
          </a:p>
          <a:p>
            <a:r>
              <a:rPr lang="en-US" sz="2800" dirty="0"/>
              <a:t>The new final rule provides new options for flexibility for VSQGs</a:t>
            </a:r>
          </a:p>
          <a:p>
            <a:pPr lvl="1"/>
            <a:r>
              <a:rPr lang="en-US" sz="2400" dirty="0"/>
              <a:t>Episodic Generation</a:t>
            </a:r>
          </a:p>
          <a:p>
            <a:pPr lvl="1"/>
            <a:r>
              <a:rPr lang="en-US" sz="2400" dirty="0"/>
              <a:t>Consolidation at an LQG under the same company</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68</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537664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Episodic Generation</a:t>
            </a:r>
          </a:p>
        </p:txBody>
      </p:sp>
      <p:pic>
        <p:nvPicPr>
          <p:cNvPr id="8" name="Content Placeholder 7"/>
          <p:cNvPicPr>
            <a:picLocks noGrp="1" noChangeAspect="1"/>
          </p:cNvPicPr>
          <p:nvPr>
            <p:ph idx="1"/>
          </p:nvPr>
        </p:nvPicPr>
        <p:blipFill>
          <a:blip r:embed="rId3"/>
          <a:stretch>
            <a:fillRect/>
          </a:stretch>
        </p:blipFill>
        <p:spPr>
          <a:xfrm>
            <a:off x="2591832" y="2462622"/>
            <a:ext cx="2575996" cy="3909313"/>
          </a:xfrm>
        </p:spPr>
      </p:pic>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69</a:t>
            </a:fld>
            <a:endParaRPr kumimoji="0" lang="en-US" altLang="en-US" sz="1800" b="0"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4"/>
          <a:stretch>
            <a:fillRect/>
          </a:stretch>
        </p:blipFill>
        <p:spPr>
          <a:xfrm>
            <a:off x="7003663" y="2462622"/>
            <a:ext cx="2591862" cy="3900689"/>
          </a:xfrm>
          <a:prstGeom prst="rect">
            <a:avLst/>
          </a:prstGeom>
        </p:spPr>
      </p:pic>
    </p:spTree>
    <p:extLst>
      <p:ext uri="{BB962C8B-B14F-4D97-AF65-F5344CB8AC3E}">
        <p14:creationId xmlns:p14="http://schemas.microsoft.com/office/powerpoint/2010/main" val="127199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dirty="0"/>
              <a:t>Background</a:t>
            </a:r>
            <a:endParaRPr lang="en-US" altLang="en-US" sz="1600" dirty="0"/>
          </a:p>
        </p:txBody>
      </p:sp>
      <p:sp>
        <p:nvSpPr>
          <p:cNvPr id="765955" name="Rectangle 3"/>
          <p:cNvSpPr>
            <a:spLocks noGrp="1" noChangeArrowheads="1"/>
          </p:cNvSpPr>
          <p:nvPr>
            <p:ph type="body" idx="1"/>
          </p:nvPr>
        </p:nvSpPr>
        <p:spPr/>
        <p:txBody>
          <a:bodyPr/>
          <a:lstStyle/>
          <a:p>
            <a:pPr marL="82153" indent="0">
              <a:buNone/>
            </a:pPr>
            <a:r>
              <a:rPr lang="en-US" sz="2400" dirty="0"/>
              <a:t>Waste Generation</a:t>
            </a:r>
          </a:p>
          <a:p>
            <a:endParaRPr lang="en-US" sz="2400" dirty="0"/>
          </a:p>
          <a:p>
            <a:r>
              <a:rPr lang="en-US" sz="2400" dirty="0"/>
              <a:t>Different levels of regulation for facilities that generate different volumes of hazardous waste on a monthly basis</a:t>
            </a:r>
          </a:p>
          <a:p>
            <a:pPr lvl="1"/>
            <a:r>
              <a:rPr lang="en-US" sz="2000" dirty="0"/>
              <a:t>Three categories of Generators:</a:t>
            </a:r>
          </a:p>
          <a:p>
            <a:pPr lvl="2"/>
            <a:r>
              <a:rPr lang="en-US" sz="2000" dirty="0"/>
              <a:t>Very small quantity generators (VSQGs) – renamed in this rule (previously called “conditionally exempt small quantity generators (CESQGs)”)</a:t>
            </a:r>
          </a:p>
          <a:p>
            <a:pPr lvl="2"/>
            <a:r>
              <a:rPr lang="en-US" sz="2000" dirty="0"/>
              <a:t>Small quantity generators (SQGs)</a:t>
            </a:r>
          </a:p>
          <a:p>
            <a:pPr lvl="2"/>
            <a:r>
              <a:rPr lang="en-US" sz="2000" dirty="0"/>
              <a:t>Large quantity generators (LQGs)</a:t>
            </a:r>
          </a:p>
        </p:txBody>
      </p:sp>
      <p:sp>
        <p:nvSpPr>
          <p:cNvPr id="24578" name="Slide Number Placeholder 5"/>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1A3B65B-FAB6-40B3-8E07-610A799308C4}"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17125104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Episodic Generation</a:t>
            </a:r>
          </a:p>
        </p:txBody>
      </p:sp>
      <p:sp>
        <p:nvSpPr>
          <p:cNvPr id="22531" name="Content Placeholder 2"/>
          <p:cNvSpPr>
            <a:spLocks noGrp="1"/>
          </p:cNvSpPr>
          <p:nvPr>
            <p:ph idx="1"/>
          </p:nvPr>
        </p:nvSpPr>
        <p:spPr/>
        <p:txBody>
          <a:bodyPr/>
          <a:lstStyle/>
          <a:p>
            <a:r>
              <a:rPr lang="en-US" sz="2800" dirty="0"/>
              <a:t>Current RCRA rules lack flexibility to address an “episodic” change in a generator’s regulatory category:</a:t>
            </a:r>
            <a:endParaRPr lang="en-US" altLang="en-US" sz="2800" dirty="0"/>
          </a:p>
          <a:p>
            <a:pPr lvl="1"/>
            <a:r>
              <a:rPr lang="en-US" sz="2400" dirty="0"/>
              <a:t>Planned event (i.e., periodic maintenance such as tank cleanouts)</a:t>
            </a:r>
          </a:p>
          <a:p>
            <a:pPr lvl="1"/>
            <a:r>
              <a:rPr lang="en-US" sz="2400" dirty="0"/>
              <a:t>Unplanned event (i.e., production upset conditions, spill, acts of nature) </a:t>
            </a:r>
          </a:p>
          <a:p>
            <a:pPr lvl="1"/>
            <a:endParaRPr lang="en-US" sz="2400" dirty="0"/>
          </a:p>
          <a:p>
            <a:r>
              <a:rPr lang="en-US" sz="2800" dirty="0"/>
              <a:t>Generators must comply with more comprehensive set of regulations for short period of time when they are not regular generators of higher levels of hazardous waste.</a:t>
            </a:r>
          </a:p>
        </p:txBody>
      </p:sp>
      <p:sp>
        <p:nvSpPr>
          <p:cNvPr id="36868" name="Slide Number Placeholder 4"/>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B9492500-9B43-42E1-B7CD-2CE6F61C2358}" type="slidenum">
              <a:rPr kumimoji="0" lang="en-US" altLang="en-US" sz="18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70</a:t>
            </a:fld>
            <a:endParaRPr kumimoji="0" lang="en-US" altLang="en-US" sz="18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1926204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Episodic Generation</a:t>
            </a:r>
            <a:endParaRPr lang="en-US" altLang="en-US" sz="1600" dirty="0">
              <a:solidFill>
                <a:srgbClr val="04617B"/>
              </a:solidFill>
              <a:latin typeface="Trebuchet MS"/>
            </a:endParaRPr>
          </a:p>
        </p:txBody>
      </p:sp>
      <p:sp>
        <p:nvSpPr>
          <p:cNvPr id="22531" name="Content Placeholder 2"/>
          <p:cNvSpPr>
            <a:spLocks noGrp="1"/>
          </p:cNvSpPr>
          <p:nvPr>
            <p:ph idx="1"/>
          </p:nvPr>
        </p:nvSpPr>
        <p:spPr>
          <a:xfrm>
            <a:off x="609600" y="1600200"/>
            <a:ext cx="10972800" cy="5094893"/>
          </a:xfrm>
        </p:spPr>
        <p:txBody>
          <a:bodyPr/>
          <a:lstStyle/>
          <a:p>
            <a:r>
              <a:rPr lang="en-US" altLang="en-US" sz="2400" dirty="0">
                <a:solidFill>
                  <a:srgbClr val="000000"/>
                </a:solidFill>
              </a:rPr>
              <a:t>Applicable to VSQGs and SQGs.</a:t>
            </a:r>
          </a:p>
          <a:p>
            <a:endParaRPr lang="en-US" altLang="en-US" sz="2400" dirty="0"/>
          </a:p>
          <a:p>
            <a:r>
              <a:rPr lang="en-US" altLang="en-US" sz="2400" dirty="0"/>
              <a:t>New part 262 subpart L allows generators that temporarily change their generator category as a result of an episodic event to operate under streamlined requirements.</a:t>
            </a:r>
          </a:p>
          <a:p>
            <a:endParaRPr lang="en-US" altLang="en-US" sz="2400" dirty="0"/>
          </a:p>
          <a:p>
            <a:r>
              <a:rPr lang="en-US" altLang="en-US" sz="2400" dirty="0"/>
              <a:t>All hazardous waste from episodic events must be shipped by hazardous waste transporter with a hazardous waste manifest to a RCRA-designated facility (TSDF or recycler).</a:t>
            </a:r>
          </a:p>
          <a:p>
            <a:endParaRPr lang="en-US" altLang="en-US" sz="2400" dirty="0"/>
          </a:p>
        </p:txBody>
      </p:sp>
      <p:sp>
        <p:nvSpPr>
          <p:cNvPr id="36868" name="Slide Number Placeholder 4"/>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B9492500-9B43-42E1-B7CD-2CE6F61C2358}" type="slidenum">
              <a:rPr kumimoji="0" lang="en-US" altLang="en-US" sz="18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71</a:t>
            </a:fld>
            <a:endParaRPr kumimoji="0" lang="en-US" altLang="en-US" sz="18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23587445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Episodic Generation</a:t>
            </a:r>
            <a:endParaRPr lang="en-US" dirty="0"/>
          </a:p>
        </p:txBody>
      </p:sp>
      <p:sp>
        <p:nvSpPr>
          <p:cNvPr id="3" name="Content Placeholder 2"/>
          <p:cNvSpPr>
            <a:spLocks noGrp="1"/>
          </p:cNvSpPr>
          <p:nvPr>
            <p:ph idx="1"/>
          </p:nvPr>
        </p:nvSpPr>
        <p:spPr/>
        <p:txBody>
          <a:bodyPr/>
          <a:lstStyle/>
          <a:p>
            <a:pPr marL="82153" indent="0">
              <a:buNone/>
            </a:pPr>
            <a:r>
              <a:rPr lang="en-US" dirty="0"/>
              <a:t>Where do I find the Episodic Generation Regulations?</a:t>
            </a:r>
          </a:p>
          <a:p>
            <a:pPr marL="82153" indent="0">
              <a:buNone/>
            </a:pPr>
            <a:endParaRPr lang="en-US" dirty="0"/>
          </a:p>
          <a:p>
            <a:r>
              <a:rPr lang="en-US" dirty="0"/>
              <a:t>§ 262.13(c)(8) states that hazardous waste managed as part of an episodic event does not have to be counted toward a generator's category</a:t>
            </a:r>
          </a:p>
          <a:p>
            <a:pPr marL="82153" indent="0">
              <a:buNone/>
            </a:pPr>
            <a:endParaRPr lang="en-US" dirty="0"/>
          </a:p>
          <a:p>
            <a:r>
              <a:rPr lang="en-US" dirty="0"/>
              <a:t>Part 262 subpart L (§§ 262.230-262.233) contains the conditions for the episodic generation provision.</a:t>
            </a:r>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72</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452501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Episodic Generation</a:t>
            </a:r>
          </a:p>
        </p:txBody>
      </p:sp>
      <p:sp>
        <p:nvSpPr>
          <p:cNvPr id="3" name="Content Placeholder 2"/>
          <p:cNvSpPr>
            <a:spLocks noGrp="1"/>
          </p:cNvSpPr>
          <p:nvPr>
            <p:ph idx="1"/>
          </p:nvPr>
        </p:nvSpPr>
        <p:spPr/>
        <p:txBody>
          <a:bodyPr/>
          <a:lstStyle/>
          <a:p>
            <a:pPr marL="82153" indent="0">
              <a:buNone/>
            </a:pPr>
            <a:r>
              <a:rPr lang="en-US" dirty="0"/>
              <a:t>What is an Episodic Event?</a:t>
            </a:r>
          </a:p>
          <a:p>
            <a:pPr marL="82153" indent="0">
              <a:buNone/>
            </a:pPr>
            <a:endParaRPr lang="en-US" dirty="0"/>
          </a:p>
          <a:p>
            <a:r>
              <a:rPr lang="en-US" i="1" dirty="0"/>
              <a:t>Episodic event</a:t>
            </a:r>
            <a:r>
              <a:rPr lang="en-US" dirty="0"/>
              <a:t> means an activity or activities, either planned or unplanned, that does not normally occur during generator operations, resulting in an increase in the generation of hazardous wastes that exceeds the calendar month quantity limits for the generator's usual category.</a:t>
            </a:r>
          </a:p>
          <a:p>
            <a:r>
              <a:rPr lang="en-US" i="1" dirty="0"/>
              <a:t>Planned episodic event </a:t>
            </a:r>
            <a:r>
              <a:rPr lang="en-US" dirty="0"/>
              <a:t>means an episodic event that the generator planned and prepared for, including regular maintenance, tank cleanouts, short-term projects, and removal of excess chemical inventory</a:t>
            </a:r>
          </a:p>
          <a:p>
            <a:r>
              <a:rPr lang="en-US" i="1" dirty="0"/>
              <a:t>Unplanned episodic event</a:t>
            </a:r>
            <a:r>
              <a:rPr lang="en-US" dirty="0"/>
              <a:t> means an episodic event that the generator did not plan or reasonably did not expect to occur, including production process upsets, product recalls, accidental spills, or “acts of nature,” such as tornado, hurricane, or flood.</a:t>
            </a:r>
          </a:p>
          <a:p>
            <a:pPr marL="82153" indent="0">
              <a:buNone/>
            </a:pPr>
            <a:r>
              <a:rPr lang="en-US" dirty="0"/>
              <a:t>                                                                                                                                       (§ 262.231)</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73</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4029622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Episodic Generation</a:t>
            </a:r>
            <a:endParaRPr lang="en-US" dirty="0"/>
          </a:p>
        </p:txBody>
      </p:sp>
      <p:sp>
        <p:nvSpPr>
          <p:cNvPr id="3" name="Content Placeholder 2"/>
          <p:cNvSpPr>
            <a:spLocks noGrp="1"/>
          </p:cNvSpPr>
          <p:nvPr>
            <p:ph idx="1"/>
          </p:nvPr>
        </p:nvSpPr>
        <p:spPr/>
        <p:txBody>
          <a:bodyPr/>
          <a:lstStyle/>
          <a:p>
            <a:pPr marL="82153" indent="0">
              <a:buNone/>
            </a:pPr>
            <a:r>
              <a:rPr lang="en-US" sz="2400" dirty="0"/>
              <a:t>Events Per Year</a:t>
            </a:r>
          </a:p>
          <a:p>
            <a:pPr marL="82153" indent="0">
              <a:buNone/>
            </a:pPr>
            <a:endParaRPr lang="en-US" sz="2400" dirty="0"/>
          </a:p>
          <a:p>
            <a:r>
              <a:rPr lang="en-US" sz="2400" dirty="0"/>
              <a:t>One episodic event per year + one opportunity to petition EPA/ authorized state for a second event</a:t>
            </a:r>
          </a:p>
          <a:p>
            <a:r>
              <a:rPr lang="en-US" sz="2400" dirty="0"/>
              <a:t>A generator can complete multiple projects during the time limit for the episodic event</a:t>
            </a:r>
          </a:p>
          <a:p>
            <a:r>
              <a:rPr lang="en-US" sz="2400" dirty="0"/>
              <a:t>Petition process allows a total of 1 unplanned and 1 planned event per year</a:t>
            </a:r>
          </a:p>
          <a:p>
            <a:pPr lvl="1"/>
            <a:r>
              <a:rPr lang="en-US" sz="2000" dirty="0"/>
              <a:t>For example: </a:t>
            </a:r>
          </a:p>
          <a:p>
            <a:pPr lvl="2"/>
            <a:r>
              <a:rPr lang="en-US" sz="2000" dirty="0"/>
              <a:t>A generator conducts a clean out in the spring and then has an unexpected recall in October</a:t>
            </a:r>
          </a:p>
          <a:p>
            <a:pPr lvl="2"/>
            <a:r>
              <a:rPr lang="en-US" sz="2000" dirty="0"/>
              <a:t>A generator plans a small episodic project for the fall but a hurricane causes facility damage in July</a:t>
            </a:r>
          </a:p>
          <a:p>
            <a:endParaRPr lang="en-US" dirty="0"/>
          </a:p>
          <a:p>
            <a:pPr lvl="1"/>
            <a:endParaRPr lang="en-US" dirty="0"/>
          </a:p>
          <a:p>
            <a:pPr lvl="1"/>
            <a:endParaRPr lang="en-US" dirty="0"/>
          </a:p>
          <a:p>
            <a:pPr lvl="3"/>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74</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070270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Episodic Generation</a:t>
            </a:r>
            <a:endParaRPr lang="en-US" dirty="0"/>
          </a:p>
        </p:txBody>
      </p:sp>
      <p:sp>
        <p:nvSpPr>
          <p:cNvPr id="3" name="Content Placeholder 2"/>
          <p:cNvSpPr>
            <a:spLocks noGrp="1"/>
          </p:cNvSpPr>
          <p:nvPr>
            <p:ph idx="1"/>
          </p:nvPr>
        </p:nvSpPr>
        <p:spPr/>
        <p:txBody>
          <a:bodyPr/>
          <a:lstStyle/>
          <a:p>
            <a:pPr marL="82153" indent="0">
              <a:buNone/>
            </a:pPr>
            <a:r>
              <a:rPr lang="en-US" sz="2400" dirty="0"/>
              <a:t>Duration of an Episodic Event</a:t>
            </a:r>
          </a:p>
          <a:p>
            <a:pPr marL="82153" indent="0">
              <a:buNone/>
            </a:pPr>
            <a:endParaRPr lang="en-US" sz="2400" dirty="0"/>
          </a:p>
          <a:p>
            <a:r>
              <a:rPr lang="en-US" sz="2400" dirty="0"/>
              <a:t>The first day of an episodic event is the first day of generation of waste for the event—for an unplanned event, this is the first day of the storm, spill, other unexpected event</a:t>
            </a:r>
          </a:p>
          <a:p>
            <a:r>
              <a:rPr lang="en-US" sz="2400" dirty="0"/>
              <a:t>An episodic event can last 60 days</a:t>
            </a:r>
          </a:p>
          <a:p>
            <a:r>
              <a:rPr lang="en-US" sz="2400" dirty="0"/>
              <a:t>All hazardous waste must be shipped off site by the end of 60 days or that waste counts toward the generator's category and must be managed under the regulations for that category of generator</a:t>
            </a:r>
          </a:p>
          <a:p>
            <a:r>
              <a:rPr lang="en-US" sz="2400" dirty="0"/>
              <a:t>Time frame should allow waste from unplanned events to be characterized and allow arrangements for disposal to be made</a:t>
            </a:r>
          </a:p>
          <a:p>
            <a:r>
              <a:rPr lang="en-US" sz="2400" dirty="0"/>
              <a:t>If a generator doesn’t know if the event is going to be episodic, we recommend notification</a:t>
            </a:r>
          </a:p>
          <a:p>
            <a:pPr lvl="1"/>
            <a:endParaRPr lang="en-US" dirty="0"/>
          </a:p>
          <a:p>
            <a:pPr lvl="1"/>
            <a:endParaRPr lang="en-US" dirty="0"/>
          </a:p>
          <a:p>
            <a:pPr lvl="3"/>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75</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2360986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Episodic Generation</a:t>
            </a:r>
          </a:p>
        </p:txBody>
      </p:sp>
      <p:sp>
        <p:nvSpPr>
          <p:cNvPr id="3" name="Content Placeholder 2"/>
          <p:cNvSpPr>
            <a:spLocks noGrp="1"/>
          </p:cNvSpPr>
          <p:nvPr>
            <p:ph idx="1"/>
          </p:nvPr>
        </p:nvSpPr>
        <p:spPr>
          <a:xfrm>
            <a:off x="609600" y="1463040"/>
            <a:ext cx="10972800" cy="5318760"/>
          </a:xfrm>
        </p:spPr>
        <p:txBody>
          <a:bodyPr/>
          <a:lstStyle/>
          <a:p>
            <a:pPr marL="82153" indent="0">
              <a:buNone/>
            </a:pPr>
            <a:r>
              <a:rPr lang="en-US" sz="2400" dirty="0"/>
              <a:t>Notification</a:t>
            </a:r>
            <a:r>
              <a:rPr lang="en-US" sz="2000" dirty="0"/>
              <a:t> </a:t>
            </a:r>
          </a:p>
          <a:p>
            <a:pPr marL="82153" indent="0">
              <a:buNone/>
            </a:pPr>
            <a:endParaRPr lang="en-US" sz="2000" dirty="0"/>
          </a:p>
          <a:p>
            <a:r>
              <a:rPr lang="en-US" sz="2000" dirty="0"/>
              <a:t>Both VSQGs and SQGs must notify about episodic events using Site ID from (EPA form 8700-12) </a:t>
            </a:r>
          </a:p>
          <a:p>
            <a:r>
              <a:rPr lang="en-US" sz="2000" dirty="0"/>
              <a:t>Planned event: notify 30 or more days prior to the episodic event on Site ID form </a:t>
            </a:r>
          </a:p>
          <a:p>
            <a:r>
              <a:rPr lang="en-US" sz="2000" dirty="0"/>
              <a:t>Unplanned event: notify within 72 hours of the event by phone or email and follow up with Site Id form</a:t>
            </a:r>
          </a:p>
          <a:p>
            <a:endParaRPr lang="en-US" sz="2000" dirty="0"/>
          </a:p>
          <a:p>
            <a:pPr marL="82153" indent="0">
              <a:buNone/>
            </a:pPr>
            <a:r>
              <a:rPr lang="en-US" sz="2400" u="sng" dirty="0"/>
              <a:t>Notification elements</a:t>
            </a:r>
          </a:p>
          <a:p>
            <a:r>
              <a:rPr lang="en-US" sz="2000" dirty="0"/>
              <a:t>A VSQG must get an EPA ID number (automatic upon submitting the Site ID form)</a:t>
            </a:r>
          </a:p>
          <a:p>
            <a:r>
              <a:rPr lang="en-US" sz="2000" dirty="0"/>
              <a:t>Start and end dates of the episodic event (no more than 60 calendar days)</a:t>
            </a:r>
          </a:p>
          <a:p>
            <a:r>
              <a:rPr lang="en-US" sz="2000" dirty="0"/>
              <a:t>Reason for the event</a:t>
            </a:r>
          </a:p>
          <a:p>
            <a:r>
              <a:rPr lang="en-US" sz="2000" dirty="0"/>
              <a:t>Types of hazardous waste</a:t>
            </a:r>
          </a:p>
          <a:p>
            <a:r>
              <a:rPr lang="en-US" sz="2000" dirty="0"/>
              <a:t>Estimated quantities of hazardous waste</a:t>
            </a:r>
          </a:p>
          <a:p>
            <a:r>
              <a:rPr lang="en-US" sz="2000" dirty="0"/>
              <a:t>Emergency coordinator contact information</a:t>
            </a:r>
          </a:p>
          <a:p>
            <a:endParaRPr lang="en-US" sz="1800" dirty="0"/>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76</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8824763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Episodic Generation</a:t>
            </a:r>
          </a:p>
        </p:txBody>
      </p:sp>
      <p:sp>
        <p:nvSpPr>
          <p:cNvPr id="3" name="Content Placeholder 2"/>
          <p:cNvSpPr>
            <a:spLocks noGrp="1"/>
          </p:cNvSpPr>
          <p:nvPr>
            <p:ph idx="1"/>
          </p:nvPr>
        </p:nvSpPr>
        <p:spPr>
          <a:xfrm>
            <a:off x="609600" y="1396538"/>
            <a:ext cx="10972800" cy="5385262"/>
          </a:xfrm>
        </p:spPr>
        <p:txBody>
          <a:bodyPr/>
          <a:lstStyle/>
          <a:p>
            <a:pPr marL="82153" indent="0">
              <a:buNone/>
            </a:pPr>
            <a:r>
              <a:rPr lang="en-US" sz="2000" dirty="0">
                <a:solidFill>
                  <a:srgbClr val="000000"/>
                </a:solidFill>
                <a:latin typeface="Georgia"/>
              </a:rPr>
              <a:t>Hazardous Waste Accumulation Standards</a:t>
            </a:r>
          </a:p>
          <a:p>
            <a:pPr marL="82153" indent="0">
              <a:buNone/>
            </a:pPr>
            <a:endParaRPr lang="en-US" sz="2000" dirty="0">
              <a:solidFill>
                <a:srgbClr val="000000"/>
              </a:solidFill>
              <a:latin typeface="Georgia"/>
            </a:endParaRPr>
          </a:p>
          <a:p>
            <a:r>
              <a:rPr lang="en-US" sz="2000" dirty="0">
                <a:solidFill>
                  <a:srgbClr val="000000"/>
                </a:solidFill>
                <a:latin typeface="Georgia"/>
              </a:rPr>
              <a:t>Necessary to ensure protective management of larger quantities of hazardous waste</a:t>
            </a:r>
          </a:p>
          <a:p>
            <a:pPr marL="308372" lvl="1" indent="0">
              <a:buNone/>
            </a:pPr>
            <a:r>
              <a:rPr lang="en-US" sz="2000" u="sng" dirty="0">
                <a:solidFill>
                  <a:srgbClr val="000000"/>
                </a:solidFill>
                <a:latin typeface="Georgia"/>
              </a:rPr>
              <a:t>VSQGs</a:t>
            </a:r>
          </a:p>
          <a:p>
            <a:pPr marL="308372" lvl="1" indent="0">
              <a:buNone/>
            </a:pPr>
            <a:r>
              <a:rPr lang="en-US" sz="2000" dirty="0">
                <a:solidFill>
                  <a:srgbClr val="000000"/>
                </a:solidFill>
                <a:latin typeface="Georgia"/>
              </a:rPr>
              <a:t>Marking and labeling: </a:t>
            </a:r>
          </a:p>
          <a:p>
            <a:pPr lvl="1"/>
            <a:r>
              <a:rPr lang="en-US" sz="2000" dirty="0">
                <a:solidFill>
                  <a:srgbClr val="000000"/>
                </a:solidFill>
                <a:latin typeface="Georgia"/>
              </a:rPr>
              <a:t>"Episodic hazardous waste;" </a:t>
            </a:r>
            <a:endParaRPr lang="en-US" sz="2000" dirty="0">
              <a:solidFill>
                <a:schemeClr val="tx1"/>
              </a:solidFill>
              <a:latin typeface="Georgia"/>
            </a:endParaRPr>
          </a:p>
          <a:p>
            <a:pPr lvl="1"/>
            <a:r>
              <a:rPr lang="en-US" sz="2000" dirty="0">
                <a:solidFill>
                  <a:srgbClr val="000000"/>
                </a:solidFill>
                <a:latin typeface="Georgia"/>
              </a:rPr>
              <a:t>An indication of the hazards of the contents; and the date the episodic event began</a:t>
            </a:r>
          </a:p>
          <a:p>
            <a:pPr lvl="2"/>
            <a:r>
              <a:rPr lang="en-US" dirty="0">
                <a:solidFill>
                  <a:srgbClr val="000000"/>
                </a:solidFill>
                <a:latin typeface="Georgia"/>
              </a:rPr>
              <a:t>For tanks, inventory logs or other records are appropriate, but must be accessible </a:t>
            </a:r>
          </a:p>
          <a:p>
            <a:pPr lvl="1"/>
            <a:r>
              <a:rPr lang="en-US" sz="2000" dirty="0">
                <a:solidFill>
                  <a:srgbClr val="000000"/>
                </a:solidFill>
                <a:latin typeface="Georgia"/>
              </a:rPr>
              <a:t>Manage the hazardous waste in a manner that minimizes the possibility of an accident or release</a:t>
            </a:r>
          </a:p>
          <a:p>
            <a:pPr lvl="2"/>
            <a:r>
              <a:rPr lang="en-US" dirty="0">
                <a:solidFill>
                  <a:srgbClr val="000000"/>
                </a:solidFill>
                <a:latin typeface="Georgia"/>
              </a:rPr>
              <a:t> Containers should be in good condition, chemically compatible with contents, and kept closed</a:t>
            </a:r>
          </a:p>
          <a:p>
            <a:pPr lvl="3"/>
            <a:r>
              <a:rPr lang="en-US" sz="1600" dirty="0">
                <a:solidFill>
                  <a:srgbClr val="000000"/>
                </a:solidFill>
                <a:latin typeface="Georgia"/>
              </a:rPr>
              <a:t>Part 265 subpart I would satisfy this condition</a:t>
            </a:r>
          </a:p>
          <a:p>
            <a:pPr lvl="2"/>
            <a:r>
              <a:rPr lang="en-US" dirty="0">
                <a:solidFill>
                  <a:srgbClr val="000000"/>
                </a:solidFill>
                <a:latin typeface="Georgia"/>
              </a:rPr>
              <a:t>Tanks </a:t>
            </a:r>
            <a:r>
              <a:rPr lang="en-US" dirty="0">
                <a:solidFill>
                  <a:srgbClr val="333333"/>
                </a:solidFill>
                <a:latin typeface="Georgia"/>
              </a:rPr>
              <a:t>must have procedures in place to prevent overflow (</a:t>
            </a:r>
            <a:r>
              <a:rPr lang="en-US" i="1" dirty="0">
                <a:solidFill>
                  <a:srgbClr val="333333"/>
                </a:solidFill>
                <a:latin typeface="Georgia"/>
              </a:rPr>
              <a:t>e.g.,</a:t>
            </a:r>
            <a:r>
              <a:rPr lang="en-US" dirty="0">
                <a:solidFill>
                  <a:srgbClr val="333333"/>
                </a:solidFill>
                <a:latin typeface="Georgia"/>
              </a:rPr>
              <a:t> a means to stop inflow such as a waste feed cutoff system or bypass system to a standby tank when hazardous waste is continuously fed into the tank). Tanks must be inspected at least once each operating day.</a:t>
            </a:r>
          </a:p>
          <a:p>
            <a:pPr lvl="1"/>
            <a:r>
              <a:rPr lang="en-US" sz="2000" dirty="0">
                <a:solidFill>
                  <a:srgbClr val="333333"/>
                </a:solidFill>
                <a:latin typeface="Georgia"/>
              </a:rPr>
              <a:t>Treatment is not allowed by VSQGs (except in an on-site elementary neutralization unit).</a:t>
            </a:r>
          </a:p>
          <a:p>
            <a:pPr lvl="1"/>
            <a:endParaRPr lang="en-US" sz="2000" dirty="0">
              <a:solidFill>
                <a:srgbClr val="333333"/>
              </a:solidFill>
              <a:latin typeface="Georgia"/>
            </a:endParaRPr>
          </a:p>
          <a:p>
            <a:pPr lvl="2"/>
            <a:endParaRPr lang="en-US" sz="1850" dirty="0">
              <a:solidFill>
                <a:srgbClr val="333333"/>
              </a:solidFill>
              <a:latin typeface="Georgia"/>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77</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634292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4617B"/>
                </a:solidFill>
              </a:rPr>
              <a:t>Episodic Generation</a:t>
            </a:r>
          </a:p>
        </p:txBody>
      </p:sp>
      <p:sp>
        <p:nvSpPr>
          <p:cNvPr id="3" name="Content Placeholder 2"/>
          <p:cNvSpPr>
            <a:spLocks noGrp="1"/>
          </p:cNvSpPr>
          <p:nvPr>
            <p:ph idx="1"/>
          </p:nvPr>
        </p:nvSpPr>
        <p:spPr/>
        <p:txBody>
          <a:bodyPr/>
          <a:lstStyle/>
          <a:p>
            <a:pPr marL="82153" indent="0">
              <a:buNone/>
            </a:pPr>
            <a:r>
              <a:rPr lang="en-US" sz="2400" dirty="0">
                <a:solidFill>
                  <a:srgbClr val="000000"/>
                </a:solidFill>
                <a:latin typeface="Georgia"/>
              </a:rPr>
              <a:t>Hazardous Waste Accumulation Standards</a:t>
            </a:r>
          </a:p>
          <a:p>
            <a:pPr marL="82153" indent="0">
              <a:buNone/>
            </a:pPr>
            <a:endParaRPr lang="en-US" sz="2800" dirty="0">
              <a:solidFill>
                <a:srgbClr val="000000"/>
              </a:solidFill>
              <a:latin typeface="Georgia"/>
            </a:endParaRPr>
          </a:p>
          <a:p>
            <a:pPr marL="82153" indent="0">
              <a:buNone/>
            </a:pPr>
            <a:r>
              <a:rPr lang="en-US" sz="2400" u="sng" dirty="0">
                <a:solidFill>
                  <a:srgbClr val="000000"/>
                </a:solidFill>
                <a:latin typeface="Georgia"/>
              </a:rPr>
              <a:t>SQGs</a:t>
            </a:r>
          </a:p>
          <a:p>
            <a:pPr marL="308372" lvl="1" indent="0">
              <a:buNone/>
            </a:pPr>
            <a:r>
              <a:rPr lang="en-US" sz="2400" dirty="0">
                <a:solidFill>
                  <a:srgbClr val="000000"/>
                </a:solidFill>
                <a:latin typeface="Georgia"/>
              </a:rPr>
              <a:t>Marking and labeling: </a:t>
            </a:r>
          </a:p>
          <a:p>
            <a:pPr lvl="1"/>
            <a:r>
              <a:rPr lang="en-US" sz="2000" dirty="0">
                <a:solidFill>
                  <a:srgbClr val="000000"/>
                </a:solidFill>
                <a:latin typeface="Georgia"/>
              </a:rPr>
              <a:t>"Episodic Hazardous Waste;" </a:t>
            </a:r>
          </a:p>
          <a:p>
            <a:pPr lvl="1"/>
            <a:r>
              <a:rPr lang="en-US" sz="2000" dirty="0">
                <a:solidFill>
                  <a:srgbClr val="000000"/>
                </a:solidFill>
                <a:latin typeface="Georgia"/>
              </a:rPr>
              <a:t>An indication of the hazards of the contents and the date the episodic event began</a:t>
            </a:r>
            <a:endParaRPr lang="en-US" sz="2000" dirty="0">
              <a:solidFill>
                <a:schemeClr val="tx1"/>
              </a:solidFill>
              <a:latin typeface="Georgia"/>
            </a:endParaRPr>
          </a:p>
          <a:p>
            <a:pPr lvl="2"/>
            <a:r>
              <a:rPr lang="en-US" sz="2000" dirty="0">
                <a:solidFill>
                  <a:srgbClr val="000000"/>
                </a:solidFill>
                <a:latin typeface="Georgia"/>
              </a:rPr>
              <a:t>For tanks, inventory logs or other records are appropriate, but must be accessible</a:t>
            </a:r>
          </a:p>
          <a:p>
            <a:pPr lvl="1"/>
            <a:r>
              <a:rPr lang="en-US" sz="2400" dirty="0">
                <a:solidFill>
                  <a:srgbClr val="000000"/>
                </a:solidFill>
                <a:latin typeface="Georgia"/>
              </a:rPr>
              <a:t>All conditions of 262.16 (e.g., container and tank standards, employee training, emergency preparedness and prevention)</a:t>
            </a:r>
          </a:p>
          <a:p>
            <a:pPr lvl="1"/>
            <a:r>
              <a:rPr lang="en-US" sz="2400" dirty="0">
                <a:solidFill>
                  <a:srgbClr val="000000"/>
                </a:solidFill>
                <a:latin typeface="Georgia"/>
              </a:rPr>
              <a:t>Hazardous wastes on drip pads and in containment buildings cannot be managed under subpart L</a:t>
            </a:r>
          </a:p>
          <a:p>
            <a:pPr lvl="1"/>
            <a:endParaRPr lang="en-US" dirty="0">
              <a:solidFill>
                <a:srgbClr val="000000"/>
              </a:solidFill>
              <a:latin typeface="Georgia"/>
            </a:endParaRPr>
          </a:p>
          <a:p>
            <a:pPr lvl="1"/>
            <a:endParaRPr lang="en-US" dirty="0">
              <a:solidFill>
                <a:srgbClr val="000000"/>
              </a:solidFill>
              <a:latin typeface="Georgia"/>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78</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41759991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8300"/>
            <a:ext cx="10972800" cy="1066800"/>
          </a:xfrm>
        </p:spPr>
        <p:txBody>
          <a:bodyPr/>
          <a:lstStyle/>
          <a:p>
            <a:r>
              <a:rPr lang="en-US" dirty="0"/>
              <a:t>Episodic Generation</a:t>
            </a:r>
          </a:p>
        </p:txBody>
      </p:sp>
      <p:sp>
        <p:nvSpPr>
          <p:cNvPr id="3" name="Content Placeholder 2"/>
          <p:cNvSpPr>
            <a:spLocks noGrp="1"/>
          </p:cNvSpPr>
          <p:nvPr>
            <p:ph idx="1"/>
          </p:nvPr>
        </p:nvSpPr>
        <p:spPr>
          <a:xfrm>
            <a:off x="609600" y="1248032"/>
            <a:ext cx="10972800" cy="5261504"/>
          </a:xfrm>
        </p:spPr>
        <p:txBody>
          <a:bodyPr/>
          <a:lstStyle/>
          <a:p>
            <a:pPr marL="82153" indent="0">
              <a:buNone/>
            </a:pPr>
            <a:r>
              <a:rPr lang="en-US" dirty="0">
                <a:solidFill>
                  <a:srgbClr val="000000"/>
                </a:solidFill>
                <a:latin typeface="Georgia"/>
              </a:rPr>
              <a:t>Recordkeeping</a:t>
            </a:r>
          </a:p>
          <a:p>
            <a:pPr marL="82153" indent="0">
              <a:buNone/>
            </a:pPr>
            <a:endParaRPr lang="en-US" dirty="0">
              <a:solidFill>
                <a:srgbClr val="000000"/>
              </a:solidFill>
              <a:latin typeface="Georgia"/>
            </a:endParaRPr>
          </a:p>
          <a:p>
            <a:r>
              <a:rPr lang="en-US" dirty="0">
                <a:solidFill>
                  <a:srgbClr val="000000"/>
                </a:solidFill>
                <a:latin typeface="Georgia"/>
              </a:rPr>
              <a:t>Cradle to grave management of hazardous waste is required</a:t>
            </a:r>
          </a:p>
          <a:p>
            <a:r>
              <a:rPr lang="en-US" dirty="0">
                <a:solidFill>
                  <a:srgbClr val="000000"/>
                </a:solidFill>
                <a:latin typeface="Georgia"/>
              </a:rPr>
              <a:t>Records must be maintained for 3 years from the completion of each event</a:t>
            </a:r>
          </a:p>
          <a:p>
            <a:endParaRPr lang="en-US" dirty="0">
              <a:solidFill>
                <a:srgbClr val="000000"/>
              </a:solidFill>
              <a:latin typeface="Georgia"/>
            </a:endParaRPr>
          </a:p>
          <a:p>
            <a:pPr marL="82153" indent="0">
              <a:buNone/>
            </a:pPr>
            <a:r>
              <a:rPr lang="en-US" u="sng" dirty="0">
                <a:solidFill>
                  <a:srgbClr val="000000"/>
                </a:solidFill>
                <a:latin typeface="Georgia"/>
              </a:rPr>
              <a:t>Elements</a:t>
            </a:r>
            <a:endParaRPr lang="en-US" u="sng" dirty="0">
              <a:latin typeface="Georgia"/>
            </a:endParaRPr>
          </a:p>
          <a:p>
            <a:pPr lvl="1"/>
            <a:r>
              <a:rPr lang="en-US" dirty="0">
                <a:solidFill>
                  <a:srgbClr val="000000"/>
                </a:solidFill>
                <a:latin typeface="Georgia"/>
              </a:rPr>
              <a:t>Beginning and end date of the episodic event</a:t>
            </a:r>
          </a:p>
          <a:p>
            <a:pPr lvl="1"/>
            <a:r>
              <a:rPr lang="en-US" dirty="0">
                <a:solidFill>
                  <a:srgbClr val="000000"/>
                </a:solidFill>
                <a:latin typeface="Georgia"/>
              </a:rPr>
              <a:t>A description of the episodic event</a:t>
            </a:r>
          </a:p>
          <a:p>
            <a:pPr lvl="1"/>
            <a:r>
              <a:rPr lang="en-US" dirty="0">
                <a:solidFill>
                  <a:srgbClr val="000000"/>
                </a:solidFill>
                <a:latin typeface="Georgia"/>
              </a:rPr>
              <a:t>Types of hazardous wastes generated</a:t>
            </a:r>
          </a:p>
          <a:p>
            <a:pPr lvl="1"/>
            <a:r>
              <a:rPr lang="en-US" dirty="0">
                <a:solidFill>
                  <a:srgbClr val="000000"/>
                </a:solidFill>
                <a:latin typeface="Georgia"/>
              </a:rPr>
              <a:t>Quantities of hazardous wastes generated</a:t>
            </a:r>
          </a:p>
          <a:p>
            <a:pPr lvl="1"/>
            <a:r>
              <a:rPr lang="en-US" dirty="0">
                <a:solidFill>
                  <a:srgbClr val="000000"/>
                </a:solidFill>
                <a:latin typeface="Georgia"/>
              </a:rPr>
              <a:t>How the hazardous waste was ultimately managed and the name of the RCRA-designated facility or facilities that received the hazardous waste</a:t>
            </a:r>
          </a:p>
          <a:p>
            <a:pPr lvl="1"/>
            <a:r>
              <a:rPr lang="en-US" dirty="0">
                <a:solidFill>
                  <a:srgbClr val="000000"/>
                </a:solidFill>
                <a:latin typeface="Georgia"/>
              </a:rPr>
              <a:t>Name of the hazardous waste transporter(s)</a:t>
            </a:r>
          </a:p>
          <a:p>
            <a:pPr lvl="1"/>
            <a:r>
              <a:rPr lang="en-US" dirty="0">
                <a:solidFill>
                  <a:srgbClr val="000000"/>
                </a:solidFill>
                <a:latin typeface="Georgia"/>
              </a:rPr>
              <a:t>Approval letter from EPA if a petition was submitted and approved for a second event</a:t>
            </a:r>
          </a:p>
          <a:p>
            <a:endParaRPr lang="en-US" dirty="0">
              <a:solidFill>
                <a:srgbClr val="000000"/>
              </a:solidFill>
              <a:latin typeface="Georgia"/>
            </a:endParaRPr>
          </a:p>
          <a:p>
            <a:r>
              <a:rPr lang="en-US" sz="2000" dirty="0">
                <a:solidFill>
                  <a:srgbClr val="000000"/>
                </a:solidFill>
                <a:latin typeface="Georgia"/>
              </a:rPr>
              <a:t>Copies of the notification form and the hazardous waste manifest cover most of the elements. </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79</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42987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38355" y="483395"/>
            <a:ext cx="8587799" cy="1056709"/>
          </a:xfrm>
        </p:spPr>
        <p:txBody>
          <a:bodyPr/>
          <a:lstStyle/>
          <a:p>
            <a:r>
              <a:rPr lang="en-US" altLang="en-US" dirty="0"/>
              <a:t>Background</a:t>
            </a:r>
            <a:endParaRPr lang="en-US" altLang="en-US" sz="1600" dirty="0"/>
          </a:p>
        </p:txBody>
      </p:sp>
      <p:sp>
        <p:nvSpPr>
          <p:cNvPr id="25603" name="Text Box 4"/>
          <p:cNvSpPr txBox="1">
            <a:spLocks noChangeArrowheads="1"/>
          </p:cNvSpPr>
          <p:nvPr/>
        </p:nvSpPr>
        <p:spPr bwMode="auto">
          <a:xfrm>
            <a:off x="3022473" y="2363393"/>
            <a:ext cx="212750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50" b="1"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Conditionally Exempt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50" b="1"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Small Quantity Generator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5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(CESQG</a:t>
            </a:r>
            <a:r>
              <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a:t>
            </a:r>
          </a:p>
        </p:txBody>
      </p:sp>
      <p:sp>
        <p:nvSpPr>
          <p:cNvPr id="25604" name="Text Box 5"/>
          <p:cNvSpPr txBox="1">
            <a:spLocks noChangeArrowheads="1"/>
          </p:cNvSpPr>
          <p:nvPr/>
        </p:nvSpPr>
        <p:spPr bwMode="auto">
          <a:xfrm>
            <a:off x="3631408" y="3533776"/>
            <a:ext cx="958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35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½ Drum or</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35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27 Gal. Or</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35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220 lbs. Or</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35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100 Kg</a:t>
            </a:r>
          </a:p>
        </p:txBody>
      </p:sp>
      <p:sp>
        <p:nvSpPr>
          <p:cNvPr id="25605" name="Text Box 6"/>
          <p:cNvSpPr txBox="1">
            <a:spLocks noChangeArrowheads="1"/>
          </p:cNvSpPr>
          <p:nvPr/>
        </p:nvSpPr>
        <p:spPr bwMode="auto">
          <a:xfrm>
            <a:off x="5321231" y="2384824"/>
            <a:ext cx="145905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50" b="1"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Small Quantity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50" b="1"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Generator</a:t>
            </a:r>
            <a:r>
              <a:rPr kumimoji="0" lang="en-US" altLang="en-US" sz="135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 (SQG)</a:t>
            </a:r>
          </a:p>
        </p:txBody>
      </p:sp>
      <p:sp>
        <p:nvSpPr>
          <p:cNvPr id="25606" name="Text Box 7"/>
          <p:cNvSpPr txBox="1">
            <a:spLocks noChangeArrowheads="1"/>
          </p:cNvSpPr>
          <p:nvPr/>
        </p:nvSpPr>
        <p:spPr bwMode="auto">
          <a:xfrm>
            <a:off x="7044398" y="2338390"/>
            <a:ext cx="14655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50" b="1"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Large Quantity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50" b="1"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Generator </a:t>
            </a:r>
            <a:r>
              <a:rPr kumimoji="0" lang="en-US" altLang="en-US" sz="135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(LQG)</a:t>
            </a:r>
          </a:p>
        </p:txBody>
      </p:sp>
      <p:sp>
        <p:nvSpPr>
          <p:cNvPr id="25607" name="Text Box 8"/>
          <p:cNvSpPr txBox="1">
            <a:spLocks noChangeArrowheads="1"/>
          </p:cNvSpPr>
          <p:nvPr/>
        </p:nvSpPr>
        <p:spPr bwMode="auto">
          <a:xfrm>
            <a:off x="5330429" y="3798096"/>
            <a:ext cx="14943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50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½ to 5 Drums or</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50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27-275 Gal. Or</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50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220-2200 lbs. Or</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50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100-1000 Kg.</a:t>
            </a:r>
          </a:p>
        </p:txBody>
      </p:sp>
      <p:sp>
        <p:nvSpPr>
          <p:cNvPr id="25608" name="Text Box 9"/>
          <p:cNvSpPr txBox="1">
            <a:spLocks noChangeArrowheads="1"/>
          </p:cNvSpPr>
          <p:nvPr/>
        </p:nvSpPr>
        <p:spPr bwMode="auto">
          <a:xfrm>
            <a:off x="7425929" y="3838577"/>
            <a:ext cx="12073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50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&gt;5 Drums or</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50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&gt;275 Gal. or</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50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&gt;2200 lbs. or</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500" b="0" i="0" u="none" strike="noStrike" kern="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rPr>
              <a:t>&gt;1000 Kg.</a:t>
            </a:r>
          </a:p>
        </p:txBody>
      </p:sp>
      <p:graphicFrame>
        <p:nvGraphicFramePr>
          <p:cNvPr id="25609" name="Object 11"/>
          <p:cNvGraphicFramePr>
            <a:graphicFrameLocks noChangeAspect="1"/>
          </p:cNvGraphicFramePr>
          <p:nvPr/>
        </p:nvGraphicFramePr>
        <p:xfrm>
          <a:off x="3885010" y="3050381"/>
          <a:ext cx="514350" cy="514350"/>
        </p:xfrm>
        <a:graphic>
          <a:graphicData uri="http://schemas.openxmlformats.org/presentationml/2006/ole">
            <mc:AlternateContent xmlns:mc="http://schemas.openxmlformats.org/markup-compatibility/2006">
              <mc:Choice xmlns:v="urn:schemas-microsoft-com:vml" Requires="v">
                <p:oleObj spid="_x0000_s42083" name="Drawing" r:id="rId4" imgW="845066" imgH="864158" progId="">
                  <p:embed/>
                </p:oleObj>
              </mc:Choice>
              <mc:Fallback>
                <p:oleObj name="Drawing" r:id="rId4" imgW="845066" imgH="864158" progId="">
                  <p:embed/>
                  <p:pic>
                    <p:nvPicPr>
                      <p:cNvPr id="25609"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5010" y="3050381"/>
                        <a:ext cx="5143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0" name="Object 12"/>
          <p:cNvGraphicFramePr>
            <a:graphicFrameLocks noChangeAspect="1"/>
          </p:cNvGraphicFramePr>
          <p:nvPr/>
        </p:nvGraphicFramePr>
        <p:xfrm>
          <a:off x="4981575" y="3093244"/>
          <a:ext cx="514350" cy="457200"/>
        </p:xfrm>
        <a:graphic>
          <a:graphicData uri="http://schemas.openxmlformats.org/presentationml/2006/ole">
            <mc:AlternateContent xmlns:mc="http://schemas.openxmlformats.org/markup-compatibility/2006">
              <mc:Choice xmlns:v="urn:schemas-microsoft-com:vml" Requires="v">
                <p:oleObj spid="_x0000_s42084" name="Drawing" r:id="rId6" imgW="845066" imgH="864158" progId="">
                  <p:embed/>
                </p:oleObj>
              </mc:Choice>
              <mc:Fallback>
                <p:oleObj name="Drawing" r:id="rId6" imgW="845066" imgH="864158" progId="">
                  <p:embed/>
                  <p:pic>
                    <p:nvPicPr>
                      <p:cNvPr id="2561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1575" y="3093244"/>
                        <a:ext cx="514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1" name="Object 13"/>
          <p:cNvGraphicFramePr>
            <a:graphicFrameLocks noChangeAspect="1"/>
          </p:cNvGraphicFramePr>
          <p:nvPr/>
        </p:nvGraphicFramePr>
        <p:xfrm>
          <a:off x="5388769" y="3165874"/>
          <a:ext cx="547688" cy="310753"/>
        </p:xfrm>
        <a:graphic>
          <a:graphicData uri="http://schemas.openxmlformats.org/presentationml/2006/ole">
            <mc:AlternateContent xmlns:mc="http://schemas.openxmlformats.org/markup-compatibility/2006">
              <mc:Choice xmlns:v="urn:schemas-microsoft-com:vml" Requires="v">
                <p:oleObj spid="_x0000_s42085" name="Drawing" r:id="rId8" imgW="729713" imgH="415545" progId="">
                  <p:embed/>
                </p:oleObj>
              </mc:Choice>
              <mc:Fallback>
                <p:oleObj name="Drawing" r:id="rId8" imgW="729713" imgH="415545" progId="">
                  <p:embed/>
                  <p:pic>
                    <p:nvPicPr>
                      <p:cNvPr id="25611"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8769" y="3165874"/>
                        <a:ext cx="547688" cy="31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2" name="Object 14"/>
          <p:cNvGraphicFramePr>
            <a:graphicFrameLocks noChangeAspect="1"/>
          </p:cNvGraphicFramePr>
          <p:nvPr/>
        </p:nvGraphicFramePr>
        <p:xfrm>
          <a:off x="5878116" y="2915841"/>
          <a:ext cx="400050" cy="628650"/>
        </p:xfrm>
        <a:graphic>
          <a:graphicData uri="http://schemas.openxmlformats.org/presentationml/2006/ole">
            <mc:AlternateContent xmlns:mc="http://schemas.openxmlformats.org/markup-compatibility/2006">
              <mc:Choice xmlns:v="urn:schemas-microsoft-com:vml" Requires="v">
                <p:oleObj spid="_x0000_s42086" name="Drawing" r:id="rId10" imgW="895308" imgH="1261068" progId="">
                  <p:embed/>
                </p:oleObj>
              </mc:Choice>
              <mc:Fallback>
                <p:oleObj name="Drawing" r:id="rId10" imgW="895308" imgH="1261068" progId="">
                  <p:embed/>
                  <p:pic>
                    <p:nvPicPr>
                      <p:cNvPr id="25612"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8116" y="2915841"/>
                        <a:ext cx="400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3" name="Object 15"/>
          <p:cNvGraphicFramePr>
            <a:graphicFrameLocks noChangeAspect="1"/>
          </p:cNvGraphicFramePr>
          <p:nvPr/>
        </p:nvGraphicFramePr>
        <p:xfrm>
          <a:off x="6192441" y="2902744"/>
          <a:ext cx="400050" cy="628650"/>
        </p:xfrm>
        <a:graphic>
          <a:graphicData uri="http://schemas.openxmlformats.org/presentationml/2006/ole">
            <mc:AlternateContent xmlns:mc="http://schemas.openxmlformats.org/markup-compatibility/2006">
              <mc:Choice xmlns:v="urn:schemas-microsoft-com:vml" Requires="v">
                <p:oleObj spid="_x0000_s42087" name="Drawing" r:id="rId12" imgW="895308" imgH="1261068" progId="">
                  <p:embed/>
                </p:oleObj>
              </mc:Choice>
              <mc:Fallback>
                <p:oleObj name="Drawing" r:id="rId12" imgW="895308" imgH="1261068" progId="">
                  <p:embed/>
                  <p:pic>
                    <p:nvPicPr>
                      <p:cNvPr id="25613"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2441" y="2902744"/>
                        <a:ext cx="400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4" name="Object 16"/>
          <p:cNvGraphicFramePr>
            <a:graphicFrameLocks noChangeAspect="1"/>
          </p:cNvGraphicFramePr>
          <p:nvPr/>
        </p:nvGraphicFramePr>
        <p:xfrm>
          <a:off x="6446044" y="2936081"/>
          <a:ext cx="400050" cy="628650"/>
        </p:xfrm>
        <a:graphic>
          <a:graphicData uri="http://schemas.openxmlformats.org/presentationml/2006/ole">
            <mc:AlternateContent xmlns:mc="http://schemas.openxmlformats.org/markup-compatibility/2006">
              <mc:Choice xmlns:v="urn:schemas-microsoft-com:vml" Requires="v">
                <p:oleObj spid="_x0000_s42088" name="Drawing" r:id="rId13" imgW="895308" imgH="1261068" progId="">
                  <p:embed/>
                </p:oleObj>
              </mc:Choice>
              <mc:Fallback>
                <p:oleObj name="Drawing" r:id="rId13" imgW="895308" imgH="1261068" progId="">
                  <p:embed/>
                  <p:pic>
                    <p:nvPicPr>
                      <p:cNvPr id="25614"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6044" y="2936081"/>
                        <a:ext cx="400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5" name="Object 17"/>
          <p:cNvGraphicFramePr>
            <a:graphicFrameLocks noChangeAspect="1"/>
          </p:cNvGraphicFramePr>
          <p:nvPr/>
        </p:nvGraphicFramePr>
        <p:xfrm>
          <a:off x="6036469" y="3224213"/>
          <a:ext cx="400050" cy="628650"/>
        </p:xfrm>
        <a:graphic>
          <a:graphicData uri="http://schemas.openxmlformats.org/presentationml/2006/ole">
            <mc:AlternateContent xmlns:mc="http://schemas.openxmlformats.org/markup-compatibility/2006">
              <mc:Choice xmlns:v="urn:schemas-microsoft-com:vml" Requires="v">
                <p:oleObj spid="_x0000_s42089" name="Drawing" r:id="rId14" imgW="895308" imgH="1261068" progId="">
                  <p:embed/>
                </p:oleObj>
              </mc:Choice>
              <mc:Fallback>
                <p:oleObj name="Drawing" r:id="rId14" imgW="895308" imgH="1261068" progId="">
                  <p:embed/>
                  <p:pic>
                    <p:nvPicPr>
                      <p:cNvPr id="25615"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6469" y="3224213"/>
                        <a:ext cx="400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6" name="Object 18"/>
          <p:cNvGraphicFramePr>
            <a:graphicFrameLocks noChangeAspect="1"/>
          </p:cNvGraphicFramePr>
          <p:nvPr/>
        </p:nvGraphicFramePr>
        <p:xfrm>
          <a:off x="6351985" y="3268266"/>
          <a:ext cx="400050" cy="628650"/>
        </p:xfrm>
        <a:graphic>
          <a:graphicData uri="http://schemas.openxmlformats.org/presentationml/2006/ole">
            <mc:AlternateContent xmlns:mc="http://schemas.openxmlformats.org/markup-compatibility/2006">
              <mc:Choice xmlns:v="urn:schemas-microsoft-com:vml" Requires="v">
                <p:oleObj spid="_x0000_s42090" name="Drawing" r:id="rId15" imgW="895308" imgH="1261068" progId="">
                  <p:embed/>
                </p:oleObj>
              </mc:Choice>
              <mc:Fallback>
                <p:oleObj name="Drawing" r:id="rId15" imgW="895308" imgH="1261068" progId="">
                  <p:embed/>
                  <p:pic>
                    <p:nvPicPr>
                      <p:cNvPr id="25616"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51985" y="3268266"/>
                        <a:ext cx="400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7" name="Object 19"/>
          <p:cNvGraphicFramePr>
            <a:graphicFrameLocks noChangeAspect="1"/>
          </p:cNvGraphicFramePr>
          <p:nvPr/>
        </p:nvGraphicFramePr>
        <p:xfrm>
          <a:off x="7225904" y="2909888"/>
          <a:ext cx="400050" cy="628650"/>
        </p:xfrm>
        <a:graphic>
          <a:graphicData uri="http://schemas.openxmlformats.org/presentationml/2006/ole">
            <mc:AlternateContent xmlns:mc="http://schemas.openxmlformats.org/markup-compatibility/2006">
              <mc:Choice xmlns:v="urn:schemas-microsoft-com:vml" Requires="v">
                <p:oleObj spid="_x0000_s42091" name="Drawing" r:id="rId16" imgW="895308" imgH="1261068" progId="">
                  <p:embed/>
                </p:oleObj>
              </mc:Choice>
              <mc:Fallback>
                <p:oleObj name="Drawing" r:id="rId16" imgW="895308" imgH="1261068" progId="">
                  <p:embed/>
                  <p:pic>
                    <p:nvPicPr>
                      <p:cNvPr id="25617"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25904" y="2909888"/>
                        <a:ext cx="400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8" name="Object 20"/>
          <p:cNvGraphicFramePr>
            <a:graphicFrameLocks noChangeAspect="1"/>
          </p:cNvGraphicFramePr>
          <p:nvPr/>
        </p:nvGraphicFramePr>
        <p:xfrm>
          <a:off x="7618810" y="2905125"/>
          <a:ext cx="400050" cy="628650"/>
        </p:xfrm>
        <a:graphic>
          <a:graphicData uri="http://schemas.openxmlformats.org/presentationml/2006/ole">
            <mc:AlternateContent xmlns:mc="http://schemas.openxmlformats.org/markup-compatibility/2006">
              <mc:Choice xmlns:v="urn:schemas-microsoft-com:vml" Requires="v">
                <p:oleObj spid="_x0000_s42092" name="Drawing" r:id="rId17" imgW="895308" imgH="1261068" progId="">
                  <p:embed/>
                </p:oleObj>
              </mc:Choice>
              <mc:Fallback>
                <p:oleObj name="Drawing" r:id="rId17" imgW="895308" imgH="1261068" progId="">
                  <p:embed/>
                  <p:pic>
                    <p:nvPicPr>
                      <p:cNvPr id="25618"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18810" y="2905125"/>
                        <a:ext cx="400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9" name="Object 21"/>
          <p:cNvGraphicFramePr>
            <a:graphicFrameLocks noChangeAspect="1"/>
          </p:cNvGraphicFramePr>
          <p:nvPr/>
        </p:nvGraphicFramePr>
        <p:xfrm>
          <a:off x="8035529" y="2905125"/>
          <a:ext cx="400050" cy="628650"/>
        </p:xfrm>
        <a:graphic>
          <a:graphicData uri="http://schemas.openxmlformats.org/presentationml/2006/ole">
            <mc:AlternateContent xmlns:mc="http://schemas.openxmlformats.org/markup-compatibility/2006">
              <mc:Choice xmlns:v="urn:schemas-microsoft-com:vml" Requires="v">
                <p:oleObj spid="_x0000_s42093" name="Drawing" r:id="rId18" imgW="895308" imgH="1261068" progId="">
                  <p:embed/>
                </p:oleObj>
              </mc:Choice>
              <mc:Fallback>
                <p:oleObj name="Drawing" r:id="rId18" imgW="895308" imgH="1261068" progId="">
                  <p:embed/>
                  <p:pic>
                    <p:nvPicPr>
                      <p:cNvPr id="25619"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35529" y="2905125"/>
                        <a:ext cx="400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20" name="Object 22"/>
          <p:cNvGraphicFramePr>
            <a:graphicFrameLocks noChangeAspect="1"/>
          </p:cNvGraphicFramePr>
          <p:nvPr/>
        </p:nvGraphicFramePr>
        <p:xfrm>
          <a:off x="7412831" y="3221831"/>
          <a:ext cx="400050" cy="628650"/>
        </p:xfrm>
        <a:graphic>
          <a:graphicData uri="http://schemas.openxmlformats.org/presentationml/2006/ole">
            <mc:AlternateContent xmlns:mc="http://schemas.openxmlformats.org/markup-compatibility/2006">
              <mc:Choice xmlns:v="urn:schemas-microsoft-com:vml" Requires="v">
                <p:oleObj spid="_x0000_s42094" name="Drawing" r:id="rId19" imgW="895308" imgH="1261068" progId="">
                  <p:embed/>
                </p:oleObj>
              </mc:Choice>
              <mc:Fallback>
                <p:oleObj name="Drawing" r:id="rId19" imgW="895308" imgH="1261068" progId="">
                  <p:embed/>
                  <p:pic>
                    <p:nvPicPr>
                      <p:cNvPr id="2562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2831" y="3221831"/>
                        <a:ext cx="400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21" name="Object 23"/>
          <p:cNvGraphicFramePr>
            <a:graphicFrameLocks noChangeAspect="1"/>
          </p:cNvGraphicFramePr>
          <p:nvPr/>
        </p:nvGraphicFramePr>
        <p:xfrm>
          <a:off x="7893844" y="3193256"/>
          <a:ext cx="400050" cy="628650"/>
        </p:xfrm>
        <a:graphic>
          <a:graphicData uri="http://schemas.openxmlformats.org/presentationml/2006/ole">
            <mc:AlternateContent xmlns:mc="http://schemas.openxmlformats.org/markup-compatibility/2006">
              <mc:Choice xmlns:v="urn:schemas-microsoft-com:vml" Requires="v">
                <p:oleObj spid="_x0000_s42095" name="Drawing" r:id="rId20" imgW="895308" imgH="1261068" progId="">
                  <p:embed/>
                </p:oleObj>
              </mc:Choice>
              <mc:Fallback>
                <p:oleObj name="Drawing" r:id="rId20" imgW="895308" imgH="1261068" progId="">
                  <p:embed/>
                  <p:pic>
                    <p:nvPicPr>
                      <p:cNvPr id="25621"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93844" y="3193256"/>
                        <a:ext cx="400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22" name="Object 24"/>
          <p:cNvGraphicFramePr>
            <a:graphicFrameLocks noChangeAspect="1"/>
          </p:cNvGraphicFramePr>
          <p:nvPr/>
        </p:nvGraphicFramePr>
        <p:xfrm>
          <a:off x="8365331" y="3074194"/>
          <a:ext cx="547688" cy="310754"/>
        </p:xfrm>
        <a:graphic>
          <a:graphicData uri="http://schemas.openxmlformats.org/presentationml/2006/ole">
            <mc:AlternateContent xmlns:mc="http://schemas.openxmlformats.org/markup-compatibility/2006">
              <mc:Choice xmlns:v="urn:schemas-microsoft-com:vml" Requires="v">
                <p:oleObj spid="_x0000_s42096" name="Drawing" r:id="rId21" imgW="729713" imgH="415545" progId="">
                  <p:embed/>
                </p:oleObj>
              </mc:Choice>
              <mc:Fallback>
                <p:oleObj name="Drawing" r:id="rId21" imgW="729713" imgH="415545" progId="">
                  <p:embed/>
                  <p:pic>
                    <p:nvPicPr>
                      <p:cNvPr id="25622"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5331" y="3074194"/>
                        <a:ext cx="547688" cy="31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Content Placeholder 1"/>
          <p:cNvSpPr>
            <a:spLocks noGrp="1"/>
          </p:cNvSpPr>
          <p:nvPr>
            <p:ph idx="1"/>
          </p:nvPr>
        </p:nvSpPr>
        <p:spPr>
          <a:xfrm>
            <a:off x="3045619" y="1813322"/>
            <a:ext cx="6172200" cy="3652838"/>
          </a:xfrm>
        </p:spPr>
        <p:txBody>
          <a:bodyPr/>
          <a:lstStyle/>
          <a:p>
            <a:pPr marL="0" indent="0">
              <a:buNone/>
              <a:defRPr/>
            </a:pPr>
            <a:r>
              <a:rPr lang="en-US" sz="1500" dirty="0"/>
              <a:t>To determine your generator category, count all waste generated </a:t>
            </a:r>
            <a:r>
              <a:rPr lang="en-US" sz="1500" u="sng" dirty="0"/>
              <a:t>in a calendar month:</a:t>
            </a:r>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a:buFontTx/>
              <a:buNone/>
              <a:defRPr/>
            </a:pPr>
            <a:endParaRPr lang="en-US" dirty="0"/>
          </a:p>
          <a:p>
            <a:pPr marL="0" indent="0">
              <a:buNone/>
              <a:defRPr/>
            </a:pPr>
            <a:endParaRPr lang="en-US" dirty="0"/>
          </a:p>
          <a:p>
            <a:pPr marL="0" indent="0">
              <a:buNone/>
              <a:defRPr/>
            </a:pPr>
            <a:r>
              <a:rPr lang="en-US" dirty="0"/>
              <a:t>Key: 55 Gallon Drum = 440 lbs. = 200 Kg.</a:t>
            </a:r>
          </a:p>
          <a:p>
            <a:pPr marL="0" indent="0">
              <a:buNone/>
              <a:defRPr/>
            </a:pPr>
            <a:endParaRPr lang="en-US" dirty="0"/>
          </a:p>
          <a:p>
            <a:pPr marL="0" indent="0">
              <a:buNone/>
              <a:defRPr/>
            </a:pPr>
            <a:endParaRPr lang="en-US" dirty="0"/>
          </a:p>
        </p:txBody>
      </p:sp>
      <p:sp>
        <p:nvSpPr>
          <p:cNvPr id="5" name="Rectangle 4"/>
          <p:cNvSpPr/>
          <p:nvPr/>
        </p:nvSpPr>
        <p:spPr>
          <a:xfrm>
            <a:off x="3022473" y="2423027"/>
            <a:ext cx="2127506" cy="596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3020680" y="2442284"/>
            <a:ext cx="1936431"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Very Small Quantity Generator </a:t>
            </a:r>
            <a:r>
              <a:rPr kumimoji="0" lang="en-US" sz="1200" b="0" i="0" u="none" strike="noStrike" kern="0" cap="none" spc="0" normalizeH="0" baseline="0" noProof="0" dirty="0">
                <a:ln>
                  <a:noFill/>
                </a:ln>
                <a:solidFill>
                  <a:sysClr val="windowText" lastClr="000000"/>
                </a:solidFill>
                <a:effectLst/>
                <a:uLnTx/>
                <a:uFillTx/>
              </a:rPr>
              <a:t>(VSQG) </a:t>
            </a:r>
          </a:p>
        </p:txBody>
      </p:sp>
      <p:sp>
        <p:nvSpPr>
          <p:cNvPr id="26" name="Slide Number Placeholder 5"/>
          <p:cNvSpPr>
            <a:spLocks noGrp="1"/>
          </p:cNvSpPr>
          <p:nvPr>
            <p:ph type="sldNum" sz="quarter" idx="12"/>
          </p:nvPr>
        </p:nvSpPr>
        <p:spPr>
          <a:xfrm>
            <a:off x="10898717" y="1588"/>
            <a:ext cx="1016000" cy="366712"/>
          </a:xfrm>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84D4D554-6504-4F2E-8661-20A280321E04}"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5416867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Episodic Generation </a:t>
            </a:r>
            <a:endParaRPr lang="en-US"/>
          </a:p>
        </p:txBody>
      </p:sp>
      <p:sp>
        <p:nvSpPr>
          <p:cNvPr id="3" name="Content Placeholder 2"/>
          <p:cNvSpPr>
            <a:spLocks noGrp="1"/>
          </p:cNvSpPr>
          <p:nvPr>
            <p:ph idx="1"/>
          </p:nvPr>
        </p:nvSpPr>
        <p:spPr>
          <a:xfrm>
            <a:off x="609600" y="1414416"/>
            <a:ext cx="10972800" cy="5367384"/>
          </a:xfrm>
        </p:spPr>
        <p:txBody>
          <a:bodyPr/>
          <a:lstStyle/>
          <a:p>
            <a:pPr marL="82153" indent="0">
              <a:buNone/>
            </a:pPr>
            <a:r>
              <a:rPr lang="en-US" sz="2000" dirty="0">
                <a:solidFill>
                  <a:srgbClr val="000000"/>
                </a:solidFill>
                <a:latin typeface="Georgia"/>
              </a:rPr>
              <a:t>Petition for a Second Event</a:t>
            </a:r>
          </a:p>
          <a:p>
            <a:r>
              <a:rPr lang="en-US" sz="1800" dirty="0">
                <a:solidFill>
                  <a:srgbClr val="000000"/>
                </a:solidFill>
                <a:latin typeface="Georgia"/>
              </a:rPr>
              <a:t>If petition is approved, total of one planned and one unplanned event per calendar year</a:t>
            </a:r>
          </a:p>
          <a:p>
            <a:pPr marL="82153" indent="0">
              <a:buNone/>
            </a:pPr>
            <a:r>
              <a:rPr lang="en-US" sz="1800" u="sng" dirty="0">
                <a:solidFill>
                  <a:srgbClr val="000000"/>
                </a:solidFill>
                <a:latin typeface="Georgia"/>
              </a:rPr>
              <a:t>Petition requirements</a:t>
            </a:r>
          </a:p>
          <a:p>
            <a:pPr lvl="1"/>
            <a:r>
              <a:rPr lang="en-US" sz="1800" dirty="0">
                <a:solidFill>
                  <a:srgbClr val="000000"/>
                </a:solidFill>
                <a:latin typeface="Georgia"/>
              </a:rPr>
              <a:t>Made in writing</a:t>
            </a:r>
          </a:p>
          <a:p>
            <a:pPr lvl="1"/>
            <a:r>
              <a:rPr lang="en-US" sz="1800" dirty="0">
                <a:solidFill>
                  <a:srgbClr val="000000"/>
                </a:solidFill>
                <a:latin typeface="Georgia"/>
              </a:rPr>
              <a:t>Include reason for the event; nature of the event; estimated amount of hazardous waste to be managed; how the waste will be managed; estimated length of the episodic event; and  information about the previous event in the calendar year</a:t>
            </a:r>
          </a:p>
          <a:p>
            <a:pPr marL="82153" indent="0">
              <a:buNone/>
            </a:pPr>
            <a:r>
              <a:rPr lang="en-US" sz="1800" u="sng" dirty="0">
                <a:solidFill>
                  <a:srgbClr val="000000"/>
                </a:solidFill>
                <a:latin typeface="Georgia"/>
              </a:rPr>
              <a:t>Planned event</a:t>
            </a:r>
          </a:p>
          <a:p>
            <a:pPr lvl="1"/>
            <a:r>
              <a:rPr lang="en-US" sz="1800" dirty="0">
                <a:solidFill>
                  <a:srgbClr val="000000"/>
                </a:solidFill>
                <a:latin typeface="Georgia"/>
              </a:rPr>
              <a:t>Petition submitted to EPA/authorized state 30 or more days prior to the event</a:t>
            </a:r>
          </a:p>
          <a:p>
            <a:pPr lvl="1"/>
            <a:r>
              <a:rPr lang="en-US" sz="1800" dirty="0">
                <a:solidFill>
                  <a:srgbClr val="000000"/>
                </a:solidFill>
                <a:latin typeface="Georgia"/>
              </a:rPr>
              <a:t>Generator may not manage hazardous waste from a planned second episodic event under subpart L until approval is received on its petition</a:t>
            </a:r>
          </a:p>
          <a:p>
            <a:pPr marL="82153" indent="0">
              <a:buNone/>
            </a:pPr>
            <a:r>
              <a:rPr lang="en-US" sz="1800" u="sng" dirty="0">
                <a:solidFill>
                  <a:srgbClr val="000000"/>
                </a:solidFill>
                <a:latin typeface="Georgia"/>
              </a:rPr>
              <a:t>Unplanned event</a:t>
            </a:r>
          </a:p>
          <a:p>
            <a:pPr lvl="1"/>
            <a:r>
              <a:rPr lang="en-US" sz="1800" dirty="0">
                <a:solidFill>
                  <a:srgbClr val="000000"/>
                </a:solidFill>
                <a:latin typeface="Georgia"/>
              </a:rPr>
              <a:t>EPA/authorized state must be notified within 72 hours by phone or email, followed by submittal of 8700-12 and an indication that this is a petition for a second event</a:t>
            </a:r>
          </a:p>
          <a:p>
            <a:pPr lvl="1"/>
            <a:r>
              <a:rPr lang="en-US" sz="1800" dirty="0">
                <a:solidFill>
                  <a:srgbClr val="000000"/>
                </a:solidFill>
                <a:latin typeface="Georgia"/>
              </a:rPr>
              <a:t>Generators can manage hazardous waste from an unplanned second episodic event under subpart L while waiting for approval of its petition</a:t>
            </a:r>
          </a:p>
          <a:p>
            <a:pPr lvl="1"/>
            <a:r>
              <a:rPr lang="en-US" sz="1800" dirty="0">
                <a:solidFill>
                  <a:srgbClr val="000000"/>
                </a:solidFill>
                <a:latin typeface="Georgia"/>
              </a:rPr>
              <a:t>If a petition is denied, generator must start managing hazardous waste under the conditions for the applicable generator category.</a:t>
            </a:r>
          </a:p>
          <a:p>
            <a:pPr lvl="1"/>
            <a:endParaRPr lang="en-US" sz="1800" dirty="0">
              <a:solidFill>
                <a:srgbClr val="000000"/>
              </a:solidFill>
              <a:latin typeface="Georgia"/>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80</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6701375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Episodic Generation – Example 1</a:t>
            </a:r>
          </a:p>
        </p:txBody>
      </p:sp>
      <p:sp>
        <p:nvSpPr>
          <p:cNvPr id="3" name="Content Placeholder 2"/>
          <p:cNvSpPr>
            <a:spLocks noGrp="1"/>
          </p:cNvSpPr>
          <p:nvPr>
            <p:ph idx="1"/>
          </p:nvPr>
        </p:nvSpPr>
        <p:spPr>
          <a:xfrm>
            <a:off x="609600" y="1479884"/>
            <a:ext cx="10972800" cy="5301916"/>
          </a:xfrm>
        </p:spPr>
        <p:txBody>
          <a:bodyPr/>
          <a:lstStyle/>
          <a:p>
            <a:r>
              <a:rPr lang="en-US" sz="2400" b="1" dirty="0"/>
              <a:t>Planned event</a:t>
            </a:r>
            <a:r>
              <a:rPr lang="en-US" sz="2400" dirty="0"/>
              <a:t>: In early 2018, an SQG plans a maintenance project in the fall and anticipates they are likely to exceed the SQG limit of 1000 kg in October 2018. </a:t>
            </a:r>
          </a:p>
          <a:p>
            <a:endParaRPr lang="en-US" sz="2400" dirty="0"/>
          </a:p>
          <a:p>
            <a:r>
              <a:rPr lang="en-US" sz="2400" dirty="0"/>
              <a:t>The event starts September 17, 2018, and is scheduled to be completed by November 5, 2018. Sixty days are over on November 16, 2018. </a:t>
            </a:r>
          </a:p>
          <a:p>
            <a:pPr lvl="1"/>
            <a:r>
              <a:rPr lang="en-US" sz="2000" dirty="0"/>
              <a:t>This CAN be an EPISODIC EVENT! </a:t>
            </a:r>
          </a:p>
          <a:p>
            <a:r>
              <a:rPr lang="en-US" sz="2400" dirty="0"/>
              <a:t>Preparation: </a:t>
            </a:r>
          </a:p>
          <a:p>
            <a:pPr lvl="1"/>
            <a:r>
              <a:rPr lang="en-US" sz="2000" dirty="0"/>
              <a:t>SQG identifies waste codes for waste to be generated and estimates waste amounts</a:t>
            </a:r>
          </a:p>
          <a:p>
            <a:pPr lvl="1"/>
            <a:r>
              <a:rPr lang="en-US" sz="2000" dirty="0"/>
              <a:t>SQG notifies state before August 18, 2018, using the Site ID form (30 days before the event begins)</a:t>
            </a:r>
          </a:p>
          <a:p>
            <a:pPr lvl="1"/>
            <a:r>
              <a:rPr lang="en-US" sz="2000" dirty="0"/>
              <a:t>SQG sets up contracts and plans for waste transport and management. All waste must be off site by November 16th. </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3237643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Episodic Generation – Example 1 (continued)</a:t>
            </a:r>
          </a:p>
        </p:txBody>
      </p:sp>
      <p:sp>
        <p:nvSpPr>
          <p:cNvPr id="3" name="Content Placeholder 2"/>
          <p:cNvSpPr>
            <a:spLocks noGrp="1"/>
          </p:cNvSpPr>
          <p:nvPr>
            <p:ph idx="1"/>
          </p:nvPr>
        </p:nvSpPr>
        <p:spPr>
          <a:xfrm>
            <a:off x="609600" y="1479884"/>
            <a:ext cx="10972800" cy="5301916"/>
          </a:xfrm>
        </p:spPr>
        <p:txBody>
          <a:bodyPr/>
          <a:lstStyle/>
          <a:p>
            <a:r>
              <a:rPr lang="en-US" sz="2000" b="1" dirty="0"/>
              <a:t>Planned event</a:t>
            </a:r>
            <a:r>
              <a:rPr lang="en-US" sz="2000" dirty="0"/>
              <a:t>: In early 2018, an SQG plans a maintenance project in the fall and anticipates they are likely to exceed the SQG limit of 1000 kg in October 2018. </a:t>
            </a:r>
          </a:p>
          <a:p>
            <a:endParaRPr lang="en-US" sz="2000" dirty="0"/>
          </a:p>
          <a:p>
            <a:r>
              <a:rPr lang="en-US" sz="2000" dirty="0"/>
              <a:t>Event: </a:t>
            </a:r>
          </a:p>
          <a:p>
            <a:pPr lvl="1"/>
            <a:r>
              <a:rPr lang="en-US" sz="1800" dirty="0"/>
              <a:t>SQG completes maintenance project, manages the hazardous waste under 262.16 standards and sends all waste for hazardous waste management.</a:t>
            </a:r>
          </a:p>
          <a:p>
            <a:pPr lvl="1"/>
            <a:r>
              <a:rPr lang="en-US" sz="1800" dirty="0"/>
              <a:t>(If the event or waste management runs past November 16th, the SQG must begin operating as an LQG) </a:t>
            </a:r>
          </a:p>
          <a:p>
            <a:r>
              <a:rPr lang="en-US" sz="2000" dirty="0"/>
              <a:t>After Event: </a:t>
            </a:r>
          </a:p>
          <a:p>
            <a:pPr lvl="1"/>
            <a:r>
              <a:rPr lang="en-US" sz="1800" dirty="0"/>
              <a:t>SQG maintains records for the event for 3 years (a description of the event and notifications &amp; manifests).</a:t>
            </a:r>
          </a:p>
          <a:p>
            <a:pPr lvl="1"/>
            <a:r>
              <a:rPr lang="en-US" sz="1800" dirty="0"/>
              <a:t>If SQG has ANOTHER unplanned episodic event in 2018 after the maintenance project is over, it has to petition the state for a second event.</a:t>
            </a:r>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82</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4423017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018674"/>
          </a:xfrm>
        </p:spPr>
        <p:txBody>
          <a:bodyPr/>
          <a:lstStyle/>
          <a:p>
            <a:r>
              <a:rPr lang="en-US" dirty="0"/>
              <a:t>Episodic Generation – Example 2</a:t>
            </a:r>
          </a:p>
        </p:txBody>
      </p:sp>
      <p:sp>
        <p:nvSpPr>
          <p:cNvPr id="3" name="Content Placeholder 2"/>
          <p:cNvSpPr>
            <a:spLocks noGrp="1"/>
          </p:cNvSpPr>
          <p:nvPr>
            <p:ph idx="1"/>
          </p:nvPr>
        </p:nvSpPr>
        <p:spPr>
          <a:xfrm>
            <a:off x="609600" y="1371600"/>
            <a:ext cx="10972800" cy="5410200"/>
          </a:xfrm>
        </p:spPr>
        <p:txBody>
          <a:bodyPr/>
          <a:lstStyle/>
          <a:p>
            <a:r>
              <a:rPr lang="en-US" sz="2000" b="1" dirty="0"/>
              <a:t>Unplanned event</a:t>
            </a:r>
            <a:r>
              <a:rPr lang="en-US" sz="2000" dirty="0"/>
              <a:t>: In March 2018, a VSQG experiences a storm that causes a spill of product, and they expect the clean up will cause them to exceed the 100 kg limit for March and April, 2018. </a:t>
            </a:r>
          </a:p>
          <a:p>
            <a:pPr marL="82153" indent="0">
              <a:buNone/>
            </a:pPr>
            <a:endParaRPr lang="en-US" sz="2000" dirty="0"/>
          </a:p>
          <a:p>
            <a:r>
              <a:rPr lang="en-US" sz="2000" dirty="0"/>
              <a:t>The storm occurs on March 8. This is the first day of the event. The VSQG isn’t sure if spilled chemicals are hazardous waste but they suspect they may be. Sixty days are over on May 7, 2018. </a:t>
            </a:r>
          </a:p>
          <a:p>
            <a:pPr lvl="1"/>
            <a:r>
              <a:rPr lang="en-US" sz="2000" dirty="0"/>
              <a:t>This CAN be an EPISODIC EVENT! </a:t>
            </a:r>
          </a:p>
        </p:txBody>
      </p:sp>
      <p:sp>
        <p:nvSpPr>
          <p:cNvPr id="4" name="Slide Number Placeholder 3"/>
          <p:cNvSpPr>
            <a:spLocks noGrp="1"/>
          </p:cNvSpPr>
          <p:nvPr>
            <p:ph type="sldNum" sz="quarter" idx="12"/>
          </p:nvPr>
        </p:nvSpPr>
        <p:spPr/>
        <p:txBody>
          <a:bodyPr/>
          <a:lstStyle/>
          <a:p>
            <a:pPr>
              <a:defRPr/>
            </a:pPr>
            <a:fld id="{5A8ADD7E-9AF2-417D-B7EA-87A4DF7386C8}" type="slidenum">
              <a:rPr lang="en-US" altLang="en-US" smtClean="0"/>
              <a:pPr>
                <a:defRPr/>
              </a:pPr>
              <a:t>83</a:t>
            </a:fld>
            <a:endParaRPr lang="en-US" altLang="en-US"/>
          </a:p>
        </p:txBody>
      </p:sp>
    </p:spTree>
    <p:extLst>
      <p:ext uri="{BB962C8B-B14F-4D97-AF65-F5344CB8AC3E}">
        <p14:creationId xmlns:p14="http://schemas.microsoft.com/office/powerpoint/2010/main" val="36884461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018674"/>
          </a:xfrm>
        </p:spPr>
        <p:txBody>
          <a:bodyPr/>
          <a:lstStyle/>
          <a:p>
            <a:r>
              <a:rPr lang="en-US" dirty="0"/>
              <a:t>Episodic Generation – Example 2 (continued)</a:t>
            </a:r>
          </a:p>
        </p:txBody>
      </p:sp>
      <p:sp>
        <p:nvSpPr>
          <p:cNvPr id="3" name="Content Placeholder 2"/>
          <p:cNvSpPr>
            <a:spLocks noGrp="1"/>
          </p:cNvSpPr>
          <p:nvPr>
            <p:ph idx="1"/>
          </p:nvPr>
        </p:nvSpPr>
        <p:spPr>
          <a:xfrm>
            <a:off x="609600" y="1371600"/>
            <a:ext cx="10972800" cy="5410200"/>
          </a:xfrm>
        </p:spPr>
        <p:txBody>
          <a:bodyPr/>
          <a:lstStyle/>
          <a:p>
            <a:r>
              <a:rPr lang="en-US" sz="1800" b="1" dirty="0"/>
              <a:t>Unplanned event</a:t>
            </a:r>
            <a:r>
              <a:rPr lang="en-US" sz="1800" dirty="0"/>
              <a:t>: In March 2018, a VSQG experiences a storm that causes a spill of product, and they expect the clean up will cause them to exceed the 100 kg limit for March and April, 2018.</a:t>
            </a:r>
          </a:p>
          <a:p>
            <a:pPr marL="82153" indent="0">
              <a:buNone/>
            </a:pPr>
            <a:endParaRPr lang="en-US" sz="1800" dirty="0"/>
          </a:p>
          <a:p>
            <a:r>
              <a:rPr lang="en-US" sz="2000" dirty="0"/>
              <a:t>Event: </a:t>
            </a:r>
          </a:p>
          <a:p>
            <a:pPr lvl="1"/>
            <a:r>
              <a:rPr lang="en-US" sz="1800" dirty="0"/>
              <a:t>VSQG notifies state within 72 hours by call or email &amp; follows up with a Site ID form; if the VSQG already had a planned event in 2018, it must submit a petition and can operate under the episodic standards while waiting for approval from the state</a:t>
            </a:r>
          </a:p>
          <a:p>
            <a:pPr lvl="1"/>
            <a:r>
              <a:rPr lang="en-US" sz="1800" dirty="0"/>
              <a:t>VSQG samples hazardous waste and sets up hazardous waste transportation and disposal</a:t>
            </a:r>
          </a:p>
          <a:p>
            <a:pPr lvl="3"/>
            <a:r>
              <a:rPr lang="en-US" sz="1600" dirty="0"/>
              <a:t>If the clean up material is not hazardous waste or does not exceed the VSQG threshold, the generator can work with the state to cancel the event</a:t>
            </a:r>
          </a:p>
          <a:p>
            <a:pPr lvl="1"/>
            <a:r>
              <a:rPr lang="en-US" sz="1800" dirty="0"/>
              <a:t>VSQG completes cleanup, manages the hazardous waste under VSQG episodic generator standards and sends all waste for </a:t>
            </a:r>
            <a:r>
              <a:rPr lang="en-US" sz="1800" dirty="0" err="1"/>
              <a:t>hw</a:t>
            </a:r>
            <a:r>
              <a:rPr lang="en-US" sz="1800" dirty="0"/>
              <a:t> management by May 7</a:t>
            </a:r>
            <a:r>
              <a:rPr lang="en-US" sz="1800" baseline="30000" dirty="0"/>
              <a:t>th</a:t>
            </a:r>
            <a:r>
              <a:rPr lang="en-US" sz="1800" dirty="0"/>
              <a:t>.</a:t>
            </a:r>
          </a:p>
          <a:p>
            <a:pPr lvl="1"/>
            <a:r>
              <a:rPr lang="en-US" sz="1800" dirty="0"/>
              <a:t>(If the event or waste management runs past May 7</a:t>
            </a:r>
            <a:r>
              <a:rPr lang="en-US" sz="1800" baseline="30000" dirty="0"/>
              <a:t>th</a:t>
            </a:r>
            <a:r>
              <a:rPr lang="en-US" sz="1800" dirty="0"/>
              <a:t>, the VSQG must begin operating as an SQG or  LQG, as appropriate) </a:t>
            </a:r>
          </a:p>
          <a:p>
            <a:r>
              <a:rPr lang="en-US" sz="2000" dirty="0"/>
              <a:t>After Event: </a:t>
            </a:r>
          </a:p>
          <a:p>
            <a:pPr lvl="1"/>
            <a:r>
              <a:rPr lang="en-US" sz="1800" dirty="0"/>
              <a:t>VSQG maintains records for the event for 3 years (notifications and manifests)</a:t>
            </a:r>
          </a:p>
          <a:p>
            <a:pPr lvl="1"/>
            <a:r>
              <a:rPr lang="en-US" sz="1800" dirty="0"/>
              <a:t>If VSQG has ANOTHER episodic event (planned) in 2018 after the  clean up is over, it has to petition the state for a second event.</a:t>
            </a:r>
          </a:p>
        </p:txBody>
      </p:sp>
      <p:sp>
        <p:nvSpPr>
          <p:cNvPr id="4" name="Slide Number Placeholder 3"/>
          <p:cNvSpPr>
            <a:spLocks noGrp="1"/>
          </p:cNvSpPr>
          <p:nvPr>
            <p:ph type="sldNum" sz="quarter" idx="12"/>
          </p:nvPr>
        </p:nvSpPr>
        <p:spPr/>
        <p:txBody>
          <a:bodyPr/>
          <a:lstStyle/>
          <a:p>
            <a:pPr>
              <a:defRPr/>
            </a:pPr>
            <a:fld id="{5A8ADD7E-9AF2-417D-B7EA-87A4DF7386C8}" type="slidenum">
              <a:rPr lang="en-US" altLang="en-US" smtClean="0"/>
              <a:pPr>
                <a:defRPr/>
              </a:pPr>
              <a:t>84</a:t>
            </a:fld>
            <a:endParaRPr lang="en-US" altLang="en-US"/>
          </a:p>
        </p:txBody>
      </p:sp>
    </p:spTree>
    <p:extLst>
      <p:ext uri="{BB962C8B-B14F-4D97-AF65-F5344CB8AC3E}">
        <p14:creationId xmlns:p14="http://schemas.microsoft.com/office/powerpoint/2010/main" val="32548657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VSQG Waste Consolidation</a:t>
            </a:r>
            <a:endParaRPr lang="en-US" altLang="en-US" sz="1600" dirty="0"/>
          </a:p>
        </p:txBody>
      </p:sp>
      <p:sp>
        <p:nvSpPr>
          <p:cNvPr id="3" name="Content Placeholder 2"/>
          <p:cNvSpPr>
            <a:spLocks noGrp="1"/>
          </p:cNvSpPr>
          <p:nvPr>
            <p:ph idx="1"/>
          </p:nvPr>
        </p:nvSpPr>
        <p:spPr/>
        <p:txBody>
          <a:bodyPr/>
          <a:lstStyle/>
          <a:p>
            <a:pPr marL="82153" indent="0">
              <a:buNone/>
            </a:pPr>
            <a:r>
              <a:rPr lang="en-US" sz="2400" dirty="0"/>
              <a:t>Issue that the New Consolidation Provision Addresses</a:t>
            </a:r>
          </a:p>
          <a:p>
            <a:pPr marL="82153" indent="0">
              <a:buNone/>
            </a:pPr>
            <a:endParaRPr lang="en-US" sz="2400" dirty="0"/>
          </a:p>
          <a:p>
            <a:r>
              <a:rPr lang="en-US" sz="2400" dirty="0"/>
              <a:t>Some companies would like to be able to consolidate wastes from their own VSQG sites for more efficient shipping and hazardous waste management</a:t>
            </a:r>
          </a:p>
          <a:p>
            <a:pPr marL="82153" indent="0">
              <a:buNone/>
            </a:pPr>
            <a:endParaRPr lang="en-US" sz="2400" dirty="0"/>
          </a:p>
          <a:p>
            <a:pPr lvl="1"/>
            <a:r>
              <a:rPr lang="en-US" sz="2000" dirty="0"/>
              <a:t>Reduces liability for company as a whole by ensuring proper management of hazardous waste</a:t>
            </a:r>
          </a:p>
          <a:p>
            <a:pPr lvl="1"/>
            <a:r>
              <a:rPr lang="en-US" sz="2000" dirty="0"/>
              <a:t>Sending to a RCRA-designated facility is the most environmentally sound option</a:t>
            </a:r>
          </a:p>
          <a:p>
            <a:pPr lvl="1"/>
            <a:r>
              <a:rPr lang="en-US" sz="2000" dirty="0"/>
              <a:t>Previously, an LQG needed a RCRA permit to receive VSQG wastes</a:t>
            </a:r>
          </a:p>
        </p:txBody>
      </p:sp>
      <p:sp>
        <p:nvSpPr>
          <p:cNvPr id="34820" name="Slide Number Placeholder 4"/>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256647B3-A053-4391-AC83-D9F03180A4DC}" type="slidenum">
              <a:rPr kumimoji="0" lang="en-US" altLang="en-US" sz="18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85</a:t>
            </a:fld>
            <a:endParaRPr kumimoji="0" lang="en-US" altLang="en-US" sz="18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26034994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VSQG Waste Consolidation</a:t>
            </a:r>
            <a:endParaRPr lang="en-US" altLang="en-US" sz="1600" dirty="0"/>
          </a:p>
        </p:txBody>
      </p:sp>
      <p:sp>
        <p:nvSpPr>
          <p:cNvPr id="3" name="Content Placeholder 2"/>
          <p:cNvSpPr>
            <a:spLocks noGrp="1"/>
          </p:cNvSpPr>
          <p:nvPr>
            <p:ph idx="1"/>
          </p:nvPr>
        </p:nvSpPr>
        <p:spPr/>
        <p:txBody>
          <a:bodyPr/>
          <a:lstStyle/>
          <a:p>
            <a:pPr marL="82153" indent="0">
              <a:buNone/>
            </a:pPr>
            <a:r>
              <a:rPr lang="en-US" sz="2400" dirty="0"/>
              <a:t>Final Consolidation Provision</a:t>
            </a:r>
          </a:p>
          <a:p>
            <a:pPr marL="82153" indent="0">
              <a:buNone/>
            </a:pPr>
            <a:endParaRPr lang="en-US" sz="2400" dirty="0"/>
          </a:p>
          <a:p>
            <a:r>
              <a:rPr lang="en-US" dirty="0"/>
              <a:t>Consolidate waste at an LQG under the control of the same person: </a:t>
            </a:r>
          </a:p>
          <a:p>
            <a:pPr lvl="1"/>
            <a:r>
              <a:rPr lang="en-US" dirty="0"/>
              <a:t>Person – as defined under RCRA in § 260.10 - means an individual, trust, firm, joint stock company, Federal Agency, corporation (including a government corporation), partnership, association, State, municipality, commission, political subdivision of a State, or any interstate body</a:t>
            </a:r>
          </a:p>
          <a:p>
            <a:pPr lvl="1"/>
            <a:r>
              <a:rPr lang="en-US" dirty="0"/>
              <a:t>Control – means the power to direct policies at the facility</a:t>
            </a:r>
          </a:p>
          <a:p>
            <a:endParaRPr lang="en-US" dirty="0"/>
          </a:p>
          <a:p>
            <a:r>
              <a:rPr lang="en-US" dirty="0"/>
              <a:t>VSQG requirements</a:t>
            </a:r>
          </a:p>
          <a:p>
            <a:pPr lvl="1"/>
            <a:r>
              <a:rPr lang="en-US" dirty="0"/>
              <a:t>Marks and labels waste containers with “Hazardous Waste” and the hazards (as discussed in Module 2)</a:t>
            </a:r>
          </a:p>
          <a:p>
            <a:pPr marL="82153" indent="0">
              <a:buNone/>
            </a:pPr>
            <a:endParaRPr lang="en-US" dirty="0"/>
          </a:p>
          <a:p>
            <a:r>
              <a:rPr lang="en-US" dirty="0"/>
              <a:t>No hazardous waste manifest is required and hazardous waste transporters do not have to be used</a:t>
            </a:r>
          </a:p>
          <a:p>
            <a:pPr lvl="1"/>
            <a:endParaRPr lang="en-US" dirty="0"/>
          </a:p>
        </p:txBody>
      </p:sp>
      <p:sp>
        <p:nvSpPr>
          <p:cNvPr id="35844" name="Slide Number Placeholder 4"/>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B487662A-E5EC-4E4A-9B39-0D80F951AA0F}" type="slidenum">
              <a:rPr kumimoji="0" lang="en-US" altLang="en-US" sz="18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86</a:t>
            </a:fld>
            <a:endParaRPr kumimoji="0" lang="en-US" altLang="en-US" sz="18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9171421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VSQG Waste Consolidation</a:t>
            </a:r>
            <a:endParaRPr lang="en-US" sz="1600" dirty="0"/>
          </a:p>
        </p:txBody>
      </p:sp>
      <p:sp>
        <p:nvSpPr>
          <p:cNvPr id="3" name="Content Placeholder 2"/>
          <p:cNvSpPr>
            <a:spLocks noGrp="1"/>
          </p:cNvSpPr>
          <p:nvPr>
            <p:ph idx="1"/>
          </p:nvPr>
        </p:nvSpPr>
        <p:spPr/>
        <p:txBody>
          <a:bodyPr/>
          <a:lstStyle/>
          <a:p>
            <a:pPr marL="82153" indent="0">
              <a:buNone/>
            </a:pPr>
            <a:r>
              <a:rPr lang="en-US" sz="2400" dirty="0"/>
              <a:t>LQG requirements</a:t>
            </a:r>
          </a:p>
          <a:p>
            <a:pPr lvl="1"/>
            <a:r>
              <a:rPr lang="en-US" sz="2000" dirty="0"/>
              <a:t>Notifies state on Site ID Form that it is participating in this activity and identifies which VSQGs are participating</a:t>
            </a:r>
          </a:p>
          <a:p>
            <a:pPr lvl="1"/>
            <a:r>
              <a:rPr lang="en-US" sz="2000" dirty="0"/>
              <a:t>Recordkeeping for each shipment – normal business records</a:t>
            </a:r>
          </a:p>
          <a:p>
            <a:pPr lvl="1"/>
            <a:r>
              <a:rPr lang="en-US" sz="2000" dirty="0"/>
              <a:t>Manages consolidated waste as LQG hazardous waste  including ensuring final treatment or disposal is at a RCRA-designated facility (TSDF or recycler)</a:t>
            </a:r>
          </a:p>
          <a:p>
            <a:pPr lvl="1"/>
            <a:r>
              <a:rPr lang="en-US" sz="2000" dirty="0"/>
              <a:t>Reports in Biennial Report – there will be a different source code for the VSQG consolidated waste to distinguish from the LQG’s own generated waste</a:t>
            </a:r>
          </a:p>
          <a:p>
            <a:endParaRPr lang="en-US" sz="2000" dirty="0"/>
          </a:p>
          <a:p>
            <a:r>
              <a:rPr lang="en-US" sz="2400" dirty="0"/>
              <a:t>We did not extend this provision to SQGs due to more complicated implementation issues but an SQG can participate </a:t>
            </a:r>
            <a:r>
              <a:rPr lang="en-US" sz="2400" u="sng" dirty="0"/>
              <a:t>if</a:t>
            </a:r>
            <a:r>
              <a:rPr lang="en-US" sz="2400" dirty="0"/>
              <a:t> they notify and act as an LQG (meeting all LQG requirements including getting the VSQG HW off-site in 90 days)</a:t>
            </a:r>
          </a:p>
          <a:p>
            <a:pPr marL="82153"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87</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5284420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VSQG Waste Consolidation</a:t>
            </a:r>
            <a:endParaRPr lang="en-US" sz="1600" dirty="0"/>
          </a:p>
        </p:txBody>
      </p:sp>
      <p:sp>
        <p:nvSpPr>
          <p:cNvPr id="3" name="Content Placeholder 2"/>
          <p:cNvSpPr>
            <a:spLocks noGrp="1"/>
          </p:cNvSpPr>
          <p:nvPr>
            <p:ph idx="1"/>
          </p:nvPr>
        </p:nvSpPr>
        <p:spPr/>
        <p:txBody>
          <a:bodyPr/>
          <a:lstStyle/>
          <a:p>
            <a:pPr marL="82153" indent="0">
              <a:buNone/>
            </a:pPr>
            <a:r>
              <a:rPr lang="en-US" sz="2400"/>
              <a:t>FAQs about new Consolidation Provision</a:t>
            </a:r>
          </a:p>
          <a:p>
            <a:pPr marL="82153" indent="0">
              <a:buNone/>
            </a:pPr>
            <a:endParaRPr lang="en-US" sz="2400"/>
          </a:p>
          <a:p>
            <a:pPr lvl="1"/>
            <a:r>
              <a:rPr lang="en-US" sz="2200"/>
              <a:t>When does the 90-day clock start for VSQG consolidated waste?</a:t>
            </a:r>
          </a:p>
          <a:p>
            <a:pPr lvl="2"/>
            <a:r>
              <a:rPr lang="en-US" sz="2000"/>
              <a:t>When the VSQG waste gets to the LQG, the 90-day clock to accumulate the waste starts</a:t>
            </a:r>
          </a:p>
          <a:p>
            <a:pPr lvl="1"/>
            <a:r>
              <a:rPr lang="en-US" sz="2200"/>
              <a:t>Is there any accumulation limit for how much waste can be consolidated at an LQG?</a:t>
            </a:r>
          </a:p>
          <a:p>
            <a:pPr lvl="2"/>
            <a:r>
              <a:rPr lang="en-US" sz="2000"/>
              <a:t>No, there is no overall accumulation limit but the waste must be sent off-site to a RCRA TSDF or recycler within 90 days</a:t>
            </a:r>
          </a:p>
          <a:p>
            <a:pPr lvl="1"/>
            <a:r>
              <a:rPr lang="en-US" sz="2150"/>
              <a:t>Does the LQG add the VSQG waste to its annual generation amount?</a:t>
            </a:r>
          </a:p>
          <a:p>
            <a:pPr lvl="2"/>
            <a:r>
              <a:rPr lang="en-US" sz="2150"/>
              <a:t>The LQG would report both its own generated waste and the waste consolidated from its VSQGs on the Biennial Report. However, there will be a different source code for the VSQG waste so they can distinguish between their own HW and the consolidated waste</a:t>
            </a:r>
          </a:p>
          <a:p>
            <a:pPr lvl="1"/>
            <a:endParaRPr lang="en-US" sz="2150"/>
          </a:p>
          <a:p>
            <a:pPr lvl="1"/>
            <a:endParaRPr lang="en-US"/>
          </a:p>
          <a:p>
            <a:pPr lvl="1"/>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88</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6812968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VSQG Waste Consolidation</a:t>
            </a:r>
            <a:endParaRPr lang="en-US" dirty="0"/>
          </a:p>
        </p:txBody>
      </p:sp>
      <p:sp>
        <p:nvSpPr>
          <p:cNvPr id="3" name="Content Placeholder 2"/>
          <p:cNvSpPr>
            <a:spLocks noGrp="1"/>
          </p:cNvSpPr>
          <p:nvPr>
            <p:ph idx="1"/>
          </p:nvPr>
        </p:nvSpPr>
        <p:spPr>
          <a:xfrm>
            <a:off x="609600" y="1419726"/>
            <a:ext cx="10972800" cy="5362074"/>
          </a:xfrm>
        </p:spPr>
        <p:txBody>
          <a:bodyPr/>
          <a:lstStyle/>
          <a:p>
            <a:pPr marL="82153" indent="0">
              <a:buNone/>
            </a:pPr>
            <a:r>
              <a:rPr lang="en-US" sz="2400" dirty="0"/>
              <a:t>FAQs about new Consolidation Provision</a:t>
            </a:r>
          </a:p>
          <a:p>
            <a:endParaRPr lang="en-US" sz="2450" dirty="0">
              <a:solidFill>
                <a:schemeClr val="tx1"/>
              </a:solidFill>
            </a:endParaRPr>
          </a:p>
          <a:p>
            <a:pPr lvl="1"/>
            <a:r>
              <a:rPr lang="en-US" sz="2200" dirty="0"/>
              <a:t>When transporting the waste from the VSQG to the LQG, what requirements must be met?</a:t>
            </a:r>
          </a:p>
          <a:p>
            <a:pPr lvl="2"/>
            <a:r>
              <a:rPr lang="en-US" sz="2000" dirty="0"/>
              <a:t>There are no specific RCRA requirements for the transport but any applicable DOT requirements would continue to apply</a:t>
            </a:r>
          </a:p>
          <a:p>
            <a:pPr lvl="1"/>
            <a:r>
              <a:rPr lang="en-US" sz="2200" dirty="0"/>
              <a:t>Is there a quantity limit for shipments from the VSQG?</a:t>
            </a:r>
          </a:p>
          <a:p>
            <a:pPr lvl="2"/>
            <a:r>
              <a:rPr lang="en-US" sz="2000" dirty="0"/>
              <a:t>No, but the VSQG has to stay within its own accumulation limit</a:t>
            </a:r>
          </a:p>
          <a:p>
            <a:pPr lvl="1"/>
            <a:r>
              <a:rPr lang="en-US" sz="2200" dirty="0"/>
              <a:t>Can the VSQG and the LQG be in different states?</a:t>
            </a:r>
          </a:p>
          <a:p>
            <a:pPr lvl="2"/>
            <a:r>
              <a:rPr lang="en-US" sz="2000" dirty="0"/>
              <a:t>Yes, if both states have adopted the consolidation provision. If the HW is transported through other states, the generator should check with the transit state to see if they can pass through</a:t>
            </a:r>
          </a:p>
          <a:p>
            <a:pPr lvl="1"/>
            <a:r>
              <a:rPr lang="en-US" sz="2200" dirty="0"/>
              <a:t>What marking and labeling should be on the containers?</a:t>
            </a:r>
          </a:p>
          <a:p>
            <a:pPr lvl="2"/>
            <a:r>
              <a:rPr lang="en-US" sz="2000" dirty="0"/>
              <a:t>At the VSQG, the words “Hazardous Waste” and the hazards</a:t>
            </a:r>
          </a:p>
          <a:p>
            <a:pPr lvl="2"/>
            <a:r>
              <a:rPr lang="en-US" sz="2000" dirty="0"/>
              <a:t>At the LQG, the words “Hazardous Waste,” the hazards, and the accumulation start date</a:t>
            </a:r>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89</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95835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History of the Rule</a:t>
            </a:r>
            <a:endParaRPr lang="en-US" altLang="en-US" sz="1600" dirty="0"/>
          </a:p>
        </p:txBody>
      </p:sp>
      <p:sp>
        <p:nvSpPr>
          <p:cNvPr id="3" name="Content Placeholder 2"/>
          <p:cNvSpPr>
            <a:spLocks noGrp="1"/>
          </p:cNvSpPr>
          <p:nvPr>
            <p:ph idx="1"/>
          </p:nvPr>
        </p:nvSpPr>
        <p:spPr/>
        <p:txBody>
          <a:bodyPr/>
          <a:lstStyle/>
          <a:p>
            <a:r>
              <a:rPr lang="en-US" dirty="0"/>
              <a:t>Most of the generator rules were promulgated in the 1980s and are over thirty years old</a:t>
            </a:r>
          </a:p>
          <a:p>
            <a:endParaRPr lang="en-US" dirty="0"/>
          </a:p>
          <a:p>
            <a:r>
              <a:rPr lang="en-US" dirty="0"/>
              <a:t>In 2004, ORCR conducted an evaluation of the generator program to improve program effectiveness, reduce compliance costs, and foster an improved relationship with states and the regulated community, published an ANPRM (April 22, 2004, 69 FR 21800) and held four public meetings soliciting comment on the effectiveness of the generator program </a:t>
            </a:r>
          </a:p>
          <a:p>
            <a:endParaRPr lang="en-US" dirty="0"/>
          </a:p>
          <a:p>
            <a:pPr lvl="1"/>
            <a:r>
              <a:rPr lang="en-US" dirty="0"/>
              <a:t>Comments included: simplify the regulations, eliminate cross-referencing, codify guidance, provide flexibility for episodic generators, require re-notification for SQGs, provide one-pager basic information for contingency planning, clarify ambiguities, clarify concepts in satellite accumulation  among others</a:t>
            </a:r>
          </a:p>
          <a:p>
            <a:pPr lvl="1"/>
            <a:endParaRPr lang="en-US" dirty="0"/>
          </a:p>
          <a:p>
            <a:pPr lvl="1"/>
            <a:endParaRPr lang="en-US" dirty="0"/>
          </a:p>
          <a:p>
            <a:pPr lvl="1"/>
            <a:endParaRPr lang="en-US" dirty="0"/>
          </a:p>
          <a:p>
            <a:endParaRPr lang="en-US" dirty="0"/>
          </a:p>
          <a:p>
            <a:pPr lvl="1"/>
            <a:br>
              <a:rPr lang="en-US" dirty="0"/>
            </a:br>
            <a:endParaRPr lang="en-US" dirty="0"/>
          </a:p>
        </p:txBody>
      </p:sp>
      <p:sp>
        <p:nvSpPr>
          <p:cNvPr id="28676" name="Slide Number Placeholder 3"/>
          <p:cNvSpPr>
            <a:spLocks noGrp="1"/>
          </p:cNvSpPr>
          <p:nvPr>
            <p:ph type="sldNum" sz="quarter" idx="12"/>
          </p:nvPr>
        </p:nvSpPr>
        <p:spPr/>
        <p:txBody>
          <a:bodyPr/>
          <a:lstStyle>
            <a:lvl1pPr>
              <a:spcBef>
                <a:spcPts val="225"/>
              </a:spcBef>
              <a:buClr>
                <a:srgbClr val="0BD0D9"/>
              </a:buClr>
              <a:buFont typeface="Georgia" panose="02040502050405020303" pitchFamily="18" charset="0"/>
              <a:buChar char="•"/>
              <a:defRPr sz="2100">
                <a:solidFill>
                  <a:schemeClr val="tx1"/>
                </a:solidFill>
                <a:latin typeface="Georgia" panose="02040502050405020303" pitchFamily="18" charset="0"/>
              </a:defRPr>
            </a:lvl1pPr>
            <a:lvl2pPr marL="557213" indent="-214313">
              <a:spcBef>
                <a:spcPts val="225"/>
              </a:spcBef>
              <a:buClr>
                <a:schemeClr val="accent2"/>
              </a:buClr>
              <a:buFont typeface="Georgia" panose="02040502050405020303" pitchFamily="18" charset="0"/>
              <a:buChar char="▫"/>
              <a:defRPr sz="1950">
                <a:solidFill>
                  <a:schemeClr val="tx2"/>
                </a:solidFill>
                <a:latin typeface="Georgia" panose="02040502050405020303" pitchFamily="18" charset="0"/>
              </a:defRPr>
            </a:lvl2pPr>
            <a:lvl3pPr marL="857250" indent="-171450">
              <a:spcBef>
                <a:spcPts val="225"/>
              </a:spcBef>
              <a:buClr>
                <a:schemeClr val="accent1"/>
              </a:buClr>
              <a:buFont typeface="Wingdings 2" panose="05020102010507070707" pitchFamily="18" charset="2"/>
              <a:buChar char=""/>
              <a:defRPr sz="1800">
                <a:solidFill>
                  <a:schemeClr val="accent1"/>
                </a:solidFill>
                <a:latin typeface="Georgia" panose="02040502050405020303" pitchFamily="18" charset="0"/>
              </a:defRPr>
            </a:lvl3pPr>
            <a:lvl4pPr marL="1200150" indent="-171450">
              <a:spcBef>
                <a:spcPts val="225"/>
              </a:spcBef>
              <a:buClr>
                <a:schemeClr val="accent1"/>
              </a:buClr>
              <a:buFont typeface="Wingdings 2" panose="05020102010507070707" pitchFamily="18" charset="2"/>
              <a:buChar char=""/>
              <a:defRPr sz="1650">
                <a:solidFill>
                  <a:schemeClr val="accent1"/>
                </a:solidFill>
                <a:latin typeface="Georgia" panose="02040502050405020303" pitchFamily="18" charset="0"/>
              </a:defRPr>
            </a:lvl4pPr>
            <a:lvl5pPr marL="1543050" indent="-171450">
              <a:spcBef>
                <a:spcPts val="225"/>
              </a:spcBef>
              <a:buClr>
                <a:srgbClr val="0BD0D9"/>
              </a:buClr>
              <a:buFont typeface="Georgia" panose="02040502050405020303" pitchFamily="18" charset="0"/>
              <a:buChar char="▫"/>
              <a:defRPr sz="1500">
                <a:solidFill>
                  <a:srgbClr val="0BD0D9"/>
                </a:solidFill>
                <a:latin typeface="Georgia" panose="02040502050405020303" pitchFamily="18" charset="0"/>
              </a:defRPr>
            </a:lvl5pPr>
            <a:lvl6pPr marL="18859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6pPr>
            <a:lvl7pPr marL="22288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7pPr>
            <a:lvl8pPr marL="25717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8pPr>
            <a:lvl9pPr marL="2914650" indent="-171450" eaLnBrk="0" fontAlgn="base" hangingPunct="0">
              <a:spcBef>
                <a:spcPts val="225"/>
              </a:spcBef>
              <a:spcAft>
                <a:spcPct val="0"/>
              </a:spcAft>
              <a:buClr>
                <a:srgbClr val="0BD0D9"/>
              </a:buClr>
              <a:buFont typeface="Georgia" panose="02040502050405020303" pitchFamily="18" charset="0"/>
              <a:buChar char="▫"/>
              <a:defRPr sz="1500">
                <a:solidFill>
                  <a:srgbClr val="0BD0D9"/>
                </a:solidFill>
                <a:latin typeface="Georgia" panose="02040502050405020303" pitchFamily="18" charset="0"/>
              </a:defRPr>
            </a:lvl9pPr>
          </a:lstStyle>
          <a:p>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fld id="{72A18E1C-A332-4B17-B6B7-C5C9F94377CB}" type="slidenum">
              <a:rPr kumimoji="0" lang="en-US" altLang="en-US" sz="1800" b="0" i="0" u="none" strike="noStrike" kern="0" cap="none" spc="0" normalizeH="0" baseline="0" noProof="0" smtClean="0">
                <a:ln>
                  <a:noFill/>
                </a:ln>
                <a:solidFill>
                  <a:schemeClr val="bg1"/>
                </a:solidFill>
                <a:effectLst/>
                <a:uLnTx/>
                <a:uFillTx/>
                <a:latin typeface="Georgia" panose="02040502050405020303" pitchFamily="18" charset="0"/>
              </a:rPr>
              <a:pPr marL="0" marR="0" lvl="0" indent="0" defTabSz="914400" eaLnBrk="1" fontAlgn="auto" latinLnBrk="0" hangingPunct="1">
                <a:lnSpc>
                  <a:spcPct val="100000"/>
                </a:lnSpc>
                <a:spcBef>
                  <a:spcPts val="225"/>
                </a:spcBef>
                <a:spcAft>
                  <a:spcPts val="0"/>
                </a:spcAft>
                <a:buClr>
                  <a:srgbClr val="0BD0D9"/>
                </a:buClr>
                <a:buSzTx/>
                <a:buFont typeface="Georgia" panose="02040502050405020303" pitchFamily="18" charset="0"/>
                <a:buNone/>
                <a:tabLst/>
                <a:defRPr/>
              </a:pPr>
              <a:t>9</a:t>
            </a:fld>
            <a:endParaRPr kumimoji="0" lang="en-US" altLang="en-US" sz="1800" b="0" i="0"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1121223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VSQG Waste Consolidation - Example</a:t>
            </a:r>
          </a:p>
        </p:txBody>
      </p:sp>
      <p:sp>
        <p:nvSpPr>
          <p:cNvPr id="3" name="Content Placeholder 2"/>
          <p:cNvSpPr>
            <a:spLocks noGrp="1"/>
          </p:cNvSpPr>
          <p:nvPr>
            <p:ph idx="1"/>
          </p:nvPr>
        </p:nvSpPr>
        <p:spPr/>
        <p:txBody>
          <a:bodyPr/>
          <a:lstStyle/>
          <a:p>
            <a:r>
              <a:rPr lang="en-US" sz="2400" dirty="0"/>
              <a:t>Army reserve facilities that are VSQGs could consolidate their HW at an Army base that is an LQG (assuming they are in states that have adopted the consolidation provision)</a:t>
            </a:r>
          </a:p>
          <a:p>
            <a:pPr lvl="1"/>
            <a:r>
              <a:rPr lang="en-US" dirty="0"/>
              <a:t>They could transport the waste themselves and would not need to manifest it as long as the LQG has notified, including listing the participating VSQGs on the Site ID form</a:t>
            </a:r>
          </a:p>
          <a:p>
            <a:pPr lvl="1"/>
            <a:r>
              <a:rPr lang="en-US" dirty="0"/>
              <a:t>The Army reserve sites (the VSQGs) would need to mark the containers with the words “Hazardous Waste” and the hazards of the waste in the containers. For example, if they generate spent solvents that are ignitable, the containers could be marked: </a:t>
            </a:r>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90</a:t>
            </a:fld>
            <a:endParaRPr kumimoji="0" lang="en-US" altLang="en-US" sz="1800" b="0" i="0" u="none" strike="noStrike" kern="0" cap="none" spc="0" normalizeH="0" baseline="0" noProof="0" dirty="0">
              <a:ln>
                <a:noFill/>
              </a:ln>
              <a:solidFill>
                <a:schemeClr val="bg1"/>
              </a:solidFill>
              <a:effectLst/>
              <a:uLnTx/>
              <a:uFillTx/>
            </a:endParaRPr>
          </a:p>
        </p:txBody>
      </p:sp>
      <p:pic>
        <p:nvPicPr>
          <p:cNvPr id="5" name="Picture 2" descr="C:\Users\MB\Downloads\dothaz3.jpg"/>
          <p:cNvPicPr>
            <a:picLocks noChangeAspect="1" noChangeArrowheads="1"/>
          </p:cNvPicPr>
          <p:nvPr/>
        </p:nvPicPr>
        <p:blipFill>
          <a:blip r:embed="rId3" cstate="print"/>
          <a:srcRect/>
          <a:stretch>
            <a:fillRect/>
          </a:stretch>
        </p:blipFill>
        <p:spPr bwMode="auto">
          <a:xfrm>
            <a:off x="4283243" y="4427622"/>
            <a:ext cx="2056062" cy="2056062"/>
          </a:xfrm>
          <a:prstGeom prst="rect">
            <a:avLst/>
          </a:prstGeom>
          <a:noFill/>
        </p:spPr>
      </p:pic>
    </p:spTree>
    <p:extLst>
      <p:ext uri="{BB962C8B-B14F-4D97-AF65-F5344CB8AC3E}">
        <p14:creationId xmlns:p14="http://schemas.microsoft.com/office/powerpoint/2010/main" val="27588542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VSQG Waste Consolidation - Example</a:t>
            </a:r>
          </a:p>
        </p:txBody>
      </p:sp>
      <p:sp>
        <p:nvSpPr>
          <p:cNvPr id="3" name="Content Placeholder 2"/>
          <p:cNvSpPr>
            <a:spLocks noGrp="1"/>
          </p:cNvSpPr>
          <p:nvPr>
            <p:ph idx="1"/>
          </p:nvPr>
        </p:nvSpPr>
        <p:spPr/>
        <p:txBody>
          <a:bodyPr/>
          <a:lstStyle/>
          <a:p>
            <a:r>
              <a:rPr lang="en-US" sz="2400" dirty="0"/>
              <a:t>Once the VSQG waste arrives at the Army base, the LQG would add the accumulation start date and manage the waste as LQG waste, including getting it off-site to a TSDF in 90 days</a:t>
            </a:r>
          </a:p>
          <a:p>
            <a:r>
              <a:rPr lang="en-US" sz="2400" dirty="0"/>
              <a:t>The LQG would also keep the shipping records of the waste received from the VSQG for 3 years</a:t>
            </a:r>
          </a:p>
          <a:p>
            <a:pPr lvl="1"/>
            <a:r>
              <a:rPr lang="en-US" sz="2200" dirty="0"/>
              <a:t>These records would include:</a:t>
            </a:r>
          </a:p>
          <a:p>
            <a:pPr lvl="2"/>
            <a:r>
              <a:rPr lang="en-US" sz="2000" dirty="0"/>
              <a:t> the name, address, and contact info for the VSQG, and</a:t>
            </a:r>
          </a:p>
          <a:p>
            <a:pPr lvl="2"/>
            <a:r>
              <a:rPr lang="en-US" sz="2000" dirty="0"/>
              <a:t> a description of the waste received, including the quantity and date the VSQG waste was received</a:t>
            </a:r>
          </a:p>
          <a:p>
            <a:r>
              <a:rPr lang="en-US" sz="2400" dirty="0"/>
              <a:t>The LQG would report the VSQG waste consolidated at their site on their BR using the new source code </a:t>
            </a:r>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91</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687617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Module 4: Changes to SQG and LQG Requirements</a:t>
            </a:r>
            <a:endParaRPr lang="en-US" dirty="0"/>
          </a:p>
        </p:txBody>
      </p:sp>
      <p:sp>
        <p:nvSpPr>
          <p:cNvPr id="3" name="Content Placeholder 2"/>
          <p:cNvSpPr>
            <a:spLocks noGrp="1"/>
          </p:cNvSpPr>
          <p:nvPr>
            <p:ph idx="1"/>
          </p:nvPr>
        </p:nvSpPr>
        <p:spPr/>
        <p:txBody>
          <a:bodyPr/>
          <a:lstStyle/>
          <a:p>
            <a:pPr marL="82153" indent="0">
              <a:buNone/>
            </a:pPr>
            <a:r>
              <a:rPr lang="en-US" sz="2800" u="sng" dirty="0">
                <a:latin typeface="+mj-lt"/>
              </a:rPr>
              <a:t>Contents of Module 4</a:t>
            </a:r>
          </a:p>
          <a:p>
            <a:r>
              <a:rPr lang="en-US" sz="2800" dirty="0">
                <a:latin typeface="+mj-lt"/>
              </a:rPr>
              <a:t>Satellite Accumulation Areas</a:t>
            </a:r>
          </a:p>
          <a:p>
            <a:r>
              <a:rPr lang="en-US" sz="2800" dirty="0">
                <a:latin typeface="+mj-lt"/>
              </a:rPr>
              <a:t>Waiver to 50-Ft Requirement</a:t>
            </a:r>
          </a:p>
          <a:p>
            <a:r>
              <a:rPr lang="en-US" sz="2800" dirty="0">
                <a:latin typeface="+mj-lt"/>
              </a:rPr>
              <a:t>Waste Accumulation in Drip Pads and Containment Buildings</a:t>
            </a:r>
          </a:p>
          <a:p>
            <a:r>
              <a:rPr lang="en-US" sz="2800" dirty="0">
                <a:latin typeface="+mj-lt"/>
              </a:rPr>
              <a:t>Personnel Training for LQGs</a:t>
            </a:r>
          </a:p>
          <a:p>
            <a:r>
              <a:rPr lang="en-US" sz="2800" dirty="0">
                <a:latin typeface="+mj-lt"/>
              </a:rPr>
              <a:t>Emergency Preparedness and Planning</a:t>
            </a:r>
          </a:p>
          <a:p>
            <a:r>
              <a:rPr lang="en-US" sz="2800" dirty="0">
                <a:latin typeface="+mj-lt"/>
              </a:rPr>
              <a:t>Closure</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20709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a:bodyPr>
          <a:lstStyle/>
          <a:p>
            <a:r>
              <a:rPr lang="en-US" altLang="en-US" dirty="0"/>
              <a:t>Satellite Accumulation Areas</a:t>
            </a:r>
          </a:p>
        </p:txBody>
      </p:sp>
      <p:sp>
        <p:nvSpPr>
          <p:cNvPr id="55299" name="Content Placeholder 2"/>
          <p:cNvSpPr>
            <a:spLocks noGrp="1"/>
          </p:cNvSpPr>
          <p:nvPr>
            <p:ph idx="1"/>
          </p:nvPr>
        </p:nvSpPr>
        <p:spPr/>
        <p:txBody>
          <a:bodyPr>
            <a:normAutofit/>
          </a:bodyPr>
          <a:lstStyle/>
          <a:p>
            <a:pPr marL="82153" indent="0">
              <a:buNone/>
            </a:pPr>
            <a:r>
              <a:rPr lang="en-US" altLang="en-US" sz="2400" dirty="0"/>
              <a:t>Reorganization and Clarifications</a:t>
            </a:r>
          </a:p>
          <a:p>
            <a:endParaRPr lang="en-US" altLang="en-US" sz="2400" dirty="0"/>
          </a:p>
          <a:p>
            <a:r>
              <a:rPr lang="en-US" altLang="en-US" sz="2400" dirty="0"/>
              <a:t>SAA requirements are now found in their own part of the generator regulations - §262.15</a:t>
            </a:r>
          </a:p>
          <a:p>
            <a:r>
              <a:rPr lang="en-US" altLang="en-US" sz="2400" dirty="0"/>
              <a:t>Clarifications include: </a:t>
            </a:r>
          </a:p>
          <a:p>
            <a:pPr lvl="1"/>
            <a:r>
              <a:rPr lang="en-US" altLang="en-US" sz="2250" dirty="0"/>
              <a:t>Explicitly state that hazardous wastes not be mixed or placed in a container with other hazardous wastes that are incompatible – applying the same storage standard for SAAs as CAAs in regard to incompatible wastes</a:t>
            </a:r>
          </a:p>
          <a:p>
            <a:pPr lvl="1"/>
            <a:r>
              <a:rPr lang="en-US" altLang="en-US" sz="2250" dirty="0"/>
              <a:t>Allow containers to remain open temporarily under limited circumstances, when necessary for safe operations</a:t>
            </a:r>
          </a:p>
          <a:p>
            <a:pPr lvl="1"/>
            <a:r>
              <a:rPr lang="en-US" altLang="en-US" sz="2250" dirty="0"/>
              <a:t>Provides maximum weight (1 kg) in addition to volume (1 quart) for acute hazardous waste limit</a:t>
            </a:r>
          </a:p>
          <a:p>
            <a:endParaRPr lang="en-US" altLang="en-US" dirty="0"/>
          </a:p>
          <a:p>
            <a:endParaRPr lang="en-US" altLang="en-US" dirty="0"/>
          </a:p>
          <a:p>
            <a:endParaRPr lang="en-US" altLang="en-US" dirty="0"/>
          </a:p>
        </p:txBody>
      </p:sp>
      <p:sp>
        <p:nvSpPr>
          <p:cNvPr id="55300" name="Slide Number Placeholder 3"/>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C93EE703-4F81-43D1-9932-0FF281B39266}"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93</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30653917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Clarifications to SAA requirements (continued)</a:t>
            </a:r>
          </a:p>
        </p:txBody>
      </p:sp>
      <p:sp>
        <p:nvSpPr>
          <p:cNvPr id="3" name="Content Placeholder 2"/>
          <p:cNvSpPr>
            <a:spLocks noGrp="1"/>
          </p:cNvSpPr>
          <p:nvPr>
            <p:ph idx="1"/>
          </p:nvPr>
        </p:nvSpPr>
        <p:spPr/>
        <p:txBody>
          <a:bodyPr>
            <a:normAutofit/>
          </a:bodyPr>
          <a:lstStyle/>
          <a:p>
            <a:r>
              <a:rPr lang="en-US" altLang="en-US" sz="2400" dirty="0"/>
              <a:t>Clarifies that “three days” means three consecutive</a:t>
            </a:r>
            <a:r>
              <a:rPr lang="en-US" altLang="en-US" sz="2400" dirty="0">
                <a:solidFill>
                  <a:srgbClr val="FF0000"/>
                </a:solidFill>
              </a:rPr>
              <a:t> </a:t>
            </a:r>
            <a:r>
              <a:rPr lang="en-US" altLang="en-US" sz="2400" dirty="0"/>
              <a:t>calendar days for when waste must be moved to CAA or permitted TSDF</a:t>
            </a:r>
          </a:p>
          <a:p>
            <a:r>
              <a:rPr lang="en-US" altLang="en-US" sz="2400" dirty="0"/>
              <a:t>Rescinds memo allowing reactive hazardous waste to be stored away from the point of generation</a:t>
            </a:r>
          </a:p>
          <a:p>
            <a:pPr lvl="1"/>
            <a:r>
              <a:rPr lang="en-US" altLang="en-US" sz="2000" dirty="0"/>
              <a:t>If waste is so dangerous it needs to be stored separately, then it needs to go directly to the CAA</a:t>
            </a:r>
          </a:p>
          <a:p>
            <a:r>
              <a:rPr lang="en-US" altLang="en-US" sz="2400" dirty="0"/>
              <a:t>Makes marking and labeling requirements consistent with central accumulation areas</a:t>
            </a:r>
          </a:p>
          <a:p>
            <a:pPr lvl="1"/>
            <a:r>
              <a:rPr lang="en-US" altLang="en-US" sz="2000" dirty="0"/>
              <a:t>Labeled with the words “Hazardous Waste” and the hazards</a:t>
            </a:r>
          </a:p>
          <a:p>
            <a:pPr lvl="1"/>
            <a:r>
              <a:rPr lang="en-US" altLang="en-US" sz="2000" dirty="0"/>
              <a:t>Do not need an accumulation start date but do need to move in 3 calendar days when accumulation limit is reached – either to the CAA or TSDF</a:t>
            </a:r>
          </a:p>
          <a:p>
            <a:endParaRPr lang="en-US" dirty="0"/>
          </a:p>
        </p:txBody>
      </p:sp>
      <p:sp>
        <p:nvSpPr>
          <p:cNvPr id="4" name="Slide Number Placeholder 3"/>
          <p:cNvSpPr>
            <a:spLocks noGrp="1"/>
          </p:cNvSpPr>
          <p:nvPr>
            <p:ph type="sldNum" sz="quarter" idx="12"/>
          </p:nvPr>
        </p:nvSpPr>
        <p:spPr>
          <a:xfrm>
            <a:off x="10898717" y="1588"/>
            <a:ext cx="1016000" cy="366712"/>
          </a:xfrm>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ACAA2CC7-7371-414D-80A6-703E4E30A0C0}"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94</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35900346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Preamble Clarification re: SAAs</a:t>
            </a:r>
          </a:p>
        </p:txBody>
      </p:sp>
      <p:sp>
        <p:nvSpPr>
          <p:cNvPr id="3" name="Content Placeholder 2"/>
          <p:cNvSpPr>
            <a:spLocks noGrp="1"/>
          </p:cNvSpPr>
          <p:nvPr>
            <p:ph idx="1"/>
          </p:nvPr>
        </p:nvSpPr>
        <p:spPr/>
        <p:txBody>
          <a:bodyPr/>
          <a:lstStyle/>
          <a:p>
            <a:pPr marL="82153" indent="0">
              <a:buNone/>
            </a:pPr>
            <a:r>
              <a:rPr lang="en-US" dirty="0"/>
              <a:t>“Under the Control of the Operator” means:</a:t>
            </a:r>
          </a:p>
          <a:p>
            <a:r>
              <a:rPr lang="en-US" dirty="0"/>
              <a:t>The operator is someone familiar with the operations generating the HW</a:t>
            </a:r>
          </a:p>
          <a:p>
            <a:r>
              <a:rPr lang="en-US" dirty="0"/>
              <a:t>Is aware of and able to attend to these operations, if needed</a:t>
            </a:r>
          </a:p>
          <a:p>
            <a:r>
              <a:rPr lang="en-US" dirty="0"/>
              <a:t>Provides some measure of controlled access</a:t>
            </a:r>
          </a:p>
          <a:p>
            <a:pPr marL="82153" indent="0">
              <a:buNone/>
            </a:pPr>
            <a:endParaRPr lang="en-US" dirty="0"/>
          </a:p>
          <a:p>
            <a:pPr marL="82153" indent="0">
              <a:buNone/>
            </a:pPr>
            <a:r>
              <a:rPr lang="en-US" dirty="0"/>
              <a:t>Some examples of demonstrating the SAA is under the control of an operator:</a:t>
            </a:r>
          </a:p>
          <a:p>
            <a:r>
              <a:rPr lang="en-US" dirty="0"/>
              <a:t>The operator controls access to SAA by access card, key, or lock box</a:t>
            </a:r>
          </a:p>
          <a:p>
            <a:r>
              <a:rPr lang="en-US" dirty="0"/>
              <a:t>The operator accumulates waste in a locked cabinet and controls access to the key (even if access to the room is not controlled)</a:t>
            </a:r>
          </a:p>
          <a:p>
            <a:r>
              <a:rPr lang="en-US" dirty="0"/>
              <a:t>The operator is regularly in view of the SAA during the course of their job</a:t>
            </a:r>
          </a:p>
          <a:p>
            <a:r>
              <a:rPr lang="en-US" dirty="0"/>
              <a:t>The operator is able to see if anyone enters or exits the SAA</a:t>
            </a:r>
          </a:p>
          <a:p>
            <a:endParaRPr lang="en-US" dirty="0"/>
          </a:p>
          <a:p>
            <a:pPr marL="82153" indent="0">
              <a:buNone/>
            </a:pPr>
            <a:r>
              <a:rPr lang="en-US" dirty="0"/>
              <a:t>* There can be more than one operator having control of the SAA </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95</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40752967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a:t>Waiver to 50-Foot Requirement	</a:t>
            </a:r>
          </a:p>
        </p:txBody>
      </p:sp>
      <p:sp>
        <p:nvSpPr>
          <p:cNvPr id="3" name="Content Placeholder 2"/>
          <p:cNvSpPr>
            <a:spLocks noGrp="1"/>
          </p:cNvSpPr>
          <p:nvPr>
            <p:ph idx="1"/>
          </p:nvPr>
        </p:nvSpPr>
        <p:spPr>
          <a:xfrm>
            <a:off x="609600" y="1435100"/>
            <a:ext cx="10972800" cy="5346700"/>
          </a:xfrm>
        </p:spPr>
        <p:txBody>
          <a:bodyPr>
            <a:normAutofit/>
          </a:bodyPr>
          <a:lstStyle/>
          <a:p>
            <a:pPr marL="82153" indent="0">
              <a:buNone/>
            </a:pPr>
            <a:r>
              <a:rPr lang="en-US" dirty="0"/>
              <a:t>What changed?</a:t>
            </a:r>
          </a:p>
          <a:p>
            <a:r>
              <a:rPr lang="en-US" dirty="0"/>
              <a:t>Final rule allows LQGs to approach the authority having jurisdiction (AHJ) over the fire code (e.g., fire marshal or fire department) to apply for a site-specific waiver from this requirement if the AHJ believes that the precautions taken by the facility make the waiver appropriate and safe (§262.17(a)(1)(vi)). The AHJ will help the LQG determine a safe and practical location. The LQG is then required to keep the written approved waiver in their records. </a:t>
            </a:r>
          </a:p>
          <a:p>
            <a:endParaRPr lang="en-US" dirty="0"/>
          </a:p>
          <a:p>
            <a:pPr marL="82153" indent="0">
              <a:buNone/>
            </a:pPr>
            <a:r>
              <a:rPr lang="en-US" dirty="0"/>
              <a:t>Why the change?</a:t>
            </a:r>
          </a:p>
          <a:p>
            <a:r>
              <a:rPr lang="en-US" dirty="0"/>
              <a:t>The generator regulations previously required that containers holding ignitable or reactive waste be located at least 15 m (50 feet) from the facility’s property line, with no exceptions. Meeting this requirement could be impossible, especially in urban areas where properties are sometimes less than 100 feet wide</a:t>
            </a:r>
          </a:p>
          <a:p>
            <a:endParaRPr lang="en-US" dirty="0"/>
          </a:p>
        </p:txBody>
      </p:sp>
      <p:sp>
        <p:nvSpPr>
          <p:cNvPr id="56324" name="Slide Number Placeholder 3"/>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C35459D7-7B89-4D5A-A9FF-1031C9834008}"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96</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pic>
        <p:nvPicPr>
          <p:cNvPr id="4098" name="Picture 2" descr="http://intranet.epa.gov/intraosw/communications/comm-services/photos/dryclea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8626" y="5504340"/>
            <a:ext cx="1690091" cy="127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1407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Drip Pads and Containment Buildings</a:t>
            </a:r>
          </a:p>
        </p:txBody>
      </p:sp>
      <p:sp>
        <p:nvSpPr>
          <p:cNvPr id="3" name="Content Placeholder 2"/>
          <p:cNvSpPr>
            <a:spLocks noGrp="1"/>
          </p:cNvSpPr>
          <p:nvPr>
            <p:ph idx="1"/>
          </p:nvPr>
        </p:nvSpPr>
        <p:spPr>
          <a:xfrm>
            <a:off x="609600" y="1422400"/>
            <a:ext cx="10972800" cy="5334000"/>
          </a:xfrm>
        </p:spPr>
        <p:txBody>
          <a:bodyPr>
            <a:normAutofit lnSpcReduction="10000"/>
          </a:bodyPr>
          <a:lstStyle/>
          <a:p>
            <a:pPr marL="82153" indent="0">
              <a:buNone/>
            </a:pPr>
            <a:r>
              <a:rPr lang="en-US" dirty="0"/>
              <a:t>What changed?</a:t>
            </a:r>
          </a:p>
          <a:p>
            <a:r>
              <a:rPr lang="en-US" dirty="0"/>
              <a:t>Clarifies that SQGs may accumulate hazardous waste on drip pads and in containment buildings, provided they:</a:t>
            </a:r>
          </a:p>
          <a:p>
            <a:pPr lvl="1"/>
            <a:r>
              <a:rPr lang="en-US" dirty="0"/>
              <a:t>Meet the standards found in Part 265, subparts W and DD, for drip pads and containment buildings, respectively</a:t>
            </a:r>
          </a:p>
          <a:p>
            <a:pPr lvl="1"/>
            <a:r>
              <a:rPr lang="en-US" dirty="0"/>
              <a:t>Meet all of the conditions specified in </a:t>
            </a:r>
            <a:r>
              <a:rPr lang="en-US" altLang="en-US" sz="2000" dirty="0"/>
              <a:t>§ </a:t>
            </a:r>
            <a:r>
              <a:rPr lang="en-US" dirty="0"/>
              <a:t>262.16 for SQGs accumulating hazardous wastes in these units </a:t>
            </a:r>
            <a:r>
              <a:rPr lang="en-US" sz="1800" dirty="0"/>
              <a:t>(§ 262.16(b)(4))</a:t>
            </a:r>
          </a:p>
          <a:p>
            <a:r>
              <a:rPr lang="en-US" dirty="0"/>
              <a:t>Restated Agency technical guidance and clarified in preamble that VSQGs may accumulate hazardous wastes on drip pads provided they comply with 40 CFR part 265 subpart W requirements.  </a:t>
            </a:r>
          </a:p>
          <a:p>
            <a:r>
              <a:rPr lang="en-US" dirty="0"/>
              <a:t>Note: SQGs only have 90 days to accumulate hazardous wastes in containment buildings</a:t>
            </a:r>
          </a:p>
          <a:p>
            <a:pPr marL="82153" indent="0">
              <a:buNone/>
            </a:pPr>
            <a:endParaRPr lang="en-US" u="sng" dirty="0"/>
          </a:p>
          <a:p>
            <a:pPr marL="82153" indent="0">
              <a:buNone/>
            </a:pPr>
            <a:r>
              <a:rPr lang="en-US" dirty="0"/>
              <a:t>Why the change?</a:t>
            </a:r>
          </a:p>
          <a:p>
            <a:r>
              <a:rPr lang="en-US" dirty="0"/>
              <a:t>Drip pads and containment building regulations only addressed LQGs and TSDFs – not SQGs accumulating hazardous wastes</a:t>
            </a:r>
          </a:p>
          <a:p>
            <a:r>
              <a:rPr lang="en-US" dirty="0"/>
              <a:t>Therefore, it appeared that SQGs must comply with LQG regulations when generating SQG quantities of hazardous wastes monthly</a:t>
            </a:r>
          </a:p>
          <a:p>
            <a:pPr marL="82153" indent="0">
              <a:buNone/>
            </a:pPr>
            <a:endParaRPr lang="en-US" dirty="0"/>
          </a:p>
        </p:txBody>
      </p:sp>
      <p:sp>
        <p:nvSpPr>
          <p:cNvPr id="4" name="Slide Number Placeholder 3"/>
          <p:cNvSpPr>
            <a:spLocks noGrp="1"/>
          </p:cNvSpPr>
          <p:nvPr>
            <p:ph type="sldNum" sz="quarter" idx="12"/>
          </p:nvPr>
        </p:nvSpPr>
        <p:spPr/>
        <p:txBody>
          <a:bodyPr/>
          <a:lstStyle/>
          <a:p>
            <a:pPr>
              <a:defRPr/>
            </a:pPr>
            <a:fld id="{5A8ADD7E-9AF2-417D-B7EA-87A4DF7386C8}" type="slidenum">
              <a:rPr lang="en-US" altLang="en-US" smtClean="0"/>
              <a:pPr>
                <a:defRPr/>
              </a:pPr>
              <a:t>97</a:t>
            </a:fld>
            <a:endParaRPr lang="en-US" altLang="en-US"/>
          </a:p>
        </p:txBody>
      </p:sp>
    </p:spTree>
    <p:extLst>
      <p:ext uri="{BB962C8B-B14F-4D97-AF65-F5344CB8AC3E}">
        <p14:creationId xmlns:p14="http://schemas.microsoft.com/office/powerpoint/2010/main" val="33525641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Training for LQGs</a:t>
            </a:r>
          </a:p>
        </p:txBody>
      </p:sp>
      <p:sp>
        <p:nvSpPr>
          <p:cNvPr id="3" name="Content Placeholder 2"/>
          <p:cNvSpPr>
            <a:spLocks noGrp="1"/>
          </p:cNvSpPr>
          <p:nvPr>
            <p:ph idx="1"/>
          </p:nvPr>
        </p:nvSpPr>
        <p:spPr>
          <a:xfrm>
            <a:off x="838200" y="1391478"/>
            <a:ext cx="10515600" cy="4785485"/>
          </a:xfrm>
        </p:spPr>
        <p:txBody>
          <a:bodyPr>
            <a:normAutofit/>
          </a:bodyPr>
          <a:lstStyle/>
          <a:p>
            <a:r>
              <a:rPr lang="en-US" dirty="0"/>
              <a:t>Maintains existing regulatory framework/requirements, but explicitly allows the use of computer-based tools:</a:t>
            </a:r>
          </a:p>
          <a:p>
            <a:pPr lvl="1"/>
            <a:r>
              <a:rPr lang="en-US" dirty="0"/>
              <a:t>“Facility personnel must successfully complete a program of classroom instruction, online training (</a:t>
            </a:r>
            <a:r>
              <a:rPr lang="en-US" i="1" dirty="0"/>
              <a:t>e.g., </a:t>
            </a:r>
            <a:r>
              <a:rPr lang="en-US" dirty="0"/>
              <a:t>computer-based or electronic), or on-the-job training that teaches them to perform their duties in a way that ensures compliance with this part.”</a:t>
            </a:r>
          </a:p>
          <a:p>
            <a:pPr marL="308372" lvl="1" indent="0">
              <a:buNone/>
            </a:pPr>
            <a:endParaRPr lang="en-US" dirty="0"/>
          </a:p>
          <a:p>
            <a:pPr marL="308372" lvl="1" indent="0">
              <a:buNone/>
            </a:pPr>
            <a:r>
              <a:rPr lang="en-US" dirty="0"/>
              <a:t>								          (§ 262.17(a)(7)(</a:t>
            </a:r>
            <a:r>
              <a:rPr lang="en-US" dirty="0" err="1"/>
              <a:t>i</a:t>
            </a:r>
            <a:r>
              <a:rPr lang="en-US" dirty="0"/>
              <a:t>)(A))</a:t>
            </a:r>
          </a:p>
        </p:txBody>
      </p:sp>
      <p:sp>
        <p:nvSpPr>
          <p:cNvPr id="4" name="Slide Number Placeholder 3"/>
          <p:cNvSpPr>
            <a:spLocks noGrp="1"/>
          </p:cNvSpPr>
          <p:nvPr>
            <p:ph type="sldNum" sz="quarter" idx="12"/>
          </p:nvPr>
        </p:nvSpPr>
        <p:spPr>
          <a:xfrm>
            <a:off x="10898717" y="1588"/>
            <a:ext cx="1016000" cy="366712"/>
          </a:xfrm>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94753ECC-6DB1-468F-B286-FFA7E5AA028A}" type="slidenum">
              <a:rPr kumimoji="0" lang="en-US" altLang="en-US" sz="1800" b="0" i="0" u="none" strike="noStrike" kern="0" cap="none" spc="0" normalizeH="0" baseline="0" noProof="0" smtClean="0">
                <a:ln>
                  <a:noFill/>
                </a:ln>
                <a:solidFill>
                  <a:schemeClr val="bg1"/>
                </a:solidFill>
                <a:effectLst/>
                <a:uLnTx/>
                <a:uFillTx/>
                <a:latin typeface="+mn-lt"/>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98</a:t>
            </a:fld>
            <a:endParaRPr kumimoji="0" lang="en-US" altLang="en-US" sz="18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30535998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Preparedness and Planning</a:t>
            </a:r>
          </a:p>
        </p:txBody>
      </p:sp>
      <p:sp>
        <p:nvSpPr>
          <p:cNvPr id="3" name="Content Placeholder 2"/>
          <p:cNvSpPr>
            <a:spLocks noGrp="1"/>
          </p:cNvSpPr>
          <p:nvPr>
            <p:ph idx="1"/>
          </p:nvPr>
        </p:nvSpPr>
        <p:spPr/>
        <p:txBody>
          <a:bodyPr/>
          <a:lstStyle/>
          <a:p>
            <a:r>
              <a:rPr lang="en-US" sz="2400" dirty="0"/>
              <a:t>Generator Rule made a wide variety of revisions to the emergency planning and preparedness requirements. </a:t>
            </a:r>
          </a:p>
          <a:p>
            <a:pPr lvl="1"/>
            <a:r>
              <a:rPr lang="en-US" sz="2000" dirty="0"/>
              <a:t>SQG regulations—§§262.16(b)(8) &amp; (9)</a:t>
            </a:r>
          </a:p>
          <a:p>
            <a:pPr lvl="1"/>
            <a:r>
              <a:rPr lang="en-US" sz="2000" dirty="0"/>
              <a:t>LQG regulations—§ 262.17(a)(6) refers generators to part 262 subpart M</a:t>
            </a:r>
          </a:p>
          <a:p>
            <a:r>
              <a:rPr lang="en-US" sz="2400" dirty="0"/>
              <a:t>Revisions are designed to improve emergency responders’ ability to respond to events, improving compliance with existing requirements, and clarifying ambiguous regulations</a:t>
            </a:r>
            <a:r>
              <a:rPr lang="en-US" sz="2000" dirty="0"/>
              <a:t>.  </a:t>
            </a:r>
          </a:p>
          <a:p>
            <a:pPr lvl="1"/>
            <a:r>
              <a:rPr lang="en-US" sz="1850" dirty="0"/>
              <a:t>Scope of regulations</a:t>
            </a:r>
          </a:p>
          <a:p>
            <a:pPr lvl="1"/>
            <a:r>
              <a:rPr lang="en-US" sz="1850" dirty="0"/>
              <a:t>Contingency Plan Quick Reference Guide</a:t>
            </a:r>
          </a:p>
          <a:p>
            <a:pPr lvl="1"/>
            <a:r>
              <a:rPr lang="en-US" sz="1850" dirty="0"/>
              <a:t>Documentation of Arrangements</a:t>
            </a:r>
          </a:p>
          <a:p>
            <a:pPr lvl="1"/>
            <a:r>
              <a:rPr lang="en-US" sz="1850" dirty="0"/>
              <a:t>Technical Changes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8ADD7E-9AF2-417D-B7EA-87A4DF7386C8}" type="slidenum">
              <a:rPr kumimoji="0" lang="en-US" alt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99</a:t>
            </a:fld>
            <a:endParaRPr kumimoji="0" lang="en-US" alt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014531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Urb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Urb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EsriMapsInfo xmlns="ESRI.ArcGIS.Mapping.OfficeIntegration.PowerPointInfo">
  <Version>Version1</Version>
  <RequiresSignIn>False</RequiresSignIn>
</EsriMapsInfo>
</file>

<file path=customXml/item6.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2017-01-30T15:38:10+00:00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SharedWithUsers xmlns="65f9af5b-89f8-463f-9bd9-e882051e83a5">
      <UserInfo>
        <DisplayName>Sheridan, MaryBeth</DisplayName>
        <AccountId>2058</AccountId>
        <AccountType/>
      </UserInfo>
      <UserInfo>
        <DisplayName>Young, Jessica</DisplayName>
        <AccountId>248</AccountId>
        <AccountType/>
      </UserInfo>
      <UserInfo>
        <DisplayName>Knieser, Brian</DisplayName>
        <AccountId>3757</AccountId>
        <AccountType/>
      </UserInfo>
    </SharedWithUsers>
  </documentManagement>
</p:properties>
</file>

<file path=customXml/item7.xml><?xml version="1.0" encoding="utf-8"?>
<ct:contentTypeSchema xmlns:ct="http://schemas.microsoft.com/office/2006/metadata/contentType" xmlns:ma="http://schemas.microsoft.com/office/2006/metadata/properties/metaAttributes" ct:_="" ma:_="" ma:contentTypeName="Document" ma:contentTypeID="0x010100FEA017BD9311F94F95BD2B4797F40A36" ma:contentTypeVersion="22" ma:contentTypeDescription="Create a new document." ma:contentTypeScope="" ma:versionID="3964f3e4d9705c51bdacc33405badd55">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65f9af5b-89f8-463f-9bd9-e882051e83a5" targetNamespace="http://schemas.microsoft.com/office/2006/metadata/properties" ma:root="true" ma:fieldsID="eef4735478e2deaa82ab27b8c4f7b4ef" ns1:_="" ns2:_="" ns3:_="" ns4:_="" ns5:_="">
    <xsd:import namespace="http://schemas.microsoft.com/sharepoint/v3"/>
    <xsd:import namespace="4ffa91fb-a0ff-4ac5-b2db-65c790d184a4"/>
    <xsd:import namespace="http://schemas.microsoft.com/sharepoint.v3"/>
    <xsd:import namespace="http://schemas.microsoft.com/sharepoint/v3/fields"/>
    <xsd:import namespace="65f9af5b-89f8-463f-9bd9-e882051e83a5"/>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f4a55188-8747-4148-b735-812f52dff189}" ma:internalName="TaxCatchAllLabel" ma:readOnly="true" ma:showField="CatchAllDataLabel" ma:web="857308bd-36ec-417c-ac2d-b4e1e7c71c2e">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f4a55188-8747-4148-b735-812f52dff189}" ma:internalName="TaxCatchAll" ma:showField="CatchAllData" ma:web="857308bd-36ec-417c-ac2d-b4e1e7c71c2e">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f9af5b-89f8-463f-9bd9-e882051e83a5"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13C5C3-A165-467E-9732-820252D9F27D}">
  <ds:schemaRefs>
    <ds:schemaRef ds:uri="ESRI.ArcGIS.Mapping.OfficeIntegration.PowerPointInfo"/>
  </ds:schemaRefs>
</ds:datastoreItem>
</file>

<file path=customXml/itemProps2.xml><?xml version="1.0" encoding="utf-8"?>
<ds:datastoreItem xmlns:ds="http://schemas.openxmlformats.org/officeDocument/2006/customXml" ds:itemID="{1E01333D-6FFD-4158-9335-63466DE15A6F}">
  <ds:schemaRefs>
    <ds:schemaRef ds:uri="ESRI.ArcGIS.Mapping.OfficeIntegration.PowerPointInfo"/>
  </ds:schemaRefs>
</ds:datastoreItem>
</file>

<file path=customXml/itemProps3.xml><?xml version="1.0" encoding="utf-8"?>
<ds:datastoreItem xmlns:ds="http://schemas.openxmlformats.org/officeDocument/2006/customXml" ds:itemID="{31D80EA5-682A-43BB-A32A-975619EC7E7F}">
  <ds:schemaRefs>
    <ds:schemaRef ds:uri="ESRI.ArcGIS.Mapping.OfficeIntegration.PowerPointInfo"/>
  </ds:schemaRefs>
</ds:datastoreItem>
</file>

<file path=customXml/itemProps4.xml><?xml version="1.0" encoding="utf-8"?>
<ds:datastoreItem xmlns:ds="http://schemas.openxmlformats.org/officeDocument/2006/customXml" ds:itemID="{6FFBB954-E0D6-4D9F-91E3-DDE53BD33125}">
  <ds:schemaRefs>
    <ds:schemaRef ds:uri="http://schemas.microsoft.com/sharepoint/v3/contenttype/forms"/>
  </ds:schemaRefs>
</ds:datastoreItem>
</file>

<file path=customXml/itemProps5.xml><?xml version="1.0" encoding="utf-8"?>
<ds:datastoreItem xmlns:ds="http://schemas.openxmlformats.org/officeDocument/2006/customXml" ds:itemID="{C263A3BC-4E7F-4FC2-8D6D-40E054B2FFDE}">
  <ds:schemaRefs>
    <ds:schemaRef ds:uri="ESRI.ArcGIS.Mapping.OfficeIntegration.PowerPointInfo"/>
  </ds:schemaRefs>
</ds:datastoreItem>
</file>

<file path=customXml/itemProps6.xml><?xml version="1.0" encoding="utf-8"?>
<ds:datastoreItem xmlns:ds="http://schemas.openxmlformats.org/officeDocument/2006/customXml" ds:itemID="{D4C49635-BAA9-4D96-81C3-03CD3D5CC2A2}">
  <ds:schemaRef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65f9af5b-89f8-463f-9bd9-e882051e83a5"/>
    <ds:schemaRef ds:uri="http://purl.org/dc/dcmitype/"/>
    <ds:schemaRef ds:uri="http://www.w3.org/XML/1998/namespace"/>
    <ds:schemaRef ds:uri="http://purl.org/dc/terms/"/>
    <ds:schemaRef ds:uri="http://purl.org/dc/elements/1.1/"/>
    <ds:schemaRef ds:uri="http://schemas.microsoft.com/sharepoint/v3/fields"/>
    <ds:schemaRef ds:uri="http://schemas.microsoft.com/sharepoint.v3"/>
    <ds:schemaRef ds:uri="4ffa91fb-a0ff-4ac5-b2db-65c790d184a4"/>
    <ds:schemaRef ds:uri="http://schemas.microsoft.com/sharepoint/v3"/>
  </ds:schemaRefs>
</ds:datastoreItem>
</file>

<file path=customXml/itemProps7.xml><?xml version="1.0" encoding="utf-8"?>
<ds:datastoreItem xmlns:ds="http://schemas.openxmlformats.org/officeDocument/2006/customXml" ds:itemID="{AFCC85A6-3181-454A-98FA-705C9065B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65f9af5b-89f8-463f-9bd9-e882051e8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3835</TotalTime>
  <Words>11408</Words>
  <Application>Microsoft Office PowerPoint</Application>
  <PresentationFormat>Widescreen</PresentationFormat>
  <Paragraphs>1512</Paragraphs>
  <Slides>144</Slides>
  <Notes>115</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144</vt:i4>
      </vt:variant>
    </vt:vector>
  </HeadingPairs>
  <TitlesOfParts>
    <vt:vector size="158" baseType="lpstr">
      <vt:lpstr>MS Mincho</vt:lpstr>
      <vt:lpstr>Arial</vt:lpstr>
      <vt:lpstr>Calibri</vt:lpstr>
      <vt:lpstr>Calibri Light</vt:lpstr>
      <vt:lpstr>Georgia</vt:lpstr>
      <vt:lpstr>Symbol</vt:lpstr>
      <vt:lpstr>Times New Roman</vt:lpstr>
      <vt:lpstr>Trebuchet MS</vt:lpstr>
      <vt:lpstr>Verdana</vt:lpstr>
      <vt:lpstr>Wingdings</vt:lpstr>
      <vt:lpstr>Wingdings 2</vt:lpstr>
      <vt:lpstr>1_Urban</vt:lpstr>
      <vt:lpstr>Urban</vt:lpstr>
      <vt:lpstr>Drawing</vt:lpstr>
      <vt:lpstr>Workshop for NJ DEP on the Hazardous Waste Generator Improvements Rule  </vt:lpstr>
      <vt:lpstr>Module 1: Goals and Background of the Generator Improvements Rule</vt:lpstr>
      <vt:lpstr>Purpose of this Training</vt:lpstr>
      <vt:lpstr>Background</vt:lpstr>
      <vt:lpstr>Background</vt:lpstr>
      <vt:lpstr>Background</vt:lpstr>
      <vt:lpstr>Background</vt:lpstr>
      <vt:lpstr>Background</vt:lpstr>
      <vt:lpstr>History of the Rule</vt:lpstr>
      <vt:lpstr>History of the Rule</vt:lpstr>
      <vt:lpstr>History of the Rule</vt:lpstr>
      <vt:lpstr>Generator Universe</vt:lpstr>
      <vt:lpstr>Goals of the Final Rule</vt:lpstr>
      <vt:lpstr>Reorganization of Generator Regulations</vt:lpstr>
      <vt:lpstr>Definitions of Terms</vt:lpstr>
      <vt:lpstr>Module 2: Independent Requirements for All Generators</vt:lpstr>
      <vt:lpstr>PowerPoint Presentation</vt:lpstr>
      <vt:lpstr>Hazardous Waste Determinations: What Changes and Why?</vt:lpstr>
      <vt:lpstr>Why did we make these changes?</vt:lpstr>
      <vt:lpstr>Where It All Begins</vt:lpstr>
      <vt:lpstr>Putting Things in Context </vt:lpstr>
      <vt:lpstr>Making a Hazardous Waste Determination</vt:lpstr>
      <vt:lpstr>§ 262.11(a) Hazardous Waste Determination</vt:lpstr>
      <vt:lpstr>§ 262.11(a) Hazardous Waste Determination</vt:lpstr>
      <vt:lpstr>§ 262.11(a) Hazardous Waste Determination</vt:lpstr>
      <vt:lpstr>At any time in the course of its management…</vt:lpstr>
      <vt:lpstr>Point of generation (continued)</vt:lpstr>
      <vt:lpstr> §262.11(b) A person must determine whether the solid waste is excluded from regulation under 40 CFR 261.4</vt:lpstr>
      <vt:lpstr>§262.11(c) Have You Generated a Listed Hazardous Waste?</vt:lpstr>
      <vt:lpstr>§262.11(d): Have you generated a characteristically hazardous waste?</vt:lpstr>
      <vt:lpstr>§262.11(d): Have you generated a characteristically hazardous waste?</vt:lpstr>
      <vt:lpstr>Have you generated a characteristically hazardous waste (cont.)?</vt:lpstr>
      <vt:lpstr>Have you generated a characteristically hazardous waste (cont.)?</vt:lpstr>
      <vt:lpstr>What Counts as “Knowledge” for Making a Determination? </vt:lpstr>
      <vt:lpstr>Remember: A Hazardous Characteristic Determination Must be Made Regardless of Listing Status </vt:lpstr>
      <vt:lpstr>§262.11(e): You’ve determined you have generated a hazardous waste</vt:lpstr>
      <vt:lpstr>§262.11(f): Recordkeeping*</vt:lpstr>
      <vt:lpstr>§262.11(g): RCRA Waste Codes</vt:lpstr>
      <vt:lpstr>Comparison of New vs. Old §262.11 </vt:lpstr>
      <vt:lpstr>Comparison of New vs. Old §262.11 </vt:lpstr>
      <vt:lpstr>Comparison of New vs. Old §262.11  (cont.)</vt:lpstr>
      <vt:lpstr>Comparison of New vs. Old §262.11  (cont.)</vt:lpstr>
      <vt:lpstr>Counting and Hazardous Waste Generator Categories</vt:lpstr>
      <vt:lpstr>Determining Generator Category and Hazardous Waste Counting (§ 262.13)</vt:lpstr>
      <vt:lpstr>Hazardous Waste Counting</vt:lpstr>
      <vt:lpstr>Hazardous Waste Counting</vt:lpstr>
      <vt:lpstr>Generating Acute and Non-Acute Hazardous Waste in the Same Month</vt:lpstr>
      <vt:lpstr>Hazardous Waste Counting</vt:lpstr>
      <vt:lpstr>Comparison of Old § 261.5 vs. New § 262.13 </vt:lpstr>
      <vt:lpstr>Comparison of Old § 261.5 vs. New § 262.13 </vt:lpstr>
      <vt:lpstr>Comparison of Old § 261.5 vs. New § 262.13 </vt:lpstr>
      <vt:lpstr>Mixing</vt:lpstr>
      <vt:lpstr>Mixing Solid Waste with Hazardous Waste – What changed?</vt:lpstr>
      <vt:lpstr>VSQGs Mixing Solid Waste with Hazardous Waste</vt:lpstr>
      <vt:lpstr>SQGs and LQGs Mixing Solid Waste with Hazardous Waste</vt:lpstr>
      <vt:lpstr>Mixing vs Dilution</vt:lpstr>
      <vt:lpstr>Mixing: Why the Changes?</vt:lpstr>
      <vt:lpstr>Marking and Labeling</vt:lpstr>
      <vt:lpstr>Marking and Labeling</vt:lpstr>
      <vt:lpstr>Examples of Labels that indicate the “Hazards”</vt:lpstr>
      <vt:lpstr>Examples of Labels that indicate the “Hazards”</vt:lpstr>
      <vt:lpstr>Examples of Labels that indicate the “Hazards”</vt:lpstr>
      <vt:lpstr>Examples of Labels that indicate the “Hazards”</vt:lpstr>
      <vt:lpstr>Marking and Labeling</vt:lpstr>
      <vt:lpstr>Marking and Labeling</vt:lpstr>
      <vt:lpstr>Marking and Labeling – Why the Changes?</vt:lpstr>
      <vt:lpstr>Module 3: Revisions that Apply to Very Small Quantity Generators </vt:lpstr>
      <vt:lpstr>Very Small Quantity Generators (VSQG)</vt:lpstr>
      <vt:lpstr>Episodic Generation</vt:lpstr>
      <vt:lpstr>Episodic Generation</vt:lpstr>
      <vt:lpstr>Episodic Generation</vt:lpstr>
      <vt:lpstr>Episodic Generation</vt:lpstr>
      <vt:lpstr>Episodic Generation</vt:lpstr>
      <vt:lpstr>Episodic Generation</vt:lpstr>
      <vt:lpstr>Episodic Generation</vt:lpstr>
      <vt:lpstr>Episodic Generation</vt:lpstr>
      <vt:lpstr>Episodic Generation</vt:lpstr>
      <vt:lpstr>Episodic Generation</vt:lpstr>
      <vt:lpstr>Episodic Generation</vt:lpstr>
      <vt:lpstr>Episodic Generation </vt:lpstr>
      <vt:lpstr>Episodic Generation – Example 1</vt:lpstr>
      <vt:lpstr>Episodic Generation – Example 1 (continued)</vt:lpstr>
      <vt:lpstr>Episodic Generation – Example 2</vt:lpstr>
      <vt:lpstr>Episodic Generation – Example 2 (continued)</vt:lpstr>
      <vt:lpstr>VSQG Waste Consolidation</vt:lpstr>
      <vt:lpstr>VSQG Waste Consolidation</vt:lpstr>
      <vt:lpstr>VSQG Waste Consolidation</vt:lpstr>
      <vt:lpstr>VSQG Waste Consolidation</vt:lpstr>
      <vt:lpstr>VSQG Waste Consolidation</vt:lpstr>
      <vt:lpstr>VSQG Waste Consolidation - Example</vt:lpstr>
      <vt:lpstr>VSQG Waste Consolidation - Example</vt:lpstr>
      <vt:lpstr>Module 4: Changes to SQG and LQG Requirements</vt:lpstr>
      <vt:lpstr>Satellite Accumulation Areas</vt:lpstr>
      <vt:lpstr>Clarifications to SAA requirements (continued)</vt:lpstr>
      <vt:lpstr>Preamble Clarification re: SAAs</vt:lpstr>
      <vt:lpstr>Waiver to 50-Foot Requirement </vt:lpstr>
      <vt:lpstr>Drip Pads and Containment Buildings</vt:lpstr>
      <vt:lpstr>Personnel Training for LQGs</vt:lpstr>
      <vt:lpstr>Emergency Preparedness and Planning</vt:lpstr>
      <vt:lpstr>Emergency Preparedness and Planning</vt:lpstr>
      <vt:lpstr>Emergency Preparedness and Planning</vt:lpstr>
      <vt:lpstr>Emergency Preparedness and Planning</vt:lpstr>
      <vt:lpstr>Emergency Preparedness and Planning</vt:lpstr>
      <vt:lpstr>Emergency Preparedness and Planning</vt:lpstr>
      <vt:lpstr>Closure: What Changed?</vt:lpstr>
      <vt:lpstr>Why did we make changes?</vt:lpstr>
      <vt:lpstr>Closure Notification</vt:lpstr>
      <vt:lpstr>Closure Requirements</vt:lpstr>
      <vt:lpstr>Closure: Comparison of New vs. Old Requirements </vt:lpstr>
      <vt:lpstr>Closure: Comparison of New vs. Old Requirements </vt:lpstr>
      <vt:lpstr>Closure: Comparison of New vs. Old Requirements </vt:lpstr>
      <vt:lpstr>Module 5 – Recordkeeping and Reporting </vt:lpstr>
      <vt:lpstr>Summary of New Recordkeeping Requirements</vt:lpstr>
      <vt:lpstr>New Recordkeeping Requirements: What Changes?</vt:lpstr>
      <vt:lpstr>New Recordkeeping Requirements: What Changes? (cont)</vt:lpstr>
      <vt:lpstr>New Recordkeeping Requirements: What Changes? (cont)</vt:lpstr>
      <vt:lpstr>Summary of New Reporting Requirements</vt:lpstr>
      <vt:lpstr>New Reporting Requirements: What Changes? </vt:lpstr>
      <vt:lpstr>SQG Re-Notification – Why the Change?</vt:lpstr>
      <vt:lpstr>PowerPoint Presentation</vt:lpstr>
      <vt:lpstr>New Reporting Requirements: What Changes?</vt:lpstr>
      <vt:lpstr>PowerPoint Presentation</vt:lpstr>
      <vt:lpstr>PowerPoint Presentation</vt:lpstr>
      <vt:lpstr>New Reporting Requirements: Why the Change?</vt:lpstr>
      <vt:lpstr>New Reporting Requirements: What Changes?</vt:lpstr>
      <vt:lpstr>PowerPoint Presentation</vt:lpstr>
      <vt:lpstr>PowerPoint Presentation</vt:lpstr>
      <vt:lpstr>New Reporting Requirements: What Changes?</vt:lpstr>
      <vt:lpstr>New Reporting Requirements: Why the Changes? </vt:lpstr>
      <vt:lpstr>PowerPoint Presentation</vt:lpstr>
      <vt:lpstr>New Reporting Requirements: What Changes?</vt:lpstr>
      <vt:lpstr>New Reporting Requirements: What Changes?</vt:lpstr>
      <vt:lpstr>PowerPoint Presentation</vt:lpstr>
      <vt:lpstr>New Reporting Requirements: What Changes?</vt:lpstr>
      <vt:lpstr>Module 6 - Implementation and State Adoption</vt:lpstr>
      <vt:lpstr>Revisions to § 262.10</vt:lpstr>
      <vt:lpstr>Revisions to § 262.10</vt:lpstr>
      <vt:lpstr>Revisions to § 262.10</vt:lpstr>
      <vt:lpstr>Rule Process &amp; Schedule</vt:lpstr>
      <vt:lpstr>State Adoption </vt:lpstr>
      <vt:lpstr>Stringency of Final Rule</vt:lpstr>
      <vt:lpstr>EPA resources</vt:lpstr>
      <vt:lpstr>What resources would be helpful</vt:lpstr>
      <vt:lpstr>Points of 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Lett, Kathy</dc:creator>
  <cp:lastModifiedBy>Cencetti, Art</cp:lastModifiedBy>
  <cp:revision>126</cp:revision>
  <dcterms:created xsi:type="dcterms:W3CDTF">2013-07-15T20:26:40Z</dcterms:created>
  <dcterms:modified xsi:type="dcterms:W3CDTF">2017-05-12T16:55:43Z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0x010100FEA017BD9311F94F95BD2B4797F40A36</vt:lpwstr>
  </property>
  <property fmtid="{D5CDD505-2E9C-101B-9397-08002B2CF9AE}" pid="3" name="TaxKeyword">
    <vt:lpwstr/>
  </property>
  <property fmtid="{D5CDD505-2E9C-101B-9397-08002B2CF9AE}" pid="4" name="EPA Subject">
    <vt:lpwstr/>
  </property>
  <property fmtid="{D5CDD505-2E9C-101B-9397-08002B2CF9AE}" pid="5" name="Document Type">
    <vt:lpwstr/>
  </property>
</Properties>
</file>